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257" r:id="rId3"/>
    <p:sldId id="261"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6" r:id="rId25"/>
    <p:sldId id="259" r:id="rId26"/>
    <p:sldId id="260" r:id="rId27"/>
    <p:sldId id="295" r:id="rId28"/>
    <p:sldId id="297" r:id="rId29"/>
    <p:sldId id="298" r:id="rId30"/>
    <p:sldId id="299" r:id="rId31"/>
    <p:sldId id="300" r:id="rId32"/>
    <p:sldId id="301" r:id="rId33"/>
    <p:sldId id="302" r:id="rId34"/>
    <p:sldId id="303" r:id="rId35"/>
    <p:sldId id="308" r:id="rId36"/>
    <p:sldId id="304" r:id="rId37"/>
    <p:sldId id="307" r:id="rId38"/>
    <p:sldId id="305" r:id="rId39"/>
    <p:sldId id="306" r:id="rId40"/>
    <p:sldId id="294" r:id="rId41"/>
    <p:sldId id="262" r:id="rId42"/>
    <p:sldId id="263" r:id="rId43"/>
    <p:sldId id="264" r:id="rId44"/>
    <p:sldId id="265" r:id="rId45"/>
    <p:sldId id="266" r:id="rId46"/>
    <p:sldId id="267" r:id="rId47"/>
    <p:sldId id="26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3" r:id="rId62"/>
    <p:sldId id="322" r:id="rId63"/>
    <p:sldId id="324" r:id="rId64"/>
    <p:sldId id="269" r:id="rId65"/>
    <p:sldId id="270" r:id="rId66"/>
    <p:sldId id="271" r:id="rId67"/>
    <p:sldId id="272" r:id="rId68"/>
    <p:sldId id="325" r:id="rId69"/>
    <p:sldId id="326" r:id="rId70"/>
    <p:sldId id="258" r:id="rId7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Orta Stil 3 - Vurgu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79" d="100"/>
          <a:sy n="79" d="100"/>
        </p:scale>
        <p:origin x="821" y="58"/>
      </p:cViewPr>
      <p:guideLst/>
    </p:cSldViewPr>
  </p:slid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E1F9FBED-0849-4147-BAC6-92A37C8242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B3D06805-058F-4B6D-B6F2-52FBAD1E9A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41BEBB-13F6-48A2-94CC-38779A919FB3}" type="datetimeFigureOut">
              <a:rPr lang="tr-TR" smtClean="0"/>
              <a:t>24.01.2022</a:t>
            </a:fld>
            <a:endParaRPr lang="tr-TR"/>
          </a:p>
        </p:txBody>
      </p:sp>
      <p:sp>
        <p:nvSpPr>
          <p:cNvPr id="4" name="Alt Bilgi Yer Tutucusu 3">
            <a:extLst>
              <a:ext uri="{FF2B5EF4-FFF2-40B4-BE49-F238E27FC236}">
                <a16:creationId xmlns:a16="http://schemas.microsoft.com/office/drawing/2014/main" id="{2713DE3B-A7F5-4E79-8776-AE00D0237A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89AF12FE-F24F-4ED8-83F5-D22F54FA28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13CDA1-FC04-4707-A830-81BCF6133E42}" type="slidenum">
              <a:rPr lang="tr-TR" smtClean="0"/>
              <a:t>‹#›</a:t>
            </a:fld>
            <a:endParaRPr lang="tr-TR"/>
          </a:p>
        </p:txBody>
      </p:sp>
    </p:spTree>
    <p:extLst>
      <p:ext uri="{BB962C8B-B14F-4D97-AF65-F5344CB8AC3E}">
        <p14:creationId xmlns:p14="http://schemas.microsoft.com/office/powerpoint/2010/main" val="1813836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8448B-252B-4B26-8850-35AA7326279C}" type="datetimeFigureOut">
              <a:rPr lang="tr-TR" smtClean="0"/>
              <a:t>24.01.2022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C391C-D1C3-4162-A5C6-BE4DA7A7FF2C}" type="slidenum">
              <a:rPr lang="tr-TR" smtClean="0"/>
              <a:t>‹#›</a:t>
            </a:fld>
            <a:endParaRPr lang="tr-TR"/>
          </a:p>
        </p:txBody>
      </p:sp>
    </p:spTree>
    <p:extLst>
      <p:ext uri="{BB962C8B-B14F-4D97-AF65-F5344CB8AC3E}">
        <p14:creationId xmlns:p14="http://schemas.microsoft.com/office/powerpoint/2010/main" val="2874730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FCC391C-D1C3-4162-A5C6-BE4DA7A7FF2C}" type="slidenum">
              <a:rPr lang="tr-TR" smtClean="0"/>
              <a:t>53</a:t>
            </a:fld>
            <a:endParaRPr lang="tr-TR"/>
          </a:p>
        </p:txBody>
      </p:sp>
    </p:spTree>
    <p:extLst>
      <p:ext uri="{BB962C8B-B14F-4D97-AF65-F5344CB8AC3E}">
        <p14:creationId xmlns:p14="http://schemas.microsoft.com/office/powerpoint/2010/main" val="639716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3348F2-0C9B-470F-B647-98A0D11E4221}"/>
              </a:ext>
            </a:extLst>
          </p:cNvPr>
          <p:cNvSpPr>
            <a:spLocks noGrp="1"/>
          </p:cNvSpPr>
          <p:nvPr>
            <p:ph type="ctrTitle"/>
          </p:nvPr>
        </p:nvSpPr>
        <p:spPr>
          <a:xfrm>
            <a:off x="1524000" y="1122363"/>
            <a:ext cx="9144000" cy="2387600"/>
          </a:xfrm>
        </p:spPr>
        <p:txBody>
          <a:bodyPr anchor="b"/>
          <a:lstStyle>
            <a:lvl1pPr algn="ctr">
              <a:defRPr sz="8000">
                <a:solidFill>
                  <a:srgbClr val="C00000"/>
                </a:solidFill>
                <a:latin typeface="Cambria Math" panose="02040503050406030204" pitchFamily="18" charset="0"/>
                <a:ea typeface="Cambria Math" panose="02040503050406030204" pitchFamily="18" charset="0"/>
              </a:defRPr>
            </a:lvl1pPr>
          </a:lstStyle>
          <a:p>
            <a:endParaRPr lang="tr-TR" dirty="0"/>
          </a:p>
        </p:txBody>
      </p:sp>
      <p:sp>
        <p:nvSpPr>
          <p:cNvPr id="3" name="Alt Başlık 2">
            <a:extLst>
              <a:ext uri="{FF2B5EF4-FFF2-40B4-BE49-F238E27FC236}">
                <a16:creationId xmlns:a16="http://schemas.microsoft.com/office/drawing/2014/main" id="{9869E84B-2479-4774-AC15-4E8CAFA7E3F7}"/>
              </a:ext>
            </a:extLst>
          </p:cNvPr>
          <p:cNvSpPr>
            <a:spLocks noGrp="1"/>
          </p:cNvSpPr>
          <p:nvPr>
            <p:ph type="subTitle" idx="1"/>
          </p:nvPr>
        </p:nvSpPr>
        <p:spPr>
          <a:xfrm>
            <a:off x="1524000" y="3602038"/>
            <a:ext cx="9144000" cy="2387600"/>
          </a:xfrm>
        </p:spPr>
        <p:txBody>
          <a:bodyPr/>
          <a:lstStyle>
            <a:lvl1pPr marL="0" indent="0" algn="ctr">
              <a:buFont typeface="Arial" panose="020B0604020202020204" pitchFamily="34" charset="0"/>
              <a:buNone/>
              <a:defRPr sz="2400" b="0">
                <a:latin typeface="Cambria Math" panose="02040503050406030204" pitchFamily="18" charset="0"/>
                <a:ea typeface="Cambria Math"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tr-TR" dirty="0"/>
          </a:p>
        </p:txBody>
      </p:sp>
      <p:sp>
        <p:nvSpPr>
          <p:cNvPr id="5" name="Alt Bilgi Yer Tutucusu 4">
            <a:extLst>
              <a:ext uri="{FF2B5EF4-FFF2-40B4-BE49-F238E27FC236}">
                <a16:creationId xmlns:a16="http://schemas.microsoft.com/office/drawing/2014/main" id="{283BB644-E936-4BB5-B2FC-FC28E5D86191}"/>
              </a:ext>
            </a:extLst>
          </p:cNvPr>
          <p:cNvSpPr>
            <a:spLocks noGrp="1"/>
          </p:cNvSpPr>
          <p:nvPr>
            <p:ph type="ftr" sz="quarter" idx="11"/>
          </p:nvPr>
        </p:nvSpPr>
        <p:spPr>
          <a:xfrm>
            <a:off x="4194463" y="6504420"/>
            <a:ext cx="4378037" cy="365125"/>
          </a:xfrm>
          <a:prstGeom prst="rect">
            <a:avLst/>
          </a:prstGeom>
        </p:spPr>
        <p:txBody>
          <a:bodyPr/>
          <a:lstStyle>
            <a:lvl1pPr>
              <a:defRPr sz="1600" b="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r>
              <a:rPr lang="tr-TR" dirty="0"/>
              <a:t>| İSTANBUL SABAHATTİN ZAİM ÜNİVERSİTESİ | </a:t>
            </a:r>
          </a:p>
        </p:txBody>
      </p:sp>
      <p:sp>
        <p:nvSpPr>
          <p:cNvPr id="6" name="Slayt Numarası Yer Tutucusu 5">
            <a:extLst>
              <a:ext uri="{FF2B5EF4-FFF2-40B4-BE49-F238E27FC236}">
                <a16:creationId xmlns:a16="http://schemas.microsoft.com/office/drawing/2014/main" id="{F33679E8-037B-4218-BEA8-93D672D7CE72}"/>
              </a:ext>
            </a:extLst>
          </p:cNvPr>
          <p:cNvSpPr>
            <a:spLocks noGrp="1"/>
          </p:cNvSpPr>
          <p:nvPr>
            <p:ph type="sldNum" sz="quarter" idx="12"/>
          </p:nvPr>
        </p:nvSpPr>
        <p:spPr>
          <a:xfrm>
            <a:off x="8340436" y="6356349"/>
            <a:ext cx="3777673"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dirty="0"/>
              <a:t>Bilgisayar Mühendisliği // 2021-2022 Dönemi</a:t>
            </a:r>
          </a:p>
        </p:txBody>
      </p:sp>
      <p:pic>
        <p:nvPicPr>
          <p:cNvPr id="1026" name="Picture 2" descr="Türkiye Mezunları Portali">
            <a:extLst>
              <a:ext uri="{FF2B5EF4-FFF2-40B4-BE49-F238E27FC236}">
                <a16:creationId xmlns:a16="http://schemas.microsoft.com/office/drawing/2014/main" id="{27CA4022-BFBC-4089-BB88-47F138BF37F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2294" t="33413" r="25263" b="29727"/>
          <a:stretch/>
        </p:blipFill>
        <p:spPr bwMode="auto">
          <a:xfrm>
            <a:off x="0" y="6269181"/>
            <a:ext cx="1468582" cy="600364"/>
          </a:xfrm>
          <a:prstGeom prst="rect">
            <a:avLst/>
          </a:prstGeom>
          <a:noFill/>
          <a:extLst>
            <a:ext uri="{909E8E84-426E-40DD-AFC4-6F175D3DCCD1}">
              <a14:hiddenFill xmlns:a14="http://schemas.microsoft.com/office/drawing/2010/main">
                <a:solidFill>
                  <a:srgbClr val="FFFFFF"/>
                </a:solidFill>
              </a14:hiddenFill>
            </a:ext>
          </a:extLst>
        </p:spPr>
      </p:pic>
      <p:pic>
        <p:nvPicPr>
          <p:cNvPr id="7" name="Resim 6">
            <a:extLst>
              <a:ext uri="{FF2B5EF4-FFF2-40B4-BE49-F238E27FC236}">
                <a16:creationId xmlns:a16="http://schemas.microsoft.com/office/drawing/2014/main" id="{2DACC2E1-DC3F-4CEE-8CF9-90A09E3F857E}"/>
              </a:ext>
            </a:extLst>
          </p:cNvPr>
          <p:cNvPicPr>
            <a:picLocks noChangeAspect="1"/>
          </p:cNvPicPr>
          <p:nvPr userDrawn="1"/>
        </p:nvPicPr>
        <p:blipFill rotWithShape="1">
          <a:blip r:embed="rId3"/>
          <a:srcRect b="73616"/>
          <a:stretch/>
        </p:blipFill>
        <p:spPr>
          <a:xfrm>
            <a:off x="0" y="-8516"/>
            <a:ext cx="4286250" cy="1130879"/>
          </a:xfrm>
          <a:prstGeom prst="rect">
            <a:avLst/>
          </a:prstGeom>
        </p:spPr>
      </p:pic>
      <p:pic>
        <p:nvPicPr>
          <p:cNvPr id="8" name="Resim 7">
            <a:extLst>
              <a:ext uri="{FF2B5EF4-FFF2-40B4-BE49-F238E27FC236}">
                <a16:creationId xmlns:a16="http://schemas.microsoft.com/office/drawing/2014/main" id="{527E43BD-4BA4-4CEC-94A3-FF1E939F7A50}"/>
              </a:ext>
            </a:extLst>
          </p:cNvPr>
          <p:cNvPicPr>
            <a:picLocks noChangeAspect="1"/>
          </p:cNvPicPr>
          <p:nvPr userDrawn="1"/>
        </p:nvPicPr>
        <p:blipFill rotWithShape="1">
          <a:blip r:embed="rId3"/>
          <a:srcRect b="73616"/>
          <a:stretch/>
        </p:blipFill>
        <p:spPr>
          <a:xfrm>
            <a:off x="4286250" y="-8516"/>
            <a:ext cx="4286250" cy="1130879"/>
          </a:xfrm>
          <a:prstGeom prst="rect">
            <a:avLst/>
          </a:prstGeom>
        </p:spPr>
      </p:pic>
      <p:pic>
        <p:nvPicPr>
          <p:cNvPr id="9" name="Resim 8">
            <a:extLst>
              <a:ext uri="{FF2B5EF4-FFF2-40B4-BE49-F238E27FC236}">
                <a16:creationId xmlns:a16="http://schemas.microsoft.com/office/drawing/2014/main" id="{E99323EC-DAE0-4A00-9EF1-037E85F898C5}"/>
              </a:ext>
            </a:extLst>
          </p:cNvPr>
          <p:cNvPicPr>
            <a:picLocks noChangeAspect="1"/>
          </p:cNvPicPr>
          <p:nvPr userDrawn="1"/>
        </p:nvPicPr>
        <p:blipFill rotWithShape="1">
          <a:blip r:embed="rId3"/>
          <a:srcRect r="15556" b="73616"/>
          <a:stretch/>
        </p:blipFill>
        <p:spPr>
          <a:xfrm>
            <a:off x="8572500" y="-8516"/>
            <a:ext cx="3619500" cy="1130879"/>
          </a:xfrm>
          <a:prstGeom prst="rect">
            <a:avLst/>
          </a:prstGeom>
        </p:spPr>
      </p:pic>
      <p:sp>
        <p:nvSpPr>
          <p:cNvPr id="4" name="Veri Yer Tutucusu 3">
            <a:extLst>
              <a:ext uri="{FF2B5EF4-FFF2-40B4-BE49-F238E27FC236}">
                <a16:creationId xmlns:a16="http://schemas.microsoft.com/office/drawing/2014/main" id="{E57B3D31-FCC6-4B0E-89C4-AAA8C4EF6B87}"/>
              </a:ext>
            </a:extLst>
          </p:cNvPr>
          <p:cNvSpPr>
            <a:spLocks noGrp="1"/>
          </p:cNvSpPr>
          <p:nvPr>
            <p:ph type="dt" sz="half" idx="10"/>
          </p:nvPr>
        </p:nvSpPr>
        <p:spPr>
          <a:xfrm>
            <a:off x="1468582" y="6356349"/>
            <a:ext cx="2909454"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a:t>Sunum Tarihi: 24.01.2022 Pazartesi</a:t>
            </a:r>
            <a:endParaRPr lang="tr-TR" dirty="0"/>
          </a:p>
        </p:txBody>
      </p:sp>
    </p:spTree>
    <p:extLst>
      <p:ext uri="{BB962C8B-B14F-4D97-AF65-F5344CB8AC3E}">
        <p14:creationId xmlns:p14="http://schemas.microsoft.com/office/powerpoint/2010/main" val="1597549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340D4C-042D-4921-A9F2-80E1B20E54C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7D6BD44-663D-46B4-A3BC-28835FEF7CBE}"/>
              </a:ext>
            </a:extLst>
          </p:cNvPr>
          <p:cNvSpPr>
            <a:spLocks noGrp="1"/>
          </p:cNvSpPr>
          <p:nvPr>
            <p:ph type="body" orient="vert" idx="1"/>
          </p:nvPr>
        </p:nvSpPr>
        <p:spPr/>
        <p:txBody>
          <a:bodyPr vert="eaVert"/>
          <a:lstStyle>
            <a:lvl1pPr>
              <a:defRPr>
                <a:latin typeface="Cambria Math" panose="02040503050406030204" pitchFamily="18" charset="0"/>
                <a:ea typeface="Cambria Math" panose="02040503050406030204" pitchFamily="18" charset="0"/>
              </a:defRPr>
            </a:lvl1pPr>
            <a:lvl2pPr>
              <a:defRPr>
                <a:latin typeface="Cambria Math" panose="02040503050406030204" pitchFamily="18" charset="0"/>
                <a:ea typeface="Cambria Math" panose="02040503050406030204" pitchFamily="18" charset="0"/>
              </a:defRPr>
            </a:lvl2pPr>
            <a:lvl3pPr>
              <a:defRPr>
                <a:latin typeface="Cambria Math" panose="02040503050406030204" pitchFamily="18" charset="0"/>
                <a:ea typeface="Cambria Math" panose="02040503050406030204" pitchFamily="18" charset="0"/>
              </a:defRPr>
            </a:lvl3pPr>
            <a:lvl4pPr>
              <a:defRPr>
                <a:latin typeface="Cambria Math" panose="02040503050406030204" pitchFamily="18" charset="0"/>
                <a:ea typeface="Cambria Math" panose="02040503050406030204" pitchFamily="18" charset="0"/>
              </a:defRPr>
            </a:lvl4pPr>
            <a:lvl5pPr>
              <a:defRPr>
                <a:latin typeface="Cambria Math" panose="02040503050406030204" pitchFamily="18" charset="0"/>
                <a:ea typeface="Cambria Math" panose="02040503050406030204" pitchFamily="18"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pic>
        <p:nvPicPr>
          <p:cNvPr id="7" name="Resim 6">
            <a:extLst>
              <a:ext uri="{FF2B5EF4-FFF2-40B4-BE49-F238E27FC236}">
                <a16:creationId xmlns:a16="http://schemas.microsoft.com/office/drawing/2014/main" id="{55172613-2B60-4DDB-87AD-F445ECB688E3}"/>
              </a:ext>
            </a:extLst>
          </p:cNvPr>
          <p:cNvPicPr>
            <a:picLocks noChangeAspect="1"/>
          </p:cNvPicPr>
          <p:nvPr userDrawn="1"/>
        </p:nvPicPr>
        <p:blipFill>
          <a:blip r:embed="rId2"/>
          <a:stretch>
            <a:fillRect/>
          </a:stretch>
        </p:blipFill>
        <p:spPr>
          <a:xfrm>
            <a:off x="0" y="6254444"/>
            <a:ext cx="1469263" cy="603556"/>
          </a:xfrm>
          <a:prstGeom prst="rect">
            <a:avLst/>
          </a:prstGeom>
        </p:spPr>
      </p:pic>
      <p:sp>
        <p:nvSpPr>
          <p:cNvPr id="8" name="Veri Yer Tutucusu 3">
            <a:extLst>
              <a:ext uri="{FF2B5EF4-FFF2-40B4-BE49-F238E27FC236}">
                <a16:creationId xmlns:a16="http://schemas.microsoft.com/office/drawing/2014/main" id="{F4DE05B5-EC85-4553-BEAD-BAE1F5A6FA06}"/>
              </a:ext>
            </a:extLst>
          </p:cNvPr>
          <p:cNvSpPr>
            <a:spLocks noGrp="1"/>
          </p:cNvSpPr>
          <p:nvPr>
            <p:ph type="dt" sz="half" idx="10"/>
          </p:nvPr>
        </p:nvSpPr>
        <p:spPr>
          <a:xfrm>
            <a:off x="1468582" y="6356349"/>
            <a:ext cx="2909454"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a:t>Sunum Tarihi: 24.01.2022 Pazartesi</a:t>
            </a:r>
            <a:endParaRPr lang="tr-TR" dirty="0"/>
          </a:p>
        </p:txBody>
      </p:sp>
      <p:sp>
        <p:nvSpPr>
          <p:cNvPr id="9" name="Alt Bilgi Yer Tutucusu 4">
            <a:extLst>
              <a:ext uri="{FF2B5EF4-FFF2-40B4-BE49-F238E27FC236}">
                <a16:creationId xmlns:a16="http://schemas.microsoft.com/office/drawing/2014/main" id="{74BB4C43-B6CF-443C-8D3C-66439A43ADFE}"/>
              </a:ext>
            </a:extLst>
          </p:cNvPr>
          <p:cNvSpPr>
            <a:spLocks noGrp="1"/>
          </p:cNvSpPr>
          <p:nvPr>
            <p:ph type="ftr" sz="quarter" idx="11"/>
          </p:nvPr>
        </p:nvSpPr>
        <p:spPr>
          <a:xfrm>
            <a:off x="4170218" y="6492875"/>
            <a:ext cx="4378037" cy="365125"/>
          </a:xfrm>
          <a:prstGeom prst="rect">
            <a:avLst/>
          </a:prstGeom>
        </p:spPr>
        <p:txBody>
          <a:bodyPr/>
          <a:lstStyle>
            <a:lvl1pPr>
              <a:defRPr sz="1600" b="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r>
              <a:rPr lang="tr-TR" dirty="0"/>
              <a:t>| İSTANBUL SABAHATTİN ZAİM ÜNİVERSİTESİ | </a:t>
            </a:r>
          </a:p>
        </p:txBody>
      </p:sp>
      <p:sp>
        <p:nvSpPr>
          <p:cNvPr id="10" name="Slayt Numarası Yer Tutucusu 5">
            <a:extLst>
              <a:ext uri="{FF2B5EF4-FFF2-40B4-BE49-F238E27FC236}">
                <a16:creationId xmlns:a16="http://schemas.microsoft.com/office/drawing/2014/main" id="{626B08AE-3B72-4279-8156-46BEA9257149}"/>
              </a:ext>
            </a:extLst>
          </p:cNvPr>
          <p:cNvSpPr>
            <a:spLocks noGrp="1"/>
          </p:cNvSpPr>
          <p:nvPr>
            <p:ph type="sldNum" sz="quarter" idx="12"/>
          </p:nvPr>
        </p:nvSpPr>
        <p:spPr>
          <a:xfrm>
            <a:off x="8340436" y="6356349"/>
            <a:ext cx="3777673"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dirty="0"/>
              <a:t>Bilgisayar Mühendisliği // 2021-2022 Dönemi</a:t>
            </a:r>
          </a:p>
        </p:txBody>
      </p:sp>
    </p:spTree>
    <p:extLst>
      <p:ext uri="{BB962C8B-B14F-4D97-AF65-F5344CB8AC3E}">
        <p14:creationId xmlns:p14="http://schemas.microsoft.com/office/powerpoint/2010/main" val="398875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AC6DD69-ADE4-4D16-AFAD-BB3A0A99010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3C7D7DD-C475-4D9C-96C4-5DA293EF426A}"/>
              </a:ext>
            </a:extLst>
          </p:cNvPr>
          <p:cNvSpPr>
            <a:spLocks noGrp="1"/>
          </p:cNvSpPr>
          <p:nvPr>
            <p:ph type="body" orient="vert" idx="1"/>
          </p:nvPr>
        </p:nvSpPr>
        <p:spPr>
          <a:xfrm>
            <a:off x="838200" y="365125"/>
            <a:ext cx="7734300" cy="5811838"/>
          </a:xfrm>
        </p:spPr>
        <p:txBody>
          <a:bodyPr vert="eaVert"/>
          <a:lstStyle>
            <a:lvl1pPr>
              <a:defRPr>
                <a:latin typeface="Cambria Math" panose="02040503050406030204" pitchFamily="18" charset="0"/>
                <a:ea typeface="Cambria Math" panose="02040503050406030204" pitchFamily="18" charset="0"/>
              </a:defRPr>
            </a:lvl1pPr>
            <a:lvl2pPr>
              <a:defRPr>
                <a:latin typeface="Cambria Math" panose="02040503050406030204" pitchFamily="18" charset="0"/>
                <a:ea typeface="Cambria Math" panose="02040503050406030204" pitchFamily="18" charset="0"/>
              </a:defRPr>
            </a:lvl2pPr>
            <a:lvl3pPr>
              <a:defRPr>
                <a:latin typeface="Cambria Math" panose="02040503050406030204" pitchFamily="18" charset="0"/>
                <a:ea typeface="Cambria Math" panose="02040503050406030204" pitchFamily="18" charset="0"/>
              </a:defRPr>
            </a:lvl3pPr>
            <a:lvl4pPr>
              <a:defRPr>
                <a:latin typeface="Cambria Math" panose="02040503050406030204" pitchFamily="18" charset="0"/>
                <a:ea typeface="Cambria Math" panose="02040503050406030204" pitchFamily="18" charset="0"/>
              </a:defRPr>
            </a:lvl4pPr>
            <a:lvl5pPr>
              <a:defRPr>
                <a:latin typeface="Cambria Math" panose="02040503050406030204" pitchFamily="18" charset="0"/>
                <a:ea typeface="Cambria Math" panose="02040503050406030204" pitchFamily="18"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7" name="Slayt Numarası Yer Tutucusu 5">
            <a:extLst>
              <a:ext uri="{FF2B5EF4-FFF2-40B4-BE49-F238E27FC236}">
                <a16:creationId xmlns:a16="http://schemas.microsoft.com/office/drawing/2014/main" id="{77C0D2E9-6FDD-4119-A6B2-5D4FA8BBB529}"/>
              </a:ext>
            </a:extLst>
          </p:cNvPr>
          <p:cNvSpPr>
            <a:spLocks noGrp="1"/>
          </p:cNvSpPr>
          <p:nvPr>
            <p:ph type="sldNum" sz="quarter" idx="12"/>
          </p:nvPr>
        </p:nvSpPr>
        <p:spPr>
          <a:xfrm>
            <a:off x="8340436" y="6356349"/>
            <a:ext cx="3777673"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dirty="0"/>
              <a:t>Bilgisayar Mühendisliği // 2021-2022 Dönemi</a:t>
            </a:r>
          </a:p>
        </p:txBody>
      </p:sp>
      <p:sp>
        <p:nvSpPr>
          <p:cNvPr id="8" name="Alt Bilgi Yer Tutucusu 4">
            <a:extLst>
              <a:ext uri="{FF2B5EF4-FFF2-40B4-BE49-F238E27FC236}">
                <a16:creationId xmlns:a16="http://schemas.microsoft.com/office/drawing/2014/main" id="{67475AA2-A09D-43DB-8D06-B1B838091B78}"/>
              </a:ext>
            </a:extLst>
          </p:cNvPr>
          <p:cNvSpPr>
            <a:spLocks noGrp="1"/>
          </p:cNvSpPr>
          <p:nvPr>
            <p:ph type="ftr" sz="quarter" idx="11"/>
          </p:nvPr>
        </p:nvSpPr>
        <p:spPr>
          <a:xfrm>
            <a:off x="4170218" y="6505877"/>
            <a:ext cx="4378037" cy="365125"/>
          </a:xfrm>
          <a:prstGeom prst="rect">
            <a:avLst/>
          </a:prstGeom>
        </p:spPr>
        <p:txBody>
          <a:bodyPr/>
          <a:lstStyle>
            <a:lvl1pPr>
              <a:defRPr sz="1600" b="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r>
              <a:rPr lang="tr-TR" dirty="0"/>
              <a:t>| İSTANBUL SABAHATTİN ZAİM ÜNİVERSİTESİ | </a:t>
            </a:r>
          </a:p>
        </p:txBody>
      </p:sp>
      <p:sp>
        <p:nvSpPr>
          <p:cNvPr id="9" name="Veri Yer Tutucusu 3">
            <a:extLst>
              <a:ext uri="{FF2B5EF4-FFF2-40B4-BE49-F238E27FC236}">
                <a16:creationId xmlns:a16="http://schemas.microsoft.com/office/drawing/2014/main" id="{7563E94B-837B-451E-A564-65542E83FA45}"/>
              </a:ext>
            </a:extLst>
          </p:cNvPr>
          <p:cNvSpPr>
            <a:spLocks noGrp="1"/>
          </p:cNvSpPr>
          <p:nvPr>
            <p:ph type="dt" sz="half" idx="10"/>
          </p:nvPr>
        </p:nvSpPr>
        <p:spPr>
          <a:xfrm>
            <a:off x="1468582" y="6356349"/>
            <a:ext cx="2909454"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a:t>Sunum Tarihi: 24.01.2022 Pazartesi</a:t>
            </a:r>
            <a:endParaRPr lang="tr-TR" dirty="0"/>
          </a:p>
        </p:txBody>
      </p:sp>
      <p:pic>
        <p:nvPicPr>
          <p:cNvPr id="10" name="Resim 9">
            <a:extLst>
              <a:ext uri="{FF2B5EF4-FFF2-40B4-BE49-F238E27FC236}">
                <a16:creationId xmlns:a16="http://schemas.microsoft.com/office/drawing/2014/main" id="{CC9A654A-BF16-41E2-A5BB-51B1215BA005}"/>
              </a:ext>
            </a:extLst>
          </p:cNvPr>
          <p:cNvPicPr>
            <a:picLocks noChangeAspect="1"/>
          </p:cNvPicPr>
          <p:nvPr userDrawn="1"/>
        </p:nvPicPr>
        <p:blipFill>
          <a:blip r:embed="rId2"/>
          <a:stretch>
            <a:fillRect/>
          </a:stretch>
        </p:blipFill>
        <p:spPr>
          <a:xfrm>
            <a:off x="0" y="6254444"/>
            <a:ext cx="1469263" cy="603556"/>
          </a:xfrm>
          <a:prstGeom prst="rect">
            <a:avLst/>
          </a:prstGeom>
        </p:spPr>
      </p:pic>
    </p:spTree>
    <p:extLst>
      <p:ext uri="{BB962C8B-B14F-4D97-AF65-F5344CB8AC3E}">
        <p14:creationId xmlns:p14="http://schemas.microsoft.com/office/powerpoint/2010/main" val="53930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0AF375-0A84-4A5F-A955-9C1A6ECEDC03}"/>
              </a:ext>
            </a:extLst>
          </p:cNvPr>
          <p:cNvSpPr>
            <a:spLocks noGrp="1"/>
          </p:cNvSpPr>
          <p:nvPr>
            <p:ph type="title"/>
          </p:nvPr>
        </p:nvSpPr>
        <p:spPr/>
        <p:txBody>
          <a:bodyPr/>
          <a:lstStyle>
            <a:lvl1pPr>
              <a:defRPr>
                <a:solidFill>
                  <a:srgbClr val="C00000"/>
                </a:solidFill>
                <a:latin typeface="Cambria Math" panose="02040503050406030204" pitchFamily="18" charset="0"/>
                <a:ea typeface="Cambria Math" panose="02040503050406030204" pitchFamily="18" charset="0"/>
              </a:defRPr>
            </a:lvl1pPr>
          </a:lstStyle>
          <a:p>
            <a:r>
              <a:rPr lang="tr-TR" dirty="0"/>
              <a:t>Asıl başlık stilini düzenlemek için tıklayın</a:t>
            </a:r>
          </a:p>
        </p:txBody>
      </p:sp>
      <p:sp>
        <p:nvSpPr>
          <p:cNvPr id="3" name="İçerik Yer Tutucusu 2">
            <a:extLst>
              <a:ext uri="{FF2B5EF4-FFF2-40B4-BE49-F238E27FC236}">
                <a16:creationId xmlns:a16="http://schemas.microsoft.com/office/drawing/2014/main" id="{B476B84F-5F1A-44C3-A165-74C1653717B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pic>
        <p:nvPicPr>
          <p:cNvPr id="7" name="Resim 6">
            <a:extLst>
              <a:ext uri="{FF2B5EF4-FFF2-40B4-BE49-F238E27FC236}">
                <a16:creationId xmlns:a16="http://schemas.microsoft.com/office/drawing/2014/main" id="{7C1672B8-DB04-4E57-A61D-5004186B5A2C}"/>
              </a:ext>
            </a:extLst>
          </p:cNvPr>
          <p:cNvPicPr>
            <a:picLocks noChangeAspect="1"/>
          </p:cNvPicPr>
          <p:nvPr userDrawn="1"/>
        </p:nvPicPr>
        <p:blipFill>
          <a:blip r:embed="rId2"/>
          <a:stretch>
            <a:fillRect/>
          </a:stretch>
        </p:blipFill>
        <p:spPr>
          <a:xfrm>
            <a:off x="0" y="6254444"/>
            <a:ext cx="1469263" cy="603556"/>
          </a:xfrm>
          <a:prstGeom prst="rect">
            <a:avLst/>
          </a:prstGeom>
        </p:spPr>
      </p:pic>
      <p:sp>
        <p:nvSpPr>
          <p:cNvPr id="9" name="Veri Yer Tutucusu 3">
            <a:extLst>
              <a:ext uri="{FF2B5EF4-FFF2-40B4-BE49-F238E27FC236}">
                <a16:creationId xmlns:a16="http://schemas.microsoft.com/office/drawing/2014/main" id="{0998F917-19B7-4F55-BC2A-246B496673A1}"/>
              </a:ext>
            </a:extLst>
          </p:cNvPr>
          <p:cNvSpPr>
            <a:spLocks noGrp="1"/>
          </p:cNvSpPr>
          <p:nvPr>
            <p:ph type="dt" sz="half" idx="10"/>
          </p:nvPr>
        </p:nvSpPr>
        <p:spPr>
          <a:xfrm>
            <a:off x="1468582" y="6356349"/>
            <a:ext cx="2909454"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a:t>Sunum Tarihi: 24.01.2022 Pazartesi</a:t>
            </a:r>
            <a:endParaRPr lang="tr-TR" dirty="0"/>
          </a:p>
        </p:txBody>
      </p:sp>
      <p:sp>
        <p:nvSpPr>
          <p:cNvPr id="10" name="Alt Bilgi Yer Tutucusu 4">
            <a:extLst>
              <a:ext uri="{FF2B5EF4-FFF2-40B4-BE49-F238E27FC236}">
                <a16:creationId xmlns:a16="http://schemas.microsoft.com/office/drawing/2014/main" id="{0F2FDA49-434A-4719-B2E1-20A94B5353D4}"/>
              </a:ext>
            </a:extLst>
          </p:cNvPr>
          <p:cNvSpPr>
            <a:spLocks noGrp="1"/>
          </p:cNvSpPr>
          <p:nvPr>
            <p:ph type="ftr" sz="quarter" idx="11"/>
          </p:nvPr>
        </p:nvSpPr>
        <p:spPr>
          <a:xfrm>
            <a:off x="4170218" y="6494316"/>
            <a:ext cx="4378037" cy="365125"/>
          </a:xfrm>
          <a:prstGeom prst="rect">
            <a:avLst/>
          </a:prstGeom>
        </p:spPr>
        <p:txBody>
          <a:bodyPr/>
          <a:lstStyle>
            <a:lvl1pPr>
              <a:defRPr sz="1600" b="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r>
              <a:rPr lang="tr-TR" dirty="0"/>
              <a:t>| İSTANBUL SABAHATTİN ZAİM ÜNİVERSİTESİ | </a:t>
            </a:r>
          </a:p>
        </p:txBody>
      </p:sp>
      <p:sp>
        <p:nvSpPr>
          <p:cNvPr id="11" name="Slayt Numarası Yer Tutucusu 5">
            <a:extLst>
              <a:ext uri="{FF2B5EF4-FFF2-40B4-BE49-F238E27FC236}">
                <a16:creationId xmlns:a16="http://schemas.microsoft.com/office/drawing/2014/main" id="{1E28C302-36A7-43F4-9C1F-2319922E9DB1}"/>
              </a:ext>
            </a:extLst>
          </p:cNvPr>
          <p:cNvSpPr>
            <a:spLocks noGrp="1"/>
          </p:cNvSpPr>
          <p:nvPr>
            <p:ph type="sldNum" sz="quarter" idx="12"/>
          </p:nvPr>
        </p:nvSpPr>
        <p:spPr>
          <a:xfrm>
            <a:off x="8340436" y="6356349"/>
            <a:ext cx="3777673"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dirty="0"/>
              <a:t>Bilgisayar Mühendisliği // 2021-2022 Dönemi</a:t>
            </a:r>
          </a:p>
        </p:txBody>
      </p:sp>
    </p:spTree>
    <p:extLst>
      <p:ext uri="{BB962C8B-B14F-4D97-AF65-F5344CB8AC3E}">
        <p14:creationId xmlns:p14="http://schemas.microsoft.com/office/powerpoint/2010/main" val="53892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18DAEC-C40B-4BA1-A8F4-D6D979B919D5}"/>
              </a:ext>
            </a:extLst>
          </p:cNvPr>
          <p:cNvSpPr>
            <a:spLocks noGrp="1"/>
          </p:cNvSpPr>
          <p:nvPr>
            <p:ph type="title"/>
          </p:nvPr>
        </p:nvSpPr>
        <p:spPr>
          <a:xfrm>
            <a:off x="831850" y="1709738"/>
            <a:ext cx="10515600" cy="2852737"/>
          </a:xfrm>
        </p:spPr>
        <p:txBody>
          <a:bodyPr anchor="b"/>
          <a:lstStyle>
            <a:lvl1pPr>
              <a:defRPr sz="6000"/>
            </a:lvl1pPr>
          </a:lstStyle>
          <a:p>
            <a:r>
              <a:rPr lang="tr-TR" dirty="0"/>
              <a:t>Asıl başlık stilini düzenlemek için tıklayın</a:t>
            </a:r>
          </a:p>
        </p:txBody>
      </p:sp>
      <p:sp>
        <p:nvSpPr>
          <p:cNvPr id="3" name="Metin Yer Tutucusu 2">
            <a:extLst>
              <a:ext uri="{FF2B5EF4-FFF2-40B4-BE49-F238E27FC236}">
                <a16:creationId xmlns:a16="http://schemas.microsoft.com/office/drawing/2014/main" id="{076F8A84-4C7B-4239-AB10-6917A2D05110}"/>
              </a:ext>
            </a:extLst>
          </p:cNvPr>
          <p:cNvSpPr>
            <a:spLocks noGrp="1"/>
          </p:cNvSpPr>
          <p:nvPr>
            <p:ph type="body" idx="1"/>
          </p:nvPr>
        </p:nvSpPr>
        <p:spPr>
          <a:xfrm>
            <a:off x="831850" y="4589463"/>
            <a:ext cx="10515600" cy="1500187"/>
          </a:xfrm>
        </p:spPr>
        <p:txBody>
          <a:bodyPr/>
          <a:lstStyle>
            <a:lvl1pPr marL="0" indent="0">
              <a:buNone/>
              <a:defRPr sz="2400">
                <a:solidFill>
                  <a:schemeClr val="tx1"/>
                </a:solidFill>
                <a:latin typeface="Cambria Math" panose="02040503050406030204" pitchFamily="18" charset="0"/>
                <a:ea typeface="Cambria Math" panose="020405030504060302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dirty="0"/>
              <a:t>Asıl metin stillerini düzenlemek için tıklayın</a:t>
            </a:r>
          </a:p>
        </p:txBody>
      </p:sp>
      <p:pic>
        <p:nvPicPr>
          <p:cNvPr id="7" name="Resim 6">
            <a:extLst>
              <a:ext uri="{FF2B5EF4-FFF2-40B4-BE49-F238E27FC236}">
                <a16:creationId xmlns:a16="http://schemas.microsoft.com/office/drawing/2014/main" id="{65CC8E6F-B627-4916-9661-0596D6079DE0}"/>
              </a:ext>
            </a:extLst>
          </p:cNvPr>
          <p:cNvPicPr>
            <a:picLocks noChangeAspect="1"/>
          </p:cNvPicPr>
          <p:nvPr userDrawn="1"/>
        </p:nvPicPr>
        <p:blipFill>
          <a:blip r:embed="rId2"/>
          <a:stretch>
            <a:fillRect/>
          </a:stretch>
        </p:blipFill>
        <p:spPr>
          <a:xfrm>
            <a:off x="0" y="4457"/>
            <a:ext cx="4285859" cy="1127858"/>
          </a:xfrm>
          <a:prstGeom prst="rect">
            <a:avLst/>
          </a:prstGeom>
        </p:spPr>
      </p:pic>
      <p:pic>
        <p:nvPicPr>
          <p:cNvPr id="8" name="Resim 7">
            <a:extLst>
              <a:ext uri="{FF2B5EF4-FFF2-40B4-BE49-F238E27FC236}">
                <a16:creationId xmlns:a16="http://schemas.microsoft.com/office/drawing/2014/main" id="{28E11299-AB58-4AD9-AF5C-B104671649F4}"/>
              </a:ext>
            </a:extLst>
          </p:cNvPr>
          <p:cNvPicPr>
            <a:picLocks noChangeAspect="1"/>
          </p:cNvPicPr>
          <p:nvPr userDrawn="1"/>
        </p:nvPicPr>
        <p:blipFill>
          <a:blip r:embed="rId2"/>
          <a:stretch>
            <a:fillRect/>
          </a:stretch>
        </p:blipFill>
        <p:spPr>
          <a:xfrm>
            <a:off x="4285859" y="0"/>
            <a:ext cx="4285859" cy="1127858"/>
          </a:xfrm>
          <a:prstGeom prst="rect">
            <a:avLst/>
          </a:prstGeom>
        </p:spPr>
      </p:pic>
      <p:pic>
        <p:nvPicPr>
          <p:cNvPr id="9" name="Resim 8">
            <a:extLst>
              <a:ext uri="{FF2B5EF4-FFF2-40B4-BE49-F238E27FC236}">
                <a16:creationId xmlns:a16="http://schemas.microsoft.com/office/drawing/2014/main" id="{4F5F0556-EC09-4180-B2FB-03314C34C199}"/>
              </a:ext>
            </a:extLst>
          </p:cNvPr>
          <p:cNvPicPr>
            <a:picLocks noChangeAspect="1"/>
          </p:cNvPicPr>
          <p:nvPr userDrawn="1"/>
        </p:nvPicPr>
        <p:blipFill>
          <a:blip r:embed="rId3"/>
          <a:stretch>
            <a:fillRect/>
          </a:stretch>
        </p:blipFill>
        <p:spPr>
          <a:xfrm>
            <a:off x="8570662" y="0"/>
            <a:ext cx="3621338" cy="1127858"/>
          </a:xfrm>
          <a:prstGeom prst="rect">
            <a:avLst/>
          </a:prstGeom>
        </p:spPr>
      </p:pic>
      <p:pic>
        <p:nvPicPr>
          <p:cNvPr id="10" name="Resim 9">
            <a:extLst>
              <a:ext uri="{FF2B5EF4-FFF2-40B4-BE49-F238E27FC236}">
                <a16:creationId xmlns:a16="http://schemas.microsoft.com/office/drawing/2014/main" id="{A68A237A-05C1-4D1A-B238-148BEE16F723}"/>
              </a:ext>
            </a:extLst>
          </p:cNvPr>
          <p:cNvPicPr>
            <a:picLocks noChangeAspect="1"/>
          </p:cNvPicPr>
          <p:nvPr userDrawn="1"/>
        </p:nvPicPr>
        <p:blipFill>
          <a:blip r:embed="rId4"/>
          <a:stretch>
            <a:fillRect/>
          </a:stretch>
        </p:blipFill>
        <p:spPr>
          <a:xfrm>
            <a:off x="0" y="6254444"/>
            <a:ext cx="1469263" cy="603556"/>
          </a:xfrm>
          <a:prstGeom prst="rect">
            <a:avLst/>
          </a:prstGeom>
        </p:spPr>
      </p:pic>
      <p:sp>
        <p:nvSpPr>
          <p:cNvPr id="11" name="Veri Yer Tutucusu 3">
            <a:extLst>
              <a:ext uri="{FF2B5EF4-FFF2-40B4-BE49-F238E27FC236}">
                <a16:creationId xmlns:a16="http://schemas.microsoft.com/office/drawing/2014/main" id="{DED5EFED-3041-49F8-86AE-6C7C3E6B4023}"/>
              </a:ext>
            </a:extLst>
          </p:cNvPr>
          <p:cNvSpPr>
            <a:spLocks noGrp="1"/>
          </p:cNvSpPr>
          <p:nvPr>
            <p:ph type="dt" sz="half" idx="10"/>
          </p:nvPr>
        </p:nvSpPr>
        <p:spPr>
          <a:xfrm>
            <a:off x="1468582" y="6356349"/>
            <a:ext cx="2909454"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a:t>Sunum Tarihi: 24.01.2022 Pazartesi</a:t>
            </a:r>
            <a:endParaRPr lang="tr-TR" dirty="0"/>
          </a:p>
        </p:txBody>
      </p:sp>
      <p:sp>
        <p:nvSpPr>
          <p:cNvPr id="12" name="Alt Bilgi Yer Tutucusu 4">
            <a:extLst>
              <a:ext uri="{FF2B5EF4-FFF2-40B4-BE49-F238E27FC236}">
                <a16:creationId xmlns:a16="http://schemas.microsoft.com/office/drawing/2014/main" id="{8708E082-57D7-4564-97DB-70D5406B8AD4}"/>
              </a:ext>
            </a:extLst>
          </p:cNvPr>
          <p:cNvSpPr>
            <a:spLocks noGrp="1"/>
          </p:cNvSpPr>
          <p:nvPr>
            <p:ph type="ftr" sz="quarter" idx="11"/>
          </p:nvPr>
        </p:nvSpPr>
        <p:spPr>
          <a:xfrm>
            <a:off x="4239769" y="6496640"/>
            <a:ext cx="4378037" cy="365125"/>
          </a:xfrm>
          <a:prstGeom prst="rect">
            <a:avLst/>
          </a:prstGeom>
        </p:spPr>
        <p:txBody>
          <a:bodyPr/>
          <a:lstStyle>
            <a:lvl1pPr>
              <a:defRPr sz="1600" b="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r>
              <a:rPr lang="tr-TR" dirty="0"/>
              <a:t>| İSTANBUL SABAHATTİN ZAİM ÜNİVERSİTESİ | </a:t>
            </a:r>
          </a:p>
        </p:txBody>
      </p:sp>
      <p:sp>
        <p:nvSpPr>
          <p:cNvPr id="13" name="Slayt Numarası Yer Tutucusu 5">
            <a:extLst>
              <a:ext uri="{FF2B5EF4-FFF2-40B4-BE49-F238E27FC236}">
                <a16:creationId xmlns:a16="http://schemas.microsoft.com/office/drawing/2014/main" id="{42449EC2-C89B-4BA1-95C9-BA14F48CA238}"/>
              </a:ext>
            </a:extLst>
          </p:cNvPr>
          <p:cNvSpPr>
            <a:spLocks noGrp="1"/>
          </p:cNvSpPr>
          <p:nvPr>
            <p:ph type="sldNum" sz="quarter" idx="12"/>
          </p:nvPr>
        </p:nvSpPr>
        <p:spPr>
          <a:xfrm>
            <a:off x="8340436" y="6356349"/>
            <a:ext cx="3777673"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dirty="0"/>
              <a:t>Bilgisayar Mühendisliği // 2021-2022 Dönemi</a:t>
            </a:r>
          </a:p>
        </p:txBody>
      </p:sp>
    </p:spTree>
    <p:extLst>
      <p:ext uri="{BB962C8B-B14F-4D97-AF65-F5344CB8AC3E}">
        <p14:creationId xmlns:p14="http://schemas.microsoft.com/office/powerpoint/2010/main" val="402694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ACB54F-F8BF-406E-9AD2-25E6DFD38EA9}"/>
              </a:ext>
            </a:extLst>
          </p:cNvPr>
          <p:cNvSpPr>
            <a:spLocks noGrp="1"/>
          </p:cNvSpPr>
          <p:nvPr>
            <p:ph type="title"/>
          </p:nvPr>
        </p:nvSpPr>
        <p:spPr/>
        <p:txBody>
          <a:bodyPr/>
          <a:lstStyle/>
          <a:p>
            <a:r>
              <a:rPr lang="tr-TR" dirty="0"/>
              <a:t>Asıl başlık stilini düzenlemek için tıklayın</a:t>
            </a:r>
          </a:p>
        </p:txBody>
      </p:sp>
      <p:sp>
        <p:nvSpPr>
          <p:cNvPr id="3" name="İçerik Yer Tutucusu 2">
            <a:extLst>
              <a:ext uri="{FF2B5EF4-FFF2-40B4-BE49-F238E27FC236}">
                <a16:creationId xmlns:a16="http://schemas.microsoft.com/office/drawing/2014/main" id="{ECE8C640-E4AE-45DF-A546-290B3B0080FC}"/>
              </a:ext>
            </a:extLst>
          </p:cNvPr>
          <p:cNvSpPr>
            <a:spLocks noGrp="1"/>
          </p:cNvSpPr>
          <p:nvPr>
            <p:ph sz="half" idx="1"/>
          </p:nvPr>
        </p:nvSpPr>
        <p:spPr>
          <a:xfrm>
            <a:off x="838200" y="1825625"/>
            <a:ext cx="5181600" cy="4351338"/>
          </a:xfrm>
        </p:spPr>
        <p:txBody>
          <a:bodyPr/>
          <a:lstStyle>
            <a:lvl1pPr>
              <a:defRPr>
                <a:latin typeface="Cambria Math" panose="02040503050406030204" pitchFamily="18" charset="0"/>
                <a:ea typeface="Cambria Math" panose="02040503050406030204" pitchFamily="18" charset="0"/>
              </a:defRPr>
            </a:lvl1pPr>
            <a:lvl2pPr>
              <a:defRPr>
                <a:latin typeface="Cambria Math" panose="02040503050406030204" pitchFamily="18" charset="0"/>
                <a:ea typeface="Cambria Math" panose="02040503050406030204" pitchFamily="18" charset="0"/>
              </a:defRPr>
            </a:lvl2pPr>
            <a:lvl3pPr>
              <a:defRPr>
                <a:latin typeface="Cambria Math" panose="02040503050406030204" pitchFamily="18" charset="0"/>
                <a:ea typeface="Cambria Math" panose="02040503050406030204" pitchFamily="18" charset="0"/>
              </a:defRPr>
            </a:lvl3pPr>
            <a:lvl4pPr>
              <a:defRPr>
                <a:latin typeface="Cambria Math" panose="02040503050406030204" pitchFamily="18" charset="0"/>
                <a:ea typeface="Cambria Math" panose="02040503050406030204" pitchFamily="18" charset="0"/>
              </a:defRPr>
            </a:lvl4pPr>
            <a:lvl5pPr>
              <a:defRPr>
                <a:latin typeface="Cambria Math" panose="02040503050406030204" pitchFamily="18" charset="0"/>
                <a:ea typeface="Cambria Math" panose="02040503050406030204" pitchFamily="18"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İçerik Yer Tutucusu 3">
            <a:extLst>
              <a:ext uri="{FF2B5EF4-FFF2-40B4-BE49-F238E27FC236}">
                <a16:creationId xmlns:a16="http://schemas.microsoft.com/office/drawing/2014/main" id="{7316368A-A5B2-47DF-B8E9-0E1165E8ACF4}"/>
              </a:ext>
            </a:extLst>
          </p:cNvPr>
          <p:cNvSpPr>
            <a:spLocks noGrp="1"/>
          </p:cNvSpPr>
          <p:nvPr>
            <p:ph sz="half" idx="2"/>
          </p:nvPr>
        </p:nvSpPr>
        <p:spPr>
          <a:xfrm>
            <a:off x="6172200" y="1825625"/>
            <a:ext cx="5181600" cy="4351338"/>
          </a:xfrm>
        </p:spPr>
        <p:txBody>
          <a:bodyPr/>
          <a:lstStyle>
            <a:lvl1pPr>
              <a:defRPr>
                <a:latin typeface="Cambria Math" panose="02040503050406030204" pitchFamily="18" charset="0"/>
                <a:ea typeface="Cambria Math" panose="02040503050406030204" pitchFamily="18" charset="0"/>
              </a:defRPr>
            </a:lvl1pPr>
            <a:lvl2pPr>
              <a:defRPr>
                <a:latin typeface="Cambria Math" panose="02040503050406030204" pitchFamily="18" charset="0"/>
                <a:ea typeface="Cambria Math" panose="02040503050406030204" pitchFamily="18" charset="0"/>
              </a:defRPr>
            </a:lvl2pPr>
            <a:lvl3pPr>
              <a:defRPr>
                <a:latin typeface="Cambria Math" panose="02040503050406030204" pitchFamily="18" charset="0"/>
                <a:ea typeface="Cambria Math" panose="02040503050406030204" pitchFamily="18" charset="0"/>
              </a:defRPr>
            </a:lvl3pPr>
            <a:lvl4pPr>
              <a:defRPr>
                <a:latin typeface="Cambria Math" panose="02040503050406030204" pitchFamily="18" charset="0"/>
                <a:ea typeface="Cambria Math" panose="02040503050406030204" pitchFamily="18" charset="0"/>
              </a:defRPr>
            </a:lvl4pPr>
            <a:lvl5pPr>
              <a:defRPr>
                <a:latin typeface="Cambria Math" panose="02040503050406030204" pitchFamily="18" charset="0"/>
                <a:ea typeface="Cambria Math" panose="02040503050406030204" pitchFamily="18"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8" name="Slayt Numarası Yer Tutucusu 5">
            <a:extLst>
              <a:ext uri="{FF2B5EF4-FFF2-40B4-BE49-F238E27FC236}">
                <a16:creationId xmlns:a16="http://schemas.microsoft.com/office/drawing/2014/main" id="{9F9F9609-7431-418A-9717-1839A1AF05B3}"/>
              </a:ext>
            </a:extLst>
          </p:cNvPr>
          <p:cNvSpPr>
            <a:spLocks noGrp="1"/>
          </p:cNvSpPr>
          <p:nvPr>
            <p:ph type="sldNum" sz="quarter" idx="12"/>
          </p:nvPr>
        </p:nvSpPr>
        <p:spPr>
          <a:xfrm>
            <a:off x="8340436" y="6356349"/>
            <a:ext cx="3777673"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dirty="0"/>
              <a:t>Bilgisayar Mühendisliği // 2021-2022 Dönemi</a:t>
            </a:r>
          </a:p>
        </p:txBody>
      </p:sp>
      <p:sp>
        <p:nvSpPr>
          <p:cNvPr id="10" name="Alt Bilgi Yer Tutucusu 4">
            <a:extLst>
              <a:ext uri="{FF2B5EF4-FFF2-40B4-BE49-F238E27FC236}">
                <a16:creationId xmlns:a16="http://schemas.microsoft.com/office/drawing/2014/main" id="{2603917E-027B-4B56-884B-1234AE6C3B40}"/>
              </a:ext>
            </a:extLst>
          </p:cNvPr>
          <p:cNvSpPr>
            <a:spLocks noGrp="1"/>
          </p:cNvSpPr>
          <p:nvPr>
            <p:ph type="ftr" sz="quarter" idx="11"/>
          </p:nvPr>
        </p:nvSpPr>
        <p:spPr>
          <a:xfrm>
            <a:off x="4170218" y="6492875"/>
            <a:ext cx="4378037" cy="365125"/>
          </a:xfrm>
          <a:prstGeom prst="rect">
            <a:avLst/>
          </a:prstGeom>
        </p:spPr>
        <p:txBody>
          <a:bodyPr/>
          <a:lstStyle>
            <a:lvl1pPr>
              <a:defRPr sz="1600" b="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r>
              <a:rPr lang="tr-TR" dirty="0"/>
              <a:t>| İSTANBUL SABAHATTİN ZAİM ÜNİVERSİTESİ | </a:t>
            </a:r>
          </a:p>
        </p:txBody>
      </p:sp>
      <p:sp>
        <p:nvSpPr>
          <p:cNvPr id="11" name="Veri Yer Tutucusu 3">
            <a:extLst>
              <a:ext uri="{FF2B5EF4-FFF2-40B4-BE49-F238E27FC236}">
                <a16:creationId xmlns:a16="http://schemas.microsoft.com/office/drawing/2014/main" id="{A0B8BE99-FCC7-41E6-A255-A26175B5CEB7}"/>
              </a:ext>
            </a:extLst>
          </p:cNvPr>
          <p:cNvSpPr>
            <a:spLocks noGrp="1"/>
          </p:cNvSpPr>
          <p:nvPr>
            <p:ph type="dt" sz="half" idx="10"/>
          </p:nvPr>
        </p:nvSpPr>
        <p:spPr>
          <a:xfrm>
            <a:off x="1468582" y="6356349"/>
            <a:ext cx="2909454"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a:t>Sunum Tarihi: 24.01.2022 Pazartesi</a:t>
            </a:r>
            <a:endParaRPr lang="tr-TR" dirty="0"/>
          </a:p>
        </p:txBody>
      </p:sp>
      <p:pic>
        <p:nvPicPr>
          <p:cNvPr id="12" name="Resim 11">
            <a:extLst>
              <a:ext uri="{FF2B5EF4-FFF2-40B4-BE49-F238E27FC236}">
                <a16:creationId xmlns:a16="http://schemas.microsoft.com/office/drawing/2014/main" id="{771BEC7F-0FD7-4D27-9F3C-26FEFDD97D4D}"/>
              </a:ext>
            </a:extLst>
          </p:cNvPr>
          <p:cNvPicPr>
            <a:picLocks noChangeAspect="1"/>
          </p:cNvPicPr>
          <p:nvPr userDrawn="1"/>
        </p:nvPicPr>
        <p:blipFill>
          <a:blip r:embed="rId2"/>
          <a:stretch>
            <a:fillRect/>
          </a:stretch>
        </p:blipFill>
        <p:spPr>
          <a:xfrm>
            <a:off x="0" y="6254444"/>
            <a:ext cx="1469263" cy="603556"/>
          </a:xfrm>
          <a:prstGeom prst="rect">
            <a:avLst/>
          </a:prstGeom>
        </p:spPr>
      </p:pic>
    </p:spTree>
    <p:extLst>
      <p:ext uri="{BB962C8B-B14F-4D97-AF65-F5344CB8AC3E}">
        <p14:creationId xmlns:p14="http://schemas.microsoft.com/office/powerpoint/2010/main" val="35702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2FF258-4CA1-4FF4-89EB-FDC94C7FF30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37390A4-71F4-4A60-8843-18FA045CE6FA}"/>
              </a:ext>
            </a:extLst>
          </p:cNvPr>
          <p:cNvSpPr>
            <a:spLocks noGrp="1"/>
          </p:cNvSpPr>
          <p:nvPr>
            <p:ph type="body" idx="1"/>
          </p:nvPr>
        </p:nvSpPr>
        <p:spPr>
          <a:xfrm>
            <a:off x="839788" y="1681163"/>
            <a:ext cx="5157787" cy="823912"/>
          </a:xfrm>
        </p:spPr>
        <p:txBody>
          <a:bodyPr anchor="b"/>
          <a:lstStyle>
            <a:lvl1pPr marL="0" indent="0">
              <a:buNone/>
              <a:defRPr sz="2400" b="1" u="sng">
                <a:latin typeface="Cambria Math" panose="02040503050406030204" pitchFamily="18" charset="0"/>
                <a:ea typeface="Cambria Math"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a:t>Asıl metin stillerini düzenlemek için tıklayın</a:t>
            </a:r>
          </a:p>
        </p:txBody>
      </p:sp>
      <p:sp>
        <p:nvSpPr>
          <p:cNvPr id="4" name="İçerik Yer Tutucusu 3">
            <a:extLst>
              <a:ext uri="{FF2B5EF4-FFF2-40B4-BE49-F238E27FC236}">
                <a16:creationId xmlns:a16="http://schemas.microsoft.com/office/drawing/2014/main" id="{47B091D4-5E42-402E-95F3-363327388F36}"/>
              </a:ext>
            </a:extLst>
          </p:cNvPr>
          <p:cNvSpPr>
            <a:spLocks noGrp="1"/>
          </p:cNvSpPr>
          <p:nvPr>
            <p:ph sz="half" idx="2"/>
          </p:nvPr>
        </p:nvSpPr>
        <p:spPr>
          <a:xfrm>
            <a:off x="839788" y="2505075"/>
            <a:ext cx="5157787" cy="3684588"/>
          </a:xfrm>
        </p:spPr>
        <p:txBody>
          <a:bodyPr/>
          <a:lstStyle>
            <a:lvl1pPr>
              <a:defRPr>
                <a:latin typeface="Cambria Math" panose="02040503050406030204" pitchFamily="18" charset="0"/>
                <a:ea typeface="Cambria Math" panose="02040503050406030204" pitchFamily="18" charset="0"/>
              </a:defRPr>
            </a:lvl1pPr>
            <a:lvl2pPr>
              <a:defRPr>
                <a:latin typeface="Cambria Math" panose="02040503050406030204" pitchFamily="18" charset="0"/>
                <a:ea typeface="Cambria Math" panose="02040503050406030204" pitchFamily="18" charset="0"/>
              </a:defRPr>
            </a:lvl2pPr>
            <a:lvl3pPr>
              <a:defRPr>
                <a:latin typeface="Cambria Math" panose="02040503050406030204" pitchFamily="18" charset="0"/>
                <a:ea typeface="Cambria Math" panose="02040503050406030204" pitchFamily="18" charset="0"/>
              </a:defRPr>
            </a:lvl3pPr>
            <a:lvl4pPr>
              <a:defRPr>
                <a:latin typeface="Cambria Math" panose="02040503050406030204" pitchFamily="18" charset="0"/>
                <a:ea typeface="Cambria Math" panose="02040503050406030204" pitchFamily="18" charset="0"/>
              </a:defRPr>
            </a:lvl4pPr>
            <a:lvl5pPr>
              <a:defRPr>
                <a:latin typeface="Cambria Math" panose="02040503050406030204" pitchFamily="18" charset="0"/>
                <a:ea typeface="Cambria Math" panose="02040503050406030204" pitchFamily="18"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5" name="Metin Yer Tutucusu 4">
            <a:extLst>
              <a:ext uri="{FF2B5EF4-FFF2-40B4-BE49-F238E27FC236}">
                <a16:creationId xmlns:a16="http://schemas.microsoft.com/office/drawing/2014/main" id="{A48D50BD-2A78-4B8F-9328-5D920A3AE881}"/>
              </a:ext>
            </a:extLst>
          </p:cNvPr>
          <p:cNvSpPr>
            <a:spLocks noGrp="1"/>
          </p:cNvSpPr>
          <p:nvPr>
            <p:ph type="body" sz="quarter" idx="3"/>
          </p:nvPr>
        </p:nvSpPr>
        <p:spPr>
          <a:xfrm>
            <a:off x="6172200" y="1681163"/>
            <a:ext cx="5183188" cy="823912"/>
          </a:xfrm>
        </p:spPr>
        <p:txBody>
          <a:bodyPr anchor="b"/>
          <a:lstStyle>
            <a:lvl1pPr marL="0" indent="0">
              <a:buNone/>
              <a:defRPr sz="2400" b="1" u="sng">
                <a:latin typeface="Cambria Math" panose="02040503050406030204" pitchFamily="18" charset="0"/>
                <a:ea typeface="Cambria Math"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a:t>Asıl metin stillerini düzenlemek için tıklayın</a:t>
            </a:r>
          </a:p>
        </p:txBody>
      </p:sp>
      <p:sp>
        <p:nvSpPr>
          <p:cNvPr id="6" name="İçerik Yer Tutucusu 5">
            <a:extLst>
              <a:ext uri="{FF2B5EF4-FFF2-40B4-BE49-F238E27FC236}">
                <a16:creationId xmlns:a16="http://schemas.microsoft.com/office/drawing/2014/main" id="{AD7F7FC8-A61E-4045-B159-B11DC5661E66}"/>
              </a:ext>
            </a:extLst>
          </p:cNvPr>
          <p:cNvSpPr>
            <a:spLocks noGrp="1"/>
          </p:cNvSpPr>
          <p:nvPr>
            <p:ph sz="quarter" idx="4"/>
          </p:nvPr>
        </p:nvSpPr>
        <p:spPr>
          <a:xfrm>
            <a:off x="6172200" y="2505075"/>
            <a:ext cx="5183188" cy="3684588"/>
          </a:xfrm>
        </p:spPr>
        <p:txBody>
          <a:bodyPr/>
          <a:lstStyle>
            <a:lvl1pPr>
              <a:defRPr>
                <a:latin typeface="Cambria Math" panose="02040503050406030204" pitchFamily="18" charset="0"/>
                <a:ea typeface="Cambria Math" panose="02040503050406030204" pitchFamily="18" charset="0"/>
              </a:defRPr>
            </a:lvl1pPr>
            <a:lvl2pPr>
              <a:defRPr>
                <a:latin typeface="Cambria Math" panose="02040503050406030204" pitchFamily="18" charset="0"/>
                <a:ea typeface="Cambria Math" panose="02040503050406030204" pitchFamily="18" charset="0"/>
              </a:defRPr>
            </a:lvl2pPr>
            <a:lvl3pPr>
              <a:defRPr>
                <a:latin typeface="Cambria Math" panose="02040503050406030204" pitchFamily="18" charset="0"/>
                <a:ea typeface="Cambria Math" panose="02040503050406030204" pitchFamily="18" charset="0"/>
              </a:defRPr>
            </a:lvl3pPr>
            <a:lvl4pPr>
              <a:defRPr>
                <a:latin typeface="Cambria Math" panose="02040503050406030204" pitchFamily="18" charset="0"/>
                <a:ea typeface="Cambria Math" panose="02040503050406030204" pitchFamily="18" charset="0"/>
              </a:defRPr>
            </a:lvl4pPr>
            <a:lvl5pPr>
              <a:defRPr>
                <a:latin typeface="Cambria Math" panose="02040503050406030204" pitchFamily="18" charset="0"/>
                <a:ea typeface="Cambria Math" panose="02040503050406030204" pitchFamily="18"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10" name="Slayt Numarası Yer Tutucusu 5">
            <a:extLst>
              <a:ext uri="{FF2B5EF4-FFF2-40B4-BE49-F238E27FC236}">
                <a16:creationId xmlns:a16="http://schemas.microsoft.com/office/drawing/2014/main" id="{BA90B4D8-D8DF-43ED-954E-DF62BF0274BD}"/>
              </a:ext>
            </a:extLst>
          </p:cNvPr>
          <p:cNvSpPr>
            <a:spLocks noGrp="1"/>
          </p:cNvSpPr>
          <p:nvPr>
            <p:ph type="sldNum" sz="quarter" idx="12"/>
          </p:nvPr>
        </p:nvSpPr>
        <p:spPr>
          <a:xfrm>
            <a:off x="8340436" y="6356349"/>
            <a:ext cx="3777673"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dirty="0"/>
              <a:t>Bilgisayar Mühendisliği // 2021-2022 Dönemi</a:t>
            </a:r>
          </a:p>
        </p:txBody>
      </p:sp>
      <p:sp>
        <p:nvSpPr>
          <p:cNvPr id="11" name="Alt Bilgi Yer Tutucusu 4">
            <a:extLst>
              <a:ext uri="{FF2B5EF4-FFF2-40B4-BE49-F238E27FC236}">
                <a16:creationId xmlns:a16="http://schemas.microsoft.com/office/drawing/2014/main" id="{23238998-F960-4BAC-899B-3F8F641F928B}"/>
              </a:ext>
            </a:extLst>
          </p:cNvPr>
          <p:cNvSpPr>
            <a:spLocks noGrp="1"/>
          </p:cNvSpPr>
          <p:nvPr>
            <p:ph type="ftr" sz="quarter" idx="11"/>
          </p:nvPr>
        </p:nvSpPr>
        <p:spPr>
          <a:xfrm>
            <a:off x="4170218" y="6538911"/>
            <a:ext cx="4378037" cy="365125"/>
          </a:xfrm>
          <a:prstGeom prst="rect">
            <a:avLst/>
          </a:prstGeom>
        </p:spPr>
        <p:txBody>
          <a:bodyPr/>
          <a:lstStyle>
            <a:lvl1pPr>
              <a:defRPr sz="1600" b="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r>
              <a:rPr lang="tr-TR" dirty="0"/>
              <a:t>| İSTANBUL SABAHATTİN ZAİM ÜNİVERSİTESİ | </a:t>
            </a:r>
          </a:p>
        </p:txBody>
      </p:sp>
      <p:sp>
        <p:nvSpPr>
          <p:cNvPr id="12" name="Veri Yer Tutucusu 3">
            <a:extLst>
              <a:ext uri="{FF2B5EF4-FFF2-40B4-BE49-F238E27FC236}">
                <a16:creationId xmlns:a16="http://schemas.microsoft.com/office/drawing/2014/main" id="{E86C0B1F-3709-4531-BFAC-5F28DFF4C7B9}"/>
              </a:ext>
            </a:extLst>
          </p:cNvPr>
          <p:cNvSpPr>
            <a:spLocks noGrp="1"/>
          </p:cNvSpPr>
          <p:nvPr>
            <p:ph type="dt" sz="half" idx="10"/>
          </p:nvPr>
        </p:nvSpPr>
        <p:spPr>
          <a:xfrm>
            <a:off x="1468582" y="6356349"/>
            <a:ext cx="2909454"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a:t>Sunum Tarihi: 24.01.2022 Pazartesi</a:t>
            </a:r>
            <a:endParaRPr lang="tr-TR" dirty="0"/>
          </a:p>
        </p:txBody>
      </p:sp>
      <p:pic>
        <p:nvPicPr>
          <p:cNvPr id="13" name="Resim 12">
            <a:extLst>
              <a:ext uri="{FF2B5EF4-FFF2-40B4-BE49-F238E27FC236}">
                <a16:creationId xmlns:a16="http://schemas.microsoft.com/office/drawing/2014/main" id="{DAAFF52F-2DD0-4894-BF0C-FA7BB7BAF955}"/>
              </a:ext>
            </a:extLst>
          </p:cNvPr>
          <p:cNvPicPr>
            <a:picLocks noChangeAspect="1"/>
          </p:cNvPicPr>
          <p:nvPr userDrawn="1"/>
        </p:nvPicPr>
        <p:blipFill>
          <a:blip r:embed="rId2"/>
          <a:stretch>
            <a:fillRect/>
          </a:stretch>
        </p:blipFill>
        <p:spPr>
          <a:xfrm>
            <a:off x="0" y="6254444"/>
            <a:ext cx="1469263" cy="603556"/>
          </a:xfrm>
          <a:prstGeom prst="rect">
            <a:avLst/>
          </a:prstGeom>
        </p:spPr>
      </p:pic>
    </p:spTree>
    <p:extLst>
      <p:ext uri="{BB962C8B-B14F-4D97-AF65-F5344CB8AC3E}">
        <p14:creationId xmlns:p14="http://schemas.microsoft.com/office/powerpoint/2010/main" val="373649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74F562-7273-4E95-9BEC-2C14BBD0BDEE}"/>
              </a:ext>
            </a:extLst>
          </p:cNvPr>
          <p:cNvSpPr>
            <a:spLocks noGrp="1"/>
          </p:cNvSpPr>
          <p:nvPr>
            <p:ph type="title"/>
          </p:nvPr>
        </p:nvSpPr>
        <p:spPr/>
        <p:txBody>
          <a:bodyPr/>
          <a:lstStyle/>
          <a:p>
            <a:r>
              <a:rPr lang="tr-TR"/>
              <a:t>Asıl başlık stilini düzenlemek için tıklayın</a:t>
            </a:r>
          </a:p>
        </p:txBody>
      </p:sp>
      <p:pic>
        <p:nvPicPr>
          <p:cNvPr id="6" name="Resim 5">
            <a:extLst>
              <a:ext uri="{FF2B5EF4-FFF2-40B4-BE49-F238E27FC236}">
                <a16:creationId xmlns:a16="http://schemas.microsoft.com/office/drawing/2014/main" id="{BB7B6F5A-CFE6-4DF6-A7C0-1D848681E0D2}"/>
              </a:ext>
            </a:extLst>
          </p:cNvPr>
          <p:cNvPicPr>
            <a:picLocks noChangeAspect="1"/>
          </p:cNvPicPr>
          <p:nvPr userDrawn="1"/>
        </p:nvPicPr>
        <p:blipFill>
          <a:blip r:embed="rId2"/>
          <a:stretch>
            <a:fillRect/>
          </a:stretch>
        </p:blipFill>
        <p:spPr>
          <a:xfrm>
            <a:off x="0" y="6254444"/>
            <a:ext cx="1469263" cy="603556"/>
          </a:xfrm>
          <a:prstGeom prst="rect">
            <a:avLst/>
          </a:prstGeom>
        </p:spPr>
      </p:pic>
      <p:sp>
        <p:nvSpPr>
          <p:cNvPr id="7" name="Alt Bilgi Yer Tutucusu 4">
            <a:extLst>
              <a:ext uri="{FF2B5EF4-FFF2-40B4-BE49-F238E27FC236}">
                <a16:creationId xmlns:a16="http://schemas.microsoft.com/office/drawing/2014/main" id="{7FFF57F0-733A-4C34-B48C-0222113BE452}"/>
              </a:ext>
            </a:extLst>
          </p:cNvPr>
          <p:cNvSpPr>
            <a:spLocks noGrp="1"/>
          </p:cNvSpPr>
          <p:nvPr>
            <p:ph type="ftr" sz="quarter" idx="11"/>
          </p:nvPr>
        </p:nvSpPr>
        <p:spPr>
          <a:xfrm>
            <a:off x="4170218" y="6492875"/>
            <a:ext cx="4378037" cy="365125"/>
          </a:xfrm>
          <a:prstGeom prst="rect">
            <a:avLst/>
          </a:prstGeom>
        </p:spPr>
        <p:txBody>
          <a:bodyPr/>
          <a:lstStyle>
            <a:lvl1pPr>
              <a:defRPr sz="1600" b="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r>
              <a:rPr lang="tr-TR" dirty="0"/>
              <a:t>| İSTANBUL SABAHATTİN ZAİM ÜNİVERSİTESİ | </a:t>
            </a:r>
          </a:p>
        </p:txBody>
      </p:sp>
      <p:sp>
        <p:nvSpPr>
          <p:cNvPr id="8" name="Veri Yer Tutucusu 3">
            <a:extLst>
              <a:ext uri="{FF2B5EF4-FFF2-40B4-BE49-F238E27FC236}">
                <a16:creationId xmlns:a16="http://schemas.microsoft.com/office/drawing/2014/main" id="{E7F672AD-3512-4C8C-AA3C-C950A04523DF}"/>
              </a:ext>
            </a:extLst>
          </p:cNvPr>
          <p:cNvSpPr>
            <a:spLocks noGrp="1"/>
          </p:cNvSpPr>
          <p:nvPr>
            <p:ph type="dt" sz="half" idx="10"/>
          </p:nvPr>
        </p:nvSpPr>
        <p:spPr>
          <a:xfrm>
            <a:off x="1468582" y="6356349"/>
            <a:ext cx="2909454"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a:t>Sunum Tarihi: 24.01.2022 Pazartesi</a:t>
            </a:r>
            <a:endParaRPr lang="tr-TR" dirty="0"/>
          </a:p>
        </p:txBody>
      </p:sp>
      <p:sp>
        <p:nvSpPr>
          <p:cNvPr id="10" name="Slayt Numarası Yer Tutucusu 5">
            <a:extLst>
              <a:ext uri="{FF2B5EF4-FFF2-40B4-BE49-F238E27FC236}">
                <a16:creationId xmlns:a16="http://schemas.microsoft.com/office/drawing/2014/main" id="{20798AD2-056C-4231-8F2F-62120FB0C013}"/>
              </a:ext>
            </a:extLst>
          </p:cNvPr>
          <p:cNvSpPr>
            <a:spLocks noGrp="1"/>
          </p:cNvSpPr>
          <p:nvPr>
            <p:ph type="sldNum" sz="quarter" idx="12"/>
          </p:nvPr>
        </p:nvSpPr>
        <p:spPr>
          <a:xfrm>
            <a:off x="8340436" y="6356349"/>
            <a:ext cx="3777673"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dirty="0"/>
              <a:t>Bilgisayar Mühendisliği // 2021-2022 Dönemi</a:t>
            </a:r>
          </a:p>
        </p:txBody>
      </p:sp>
    </p:spTree>
    <p:extLst>
      <p:ext uri="{BB962C8B-B14F-4D97-AF65-F5344CB8AC3E}">
        <p14:creationId xmlns:p14="http://schemas.microsoft.com/office/powerpoint/2010/main" val="166627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FA7A28E-4D42-429E-BB76-A3D7A313B9E0}"/>
              </a:ext>
            </a:extLst>
          </p:cNvPr>
          <p:cNvPicPr>
            <a:picLocks noChangeAspect="1"/>
          </p:cNvPicPr>
          <p:nvPr userDrawn="1"/>
        </p:nvPicPr>
        <p:blipFill>
          <a:blip r:embed="rId2"/>
          <a:stretch>
            <a:fillRect/>
          </a:stretch>
        </p:blipFill>
        <p:spPr>
          <a:xfrm>
            <a:off x="0" y="6254444"/>
            <a:ext cx="1469263" cy="603556"/>
          </a:xfrm>
          <a:prstGeom prst="rect">
            <a:avLst/>
          </a:prstGeom>
        </p:spPr>
      </p:pic>
      <p:sp>
        <p:nvSpPr>
          <p:cNvPr id="6" name="Veri Yer Tutucusu 3">
            <a:extLst>
              <a:ext uri="{FF2B5EF4-FFF2-40B4-BE49-F238E27FC236}">
                <a16:creationId xmlns:a16="http://schemas.microsoft.com/office/drawing/2014/main" id="{D2E1DA4A-C8B6-4DBF-90D7-BB6EDEEA6FAE}"/>
              </a:ext>
            </a:extLst>
          </p:cNvPr>
          <p:cNvSpPr>
            <a:spLocks noGrp="1"/>
          </p:cNvSpPr>
          <p:nvPr>
            <p:ph type="dt" sz="half" idx="10"/>
          </p:nvPr>
        </p:nvSpPr>
        <p:spPr>
          <a:xfrm>
            <a:off x="1468582" y="6356349"/>
            <a:ext cx="2909454"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a:t>Sunum Tarihi: 24.01.2022 Pazartesi</a:t>
            </a:r>
            <a:endParaRPr lang="tr-TR" dirty="0"/>
          </a:p>
        </p:txBody>
      </p:sp>
      <p:sp>
        <p:nvSpPr>
          <p:cNvPr id="7" name="Alt Bilgi Yer Tutucusu 4">
            <a:extLst>
              <a:ext uri="{FF2B5EF4-FFF2-40B4-BE49-F238E27FC236}">
                <a16:creationId xmlns:a16="http://schemas.microsoft.com/office/drawing/2014/main" id="{EC5E47AA-79C3-497C-BC67-A2222CA8F6A3}"/>
              </a:ext>
            </a:extLst>
          </p:cNvPr>
          <p:cNvSpPr>
            <a:spLocks noGrp="1"/>
          </p:cNvSpPr>
          <p:nvPr>
            <p:ph type="ftr" sz="quarter" idx="11"/>
          </p:nvPr>
        </p:nvSpPr>
        <p:spPr>
          <a:xfrm>
            <a:off x="4170218" y="6492875"/>
            <a:ext cx="4378037" cy="365125"/>
          </a:xfrm>
          <a:prstGeom prst="rect">
            <a:avLst/>
          </a:prstGeom>
        </p:spPr>
        <p:txBody>
          <a:bodyPr/>
          <a:lstStyle>
            <a:lvl1pPr>
              <a:defRPr sz="1600" b="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r>
              <a:rPr lang="tr-TR" dirty="0"/>
              <a:t>| İSTANBUL SABAHATTİN ZAİM ÜNİVERSİTESİ | </a:t>
            </a:r>
          </a:p>
        </p:txBody>
      </p:sp>
      <p:sp>
        <p:nvSpPr>
          <p:cNvPr id="8" name="Slayt Numarası Yer Tutucusu 5">
            <a:extLst>
              <a:ext uri="{FF2B5EF4-FFF2-40B4-BE49-F238E27FC236}">
                <a16:creationId xmlns:a16="http://schemas.microsoft.com/office/drawing/2014/main" id="{74911295-349A-40EE-A3C0-78F683CBF356}"/>
              </a:ext>
            </a:extLst>
          </p:cNvPr>
          <p:cNvSpPr>
            <a:spLocks noGrp="1"/>
          </p:cNvSpPr>
          <p:nvPr>
            <p:ph type="sldNum" sz="quarter" idx="12"/>
          </p:nvPr>
        </p:nvSpPr>
        <p:spPr>
          <a:xfrm>
            <a:off x="8340436" y="6356349"/>
            <a:ext cx="3777673"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dirty="0"/>
              <a:t>Bilgisayar Mühendisliği // 2021-2022 Dönemi</a:t>
            </a:r>
          </a:p>
        </p:txBody>
      </p:sp>
    </p:spTree>
    <p:extLst>
      <p:ext uri="{BB962C8B-B14F-4D97-AF65-F5344CB8AC3E}">
        <p14:creationId xmlns:p14="http://schemas.microsoft.com/office/powerpoint/2010/main" val="6925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C17B77-642F-4487-8F1B-7E94780221B8}"/>
              </a:ext>
            </a:extLst>
          </p:cNvPr>
          <p:cNvSpPr>
            <a:spLocks noGrp="1"/>
          </p:cNvSpPr>
          <p:nvPr>
            <p:ph type="title"/>
          </p:nvPr>
        </p:nvSpPr>
        <p:spPr>
          <a:xfrm>
            <a:off x="839788" y="457200"/>
            <a:ext cx="3932237" cy="1600200"/>
          </a:xfrm>
        </p:spPr>
        <p:txBody>
          <a:bodyPr anchor="b"/>
          <a:lstStyle>
            <a:lvl1pPr>
              <a:defRPr sz="3200"/>
            </a:lvl1pPr>
          </a:lstStyle>
          <a:p>
            <a:r>
              <a:rPr lang="tr-TR" dirty="0"/>
              <a:t>Asıl başlık stilini düzenlemek için tıklayın</a:t>
            </a:r>
          </a:p>
        </p:txBody>
      </p:sp>
      <p:sp>
        <p:nvSpPr>
          <p:cNvPr id="3" name="İçerik Yer Tutucusu 2">
            <a:extLst>
              <a:ext uri="{FF2B5EF4-FFF2-40B4-BE49-F238E27FC236}">
                <a16:creationId xmlns:a16="http://schemas.microsoft.com/office/drawing/2014/main" id="{6D375255-F9A3-4190-895F-741FA533CDA2}"/>
              </a:ext>
            </a:extLst>
          </p:cNvPr>
          <p:cNvSpPr>
            <a:spLocks noGrp="1"/>
          </p:cNvSpPr>
          <p:nvPr>
            <p:ph idx="1"/>
          </p:nvPr>
        </p:nvSpPr>
        <p:spPr>
          <a:xfrm>
            <a:off x="5183188" y="987425"/>
            <a:ext cx="6172200" cy="4873625"/>
          </a:xfrm>
        </p:spPr>
        <p:txBody>
          <a:bodyPr/>
          <a:lstStyle>
            <a:lvl1pPr>
              <a:defRPr sz="3200">
                <a:latin typeface="Cambria Math" panose="02040503050406030204" pitchFamily="18" charset="0"/>
                <a:ea typeface="Cambria Math" panose="02040503050406030204" pitchFamily="18" charset="0"/>
              </a:defRPr>
            </a:lvl1pPr>
            <a:lvl2pPr>
              <a:defRPr sz="2800">
                <a:latin typeface="Cambria Math" panose="02040503050406030204" pitchFamily="18" charset="0"/>
                <a:ea typeface="Cambria Math" panose="02040503050406030204" pitchFamily="18" charset="0"/>
              </a:defRPr>
            </a:lvl2pPr>
            <a:lvl3pPr>
              <a:defRPr sz="2400">
                <a:latin typeface="Cambria Math" panose="02040503050406030204" pitchFamily="18" charset="0"/>
                <a:ea typeface="Cambria Math" panose="02040503050406030204" pitchFamily="18" charset="0"/>
              </a:defRPr>
            </a:lvl3pPr>
            <a:lvl4pPr>
              <a:defRPr sz="2000">
                <a:latin typeface="Cambria Math" panose="02040503050406030204" pitchFamily="18" charset="0"/>
                <a:ea typeface="Cambria Math" panose="02040503050406030204" pitchFamily="18" charset="0"/>
              </a:defRPr>
            </a:lvl4pPr>
            <a:lvl5pPr>
              <a:defRPr sz="2000">
                <a:latin typeface="Cambria Math" panose="02040503050406030204" pitchFamily="18" charset="0"/>
                <a:ea typeface="Cambria Math" panose="02040503050406030204" pitchFamily="18" charset="0"/>
              </a:defRPr>
            </a:lvl5pPr>
            <a:lvl6pPr>
              <a:defRPr sz="2000"/>
            </a:lvl6pPr>
            <a:lvl7pPr>
              <a:defRPr sz="2000"/>
            </a:lvl7pPr>
            <a:lvl8pPr>
              <a:defRPr sz="2000"/>
            </a:lvl8pPr>
            <a:lvl9pPr>
              <a:defRPr sz="2000"/>
            </a:lvl9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Metin Yer Tutucusu 3">
            <a:extLst>
              <a:ext uri="{FF2B5EF4-FFF2-40B4-BE49-F238E27FC236}">
                <a16:creationId xmlns:a16="http://schemas.microsoft.com/office/drawing/2014/main" id="{3460979C-3A00-4048-93A5-7FBA05CD7C4B}"/>
              </a:ext>
            </a:extLst>
          </p:cNvPr>
          <p:cNvSpPr>
            <a:spLocks noGrp="1"/>
          </p:cNvSpPr>
          <p:nvPr>
            <p:ph type="body" sz="half" idx="2"/>
          </p:nvPr>
        </p:nvSpPr>
        <p:spPr>
          <a:xfrm>
            <a:off x="839788" y="2057400"/>
            <a:ext cx="3932237" cy="3811588"/>
          </a:xfrm>
        </p:spPr>
        <p:txBody>
          <a:bodyPr/>
          <a:lstStyle>
            <a:lvl1pPr marL="0" indent="0">
              <a:buNone/>
              <a:defRPr sz="1600">
                <a:latin typeface="Cambria Math" panose="02040503050406030204" pitchFamily="18" charset="0"/>
                <a:ea typeface="Cambria Math" panose="020405030504060302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dirty="0"/>
              <a:t>Asıl metin stillerini düzenlemek için tıklayın</a:t>
            </a:r>
          </a:p>
        </p:txBody>
      </p:sp>
      <p:pic>
        <p:nvPicPr>
          <p:cNvPr id="8" name="Resim 7">
            <a:extLst>
              <a:ext uri="{FF2B5EF4-FFF2-40B4-BE49-F238E27FC236}">
                <a16:creationId xmlns:a16="http://schemas.microsoft.com/office/drawing/2014/main" id="{1B5F3B45-19D3-4116-8AB2-4AA142D90014}"/>
              </a:ext>
            </a:extLst>
          </p:cNvPr>
          <p:cNvPicPr>
            <a:picLocks noChangeAspect="1"/>
          </p:cNvPicPr>
          <p:nvPr userDrawn="1"/>
        </p:nvPicPr>
        <p:blipFill>
          <a:blip r:embed="rId2"/>
          <a:stretch>
            <a:fillRect/>
          </a:stretch>
        </p:blipFill>
        <p:spPr>
          <a:xfrm>
            <a:off x="0" y="6254444"/>
            <a:ext cx="1469263" cy="603556"/>
          </a:xfrm>
          <a:prstGeom prst="rect">
            <a:avLst/>
          </a:prstGeom>
        </p:spPr>
      </p:pic>
      <p:sp>
        <p:nvSpPr>
          <p:cNvPr id="9" name="Veri Yer Tutucusu 3">
            <a:extLst>
              <a:ext uri="{FF2B5EF4-FFF2-40B4-BE49-F238E27FC236}">
                <a16:creationId xmlns:a16="http://schemas.microsoft.com/office/drawing/2014/main" id="{90905A18-D12C-4DA8-9DB2-A9C8E663B6E4}"/>
              </a:ext>
            </a:extLst>
          </p:cNvPr>
          <p:cNvSpPr>
            <a:spLocks noGrp="1"/>
          </p:cNvSpPr>
          <p:nvPr>
            <p:ph type="dt" sz="half" idx="10"/>
          </p:nvPr>
        </p:nvSpPr>
        <p:spPr>
          <a:xfrm>
            <a:off x="1468582" y="6356349"/>
            <a:ext cx="2909454"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a:t>Sunum Tarihi: 24.01.2022 Pazartesi</a:t>
            </a:r>
            <a:endParaRPr lang="tr-TR" dirty="0"/>
          </a:p>
        </p:txBody>
      </p:sp>
      <p:sp>
        <p:nvSpPr>
          <p:cNvPr id="10" name="Alt Bilgi Yer Tutucusu 4">
            <a:extLst>
              <a:ext uri="{FF2B5EF4-FFF2-40B4-BE49-F238E27FC236}">
                <a16:creationId xmlns:a16="http://schemas.microsoft.com/office/drawing/2014/main" id="{D668B1EA-50C2-4632-AF6A-84CC1477AEF0}"/>
              </a:ext>
            </a:extLst>
          </p:cNvPr>
          <p:cNvSpPr>
            <a:spLocks noGrp="1"/>
          </p:cNvSpPr>
          <p:nvPr>
            <p:ph type="ftr" sz="quarter" idx="11"/>
          </p:nvPr>
        </p:nvSpPr>
        <p:spPr>
          <a:xfrm>
            <a:off x="4170218" y="6496640"/>
            <a:ext cx="4378037" cy="365125"/>
          </a:xfrm>
          <a:prstGeom prst="rect">
            <a:avLst/>
          </a:prstGeom>
        </p:spPr>
        <p:txBody>
          <a:bodyPr/>
          <a:lstStyle>
            <a:lvl1pPr>
              <a:defRPr sz="1600" b="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r>
              <a:rPr lang="tr-TR" dirty="0"/>
              <a:t>| İSTANBUL SABAHATTİN ZAİM ÜNİVERSİTESİ | </a:t>
            </a:r>
          </a:p>
        </p:txBody>
      </p:sp>
      <p:sp>
        <p:nvSpPr>
          <p:cNvPr id="11" name="Slayt Numarası Yer Tutucusu 5">
            <a:extLst>
              <a:ext uri="{FF2B5EF4-FFF2-40B4-BE49-F238E27FC236}">
                <a16:creationId xmlns:a16="http://schemas.microsoft.com/office/drawing/2014/main" id="{4269C011-15E8-4650-9E0D-9AC1D46D8C55}"/>
              </a:ext>
            </a:extLst>
          </p:cNvPr>
          <p:cNvSpPr>
            <a:spLocks noGrp="1"/>
          </p:cNvSpPr>
          <p:nvPr>
            <p:ph type="sldNum" sz="quarter" idx="12"/>
          </p:nvPr>
        </p:nvSpPr>
        <p:spPr>
          <a:xfrm>
            <a:off x="8340436" y="6356349"/>
            <a:ext cx="3777673"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dirty="0"/>
              <a:t>Bilgisayar Mühendisliği // 2021-2022 Dönemi</a:t>
            </a:r>
          </a:p>
        </p:txBody>
      </p:sp>
    </p:spTree>
    <p:extLst>
      <p:ext uri="{BB962C8B-B14F-4D97-AF65-F5344CB8AC3E}">
        <p14:creationId xmlns:p14="http://schemas.microsoft.com/office/powerpoint/2010/main" val="151883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BBBB28-F5E0-46AF-9AAD-1146F076E8A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EE05954-39AE-4D2B-B781-7C82A55AF9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FDC57E77-4F41-4147-8EEF-89E865E4CDD0}"/>
              </a:ext>
            </a:extLst>
          </p:cNvPr>
          <p:cNvSpPr>
            <a:spLocks noGrp="1"/>
          </p:cNvSpPr>
          <p:nvPr>
            <p:ph type="body" sz="half" idx="2"/>
          </p:nvPr>
        </p:nvSpPr>
        <p:spPr>
          <a:xfrm>
            <a:off x="836612" y="2057400"/>
            <a:ext cx="3932237" cy="3811588"/>
          </a:xfrm>
        </p:spPr>
        <p:txBody>
          <a:bodyPr/>
          <a:lstStyle>
            <a:lvl1pPr marL="0" indent="0">
              <a:buNone/>
              <a:defRPr sz="1600">
                <a:latin typeface="Cambria Math" panose="02040503050406030204" pitchFamily="18" charset="0"/>
                <a:ea typeface="Cambria Math" panose="020405030504060302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dirty="0"/>
              <a:t>Asıl metin stillerini düzenlemek için tıklayın</a:t>
            </a:r>
          </a:p>
        </p:txBody>
      </p:sp>
      <p:sp>
        <p:nvSpPr>
          <p:cNvPr id="8" name="Slayt Numarası Yer Tutucusu 5">
            <a:extLst>
              <a:ext uri="{FF2B5EF4-FFF2-40B4-BE49-F238E27FC236}">
                <a16:creationId xmlns:a16="http://schemas.microsoft.com/office/drawing/2014/main" id="{1E36B66A-1DDA-4446-B32E-DDB5E04AFD24}"/>
              </a:ext>
            </a:extLst>
          </p:cNvPr>
          <p:cNvSpPr>
            <a:spLocks noGrp="1"/>
          </p:cNvSpPr>
          <p:nvPr>
            <p:ph type="sldNum" sz="quarter" idx="12"/>
          </p:nvPr>
        </p:nvSpPr>
        <p:spPr>
          <a:xfrm>
            <a:off x="8340436" y="6356349"/>
            <a:ext cx="3777673"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dirty="0"/>
              <a:t>Bilgisayar Mühendisliği // 2021-2022 Dönemi</a:t>
            </a:r>
          </a:p>
        </p:txBody>
      </p:sp>
      <p:sp>
        <p:nvSpPr>
          <p:cNvPr id="9" name="Alt Bilgi Yer Tutucusu 4">
            <a:extLst>
              <a:ext uri="{FF2B5EF4-FFF2-40B4-BE49-F238E27FC236}">
                <a16:creationId xmlns:a16="http://schemas.microsoft.com/office/drawing/2014/main" id="{49130D0C-2BC8-4049-83E0-1C8F1890436E}"/>
              </a:ext>
            </a:extLst>
          </p:cNvPr>
          <p:cNvSpPr>
            <a:spLocks noGrp="1"/>
          </p:cNvSpPr>
          <p:nvPr>
            <p:ph type="ftr" sz="quarter" idx="11"/>
          </p:nvPr>
        </p:nvSpPr>
        <p:spPr>
          <a:xfrm>
            <a:off x="4170218" y="6485079"/>
            <a:ext cx="4378037" cy="365125"/>
          </a:xfrm>
          <a:prstGeom prst="rect">
            <a:avLst/>
          </a:prstGeom>
        </p:spPr>
        <p:txBody>
          <a:bodyPr/>
          <a:lstStyle>
            <a:lvl1pPr>
              <a:defRPr sz="1600" b="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r>
              <a:rPr lang="tr-TR" dirty="0"/>
              <a:t>| İSTANBUL SABAHATTİN ZAİM ÜNİVERSİTESİ | </a:t>
            </a:r>
          </a:p>
        </p:txBody>
      </p:sp>
      <p:sp>
        <p:nvSpPr>
          <p:cNvPr id="10" name="Veri Yer Tutucusu 3">
            <a:extLst>
              <a:ext uri="{FF2B5EF4-FFF2-40B4-BE49-F238E27FC236}">
                <a16:creationId xmlns:a16="http://schemas.microsoft.com/office/drawing/2014/main" id="{5C62670A-4860-4265-855F-33AE635F689E}"/>
              </a:ext>
            </a:extLst>
          </p:cNvPr>
          <p:cNvSpPr>
            <a:spLocks noGrp="1"/>
          </p:cNvSpPr>
          <p:nvPr>
            <p:ph type="dt" sz="half" idx="10"/>
          </p:nvPr>
        </p:nvSpPr>
        <p:spPr>
          <a:xfrm>
            <a:off x="1468582" y="6356349"/>
            <a:ext cx="2909454"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a:t>Sunum Tarihi: 24.01.2022 Pazartesi</a:t>
            </a:r>
            <a:endParaRPr lang="tr-TR" dirty="0"/>
          </a:p>
        </p:txBody>
      </p:sp>
      <p:pic>
        <p:nvPicPr>
          <p:cNvPr id="11" name="Resim 10">
            <a:extLst>
              <a:ext uri="{FF2B5EF4-FFF2-40B4-BE49-F238E27FC236}">
                <a16:creationId xmlns:a16="http://schemas.microsoft.com/office/drawing/2014/main" id="{5BB57A1E-67A7-4BF5-98D5-5502BBA47349}"/>
              </a:ext>
            </a:extLst>
          </p:cNvPr>
          <p:cNvPicPr>
            <a:picLocks noChangeAspect="1"/>
          </p:cNvPicPr>
          <p:nvPr userDrawn="1"/>
        </p:nvPicPr>
        <p:blipFill>
          <a:blip r:embed="rId2"/>
          <a:stretch>
            <a:fillRect/>
          </a:stretch>
        </p:blipFill>
        <p:spPr>
          <a:xfrm>
            <a:off x="0" y="6254444"/>
            <a:ext cx="1469263" cy="603556"/>
          </a:xfrm>
          <a:prstGeom prst="rect">
            <a:avLst/>
          </a:prstGeom>
        </p:spPr>
      </p:pic>
    </p:spTree>
    <p:extLst>
      <p:ext uri="{BB962C8B-B14F-4D97-AF65-F5344CB8AC3E}">
        <p14:creationId xmlns:p14="http://schemas.microsoft.com/office/powerpoint/2010/main" val="15563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539FB5A-1036-4EA9-9EDE-863A58590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dirty="0"/>
              <a:t>Asıl başlık stilini düzenlemek için tıklayın</a:t>
            </a:r>
          </a:p>
        </p:txBody>
      </p:sp>
      <p:sp>
        <p:nvSpPr>
          <p:cNvPr id="3" name="Metin Yer Tutucusu 2">
            <a:extLst>
              <a:ext uri="{FF2B5EF4-FFF2-40B4-BE49-F238E27FC236}">
                <a16:creationId xmlns:a16="http://schemas.microsoft.com/office/drawing/2014/main" id="{E02AF75A-09A7-4DEB-A507-14D9039E11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pic>
        <p:nvPicPr>
          <p:cNvPr id="7" name="Resim 6">
            <a:extLst>
              <a:ext uri="{FF2B5EF4-FFF2-40B4-BE49-F238E27FC236}">
                <a16:creationId xmlns:a16="http://schemas.microsoft.com/office/drawing/2014/main" id="{EE74D3DA-958D-49A9-B16A-B31069731C5D}"/>
              </a:ext>
            </a:extLst>
          </p:cNvPr>
          <p:cNvPicPr>
            <a:picLocks noChangeAspect="1"/>
          </p:cNvPicPr>
          <p:nvPr userDrawn="1"/>
        </p:nvPicPr>
        <p:blipFill>
          <a:blip r:embed="rId13"/>
          <a:stretch>
            <a:fillRect/>
          </a:stretch>
        </p:blipFill>
        <p:spPr>
          <a:xfrm>
            <a:off x="0" y="6254444"/>
            <a:ext cx="1469263" cy="603556"/>
          </a:xfrm>
          <a:prstGeom prst="rect">
            <a:avLst/>
          </a:prstGeom>
        </p:spPr>
      </p:pic>
      <p:sp>
        <p:nvSpPr>
          <p:cNvPr id="8" name="Alt Bilgi Yer Tutucusu 4">
            <a:extLst>
              <a:ext uri="{FF2B5EF4-FFF2-40B4-BE49-F238E27FC236}">
                <a16:creationId xmlns:a16="http://schemas.microsoft.com/office/drawing/2014/main" id="{629932F3-BCFB-412B-8632-3AC8CB43FEDD}"/>
              </a:ext>
            </a:extLst>
          </p:cNvPr>
          <p:cNvSpPr>
            <a:spLocks noGrp="1"/>
          </p:cNvSpPr>
          <p:nvPr>
            <p:ph type="ftr" sz="quarter" idx="3"/>
          </p:nvPr>
        </p:nvSpPr>
        <p:spPr>
          <a:xfrm>
            <a:off x="4170218" y="6494316"/>
            <a:ext cx="4378037" cy="365125"/>
          </a:xfrm>
          <a:prstGeom prst="rect">
            <a:avLst/>
          </a:prstGeom>
        </p:spPr>
        <p:txBody>
          <a:bodyPr/>
          <a:lstStyle>
            <a:lvl1pPr>
              <a:defRPr sz="1600" b="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defRPr>
            </a:lvl1pPr>
          </a:lstStyle>
          <a:p>
            <a:r>
              <a:rPr lang="tr-TR" dirty="0"/>
              <a:t>| İSTANBUL SABAHATTİN ZAİM ÜNİVERSİTESİ | </a:t>
            </a:r>
          </a:p>
        </p:txBody>
      </p:sp>
      <p:sp>
        <p:nvSpPr>
          <p:cNvPr id="9" name="Veri Yer Tutucusu 3">
            <a:extLst>
              <a:ext uri="{FF2B5EF4-FFF2-40B4-BE49-F238E27FC236}">
                <a16:creationId xmlns:a16="http://schemas.microsoft.com/office/drawing/2014/main" id="{1DE5F92E-24C6-4CEE-B89C-D880FB58E75B}"/>
              </a:ext>
            </a:extLst>
          </p:cNvPr>
          <p:cNvSpPr>
            <a:spLocks noGrp="1"/>
          </p:cNvSpPr>
          <p:nvPr>
            <p:ph type="dt" sz="half" idx="2"/>
          </p:nvPr>
        </p:nvSpPr>
        <p:spPr>
          <a:xfrm>
            <a:off x="1468582" y="6356349"/>
            <a:ext cx="2909454"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a:t>Sunum Tarihi: 24.01.2022 Pazartesi</a:t>
            </a:r>
            <a:endParaRPr lang="tr-TR" dirty="0"/>
          </a:p>
        </p:txBody>
      </p:sp>
      <p:sp>
        <p:nvSpPr>
          <p:cNvPr id="10" name="Slayt Numarası Yer Tutucusu 5">
            <a:extLst>
              <a:ext uri="{FF2B5EF4-FFF2-40B4-BE49-F238E27FC236}">
                <a16:creationId xmlns:a16="http://schemas.microsoft.com/office/drawing/2014/main" id="{BA680CDA-F4C0-4B31-B84B-2265374675A1}"/>
              </a:ext>
            </a:extLst>
          </p:cNvPr>
          <p:cNvSpPr>
            <a:spLocks noGrp="1"/>
          </p:cNvSpPr>
          <p:nvPr>
            <p:ph type="sldNum" sz="quarter" idx="4"/>
          </p:nvPr>
        </p:nvSpPr>
        <p:spPr>
          <a:xfrm>
            <a:off x="8340436" y="6356349"/>
            <a:ext cx="3777673" cy="365125"/>
          </a:xfrm>
          <a:prstGeom prst="rect">
            <a:avLst/>
          </a:prstGeom>
        </p:spPr>
        <p:txBody>
          <a:bodyPr/>
          <a:lstStyle>
            <a:lvl1pPr>
              <a:defRPr sz="1400" b="1">
                <a:solidFill>
                  <a:srgbClr val="FF0000"/>
                </a:solidFill>
                <a:latin typeface="Cambria Math" panose="02040503050406030204" pitchFamily="18" charset="0"/>
                <a:ea typeface="Cambria Math" panose="02040503050406030204" pitchFamily="18" charset="0"/>
              </a:defRPr>
            </a:lvl1pPr>
          </a:lstStyle>
          <a:p>
            <a:r>
              <a:rPr lang="tr-TR" dirty="0"/>
              <a:t>Bilgisayar Mühendisliği // 2021-2022 Dönemi</a:t>
            </a:r>
          </a:p>
        </p:txBody>
      </p:sp>
    </p:spTree>
    <p:extLst>
      <p:ext uri="{BB962C8B-B14F-4D97-AF65-F5344CB8AC3E}">
        <p14:creationId xmlns:p14="http://schemas.microsoft.com/office/powerpoint/2010/main" val="951010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rgbClr val="C00000"/>
          </a:solidFill>
          <a:latin typeface="Cambria Math" panose="02040503050406030204" pitchFamily="18" charset="0"/>
          <a:ea typeface="Cambria Math"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Math" panose="02040503050406030204" pitchFamily="18" charset="0"/>
          <a:ea typeface="Cambria Math"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Math" panose="02040503050406030204" pitchFamily="18" charset="0"/>
          <a:ea typeface="Cambria Math"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Math" panose="02040503050406030204" pitchFamily="18" charset="0"/>
          <a:ea typeface="Cambria Math"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Math" panose="02040503050406030204" pitchFamily="18" charset="0"/>
          <a:ea typeface="Cambria Math"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Math" panose="02040503050406030204" pitchFamily="18" charset="0"/>
          <a:ea typeface="Cambria Math"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java.sun.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cs.oracle.com/javase/8/docs/api/java/util/package-summary.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oracle.com/javase/8/docs/api/java/awt/package-summary.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olo journey">
            <a:extLst>
              <a:ext uri="{FF2B5EF4-FFF2-40B4-BE49-F238E27FC236}">
                <a16:creationId xmlns:a16="http://schemas.microsoft.com/office/drawing/2014/main" id="{32011A9C-BFBD-4D36-AC20-A8FE0C6EC873}"/>
              </a:ext>
            </a:extLst>
          </p:cNvPr>
          <p:cNvPicPr>
            <a:picLocks noChangeAspect="1"/>
          </p:cNvPicPr>
          <p:nvPr/>
        </p:nvPicPr>
        <p:blipFill rotWithShape="1">
          <a:blip r:embed="rId2"/>
          <a:srcRect t="16435" b="8565"/>
          <a:stretch/>
        </p:blipFill>
        <p:spPr>
          <a:xfrm>
            <a:off x="1" y="0"/>
            <a:ext cx="12191999" cy="6857990"/>
          </a:xfrm>
          <a:prstGeom prst="rect">
            <a:avLst/>
          </a:prstGeom>
        </p:spPr>
      </p:pic>
      <p:sp>
        <p:nvSpPr>
          <p:cNvPr id="30" name="Rectangle 2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8C72440-6C87-4210-955C-229770818A57}"/>
              </a:ext>
            </a:extLst>
          </p:cNvPr>
          <p:cNvSpPr>
            <a:spLocks noGrp="1"/>
          </p:cNvSpPr>
          <p:nvPr>
            <p:ph type="ctrTitle"/>
          </p:nvPr>
        </p:nvSpPr>
        <p:spPr>
          <a:xfrm>
            <a:off x="1097002" y="3312923"/>
            <a:ext cx="3301181" cy="2056830"/>
          </a:xfrm>
          <a:effectLst>
            <a:outerShdw blurRad="50800" dist="38100" dir="2700000" algn="tl" rotWithShape="0">
              <a:prstClr val="black">
                <a:alpha val="40000"/>
              </a:prstClr>
            </a:outerShdw>
          </a:effectLst>
        </p:spPr>
        <p:txBody>
          <a:bodyPr>
            <a:noAutofit/>
          </a:bodyPr>
          <a:lstStyle/>
          <a:p>
            <a:pPr algn="l"/>
            <a:r>
              <a:rPr lang="tr-TR" sz="8800" dirty="0" err="1">
                <a:solidFill>
                  <a:schemeClr val="bg1"/>
                </a:solidFill>
                <a:effectLst>
                  <a:outerShdw blurRad="38100" dist="38100" dir="2700000" algn="tl">
                    <a:srgbClr val="000000">
                      <a:alpha val="43137"/>
                    </a:srgbClr>
                  </a:outerShdw>
                </a:effectLst>
              </a:rPr>
              <a:t>Maze</a:t>
            </a:r>
            <a:r>
              <a:rPr lang="tr-TR" sz="8800" dirty="0">
                <a:solidFill>
                  <a:schemeClr val="bg1"/>
                </a:solidFill>
                <a:effectLst>
                  <a:outerShdw blurRad="38100" dist="38100" dir="2700000" algn="tl">
                    <a:srgbClr val="000000">
                      <a:alpha val="43137"/>
                    </a:srgbClr>
                  </a:outerShdw>
                </a:effectLst>
              </a:rPr>
              <a:t> </a:t>
            </a:r>
            <a:r>
              <a:rPr lang="tr-TR" sz="8800" dirty="0" err="1">
                <a:solidFill>
                  <a:schemeClr val="bg1"/>
                </a:solidFill>
                <a:effectLst>
                  <a:outerShdw blurRad="38100" dist="38100" dir="2700000" algn="tl">
                    <a:srgbClr val="000000">
                      <a:alpha val="43137"/>
                    </a:srgbClr>
                  </a:outerShdw>
                </a:effectLst>
              </a:rPr>
              <a:t>Solver</a:t>
            </a:r>
            <a:endParaRPr lang="tr-TR" sz="8800" dirty="0">
              <a:solidFill>
                <a:schemeClr val="bg1"/>
              </a:solidFill>
              <a:effectLst>
                <a:outerShdw blurRad="38100" dist="38100" dir="2700000" algn="tl">
                  <a:srgbClr val="000000">
                    <a:alpha val="43137"/>
                  </a:srgbClr>
                </a:outerShdw>
              </a:effectLst>
            </a:endParaRPr>
          </a:p>
        </p:txBody>
      </p:sp>
      <p:sp>
        <p:nvSpPr>
          <p:cNvPr id="3" name="Alt Başlık 2">
            <a:extLst>
              <a:ext uri="{FF2B5EF4-FFF2-40B4-BE49-F238E27FC236}">
                <a16:creationId xmlns:a16="http://schemas.microsoft.com/office/drawing/2014/main" id="{CB3C7185-63C6-4F71-9982-2E47FD858643}"/>
              </a:ext>
            </a:extLst>
          </p:cNvPr>
          <p:cNvSpPr>
            <a:spLocks noGrp="1"/>
          </p:cNvSpPr>
          <p:nvPr>
            <p:ph type="subTitle" idx="1"/>
          </p:nvPr>
        </p:nvSpPr>
        <p:spPr>
          <a:xfrm>
            <a:off x="8159478" y="1848464"/>
            <a:ext cx="3194322" cy="2949677"/>
          </a:xfrm>
          <a:effectLst>
            <a:outerShdw blurRad="50800" dist="38100" dir="2700000" algn="tl" rotWithShape="0">
              <a:prstClr val="black">
                <a:alpha val="40000"/>
              </a:prstClr>
            </a:outerShdw>
          </a:effectLst>
        </p:spPr>
        <p:txBody>
          <a:bodyPr>
            <a:noAutofit/>
          </a:bodyPr>
          <a:lstStyle/>
          <a:p>
            <a:r>
              <a:rPr lang="tr-TR" sz="1400" b="1" u="sng" dirty="0">
                <a:solidFill>
                  <a:srgbClr val="FFFFFF"/>
                </a:solidFill>
                <a:effectLst>
                  <a:outerShdw blurRad="38100" dist="38100" dir="2700000" algn="tl">
                    <a:srgbClr val="000000">
                      <a:alpha val="43137"/>
                    </a:srgbClr>
                  </a:outerShdw>
                </a:effectLst>
              </a:rPr>
              <a:t>BİM 317 – GERÇEK ZAMANLI PROGRAMLAMA Dersi </a:t>
            </a:r>
          </a:p>
          <a:p>
            <a:r>
              <a:rPr lang="tr-TR" sz="1400" b="1" dirty="0">
                <a:solidFill>
                  <a:srgbClr val="FFFFFF"/>
                </a:solidFill>
              </a:rPr>
              <a:t>Dersin Öğretim Görevlisi : </a:t>
            </a:r>
          </a:p>
          <a:p>
            <a:pPr marL="285750" indent="-285750">
              <a:buFont typeface="Arial" panose="020B0604020202020204" pitchFamily="34" charset="0"/>
              <a:buChar char="•"/>
            </a:pPr>
            <a:r>
              <a:rPr lang="tr-TR" sz="1400" dirty="0">
                <a:solidFill>
                  <a:srgbClr val="FFFFFF"/>
                </a:solidFill>
              </a:rPr>
              <a:t>Dr. Muhammed DAVUD</a:t>
            </a:r>
          </a:p>
          <a:p>
            <a:r>
              <a:rPr lang="tr-TR" sz="1400" dirty="0">
                <a:solidFill>
                  <a:srgbClr val="FFFFFF"/>
                </a:solidFill>
              </a:rPr>
              <a:t>-------------------------------------------------</a:t>
            </a:r>
          </a:p>
          <a:p>
            <a:r>
              <a:rPr lang="tr-TR" sz="1400" b="1" dirty="0">
                <a:solidFill>
                  <a:srgbClr val="FFFFFF"/>
                </a:solidFill>
              </a:rPr>
              <a:t>Proje Ödevini icra eden öğrenciler:</a:t>
            </a:r>
          </a:p>
          <a:p>
            <a:pPr marL="342900" indent="-342900">
              <a:buFont typeface="Arial" panose="020B0604020202020204" pitchFamily="34" charset="0"/>
              <a:buChar char="•"/>
            </a:pPr>
            <a:r>
              <a:rPr lang="tr-TR" sz="1400" dirty="0">
                <a:solidFill>
                  <a:srgbClr val="FFFFFF"/>
                </a:solidFill>
              </a:rPr>
              <a:t>030119024 – Mina ÇAKIR</a:t>
            </a:r>
          </a:p>
          <a:p>
            <a:pPr marL="342900" indent="-342900">
              <a:buFont typeface="Arial" panose="020B0604020202020204" pitchFamily="34" charset="0"/>
              <a:buChar char="•"/>
            </a:pPr>
            <a:r>
              <a:rPr lang="tr-TR" sz="1400" dirty="0">
                <a:solidFill>
                  <a:srgbClr val="FFFFFF"/>
                </a:solidFill>
              </a:rPr>
              <a:t>030118020 – </a:t>
            </a:r>
            <a:r>
              <a:rPr lang="tr-TR" sz="1400" dirty="0" err="1">
                <a:solidFill>
                  <a:srgbClr val="FFFFFF"/>
                </a:solidFill>
              </a:rPr>
              <a:t>Tuğbanur</a:t>
            </a:r>
            <a:r>
              <a:rPr lang="tr-TR" sz="1400" dirty="0">
                <a:solidFill>
                  <a:srgbClr val="FFFFFF"/>
                </a:solidFill>
              </a:rPr>
              <a:t> SAĞBAŞ</a:t>
            </a:r>
          </a:p>
          <a:p>
            <a:pPr marL="342900" indent="-342900">
              <a:buFont typeface="Arial" panose="020B0604020202020204" pitchFamily="34" charset="0"/>
              <a:buChar char="•"/>
            </a:pPr>
            <a:r>
              <a:rPr lang="tr-TR" sz="1400" dirty="0">
                <a:solidFill>
                  <a:srgbClr val="FFFFFF"/>
                </a:solidFill>
              </a:rPr>
              <a:t>030119112 – </a:t>
            </a:r>
            <a:r>
              <a:rPr lang="tr-TR" sz="1400" dirty="0" err="1">
                <a:solidFill>
                  <a:srgbClr val="FFFFFF"/>
                </a:solidFill>
              </a:rPr>
              <a:t>Beyen</a:t>
            </a:r>
            <a:r>
              <a:rPr lang="tr-TR" sz="1400" dirty="0">
                <a:solidFill>
                  <a:srgbClr val="FFFFFF"/>
                </a:solidFill>
              </a:rPr>
              <a:t> HAVVA</a:t>
            </a:r>
          </a:p>
        </p:txBody>
      </p:sp>
      <p:sp>
        <p:nvSpPr>
          <p:cNvPr id="4" name="Veri Yer Tutucusu 3">
            <a:extLst>
              <a:ext uri="{FF2B5EF4-FFF2-40B4-BE49-F238E27FC236}">
                <a16:creationId xmlns:a16="http://schemas.microsoft.com/office/drawing/2014/main" id="{11E603EF-8DEE-4A83-980F-31BD3CF2E117}"/>
              </a:ext>
            </a:extLst>
          </p:cNvPr>
          <p:cNvSpPr>
            <a:spLocks noGrp="1"/>
          </p:cNvSpPr>
          <p:nvPr>
            <p:ph type="dt" sz="half" idx="10"/>
          </p:nvPr>
        </p:nvSpPr>
        <p:spPr>
          <a:xfrm>
            <a:off x="838200" y="6356350"/>
            <a:ext cx="2743200" cy="365125"/>
          </a:xfrm>
        </p:spPr>
        <p:txBody>
          <a:bodyPr>
            <a:normAutofit/>
          </a:bodyPr>
          <a:lstStyle/>
          <a:p>
            <a:pPr>
              <a:spcAft>
                <a:spcPts val="600"/>
              </a:spcAft>
            </a:pPr>
            <a:r>
              <a:rPr lang="tr-TR" sz="1300">
                <a:solidFill>
                  <a:srgbClr val="FFFFFF"/>
                </a:solidFill>
              </a:rPr>
              <a:t>Sunum Tarihi: 24.01.2022 Pazartesi</a:t>
            </a:r>
          </a:p>
        </p:txBody>
      </p:sp>
      <p:sp>
        <p:nvSpPr>
          <p:cNvPr id="5" name="Alt Bilgi Yer Tutucusu 4">
            <a:extLst>
              <a:ext uri="{FF2B5EF4-FFF2-40B4-BE49-F238E27FC236}">
                <a16:creationId xmlns:a16="http://schemas.microsoft.com/office/drawing/2014/main" id="{D3F15156-B046-4773-8F5D-E3017D482EA5}"/>
              </a:ext>
            </a:extLst>
          </p:cNvPr>
          <p:cNvSpPr>
            <a:spLocks noGrp="1"/>
          </p:cNvSpPr>
          <p:nvPr>
            <p:ph type="ftr" sz="quarter" idx="11"/>
          </p:nvPr>
        </p:nvSpPr>
        <p:spPr>
          <a:xfrm>
            <a:off x="4038600" y="6356350"/>
            <a:ext cx="4114800" cy="365125"/>
          </a:xfrm>
        </p:spPr>
        <p:txBody>
          <a:bodyPr>
            <a:normAutofit/>
          </a:bodyPr>
          <a:lstStyle/>
          <a:p>
            <a:pPr>
              <a:spcAft>
                <a:spcPts val="600"/>
              </a:spcAft>
            </a:pPr>
            <a:r>
              <a:rPr lang="tr-TR" sz="1500" dirty="0">
                <a:solidFill>
                  <a:srgbClr val="FFFFFF"/>
                </a:solidFill>
              </a:rPr>
              <a:t>| İSTANBUL SABAHATTİN ZAİM ÜNİVERSİTESİ | </a:t>
            </a:r>
          </a:p>
        </p:txBody>
      </p:sp>
      <p:sp>
        <p:nvSpPr>
          <p:cNvPr id="6" name="Slayt Numarası Yer Tutucusu 5">
            <a:extLst>
              <a:ext uri="{FF2B5EF4-FFF2-40B4-BE49-F238E27FC236}">
                <a16:creationId xmlns:a16="http://schemas.microsoft.com/office/drawing/2014/main" id="{037B5AD1-4C7D-4F60-B385-CAB1E3E30FE3}"/>
              </a:ext>
            </a:extLst>
          </p:cNvPr>
          <p:cNvSpPr>
            <a:spLocks noGrp="1"/>
          </p:cNvSpPr>
          <p:nvPr>
            <p:ph type="sldNum" sz="quarter" idx="12"/>
          </p:nvPr>
        </p:nvSpPr>
        <p:spPr>
          <a:xfrm>
            <a:off x="8268929" y="6356350"/>
            <a:ext cx="3920021" cy="365125"/>
          </a:xfrm>
        </p:spPr>
        <p:txBody>
          <a:bodyPr>
            <a:noAutofit/>
          </a:bodyPr>
          <a:lstStyle/>
          <a:p>
            <a:pPr>
              <a:lnSpc>
                <a:spcPct val="90000"/>
              </a:lnSpc>
              <a:spcAft>
                <a:spcPts val="600"/>
              </a:spcAft>
            </a:pPr>
            <a:r>
              <a:rPr lang="tr-TR" dirty="0">
                <a:solidFill>
                  <a:srgbClr val="002060"/>
                </a:solidFill>
              </a:rPr>
              <a:t>Bilgisayar Mühendisliği // 2021-2022 Dönemi</a:t>
            </a:r>
          </a:p>
        </p:txBody>
      </p:sp>
    </p:spTree>
    <p:extLst>
      <p:ext uri="{BB962C8B-B14F-4D97-AF65-F5344CB8AC3E}">
        <p14:creationId xmlns:p14="http://schemas.microsoft.com/office/powerpoint/2010/main" val="272578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B3A31E-8B28-491A-8E6E-C338E00C0C77}"/>
              </a:ext>
            </a:extLst>
          </p:cNvPr>
          <p:cNvSpPr>
            <a:spLocks noGrp="1"/>
          </p:cNvSpPr>
          <p:nvPr>
            <p:ph type="title"/>
          </p:nvPr>
        </p:nvSpPr>
        <p:spPr/>
        <p:txBody>
          <a:bodyPr/>
          <a:lstStyle/>
          <a:p>
            <a:r>
              <a:rPr lang="tr-TR" dirty="0"/>
              <a:t>JAVA PAKETLERİ (PACKAGES)</a:t>
            </a:r>
            <a:br>
              <a:rPr lang="tr-TR" dirty="0"/>
            </a:br>
            <a:r>
              <a:rPr lang="tr-TR" dirty="0"/>
              <a:t>Pakete Eklemeler</a:t>
            </a:r>
          </a:p>
        </p:txBody>
      </p:sp>
      <p:sp>
        <p:nvSpPr>
          <p:cNvPr id="4" name="Veri Yer Tutucusu 3">
            <a:extLst>
              <a:ext uri="{FF2B5EF4-FFF2-40B4-BE49-F238E27FC236}">
                <a16:creationId xmlns:a16="http://schemas.microsoft.com/office/drawing/2014/main" id="{4F0C4594-2592-4B72-B0F7-E3E101BF4843}"/>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0CE68C57-F955-4ACA-BF7B-EC4FC187F401}"/>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A3B2F243-8C34-4779-B8A4-922A21A14A68}"/>
              </a:ext>
            </a:extLst>
          </p:cNvPr>
          <p:cNvSpPr>
            <a:spLocks noGrp="1"/>
          </p:cNvSpPr>
          <p:nvPr>
            <p:ph type="sldNum" sz="quarter" idx="12"/>
          </p:nvPr>
        </p:nvSpPr>
        <p:spPr/>
        <p:txBody>
          <a:bodyPr/>
          <a:lstStyle/>
          <a:p>
            <a:r>
              <a:rPr lang="tr-TR"/>
              <a:t>Bilgisayar Mühendisliği // 2021-2022 Dönemi</a:t>
            </a:r>
            <a:endParaRPr lang="tr-TR" dirty="0"/>
          </a:p>
        </p:txBody>
      </p:sp>
      <p:sp>
        <p:nvSpPr>
          <p:cNvPr id="7" name="Rectangle 1">
            <a:extLst>
              <a:ext uri="{FF2B5EF4-FFF2-40B4-BE49-F238E27FC236}">
                <a16:creationId xmlns:a16="http://schemas.microsoft.com/office/drawing/2014/main" id="{30D87ED7-CFC7-418D-94C0-A7174BD8F460}"/>
              </a:ext>
            </a:extLst>
          </p:cNvPr>
          <p:cNvSpPr>
            <a:spLocks noGrp="1" noChangeArrowheads="1"/>
          </p:cNvSpPr>
          <p:nvPr>
            <p:ph idx="1"/>
          </p:nvPr>
        </p:nvSpPr>
        <p:spPr bwMode="auto">
          <a:xfrm>
            <a:off x="670561" y="2877910"/>
            <a:ext cx="1086104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Bir paketi yaratırken, onun bütün sınıflarını ve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arayüzlerini</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aynı anda bir arada yazmanız gerekmez. İlk satırına</a:t>
            </a:r>
            <a:endParaRPr kumimoji="0" lang="tr-TR" altLang="tr-TR" sz="20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package</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paket01;</a:t>
            </a:r>
            <a:endParaRPr kumimoji="0" lang="tr-TR" altLang="tr-TR" sz="20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koyarak yaratacağınız her sınıf ve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arayüz</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paket01</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paketine eklenir; derlendikten sonra, onun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bytekodu</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paket01</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dizini içine gider. Örneğin, yukarıdaki pakette yer alan iki sınıfı ayrı ayrı yazalım:</a:t>
            </a:r>
            <a:endParaRPr kumimoji="0" lang="tr-TR" altLang="tr-TR" sz="20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3175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074808-B60D-496C-9A66-5E780D986BFE}"/>
              </a:ext>
            </a:extLst>
          </p:cNvPr>
          <p:cNvSpPr>
            <a:spLocks noGrp="1"/>
          </p:cNvSpPr>
          <p:nvPr>
            <p:ph type="title"/>
          </p:nvPr>
        </p:nvSpPr>
        <p:spPr/>
        <p:txBody>
          <a:bodyPr/>
          <a:lstStyle/>
          <a:p>
            <a:r>
              <a:rPr lang="tr-TR" dirty="0"/>
              <a:t>JAVA PAKETLERİ (PACKAGES)</a:t>
            </a:r>
            <a:br>
              <a:rPr lang="tr-TR" dirty="0"/>
            </a:br>
            <a:r>
              <a:rPr lang="tr-TR" dirty="0"/>
              <a:t>Pakete Eklemeler // Örnek1</a:t>
            </a:r>
          </a:p>
        </p:txBody>
      </p:sp>
      <p:sp>
        <p:nvSpPr>
          <p:cNvPr id="4" name="Veri Yer Tutucusu 3">
            <a:extLst>
              <a:ext uri="{FF2B5EF4-FFF2-40B4-BE49-F238E27FC236}">
                <a16:creationId xmlns:a16="http://schemas.microsoft.com/office/drawing/2014/main" id="{C13CBBD3-894B-400E-8A28-DC14E7BAEDE0}"/>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6F1EE0C9-E978-4755-BADC-6E99F24C7A4D}"/>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CF668714-B08B-4589-A910-341D26EE20C4}"/>
              </a:ext>
            </a:extLst>
          </p:cNvPr>
          <p:cNvSpPr>
            <a:spLocks noGrp="1"/>
          </p:cNvSpPr>
          <p:nvPr>
            <p:ph type="sldNum" sz="quarter" idx="12"/>
          </p:nvPr>
        </p:nvSpPr>
        <p:spPr/>
        <p:txBody>
          <a:bodyPr/>
          <a:lstStyle/>
          <a:p>
            <a:r>
              <a:rPr lang="tr-TR"/>
              <a:t>Bilgisayar Mühendisliği // 2021-2022 Dönemi</a:t>
            </a:r>
            <a:endParaRPr lang="tr-TR" dirty="0"/>
          </a:p>
        </p:txBody>
      </p:sp>
      <p:sp>
        <p:nvSpPr>
          <p:cNvPr id="7" name="Rectangle 1">
            <a:extLst>
              <a:ext uri="{FF2B5EF4-FFF2-40B4-BE49-F238E27FC236}">
                <a16:creationId xmlns:a16="http://schemas.microsoft.com/office/drawing/2014/main" id="{A07400CB-25A3-4668-813E-1ECE838DBB18}"/>
              </a:ext>
            </a:extLst>
          </p:cNvPr>
          <p:cNvSpPr>
            <a:spLocks noGrp="1" noChangeArrowheads="1"/>
          </p:cNvSpPr>
          <p:nvPr>
            <p:ph idx="1"/>
          </p:nvPr>
        </p:nvSpPr>
        <p:spPr bwMode="auto">
          <a:xfrm>
            <a:off x="2763998" y="1600637"/>
            <a:ext cx="666400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3366FF"/>
                </a:solidFill>
                <a:effectLst/>
                <a:latin typeface="Courier New" panose="02070309020205020404" pitchFamily="49" charset="0"/>
                <a:cs typeface="Courier New" panose="02070309020205020404" pitchFamily="49" charset="0"/>
              </a:rPr>
              <a:t>// pakete bir sınıf ekleme</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package</a:t>
            </a: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paket01;</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 {</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double</a:t>
            </a: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denklik;</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a:t>
            </a:r>
            <a:r>
              <a:rPr kumimoji="0" lang="tr-TR" altLang="tr-TR"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tr-TR" altLang="tr-TR"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double</a:t>
            </a: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 {</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 = n;</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denklik  = b;</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a:t>
            </a: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if</a:t>
            </a: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(denklik&lt;0)</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a:t>
            </a: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("--&gt;&gt; ");</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 + ": YTL" + denklik);</a:t>
            </a:r>
            <a:endParaRPr kumimoji="0" lang="tr-TR" altLang="tr-TR" sz="18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800" b="1" i="0" u="none" strike="noStrike" cap="none" normalizeH="0" baseline="0" dirty="0">
              <a:ln>
                <a:noFill/>
              </a:ln>
              <a:solidFill>
                <a:schemeClr val="tx1"/>
              </a:solidFill>
              <a:effectLst/>
              <a:latin typeface="Arial" panose="020B0604020202020204" pitchFamily="34" charset="0"/>
            </a:endParaRPr>
          </a:p>
        </p:txBody>
      </p:sp>
      <p:sp>
        <p:nvSpPr>
          <p:cNvPr id="8" name="Dikdörtgen 7">
            <a:extLst>
              <a:ext uri="{FF2B5EF4-FFF2-40B4-BE49-F238E27FC236}">
                <a16:creationId xmlns:a16="http://schemas.microsoft.com/office/drawing/2014/main" id="{C89F2B60-56FA-4199-99B3-CAEED9308E07}"/>
              </a:ext>
            </a:extLst>
          </p:cNvPr>
          <p:cNvSpPr/>
          <p:nvPr/>
        </p:nvSpPr>
        <p:spPr>
          <a:xfrm>
            <a:off x="8340436" y="2517223"/>
            <a:ext cx="3518453" cy="2355574"/>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800" b="0" i="0">
                <a:solidFill>
                  <a:srgbClr val="000000"/>
                </a:solidFill>
                <a:effectLst/>
                <a:latin typeface="Times New Roman" panose="02020603050405020304" pitchFamily="18" charset="0"/>
              </a:rPr>
              <a:t>Bu programı </a:t>
            </a:r>
            <a:r>
              <a:rPr lang="tr-TR" sz="1800" b="0" i="0">
                <a:solidFill>
                  <a:srgbClr val="000000"/>
                </a:solidFill>
                <a:effectLst/>
                <a:latin typeface="Courier New" panose="02070309020205020404" pitchFamily="49" charset="0"/>
              </a:rPr>
              <a:t>Denge.java</a:t>
            </a:r>
            <a:r>
              <a:rPr lang="tr-TR" sz="1800" b="0" i="0">
                <a:solidFill>
                  <a:srgbClr val="000000"/>
                </a:solidFill>
                <a:effectLst/>
                <a:latin typeface="Times New Roman" panose="02020603050405020304" pitchFamily="18" charset="0"/>
              </a:rPr>
              <a:t> adıyla kaydedip derleyiniz. </a:t>
            </a:r>
            <a:r>
              <a:rPr lang="tr-TR" sz="1800" b="0" i="0">
                <a:solidFill>
                  <a:srgbClr val="000000"/>
                </a:solidFill>
                <a:effectLst/>
                <a:latin typeface="Courier New" panose="02070309020205020404" pitchFamily="49" charset="0"/>
              </a:rPr>
              <a:t>Denge.class</a:t>
            </a:r>
            <a:r>
              <a:rPr lang="tr-TR" sz="1800" b="0" i="0">
                <a:solidFill>
                  <a:srgbClr val="000000"/>
                </a:solidFill>
                <a:effectLst/>
                <a:latin typeface="Times New Roman" panose="02020603050405020304" pitchFamily="18" charset="0"/>
              </a:rPr>
              <a:t> bytekodunun </a:t>
            </a:r>
            <a:r>
              <a:rPr lang="tr-TR" sz="1800" b="0" i="0">
                <a:solidFill>
                  <a:srgbClr val="000000"/>
                </a:solidFill>
                <a:effectLst/>
                <a:latin typeface="Courier New" panose="02070309020205020404" pitchFamily="49" charset="0"/>
              </a:rPr>
              <a:t>paket01</a:t>
            </a:r>
            <a:r>
              <a:rPr lang="tr-TR" sz="1800" b="0" i="0">
                <a:solidFill>
                  <a:srgbClr val="000000"/>
                </a:solidFill>
                <a:effectLst/>
                <a:latin typeface="Times New Roman" panose="02020603050405020304" pitchFamily="18" charset="0"/>
              </a:rPr>
              <a:t> dizini içine yerleştiğini görünüz. Sonra,</a:t>
            </a:r>
            <a:endParaRPr lang="tr-TR" dirty="0"/>
          </a:p>
        </p:txBody>
      </p:sp>
    </p:spTree>
    <p:extLst>
      <p:ext uri="{BB962C8B-B14F-4D97-AF65-F5344CB8AC3E}">
        <p14:creationId xmlns:p14="http://schemas.microsoft.com/office/powerpoint/2010/main" val="914763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62FB8-8187-49ED-9B00-359701942D54}"/>
              </a:ext>
            </a:extLst>
          </p:cNvPr>
          <p:cNvSpPr>
            <a:spLocks noGrp="1"/>
          </p:cNvSpPr>
          <p:nvPr>
            <p:ph type="title"/>
          </p:nvPr>
        </p:nvSpPr>
        <p:spPr/>
        <p:txBody>
          <a:bodyPr/>
          <a:lstStyle/>
          <a:p>
            <a:r>
              <a:rPr lang="tr-TR" dirty="0"/>
              <a:t>JAVA PAKETLERİ (PACKAGES)</a:t>
            </a:r>
            <a:br>
              <a:rPr lang="tr-TR" dirty="0"/>
            </a:br>
            <a:r>
              <a:rPr lang="tr-TR" dirty="0"/>
              <a:t>Pakete Eklemeler // Örnek2</a:t>
            </a:r>
          </a:p>
        </p:txBody>
      </p:sp>
      <p:sp>
        <p:nvSpPr>
          <p:cNvPr id="4" name="Veri Yer Tutucusu 3">
            <a:extLst>
              <a:ext uri="{FF2B5EF4-FFF2-40B4-BE49-F238E27FC236}">
                <a16:creationId xmlns:a16="http://schemas.microsoft.com/office/drawing/2014/main" id="{67BC20F3-68BB-4B65-B9A2-C01B2CE0AA4E}"/>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A7948FA9-1A52-4BAC-A90F-587DFD88529C}"/>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5AA0FD61-F4F7-4987-ABC2-78E0D1F49D28}"/>
              </a:ext>
            </a:extLst>
          </p:cNvPr>
          <p:cNvSpPr>
            <a:spLocks noGrp="1"/>
          </p:cNvSpPr>
          <p:nvPr>
            <p:ph type="sldNum" sz="quarter" idx="12"/>
          </p:nvPr>
        </p:nvSpPr>
        <p:spPr/>
        <p:txBody>
          <a:bodyPr/>
          <a:lstStyle/>
          <a:p>
            <a:r>
              <a:rPr lang="tr-TR"/>
              <a:t>Bilgisayar Mühendisliği // 2021-2022 Dönemi</a:t>
            </a:r>
            <a:endParaRPr lang="tr-TR" dirty="0"/>
          </a:p>
        </p:txBody>
      </p:sp>
      <p:sp>
        <p:nvSpPr>
          <p:cNvPr id="7" name="Rectangle 1">
            <a:extLst>
              <a:ext uri="{FF2B5EF4-FFF2-40B4-BE49-F238E27FC236}">
                <a16:creationId xmlns:a16="http://schemas.microsoft.com/office/drawing/2014/main" id="{02E1F9A0-4A9A-4A83-83BC-5EC003F3ECB1}"/>
              </a:ext>
            </a:extLst>
          </p:cNvPr>
          <p:cNvSpPr>
            <a:spLocks noGrp="1" noChangeArrowheads="1"/>
          </p:cNvSpPr>
          <p:nvPr>
            <p:ph idx="1"/>
          </p:nvPr>
        </p:nvSpPr>
        <p:spPr bwMode="auto">
          <a:xfrm>
            <a:off x="592384" y="1690688"/>
            <a:ext cx="757130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rgbClr val="3366FF"/>
                </a:solidFill>
                <a:effectLst/>
                <a:latin typeface="Courier New" panose="02070309020205020404" pitchFamily="49" charset="0"/>
                <a:cs typeface="Courier New" panose="02070309020205020404" pitchFamily="49" charset="0"/>
              </a:rPr>
              <a:t>// pakete başka bir sınıf ekleme</a:t>
            </a:r>
            <a:endParaRPr kumimoji="0" lang="tr-TR" altLang="tr-TR" sz="20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package</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paket01;</a:t>
            </a:r>
            <a:endParaRPr kumimoji="0" lang="tr-TR" altLang="tr-TR" sz="20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DengeHesapla</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20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main(</a:t>
            </a: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20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 dizim[] = </a:t>
            </a: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Denge[3];</a:t>
            </a:r>
            <a:endParaRPr kumimoji="0" lang="tr-TR" altLang="tr-TR" sz="20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20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dizim[0] = </a:t>
            </a: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Denge("Ahmet Demir", 123.23);</a:t>
            </a:r>
            <a:endParaRPr kumimoji="0" lang="tr-TR" altLang="tr-TR" sz="20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dizim[1] = </a:t>
            </a: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Denge("Sami Yenice", 157.02);</a:t>
            </a:r>
            <a:endParaRPr kumimoji="0" lang="tr-TR" altLang="tr-TR" sz="20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dizim[2] = </a:t>
            </a: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Denge("Bahar Selvi", -12.33);</a:t>
            </a:r>
            <a:endParaRPr kumimoji="0" lang="tr-TR" altLang="tr-TR" sz="20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20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i=0; i&lt;3; i++) dizim[i].</a:t>
            </a:r>
            <a:r>
              <a:rPr kumimoji="0" lang="tr-TR" altLang="tr-TR"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a:t>
            </a: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sz="20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20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sz="2000" b="1" i="0" u="none" strike="noStrike" cap="none" normalizeH="0" baseline="0" dirty="0">
              <a:ln>
                <a:noFill/>
              </a:ln>
              <a:solidFill>
                <a:schemeClr val="tx1"/>
              </a:solidFill>
              <a:effectLst/>
              <a:latin typeface="Arial" panose="020B0604020202020204" pitchFamily="34" charset="0"/>
            </a:endParaRPr>
          </a:p>
        </p:txBody>
      </p:sp>
      <p:sp>
        <p:nvSpPr>
          <p:cNvPr id="8" name="Dikdörtgen 7">
            <a:extLst>
              <a:ext uri="{FF2B5EF4-FFF2-40B4-BE49-F238E27FC236}">
                <a16:creationId xmlns:a16="http://schemas.microsoft.com/office/drawing/2014/main" id="{9E2735F2-4800-4D4A-BCF3-D81AB4EBAD97}"/>
              </a:ext>
            </a:extLst>
          </p:cNvPr>
          <p:cNvSpPr/>
          <p:nvPr/>
        </p:nvSpPr>
        <p:spPr>
          <a:xfrm>
            <a:off x="8428383" y="1976804"/>
            <a:ext cx="2925417" cy="23964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800" b="0" i="0">
                <a:solidFill>
                  <a:srgbClr val="000000"/>
                </a:solidFill>
                <a:effectLst/>
                <a:latin typeface="Times New Roman" panose="02020603050405020304" pitchFamily="18" charset="0"/>
              </a:rPr>
              <a:t>programını </a:t>
            </a:r>
            <a:r>
              <a:rPr lang="tr-TR" sz="1800" b="0" i="0">
                <a:solidFill>
                  <a:srgbClr val="000000"/>
                </a:solidFill>
                <a:effectLst/>
                <a:latin typeface="Courier New" panose="02070309020205020404" pitchFamily="49" charset="0"/>
              </a:rPr>
              <a:t>DengeHesapla.java </a:t>
            </a:r>
            <a:r>
              <a:rPr lang="tr-TR" sz="1800" b="0" i="0">
                <a:solidFill>
                  <a:srgbClr val="000000"/>
                </a:solidFill>
                <a:effectLst/>
                <a:latin typeface="Times New Roman" panose="02020603050405020304" pitchFamily="18" charset="0"/>
              </a:rPr>
              <a:t>adıyla kaydedip derleyiniz. </a:t>
            </a:r>
            <a:r>
              <a:rPr lang="tr-TR" sz="1800" b="0" i="0">
                <a:solidFill>
                  <a:srgbClr val="000000"/>
                </a:solidFill>
                <a:effectLst/>
                <a:latin typeface="Courier New" panose="02070309020205020404" pitchFamily="49" charset="0"/>
              </a:rPr>
              <a:t>DengeHesapla.class</a:t>
            </a:r>
            <a:r>
              <a:rPr lang="tr-TR" sz="1800" b="0" i="0">
                <a:solidFill>
                  <a:srgbClr val="000000"/>
                </a:solidFill>
                <a:effectLst/>
                <a:latin typeface="Times New Roman" panose="02020603050405020304" pitchFamily="18" charset="0"/>
              </a:rPr>
              <a:t> bytekodunun da </a:t>
            </a:r>
            <a:r>
              <a:rPr lang="tr-TR" sz="1800" b="0" i="0">
                <a:solidFill>
                  <a:srgbClr val="000000"/>
                </a:solidFill>
                <a:effectLst/>
                <a:latin typeface="Courier New" panose="02070309020205020404" pitchFamily="49" charset="0"/>
              </a:rPr>
              <a:t>paket01</a:t>
            </a:r>
            <a:r>
              <a:rPr lang="tr-TR" sz="1800" b="0" i="0">
                <a:solidFill>
                  <a:srgbClr val="000000"/>
                </a:solidFill>
                <a:effectLst/>
                <a:latin typeface="Times New Roman" panose="02020603050405020304" pitchFamily="18" charset="0"/>
              </a:rPr>
              <a:t> dizini içine yerleştiğini göreceksiniz.</a:t>
            </a:r>
            <a:endParaRPr lang="tr-TR" dirty="0"/>
          </a:p>
        </p:txBody>
      </p:sp>
    </p:spTree>
    <p:extLst>
      <p:ext uri="{BB962C8B-B14F-4D97-AF65-F5344CB8AC3E}">
        <p14:creationId xmlns:p14="http://schemas.microsoft.com/office/powerpoint/2010/main" val="123629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FE16F7-6549-48AA-AEA8-BEF34E56C10B}"/>
              </a:ext>
            </a:extLst>
          </p:cNvPr>
          <p:cNvSpPr>
            <a:spLocks noGrp="1"/>
          </p:cNvSpPr>
          <p:nvPr>
            <p:ph type="title"/>
          </p:nvPr>
        </p:nvSpPr>
        <p:spPr/>
        <p:txBody>
          <a:bodyPr/>
          <a:lstStyle/>
          <a:p>
            <a:r>
              <a:rPr lang="tr-TR" dirty="0"/>
              <a:t>JAVA PAKETLERİ (PACKAGES)</a:t>
            </a:r>
            <a:br>
              <a:rPr lang="tr-TR" dirty="0"/>
            </a:br>
            <a:r>
              <a:rPr lang="tr-TR" dirty="0"/>
              <a:t>Dizin Adları ve Paketler</a:t>
            </a:r>
          </a:p>
        </p:txBody>
      </p:sp>
      <p:sp>
        <p:nvSpPr>
          <p:cNvPr id="4" name="Veri Yer Tutucusu 3">
            <a:extLst>
              <a:ext uri="{FF2B5EF4-FFF2-40B4-BE49-F238E27FC236}">
                <a16:creationId xmlns:a16="http://schemas.microsoft.com/office/drawing/2014/main" id="{1256E4B3-4460-492E-BEC9-900B67D9E0AE}"/>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F275AE82-DB9B-4AA3-84D5-F7962E4C43AA}"/>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41A64DD6-65EA-49E4-9EFE-65C494D52881}"/>
              </a:ext>
            </a:extLst>
          </p:cNvPr>
          <p:cNvSpPr>
            <a:spLocks noGrp="1"/>
          </p:cNvSpPr>
          <p:nvPr>
            <p:ph type="sldNum" sz="quarter" idx="12"/>
          </p:nvPr>
        </p:nvSpPr>
        <p:spPr/>
        <p:txBody>
          <a:bodyPr/>
          <a:lstStyle/>
          <a:p>
            <a:r>
              <a:rPr lang="tr-TR"/>
              <a:t>Bilgisayar Mühendisliği // 2021-2022 Dönemi</a:t>
            </a:r>
            <a:endParaRPr lang="tr-TR" dirty="0"/>
          </a:p>
        </p:txBody>
      </p:sp>
      <p:sp>
        <p:nvSpPr>
          <p:cNvPr id="7" name="Rectangle 1">
            <a:extLst>
              <a:ext uri="{FF2B5EF4-FFF2-40B4-BE49-F238E27FC236}">
                <a16:creationId xmlns:a16="http://schemas.microsoft.com/office/drawing/2014/main" id="{0BD5179F-EC1D-4828-A0C3-E0348A5B142C}"/>
              </a:ext>
            </a:extLst>
          </p:cNvPr>
          <p:cNvSpPr>
            <a:spLocks noGrp="1" noChangeArrowheads="1"/>
          </p:cNvSpPr>
          <p:nvPr>
            <p:ph idx="1"/>
          </p:nvPr>
        </p:nvSpPr>
        <p:spPr bwMode="auto">
          <a:xfrm>
            <a:off x="467360" y="1923802"/>
            <a:ext cx="1125728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Şimdiye dek yazdığımız programlar tek bir sınıftan oluşan programlardır. Bunlar ya </a:t>
            </a:r>
            <a:r>
              <a:rPr kumimoji="0" lang="tr-TR" altLang="tr-TR"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adıyla başlıyor ya da </a:t>
            </a:r>
            <a:r>
              <a:rPr kumimoji="0" lang="tr-TR" altLang="tr-TR"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deyimi ile başka bir paketin dışalımını yapıyordu. Oysa, bu bölümün başında,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programlarının paketlerden oluştuğunu söyledik. Öyleyse, tek sınıftan oluşan bir program ile paket arasında bir ilişki kurmamız gerekir.</a:t>
            </a:r>
            <a:endParaRPr kumimoji="0" lang="tr-TR" altLang="tr-TR" sz="24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Java’da tek başına tanımlanan bir sınıftan oluşan program, yalnız o sınıfı içeren bir paket gibi düşünülebilir. Tek bir sınıftan oluşan program derlendiğinde,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bytecode’u</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hangi dizinde ise, o dizinin adıyla (sanal) bir paket var ve o paket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sözkonusu</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sınıfı içeriyor diye algılayacağız. Anımsarsanız, aynı dizin içinde bulunan farklı sınıflar, kısıt yoksa, birbirlerine erişebiliyordu. Bu demektir ki, aynı dizinde olan sınıflar, bir paket içindeymiş gibi rol oynarlar.</a:t>
            </a:r>
            <a:endParaRPr kumimoji="0" lang="tr-TR" altLang="tr-T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647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20B11E-AE4E-4655-95AD-79B68DB959AC}"/>
              </a:ext>
            </a:extLst>
          </p:cNvPr>
          <p:cNvSpPr>
            <a:spLocks noGrp="1"/>
          </p:cNvSpPr>
          <p:nvPr>
            <p:ph type="title"/>
          </p:nvPr>
        </p:nvSpPr>
        <p:spPr/>
        <p:txBody>
          <a:bodyPr/>
          <a:lstStyle/>
          <a:p>
            <a:r>
              <a:rPr lang="tr-TR" dirty="0"/>
              <a:t>JAVA PAKETLERİ (PACKAGES)</a:t>
            </a:r>
            <a:br>
              <a:rPr lang="tr-TR" dirty="0"/>
            </a:br>
            <a:r>
              <a:rPr lang="tr-TR" dirty="0"/>
              <a:t>Hiyerarşik Paketler</a:t>
            </a:r>
          </a:p>
        </p:txBody>
      </p:sp>
      <p:sp>
        <p:nvSpPr>
          <p:cNvPr id="4" name="Veri Yer Tutucusu 3">
            <a:extLst>
              <a:ext uri="{FF2B5EF4-FFF2-40B4-BE49-F238E27FC236}">
                <a16:creationId xmlns:a16="http://schemas.microsoft.com/office/drawing/2014/main" id="{2B427816-ADCE-491A-9065-D4CF0F03D0EC}"/>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D500F2E3-CD19-46F5-A1E3-6B38707809C6}"/>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A173145D-BE20-4C4F-BDDA-31B3CF4AB72B}"/>
              </a:ext>
            </a:extLst>
          </p:cNvPr>
          <p:cNvSpPr>
            <a:spLocks noGrp="1"/>
          </p:cNvSpPr>
          <p:nvPr>
            <p:ph type="sldNum" sz="quarter" idx="12"/>
          </p:nvPr>
        </p:nvSpPr>
        <p:spPr/>
        <p:txBody>
          <a:bodyPr/>
          <a:lstStyle/>
          <a:p>
            <a:r>
              <a:rPr lang="tr-TR"/>
              <a:t>Bilgisayar Mühendisliği // 2021-2022 Dönemi</a:t>
            </a:r>
            <a:endParaRPr lang="tr-TR" dirty="0"/>
          </a:p>
        </p:txBody>
      </p:sp>
      <p:sp>
        <p:nvSpPr>
          <p:cNvPr id="7" name="Rectangle 1">
            <a:extLst>
              <a:ext uri="{FF2B5EF4-FFF2-40B4-BE49-F238E27FC236}">
                <a16:creationId xmlns:a16="http://schemas.microsoft.com/office/drawing/2014/main" id="{A9E3E589-4802-4081-8F29-846B4626D52B}"/>
              </a:ext>
            </a:extLst>
          </p:cNvPr>
          <p:cNvSpPr>
            <a:spLocks noGrp="1" noChangeArrowheads="1"/>
          </p:cNvSpPr>
          <p:nvPr>
            <p:ph idx="1"/>
          </p:nvPr>
        </p:nvSpPr>
        <p:spPr bwMode="auto">
          <a:xfrm>
            <a:off x="695960" y="2105570"/>
            <a:ext cx="1080008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Java paketleriyle dizin adları arasında bire-bir karşılık olduğunu biliyoruz. Öyleyse, alt-dizin yaratabildiğimize göre, alt-paketler de yaratabilmeliyiz.  Gerçekten bu mümkündür. Alt-sınıflar </a:t>
            </a:r>
            <a:r>
              <a:rPr kumimoji="0" lang="tr-TR" altLang="tr-TR"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yarattığığımız</a:t>
            </a:r>
            <a:r>
              <a:rPr kumimoji="0" lang="tr-TR" altLang="tr-T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gibi alt-paketler de yaratabiliriz. Örneğin, </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paket01</a:t>
            </a:r>
            <a:r>
              <a:rPr kumimoji="0" lang="tr-TR" altLang="tr-T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adlı bir paket yaratmış olalım. Bunun </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apaket02</a:t>
            </a:r>
            <a:r>
              <a:rPr kumimoji="0" lang="tr-TR" altLang="tr-T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adlı bir alt paketini yaratmak için</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paket01.apaket02</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adını kullanırız. Bunun da </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aapaket03</a:t>
            </a:r>
            <a:r>
              <a:rPr kumimoji="0" lang="tr-TR" altLang="tr-T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adlı bir alt-paketi için</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paket01.apaket02.aapaket03</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adını kullanırız.</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lang="tr-TR" sz="1200" b="0" i="0" dirty="0">
                <a:solidFill>
                  <a:srgbClr val="000000"/>
                </a:solidFill>
                <a:effectLst/>
                <a:latin typeface="Times New Roman" panose="02020603050405020304" pitchFamily="18" charset="0"/>
              </a:rPr>
              <a:t>Tabii, paket ve alt-paket adlarının, </a:t>
            </a:r>
            <a:r>
              <a:rPr lang="tr-TR" sz="1200" b="0" i="0" dirty="0" err="1">
                <a:solidFill>
                  <a:srgbClr val="000000"/>
                </a:solidFill>
                <a:effectLst/>
                <a:latin typeface="Times New Roman" panose="02020603050405020304" pitchFamily="18" charset="0"/>
              </a:rPr>
              <a:t>java</a:t>
            </a:r>
            <a:r>
              <a:rPr lang="tr-TR" sz="1200" b="0" i="0" dirty="0">
                <a:solidFill>
                  <a:srgbClr val="000000"/>
                </a:solidFill>
                <a:effectLst/>
                <a:latin typeface="Times New Roman" panose="02020603050405020304" pitchFamily="18" charset="0"/>
              </a:rPr>
              <a:t> adlandırma kurallarına uymak koşuluyla, serbestçe seçilebildiğini söylemeye gerek yoktur. JVM, addaki hiyerarşiye uyan dizin ve alt dizinleri yukarıdan aşağıya doğru arar.</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pic>
        <p:nvPicPr>
          <p:cNvPr id="9" name="Resim 8">
            <a:extLst>
              <a:ext uri="{FF2B5EF4-FFF2-40B4-BE49-F238E27FC236}">
                <a16:creationId xmlns:a16="http://schemas.microsoft.com/office/drawing/2014/main" id="{40369231-4C6A-49A6-AD49-43CE0EF4BB0B}"/>
              </a:ext>
            </a:extLst>
          </p:cNvPr>
          <p:cNvPicPr>
            <a:picLocks noChangeAspect="1"/>
          </p:cNvPicPr>
          <p:nvPr/>
        </p:nvPicPr>
        <p:blipFill>
          <a:blip r:embed="rId2"/>
          <a:stretch>
            <a:fillRect/>
          </a:stretch>
        </p:blipFill>
        <p:spPr>
          <a:xfrm>
            <a:off x="0" y="3694369"/>
            <a:ext cx="12192000" cy="1305353"/>
          </a:xfrm>
          <a:prstGeom prst="rect">
            <a:avLst/>
          </a:prstGeom>
        </p:spPr>
      </p:pic>
    </p:spTree>
    <p:extLst>
      <p:ext uri="{BB962C8B-B14F-4D97-AF65-F5344CB8AC3E}">
        <p14:creationId xmlns:p14="http://schemas.microsoft.com/office/powerpoint/2010/main" val="2159669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1E922F-6DA5-489A-A023-194EB786729F}"/>
              </a:ext>
            </a:extLst>
          </p:cNvPr>
          <p:cNvSpPr>
            <a:spLocks noGrp="1"/>
          </p:cNvSpPr>
          <p:nvPr>
            <p:ph type="title"/>
          </p:nvPr>
        </p:nvSpPr>
        <p:spPr/>
        <p:txBody>
          <a:bodyPr/>
          <a:lstStyle/>
          <a:p>
            <a:r>
              <a:rPr lang="tr-TR" dirty="0"/>
              <a:t>JAVA PAKETLERİ (PACKAGES)</a:t>
            </a:r>
            <a:br>
              <a:rPr lang="tr-TR" dirty="0"/>
            </a:br>
            <a:r>
              <a:rPr lang="tr-TR" dirty="0"/>
              <a:t>Hiyerarşik Paketler //Örnek</a:t>
            </a:r>
          </a:p>
        </p:txBody>
      </p:sp>
      <p:sp>
        <p:nvSpPr>
          <p:cNvPr id="4" name="Veri Yer Tutucusu 3">
            <a:extLst>
              <a:ext uri="{FF2B5EF4-FFF2-40B4-BE49-F238E27FC236}">
                <a16:creationId xmlns:a16="http://schemas.microsoft.com/office/drawing/2014/main" id="{0FFA4173-FC5D-4143-909B-E8A999EB8708}"/>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3249679D-8682-49F9-AAE1-E5A5B61B4B9B}"/>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3AE42E0D-1805-4204-B27D-CC51DB613B97}"/>
              </a:ext>
            </a:extLst>
          </p:cNvPr>
          <p:cNvSpPr>
            <a:spLocks noGrp="1"/>
          </p:cNvSpPr>
          <p:nvPr>
            <p:ph type="sldNum" sz="quarter" idx="12"/>
          </p:nvPr>
        </p:nvSpPr>
        <p:spPr/>
        <p:txBody>
          <a:bodyPr/>
          <a:lstStyle/>
          <a:p>
            <a:r>
              <a:rPr lang="tr-TR"/>
              <a:t>Bilgisayar Mühendisliği // 2021-2022 Dönemi</a:t>
            </a:r>
            <a:endParaRPr lang="tr-TR" dirty="0"/>
          </a:p>
        </p:txBody>
      </p:sp>
      <p:sp>
        <p:nvSpPr>
          <p:cNvPr id="7" name="Rectangle 1">
            <a:extLst>
              <a:ext uri="{FF2B5EF4-FFF2-40B4-BE49-F238E27FC236}">
                <a16:creationId xmlns:a16="http://schemas.microsoft.com/office/drawing/2014/main" id="{C1A96464-C673-4FAC-B9FB-58AC1C17E3E2}"/>
              </a:ext>
            </a:extLst>
          </p:cNvPr>
          <p:cNvSpPr>
            <a:spLocks noGrp="1" noChangeArrowheads="1"/>
          </p:cNvSpPr>
          <p:nvPr>
            <p:ph idx="1"/>
          </p:nvPr>
        </p:nvSpPr>
        <p:spPr bwMode="auto">
          <a:xfrm>
            <a:off x="1075450" y="1752458"/>
            <a:ext cx="598593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3366FF"/>
                </a:solidFill>
                <a:effectLst/>
                <a:latin typeface="Courier New" panose="02070309020205020404" pitchFamily="49" charset="0"/>
                <a:cs typeface="Courier New" panose="02070309020205020404" pitchFamily="49" charset="0"/>
              </a:rPr>
              <a:t>// alt paket</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package</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paket01.apaket02;</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Denge02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double</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denklik;</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Denge02(</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double</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 =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denklik = d;</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if</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(denklik&lt;0)</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("--&gt;&gt;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 + ": YTL" + denklik);</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sz="1600" b="1" i="0" u="none" strike="noStrike" cap="none" normalizeH="0" baseline="0" dirty="0">
              <a:ln>
                <a:noFill/>
              </a:ln>
              <a:solidFill>
                <a:schemeClr val="tx1"/>
              </a:solidFill>
              <a:effectLst/>
              <a:latin typeface="Arial" panose="020B0604020202020204" pitchFamily="34" charset="0"/>
            </a:endParaRPr>
          </a:p>
        </p:txBody>
      </p:sp>
      <p:sp>
        <p:nvSpPr>
          <p:cNvPr id="8" name="Dikdörtgen 7">
            <a:extLst>
              <a:ext uri="{FF2B5EF4-FFF2-40B4-BE49-F238E27FC236}">
                <a16:creationId xmlns:a16="http://schemas.microsoft.com/office/drawing/2014/main" id="{A8C2BCA5-E0B2-40EA-895B-9EACE7FE08C8}"/>
              </a:ext>
            </a:extLst>
          </p:cNvPr>
          <p:cNvSpPr/>
          <p:nvPr/>
        </p:nvSpPr>
        <p:spPr>
          <a:xfrm>
            <a:off x="8428383" y="1976804"/>
            <a:ext cx="2925417" cy="23964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800" b="0" i="0" dirty="0">
                <a:solidFill>
                  <a:srgbClr val="000000"/>
                </a:solidFill>
                <a:effectLst/>
                <a:latin typeface="Times New Roman" panose="02020603050405020304" pitchFamily="18" charset="0"/>
              </a:rPr>
              <a:t>Bu programı Denge02.java adıyla kaydedip derleyiniz. Denge02.class </a:t>
            </a:r>
            <a:r>
              <a:rPr lang="tr-TR" sz="1800" b="0" i="0" dirty="0" err="1">
                <a:solidFill>
                  <a:srgbClr val="000000"/>
                </a:solidFill>
                <a:effectLst/>
                <a:latin typeface="Times New Roman" panose="02020603050405020304" pitchFamily="18" charset="0"/>
              </a:rPr>
              <a:t>bytekodunun</a:t>
            </a:r>
            <a:r>
              <a:rPr lang="tr-TR" sz="1800" b="0" i="0" dirty="0">
                <a:solidFill>
                  <a:srgbClr val="000000"/>
                </a:solidFill>
                <a:effectLst/>
                <a:latin typeface="Times New Roman" panose="02020603050405020304" pitchFamily="18" charset="0"/>
              </a:rPr>
              <a:t> paket01\apaket02 dizini içine yerleştiğini görürsünüz.</a:t>
            </a:r>
          </a:p>
          <a:p>
            <a:pPr algn="ctr"/>
            <a:endParaRPr lang="tr-TR" sz="18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775525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FA7F49-4469-44DE-9F21-8884DD457E71}"/>
              </a:ext>
            </a:extLst>
          </p:cNvPr>
          <p:cNvSpPr>
            <a:spLocks noGrp="1"/>
          </p:cNvSpPr>
          <p:nvPr>
            <p:ph type="title"/>
          </p:nvPr>
        </p:nvSpPr>
        <p:spPr/>
        <p:txBody>
          <a:bodyPr/>
          <a:lstStyle/>
          <a:p>
            <a:r>
              <a:rPr lang="tr-TR" dirty="0"/>
              <a:t>JAVA PAKETLERİ (PACKAGES)</a:t>
            </a:r>
            <a:br>
              <a:rPr lang="tr-TR" dirty="0"/>
            </a:br>
            <a:r>
              <a:rPr lang="tr-TR" dirty="0"/>
              <a:t>Hiyerarşik Paketler //Örnek</a:t>
            </a:r>
          </a:p>
        </p:txBody>
      </p:sp>
      <p:sp>
        <p:nvSpPr>
          <p:cNvPr id="4" name="Veri Yer Tutucusu 3">
            <a:extLst>
              <a:ext uri="{FF2B5EF4-FFF2-40B4-BE49-F238E27FC236}">
                <a16:creationId xmlns:a16="http://schemas.microsoft.com/office/drawing/2014/main" id="{1A76E4A7-9ED6-4417-AF4D-037402FEB410}"/>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BF4F84B1-4E94-42A9-B0C9-7585BF2986F5}"/>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0B40D299-66A0-44A2-AA6F-7F6E83856546}"/>
              </a:ext>
            </a:extLst>
          </p:cNvPr>
          <p:cNvSpPr>
            <a:spLocks noGrp="1"/>
          </p:cNvSpPr>
          <p:nvPr>
            <p:ph type="sldNum" sz="quarter" idx="12"/>
          </p:nvPr>
        </p:nvSpPr>
        <p:spPr/>
        <p:txBody>
          <a:bodyPr/>
          <a:lstStyle/>
          <a:p>
            <a:r>
              <a:rPr lang="tr-TR"/>
              <a:t>Bilgisayar Mühendisliği // 2021-2022 Dönemi</a:t>
            </a:r>
            <a:endParaRPr lang="tr-TR" dirty="0"/>
          </a:p>
        </p:txBody>
      </p:sp>
      <p:sp>
        <p:nvSpPr>
          <p:cNvPr id="7" name="Rectangle 1">
            <a:extLst>
              <a:ext uri="{FF2B5EF4-FFF2-40B4-BE49-F238E27FC236}">
                <a16:creationId xmlns:a16="http://schemas.microsoft.com/office/drawing/2014/main" id="{AC057DBE-BFDC-403F-8A4B-FD5763E58A2C}"/>
              </a:ext>
            </a:extLst>
          </p:cNvPr>
          <p:cNvSpPr>
            <a:spLocks noGrp="1" noChangeArrowheads="1"/>
          </p:cNvSpPr>
          <p:nvPr>
            <p:ph idx="1"/>
          </p:nvPr>
        </p:nvSpPr>
        <p:spPr bwMode="auto">
          <a:xfrm>
            <a:off x="1468582" y="1690688"/>
            <a:ext cx="598593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altaltalt</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paket</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package</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paket01.apaket02.aapaket03;</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Denge03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double</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denklik;</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Denge03(</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double</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 =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denklik = d;</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if</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(denklik&lt;0)</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("--&gt;&gt;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 + ": YTL" + denklik);</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6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sz="1600" b="1" i="0" u="none" strike="noStrike" cap="none" normalizeH="0" baseline="0" dirty="0">
              <a:ln>
                <a:noFill/>
              </a:ln>
              <a:solidFill>
                <a:schemeClr val="tx1"/>
              </a:solidFill>
              <a:effectLst/>
              <a:latin typeface="Arial" panose="020B0604020202020204" pitchFamily="34" charset="0"/>
            </a:endParaRPr>
          </a:p>
        </p:txBody>
      </p:sp>
      <p:sp>
        <p:nvSpPr>
          <p:cNvPr id="9" name="Dikdörtgen 8">
            <a:extLst>
              <a:ext uri="{FF2B5EF4-FFF2-40B4-BE49-F238E27FC236}">
                <a16:creationId xmlns:a16="http://schemas.microsoft.com/office/drawing/2014/main" id="{A9CEE88A-7275-48E0-9295-0E61708892DB}"/>
              </a:ext>
            </a:extLst>
          </p:cNvPr>
          <p:cNvSpPr/>
          <p:nvPr/>
        </p:nvSpPr>
        <p:spPr>
          <a:xfrm>
            <a:off x="8428383" y="1828655"/>
            <a:ext cx="2925417" cy="338924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800" b="0" i="0" dirty="0">
                <a:solidFill>
                  <a:srgbClr val="000000"/>
                </a:solidFill>
                <a:effectLst/>
                <a:latin typeface="Times New Roman" panose="02020603050405020304" pitchFamily="18" charset="0"/>
              </a:rPr>
              <a:t>Bu programı Denge03.java adıyla kaydedip derleyiniz. Denge03.class </a:t>
            </a:r>
            <a:r>
              <a:rPr lang="tr-TR" sz="1800" b="0" i="0" dirty="0" err="1">
                <a:solidFill>
                  <a:srgbClr val="000000"/>
                </a:solidFill>
                <a:effectLst/>
                <a:latin typeface="Times New Roman" panose="02020603050405020304" pitchFamily="18" charset="0"/>
              </a:rPr>
              <a:t>bytekodunun</a:t>
            </a:r>
            <a:r>
              <a:rPr lang="tr-TR" sz="1800" b="0" i="0" dirty="0">
                <a:solidFill>
                  <a:srgbClr val="000000"/>
                </a:solidFill>
                <a:effectLst/>
                <a:latin typeface="Times New Roman" panose="02020603050405020304" pitchFamily="18" charset="0"/>
              </a:rPr>
              <a:t> paket01\apaket02\aapaket03 dizini içine yerleştiğini görürsünüz. En içteki pakete erişmek için</a:t>
            </a:r>
          </a:p>
          <a:p>
            <a:pPr algn="ctr"/>
            <a:r>
              <a:rPr lang="tr-TR" sz="1800" b="0" i="0" dirty="0">
                <a:solidFill>
                  <a:srgbClr val="000000"/>
                </a:solidFill>
                <a:effectLst/>
                <a:latin typeface="Times New Roman" panose="02020603050405020304" pitchFamily="18" charset="0"/>
              </a:rPr>
              <a:t>                paket01.apaket02.aapaket03</a:t>
            </a:r>
          </a:p>
          <a:p>
            <a:pPr algn="ctr"/>
            <a:endParaRPr lang="tr-TR" sz="1800" b="0" i="0" dirty="0">
              <a:solidFill>
                <a:srgbClr val="000000"/>
              </a:solidFill>
              <a:effectLst/>
              <a:latin typeface="Times New Roman" panose="02020603050405020304" pitchFamily="18" charset="0"/>
            </a:endParaRPr>
          </a:p>
          <a:p>
            <a:pPr algn="ctr"/>
            <a:r>
              <a:rPr lang="tr-TR" sz="1800" b="0" i="0" dirty="0">
                <a:solidFill>
                  <a:srgbClr val="000000"/>
                </a:solidFill>
                <a:effectLst/>
                <a:latin typeface="Times New Roman" panose="02020603050405020304" pitchFamily="18" charset="0"/>
              </a:rPr>
              <a:t>yazılmalıdır.</a:t>
            </a:r>
          </a:p>
        </p:txBody>
      </p:sp>
    </p:spTree>
    <p:extLst>
      <p:ext uri="{BB962C8B-B14F-4D97-AF65-F5344CB8AC3E}">
        <p14:creationId xmlns:p14="http://schemas.microsoft.com/office/powerpoint/2010/main" val="378519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DF79E0-C49E-4835-98C9-F33F7B99478D}"/>
              </a:ext>
            </a:extLst>
          </p:cNvPr>
          <p:cNvSpPr>
            <a:spLocks noGrp="1"/>
          </p:cNvSpPr>
          <p:nvPr>
            <p:ph type="title"/>
          </p:nvPr>
        </p:nvSpPr>
        <p:spPr/>
        <p:txBody>
          <a:bodyPr/>
          <a:lstStyle/>
          <a:p>
            <a:r>
              <a:rPr lang="tr-TR" dirty="0"/>
              <a:t>JAVA PAKETLERİ (PACKAGES)</a:t>
            </a:r>
          </a:p>
        </p:txBody>
      </p:sp>
      <p:sp>
        <p:nvSpPr>
          <p:cNvPr id="3" name="İçerik Yer Tutucusu 2">
            <a:extLst>
              <a:ext uri="{FF2B5EF4-FFF2-40B4-BE49-F238E27FC236}">
                <a16:creationId xmlns:a16="http://schemas.microsoft.com/office/drawing/2014/main" id="{97E39B52-E343-4E42-A80E-9EEB153631E1}"/>
              </a:ext>
            </a:extLst>
          </p:cNvPr>
          <p:cNvSpPr>
            <a:spLocks noGrp="1"/>
          </p:cNvSpPr>
          <p:nvPr>
            <p:ph idx="1"/>
          </p:nvPr>
        </p:nvSpPr>
        <p:spPr>
          <a:xfrm>
            <a:off x="838200" y="1253331"/>
            <a:ext cx="10515600" cy="4351338"/>
          </a:xfrm>
        </p:spPr>
        <p:txBody>
          <a:bodyPr/>
          <a:lstStyle/>
          <a:p>
            <a:r>
              <a:rPr lang="tr-TR" sz="1800" b="0" i="0" u="sng" dirty="0">
                <a:solidFill>
                  <a:srgbClr val="0000FF"/>
                </a:solidFill>
                <a:effectLst/>
                <a:latin typeface="Times New Roman" panose="02020603050405020304" pitchFamily="18" charset="0"/>
                <a:hlinkClick r:id="rId2"/>
              </a:rPr>
              <a:t>http://java.sun.com</a:t>
            </a:r>
            <a:r>
              <a:rPr lang="tr-TR" sz="1800" b="0" i="0" dirty="0">
                <a:solidFill>
                  <a:srgbClr val="000000"/>
                </a:solidFill>
                <a:effectLst/>
                <a:latin typeface="Times New Roman" panose="02020603050405020304" pitchFamily="18" charset="0"/>
              </a:rPr>
              <a:t> web sitesinde daima güncel </a:t>
            </a:r>
            <a:r>
              <a:rPr lang="tr-TR" sz="1800" b="0" i="0" dirty="0" err="1">
                <a:solidFill>
                  <a:srgbClr val="000000"/>
                </a:solidFill>
                <a:effectLst/>
                <a:latin typeface="Times New Roman" panose="02020603050405020304" pitchFamily="18" charset="0"/>
              </a:rPr>
              <a:t>java</a:t>
            </a:r>
            <a:r>
              <a:rPr lang="tr-TR" sz="1800" b="0" i="0" dirty="0">
                <a:solidFill>
                  <a:srgbClr val="000000"/>
                </a:solidFill>
                <a:effectLst/>
                <a:latin typeface="Times New Roman" panose="02020603050405020304" pitchFamily="18" charset="0"/>
              </a:rPr>
              <a:t> paketlerinin tanımları yer alır. Programcı onlara serbestçe ulaşır. Java açık kaynak sistemlidir. Kaynak programlara herkes erişebilir. Sözü edilen sitede API (Application </a:t>
            </a:r>
            <a:r>
              <a:rPr lang="tr-TR" sz="1800" b="0" i="0" dirty="0" err="1">
                <a:solidFill>
                  <a:srgbClr val="000000"/>
                </a:solidFill>
                <a:effectLst/>
                <a:latin typeface="Times New Roman" panose="02020603050405020304" pitchFamily="18" charset="0"/>
              </a:rPr>
              <a:t>Programmer’s</a:t>
            </a:r>
            <a:r>
              <a:rPr lang="tr-TR" sz="1800" b="0" i="0" dirty="0">
                <a:solidFill>
                  <a:srgbClr val="000000"/>
                </a:solidFill>
                <a:effectLst/>
                <a:latin typeface="Times New Roman" panose="02020603050405020304" pitchFamily="18" charset="0"/>
              </a:rPr>
              <a:t> </a:t>
            </a:r>
            <a:r>
              <a:rPr lang="tr-TR" sz="1800" b="0" i="0" dirty="0" err="1">
                <a:solidFill>
                  <a:srgbClr val="000000"/>
                </a:solidFill>
                <a:effectLst/>
                <a:latin typeface="Times New Roman" panose="02020603050405020304" pitchFamily="18" charset="0"/>
              </a:rPr>
              <a:t>Interface</a:t>
            </a:r>
            <a:r>
              <a:rPr lang="tr-TR" sz="1800" b="0" i="0" dirty="0">
                <a:solidFill>
                  <a:srgbClr val="000000"/>
                </a:solidFill>
                <a:effectLst/>
                <a:latin typeface="Times New Roman" panose="02020603050405020304" pitchFamily="18" charset="0"/>
              </a:rPr>
              <a:t>) listesinde çok sayıda paket vardır. Her paketin içindeki sınıfların ve </a:t>
            </a:r>
            <a:r>
              <a:rPr lang="tr-TR" sz="1800" b="0" i="0" dirty="0" err="1">
                <a:solidFill>
                  <a:srgbClr val="000000"/>
                </a:solidFill>
                <a:effectLst/>
                <a:latin typeface="Times New Roman" panose="02020603050405020304" pitchFamily="18" charset="0"/>
              </a:rPr>
              <a:t>arayüzlerin</a:t>
            </a:r>
            <a:r>
              <a:rPr lang="tr-TR" sz="1800" b="0" i="0" dirty="0">
                <a:solidFill>
                  <a:srgbClr val="000000"/>
                </a:solidFill>
                <a:effectLst/>
                <a:latin typeface="Times New Roman" panose="02020603050405020304" pitchFamily="18" charset="0"/>
              </a:rPr>
              <a:t> açık tanımları görülebilir. Onlar, bir programcının gereksinimini büyük ölçüde karşılayacak yeterliktedir. Elbette, programcı gerekseme duyduğu sınıfları, </a:t>
            </a:r>
            <a:r>
              <a:rPr lang="tr-TR" sz="1800" b="0" i="0" dirty="0" err="1">
                <a:solidFill>
                  <a:srgbClr val="000000"/>
                </a:solidFill>
                <a:effectLst/>
                <a:latin typeface="Times New Roman" panose="02020603050405020304" pitchFamily="18" charset="0"/>
              </a:rPr>
              <a:t>arayüzleri</a:t>
            </a:r>
            <a:r>
              <a:rPr lang="tr-TR" sz="1800" b="0" i="0" dirty="0">
                <a:solidFill>
                  <a:srgbClr val="000000"/>
                </a:solidFill>
                <a:effectLst/>
                <a:latin typeface="Times New Roman" panose="02020603050405020304" pitchFamily="18" charset="0"/>
              </a:rPr>
              <a:t> ve paketleri serbestçe yaratabilir. Ama, API ‘de hazır olanları yeniden yaratmanın çok akıllıca olduğu söylenemez. Java API ‘</a:t>
            </a:r>
            <a:r>
              <a:rPr lang="tr-TR" sz="1800" b="0" i="0" dirty="0" err="1">
                <a:solidFill>
                  <a:srgbClr val="000000"/>
                </a:solidFill>
                <a:effectLst/>
                <a:latin typeface="Times New Roman" panose="02020603050405020304" pitchFamily="18" charset="0"/>
              </a:rPr>
              <a:t>leri</a:t>
            </a:r>
            <a:r>
              <a:rPr lang="tr-TR" sz="1800" b="0" i="0" dirty="0">
                <a:solidFill>
                  <a:srgbClr val="000000"/>
                </a:solidFill>
                <a:effectLst/>
                <a:latin typeface="Times New Roman" panose="02020603050405020304" pitchFamily="18" charset="0"/>
              </a:rPr>
              <a:t> denenmiş, hatasız kodlar içerdiği gibi, onları doğrudan kullanmak programcıya büyük zaman kazandırır. </a:t>
            </a:r>
            <a:r>
              <a:rPr lang="tr-TR" sz="1800" dirty="0" err="1">
                <a:solidFill>
                  <a:srgbClr val="000000"/>
                </a:solidFill>
                <a:latin typeface="Times New Roman" panose="02020603050405020304" pitchFamily="18" charset="0"/>
              </a:rPr>
              <a:t>Kullanılcılarca</a:t>
            </a:r>
            <a:r>
              <a:rPr lang="tr-TR" sz="1800" dirty="0">
                <a:solidFill>
                  <a:srgbClr val="000000"/>
                </a:solidFill>
                <a:latin typeface="Times New Roman" panose="02020603050405020304" pitchFamily="18" charset="0"/>
              </a:rPr>
              <a:t> s</a:t>
            </a:r>
            <a:r>
              <a:rPr lang="tr-TR" sz="1800" b="0" i="0" dirty="0">
                <a:solidFill>
                  <a:srgbClr val="000000"/>
                </a:solidFill>
                <a:effectLst/>
                <a:latin typeface="Times New Roman" panose="02020603050405020304" pitchFamily="18" charset="0"/>
              </a:rPr>
              <a:t>ıklıkla kullanılan </a:t>
            </a:r>
            <a:r>
              <a:rPr lang="tr-TR" sz="1800" b="0" i="0" dirty="0" err="1">
                <a:solidFill>
                  <a:srgbClr val="000000"/>
                </a:solidFill>
                <a:effectLst/>
                <a:latin typeface="Times New Roman" panose="02020603050405020304" pitchFamily="18" charset="0"/>
              </a:rPr>
              <a:t>java</a:t>
            </a:r>
            <a:r>
              <a:rPr lang="tr-TR" sz="1800" b="0" i="0" dirty="0">
                <a:solidFill>
                  <a:srgbClr val="000000"/>
                </a:solidFill>
                <a:effectLst/>
                <a:latin typeface="Times New Roman" panose="02020603050405020304" pitchFamily="18" charset="0"/>
              </a:rPr>
              <a:t> paketlerinden bazıları şunlardır:</a:t>
            </a:r>
            <a:endParaRPr lang="tr-TR" dirty="0"/>
          </a:p>
        </p:txBody>
      </p:sp>
      <p:sp>
        <p:nvSpPr>
          <p:cNvPr id="4" name="Veri Yer Tutucusu 3">
            <a:extLst>
              <a:ext uri="{FF2B5EF4-FFF2-40B4-BE49-F238E27FC236}">
                <a16:creationId xmlns:a16="http://schemas.microsoft.com/office/drawing/2014/main" id="{EAE790D5-3F4C-4D78-A27E-39211247C95E}"/>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77AE2061-5B81-4367-9081-13F23A37A613}"/>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480AA275-6283-4BF7-B642-3291854BDB1C}"/>
              </a:ext>
            </a:extLst>
          </p:cNvPr>
          <p:cNvSpPr>
            <a:spLocks noGrp="1"/>
          </p:cNvSpPr>
          <p:nvPr>
            <p:ph type="sldNum" sz="quarter" idx="12"/>
          </p:nvPr>
        </p:nvSpPr>
        <p:spPr/>
        <p:txBody>
          <a:bodyPr/>
          <a:lstStyle/>
          <a:p>
            <a:r>
              <a:rPr lang="tr-TR"/>
              <a:t>Bilgisayar Mühendisliği // 2021-2022 Dönemi</a:t>
            </a:r>
            <a:endParaRPr lang="tr-TR" dirty="0"/>
          </a:p>
        </p:txBody>
      </p:sp>
      <p:graphicFrame>
        <p:nvGraphicFramePr>
          <p:cNvPr id="7" name="Tablo 7">
            <a:extLst>
              <a:ext uri="{FF2B5EF4-FFF2-40B4-BE49-F238E27FC236}">
                <a16:creationId xmlns:a16="http://schemas.microsoft.com/office/drawing/2014/main" id="{24E88399-8FC8-4B73-B8E4-F23E63F44048}"/>
              </a:ext>
            </a:extLst>
          </p:cNvPr>
          <p:cNvGraphicFramePr>
            <a:graphicFrameLocks noGrp="1"/>
          </p:cNvGraphicFramePr>
          <p:nvPr>
            <p:extLst>
              <p:ext uri="{D42A27DB-BD31-4B8C-83A1-F6EECF244321}">
                <p14:modId xmlns:p14="http://schemas.microsoft.com/office/powerpoint/2010/main" val="1041596469"/>
              </p:ext>
            </p:extLst>
          </p:nvPr>
        </p:nvGraphicFramePr>
        <p:xfrm>
          <a:off x="671443" y="3417246"/>
          <a:ext cx="10849114" cy="2494280"/>
        </p:xfrm>
        <a:graphic>
          <a:graphicData uri="http://schemas.openxmlformats.org/drawingml/2006/table">
            <a:tbl>
              <a:tblPr firstRow="1" bandRow="1">
                <a:tableStyleId>{8A107856-5554-42FB-B03E-39F5DBC370BA}</a:tableStyleId>
              </a:tblPr>
              <a:tblGrid>
                <a:gridCol w="1237975">
                  <a:extLst>
                    <a:ext uri="{9D8B030D-6E8A-4147-A177-3AD203B41FA5}">
                      <a16:colId xmlns:a16="http://schemas.microsoft.com/office/drawing/2014/main" val="3261788658"/>
                    </a:ext>
                  </a:extLst>
                </a:gridCol>
                <a:gridCol w="9611139">
                  <a:extLst>
                    <a:ext uri="{9D8B030D-6E8A-4147-A177-3AD203B41FA5}">
                      <a16:colId xmlns:a16="http://schemas.microsoft.com/office/drawing/2014/main" val="43426496"/>
                    </a:ext>
                  </a:extLst>
                </a:gridCol>
              </a:tblGrid>
              <a:tr h="370840">
                <a:tc>
                  <a:txBody>
                    <a:bodyPr/>
                    <a:lstStyle/>
                    <a:p>
                      <a:r>
                        <a:rPr lang="tr-TR" sz="1800" b="1" i="0" kern="1200" dirty="0" err="1">
                          <a:solidFill>
                            <a:schemeClr val="dk1"/>
                          </a:solidFill>
                          <a:effectLst/>
                          <a:latin typeface="Cambria Math" panose="02040503050406030204" pitchFamily="18" charset="0"/>
                          <a:ea typeface="Cambria Math" panose="02040503050406030204" pitchFamily="18" charset="0"/>
                          <a:cs typeface="+mn-cs"/>
                        </a:rPr>
                        <a:t>java.lang</a:t>
                      </a:r>
                      <a:endParaRPr lang="tr-TR" b="1" dirty="0">
                        <a:latin typeface="Cambria Math" panose="02040503050406030204" pitchFamily="18" charset="0"/>
                        <a:ea typeface="Cambria Math" panose="02040503050406030204" pitchFamily="18" charset="0"/>
                      </a:endParaRPr>
                    </a:p>
                  </a:txBody>
                  <a:tcPr/>
                </a:tc>
                <a:tc>
                  <a:txBody>
                    <a:bodyPr/>
                    <a:lstStyle/>
                    <a:p>
                      <a:r>
                        <a:rPr lang="tr-TR" sz="1800" b="0" i="0" kern="1200" dirty="0">
                          <a:solidFill>
                            <a:schemeClr val="dk1"/>
                          </a:solidFill>
                          <a:effectLst/>
                          <a:latin typeface="Cambria Math" panose="02040503050406030204" pitchFamily="18" charset="0"/>
                          <a:ea typeface="Cambria Math" panose="02040503050406030204" pitchFamily="18" charset="0"/>
                          <a:cs typeface="+mn-cs"/>
                        </a:rPr>
                        <a:t>Her </a:t>
                      </a:r>
                      <a:r>
                        <a:rPr lang="tr-TR" sz="1800" b="0" i="0" kern="1200" dirty="0" err="1">
                          <a:solidFill>
                            <a:schemeClr val="dk1"/>
                          </a:solidFill>
                          <a:effectLst/>
                          <a:latin typeface="Cambria Math" panose="02040503050406030204" pitchFamily="18" charset="0"/>
                          <a:ea typeface="Cambria Math" panose="02040503050406030204" pitchFamily="18" charset="0"/>
                          <a:cs typeface="+mn-cs"/>
                        </a:rPr>
                        <a:t>java</a:t>
                      </a:r>
                      <a:r>
                        <a:rPr lang="tr-TR" sz="1800" b="0" i="0" kern="1200" dirty="0">
                          <a:solidFill>
                            <a:schemeClr val="dk1"/>
                          </a:solidFill>
                          <a:effectLst/>
                          <a:latin typeface="Cambria Math" panose="02040503050406030204" pitchFamily="18" charset="0"/>
                          <a:ea typeface="Cambria Math" panose="02040503050406030204" pitchFamily="18" charset="0"/>
                          <a:cs typeface="+mn-cs"/>
                        </a:rPr>
                        <a:t> programına </a:t>
                      </a:r>
                      <a:r>
                        <a:rPr lang="tr-TR" sz="1800" b="0" i="0" kern="1200" dirty="0" err="1">
                          <a:solidFill>
                            <a:schemeClr val="dk1"/>
                          </a:solidFill>
                          <a:effectLst/>
                          <a:latin typeface="Cambria Math" panose="02040503050406030204" pitchFamily="18" charset="0"/>
                          <a:ea typeface="Cambria Math" panose="02040503050406030204" pitchFamily="18" charset="0"/>
                          <a:cs typeface="+mn-cs"/>
                        </a:rPr>
                        <a:t>default</a:t>
                      </a:r>
                      <a:r>
                        <a:rPr lang="tr-TR" sz="1800" b="0" i="0" kern="1200" dirty="0">
                          <a:solidFill>
                            <a:schemeClr val="dk1"/>
                          </a:solidFill>
                          <a:effectLst/>
                          <a:latin typeface="Cambria Math" panose="02040503050406030204" pitchFamily="18" charset="0"/>
                          <a:ea typeface="Cambria Math" panose="02040503050406030204" pitchFamily="18" charset="0"/>
                          <a:cs typeface="+mn-cs"/>
                        </a:rPr>
                        <a:t> olarak çağrılır. Onu ayrıca </a:t>
                      </a:r>
                      <a:r>
                        <a:rPr lang="tr-TR" sz="1800" b="0" i="0" kern="1200" dirty="0" err="1">
                          <a:solidFill>
                            <a:schemeClr val="dk1"/>
                          </a:solidFill>
                          <a:effectLst/>
                          <a:latin typeface="Cambria Math" panose="02040503050406030204" pitchFamily="18" charset="0"/>
                          <a:ea typeface="Cambria Math" panose="02040503050406030204" pitchFamily="18" charset="0"/>
                          <a:cs typeface="+mn-cs"/>
                        </a:rPr>
                        <a:t>import</a:t>
                      </a:r>
                      <a:r>
                        <a:rPr lang="tr-TR" sz="1800" b="0" i="0" kern="1200" dirty="0">
                          <a:solidFill>
                            <a:schemeClr val="dk1"/>
                          </a:solidFill>
                          <a:effectLst/>
                          <a:latin typeface="Cambria Math" panose="02040503050406030204" pitchFamily="18" charset="0"/>
                          <a:ea typeface="Cambria Math" panose="02040503050406030204" pitchFamily="18" charset="0"/>
                          <a:cs typeface="+mn-cs"/>
                        </a:rPr>
                        <a:t> deyimi ile çağırmaya gerek yoktur. Sistemle ilgili başlıca işleri yapan sınıflara sahiptir.</a:t>
                      </a:r>
                      <a:endParaRPr lang="tr-TR"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441240336"/>
                  </a:ext>
                </a:extLst>
              </a:tr>
              <a:tr h="370840">
                <a:tc>
                  <a:txBody>
                    <a:bodyPr/>
                    <a:lstStyle/>
                    <a:p>
                      <a:r>
                        <a:rPr lang="tr-TR" sz="1800" b="1" i="0" kern="1200" dirty="0">
                          <a:solidFill>
                            <a:schemeClr val="dk1"/>
                          </a:solidFill>
                          <a:effectLst/>
                          <a:latin typeface="Cambria Math" panose="02040503050406030204" pitchFamily="18" charset="0"/>
                          <a:ea typeface="Cambria Math" panose="02040503050406030204" pitchFamily="18" charset="0"/>
                          <a:cs typeface="+mn-cs"/>
                        </a:rPr>
                        <a:t>java.io </a:t>
                      </a:r>
                      <a:endParaRPr lang="tr-TR" b="1" dirty="0">
                        <a:latin typeface="Cambria Math" panose="02040503050406030204" pitchFamily="18" charset="0"/>
                        <a:ea typeface="Cambria Math" panose="02040503050406030204" pitchFamily="18" charset="0"/>
                      </a:endParaRPr>
                    </a:p>
                  </a:txBody>
                  <a:tcPr/>
                </a:tc>
                <a:tc>
                  <a:txBody>
                    <a:bodyPr/>
                    <a:lstStyle/>
                    <a:p>
                      <a:r>
                        <a:rPr lang="tr-TR" sz="1800" b="0" i="0" kern="1200" dirty="0">
                          <a:solidFill>
                            <a:schemeClr val="dk1"/>
                          </a:solidFill>
                          <a:effectLst/>
                          <a:latin typeface="Cambria Math" panose="02040503050406030204" pitchFamily="18" charset="0"/>
                          <a:ea typeface="Cambria Math" panose="02040503050406030204" pitchFamily="18" charset="0"/>
                          <a:cs typeface="+mn-cs"/>
                        </a:rPr>
                        <a:t>Giriş/çıkış işlemlerini yapar.</a:t>
                      </a:r>
                      <a:endParaRPr lang="tr-TR"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576798525"/>
                  </a:ext>
                </a:extLst>
              </a:tr>
              <a:tr h="370840">
                <a:tc>
                  <a:txBody>
                    <a:bodyPr/>
                    <a:lstStyle/>
                    <a:p>
                      <a:r>
                        <a:rPr lang="tr-TR" sz="1800" b="1" i="0" kern="1200" dirty="0" err="1">
                          <a:solidFill>
                            <a:schemeClr val="dk1"/>
                          </a:solidFill>
                          <a:effectLst/>
                          <a:latin typeface="Cambria Math" panose="02040503050406030204" pitchFamily="18" charset="0"/>
                          <a:ea typeface="Cambria Math" panose="02040503050406030204" pitchFamily="18" charset="0"/>
                          <a:cs typeface="+mn-cs"/>
                        </a:rPr>
                        <a:t>java.applet</a:t>
                      </a:r>
                      <a:endParaRPr lang="tr-TR" b="1" dirty="0">
                        <a:latin typeface="Cambria Math" panose="02040503050406030204" pitchFamily="18" charset="0"/>
                        <a:ea typeface="Cambria Math" panose="02040503050406030204" pitchFamily="18" charset="0"/>
                      </a:endParaRPr>
                    </a:p>
                  </a:txBody>
                  <a:tcPr/>
                </a:tc>
                <a:tc>
                  <a:txBody>
                    <a:bodyPr/>
                    <a:lstStyle/>
                    <a:p>
                      <a:r>
                        <a:rPr lang="tr-TR" sz="1800" b="0" i="0" kern="1200" dirty="0">
                          <a:solidFill>
                            <a:schemeClr val="dk1"/>
                          </a:solidFill>
                          <a:effectLst/>
                          <a:latin typeface="Cambria Math" panose="02040503050406030204" pitchFamily="18" charset="0"/>
                          <a:ea typeface="Cambria Math" panose="02040503050406030204" pitchFamily="18" charset="0"/>
                          <a:cs typeface="+mn-cs"/>
                        </a:rPr>
                        <a:t>Tarayıcıda </a:t>
                      </a:r>
                      <a:r>
                        <a:rPr lang="tr-TR" sz="1800" b="0" i="0" kern="1200" dirty="0" err="1">
                          <a:solidFill>
                            <a:schemeClr val="dk1"/>
                          </a:solidFill>
                          <a:effectLst/>
                          <a:latin typeface="Cambria Math" panose="02040503050406030204" pitchFamily="18" charset="0"/>
                          <a:ea typeface="Cambria Math" panose="02040503050406030204" pitchFamily="18" charset="0"/>
                          <a:cs typeface="+mn-cs"/>
                        </a:rPr>
                        <a:t>applet’in</a:t>
                      </a:r>
                      <a:r>
                        <a:rPr lang="tr-TR" sz="1800" b="0" i="0" kern="1200" dirty="0">
                          <a:solidFill>
                            <a:schemeClr val="dk1"/>
                          </a:solidFill>
                          <a:effectLst/>
                          <a:latin typeface="Cambria Math" panose="02040503050406030204" pitchFamily="18" charset="0"/>
                          <a:ea typeface="Cambria Math" panose="02040503050406030204" pitchFamily="18" charset="0"/>
                          <a:cs typeface="+mn-cs"/>
                        </a:rPr>
                        <a:t> görünebilmesi için gerekli sınıfları içerir.</a:t>
                      </a:r>
                      <a:endParaRPr lang="tr-TR"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4046104407"/>
                  </a:ext>
                </a:extLst>
              </a:tr>
              <a:tr h="370840">
                <a:tc>
                  <a:txBody>
                    <a:bodyPr/>
                    <a:lstStyle/>
                    <a:p>
                      <a:r>
                        <a:rPr lang="tr-TR" sz="1800" b="1" i="0" kern="1200" dirty="0" err="1">
                          <a:solidFill>
                            <a:schemeClr val="dk1"/>
                          </a:solidFill>
                          <a:effectLst/>
                          <a:latin typeface="Cambria Math" panose="02040503050406030204" pitchFamily="18" charset="0"/>
                          <a:ea typeface="Cambria Math" panose="02040503050406030204" pitchFamily="18" charset="0"/>
                          <a:cs typeface="+mn-cs"/>
                        </a:rPr>
                        <a:t>java.awt</a:t>
                      </a:r>
                      <a:r>
                        <a:rPr lang="tr-TR" sz="1800" b="1" i="0" kern="1200" dirty="0">
                          <a:solidFill>
                            <a:schemeClr val="dk1"/>
                          </a:solidFill>
                          <a:effectLst/>
                          <a:latin typeface="Cambria Math" panose="02040503050406030204" pitchFamily="18" charset="0"/>
                          <a:ea typeface="Cambria Math" panose="02040503050406030204" pitchFamily="18" charset="0"/>
                          <a:cs typeface="+mn-cs"/>
                        </a:rPr>
                        <a:t>   </a:t>
                      </a:r>
                      <a:endParaRPr lang="tr-TR" b="1" dirty="0">
                        <a:latin typeface="Cambria Math" panose="02040503050406030204" pitchFamily="18" charset="0"/>
                        <a:ea typeface="Cambria Math" panose="02040503050406030204" pitchFamily="18" charset="0"/>
                      </a:endParaRPr>
                    </a:p>
                  </a:txBody>
                  <a:tcPr/>
                </a:tc>
                <a:tc>
                  <a:txBody>
                    <a:bodyPr/>
                    <a:lstStyle/>
                    <a:p>
                      <a:r>
                        <a:rPr lang="tr-TR" sz="1800" b="0" i="0" kern="1200" dirty="0">
                          <a:solidFill>
                            <a:schemeClr val="dk1"/>
                          </a:solidFill>
                          <a:effectLst/>
                          <a:latin typeface="Cambria Math" panose="02040503050406030204" pitchFamily="18" charset="0"/>
                          <a:ea typeface="Cambria Math" panose="02040503050406030204" pitchFamily="18" charset="0"/>
                          <a:cs typeface="+mn-cs"/>
                        </a:rPr>
                        <a:t>Grafiksel kullanıcı </a:t>
                      </a:r>
                      <a:r>
                        <a:rPr lang="tr-TR" sz="1800" b="0" i="0" kern="1200" dirty="0" err="1">
                          <a:solidFill>
                            <a:schemeClr val="dk1"/>
                          </a:solidFill>
                          <a:effectLst/>
                          <a:latin typeface="Cambria Math" panose="02040503050406030204" pitchFamily="18" charset="0"/>
                          <a:ea typeface="Cambria Math" panose="02040503050406030204" pitchFamily="18" charset="0"/>
                          <a:cs typeface="+mn-cs"/>
                        </a:rPr>
                        <a:t>arayüzü</a:t>
                      </a:r>
                      <a:r>
                        <a:rPr lang="tr-TR" sz="1800" b="0" i="0" kern="1200" dirty="0">
                          <a:solidFill>
                            <a:schemeClr val="dk1"/>
                          </a:solidFill>
                          <a:effectLst/>
                          <a:latin typeface="Cambria Math" panose="02040503050406030204" pitchFamily="18" charset="0"/>
                          <a:ea typeface="Cambria Math" panose="02040503050406030204" pitchFamily="18" charset="0"/>
                          <a:cs typeface="+mn-cs"/>
                        </a:rPr>
                        <a:t> (GUI - </a:t>
                      </a:r>
                      <a:r>
                        <a:rPr lang="tr-TR" sz="1800" b="0" i="0" kern="1200" dirty="0" err="1">
                          <a:solidFill>
                            <a:schemeClr val="dk1"/>
                          </a:solidFill>
                          <a:effectLst/>
                          <a:latin typeface="Cambria Math" panose="02040503050406030204" pitchFamily="18" charset="0"/>
                          <a:ea typeface="Cambria Math" panose="02040503050406030204" pitchFamily="18" charset="0"/>
                          <a:cs typeface="+mn-cs"/>
                        </a:rPr>
                        <a:t>Graphical</a:t>
                      </a:r>
                      <a:r>
                        <a:rPr lang="tr-TR" sz="1800" b="0" i="0" kern="1200" dirty="0">
                          <a:solidFill>
                            <a:schemeClr val="dk1"/>
                          </a:solidFill>
                          <a:effectLst/>
                          <a:latin typeface="Cambria Math" panose="02040503050406030204" pitchFamily="18" charset="0"/>
                          <a:ea typeface="Cambria Math" panose="02040503050406030204" pitchFamily="18" charset="0"/>
                          <a:cs typeface="+mn-cs"/>
                        </a:rPr>
                        <a:t> User </a:t>
                      </a:r>
                      <a:r>
                        <a:rPr lang="tr-TR" sz="1800" b="0" i="0" kern="1200" dirty="0" err="1">
                          <a:solidFill>
                            <a:schemeClr val="dk1"/>
                          </a:solidFill>
                          <a:effectLst/>
                          <a:latin typeface="Cambria Math" panose="02040503050406030204" pitchFamily="18" charset="0"/>
                          <a:ea typeface="Cambria Math" panose="02040503050406030204" pitchFamily="18" charset="0"/>
                          <a:cs typeface="+mn-cs"/>
                        </a:rPr>
                        <a:t>Interface</a:t>
                      </a:r>
                      <a:r>
                        <a:rPr lang="tr-TR" sz="1800" b="0" i="0" kern="1200" dirty="0">
                          <a:solidFill>
                            <a:schemeClr val="dk1"/>
                          </a:solidFill>
                          <a:effectLst/>
                          <a:latin typeface="Cambria Math" panose="02040503050406030204" pitchFamily="18" charset="0"/>
                          <a:ea typeface="Cambria Math" panose="02040503050406030204" pitchFamily="18" charset="0"/>
                          <a:cs typeface="+mn-cs"/>
                        </a:rPr>
                        <a:t>) yaratmak için gerekli sınıfları içerir.</a:t>
                      </a:r>
                      <a:endParaRPr lang="tr-TR"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560621687"/>
                  </a:ext>
                </a:extLst>
              </a:tr>
              <a:tr h="370840">
                <a:tc>
                  <a:txBody>
                    <a:bodyPr/>
                    <a:lstStyle/>
                    <a:p>
                      <a:r>
                        <a:rPr lang="tr-TR" sz="1800" b="1" i="0" kern="1200" dirty="0" err="1">
                          <a:solidFill>
                            <a:schemeClr val="dk1"/>
                          </a:solidFill>
                          <a:effectLst/>
                          <a:latin typeface="Cambria Math" panose="02040503050406030204" pitchFamily="18" charset="0"/>
                          <a:ea typeface="Cambria Math" panose="02040503050406030204" pitchFamily="18" charset="0"/>
                          <a:cs typeface="+mn-cs"/>
                        </a:rPr>
                        <a:t>java.util</a:t>
                      </a:r>
                      <a:r>
                        <a:rPr lang="tr-TR" sz="1800" b="1" i="0" kern="1200" dirty="0">
                          <a:solidFill>
                            <a:schemeClr val="dk1"/>
                          </a:solidFill>
                          <a:effectLst/>
                          <a:latin typeface="Cambria Math" panose="02040503050406030204" pitchFamily="18" charset="0"/>
                          <a:ea typeface="Cambria Math" panose="02040503050406030204" pitchFamily="18" charset="0"/>
                          <a:cs typeface="+mn-cs"/>
                        </a:rPr>
                        <a:t>   </a:t>
                      </a:r>
                      <a:endParaRPr lang="tr-TR" b="1" dirty="0">
                        <a:latin typeface="Cambria Math" panose="02040503050406030204" pitchFamily="18" charset="0"/>
                        <a:ea typeface="Cambria Math" panose="02040503050406030204" pitchFamily="18" charset="0"/>
                      </a:endParaRPr>
                    </a:p>
                  </a:txBody>
                  <a:tcPr/>
                </a:tc>
                <a:tc>
                  <a:txBody>
                    <a:bodyPr/>
                    <a:lstStyle/>
                    <a:p>
                      <a:r>
                        <a:rPr lang="tr-TR" sz="1800" b="0" i="0" kern="1200" dirty="0">
                          <a:solidFill>
                            <a:schemeClr val="dk1"/>
                          </a:solidFill>
                          <a:effectLst/>
                          <a:latin typeface="Cambria Math" panose="02040503050406030204" pitchFamily="18" charset="0"/>
                          <a:ea typeface="Cambria Math" panose="02040503050406030204" pitchFamily="18" charset="0"/>
                          <a:cs typeface="+mn-cs"/>
                        </a:rPr>
                        <a:t>Liste, takvim, tarih vb. araçları yaratmaya yarayan sınıfları içerir.</a:t>
                      </a:r>
                    </a:p>
                  </a:txBody>
                  <a:tcPr/>
                </a:tc>
                <a:extLst>
                  <a:ext uri="{0D108BD9-81ED-4DB2-BD59-A6C34878D82A}">
                    <a16:rowId xmlns:a16="http://schemas.microsoft.com/office/drawing/2014/main" val="4264072787"/>
                  </a:ext>
                </a:extLst>
              </a:tr>
              <a:tr h="370840">
                <a:tc>
                  <a:txBody>
                    <a:bodyPr/>
                    <a:lstStyle/>
                    <a:p>
                      <a:r>
                        <a:rPr lang="tr-TR" sz="1800" b="1" i="0" kern="1200" dirty="0">
                          <a:solidFill>
                            <a:schemeClr val="dk1"/>
                          </a:solidFill>
                          <a:effectLst/>
                          <a:latin typeface="Cambria Math" panose="02040503050406030204" pitchFamily="18" charset="0"/>
                          <a:ea typeface="Cambria Math" panose="02040503050406030204" pitchFamily="18" charset="0"/>
                          <a:cs typeface="+mn-cs"/>
                        </a:rPr>
                        <a:t>java.net  </a:t>
                      </a:r>
                      <a:endParaRPr lang="tr-TR" b="1" dirty="0">
                        <a:latin typeface="Cambria Math" panose="02040503050406030204" pitchFamily="18" charset="0"/>
                        <a:ea typeface="Cambria Math" panose="02040503050406030204" pitchFamily="18" charset="0"/>
                      </a:endParaRPr>
                    </a:p>
                  </a:txBody>
                  <a:tcPr/>
                </a:tc>
                <a:tc>
                  <a:txBody>
                    <a:bodyPr/>
                    <a:lstStyle/>
                    <a:p>
                      <a:r>
                        <a:rPr lang="tr-TR" sz="1800" b="0" i="0" kern="1200" dirty="0">
                          <a:solidFill>
                            <a:schemeClr val="dk1"/>
                          </a:solidFill>
                          <a:effectLst/>
                          <a:latin typeface="Cambria Math" panose="02040503050406030204" pitchFamily="18" charset="0"/>
                          <a:ea typeface="Cambria Math" panose="02040503050406030204" pitchFamily="18" charset="0"/>
                          <a:cs typeface="+mn-cs"/>
                        </a:rPr>
                        <a:t>TCP/IP ağ programlaması için gerekli sınıfları içerir.</a:t>
                      </a:r>
                      <a:endParaRPr lang="tr-TR"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511977243"/>
                  </a:ext>
                </a:extLst>
              </a:tr>
            </a:tbl>
          </a:graphicData>
        </a:graphic>
      </p:graphicFrame>
    </p:spTree>
    <p:extLst>
      <p:ext uri="{BB962C8B-B14F-4D97-AF65-F5344CB8AC3E}">
        <p14:creationId xmlns:p14="http://schemas.microsoft.com/office/powerpoint/2010/main" val="3613131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A8D3E0-F3E3-4733-935C-192C83AF650F}"/>
              </a:ext>
            </a:extLst>
          </p:cNvPr>
          <p:cNvSpPr>
            <a:spLocks noGrp="1"/>
          </p:cNvSpPr>
          <p:nvPr>
            <p:ph type="title"/>
          </p:nvPr>
        </p:nvSpPr>
        <p:spPr/>
        <p:txBody>
          <a:bodyPr/>
          <a:lstStyle/>
          <a:p>
            <a:r>
              <a:rPr lang="tr-TR" dirty="0"/>
              <a:t>Paketin Kuruluşu</a:t>
            </a:r>
          </a:p>
        </p:txBody>
      </p:sp>
      <p:sp>
        <p:nvSpPr>
          <p:cNvPr id="3" name="İçerik Yer Tutucusu 2">
            <a:extLst>
              <a:ext uri="{FF2B5EF4-FFF2-40B4-BE49-F238E27FC236}">
                <a16:creationId xmlns:a16="http://schemas.microsoft.com/office/drawing/2014/main" id="{41958A4C-E035-477D-A528-45AC251B9B5A}"/>
              </a:ext>
            </a:extLst>
          </p:cNvPr>
          <p:cNvSpPr>
            <a:spLocks noGrp="1"/>
          </p:cNvSpPr>
          <p:nvPr>
            <p:ph idx="1"/>
          </p:nvPr>
        </p:nvSpPr>
        <p:spPr>
          <a:xfrm>
            <a:off x="708992" y="1358486"/>
            <a:ext cx="10515600" cy="4351338"/>
          </a:xfrm>
        </p:spPr>
        <p:txBody>
          <a:bodyPr>
            <a:normAutofit fontScale="25000" lnSpcReduction="20000"/>
          </a:bodyPr>
          <a:lstStyle/>
          <a:p>
            <a:pPr marL="0" indent="0">
              <a:buNone/>
            </a:pPr>
            <a:r>
              <a:rPr lang="tr-TR" sz="8000" dirty="0"/>
              <a:t>Paketler kurulurken şu kurallara uyulur:</a:t>
            </a:r>
          </a:p>
          <a:p>
            <a:pPr marL="0" indent="0">
              <a:buNone/>
            </a:pPr>
            <a:r>
              <a:rPr lang="tr-TR" sz="8000" dirty="0"/>
              <a:t>1.       Her paketin bir adı vardır. Paket adından hemen önce </a:t>
            </a:r>
            <a:r>
              <a:rPr lang="tr-TR" sz="8000" dirty="0" err="1"/>
              <a:t>package</a:t>
            </a:r>
            <a:r>
              <a:rPr lang="tr-TR" sz="8000" dirty="0"/>
              <a:t> anahtar sözcüğü yer alır.</a:t>
            </a:r>
          </a:p>
          <a:p>
            <a:pPr marL="0" indent="0">
              <a:buNone/>
            </a:pPr>
            <a:r>
              <a:rPr lang="tr-TR" sz="8000" dirty="0"/>
              <a:t>2.       Paketler erişim belirtkesi almaz, ancak içerdiği sınıflar erişim belirtkesine sahip olabilir.</a:t>
            </a:r>
          </a:p>
          <a:p>
            <a:pPr marL="0" indent="0">
              <a:buNone/>
            </a:pPr>
            <a:r>
              <a:rPr lang="tr-TR" sz="8000" dirty="0"/>
              <a:t>3.       Sınıftan ayırmak için, paket adları küçük harfle başlatılır.</a:t>
            </a:r>
          </a:p>
          <a:p>
            <a:pPr marL="0" indent="0">
              <a:buNone/>
            </a:pPr>
            <a:r>
              <a:rPr lang="tr-TR" sz="8000" dirty="0"/>
              <a:t>4.       Bir paket içinde aynı adı taşıyan iki sınıf ya da </a:t>
            </a:r>
            <a:r>
              <a:rPr lang="tr-TR" sz="8000" dirty="0" err="1"/>
              <a:t>arayüz</a:t>
            </a:r>
            <a:r>
              <a:rPr lang="tr-TR" sz="8000" dirty="0"/>
              <a:t> olamaz. Ama, ayrı paketlerde aynı adı taşıyan sınıflar ve </a:t>
            </a:r>
            <a:r>
              <a:rPr lang="tr-TR" sz="8000" dirty="0" err="1"/>
              <a:t>arayüzler</a:t>
            </a:r>
            <a:r>
              <a:rPr lang="tr-TR" sz="8000" dirty="0"/>
              <a:t> olabilir.</a:t>
            </a:r>
          </a:p>
          <a:p>
            <a:pPr marL="0" indent="0">
              <a:buNone/>
            </a:pPr>
            <a:r>
              <a:rPr lang="tr-TR" sz="8000" dirty="0"/>
              <a:t>5.       Paketler başka paketlerin dışalımını yapabilir. Dışalım varsa, başlıktan sonraki deyim </a:t>
            </a:r>
            <a:r>
              <a:rPr lang="tr-TR" sz="8000" dirty="0" err="1"/>
              <a:t>import</a:t>
            </a:r>
            <a:r>
              <a:rPr lang="tr-TR" sz="8000" dirty="0"/>
              <a:t> deyimi olur.</a:t>
            </a:r>
          </a:p>
          <a:p>
            <a:pPr marL="0" indent="0">
              <a:buNone/>
            </a:pPr>
            <a:r>
              <a:rPr lang="tr-TR" sz="8000" dirty="0"/>
              <a:t>6.       </a:t>
            </a:r>
            <a:r>
              <a:rPr lang="tr-TR" sz="8000" dirty="0" err="1"/>
              <a:t>import</a:t>
            </a:r>
            <a:r>
              <a:rPr lang="tr-TR" sz="8000" dirty="0"/>
              <a:t> deyiminden sonra paketin gövdesi yaratılır, yani onun içine konulacak sınıflar, </a:t>
            </a:r>
            <a:r>
              <a:rPr lang="tr-TR" sz="8000" dirty="0" err="1"/>
              <a:t>arayüzler</a:t>
            </a:r>
            <a:r>
              <a:rPr lang="tr-TR" sz="8000" dirty="0"/>
              <a:t> tanımlanır.</a:t>
            </a:r>
          </a:p>
          <a:p>
            <a:pPr marL="0" indent="0">
              <a:buNone/>
            </a:pPr>
            <a:r>
              <a:rPr lang="tr-TR" sz="8000" dirty="0"/>
              <a:t>7.       Kurulan bir paket derlenince, onun içindeki bütün sınıflar ve </a:t>
            </a:r>
            <a:r>
              <a:rPr lang="tr-TR" sz="8000" dirty="0" err="1"/>
              <a:t>arayüzler</a:t>
            </a:r>
            <a:r>
              <a:rPr lang="tr-TR" sz="8000" dirty="0"/>
              <a:t> de derlenmiş olur. Bunların </a:t>
            </a:r>
            <a:r>
              <a:rPr lang="tr-TR" sz="8000" dirty="0" err="1"/>
              <a:t>bytecode’ları</a:t>
            </a:r>
            <a:r>
              <a:rPr lang="tr-TR" sz="8000" dirty="0"/>
              <a:t>, paketin adıyla yaratılan alt dizine yerleşir. Bu alt diziyi derleyici kendiliğinden yaratır.</a:t>
            </a:r>
          </a:p>
          <a:p>
            <a:pPr marL="0" indent="0">
              <a:buNone/>
            </a:pPr>
            <a:r>
              <a:rPr lang="tr-TR" sz="8000" dirty="0"/>
              <a:t>8.       Derlenen paketin, herhangi bir </a:t>
            </a:r>
            <a:r>
              <a:rPr lang="tr-TR" sz="8000" dirty="0" err="1"/>
              <a:t>java</a:t>
            </a:r>
            <a:r>
              <a:rPr lang="tr-TR" sz="8000" dirty="0"/>
              <a:t> programına dışalımı (</a:t>
            </a:r>
            <a:r>
              <a:rPr lang="tr-TR" sz="8000" dirty="0" err="1"/>
              <a:t>import</a:t>
            </a:r>
            <a:r>
              <a:rPr lang="tr-TR" sz="8000" dirty="0"/>
              <a:t>) yapılabilir.</a:t>
            </a:r>
          </a:p>
          <a:p>
            <a:pPr marL="0" indent="0">
              <a:buNone/>
            </a:pPr>
            <a:r>
              <a:rPr lang="tr-TR" sz="8000" dirty="0"/>
              <a:t>9.       Dışalımı (</a:t>
            </a:r>
            <a:r>
              <a:rPr lang="tr-TR" sz="8000" dirty="0" err="1"/>
              <a:t>import</a:t>
            </a:r>
            <a:r>
              <a:rPr lang="tr-TR" sz="8000" dirty="0"/>
              <a:t>) yapılan bir paketteki bütün öğeleri JVM bilir. Dolayısıyla, erişime izinli olan öğeleri içeren kodlar programda serbestçe kullanılır.  </a:t>
            </a:r>
          </a:p>
          <a:p>
            <a:pPr marL="0" indent="0">
              <a:buNone/>
            </a:pPr>
            <a:endParaRPr lang="tr-TR" dirty="0"/>
          </a:p>
          <a:p>
            <a:pPr marL="0" indent="0">
              <a:buNone/>
            </a:pPr>
            <a:r>
              <a:rPr lang="tr-TR" dirty="0"/>
              <a:t> </a:t>
            </a:r>
          </a:p>
        </p:txBody>
      </p:sp>
      <p:sp>
        <p:nvSpPr>
          <p:cNvPr id="4" name="Veri Yer Tutucusu 3">
            <a:extLst>
              <a:ext uri="{FF2B5EF4-FFF2-40B4-BE49-F238E27FC236}">
                <a16:creationId xmlns:a16="http://schemas.microsoft.com/office/drawing/2014/main" id="{0C804C35-82EB-4FAA-B3EE-B9EAA5AD1F90}"/>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07CE7AE2-9D11-43AA-B353-A0B7CA8DF612}"/>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E9629BA6-53BC-4A4E-97C4-3E746F2615F2}"/>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256526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FC0525-76A0-46E2-BC77-B67FE47C3788}"/>
              </a:ext>
            </a:extLst>
          </p:cNvPr>
          <p:cNvSpPr>
            <a:spLocks noGrp="1"/>
          </p:cNvSpPr>
          <p:nvPr>
            <p:ph type="title"/>
          </p:nvPr>
        </p:nvSpPr>
        <p:spPr/>
        <p:txBody>
          <a:bodyPr/>
          <a:lstStyle/>
          <a:p>
            <a:r>
              <a:rPr lang="tr-TR" dirty="0"/>
              <a:t>Paket Adları:</a:t>
            </a:r>
          </a:p>
        </p:txBody>
      </p:sp>
      <p:sp>
        <p:nvSpPr>
          <p:cNvPr id="3" name="İçerik Yer Tutucusu 2">
            <a:extLst>
              <a:ext uri="{FF2B5EF4-FFF2-40B4-BE49-F238E27FC236}">
                <a16:creationId xmlns:a16="http://schemas.microsoft.com/office/drawing/2014/main" id="{C74B2C37-31D4-4FF0-9BBB-1D138F6BD41E}"/>
              </a:ext>
            </a:extLst>
          </p:cNvPr>
          <p:cNvSpPr>
            <a:spLocks noGrp="1"/>
          </p:cNvSpPr>
          <p:nvPr>
            <p:ph idx="1"/>
          </p:nvPr>
        </p:nvSpPr>
        <p:spPr/>
        <p:txBody>
          <a:bodyPr>
            <a:normAutofit fontScale="85000" lnSpcReduction="10000"/>
          </a:bodyPr>
          <a:lstStyle/>
          <a:p>
            <a:r>
              <a:rPr lang="tr-TR" dirty="0"/>
              <a:t>Java paketlerinin adları, UNIX’te dizin adları gibi hiyerarşik bir yapıdadır. Örneğin </a:t>
            </a:r>
            <a:r>
              <a:rPr lang="tr-TR" dirty="0" err="1"/>
              <a:t>java.lang.String</a:t>
            </a:r>
            <a:r>
              <a:rPr lang="tr-TR" dirty="0"/>
              <a:t>  uzun adı </a:t>
            </a:r>
            <a:r>
              <a:rPr lang="tr-TR" dirty="0" err="1"/>
              <a:t>String</a:t>
            </a:r>
            <a:r>
              <a:rPr lang="tr-TR" dirty="0"/>
              <a:t> sınıfının hiyerarşisini gösteren uzun adıdır. </a:t>
            </a:r>
            <a:r>
              <a:rPr lang="tr-TR" dirty="0" err="1"/>
              <a:t>String</a:t>
            </a:r>
            <a:r>
              <a:rPr lang="tr-TR" dirty="0"/>
              <a:t> ise, aynı sınıfın basit (kısa) adıdır.  Hiyerarşik ad, sınıfın ait olduğu üst yapıları (sınıf, paket, </a:t>
            </a:r>
            <a:r>
              <a:rPr lang="tr-TR" dirty="0" err="1"/>
              <a:t>interface</a:t>
            </a:r>
            <a:r>
              <a:rPr lang="tr-TR" dirty="0"/>
              <a:t>) gösterir.  Sun şirketinin hazırladığı paketler daima </a:t>
            </a:r>
            <a:r>
              <a:rPr lang="tr-TR" dirty="0" err="1"/>
              <a:t>java</a:t>
            </a:r>
            <a:r>
              <a:rPr lang="tr-TR" dirty="0"/>
              <a:t> ile başlar. Benzer olarak, </a:t>
            </a:r>
            <a:r>
              <a:rPr lang="tr-TR" dirty="0" err="1"/>
              <a:t>ibm</a:t>
            </a:r>
            <a:r>
              <a:rPr lang="tr-TR" dirty="0"/>
              <a:t> şirketinin hazırladığı paketler de </a:t>
            </a:r>
            <a:r>
              <a:rPr lang="tr-TR" dirty="0" err="1"/>
              <a:t>ibm</a:t>
            </a:r>
            <a:r>
              <a:rPr lang="tr-TR" dirty="0"/>
              <a:t> ile başlar: </a:t>
            </a:r>
            <a:r>
              <a:rPr lang="tr-TR" dirty="0" err="1"/>
              <a:t>ibm.awt.Button</a:t>
            </a:r>
            <a:r>
              <a:rPr lang="tr-TR" dirty="0"/>
              <a:t> uzun adının önündeki </a:t>
            </a:r>
            <a:r>
              <a:rPr lang="tr-TR" dirty="0" err="1"/>
              <a:t>ibm</a:t>
            </a:r>
            <a:r>
              <a:rPr lang="tr-TR" dirty="0"/>
              <a:t> adı, bu sınıfın </a:t>
            </a:r>
            <a:r>
              <a:rPr lang="tr-TR" dirty="0" err="1"/>
              <a:t>ibm</a:t>
            </a:r>
            <a:r>
              <a:rPr lang="tr-TR" dirty="0"/>
              <a:t> şirketi tarafından yaratıldığını gösterir. </a:t>
            </a:r>
            <a:r>
              <a:rPr lang="tr-TR" dirty="0" err="1"/>
              <a:t>java.lang.String</a:t>
            </a:r>
            <a:r>
              <a:rPr lang="tr-TR" dirty="0"/>
              <a:t> hiyerarşik adını çözümlersek, şunlar ortaya çıkar. </a:t>
            </a:r>
            <a:r>
              <a:rPr lang="tr-TR" dirty="0" err="1"/>
              <a:t>String</a:t>
            </a:r>
            <a:r>
              <a:rPr lang="tr-TR" dirty="0"/>
              <a:t> sınıfı sun şirketinin hazırladığı </a:t>
            </a:r>
            <a:r>
              <a:rPr lang="tr-TR" dirty="0" err="1"/>
              <a:t>java.lang</a:t>
            </a:r>
            <a:r>
              <a:rPr lang="tr-TR" dirty="0"/>
              <a:t> paketi içindedir.  İsterseniz, hazırlayacağınız paketlerin hepsini bir üst dizine koyup, onun adını hiyerarşik adların en başına getirebilirsiniz. İsterseniz, yalnızca paket01 gibi basit bir ad verebilirsiniz.  </a:t>
            </a:r>
          </a:p>
          <a:p>
            <a:r>
              <a:rPr lang="tr-TR" dirty="0" err="1"/>
              <a:t>javac</a:t>
            </a:r>
            <a:r>
              <a:rPr lang="tr-TR" dirty="0"/>
              <a:t> derleyicisi, bir paketi derlerken, o paket adıyla bir alt dizin yaratır ve paketin içindeki sınıfların ve </a:t>
            </a:r>
            <a:r>
              <a:rPr lang="tr-TR" dirty="0" err="1"/>
              <a:t>arayüzlerin</a:t>
            </a:r>
            <a:r>
              <a:rPr lang="tr-TR" dirty="0"/>
              <a:t> </a:t>
            </a:r>
            <a:r>
              <a:rPr lang="tr-TR" dirty="0" err="1"/>
              <a:t>bytecode’larını</a:t>
            </a:r>
            <a:r>
              <a:rPr lang="tr-TR" dirty="0"/>
              <a:t> bu dizin içine koyar. Başka bir deyişle, </a:t>
            </a:r>
            <a:r>
              <a:rPr lang="tr-TR" dirty="0" err="1"/>
              <a:t>java’da</a:t>
            </a:r>
            <a:r>
              <a:rPr lang="tr-TR" dirty="0"/>
              <a:t> paket adlarıyla dizin adları bire-bir eşleşirler.</a:t>
            </a:r>
          </a:p>
        </p:txBody>
      </p:sp>
      <p:sp>
        <p:nvSpPr>
          <p:cNvPr id="4" name="Veri Yer Tutucusu 3">
            <a:extLst>
              <a:ext uri="{FF2B5EF4-FFF2-40B4-BE49-F238E27FC236}">
                <a16:creationId xmlns:a16="http://schemas.microsoft.com/office/drawing/2014/main" id="{2B4B16E1-4464-4434-B93D-64166B1E8A94}"/>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693611E0-1E67-4D11-B645-E63991715EE3}"/>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DCFF1817-F23F-4399-A51C-36FED1E4C08A}"/>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1592609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37392F-62C8-4F45-97E4-EA762AA87F68}"/>
              </a:ext>
            </a:extLst>
          </p:cNvPr>
          <p:cNvSpPr>
            <a:spLocks noGrp="1"/>
          </p:cNvSpPr>
          <p:nvPr>
            <p:ph type="title"/>
          </p:nvPr>
        </p:nvSpPr>
        <p:spPr/>
        <p:txBody>
          <a:bodyPr/>
          <a:lstStyle/>
          <a:p>
            <a:r>
              <a:rPr lang="tr-TR" dirty="0" err="1"/>
              <a:t>Maze</a:t>
            </a:r>
            <a:r>
              <a:rPr lang="tr-TR" dirty="0"/>
              <a:t> </a:t>
            </a:r>
            <a:r>
              <a:rPr lang="tr-TR" dirty="0" err="1"/>
              <a:t>Solver</a:t>
            </a:r>
            <a:r>
              <a:rPr lang="tr-TR" dirty="0"/>
              <a:t> (Labirent Çözücü) Bir Uygulamanın Hazırlanması</a:t>
            </a:r>
          </a:p>
        </p:txBody>
      </p:sp>
      <p:sp>
        <p:nvSpPr>
          <p:cNvPr id="3" name="İçerik Yer Tutucusu 2">
            <a:extLst>
              <a:ext uri="{FF2B5EF4-FFF2-40B4-BE49-F238E27FC236}">
                <a16:creationId xmlns:a16="http://schemas.microsoft.com/office/drawing/2014/main" id="{FA674469-0C5B-436C-B88A-05FF28EFFE40}"/>
              </a:ext>
            </a:extLst>
          </p:cNvPr>
          <p:cNvSpPr>
            <a:spLocks noGrp="1"/>
          </p:cNvSpPr>
          <p:nvPr>
            <p:ph idx="1"/>
          </p:nvPr>
        </p:nvSpPr>
        <p:spPr/>
        <p:txBody>
          <a:bodyPr>
            <a:normAutofit fontScale="92500" lnSpcReduction="10000"/>
          </a:bodyPr>
          <a:lstStyle/>
          <a:p>
            <a:r>
              <a:rPr lang="tr-TR" dirty="0"/>
              <a:t>Gerçek zamanlı uygulamalar tipik olarak, zamanlama garantilerinin sürdürülmesi gereken emniyet veya görev açısından kritik sistemleri içerir. Gerçek zamanlı görev tasarımı, "</a:t>
            </a:r>
            <a:r>
              <a:rPr lang="tr-TR" dirty="0" err="1"/>
              <a:t>dependability</a:t>
            </a:r>
            <a:r>
              <a:rPr lang="tr-TR" dirty="0"/>
              <a:t>", iletişim, güç ve enerji bilinci, zamanlama ve gerçek zamanlı kontrol ele alınacak konulardan bazılarıdır.</a:t>
            </a:r>
          </a:p>
          <a:p>
            <a:r>
              <a:rPr lang="tr-TR" dirty="0"/>
              <a:t>Öğrenme amacı yukarıdaki şekilde belirtilen BIM 317 – GERÇEK ZAMANLI PROGRAMLAMA dersinde, bilhassa bir labirentte yolu bulmaya çalışmak gibi bir problemin çözümünde birden fazla bilgisayarın kullanılabilmesi için potansiyel paralellik ifadesine izin verebileceğimiz, BIM 317 dersimizin de içeriğindeki konulardan olan </a:t>
            </a:r>
            <a:r>
              <a:rPr lang="tr-TR" dirty="0" err="1"/>
              <a:t>concurrent</a:t>
            </a:r>
            <a:r>
              <a:rPr lang="tr-TR" dirty="0"/>
              <a:t> </a:t>
            </a:r>
            <a:r>
              <a:rPr lang="tr-TR" dirty="0" err="1"/>
              <a:t>programming</a:t>
            </a:r>
            <a:r>
              <a:rPr lang="tr-TR" dirty="0"/>
              <a:t> (eşzamanlı programlama) özelliği ile proje konumuzu JAVA dilinde çözümlemektir.</a:t>
            </a:r>
          </a:p>
        </p:txBody>
      </p:sp>
      <p:sp>
        <p:nvSpPr>
          <p:cNvPr id="4" name="Veri Yer Tutucusu 3">
            <a:extLst>
              <a:ext uri="{FF2B5EF4-FFF2-40B4-BE49-F238E27FC236}">
                <a16:creationId xmlns:a16="http://schemas.microsoft.com/office/drawing/2014/main" id="{292BEACA-2F5C-45E4-93B8-BE3CC15C3A6E}"/>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9FDD5406-FD7C-4C64-830C-B6A8645DF74F}"/>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E60BDCF7-DB2B-4AA7-9396-B7BF3491686F}"/>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996630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EE6A6-0C54-4A14-A3D7-FACA8F004F44}"/>
              </a:ext>
            </a:extLst>
          </p:cNvPr>
          <p:cNvSpPr>
            <a:spLocks noGrp="1"/>
          </p:cNvSpPr>
          <p:nvPr>
            <p:ph type="title"/>
          </p:nvPr>
        </p:nvSpPr>
        <p:spPr/>
        <p:txBody>
          <a:bodyPr/>
          <a:lstStyle/>
          <a:p>
            <a:r>
              <a:rPr lang="tr-TR" dirty="0"/>
              <a:t>Java Arşivleri</a:t>
            </a:r>
          </a:p>
        </p:txBody>
      </p:sp>
      <p:sp>
        <p:nvSpPr>
          <p:cNvPr id="4" name="Veri Yer Tutucusu 3">
            <a:extLst>
              <a:ext uri="{FF2B5EF4-FFF2-40B4-BE49-F238E27FC236}">
                <a16:creationId xmlns:a16="http://schemas.microsoft.com/office/drawing/2014/main" id="{EF8D0FEE-21E6-42F3-995D-8BF3941F39CB}"/>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AFAFB883-3AEA-40E4-9333-6455D8B79CAC}"/>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B4D736DD-A90D-4F85-94BE-FCD7B6983626}"/>
              </a:ext>
            </a:extLst>
          </p:cNvPr>
          <p:cNvSpPr>
            <a:spLocks noGrp="1"/>
          </p:cNvSpPr>
          <p:nvPr>
            <p:ph type="sldNum" sz="quarter" idx="12"/>
          </p:nvPr>
        </p:nvSpPr>
        <p:spPr/>
        <p:txBody>
          <a:bodyPr/>
          <a:lstStyle/>
          <a:p>
            <a:r>
              <a:rPr lang="tr-TR"/>
              <a:t>Bilgisayar Mühendisliği // 2021-2022 Dönemi</a:t>
            </a:r>
            <a:endParaRPr lang="tr-TR" dirty="0"/>
          </a:p>
        </p:txBody>
      </p:sp>
      <p:sp>
        <p:nvSpPr>
          <p:cNvPr id="7" name="Rectangle 1">
            <a:extLst>
              <a:ext uri="{FF2B5EF4-FFF2-40B4-BE49-F238E27FC236}">
                <a16:creationId xmlns:a16="http://schemas.microsoft.com/office/drawing/2014/main" id="{8372DE49-EEB1-4208-9B90-123F753D70BD}"/>
              </a:ext>
            </a:extLst>
          </p:cNvPr>
          <p:cNvSpPr>
            <a:spLocks noGrp="1" noChangeArrowheads="1"/>
          </p:cNvSpPr>
          <p:nvPr>
            <p:ph idx="1"/>
          </p:nvPr>
        </p:nvSpPr>
        <p:spPr bwMode="auto">
          <a:xfrm>
            <a:off x="254000" y="1800692"/>
            <a:ext cx="1157224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JDK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yı</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kaydettiğiniz dizinin içine bakarsanız, orada </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src.zip</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ya da </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src.jar</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adlı bir dosya göreceksiniz. Ayrıca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lib</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alt dizini içinde </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jar</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uzantılı dosyalar vardır. Bunlar arşivlenmiş kaynak programlardır. JDK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nın</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farklı sürümlerine bağlı olarak arşivlenmiş kaynak kodları  değişiklik gösterebilir. Ama hepsinin temel işlevi, o sürüm için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java’nın</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temellerini oluşturan paket, sınıf ve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arayüzlerin</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açık kaynak kodlarını sunmaktır. Arşivlenmiş dosyaları açabilirsiniz. Örneğin,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java.awt.Button</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sınıfını </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src.jar</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arşivinden açmak için</a:t>
            </a:r>
            <a:endParaRPr kumimoji="0" lang="tr-TR" altLang="tr-TR" sz="20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jar</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xf</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src.jar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src</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awt</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/Button.java</a:t>
            </a:r>
            <a:endParaRPr kumimoji="0" lang="tr-TR" altLang="tr-TR" sz="20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komutunu vermeniz yeterlidir. Bu komut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src</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Button</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alt-dizinini yaratır ve oraya </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Button.java</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kaynak programını koyar. Windows’ ta  </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src.zip</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dosyasının içeriğini görmek için, örneğin,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winzip</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gibi bir arşivleme programını kullanabilirsiniz. </a:t>
            </a:r>
            <a:endParaRPr kumimoji="0" lang="tr-TR" altLang="tr-TR" sz="20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Jdk</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/bin</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alt dizini içindeki </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javap.exe</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dosyasını kullanarak derlenmiş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programlarının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bytecode</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yapısını görebilirsiniz. Örneğin,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Denge.class</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bytecode’unun</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yapısını görmek için</a:t>
            </a:r>
            <a:endParaRPr kumimoji="0" lang="tr-TR" altLang="tr-TR" sz="20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javap</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 Denge</a:t>
            </a:r>
            <a:endParaRPr kumimoji="0" lang="tr-TR" altLang="tr-TR" sz="20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komutunu yazınız. Tabii,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sistemizin</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PATH’ı</a:t>
            </a:r>
            <a:r>
              <a:rPr kumimoji="0" lang="tr-TR" altLang="tr-TR"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içinde değilse, komutta geçen dosyaların tam adreslerini yazmalısınız.</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6087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D0034F-8B96-445D-B127-D4930313922C}"/>
              </a:ext>
            </a:extLst>
          </p:cNvPr>
          <p:cNvSpPr>
            <a:spLocks noGrp="1"/>
          </p:cNvSpPr>
          <p:nvPr>
            <p:ph type="title"/>
          </p:nvPr>
        </p:nvSpPr>
        <p:spPr/>
        <p:txBody>
          <a:bodyPr/>
          <a:lstStyle/>
          <a:p>
            <a:r>
              <a:rPr lang="tr-TR" dirty="0" err="1"/>
              <a:t>import</a:t>
            </a:r>
            <a:r>
              <a:rPr lang="tr-TR" dirty="0"/>
              <a:t> bildirimi  (dışalım deyimi)</a:t>
            </a:r>
          </a:p>
        </p:txBody>
      </p:sp>
      <p:sp>
        <p:nvSpPr>
          <p:cNvPr id="4" name="Veri Yer Tutucusu 3">
            <a:extLst>
              <a:ext uri="{FF2B5EF4-FFF2-40B4-BE49-F238E27FC236}">
                <a16:creationId xmlns:a16="http://schemas.microsoft.com/office/drawing/2014/main" id="{51A1E0CE-897B-4287-8C9E-5694ED665CC1}"/>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0E469308-229A-48E8-A017-3D2A1F485685}"/>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EEE6CD78-A595-4896-8474-D33C35531E90}"/>
              </a:ext>
            </a:extLst>
          </p:cNvPr>
          <p:cNvSpPr>
            <a:spLocks noGrp="1"/>
          </p:cNvSpPr>
          <p:nvPr>
            <p:ph type="sldNum" sz="quarter" idx="12"/>
          </p:nvPr>
        </p:nvSpPr>
        <p:spPr/>
        <p:txBody>
          <a:bodyPr/>
          <a:lstStyle/>
          <a:p>
            <a:r>
              <a:rPr lang="tr-TR"/>
              <a:t>Bilgisayar Mühendisliği // 2021-2022 Dönemi</a:t>
            </a:r>
            <a:endParaRPr lang="tr-TR" dirty="0"/>
          </a:p>
        </p:txBody>
      </p:sp>
      <p:sp>
        <p:nvSpPr>
          <p:cNvPr id="7" name="Rectangle 1">
            <a:extLst>
              <a:ext uri="{FF2B5EF4-FFF2-40B4-BE49-F238E27FC236}">
                <a16:creationId xmlns:a16="http://schemas.microsoft.com/office/drawing/2014/main" id="{BE268439-8E6B-48B7-9490-0C70D6EFFF3C}"/>
              </a:ext>
            </a:extLst>
          </p:cNvPr>
          <p:cNvSpPr>
            <a:spLocks noGrp="1" noChangeArrowheads="1"/>
          </p:cNvSpPr>
          <p:nvPr>
            <p:ph idx="1"/>
          </p:nvPr>
        </p:nvSpPr>
        <p:spPr bwMode="auto">
          <a:xfrm>
            <a:off x="838200" y="1862248"/>
            <a:ext cx="1065276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Bir programda kullanılacak </a:t>
            </a:r>
            <a:r>
              <a:rPr kumimoji="0" lang="tr-TR" altLang="tr-TR"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tr-TR" altLang="tr-T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paketleri</a:t>
            </a:r>
            <a:endParaRPr kumimoji="0" lang="tr-TR" altLang="tr-T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tr-TR" altLang="tr-T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paket_adı</a:t>
            </a:r>
            <a:r>
              <a:rPr kumimoji="0" lang="tr-TR" altLang="tr-T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deyimi ile çağrılır. Birden çok paket çağrılacaksa, aynı deyim içine, paket adları (,) ile birbirlerinden ayrılarak yazılabilir. </a:t>
            </a:r>
            <a:r>
              <a:rPr kumimoji="0" lang="tr-TR" altLang="tr-TR"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tr-TR" altLang="tr-T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deyimi paket kurulurken, paket adından sonra yazılan ikinci deyim olmalıdır. Sınıf kurulurken ise, yazılacak ilk deyim olmalıdır</a:t>
            </a:r>
            <a:r>
              <a:rPr kumimoji="0" lang="tr-TR" altLang="tr-T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tr-TR" altLang="tr-T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deyimiyle dışalımı yapılan sınıflar iki türlü çağrılabilir:</a:t>
            </a:r>
            <a:endParaRPr kumimoji="0" lang="tr-TR" altLang="tr-T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Tam hiyerarşik adı yazılarak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Joker simgesi kullanılarak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3225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DDC393-2907-4D78-BF12-0F705130EC33}"/>
              </a:ext>
            </a:extLst>
          </p:cNvPr>
          <p:cNvSpPr>
            <a:spLocks noGrp="1"/>
          </p:cNvSpPr>
          <p:nvPr>
            <p:ph type="title"/>
          </p:nvPr>
        </p:nvSpPr>
        <p:spPr/>
        <p:txBody>
          <a:bodyPr/>
          <a:lstStyle/>
          <a:p>
            <a:r>
              <a:rPr lang="tr-TR" dirty="0" err="1"/>
              <a:t>import</a:t>
            </a:r>
            <a:r>
              <a:rPr lang="tr-TR" dirty="0"/>
              <a:t> Örnekleri</a:t>
            </a:r>
          </a:p>
        </p:txBody>
      </p:sp>
      <p:sp>
        <p:nvSpPr>
          <p:cNvPr id="4" name="Veri Yer Tutucusu 3">
            <a:extLst>
              <a:ext uri="{FF2B5EF4-FFF2-40B4-BE49-F238E27FC236}">
                <a16:creationId xmlns:a16="http://schemas.microsoft.com/office/drawing/2014/main" id="{FFB70575-36BB-4DAC-AFBF-0CD3E4AEF803}"/>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8B5F89E5-3D60-472A-B1AA-F4C1650B27B2}"/>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263B9968-41ED-491E-AEB1-2BE85AF1ECC1}"/>
              </a:ext>
            </a:extLst>
          </p:cNvPr>
          <p:cNvSpPr>
            <a:spLocks noGrp="1"/>
          </p:cNvSpPr>
          <p:nvPr>
            <p:ph type="sldNum" sz="quarter" idx="12"/>
          </p:nvPr>
        </p:nvSpPr>
        <p:spPr/>
        <p:txBody>
          <a:bodyPr/>
          <a:lstStyle/>
          <a:p>
            <a:r>
              <a:rPr lang="tr-TR"/>
              <a:t>Bilgisayar Mühendisliği // 2021-2022 Dönemi</a:t>
            </a:r>
            <a:endParaRPr lang="tr-TR" dirty="0"/>
          </a:p>
        </p:txBody>
      </p:sp>
      <p:sp>
        <p:nvSpPr>
          <p:cNvPr id="7" name="Rectangle 1">
            <a:extLst>
              <a:ext uri="{FF2B5EF4-FFF2-40B4-BE49-F238E27FC236}">
                <a16:creationId xmlns:a16="http://schemas.microsoft.com/office/drawing/2014/main" id="{2006693C-FBBC-487F-B724-A67F8C6D1945}"/>
              </a:ext>
            </a:extLst>
          </p:cNvPr>
          <p:cNvSpPr>
            <a:spLocks noGrp="1" noChangeArrowheads="1"/>
          </p:cNvSpPr>
          <p:nvPr>
            <p:ph idx="1"/>
          </p:nvPr>
        </p:nvSpPr>
        <p:spPr bwMode="auto">
          <a:xfrm>
            <a:off x="506895" y="1985360"/>
            <a:ext cx="1149957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Low"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tr-TR" altLang="tr-TR"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java.io.DataInputStream</a:t>
            </a:r>
            <a:r>
              <a:rPr kumimoji="0" lang="tr-TR" altLang="tr-TR"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6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tr-TR" altLang="tr-TR"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java.awt.* ;</a:t>
            </a:r>
            <a:endParaRPr kumimoji="0" lang="tr-TR" altLang="tr-TR" sz="16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Birincide, derleyici programın kodları arasında </a:t>
            </a:r>
            <a:r>
              <a:rPr kumimoji="0" lang="tr-TR" altLang="tr-TR"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DataInputStream</a:t>
            </a: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sınıfının tanımını bulamazsa, dışalımını yaptığı pakete bakar ve onu hemen bulur. İkincide ise, programda adı geçen bir öğeyi bulamadığı zaman, dışalımını yaptığı </a:t>
            </a:r>
            <a:r>
              <a:rPr kumimoji="0" lang="tr-TR" altLang="tr-TR"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java.awt</a:t>
            </a: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paketine gider ve orada arar.</a:t>
            </a:r>
            <a:endParaRPr kumimoji="0" lang="tr-TR" altLang="tr-TR" sz="16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Uyarı:</a:t>
            </a: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deyiminde joker </a:t>
            </a:r>
            <a:r>
              <a:rPr kumimoji="0" lang="tr-TR" altLang="tr-TR"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kullananılması</a:t>
            </a: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bütün paketin programla birlikte derleneceği anlamına gelmez. Pakette gerekli olan yerler derlemeye katılır.</a:t>
            </a:r>
            <a:endParaRPr kumimoji="0" lang="tr-TR" altLang="tr-TR" sz="16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JVM, kaynak programda adı geçen bir öğeyi, yakından uzağa doğru arar. Programın bulunduğu çevreye göre, arama sırası şöyledir:</a:t>
            </a:r>
            <a:endParaRPr kumimoji="0" lang="tr-TR" altLang="tr-TR" sz="16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Kodun bulunduğu kaynak blok ya da sınıf</a:t>
            </a:r>
            <a:endParaRPr kumimoji="0" lang="tr-TR" altLang="tr-TR" sz="16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        Kaynak programı içeren paket</a:t>
            </a:r>
            <a:endParaRPr kumimoji="0" lang="tr-TR" altLang="tr-TR" sz="16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        Hiyerarşik adıyla dışalımı yapılan sınıf,</a:t>
            </a:r>
            <a:endParaRPr kumimoji="0" lang="tr-TR" altLang="tr-TR" sz="16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        Dışalımı yapılan paket (joker simgeli)</a:t>
            </a:r>
            <a:endParaRPr kumimoji="0" lang="tr-TR" altLang="tr-TR" sz="16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 </a:t>
            </a:r>
            <a:r>
              <a:rPr kumimoji="0" lang="tr-TR" altLang="tr-TR"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programı </a:t>
            </a:r>
            <a:r>
              <a:rPr kumimoji="0" lang="tr-TR" altLang="tr-TR"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java.lang</a:t>
            </a: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paketini otomatik olarak çağırır. Onun dışalımını (</a:t>
            </a:r>
            <a:r>
              <a:rPr kumimoji="0" lang="tr-TR" altLang="tr-TR"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import</a:t>
            </a: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yapmaya gerek yoktur. Başka bir deyişle, her </a:t>
            </a:r>
            <a:r>
              <a:rPr kumimoji="0" lang="tr-TR" altLang="tr-TR"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programı</a:t>
            </a:r>
            <a:endParaRPr kumimoji="0" lang="tr-TR" altLang="tr-TR" sz="16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tr-TR" altLang="tr-TR"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java.lang.* ;</a:t>
            </a:r>
            <a:endParaRPr kumimoji="0" lang="tr-TR" altLang="tr-TR" sz="16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dışalımının yapıldığını varsayar. Bu paket içinde tanımlanmış olan her sınıf ve o sınıfların içerdiği öğeler serbestçe kullanılabilir. Bu nedenle, </a:t>
            </a:r>
            <a:r>
              <a:rPr kumimoji="0" lang="tr-TR" altLang="tr-TR"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java.lang</a:t>
            </a:r>
            <a:r>
              <a:rPr kumimoji="0" lang="tr-TR" altLang="tr-TR"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paketi bir programın çalışması için gerekli olan temel öğeleri içerir.</a:t>
            </a: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8932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427816-0CC3-482A-817E-C83860AB6E16}"/>
              </a:ext>
            </a:extLst>
          </p:cNvPr>
          <p:cNvSpPr>
            <a:spLocks noGrp="1"/>
          </p:cNvSpPr>
          <p:nvPr>
            <p:ph type="title"/>
          </p:nvPr>
        </p:nvSpPr>
        <p:spPr/>
        <p:txBody>
          <a:bodyPr/>
          <a:lstStyle/>
          <a:p>
            <a:r>
              <a:rPr lang="tr-TR" dirty="0"/>
              <a:t>Erişime Koruma</a:t>
            </a:r>
          </a:p>
        </p:txBody>
      </p:sp>
      <p:sp>
        <p:nvSpPr>
          <p:cNvPr id="3" name="İçerik Yer Tutucusu 2">
            <a:extLst>
              <a:ext uri="{FF2B5EF4-FFF2-40B4-BE49-F238E27FC236}">
                <a16:creationId xmlns:a16="http://schemas.microsoft.com/office/drawing/2014/main" id="{D29CCE34-91F4-4553-BEBB-7734E208C43D}"/>
              </a:ext>
            </a:extLst>
          </p:cNvPr>
          <p:cNvSpPr>
            <a:spLocks noGrp="1"/>
          </p:cNvSpPr>
          <p:nvPr>
            <p:ph idx="1"/>
          </p:nvPr>
        </p:nvSpPr>
        <p:spPr/>
        <p:txBody>
          <a:bodyPr>
            <a:normAutofit/>
          </a:bodyPr>
          <a:lstStyle/>
          <a:p>
            <a:r>
              <a:rPr lang="tr-TR" sz="1800" b="0" i="0" dirty="0">
                <a:solidFill>
                  <a:srgbClr val="000000"/>
                </a:solidFill>
                <a:effectLst/>
                <a:latin typeface="Times New Roman" panose="02020603050405020304" pitchFamily="18" charset="0"/>
              </a:rPr>
              <a:t>Sınıflar ve paketler, </a:t>
            </a:r>
            <a:r>
              <a:rPr lang="tr-TR" sz="1800" b="0" i="0" dirty="0" err="1">
                <a:solidFill>
                  <a:srgbClr val="000000"/>
                </a:solidFill>
                <a:effectLst/>
                <a:latin typeface="Times New Roman" panose="02020603050405020304" pitchFamily="18" charset="0"/>
              </a:rPr>
              <a:t>java’da</a:t>
            </a:r>
            <a:r>
              <a:rPr lang="tr-TR" sz="1800" b="0" i="0" dirty="0">
                <a:solidFill>
                  <a:srgbClr val="000000"/>
                </a:solidFill>
                <a:effectLst/>
                <a:latin typeface="Times New Roman" panose="02020603050405020304" pitchFamily="18" charset="0"/>
              </a:rPr>
              <a:t> erişim kısıtlamalarına farklı düzeylerde olanak sağlar. Daha önce, bir sınıfta </a:t>
            </a:r>
            <a:r>
              <a:rPr lang="tr-TR" sz="1800" b="0" i="0" dirty="0" err="1">
                <a:solidFill>
                  <a:srgbClr val="000000"/>
                </a:solidFill>
                <a:effectLst/>
                <a:latin typeface="Courier New" panose="02070309020205020404" pitchFamily="49" charset="0"/>
              </a:rPr>
              <a:t>public</a:t>
            </a:r>
            <a:r>
              <a:rPr lang="tr-TR" sz="1800" b="0" i="0" dirty="0">
                <a:solidFill>
                  <a:srgbClr val="000000"/>
                </a:solidFill>
                <a:effectLst/>
                <a:latin typeface="Courier New" panose="02070309020205020404" pitchFamily="49" charset="0"/>
              </a:rPr>
              <a:t>, </a:t>
            </a:r>
            <a:r>
              <a:rPr lang="tr-TR" sz="1800" b="0" i="0" dirty="0" err="1">
                <a:solidFill>
                  <a:srgbClr val="000000"/>
                </a:solidFill>
                <a:effectLst/>
                <a:latin typeface="Courier New" panose="02070309020205020404" pitchFamily="49" charset="0"/>
              </a:rPr>
              <a:t>private</a:t>
            </a:r>
            <a:r>
              <a:rPr lang="tr-TR" sz="1800" b="0" i="0" dirty="0">
                <a:solidFill>
                  <a:srgbClr val="000000"/>
                </a:solidFill>
                <a:effectLst/>
                <a:latin typeface="Courier New" panose="02070309020205020404" pitchFamily="49" charset="0"/>
              </a:rPr>
              <a:t>, </a:t>
            </a:r>
            <a:r>
              <a:rPr lang="tr-TR" sz="1800" b="0" i="0" dirty="0" err="1">
                <a:solidFill>
                  <a:srgbClr val="000000"/>
                </a:solidFill>
                <a:effectLst/>
                <a:latin typeface="Courier New" panose="02070309020205020404" pitchFamily="49" charset="0"/>
              </a:rPr>
              <a:t>protected</a:t>
            </a:r>
            <a:r>
              <a:rPr lang="tr-TR" sz="1800" b="0" i="0" dirty="0">
                <a:solidFill>
                  <a:srgbClr val="000000"/>
                </a:solidFill>
                <a:effectLst/>
                <a:latin typeface="Times New Roman" panose="02020603050405020304" pitchFamily="18" charset="0"/>
              </a:rPr>
              <a:t> erişim belirtkesiyle nitelenmiş öğeleri görmüştük. Doğal olarak erişim kısıtlaması paketler için de geçerlidir. Java’da bir sınıftaki öğelere erişim, yakından uzağa doğru düşünülmelidir:</a:t>
            </a:r>
          </a:p>
          <a:p>
            <a:pPr marL="914400" lvl="2" indent="0">
              <a:buNone/>
            </a:pPr>
            <a:r>
              <a:rPr lang="tr-TR" dirty="0"/>
              <a:t>Aynı paketteki öteki sınıflar (alt-sınıf olmayan),</a:t>
            </a:r>
          </a:p>
          <a:p>
            <a:pPr marL="914400" lvl="2" indent="0">
              <a:buNone/>
            </a:pPr>
            <a:r>
              <a:rPr lang="tr-TR" dirty="0"/>
              <a:t>Aynı paketteki sınıfların alt-sınıfları,</a:t>
            </a:r>
          </a:p>
          <a:p>
            <a:pPr marL="914400" lvl="2" indent="0">
              <a:buNone/>
            </a:pPr>
            <a:r>
              <a:rPr lang="tr-TR" dirty="0"/>
              <a:t>Farklı paketteki sınıflar,</a:t>
            </a:r>
          </a:p>
          <a:p>
            <a:pPr marL="914400" lvl="2" indent="0">
              <a:buNone/>
            </a:pPr>
            <a:r>
              <a:rPr lang="tr-TR" dirty="0"/>
              <a:t>Farklı paketteki sınıfların alt-sınıfları</a:t>
            </a:r>
          </a:p>
        </p:txBody>
      </p:sp>
      <p:sp>
        <p:nvSpPr>
          <p:cNvPr id="4" name="Veri Yer Tutucusu 3">
            <a:extLst>
              <a:ext uri="{FF2B5EF4-FFF2-40B4-BE49-F238E27FC236}">
                <a16:creationId xmlns:a16="http://schemas.microsoft.com/office/drawing/2014/main" id="{90F6C170-2E61-4E70-BA17-F0158B9B42BE}"/>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654D75D1-1FB9-4807-B23D-1AD6BE9CFB1E}"/>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4BDAB694-9F9B-4644-BE24-A3910C053C83}"/>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985912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74801F-42A5-4552-AC8E-78B8ED21DEF8}"/>
              </a:ext>
            </a:extLst>
          </p:cNvPr>
          <p:cNvSpPr>
            <a:spLocks noGrp="1"/>
          </p:cNvSpPr>
          <p:nvPr>
            <p:ph type="title"/>
          </p:nvPr>
        </p:nvSpPr>
        <p:spPr/>
        <p:txBody>
          <a:bodyPr/>
          <a:lstStyle/>
          <a:p>
            <a:r>
              <a:rPr lang="tr-TR" dirty="0"/>
              <a:t>Özet:</a:t>
            </a:r>
          </a:p>
        </p:txBody>
      </p:sp>
      <p:pic>
        <p:nvPicPr>
          <p:cNvPr id="7" name="İçerik Yer Tutucusu 6">
            <a:extLst>
              <a:ext uri="{FF2B5EF4-FFF2-40B4-BE49-F238E27FC236}">
                <a16:creationId xmlns:a16="http://schemas.microsoft.com/office/drawing/2014/main" id="{4B60DEB7-07D5-4099-B13B-E1DE67BE7CB5}"/>
              </a:ext>
            </a:extLst>
          </p:cNvPr>
          <p:cNvPicPr>
            <a:picLocks noGrp="1" noChangeAspect="1"/>
          </p:cNvPicPr>
          <p:nvPr>
            <p:ph idx="1"/>
          </p:nvPr>
        </p:nvPicPr>
        <p:blipFill>
          <a:blip r:embed="rId2"/>
          <a:stretch>
            <a:fillRect/>
          </a:stretch>
        </p:blipFill>
        <p:spPr>
          <a:xfrm>
            <a:off x="611102" y="1835667"/>
            <a:ext cx="6741502" cy="3987931"/>
          </a:xfrm>
          <a:prstGeom prst="rect">
            <a:avLst/>
          </a:prstGeom>
        </p:spPr>
      </p:pic>
      <p:sp>
        <p:nvSpPr>
          <p:cNvPr id="4" name="Veri Yer Tutucusu 3">
            <a:extLst>
              <a:ext uri="{FF2B5EF4-FFF2-40B4-BE49-F238E27FC236}">
                <a16:creationId xmlns:a16="http://schemas.microsoft.com/office/drawing/2014/main" id="{67E8D571-AF31-4D7D-8D20-74D1270F8F0D}"/>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3EC40880-58D5-47E1-88B3-30170C71634A}"/>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48BF7D27-5DD2-4054-8D5D-9ABD5FCD6F02}"/>
              </a:ext>
            </a:extLst>
          </p:cNvPr>
          <p:cNvSpPr>
            <a:spLocks noGrp="1"/>
          </p:cNvSpPr>
          <p:nvPr>
            <p:ph type="sldNum" sz="quarter" idx="12"/>
          </p:nvPr>
        </p:nvSpPr>
        <p:spPr/>
        <p:txBody>
          <a:bodyPr/>
          <a:lstStyle/>
          <a:p>
            <a:r>
              <a:rPr lang="tr-TR"/>
              <a:t>Bilgisayar Mühendisliği // 2021-2022 Dönemi</a:t>
            </a:r>
            <a:endParaRPr lang="tr-TR" dirty="0"/>
          </a:p>
        </p:txBody>
      </p:sp>
      <p:pic>
        <p:nvPicPr>
          <p:cNvPr id="8" name="Resim 7">
            <a:extLst>
              <a:ext uri="{FF2B5EF4-FFF2-40B4-BE49-F238E27FC236}">
                <a16:creationId xmlns:a16="http://schemas.microsoft.com/office/drawing/2014/main" id="{E13B2155-93FA-4475-8043-343FEED2F335}"/>
              </a:ext>
            </a:extLst>
          </p:cNvPr>
          <p:cNvPicPr>
            <a:picLocks noChangeAspect="1"/>
          </p:cNvPicPr>
          <p:nvPr/>
        </p:nvPicPr>
        <p:blipFill>
          <a:blip r:embed="rId3"/>
          <a:stretch>
            <a:fillRect/>
          </a:stretch>
        </p:blipFill>
        <p:spPr>
          <a:xfrm>
            <a:off x="7983813" y="1690688"/>
            <a:ext cx="3157952" cy="3566749"/>
          </a:xfrm>
          <a:prstGeom prst="rect">
            <a:avLst/>
          </a:prstGeom>
        </p:spPr>
      </p:pic>
    </p:spTree>
    <p:extLst>
      <p:ext uri="{BB962C8B-B14F-4D97-AF65-F5344CB8AC3E}">
        <p14:creationId xmlns:p14="http://schemas.microsoft.com/office/powerpoint/2010/main" val="2751417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09A57-2691-4FE6-B3C5-969D620B5D55}"/>
              </a:ext>
            </a:extLst>
          </p:cNvPr>
          <p:cNvSpPr>
            <a:spLocks noGrp="1"/>
          </p:cNvSpPr>
          <p:nvPr>
            <p:ph type="title"/>
          </p:nvPr>
        </p:nvSpPr>
        <p:spPr/>
        <p:txBody>
          <a:bodyPr/>
          <a:lstStyle/>
          <a:p>
            <a:r>
              <a:rPr lang="tr-TR" dirty="0" err="1"/>
              <a:t>import</a:t>
            </a:r>
            <a:r>
              <a:rPr lang="tr-TR" dirty="0"/>
              <a:t> java.util.* </a:t>
            </a:r>
            <a:r>
              <a:rPr lang="tr-TR" dirty="0" err="1"/>
              <a:t>vs</a:t>
            </a:r>
            <a:r>
              <a:rPr lang="tr-TR" dirty="0"/>
              <a:t> </a:t>
            </a:r>
            <a:r>
              <a:rPr lang="tr-TR" dirty="0" err="1"/>
              <a:t>import</a:t>
            </a:r>
            <a:r>
              <a:rPr lang="tr-TR" dirty="0"/>
              <a:t> java.awt.*</a:t>
            </a:r>
          </a:p>
        </p:txBody>
      </p:sp>
      <p:sp>
        <p:nvSpPr>
          <p:cNvPr id="3" name="İçerik Yer Tutucusu 2">
            <a:extLst>
              <a:ext uri="{FF2B5EF4-FFF2-40B4-BE49-F238E27FC236}">
                <a16:creationId xmlns:a16="http://schemas.microsoft.com/office/drawing/2014/main" id="{2F555BDD-AA80-4F1A-BDDE-227AB1E0A8BF}"/>
              </a:ext>
            </a:extLst>
          </p:cNvPr>
          <p:cNvSpPr>
            <a:spLocks noGrp="1"/>
          </p:cNvSpPr>
          <p:nvPr>
            <p:ph idx="1"/>
          </p:nvPr>
        </p:nvSpPr>
        <p:spPr>
          <a:xfrm>
            <a:off x="838200" y="1428060"/>
            <a:ext cx="10515600" cy="4351338"/>
          </a:xfrm>
        </p:spPr>
        <p:txBody>
          <a:bodyPr>
            <a:normAutofit fontScale="85000" lnSpcReduction="20000"/>
          </a:bodyPr>
          <a:lstStyle/>
          <a:p>
            <a:r>
              <a:rPr lang="tr-TR" dirty="0" err="1"/>
              <a:t>java.util</a:t>
            </a:r>
            <a:r>
              <a:rPr lang="tr-TR" dirty="0"/>
              <a:t>. * ve </a:t>
            </a:r>
            <a:r>
              <a:rPr lang="tr-TR" dirty="0" err="1"/>
              <a:t>java.awt</a:t>
            </a:r>
            <a:r>
              <a:rPr lang="tr-TR" dirty="0"/>
              <a:t>. * tan kastın ne olduğu ile alakalı olarak her ikisinin de </a:t>
            </a:r>
            <a:r>
              <a:rPr lang="tr-TR" dirty="0" err="1"/>
              <a:t>java</a:t>
            </a:r>
            <a:r>
              <a:rPr lang="tr-TR" dirty="0"/>
              <a:t> için standart </a:t>
            </a:r>
            <a:r>
              <a:rPr lang="tr-TR" dirty="0" err="1"/>
              <a:t>library</a:t>
            </a:r>
            <a:r>
              <a:rPr lang="tr-TR" dirty="0"/>
              <a:t>(kitaplık) paketleri olduğundan bahsedebiliriz; </a:t>
            </a:r>
          </a:p>
          <a:p>
            <a:r>
              <a:rPr lang="tr-TR" dirty="0"/>
              <a:t>Burada * ile </a:t>
            </a:r>
            <a:r>
              <a:rPr lang="tr-TR" dirty="0" err="1"/>
              <a:t>java.util</a:t>
            </a:r>
            <a:r>
              <a:rPr lang="tr-TR" dirty="0"/>
              <a:t> ve </a:t>
            </a:r>
            <a:r>
              <a:rPr lang="tr-TR" dirty="0" err="1"/>
              <a:t>java.awt</a:t>
            </a:r>
            <a:r>
              <a:rPr lang="tr-TR" dirty="0"/>
              <a:t> paketlerindeki tüm sınıfları temsil etmekteyiz. </a:t>
            </a:r>
          </a:p>
          <a:p>
            <a:r>
              <a:rPr lang="tr-TR" dirty="0"/>
              <a:t>Aralarındaki fark, </a:t>
            </a:r>
            <a:r>
              <a:rPr lang="tr-TR" dirty="0" err="1"/>
              <a:t>java.util</a:t>
            </a:r>
            <a:r>
              <a:rPr lang="tr-TR" dirty="0"/>
              <a:t> olmasıdır. * </a:t>
            </a:r>
            <a:r>
              <a:rPr lang="tr-TR" dirty="0" err="1"/>
              <a:t>Java.awt</a:t>
            </a:r>
            <a:r>
              <a:rPr lang="tr-TR" dirty="0"/>
              <a:t> iken koleksiyon sınıfında </a:t>
            </a:r>
            <a:r>
              <a:rPr lang="tr-TR" dirty="0" err="1"/>
              <a:t>List</a:t>
            </a:r>
            <a:r>
              <a:rPr lang="tr-TR" dirty="0"/>
              <a:t>, </a:t>
            </a:r>
            <a:r>
              <a:rPr lang="tr-TR" dirty="0" err="1"/>
              <a:t>Map</a:t>
            </a:r>
            <a:r>
              <a:rPr lang="tr-TR" dirty="0"/>
              <a:t>, </a:t>
            </a:r>
            <a:r>
              <a:rPr lang="tr-TR" dirty="0" err="1"/>
              <a:t>HashMap</a:t>
            </a:r>
            <a:r>
              <a:rPr lang="tr-TR" dirty="0"/>
              <a:t>, Set vb. gibi bazı araç sınıflarını içerir. * Grafik çizimi ile ilgili Nokta, Çizgi vb. sınıfları kapsüller. Sınıfı ilgili pakette kullanırken, ilgili paket buna göre içe aktarılacaktır.</a:t>
            </a:r>
          </a:p>
          <a:p>
            <a:r>
              <a:rPr lang="tr-TR" dirty="0" err="1"/>
              <a:t>java.util</a:t>
            </a:r>
            <a:r>
              <a:rPr lang="tr-TR" dirty="0"/>
              <a:t> Liste, takvim, tarih vb. araçları yaratmaya yarayan sınıfları içerir. java.net TCP/IP ağ programlaması için gerekli sınıfları içerir.</a:t>
            </a:r>
          </a:p>
          <a:p>
            <a:r>
              <a:rPr lang="tr-TR" dirty="0"/>
              <a:t>AWT, Java Programlama dilinin, platformdan bağımsız, görsel kullanıcı </a:t>
            </a:r>
            <a:r>
              <a:rPr lang="tr-TR" dirty="0" err="1"/>
              <a:t>arayüzü</a:t>
            </a:r>
            <a:r>
              <a:rPr lang="tr-TR" dirty="0"/>
              <a:t> üretimini sağlayan araç kütüphanesidir. Java Foundation </a:t>
            </a:r>
            <a:r>
              <a:rPr lang="tr-TR" dirty="0" err="1"/>
              <a:t>Classes</a:t>
            </a:r>
            <a:r>
              <a:rPr lang="tr-TR" dirty="0"/>
              <a:t> olarak adlandırılan standartlaştırılmış Java uygulama geliştirme </a:t>
            </a:r>
            <a:r>
              <a:rPr lang="tr-TR" dirty="0" err="1"/>
              <a:t>arayüzünün</a:t>
            </a:r>
            <a:r>
              <a:rPr lang="tr-TR" dirty="0"/>
              <a:t> önemli bir parçasıdır. </a:t>
            </a:r>
          </a:p>
          <a:p>
            <a:endParaRPr lang="tr-TR" dirty="0"/>
          </a:p>
        </p:txBody>
      </p:sp>
      <p:sp>
        <p:nvSpPr>
          <p:cNvPr id="4" name="Veri Yer Tutucusu 3">
            <a:extLst>
              <a:ext uri="{FF2B5EF4-FFF2-40B4-BE49-F238E27FC236}">
                <a16:creationId xmlns:a16="http://schemas.microsoft.com/office/drawing/2014/main" id="{348C2F26-9D6E-4243-BFD0-B39BBE23BEE5}"/>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1EA52A4F-BC1E-464D-9327-EB21DAF8309F}"/>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27E5C416-E390-4E79-AA9C-514A0DD634DE}"/>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1174609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AD82CA-A41B-445E-8A9E-E33D52F75217}"/>
              </a:ext>
            </a:extLst>
          </p:cNvPr>
          <p:cNvSpPr>
            <a:spLocks noGrp="1"/>
          </p:cNvSpPr>
          <p:nvPr>
            <p:ph type="title"/>
          </p:nvPr>
        </p:nvSpPr>
        <p:spPr/>
        <p:txBody>
          <a:bodyPr/>
          <a:lstStyle/>
          <a:p>
            <a:r>
              <a:rPr lang="tr-TR" dirty="0" err="1"/>
              <a:t>import</a:t>
            </a:r>
            <a:r>
              <a:rPr lang="tr-TR" dirty="0"/>
              <a:t> java.util.*							?</a:t>
            </a:r>
          </a:p>
        </p:txBody>
      </p:sp>
      <p:sp>
        <p:nvSpPr>
          <p:cNvPr id="3" name="İçerik Yer Tutucusu 2">
            <a:extLst>
              <a:ext uri="{FF2B5EF4-FFF2-40B4-BE49-F238E27FC236}">
                <a16:creationId xmlns:a16="http://schemas.microsoft.com/office/drawing/2014/main" id="{052FE413-AD27-43B6-B130-E1605671286D}"/>
              </a:ext>
            </a:extLst>
          </p:cNvPr>
          <p:cNvSpPr>
            <a:spLocks noGrp="1"/>
          </p:cNvSpPr>
          <p:nvPr>
            <p:ph idx="1"/>
          </p:nvPr>
        </p:nvSpPr>
        <p:spPr>
          <a:xfrm>
            <a:off x="838200" y="1825625"/>
            <a:ext cx="4568687" cy="4351338"/>
          </a:xfrm>
        </p:spPr>
        <p:txBody>
          <a:bodyPr/>
          <a:lstStyle/>
          <a:p>
            <a:r>
              <a:rPr lang="tr-TR" dirty="0"/>
              <a:t>Set</a:t>
            </a:r>
          </a:p>
          <a:p>
            <a:r>
              <a:rPr lang="tr-TR" dirty="0" err="1"/>
              <a:t>HashSet</a:t>
            </a:r>
            <a:endParaRPr lang="tr-TR" dirty="0"/>
          </a:p>
          <a:p>
            <a:r>
              <a:rPr lang="tr-TR" dirty="0"/>
              <a:t>Collection</a:t>
            </a:r>
          </a:p>
          <a:p>
            <a:r>
              <a:rPr lang="tr-TR" dirty="0" err="1"/>
              <a:t>Iterator</a:t>
            </a:r>
            <a:endParaRPr lang="tr-TR" dirty="0"/>
          </a:p>
          <a:p>
            <a:r>
              <a:rPr lang="tr-TR" dirty="0" err="1"/>
              <a:t>ArrayList</a:t>
            </a:r>
            <a:endParaRPr lang="tr-TR" dirty="0"/>
          </a:p>
          <a:p>
            <a:r>
              <a:rPr lang="tr-TR" dirty="0" err="1"/>
              <a:t>ArrayDeque</a:t>
            </a:r>
            <a:endParaRPr lang="tr-TR" dirty="0"/>
          </a:p>
          <a:p>
            <a:r>
              <a:rPr lang="tr-TR" dirty="0" err="1"/>
              <a:t>Collections</a:t>
            </a:r>
            <a:endParaRPr lang="tr-TR" dirty="0"/>
          </a:p>
          <a:p>
            <a:r>
              <a:rPr lang="tr-TR" dirty="0" err="1"/>
              <a:t>NoSuchElementExceptions</a:t>
            </a:r>
            <a:endParaRPr lang="tr-TR" dirty="0"/>
          </a:p>
        </p:txBody>
      </p:sp>
      <p:sp>
        <p:nvSpPr>
          <p:cNvPr id="4" name="Veri Yer Tutucusu 3">
            <a:extLst>
              <a:ext uri="{FF2B5EF4-FFF2-40B4-BE49-F238E27FC236}">
                <a16:creationId xmlns:a16="http://schemas.microsoft.com/office/drawing/2014/main" id="{9EF34FBF-A894-4FCC-9EC6-0E223BD42109}"/>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862A0C1B-CCE1-4659-8DC5-457393219B54}"/>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D32EC286-ADF1-4F17-ABA5-0C594808CE22}"/>
              </a:ext>
            </a:extLst>
          </p:cNvPr>
          <p:cNvSpPr>
            <a:spLocks noGrp="1"/>
          </p:cNvSpPr>
          <p:nvPr>
            <p:ph type="sldNum" sz="quarter" idx="12"/>
          </p:nvPr>
        </p:nvSpPr>
        <p:spPr/>
        <p:txBody>
          <a:bodyPr/>
          <a:lstStyle/>
          <a:p>
            <a:r>
              <a:rPr lang="tr-TR"/>
              <a:t>Bilgisayar Mühendisliği // 2021-2022 Dönemi</a:t>
            </a:r>
            <a:endParaRPr lang="tr-TR" dirty="0"/>
          </a:p>
        </p:txBody>
      </p:sp>
      <p:sp>
        <p:nvSpPr>
          <p:cNvPr id="9" name="İçerik Yer Tutucusu 2">
            <a:extLst>
              <a:ext uri="{FF2B5EF4-FFF2-40B4-BE49-F238E27FC236}">
                <a16:creationId xmlns:a16="http://schemas.microsoft.com/office/drawing/2014/main" id="{62097D31-0833-48AF-AD30-5E46967DE747}"/>
              </a:ext>
            </a:extLst>
          </p:cNvPr>
          <p:cNvSpPr txBox="1">
            <a:spLocks/>
          </p:cNvSpPr>
          <p:nvPr/>
        </p:nvSpPr>
        <p:spPr>
          <a:xfrm>
            <a:off x="6056092" y="1778866"/>
            <a:ext cx="45686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Math" panose="02040503050406030204" pitchFamily="18" charset="0"/>
                <a:ea typeface="Cambria Math"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Math" panose="02040503050406030204" pitchFamily="18" charset="0"/>
                <a:ea typeface="Cambria Math"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Math" panose="02040503050406030204" pitchFamily="18" charset="0"/>
                <a:ea typeface="Cambria Math"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Math" panose="02040503050406030204" pitchFamily="18" charset="0"/>
                <a:ea typeface="Cambria Math"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Math" panose="02040503050406030204" pitchFamily="18" charset="0"/>
                <a:ea typeface="Cambria Math"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err="1"/>
              <a:t>Map</a:t>
            </a:r>
            <a:endParaRPr lang="tr-TR" dirty="0"/>
          </a:p>
          <a:p>
            <a:r>
              <a:rPr lang="tr-TR" dirty="0" err="1"/>
              <a:t>HashMap</a:t>
            </a:r>
            <a:endParaRPr lang="tr-TR" dirty="0"/>
          </a:p>
          <a:p>
            <a:r>
              <a:rPr lang="tr-TR" dirty="0" err="1"/>
              <a:t>List</a:t>
            </a:r>
            <a:endParaRPr lang="tr-TR" dirty="0"/>
          </a:p>
          <a:p>
            <a:r>
              <a:rPr lang="tr-TR" dirty="0" err="1"/>
              <a:t>Deque</a:t>
            </a:r>
            <a:endParaRPr lang="tr-TR" dirty="0"/>
          </a:p>
          <a:p>
            <a:r>
              <a:rPr lang="tr-TR" dirty="0"/>
              <a:t>Queue</a:t>
            </a:r>
          </a:p>
          <a:p>
            <a:r>
              <a:rPr lang="tr-TR" dirty="0" err="1"/>
              <a:t>Random</a:t>
            </a:r>
            <a:endParaRPr lang="tr-TR" dirty="0"/>
          </a:p>
        </p:txBody>
      </p:sp>
    </p:spTree>
    <p:extLst>
      <p:ext uri="{BB962C8B-B14F-4D97-AF65-F5344CB8AC3E}">
        <p14:creationId xmlns:p14="http://schemas.microsoft.com/office/powerpoint/2010/main" val="1744380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B0C098-7EB7-49FF-9DB6-A62BB0CAD87F}"/>
              </a:ext>
            </a:extLst>
          </p:cNvPr>
          <p:cNvSpPr>
            <a:spLocks noGrp="1"/>
          </p:cNvSpPr>
          <p:nvPr>
            <p:ph type="title"/>
          </p:nvPr>
        </p:nvSpPr>
        <p:spPr/>
        <p:txBody>
          <a:bodyPr/>
          <a:lstStyle/>
          <a:p>
            <a:r>
              <a:rPr lang="tr-TR" dirty="0"/>
              <a:t>java.util.*</a:t>
            </a:r>
            <a:br>
              <a:rPr lang="tr-TR" dirty="0"/>
            </a:br>
            <a:r>
              <a:rPr lang="tr-TR" dirty="0"/>
              <a:t>JAVA UTIL Nedir?</a:t>
            </a:r>
          </a:p>
        </p:txBody>
      </p:sp>
      <p:sp>
        <p:nvSpPr>
          <p:cNvPr id="3" name="İçerik Yer Tutucusu 2">
            <a:extLst>
              <a:ext uri="{FF2B5EF4-FFF2-40B4-BE49-F238E27FC236}">
                <a16:creationId xmlns:a16="http://schemas.microsoft.com/office/drawing/2014/main" id="{B6A6FEEC-A7E7-42C3-9581-AD4001BAFC0B}"/>
              </a:ext>
            </a:extLst>
          </p:cNvPr>
          <p:cNvSpPr>
            <a:spLocks noGrp="1"/>
          </p:cNvSpPr>
          <p:nvPr>
            <p:ph idx="1"/>
          </p:nvPr>
        </p:nvSpPr>
        <p:spPr/>
        <p:txBody>
          <a:bodyPr>
            <a:normAutofit fontScale="92500" lnSpcReduction="10000"/>
          </a:bodyPr>
          <a:lstStyle/>
          <a:p>
            <a:r>
              <a:rPr lang="tr-TR" dirty="0"/>
              <a:t>"</a:t>
            </a:r>
            <a:r>
              <a:rPr lang="tr-TR" dirty="0" err="1"/>
              <a:t>util</a:t>
            </a:r>
            <a:r>
              <a:rPr lang="tr-TR" dirty="0"/>
              <a:t>", yardımcı programların kısaltmasıdır. </a:t>
            </a:r>
            <a:r>
              <a:rPr lang="tr-TR" dirty="0" err="1"/>
              <a:t>Java.util</a:t>
            </a:r>
            <a:r>
              <a:rPr lang="tr-TR" dirty="0"/>
              <a:t> paketi, Java ile çalışmak için "zorunlu" olmasalar da (</a:t>
            </a:r>
            <a:r>
              <a:rPr lang="tr-TR" dirty="0" err="1"/>
              <a:t>Java.lang</a:t>
            </a:r>
            <a:r>
              <a:rPr lang="tr-TR" dirty="0"/>
              <a:t> paketi gibi), sıklıkla karşılaşılan yaygın kullanım durumları için işlevsellik sağlayan sınıflar içerir.</a:t>
            </a:r>
          </a:p>
          <a:p>
            <a:r>
              <a:rPr lang="tr-TR" dirty="0">
                <a:highlight>
                  <a:srgbClr val="FFFF00"/>
                </a:highlight>
              </a:rPr>
              <a:t>Koleksiyon çerçevesini</a:t>
            </a:r>
            <a:r>
              <a:rPr lang="tr-TR" dirty="0"/>
              <a:t>[</a:t>
            </a:r>
            <a:r>
              <a:rPr lang="tr-TR" dirty="0" err="1"/>
              <a:t>collections</a:t>
            </a:r>
            <a:r>
              <a:rPr lang="tr-TR" dirty="0"/>
              <a:t> framework], </a:t>
            </a:r>
            <a:r>
              <a:rPr lang="tr-TR" dirty="0">
                <a:highlight>
                  <a:srgbClr val="FFFF00"/>
                </a:highlight>
              </a:rPr>
              <a:t>eski koleksiyon sınıflarını</a:t>
            </a:r>
            <a:r>
              <a:rPr lang="tr-TR" dirty="0"/>
              <a:t>[</a:t>
            </a:r>
            <a:r>
              <a:rPr lang="tr-TR" dirty="0" err="1"/>
              <a:t>legacy</a:t>
            </a:r>
            <a:r>
              <a:rPr lang="tr-TR" dirty="0"/>
              <a:t> </a:t>
            </a:r>
            <a:r>
              <a:rPr lang="tr-TR" dirty="0" err="1"/>
              <a:t>collection</a:t>
            </a:r>
            <a:r>
              <a:rPr lang="tr-TR" dirty="0"/>
              <a:t> </a:t>
            </a:r>
            <a:r>
              <a:rPr lang="tr-TR" dirty="0" err="1"/>
              <a:t>classes</a:t>
            </a:r>
            <a:r>
              <a:rPr lang="tr-TR" dirty="0"/>
              <a:t>], </a:t>
            </a:r>
            <a:r>
              <a:rPr lang="tr-TR" dirty="0">
                <a:highlight>
                  <a:srgbClr val="FFFF00"/>
                </a:highlight>
              </a:rPr>
              <a:t>olay modelini</a:t>
            </a:r>
            <a:r>
              <a:rPr lang="tr-TR" dirty="0"/>
              <a:t>[</a:t>
            </a:r>
            <a:r>
              <a:rPr lang="tr-TR" dirty="0" err="1"/>
              <a:t>event</a:t>
            </a:r>
            <a:r>
              <a:rPr lang="tr-TR" dirty="0"/>
              <a:t> model], </a:t>
            </a:r>
            <a:r>
              <a:rPr lang="tr-TR" dirty="0">
                <a:highlight>
                  <a:srgbClr val="FFFF00"/>
                </a:highlight>
              </a:rPr>
              <a:t>tarih ve saat tesislerini</a:t>
            </a:r>
            <a:r>
              <a:rPr lang="tr-TR" dirty="0"/>
              <a:t>[</a:t>
            </a:r>
            <a:r>
              <a:rPr lang="tr-TR" dirty="0" err="1"/>
              <a:t>date</a:t>
            </a:r>
            <a:r>
              <a:rPr lang="tr-TR" dirty="0"/>
              <a:t> </a:t>
            </a:r>
            <a:r>
              <a:rPr lang="tr-TR" dirty="0" err="1"/>
              <a:t>and</a:t>
            </a:r>
            <a:r>
              <a:rPr lang="tr-TR" dirty="0"/>
              <a:t> time </a:t>
            </a:r>
            <a:r>
              <a:rPr lang="tr-TR" dirty="0" err="1"/>
              <a:t>facilities</a:t>
            </a:r>
            <a:r>
              <a:rPr lang="tr-TR" dirty="0"/>
              <a:t>,], </a:t>
            </a:r>
            <a:r>
              <a:rPr lang="tr-TR" dirty="0" err="1">
                <a:highlight>
                  <a:srgbClr val="FFFF00"/>
                </a:highlight>
              </a:rPr>
              <a:t>uluslararasılaştırmayı</a:t>
            </a:r>
            <a:r>
              <a:rPr lang="tr-TR" dirty="0"/>
              <a:t>[</a:t>
            </a:r>
            <a:r>
              <a:rPr lang="tr-TR" dirty="0" err="1"/>
              <a:t>internationalization</a:t>
            </a:r>
            <a:r>
              <a:rPr lang="tr-TR" dirty="0"/>
              <a:t>] </a:t>
            </a:r>
            <a:r>
              <a:rPr lang="tr-TR" dirty="0">
                <a:highlight>
                  <a:srgbClr val="FFFF00"/>
                </a:highlight>
              </a:rPr>
              <a:t>ve çeşitli yardımcı program sınıflarını (bir dize belirteci</a:t>
            </a:r>
            <a:r>
              <a:rPr lang="tr-TR" dirty="0"/>
              <a:t>[</a:t>
            </a:r>
            <a:r>
              <a:rPr lang="en-US" dirty="0"/>
              <a:t>a string tokenizer</a:t>
            </a:r>
            <a:r>
              <a:rPr lang="tr-TR" dirty="0"/>
              <a:t>], </a:t>
            </a:r>
            <a:r>
              <a:rPr lang="tr-TR" dirty="0">
                <a:highlight>
                  <a:srgbClr val="FFFF00"/>
                </a:highlight>
              </a:rPr>
              <a:t>rastgele sayı üreteci</a:t>
            </a:r>
            <a:r>
              <a:rPr lang="tr-TR" dirty="0"/>
              <a:t>[</a:t>
            </a:r>
            <a:r>
              <a:rPr lang="en-US" dirty="0"/>
              <a:t>a random-number generator</a:t>
            </a:r>
            <a:r>
              <a:rPr lang="tr-TR" dirty="0"/>
              <a:t>] </a:t>
            </a:r>
            <a:r>
              <a:rPr lang="tr-TR" dirty="0">
                <a:highlight>
                  <a:srgbClr val="FFFF00"/>
                </a:highlight>
              </a:rPr>
              <a:t>ve bit dizisi</a:t>
            </a:r>
            <a:r>
              <a:rPr lang="tr-TR" dirty="0"/>
              <a:t>[</a:t>
            </a:r>
            <a:r>
              <a:rPr lang="en-US" dirty="0"/>
              <a:t>a bit array</a:t>
            </a:r>
            <a:r>
              <a:rPr lang="tr-TR" dirty="0"/>
              <a:t>]) </a:t>
            </a:r>
            <a:r>
              <a:rPr lang="tr-TR" dirty="0">
                <a:highlight>
                  <a:srgbClr val="FFFF00"/>
                </a:highlight>
              </a:rPr>
              <a:t>içerir.</a:t>
            </a:r>
            <a:r>
              <a:rPr lang="en-US" dirty="0">
                <a:highlight>
                  <a:srgbClr val="FFFF00"/>
                </a:highlight>
              </a:rPr>
              <a:t> </a:t>
            </a:r>
            <a:endParaRPr lang="tr-TR" dirty="0">
              <a:highlight>
                <a:srgbClr val="FFFF00"/>
              </a:highlight>
            </a:endParaRPr>
          </a:p>
          <a:p>
            <a:r>
              <a:rPr lang="tr-TR" dirty="0">
                <a:hlinkClick r:id="rId2"/>
              </a:rPr>
              <a:t>https://docs.oracle.com/javase/8/docs/api/java/util/package-summary.html</a:t>
            </a:r>
            <a:endParaRPr lang="tr-TR" dirty="0"/>
          </a:p>
        </p:txBody>
      </p:sp>
      <p:sp>
        <p:nvSpPr>
          <p:cNvPr id="4" name="Veri Yer Tutucusu 3">
            <a:extLst>
              <a:ext uri="{FF2B5EF4-FFF2-40B4-BE49-F238E27FC236}">
                <a16:creationId xmlns:a16="http://schemas.microsoft.com/office/drawing/2014/main" id="{D61ACC82-2F8E-4400-B093-7672EBCFBBA0}"/>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E6567750-6CBA-4500-BCF2-E0DD0770DD7D}"/>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1BD97060-04F1-44B8-BD98-12D22464ECE4}"/>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2760929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A9E1A7-2301-4F27-A115-48AC40B1C80A}"/>
              </a:ext>
            </a:extLst>
          </p:cNvPr>
          <p:cNvSpPr>
            <a:spLocks noGrp="1"/>
          </p:cNvSpPr>
          <p:nvPr>
            <p:ph type="title"/>
          </p:nvPr>
        </p:nvSpPr>
        <p:spPr/>
        <p:txBody>
          <a:bodyPr/>
          <a:lstStyle/>
          <a:p>
            <a:r>
              <a:rPr lang="tr-TR" dirty="0"/>
              <a:t>java.util.*		// </a:t>
            </a:r>
            <a:r>
              <a:rPr lang="tr-TR" dirty="0" err="1"/>
              <a:t>Interface</a:t>
            </a:r>
            <a:r>
              <a:rPr lang="tr-TR" dirty="0"/>
              <a:t> (</a:t>
            </a:r>
            <a:r>
              <a:rPr lang="tr-TR" dirty="0" err="1"/>
              <a:t>Arayüz</a:t>
            </a:r>
            <a:r>
              <a:rPr lang="tr-TR" dirty="0"/>
              <a:t>) </a:t>
            </a:r>
          </a:p>
        </p:txBody>
      </p:sp>
      <p:sp>
        <p:nvSpPr>
          <p:cNvPr id="4" name="Veri Yer Tutucusu 3">
            <a:extLst>
              <a:ext uri="{FF2B5EF4-FFF2-40B4-BE49-F238E27FC236}">
                <a16:creationId xmlns:a16="http://schemas.microsoft.com/office/drawing/2014/main" id="{04A0BCB2-CEEC-4F6D-8AFB-EF51C0CB586A}"/>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A6BF78A5-2B1D-4E96-8E8E-3A39F32DEA41}"/>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BE8547D0-FB46-4878-809C-9C16E9F2D085}"/>
              </a:ext>
            </a:extLst>
          </p:cNvPr>
          <p:cNvSpPr>
            <a:spLocks noGrp="1"/>
          </p:cNvSpPr>
          <p:nvPr>
            <p:ph type="sldNum" sz="quarter" idx="12"/>
          </p:nvPr>
        </p:nvSpPr>
        <p:spPr/>
        <p:txBody>
          <a:bodyPr/>
          <a:lstStyle/>
          <a:p>
            <a:r>
              <a:rPr lang="tr-TR"/>
              <a:t>Bilgisayar Mühendisliği // 2021-2022 Dönemi</a:t>
            </a:r>
            <a:endParaRPr lang="tr-TR" dirty="0"/>
          </a:p>
        </p:txBody>
      </p:sp>
      <p:pic>
        <p:nvPicPr>
          <p:cNvPr id="10" name="Resim 9">
            <a:extLst>
              <a:ext uri="{FF2B5EF4-FFF2-40B4-BE49-F238E27FC236}">
                <a16:creationId xmlns:a16="http://schemas.microsoft.com/office/drawing/2014/main" id="{225133CB-4F75-488E-8E60-99552AB1B733}"/>
              </a:ext>
            </a:extLst>
          </p:cNvPr>
          <p:cNvPicPr>
            <a:picLocks noChangeAspect="1"/>
          </p:cNvPicPr>
          <p:nvPr/>
        </p:nvPicPr>
        <p:blipFill>
          <a:blip r:embed="rId2"/>
          <a:stretch>
            <a:fillRect/>
          </a:stretch>
        </p:blipFill>
        <p:spPr>
          <a:xfrm>
            <a:off x="0" y="1477843"/>
            <a:ext cx="12192000" cy="4740539"/>
          </a:xfrm>
          <a:prstGeom prst="rect">
            <a:avLst/>
          </a:prstGeom>
        </p:spPr>
      </p:pic>
    </p:spTree>
    <p:extLst>
      <p:ext uri="{BB962C8B-B14F-4D97-AF65-F5344CB8AC3E}">
        <p14:creationId xmlns:p14="http://schemas.microsoft.com/office/powerpoint/2010/main" val="1974336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FFAEF9-A574-468B-8444-8EA4210A4C60}"/>
              </a:ext>
            </a:extLst>
          </p:cNvPr>
          <p:cNvSpPr>
            <a:spLocks noGrp="1"/>
          </p:cNvSpPr>
          <p:nvPr>
            <p:ph type="title"/>
          </p:nvPr>
        </p:nvSpPr>
        <p:spPr/>
        <p:txBody>
          <a:bodyPr/>
          <a:lstStyle/>
          <a:p>
            <a:r>
              <a:rPr lang="tr-TR" dirty="0"/>
              <a:t>java.util.*		// </a:t>
            </a:r>
            <a:r>
              <a:rPr lang="tr-TR" dirty="0" err="1"/>
              <a:t>Interface</a:t>
            </a:r>
            <a:r>
              <a:rPr lang="tr-TR" dirty="0"/>
              <a:t> (</a:t>
            </a:r>
            <a:r>
              <a:rPr lang="tr-TR" dirty="0" err="1"/>
              <a:t>Arayüz</a:t>
            </a:r>
            <a:r>
              <a:rPr lang="tr-TR" dirty="0"/>
              <a:t>) </a:t>
            </a:r>
          </a:p>
        </p:txBody>
      </p:sp>
      <p:sp>
        <p:nvSpPr>
          <p:cNvPr id="4" name="Veri Yer Tutucusu 3">
            <a:extLst>
              <a:ext uri="{FF2B5EF4-FFF2-40B4-BE49-F238E27FC236}">
                <a16:creationId xmlns:a16="http://schemas.microsoft.com/office/drawing/2014/main" id="{65E77E9F-468F-4DE8-A117-F1C3D0DC713B}"/>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4DDE078A-1D8C-47C6-81C3-3B9B690B827E}"/>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551EF301-349C-49A0-B8F5-279ADD217EC1}"/>
              </a:ext>
            </a:extLst>
          </p:cNvPr>
          <p:cNvSpPr>
            <a:spLocks noGrp="1"/>
          </p:cNvSpPr>
          <p:nvPr>
            <p:ph type="sldNum" sz="quarter" idx="12"/>
          </p:nvPr>
        </p:nvSpPr>
        <p:spPr/>
        <p:txBody>
          <a:bodyPr/>
          <a:lstStyle/>
          <a:p>
            <a:r>
              <a:rPr lang="tr-TR"/>
              <a:t>Bilgisayar Mühendisliği // 2021-2022 Dönemi</a:t>
            </a:r>
            <a:endParaRPr lang="tr-TR" dirty="0"/>
          </a:p>
        </p:txBody>
      </p:sp>
      <p:pic>
        <p:nvPicPr>
          <p:cNvPr id="8" name="Resim 7">
            <a:extLst>
              <a:ext uri="{FF2B5EF4-FFF2-40B4-BE49-F238E27FC236}">
                <a16:creationId xmlns:a16="http://schemas.microsoft.com/office/drawing/2014/main" id="{2533FCF0-2ED5-4164-BBE7-4209543EC915}"/>
              </a:ext>
            </a:extLst>
          </p:cNvPr>
          <p:cNvPicPr>
            <a:picLocks noChangeAspect="1"/>
          </p:cNvPicPr>
          <p:nvPr/>
        </p:nvPicPr>
        <p:blipFill>
          <a:blip r:embed="rId2"/>
          <a:stretch>
            <a:fillRect/>
          </a:stretch>
        </p:blipFill>
        <p:spPr>
          <a:xfrm>
            <a:off x="0" y="1797907"/>
            <a:ext cx="12192000" cy="3549345"/>
          </a:xfrm>
          <a:prstGeom prst="rect">
            <a:avLst/>
          </a:prstGeom>
        </p:spPr>
      </p:pic>
    </p:spTree>
    <p:extLst>
      <p:ext uri="{BB962C8B-B14F-4D97-AF65-F5344CB8AC3E}">
        <p14:creationId xmlns:p14="http://schemas.microsoft.com/office/powerpoint/2010/main" val="2407041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70244C-0EB3-477B-9F28-7D80611839BF}"/>
              </a:ext>
            </a:extLst>
          </p:cNvPr>
          <p:cNvSpPr>
            <a:spLocks noGrp="1"/>
          </p:cNvSpPr>
          <p:nvPr>
            <p:ph type="ctrTitle"/>
          </p:nvPr>
        </p:nvSpPr>
        <p:spPr/>
        <p:txBody>
          <a:bodyPr/>
          <a:lstStyle/>
          <a:p>
            <a:r>
              <a:rPr lang="tr-TR" dirty="0" err="1"/>
              <a:t>Import</a:t>
            </a:r>
            <a:r>
              <a:rPr lang="tr-TR" dirty="0"/>
              <a:t> Edilen Özel Kütüphaneler</a:t>
            </a:r>
          </a:p>
        </p:txBody>
      </p:sp>
      <p:sp>
        <p:nvSpPr>
          <p:cNvPr id="3" name="Alt Başlık 2">
            <a:extLst>
              <a:ext uri="{FF2B5EF4-FFF2-40B4-BE49-F238E27FC236}">
                <a16:creationId xmlns:a16="http://schemas.microsoft.com/office/drawing/2014/main" id="{1F246F6A-6C8E-4D2B-86D9-EE06F218CE69}"/>
              </a:ext>
            </a:extLst>
          </p:cNvPr>
          <p:cNvSpPr>
            <a:spLocks noGrp="1"/>
          </p:cNvSpPr>
          <p:nvPr>
            <p:ph type="subTitle" idx="1"/>
          </p:nvPr>
        </p:nvSpPr>
        <p:spPr/>
        <p:txBody>
          <a:bodyPr/>
          <a:lstStyle/>
          <a:p>
            <a:pPr marL="342900" indent="-342900">
              <a:buFont typeface="Arial" panose="020B0604020202020204" pitchFamily="34" charset="0"/>
              <a:buChar char="•"/>
            </a:pPr>
            <a:r>
              <a:rPr lang="tr-TR" dirty="0"/>
              <a:t>java.util.*</a:t>
            </a:r>
          </a:p>
          <a:p>
            <a:pPr marL="342900" indent="-342900">
              <a:buFont typeface="Arial" panose="020B0604020202020204" pitchFamily="34" charset="0"/>
              <a:buChar char="•"/>
            </a:pPr>
            <a:r>
              <a:rPr lang="tr-TR" dirty="0"/>
              <a:t>java.awt.*</a:t>
            </a:r>
          </a:p>
          <a:p>
            <a:pPr marL="342900" indent="-342900">
              <a:buFont typeface="Arial" panose="020B0604020202020204" pitchFamily="34" charset="0"/>
              <a:buChar char="•"/>
            </a:pPr>
            <a:r>
              <a:rPr lang="tr-TR" dirty="0"/>
              <a:t>javax.swing.*</a:t>
            </a:r>
          </a:p>
        </p:txBody>
      </p:sp>
      <p:sp>
        <p:nvSpPr>
          <p:cNvPr id="4" name="Alt Bilgi Yer Tutucusu 3">
            <a:extLst>
              <a:ext uri="{FF2B5EF4-FFF2-40B4-BE49-F238E27FC236}">
                <a16:creationId xmlns:a16="http://schemas.microsoft.com/office/drawing/2014/main" id="{34A757E3-C51E-4C35-B240-6037D49AB804}"/>
              </a:ext>
            </a:extLst>
          </p:cNvPr>
          <p:cNvSpPr>
            <a:spLocks noGrp="1"/>
          </p:cNvSpPr>
          <p:nvPr>
            <p:ph type="ftr" sz="quarter" idx="11"/>
          </p:nvPr>
        </p:nvSpPr>
        <p:spPr/>
        <p:txBody>
          <a:bodyPr/>
          <a:lstStyle/>
          <a:p>
            <a:r>
              <a:rPr lang="tr-TR"/>
              <a:t>| İSTANBUL SABAHATTİN ZAİM ÜNİVERSİTESİ | </a:t>
            </a:r>
            <a:endParaRPr lang="tr-TR" dirty="0"/>
          </a:p>
        </p:txBody>
      </p:sp>
      <p:sp>
        <p:nvSpPr>
          <p:cNvPr id="5" name="Slayt Numarası Yer Tutucusu 4">
            <a:extLst>
              <a:ext uri="{FF2B5EF4-FFF2-40B4-BE49-F238E27FC236}">
                <a16:creationId xmlns:a16="http://schemas.microsoft.com/office/drawing/2014/main" id="{6F795310-79CA-47F5-BE53-F7FF2534870B}"/>
              </a:ext>
            </a:extLst>
          </p:cNvPr>
          <p:cNvSpPr>
            <a:spLocks noGrp="1"/>
          </p:cNvSpPr>
          <p:nvPr>
            <p:ph type="sldNum" sz="quarter" idx="12"/>
          </p:nvPr>
        </p:nvSpPr>
        <p:spPr/>
        <p:txBody>
          <a:bodyPr/>
          <a:lstStyle/>
          <a:p>
            <a:r>
              <a:rPr lang="tr-TR"/>
              <a:t>Bilgisayar Mühendisliği // 2021-2022 Dönemi</a:t>
            </a:r>
            <a:endParaRPr lang="tr-TR" dirty="0"/>
          </a:p>
        </p:txBody>
      </p:sp>
      <p:sp>
        <p:nvSpPr>
          <p:cNvPr id="6" name="Veri Yer Tutucusu 5">
            <a:extLst>
              <a:ext uri="{FF2B5EF4-FFF2-40B4-BE49-F238E27FC236}">
                <a16:creationId xmlns:a16="http://schemas.microsoft.com/office/drawing/2014/main" id="{3F1164C0-71BC-4094-B799-9CBC1BF802F6}"/>
              </a:ext>
            </a:extLst>
          </p:cNvPr>
          <p:cNvSpPr>
            <a:spLocks noGrp="1"/>
          </p:cNvSpPr>
          <p:nvPr>
            <p:ph type="dt" sz="half" idx="10"/>
          </p:nvPr>
        </p:nvSpPr>
        <p:spPr/>
        <p:txBody>
          <a:bodyPr/>
          <a:lstStyle/>
          <a:p>
            <a:r>
              <a:rPr lang="tr-TR"/>
              <a:t>Sunum Tarihi: 24.01.2022 Pazartesi</a:t>
            </a:r>
            <a:endParaRPr lang="tr-TR" dirty="0"/>
          </a:p>
        </p:txBody>
      </p:sp>
    </p:spTree>
    <p:extLst>
      <p:ext uri="{BB962C8B-B14F-4D97-AF65-F5344CB8AC3E}">
        <p14:creationId xmlns:p14="http://schemas.microsoft.com/office/powerpoint/2010/main" val="4271527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AA3D77-4513-4262-BD62-ECC3D6D2DB5C}"/>
              </a:ext>
            </a:extLst>
          </p:cNvPr>
          <p:cNvSpPr>
            <a:spLocks noGrp="1"/>
          </p:cNvSpPr>
          <p:nvPr>
            <p:ph type="title"/>
          </p:nvPr>
        </p:nvSpPr>
        <p:spPr/>
        <p:txBody>
          <a:bodyPr/>
          <a:lstStyle/>
          <a:p>
            <a:r>
              <a:rPr lang="tr-TR" dirty="0"/>
              <a:t>java.util.*		// </a:t>
            </a:r>
            <a:r>
              <a:rPr lang="tr-TR" dirty="0" err="1"/>
              <a:t>Interface</a:t>
            </a:r>
            <a:r>
              <a:rPr lang="tr-TR" dirty="0"/>
              <a:t> (</a:t>
            </a:r>
            <a:r>
              <a:rPr lang="tr-TR" dirty="0" err="1"/>
              <a:t>Arayüz</a:t>
            </a:r>
            <a:r>
              <a:rPr lang="tr-TR" dirty="0"/>
              <a:t>) </a:t>
            </a:r>
          </a:p>
        </p:txBody>
      </p:sp>
      <p:sp>
        <p:nvSpPr>
          <p:cNvPr id="4" name="Veri Yer Tutucusu 3">
            <a:extLst>
              <a:ext uri="{FF2B5EF4-FFF2-40B4-BE49-F238E27FC236}">
                <a16:creationId xmlns:a16="http://schemas.microsoft.com/office/drawing/2014/main" id="{E222CEF7-2577-4F89-99F9-71A9B497B5B8}"/>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60D38EF9-5EE4-4022-961A-98C6A2615E30}"/>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DCCFBFF6-6DE9-4C83-AB0D-D043785A8E46}"/>
              </a:ext>
            </a:extLst>
          </p:cNvPr>
          <p:cNvSpPr>
            <a:spLocks noGrp="1"/>
          </p:cNvSpPr>
          <p:nvPr>
            <p:ph type="sldNum" sz="quarter" idx="12"/>
          </p:nvPr>
        </p:nvSpPr>
        <p:spPr/>
        <p:txBody>
          <a:bodyPr/>
          <a:lstStyle/>
          <a:p>
            <a:r>
              <a:rPr lang="tr-TR"/>
              <a:t>Bilgisayar Mühendisliği // 2021-2022 Dönemi</a:t>
            </a:r>
            <a:endParaRPr lang="tr-TR" dirty="0"/>
          </a:p>
        </p:txBody>
      </p:sp>
      <p:pic>
        <p:nvPicPr>
          <p:cNvPr id="8" name="Resim 7">
            <a:extLst>
              <a:ext uri="{FF2B5EF4-FFF2-40B4-BE49-F238E27FC236}">
                <a16:creationId xmlns:a16="http://schemas.microsoft.com/office/drawing/2014/main" id="{1DDE0F8E-4D49-4C66-89D0-EA8A90C99B01}"/>
              </a:ext>
            </a:extLst>
          </p:cNvPr>
          <p:cNvPicPr>
            <a:picLocks noChangeAspect="1"/>
          </p:cNvPicPr>
          <p:nvPr/>
        </p:nvPicPr>
        <p:blipFill>
          <a:blip r:embed="rId2"/>
          <a:stretch>
            <a:fillRect/>
          </a:stretch>
        </p:blipFill>
        <p:spPr>
          <a:xfrm>
            <a:off x="0" y="1993956"/>
            <a:ext cx="12192000" cy="2098546"/>
          </a:xfrm>
          <a:prstGeom prst="rect">
            <a:avLst/>
          </a:prstGeom>
        </p:spPr>
      </p:pic>
    </p:spTree>
    <p:extLst>
      <p:ext uri="{BB962C8B-B14F-4D97-AF65-F5344CB8AC3E}">
        <p14:creationId xmlns:p14="http://schemas.microsoft.com/office/powerpoint/2010/main" val="508387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2CD124-BF57-4301-9B5F-ED85E8B032A8}"/>
              </a:ext>
            </a:extLst>
          </p:cNvPr>
          <p:cNvSpPr>
            <a:spLocks noGrp="1"/>
          </p:cNvSpPr>
          <p:nvPr>
            <p:ph type="title"/>
          </p:nvPr>
        </p:nvSpPr>
        <p:spPr/>
        <p:txBody>
          <a:bodyPr/>
          <a:lstStyle/>
          <a:p>
            <a:r>
              <a:rPr lang="tr-TR" dirty="0"/>
              <a:t>java.util.*		// Class (Sınıf)</a:t>
            </a:r>
          </a:p>
        </p:txBody>
      </p:sp>
      <p:sp>
        <p:nvSpPr>
          <p:cNvPr id="4" name="Veri Yer Tutucusu 3">
            <a:extLst>
              <a:ext uri="{FF2B5EF4-FFF2-40B4-BE49-F238E27FC236}">
                <a16:creationId xmlns:a16="http://schemas.microsoft.com/office/drawing/2014/main" id="{93567FB4-513E-49CC-89F7-DC03AF46D530}"/>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E937B741-5677-4298-9DF9-55AF0CA0ADC3}"/>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B9EC9177-C67E-475B-BBC6-8D370D5EE69E}"/>
              </a:ext>
            </a:extLst>
          </p:cNvPr>
          <p:cNvSpPr>
            <a:spLocks noGrp="1"/>
          </p:cNvSpPr>
          <p:nvPr>
            <p:ph type="sldNum" sz="quarter" idx="12"/>
          </p:nvPr>
        </p:nvSpPr>
        <p:spPr/>
        <p:txBody>
          <a:bodyPr/>
          <a:lstStyle/>
          <a:p>
            <a:r>
              <a:rPr lang="tr-TR"/>
              <a:t>Bilgisayar Mühendisliği // 2021-2022 Dönemi</a:t>
            </a:r>
            <a:endParaRPr lang="tr-TR" dirty="0"/>
          </a:p>
        </p:txBody>
      </p:sp>
      <p:pic>
        <p:nvPicPr>
          <p:cNvPr id="8" name="Resim 7">
            <a:extLst>
              <a:ext uri="{FF2B5EF4-FFF2-40B4-BE49-F238E27FC236}">
                <a16:creationId xmlns:a16="http://schemas.microsoft.com/office/drawing/2014/main" id="{7D032155-D515-457F-9DED-E9574371971B}"/>
              </a:ext>
            </a:extLst>
          </p:cNvPr>
          <p:cNvPicPr>
            <a:picLocks noChangeAspect="1"/>
          </p:cNvPicPr>
          <p:nvPr/>
        </p:nvPicPr>
        <p:blipFill>
          <a:blip r:embed="rId2"/>
          <a:stretch>
            <a:fillRect/>
          </a:stretch>
        </p:blipFill>
        <p:spPr>
          <a:xfrm>
            <a:off x="1157909" y="1368423"/>
            <a:ext cx="9876182" cy="4849959"/>
          </a:xfrm>
          <a:prstGeom prst="rect">
            <a:avLst/>
          </a:prstGeom>
        </p:spPr>
      </p:pic>
    </p:spTree>
    <p:extLst>
      <p:ext uri="{BB962C8B-B14F-4D97-AF65-F5344CB8AC3E}">
        <p14:creationId xmlns:p14="http://schemas.microsoft.com/office/powerpoint/2010/main" val="278026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5998FF-B7E7-440B-8E07-A8E01D02DE95}"/>
              </a:ext>
            </a:extLst>
          </p:cNvPr>
          <p:cNvSpPr>
            <a:spLocks noGrp="1"/>
          </p:cNvSpPr>
          <p:nvPr>
            <p:ph type="title"/>
          </p:nvPr>
        </p:nvSpPr>
        <p:spPr/>
        <p:txBody>
          <a:bodyPr/>
          <a:lstStyle/>
          <a:p>
            <a:r>
              <a:rPr lang="tr-TR" dirty="0"/>
              <a:t>java.util.*		// Class (Sınıf)</a:t>
            </a:r>
          </a:p>
        </p:txBody>
      </p:sp>
      <p:sp>
        <p:nvSpPr>
          <p:cNvPr id="4" name="Veri Yer Tutucusu 3">
            <a:extLst>
              <a:ext uri="{FF2B5EF4-FFF2-40B4-BE49-F238E27FC236}">
                <a16:creationId xmlns:a16="http://schemas.microsoft.com/office/drawing/2014/main" id="{6F630122-73E8-47D0-A5BF-96C46C46D5A5}"/>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C7B7A0F3-6695-4CA7-9757-E2B928699682}"/>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164D1A21-0212-4330-AB91-A76468D91257}"/>
              </a:ext>
            </a:extLst>
          </p:cNvPr>
          <p:cNvSpPr>
            <a:spLocks noGrp="1"/>
          </p:cNvSpPr>
          <p:nvPr>
            <p:ph type="sldNum" sz="quarter" idx="12"/>
          </p:nvPr>
        </p:nvSpPr>
        <p:spPr/>
        <p:txBody>
          <a:bodyPr/>
          <a:lstStyle/>
          <a:p>
            <a:r>
              <a:rPr lang="tr-TR"/>
              <a:t>Bilgisayar Mühendisliği // 2021-2022 Dönemi</a:t>
            </a:r>
            <a:endParaRPr lang="tr-TR" dirty="0"/>
          </a:p>
        </p:txBody>
      </p:sp>
      <p:pic>
        <p:nvPicPr>
          <p:cNvPr id="8" name="Resim 7">
            <a:extLst>
              <a:ext uri="{FF2B5EF4-FFF2-40B4-BE49-F238E27FC236}">
                <a16:creationId xmlns:a16="http://schemas.microsoft.com/office/drawing/2014/main" id="{CEAE2B05-5EEC-4915-ACF7-75F22987712C}"/>
              </a:ext>
            </a:extLst>
          </p:cNvPr>
          <p:cNvPicPr>
            <a:picLocks noChangeAspect="1"/>
          </p:cNvPicPr>
          <p:nvPr/>
        </p:nvPicPr>
        <p:blipFill>
          <a:blip r:embed="rId2"/>
          <a:stretch>
            <a:fillRect/>
          </a:stretch>
        </p:blipFill>
        <p:spPr>
          <a:xfrm>
            <a:off x="1517375" y="1390387"/>
            <a:ext cx="9836425" cy="4965962"/>
          </a:xfrm>
          <a:prstGeom prst="rect">
            <a:avLst/>
          </a:prstGeom>
        </p:spPr>
      </p:pic>
    </p:spTree>
    <p:extLst>
      <p:ext uri="{BB962C8B-B14F-4D97-AF65-F5344CB8AC3E}">
        <p14:creationId xmlns:p14="http://schemas.microsoft.com/office/powerpoint/2010/main" val="768449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a:extLst>
              <a:ext uri="{FF2B5EF4-FFF2-40B4-BE49-F238E27FC236}">
                <a16:creationId xmlns:a16="http://schemas.microsoft.com/office/drawing/2014/main" id="{1B367DE9-298D-4FC8-816C-5840E2ACE3EE}"/>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EBC0076D-14E1-480E-BABB-E35BA8F61775}"/>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4B423BDA-B8C5-436F-BC4C-88F9A5749923}"/>
              </a:ext>
            </a:extLst>
          </p:cNvPr>
          <p:cNvSpPr>
            <a:spLocks noGrp="1"/>
          </p:cNvSpPr>
          <p:nvPr>
            <p:ph type="sldNum" sz="quarter" idx="12"/>
          </p:nvPr>
        </p:nvSpPr>
        <p:spPr/>
        <p:txBody>
          <a:bodyPr/>
          <a:lstStyle/>
          <a:p>
            <a:r>
              <a:rPr lang="tr-TR"/>
              <a:t>Bilgisayar Mühendisliği // 2021-2022 Dönemi</a:t>
            </a:r>
            <a:endParaRPr lang="tr-TR" dirty="0"/>
          </a:p>
        </p:txBody>
      </p:sp>
      <p:pic>
        <p:nvPicPr>
          <p:cNvPr id="8" name="Resim 7">
            <a:extLst>
              <a:ext uri="{FF2B5EF4-FFF2-40B4-BE49-F238E27FC236}">
                <a16:creationId xmlns:a16="http://schemas.microsoft.com/office/drawing/2014/main" id="{6658DF91-9B97-497F-B579-F5E8BBA25B84}"/>
              </a:ext>
            </a:extLst>
          </p:cNvPr>
          <p:cNvPicPr>
            <a:picLocks noChangeAspect="1"/>
          </p:cNvPicPr>
          <p:nvPr/>
        </p:nvPicPr>
        <p:blipFill>
          <a:blip r:embed="rId2"/>
          <a:stretch>
            <a:fillRect/>
          </a:stretch>
        </p:blipFill>
        <p:spPr>
          <a:xfrm>
            <a:off x="0" y="619768"/>
            <a:ext cx="12192000" cy="5618464"/>
          </a:xfrm>
          <a:prstGeom prst="rect">
            <a:avLst/>
          </a:prstGeom>
        </p:spPr>
      </p:pic>
    </p:spTree>
    <p:extLst>
      <p:ext uri="{BB962C8B-B14F-4D97-AF65-F5344CB8AC3E}">
        <p14:creationId xmlns:p14="http://schemas.microsoft.com/office/powerpoint/2010/main" val="1103122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47B492D-4524-418E-AE52-5127635D8961}"/>
              </a:ext>
            </a:extLst>
          </p:cNvPr>
          <p:cNvSpPr>
            <a:spLocks noGrp="1"/>
          </p:cNvSpPr>
          <p:nvPr>
            <p:ph type="dt" sz="half" idx="10"/>
          </p:nvPr>
        </p:nvSpPr>
        <p:spPr/>
        <p:txBody>
          <a:bodyPr/>
          <a:lstStyle/>
          <a:p>
            <a:r>
              <a:rPr lang="tr-TR"/>
              <a:t>Sunum Tarihi: 24.01.2022 Pazartesi</a:t>
            </a:r>
            <a:endParaRPr lang="tr-TR" dirty="0"/>
          </a:p>
        </p:txBody>
      </p:sp>
      <p:sp>
        <p:nvSpPr>
          <p:cNvPr id="3" name="Alt Bilgi Yer Tutucusu 2">
            <a:extLst>
              <a:ext uri="{FF2B5EF4-FFF2-40B4-BE49-F238E27FC236}">
                <a16:creationId xmlns:a16="http://schemas.microsoft.com/office/drawing/2014/main" id="{38651ADC-A244-4E34-8090-804827B94550}"/>
              </a:ext>
            </a:extLst>
          </p:cNvPr>
          <p:cNvSpPr>
            <a:spLocks noGrp="1"/>
          </p:cNvSpPr>
          <p:nvPr>
            <p:ph type="ftr" sz="quarter" idx="11"/>
          </p:nvPr>
        </p:nvSpPr>
        <p:spPr/>
        <p:txBody>
          <a:bodyPr/>
          <a:lstStyle/>
          <a:p>
            <a:r>
              <a:rPr lang="tr-TR"/>
              <a:t>| İSTANBUL SABAHATTİN ZAİM ÜNİVERSİTESİ | </a:t>
            </a:r>
            <a:endParaRPr lang="tr-TR" dirty="0"/>
          </a:p>
        </p:txBody>
      </p:sp>
      <p:sp>
        <p:nvSpPr>
          <p:cNvPr id="4" name="Slayt Numarası Yer Tutucusu 3">
            <a:extLst>
              <a:ext uri="{FF2B5EF4-FFF2-40B4-BE49-F238E27FC236}">
                <a16:creationId xmlns:a16="http://schemas.microsoft.com/office/drawing/2014/main" id="{9C9D94C2-87A6-456B-BAD6-A5834FD76A8E}"/>
              </a:ext>
            </a:extLst>
          </p:cNvPr>
          <p:cNvSpPr>
            <a:spLocks noGrp="1"/>
          </p:cNvSpPr>
          <p:nvPr>
            <p:ph type="sldNum" sz="quarter" idx="12"/>
          </p:nvPr>
        </p:nvSpPr>
        <p:spPr/>
        <p:txBody>
          <a:bodyPr/>
          <a:lstStyle/>
          <a:p>
            <a:r>
              <a:rPr lang="tr-TR"/>
              <a:t>Bilgisayar Mühendisliği // 2021-2022 Dönemi</a:t>
            </a:r>
            <a:endParaRPr lang="tr-TR" dirty="0"/>
          </a:p>
        </p:txBody>
      </p:sp>
      <p:pic>
        <p:nvPicPr>
          <p:cNvPr id="6" name="Resim 5">
            <a:extLst>
              <a:ext uri="{FF2B5EF4-FFF2-40B4-BE49-F238E27FC236}">
                <a16:creationId xmlns:a16="http://schemas.microsoft.com/office/drawing/2014/main" id="{BDBD4395-1767-40FA-BA3C-1F8A120A3235}"/>
              </a:ext>
            </a:extLst>
          </p:cNvPr>
          <p:cNvPicPr>
            <a:picLocks noChangeAspect="1"/>
          </p:cNvPicPr>
          <p:nvPr/>
        </p:nvPicPr>
        <p:blipFill>
          <a:blip r:embed="rId2"/>
          <a:stretch>
            <a:fillRect/>
          </a:stretch>
        </p:blipFill>
        <p:spPr>
          <a:xfrm>
            <a:off x="0" y="298749"/>
            <a:ext cx="12192000" cy="5921074"/>
          </a:xfrm>
          <a:prstGeom prst="rect">
            <a:avLst/>
          </a:prstGeom>
        </p:spPr>
      </p:pic>
    </p:spTree>
    <p:extLst>
      <p:ext uri="{BB962C8B-B14F-4D97-AF65-F5344CB8AC3E}">
        <p14:creationId xmlns:p14="http://schemas.microsoft.com/office/powerpoint/2010/main" val="3853081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E26460-B542-4EF9-A1B8-7FF46A299932}"/>
              </a:ext>
            </a:extLst>
          </p:cNvPr>
          <p:cNvSpPr>
            <a:spLocks noGrp="1"/>
          </p:cNvSpPr>
          <p:nvPr>
            <p:ph type="title"/>
          </p:nvPr>
        </p:nvSpPr>
        <p:spPr/>
        <p:txBody>
          <a:bodyPr/>
          <a:lstStyle/>
          <a:p>
            <a:r>
              <a:rPr lang="tr-TR" dirty="0"/>
              <a:t>NOT : java.util.* paketinden </a:t>
            </a:r>
            <a:r>
              <a:rPr lang="tr-TR" dirty="0" err="1"/>
              <a:t>import</a:t>
            </a:r>
            <a:r>
              <a:rPr lang="tr-TR" dirty="0"/>
              <a:t> edilen </a:t>
            </a:r>
            <a:r>
              <a:rPr lang="tr-TR" dirty="0" err="1"/>
              <a:t>arayüz</a:t>
            </a:r>
            <a:r>
              <a:rPr lang="tr-TR" dirty="0"/>
              <a:t> ve sınıflardan bahsetmeden önce !</a:t>
            </a:r>
          </a:p>
        </p:txBody>
      </p:sp>
      <p:sp>
        <p:nvSpPr>
          <p:cNvPr id="3" name="Metin Yer Tutucusu 2">
            <a:extLst>
              <a:ext uri="{FF2B5EF4-FFF2-40B4-BE49-F238E27FC236}">
                <a16:creationId xmlns:a16="http://schemas.microsoft.com/office/drawing/2014/main" id="{574E3779-18D9-49E9-94E1-0ED0CD5A1E04}"/>
              </a:ext>
            </a:extLst>
          </p:cNvPr>
          <p:cNvSpPr>
            <a:spLocks noGrp="1"/>
          </p:cNvSpPr>
          <p:nvPr>
            <p:ph type="body" idx="1"/>
          </p:nvPr>
        </p:nvSpPr>
        <p:spPr/>
        <p:txBody>
          <a:bodyPr/>
          <a:lstStyle/>
          <a:p>
            <a:r>
              <a:rPr lang="tr-TR" dirty="0"/>
              <a:t>ARAYÜZ (INTERFACE)</a:t>
            </a:r>
          </a:p>
        </p:txBody>
      </p:sp>
      <p:sp>
        <p:nvSpPr>
          <p:cNvPr id="4" name="İçerik Yer Tutucusu 3">
            <a:extLst>
              <a:ext uri="{FF2B5EF4-FFF2-40B4-BE49-F238E27FC236}">
                <a16:creationId xmlns:a16="http://schemas.microsoft.com/office/drawing/2014/main" id="{98F852B1-3ADB-4A50-9756-AF5446C455BF}"/>
              </a:ext>
            </a:extLst>
          </p:cNvPr>
          <p:cNvSpPr>
            <a:spLocks noGrp="1"/>
          </p:cNvSpPr>
          <p:nvPr>
            <p:ph sz="half" idx="2"/>
          </p:nvPr>
        </p:nvSpPr>
        <p:spPr/>
        <p:txBody>
          <a:bodyPr>
            <a:normAutofit fontScale="85000" lnSpcReduction="20000"/>
          </a:bodyPr>
          <a:lstStyle/>
          <a:p>
            <a:r>
              <a:rPr lang="tr-TR" dirty="0" err="1">
                <a:solidFill>
                  <a:schemeClr val="accent6"/>
                </a:solidFill>
              </a:rPr>
              <a:t>Arayüz</a:t>
            </a:r>
            <a:r>
              <a:rPr lang="tr-TR" dirty="0">
                <a:solidFill>
                  <a:schemeClr val="accent6"/>
                </a:solidFill>
              </a:rPr>
              <a:t> ya da arabirim yalnızca üyelerin imzasını içerir: yöntemler, özellikler, olaylar veya </a:t>
            </a:r>
            <a:r>
              <a:rPr lang="tr-TR" dirty="0" err="1">
                <a:solidFill>
                  <a:schemeClr val="accent6"/>
                </a:solidFill>
              </a:rPr>
              <a:t>dizinleyiciler</a:t>
            </a:r>
            <a:r>
              <a:rPr lang="tr-TR" dirty="0"/>
              <a:t>. Bu üyelerin tanımlarını içermez. Bu üyelerin tanımlarını yazmak için bu </a:t>
            </a:r>
            <a:r>
              <a:rPr lang="tr-TR" dirty="0" err="1"/>
              <a:t>arayüzü</a:t>
            </a:r>
            <a:r>
              <a:rPr lang="tr-TR" dirty="0"/>
              <a:t> türeten sınıfa kalmıştır. </a:t>
            </a:r>
            <a:r>
              <a:rPr lang="tr-TR" dirty="0">
                <a:solidFill>
                  <a:schemeClr val="accent6"/>
                </a:solidFill>
              </a:rPr>
              <a:t>Bir sınıfın, </a:t>
            </a:r>
            <a:r>
              <a:rPr lang="tr-TR" dirty="0" err="1">
                <a:solidFill>
                  <a:schemeClr val="accent6"/>
                </a:solidFill>
              </a:rPr>
              <a:t>arayüzün</a:t>
            </a:r>
            <a:r>
              <a:rPr lang="tr-TR" dirty="0">
                <a:solidFill>
                  <a:schemeClr val="accent6"/>
                </a:solidFill>
              </a:rPr>
              <a:t> tüm üyelerini uygulaması zorunludur.</a:t>
            </a:r>
          </a:p>
        </p:txBody>
      </p:sp>
      <p:sp>
        <p:nvSpPr>
          <p:cNvPr id="5" name="Metin Yer Tutucusu 4">
            <a:extLst>
              <a:ext uri="{FF2B5EF4-FFF2-40B4-BE49-F238E27FC236}">
                <a16:creationId xmlns:a16="http://schemas.microsoft.com/office/drawing/2014/main" id="{1D5A7AF6-680B-41C6-AA36-15A6C5F26E2A}"/>
              </a:ext>
            </a:extLst>
          </p:cNvPr>
          <p:cNvSpPr>
            <a:spLocks noGrp="1"/>
          </p:cNvSpPr>
          <p:nvPr>
            <p:ph type="body" sz="quarter" idx="3"/>
          </p:nvPr>
        </p:nvSpPr>
        <p:spPr/>
        <p:txBody>
          <a:bodyPr/>
          <a:lstStyle/>
          <a:p>
            <a:r>
              <a:rPr lang="tr-TR" dirty="0"/>
              <a:t>SINIF (CLASS)</a:t>
            </a:r>
          </a:p>
        </p:txBody>
      </p:sp>
      <p:sp>
        <p:nvSpPr>
          <p:cNvPr id="6" name="İçerik Yer Tutucusu 5">
            <a:extLst>
              <a:ext uri="{FF2B5EF4-FFF2-40B4-BE49-F238E27FC236}">
                <a16:creationId xmlns:a16="http://schemas.microsoft.com/office/drawing/2014/main" id="{A705E251-D50E-4B73-8F05-C8BB26AD2618}"/>
              </a:ext>
            </a:extLst>
          </p:cNvPr>
          <p:cNvSpPr>
            <a:spLocks noGrp="1"/>
          </p:cNvSpPr>
          <p:nvPr>
            <p:ph sz="quarter" idx="4"/>
          </p:nvPr>
        </p:nvSpPr>
        <p:spPr/>
        <p:txBody>
          <a:bodyPr>
            <a:normAutofit fontScale="85000" lnSpcReduction="20000"/>
          </a:bodyPr>
          <a:lstStyle/>
          <a:p>
            <a:r>
              <a:rPr lang="tr-TR" dirty="0">
                <a:solidFill>
                  <a:schemeClr val="accent6"/>
                </a:solidFill>
              </a:rPr>
              <a:t>Sınıf, veri üyelerinin, yöntemlerin, özelliklerin ve olayların gruplandırılmasını sağlayan kullanıcı tanımlı bir veri türüdür</a:t>
            </a:r>
            <a:r>
              <a:rPr lang="tr-TR" dirty="0"/>
              <a:t>. Bir sınıf, veri ve davranışları tanımlayan bir plandan başka bir şey değildir. </a:t>
            </a:r>
            <a:r>
              <a:rPr lang="tr-TR" dirty="0">
                <a:solidFill>
                  <a:schemeClr val="accent6"/>
                </a:solidFill>
              </a:rPr>
              <a:t>Nesneler, sınıfın örnekleridir</a:t>
            </a:r>
            <a:r>
              <a:rPr lang="tr-TR" dirty="0"/>
              <a:t>. Java'da sınıflar '</a:t>
            </a:r>
            <a:r>
              <a:rPr lang="tr-TR" dirty="0" err="1"/>
              <a:t>class'anahtar</a:t>
            </a:r>
            <a:r>
              <a:rPr lang="tr-TR" dirty="0"/>
              <a:t> sözcüğü ve ardından küme parantezi ile çevrili bir sınıfın gövdesini içeren sınıf adı kullanılarak tanımlanır. Her sınıf, sınıfla aynı adı taşıyan ve bir sınıfı başlatırken otomatik olarak çağrılan bir yapıcıya sahiptir.</a:t>
            </a:r>
          </a:p>
          <a:p>
            <a:endParaRPr lang="tr-TR" dirty="0"/>
          </a:p>
        </p:txBody>
      </p:sp>
      <p:sp>
        <p:nvSpPr>
          <p:cNvPr id="7" name="Slayt Numarası Yer Tutucusu 6">
            <a:extLst>
              <a:ext uri="{FF2B5EF4-FFF2-40B4-BE49-F238E27FC236}">
                <a16:creationId xmlns:a16="http://schemas.microsoft.com/office/drawing/2014/main" id="{6008FBE7-2C6E-4254-989E-44A402297EF7}"/>
              </a:ext>
            </a:extLst>
          </p:cNvPr>
          <p:cNvSpPr>
            <a:spLocks noGrp="1"/>
          </p:cNvSpPr>
          <p:nvPr>
            <p:ph type="sldNum" sz="quarter" idx="12"/>
          </p:nvPr>
        </p:nvSpPr>
        <p:spPr/>
        <p:txBody>
          <a:bodyPr/>
          <a:lstStyle/>
          <a:p>
            <a:r>
              <a:rPr lang="tr-TR"/>
              <a:t>Bilgisayar Mühendisliği // 2021-2022 Dönemi</a:t>
            </a:r>
            <a:endParaRPr lang="tr-TR" dirty="0"/>
          </a:p>
        </p:txBody>
      </p:sp>
      <p:sp>
        <p:nvSpPr>
          <p:cNvPr id="8" name="Alt Bilgi Yer Tutucusu 7">
            <a:extLst>
              <a:ext uri="{FF2B5EF4-FFF2-40B4-BE49-F238E27FC236}">
                <a16:creationId xmlns:a16="http://schemas.microsoft.com/office/drawing/2014/main" id="{BB45AFA7-B8EA-4C4B-AD99-1513B2241CE3}"/>
              </a:ext>
            </a:extLst>
          </p:cNvPr>
          <p:cNvSpPr>
            <a:spLocks noGrp="1"/>
          </p:cNvSpPr>
          <p:nvPr>
            <p:ph type="ftr" sz="quarter" idx="11"/>
          </p:nvPr>
        </p:nvSpPr>
        <p:spPr/>
        <p:txBody>
          <a:bodyPr/>
          <a:lstStyle/>
          <a:p>
            <a:r>
              <a:rPr lang="tr-TR"/>
              <a:t>| İSTANBUL SABAHATTİN ZAİM ÜNİVERSİTESİ | </a:t>
            </a:r>
            <a:endParaRPr lang="tr-TR" dirty="0"/>
          </a:p>
        </p:txBody>
      </p:sp>
      <p:sp>
        <p:nvSpPr>
          <p:cNvPr id="9" name="Veri Yer Tutucusu 8">
            <a:extLst>
              <a:ext uri="{FF2B5EF4-FFF2-40B4-BE49-F238E27FC236}">
                <a16:creationId xmlns:a16="http://schemas.microsoft.com/office/drawing/2014/main" id="{82433EE6-7E55-4C12-8638-5290B3532B5B}"/>
              </a:ext>
            </a:extLst>
          </p:cNvPr>
          <p:cNvSpPr>
            <a:spLocks noGrp="1"/>
          </p:cNvSpPr>
          <p:nvPr>
            <p:ph type="dt" sz="half" idx="10"/>
          </p:nvPr>
        </p:nvSpPr>
        <p:spPr/>
        <p:txBody>
          <a:bodyPr/>
          <a:lstStyle/>
          <a:p>
            <a:r>
              <a:rPr lang="tr-TR"/>
              <a:t>Sunum Tarihi: 24.01.2022 Pazartesi</a:t>
            </a:r>
            <a:endParaRPr lang="tr-TR" dirty="0"/>
          </a:p>
        </p:txBody>
      </p:sp>
    </p:spTree>
    <p:extLst>
      <p:ext uri="{BB962C8B-B14F-4D97-AF65-F5344CB8AC3E}">
        <p14:creationId xmlns:p14="http://schemas.microsoft.com/office/powerpoint/2010/main" val="257626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EF39D5-134A-44B9-B812-832F301FA411}"/>
              </a:ext>
            </a:extLst>
          </p:cNvPr>
          <p:cNvSpPr>
            <a:spLocks noGrp="1"/>
          </p:cNvSpPr>
          <p:nvPr>
            <p:ph type="title"/>
          </p:nvPr>
        </p:nvSpPr>
        <p:spPr/>
        <p:txBody>
          <a:bodyPr/>
          <a:lstStyle/>
          <a:p>
            <a:r>
              <a:rPr lang="tr-TR" dirty="0"/>
              <a:t>Java.util.* paketinden </a:t>
            </a:r>
            <a:r>
              <a:rPr lang="tr-TR" dirty="0" err="1"/>
              <a:t>import</a:t>
            </a:r>
            <a:r>
              <a:rPr lang="tr-TR" dirty="0"/>
              <a:t> ettiğimiz </a:t>
            </a:r>
            <a:r>
              <a:rPr lang="tr-TR" dirty="0" err="1"/>
              <a:t>arayüzler</a:t>
            </a:r>
            <a:r>
              <a:rPr lang="tr-TR" dirty="0"/>
              <a:t>(</a:t>
            </a:r>
            <a:r>
              <a:rPr lang="tr-TR" dirty="0" err="1"/>
              <a:t>interfaces</a:t>
            </a:r>
            <a:r>
              <a:rPr lang="tr-TR" dirty="0"/>
              <a:t>) ve sınıflar(</a:t>
            </a:r>
            <a:r>
              <a:rPr lang="tr-TR" dirty="0" err="1"/>
              <a:t>classes</a:t>
            </a:r>
            <a:r>
              <a:rPr lang="tr-TR" dirty="0"/>
              <a:t>)</a:t>
            </a:r>
          </a:p>
        </p:txBody>
      </p:sp>
      <p:sp>
        <p:nvSpPr>
          <p:cNvPr id="8" name="Metin Yer Tutucusu 7">
            <a:extLst>
              <a:ext uri="{FF2B5EF4-FFF2-40B4-BE49-F238E27FC236}">
                <a16:creationId xmlns:a16="http://schemas.microsoft.com/office/drawing/2014/main" id="{3810C889-7E4C-473B-BD47-81C493770361}"/>
              </a:ext>
            </a:extLst>
          </p:cNvPr>
          <p:cNvSpPr>
            <a:spLocks noGrp="1"/>
          </p:cNvSpPr>
          <p:nvPr>
            <p:ph type="body" idx="1"/>
          </p:nvPr>
        </p:nvSpPr>
        <p:spPr>
          <a:xfrm>
            <a:off x="836612" y="1331915"/>
            <a:ext cx="5157787" cy="823912"/>
          </a:xfrm>
        </p:spPr>
        <p:txBody>
          <a:bodyPr/>
          <a:lstStyle/>
          <a:p>
            <a:r>
              <a:rPr lang="tr-TR" dirty="0"/>
              <a:t>ARAYÜZLER (INTERFACES)</a:t>
            </a:r>
          </a:p>
        </p:txBody>
      </p:sp>
      <p:sp>
        <p:nvSpPr>
          <p:cNvPr id="3" name="İçerik Yer Tutucusu 2">
            <a:extLst>
              <a:ext uri="{FF2B5EF4-FFF2-40B4-BE49-F238E27FC236}">
                <a16:creationId xmlns:a16="http://schemas.microsoft.com/office/drawing/2014/main" id="{7E183AEF-C3AB-4E7C-9A1F-443B9E78CEDB}"/>
              </a:ext>
            </a:extLst>
          </p:cNvPr>
          <p:cNvSpPr>
            <a:spLocks noGrp="1"/>
          </p:cNvSpPr>
          <p:nvPr>
            <p:ph sz="half" idx="2"/>
          </p:nvPr>
        </p:nvSpPr>
        <p:spPr>
          <a:xfrm>
            <a:off x="591309" y="2155827"/>
            <a:ext cx="5157787" cy="3684588"/>
          </a:xfrm>
        </p:spPr>
        <p:txBody>
          <a:bodyPr/>
          <a:lstStyle/>
          <a:p>
            <a:r>
              <a:rPr lang="tr-TR" dirty="0" err="1"/>
              <a:t>java.util.Set</a:t>
            </a:r>
            <a:r>
              <a:rPr lang="tr-TR" dirty="0"/>
              <a:t> : Yinelenen eleman içermeyen bir koleksiyon.</a:t>
            </a:r>
          </a:p>
          <a:p>
            <a:r>
              <a:rPr lang="tr-TR" dirty="0" err="1"/>
              <a:t>java.util.HashSet</a:t>
            </a:r>
            <a:r>
              <a:rPr lang="tr-TR" dirty="0"/>
              <a:t> : Bu sınıf, bir </a:t>
            </a:r>
            <a:r>
              <a:rPr lang="tr-TR" dirty="0" err="1"/>
              <a:t>hash</a:t>
            </a:r>
            <a:r>
              <a:rPr lang="tr-TR" dirty="0"/>
              <a:t> tablosu (aslında bir </a:t>
            </a:r>
            <a:r>
              <a:rPr lang="tr-TR" dirty="0" err="1"/>
              <a:t>HashMap</a:t>
            </a:r>
            <a:r>
              <a:rPr lang="tr-TR" dirty="0"/>
              <a:t> örneği) tarafından desteklenen Set </a:t>
            </a:r>
            <a:r>
              <a:rPr lang="tr-TR" dirty="0" err="1"/>
              <a:t>arayüzünü</a:t>
            </a:r>
            <a:r>
              <a:rPr lang="tr-TR" dirty="0"/>
              <a:t> uygular.</a:t>
            </a:r>
          </a:p>
        </p:txBody>
      </p:sp>
      <p:sp>
        <p:nvSpPr>
          <p:cNvPr id="9" name="Metin Yer Tutucusu 8">
            <a:extLst>
              <a:ext uri="{FF2B5EF4-FFF2-40B4-BE49-F238E27FC236}">
                <a16:creationId xmlns:a16="http://schemas.microsoft.com/office/drawing/2014/main" id="{5B9A1BBB-333C-480B-8B89-F6C85EF8A37D}"/>
              </a:ext>
            </a:extLst>
          </p:cNvPr>
          <p:cNvSpPr>
            <a:spLocks noGrp="1"/>
          </p:cNvSpPr>
          <p:nvPr>
            <p:ph type="body" sz="quarter" idx="3"/>
          </p:nvPr>
        </p:nvSpPr>
        <p:spPr>
          <a:xfrm>
            <a:off x="6169024" y="1331915"/>
            <a:ext cx="5183188" cy="823912"/>
          </a:xfrm>
        </p:spPr>
        <p:txBody>
          <a:bodyPr/>
          <a:lstStyle/>
          <a:p>
            <a:r>
              <a:rPr lang="tr-TR" dirty="0"/>
              <a:t>SINIFLAR (CLASSES)</a:t>
            </a:r>
          </a:p>
        </p:txBody>
      </p:sp>
      <p:sp>
        <p:nvSpPr>
          <p:cNvPr id="10" name="İçerik Yer Tutucusu 9">
            <a:extLst>
              <a:ext uri="{FF2B5EF4-FFF2-40B4-BE49-F238E27FC236}">
                <a16:creationId xmlns:a16="http://schemas.microsoft.com/office/drawing/2014/main" id="{8359C003-9192-4CE6-8AFC-B1AAE633CBE5}"/>
              </a:ext>
            </a:extLst>
          </p:cNvPr>
          <p:cNvSpPr>
            <a:spLocks noGrp="1"/>
          </p:cNvSpPr>
          <p:nvPr>
            <p:ph sz="quarter" idx="4"/>
          </p:nvPr>
        </p:nvSpPr>
        <p:spPr>
          <a:xfrm>
            <a:off x="6096000" y="2156241"/>
            <a:ext cx="5183188" cy="3684588"/>
          </a:xfrm>
        </p:spPr>
        <p:txBody>
          <a:bodyPr/>
          <a:lstStyle/>
          <a:p>
            <a:r>
              <a:rPr lang="tr-TR" dirty="0" err="1"/>
              <a:t>java.util.ArrayList</a:t>
            </a:r>
            <a:r>
              <a:rPr lang="tr-TR" dirty="0"/>
              <a:t> : </a:t>
            </a:r>
            <a:r>
              <a:rPr lang="tr-TR" dirty="0" err="1"/>
              <a:t>List</a:t>
            </a:r>
            <a:r>
              <a:rPr lang="tr-TR" dirty="0"/>
              <a:t> </a:t>
            </a:r>
            <a:r>
              <a:rPr lang="tr-TR" dirty="0" err="1"/>
              <a:t>interface’inin</a:t>
            </a:r>
            <a:r>
              <a:rPr lang="tr-TR" dirty="0"/>
              <a:t> yeniden boyutlandırılabilir dizi uygulaması.</a:t>
            </a:r>
          </a:p>
          <a:p>
            <a:r>
              <a:rPr lang="tr-TR" dirty="0" err="1"/>
              <a:t>java.util.ArrayDeque</a:t>
            </a:r>
            <a:r>
              <a:rPr lang="tr-TR" dirty="0"/>
              <a:t> : </a:t>
            </a:r>
            <a:r>
              <a:rPr lang="tr-TR" dirty="0" err="1"/>
              <a:t>Deque</a:t>
            </a:r>
            <a:r>
              <a:rPr lang="tr-TR" dirty="0"/>
              <a:t>(</a:t>
            </a:r>
            <a:r>
              <a:rPr lang="tr-TR" dirty="0" err="1"/>
              <a:t>double</a:t>
            </a:r>
            <a:r>
              <a:rPr lang="tr-TR" dirty="0"/>
              <a:t> </a:t>
            </a:r>
            <a:r>
              <a:rPr lang="tr-TR" dirty="0" err="1"/>
              <a:t>ended</a:t>
            </a:r>
            <a:r>
              <a:rPr lang="tr-TR" dirty="0"/>
              <a:t> </a:t>
            </a:r>
            <a:r>
              <a:rPr lang="tr-TR" dirty="0" err="1"/>
              <a:t>queue</a:t>
            </a:r>
            <a:r>
              <a:rPr lang="tr-TR" dirty="0"/>
              <a:t>) </a:t>
            </a:r>
            <a:r>
              <a:rPr lang="tr-TR" dirty="0" err="1"/>
              <a:t>interface’inin</a:t>
            </a:r>
            <a:r>
              <a:rPr lang="tr-TR" dirty="0"/>
              <a:t> yeniden boyutlandırılabilir dizi uygulaması.</a:t>
            </a:r>
          </a:p>
        </p:txBody>
      </p:sp>
      <p:sp>
        <p:nvSpPr>
          <p:cNvPr id="5" name="Slayt Numarası Yer Tutucusu 4">
            <a:extLst>
              <a:ext uri="{FF2B5EF4-FFF2-40B4-BE49-F238E27FC236}">
                <a16:creationId xmlns:a16="http://schemas.microsoft.com/office/drawing/2014/main" id="{82807433-B6A4-437D-A9AB-5345595F8C33}"/>
              </a:ext>
            </a:extLst>
          </p:cNvPr>
          <p:cNvSpPr>
            <a:spLocks noGrp="1"/>
          </p:cNvSpPr>
          <p:nvPr>
            <p:ph type="sldNum" sz="quarter" idx="12"/>
          </p:nvPr>
        </p:nvSpPr>
        <p:spPr/>
        <p:txBody>
          <a:bodyPr/>
          <a:lstStyle/>
          <a:p>
            <a:r>
              <a:rPr lang="tr-TR"/>
              <a:t>Bilgisayar Mühendisliği // 2021-2022 Dönemi</a:t>
            </a:r>
            <a:endParaRPr lang="tr-TR" dirty="0"/>
          </a:p>
        </p:txBody>
      </p:sp>
      <p:sp>
        <p:nvSpPr>
          <p:cNvPr id="6" name="Alt Bilgi Yer Tutucusu 5">
            <a:extLst>
              <a:ext uri="{FF2B5EF4-FFF2-40B4-BE49-F238E27FC236}">
                <a16:creationId xmlns:a16="http://schemas.microsoft.com/office/drawing/2014/main" id="{2D8BB7A3-D4F4-4A51-98A2-43A359E49F19}"/>
              </a:ext>
            </a:extLst>
          </p:cNvPr>
          <p:cNvSpPr>
            <a:spLocks noGrp="1"/>
          </p:cNvSpPr>
          <p:nvPr>
            <p:ph type="ftr" sz="quarter" idx="11"/>
          </p:nvPr>
        </p:nvSpPr>
        <p:spPr/>
        <p:txBody>
          <a:bodyPr/>
          <a:lstStyle/>
          <a:p>
            <a:r>
              <a:rPr lang="tr-TR"/>
              <a:t>| İSTANBUL SABAHATTİN ZAİM ÜNİVERSİTESİ | </a:t>
            </a:r>
            <a:endParaRPr lang="tr-TR" dirty="0"/>
          </a:p>
        </p:txBody>
      </p:sp>
      <p:sp>
        <p:nvSpPr>
          <p:cNvPr id="7" name="Veri Yer Tutucusu 6">
            <a:extLst>
              <a:ext uri="{FF2B5EF4-FFF2-40B4-BE49-F238E27FC236}">
                <a16:creationId xmlns:a16="http://schemas.microsoft.com/office/drawing/2014/main" id="{7AB97412-9E63-4F4B-A5B2-F68E6A15169A}"/>
              </a:ext>
            </a:extLst>
          </p:cNvPr>
          <p:cNvSpPr>
            <a:spLocks noGrp="1"/>
          </p:cNvSpPr>
          <p:nvPr>
            <p:ph type="dt" sz="half" idx="10"/>
          </p:nvPr>
        </p:nvSpPr>
        <p:spPr/>
        <p:txBody>
          <a:bodyPr/>
          <a:lstStyle/>
          <a:p>
            <a:r>
              <a:rPr lang="tr-TR"/>
              <a:t>Sunum Tarihi: 24.01.2022 Pazartesi</a:t>
            </a:r>
            <a:endParaRPr lang="tr-TR" dirty="0"/>
          </a:p>
        </p:txBody>
      </p:sp>
    </p:spTree>
    <p:extLst>
      <p:ext uri="{BB962C8B-B14F-4D97-AF65-F5344CB8AC3E}">
        <p14:creationId xmlns:p14="http://schemas.microsoft.com/office/powerpoint/2010/main" val="2230921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EF39D5-134A-44B9-B812-832F301FA411}"/>
              </a:ext>
            </a:extLst>
          </p:cNvPr>
          <p:cNvSpPr>
            <a:spLocks noGrp="1"/>
          </p:cNvSpPr>
          <p:nvPr>
            <p:ph type="title"/>
          </p:nvPr>
        </p:nvSpPr>
        <p:spPr/>
        <p:txBody>
          <a:bodyPr/>
          <a:lstStyle/>
          <a:p>
            <a:r>
              <a:rPr lang="tr-TR" dirty="0"/>
              <a:t>Java.util.* paketinden </a:t>
            </a:r>
            <a:r>
              <a:rPr lang="tr-TR" dirty="0" err="1"/>
              <a:t>import</a:t>
            </a:r>
            <a:r>
              <a:rPr lang="tr-TR" dirty="0"/>
              <a:t> ettiğimiz </a:t>
            </a:r>
            <a:r>
              <a:rPr lang="tr-TR" dirty="0" err="1"/>
              <a:t>arayüzler</a:t>
            </a:r>
            <a:r>
              <a:rPr lang="tr-TR" dirty="0"/>
              <a:t>(</a:t>
            </a:r>
            <a:r>
              <a:rPr lang="tr-TR" dirty="0" err="1"/>
              <a:t>interfaces</a:t>
            </a:r>
            <a:r>
              <a:rPr lang="tr-TR" dirty="0"/>
              <a:t>) ve sınıflar(</a:t>
            </a:r>
            <a:r>
              <a:rPr lang="tr-TR" dirty="0" err="1"/>
              <a:t>classes</a:t>
            </a:r>
            <a:r>
              <a:rPr lang="tr-TR" dirty="0"/>
              <a:t>)</a:t>
            </a:r>
          </a:p>
        </p:txBody>
      </p:sp>
      <p:sp>
        <p:nvSpPr>
          <p:cNvPr id="8" name="Metin Yer Tutucusu 7">
            <a:extLst>
              <a:ext uri="{FF2B5EF4-FFF2-40B4-BE49-F238E27FC236}">
                <a16:creationId xmlns:a16="http://schemas.microsoft.com/office/drawing/2014/main" id="{3810C889-7E4C-473B-BD47-81C493770361}"/>
              </a:ext>
            </a:extLst>
          </p:cNvPr>
          <p:cNvSpPr>
            <a:spLocks noGrp="1"/>
          </p:cNvSpPr>
          <p:nvPr>
            <p:ph type="body" idx="1"/>
          </p:nvPr>
        </p:nvSpPr>
        <p:spPr>
          <a:xfrm>
            <a:off x="836612" y="1331915"/>
            <a:ext cx="5157787" cy="823912"/>
          </a:xfrm>
        </p:spPr>
        <p:txBody>
          <a:bodyPr/>
          <a:lstStyle/>
          <a:p>
            <a:r>
              <a:rPr lang="tr-TR" dirty="0"/>
              <a:t>ARAYÜZLER (INTERFACES)</a:t>
            </a:r>
          </a:p>
        </p:txBody>
      </p:sp>
      <p:sp>
        <p:nvSpPr>
          <p:cNvPr id="3" name="İçerik Yer Tutucusu 2">
            <a:extLst>
              <a:ext uri="{FF2B5EF4-FFF2-40B4-BE49-F238E27FC236}">
                <a16:creationId xmlns:a16="http://schemas.microsoft.com/office/drawing/2014/main" id="{7E183AEF-C3AB-4E7C-9A1F-443B9E78CEDB}"/>
              </a:ext>
            </a:extLst>
          </p:cNvPr>
          <p:cNvSpPr>
            <a:spLocks noGrp="1"/>
          </p:cNvSpPr>
          <p:nvPr>
            <p:ph sz="half" idx="2"/>
          </p:nvPr>
        </p:nvSpPr>
        <p:spPr>
          <a:xfrm>
            <a:off x="591309" y="2155827"/>
            <a:ext cx="5157787" cy="3684588"/>
          </a:xfrm>
        </p:spPr>
        <p:txBody>
          <a:bodyPr>
            <a:normAutofit fontScale="92500"/>
          </a:bodyPr>
          <a:lstStyle/>
          <a:p>
            <a:r>
              <a:rPr lang="tr-TR" dirty="0" err="1"/>
              <a:t>java.util.List</a:t>
            </a:r>
            <a:r>
              <a:rPr lang="tr-TR" dirty="0"/>
              <a:t> : Sıralı bir koleksiyon (dizi olarak da bilinir).</a:t>
            </a:r>
          </a:p>
          <a:p>
            <a:r>
              <a:rPr lang="tr-TR" dirty="0" err="1"/>
              <a:t>java.util.Deque</a:t>
            </a:r>
            <a:r>
              <a:rPr lang="tr-TR" dirty="0"/>
              <a:t> : Her iki uçta da eleman ekleme ve çıkarmayı destekleyen doğrusal(lineer) bir koleksiyon.</a:t>
            </a:r>
          </a:p>
          <a:p>
            <a:r>
              <a:rPr lang="tr-TR" dirty="0" err="1"/>
              <a:t>Java.util.Queue</a:t>
            </a:r>
            <a:r>
              <a:rPr lang="tr-TR" dirty="0"/>
              <a:t> : Elemanları işlemeden önce tutmak için tasarlanmış bir koleksiyon.</a:t>
            </a:r>
          </a:p>
        </p:txBody>
      </p:sp>
      <p:sp>
        <p:nvSpPr>
          <p:cNvPr id="9" name="Metin Yer Tutucusu 8">
            <a:extLst>
              <a:ext uri="{FF2B5EF4-FFF2-40B4-BE49-F238E27FC236}">
                <a16:creationId xmlns:a16="http://schemas.microsoft.com/office/drawing/2014/main" id="{5B9A1BBB-333C-480B-8B89-F6C85EF8A37D}"/>
              </a:ext>
            </a:extLst>
          </p:cNvPr>
          <p:cNvSpPr>
            <a:spLocks noGrp="1"/>
          </p:cNvSpPr>
          <p:nvPr>
            <p:ph type="body" sz="quarter" idx="3"/>
          </p:nvPr>
        </p:nvSpPr>
        <p:spPr>
          <a:xfrm>
            <a:off x="6169024" y="1331915"/>
            <a:ext cx="5183188" cy="823912"/>
          </a:xfrm>
        </p:spPr>
        <p:txBody>
          <a:bodyPr/>
          <a:lstStyle/>
          <a:p>
            <a:r>
              <a:rPr lang="tr-TR" dirty="0"/>
              <a:t>SINIFLAR (CLASSES)</a:t>
            </a:r>
          </a:p>
        </p:txBody>
      </p:sp>
      <p:sp>
        <p:nvSpPr>
          <p:cNvPr id="10" name="İçerik Yer Tutucusu 9">
            <a:extLst>
              <a:ext uri="{FF2B5EF4-FFF2-40B4-BE49-F238E27FC236}">
                <a16:creationId xmlns:a16="http://schemas.microsoft.com/office/drawing/2014/main" id="{8359C003-9192-4CE6-8AFC-B1AAE633CBE5}"/>
              </a:ext>
            </a:extLst>
          </p:cNvPr>
          <p:cNvSpPr>
            <a:spLocks noGrp="1"/>
          </p:cNvSpPr>
          <p:nvPr>
            <p:ph sz="quarter" idx="4"/>
          </p:nvPr>
        </p:nvSpPr>
        <p:spPr>
          <a:xfrm>
            <a:off x="6096000" y="2156241"/>
            <a:ext cx="5183188" cy="3684588"/>
          </a:xfrm>
        </p:spPr>
        <p:txBody>
          <a:bodyPr>
            <a:normAutofit fontScale="92500"/>
          </a:bodyPr>
          <a:lstStyle/>
          <a:p>
            <a:r>
              <a:rPr lang="tr-TR" dirty="0" err="1"/>
              <a:t>java.util.Random</a:t>
            </a:r>
            <a:r>
              <a:rPr lang="tr-TR" dirty="0"/>
              <a:t> : Bu sınıfın bir örneği, sözde rasgele sayılardan oluşan bir akış oluşturmak için kullanılır. (</a:t>
            </a:r>
            <a:r>
              <a:rPr lang="en-US" dirty="0"/>
              <a:t>An instance of this class is used to generate a stream of pseudorandom numbers.</a:t>
            </a:r>
            <a:r>
              <a:rPr lang="tr-TR" dirty="0"/>
              <a:t>)</a:t>
            </a:r>
          </a:p>
        </p:txBody>
      </p:sp>
      <p:sp>
        <p:nvSpPr>
          <p:cNvPr id="5" name="Slayt Numarası Yer Tutucusu 4">
            <a:extLst>
              <a:ext uri="{FF2B5EF4-FFF2-40B4-BE49-F238E27FC236}">
                <a16:creationId xmlns:a16="http://schemas.microsoft.com/office/drawing/2014/main" id="{82807433-B6A4-437D-A9AB-5345595F8C33}"/>
              </a:ext>
            </a:extLst>
          </p:cNvPr>
          <p:cNvSpPr>
            <a:spLocks noGrp="1"/>
          </p:cNvSpPr>
          <p:nvPr>
            <p:ph type="sldNum" sz="quarter" idx="12"/>
          </p:nvPr>
        </p:nvSpPr>
        <p:spPr/>
        <p:txBody>
          <a:bodyPr/>
          <a:lstStyle/>
          <a:p>
            <a:r>
              <a:rPr lang="tr-TR"/>
              <a:t>Bilgisayar Mühendisliği // 2021-2022 Dönemi</a:t>
            </a:r>
            <a:endParaRPr lang="tr-TR" dirty="0"/>
          </a:p>
        </p:txBody>
      </p:sp>
      <p:sp>
        <p:nvSpPr>
          <p:cNvPr id="6" name="Alt Bilgi Yer Tutucusu 5">
            <a:extLst>
              <a:ext uri="{FF2B5EF4-FFF2-40B4-BE49-F238E27FC236}">
                <a16:creationId xmlns:a16="http://schemas.microsoft.com/office/drawing/2014/main" id="{2D8BB7A3-D4F4-4A51-98A2-43A359E49F19}"/>
              </a:ext>
            </a:extLst>
          </p:cNvPr>
          <p:cNvSpPr>
            <a:spLocks noGrp="1"/>
          </p:cNvSpPr>
          <p:nvPr>
            <p:ph type="ftr" sz="quarter" idx="11"/>
          </p:nvPr>
        </p:nvSpPr>
        <p:spPr/>
        <p:txBody>
          <a:bodyPr/>
          <a:lstStyle/>
          <a:p>
            <a:r>
              <a:rPr lang="tr-TR"/>
              <a:t>| İSTANBUL SABAHATTİN ZAİM ÜNİVERSİTESİ | </a:t>
            </a:r>
            <a:endParaRPr lang="tr-TR" dirty="0"/>
          </a:p>
        </p:txBody>
      </p:sp>
      <p:sp>
        <p:nvSpPr>
          <p:cNvPr id="7" name="Veri Yer Tutucusu 6">
            <a:extLst>
              <a:ext uri="{FF2B5EF4-FFF2-40B4-BE49-F238E27FC236}">
                <a16:creationId xmlns:a16="http://schemas.microsoft.com/office/drawing/2014/main" id="{7AB97412-9E63-4F4B-A5B2-F68E6A15169A}"/>
              </a:ext>
            </a:extLst>
          </p:cNvPr>
          <p:cNvSpPr>
            <a:spLocks noGrp="1"/>
          </p:cNvSpPr>
          <p:nvPr>
            <p:ph type="dt" sz="half" idx="10"/>
          </p:nvPr>
        </p:nvSpPr>
        <p:spPr/>
        <p:txBody>
          <a:bodyPr/>
          <a:lstStyle/>
          <a:p>
            <a:r>
              <a:rPr lang="tr-TR"/>
              <a:t>Sunum Tarihi: 24.01.2022 Pazartesi</a:t>
            </a:r>
            <a:endParaRPr lang="tr-TR" dirty="0"/>
          </a:p>
        </p:txBody>
      </p:sp>
    </p:spTree>
    <p:extLst>
      <p:ext uri="{BB962C8B-B14F-4D97-AF65-F5344CB8AC3E}">
        <p14:creationId xmlns:p14="http://schemas.microsoft.com/office/powerpoint/2010/main" val="2579895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EF39D5-134A-44B9-B812-832F301FA411}"/>
              </a:ext>
            </a:extLst>
          </p:cNvPr>
          <p:cNvSpPr>
            <a:spLocks noGrp="1"/>
          </p:cNvSpPr>
          <p:nvPr>
            <p:ph type="title"/>
          </p:nvPr>
        </p:nvSpPr>
        <p:spPr/>
        <p:txBody>
          <a:bodyPr/>
          <a:lstStyle/>
          <a:p>
            <a:r>
              <a:rPr lang="tr-TR" dirty="0"/>
              <a:t>Java.util.* paketinden </a:t>
            </a:r>
            <a:r>
              <a:rPr lang="tr-TR" dirty="0" err="1"/>
              <a:t>import</a:t>
            </a:r>
            <a:r>
              <a:rPr lang="tr-TR" dirty="0"/>
              <a:t> ettiğimiz </a:t>
            </a:r>
            <a:r>
              <a:rPr lang="tr-TR" dirty="0" err="1"/>
              <a:t>arayüzler</a:t>
            </a:r>
            <a:r>
              <a:rPr lang="tr-TR" dirty="0"/>
              <a:t>(</a:t>
            </a:r>
            <a:r>
              <a:rPr lang="tr-TR" dirty="0" err="1"/>
              <a:t>interfaces</a:t>
            </a:r>
            <a:r>
              <a:rPr lang="tr-TR" dirty="0"/>
              <a:t>) ve sınıflar(</a:t>
            </a:r>
            <a:r>
              <a:rPr lang="tr-TR" dirty="0" err="1"/>
              <a:t>classes</a:t>
            </a:r>
            <a:r>
              <a:rPr lang="tr-TR" dirty="0"/>
              <a:t>)</a:t>
            </a:r>
          </a:p>
        </p:txBody>
      </p:sp>
      <p:sp>
        <p:nvSpPr>
          <p:cNvPr id="8" name="Metin Yer Tutucusu 7">
            <a:extLst>
              <a:ext uri="{FF2B5EF4-FFF2-40B4-BE49-F238E27FC236}">
                <a16:creationId xmlns:a16="http://schemas.microsoft.com/office/drawing/2014/main" id="{3810C889-7E4C-473B-BD47-81C493770361}"/>
              </a:ext>
            </a:extLst>
          </p:cNvPr>
          <p:cNvSpPr>
            <a:spLocks noGrp="1"/>
          </p:cNvSpPr>
          <p:nvPr>
            <p:ph type="body" idx="1"/>
          </p:nvPr>
        </p:nvSpPr>
        <p:spPr>
          <a:xfrm>
            <a:off x="839788" y="1216024"/>
            <a:ext cx="5157787" cy="823912"/>
          </a:xfrm>
        </p:spPr>
        <p:txBody>
          <a:bodyPr/>
          <a:lstStyle/>
          <a:p>
            <a:r>
              <a:rPr lang="tr-TR" dirty="0"/>
              <a:t>ARAYÜZLER (INTERFACES)</a:t>
            </a:r>
          </a:p>
        </p:txBody>
      </p:sp>
      <p:sp>
        <p:nvSpPr>
          <p:cNvPr id="3" name="İçerik Yer Tutucusu 2">
            <a:extLst>
              <a:ext uri="{FF2B5EF4-FFF2-40B4-BE49-F238E27FC236}">
                <a16:creationId xmlns:a16="http://schemas.microsoft.com/office/drawing/2014/main" id="{7E183AEF-C3AB-4E7C-9A1F-443B9E78CEDB}"/>
              </a:ext>
            </a:extLst>
          </p:cNvPr>
          <p:cNvSpPr>
            <a:spLocks noGrp="1"/>
          </p:cNvSpPr>
          <p:nvPr>
            <p:ph sz="half" idx="2"/>
          </p:nvPr>
        </p:nvSpPr>
        <p:spPr>
          <a:xfrm>
            <a:off x="836612" y="2032100"/>
            <a:ext cx="5157787" cy="3684588"/>
          </a:xfrm>
        </p:spPr>
        <p:txBody>
          <a:bodyPr>
            <a:normAutofit lnSpcReduction="10000"/>
          </a:bodyPr>
          <a:lstStyle/>
          <a:p>
            <a:r>
              <a:rPr lang="tr-TR" dirty="0" err="1"/>
              <a:t>java.util.Collection</a:t>
            </a:r>
            <a:r>
              <a:rPr lang="tr-TR" dirty="0"/>
              <a:t> : Koleksiyon hiyerarşisindeki kök </a:t>
            </a:r>
            <a:r>
              <a:rPr lang="tr-TR" dirty="0" err="1"/>
              <a:t>interface</a:t>
            </a:r>
            <a:r>
              <a:rPr lang="tr-TR" dirty="0"/>
              <a:t>.</a:t>
            </a:r>
          </a:p>
          <a:p>
            <a:r>
              <a:rPr lang="tr-TR" dirty="0" err="1"/>
              <a:t>Java.util.Iterator</a:t>
            </a:r>
            <a:r>
              <a:rPr lang="tr-TR" dirty="0"/>
              <a:t> : Bir koleksiyon üzerinde bir yineleyici.</a:t>
            </a:r>
          </a:p>
          <a:p>
            <a:r>
              <a:rPr lang="tr-TR" dirty="0" err="1"/>
              <a:t>Java.util.Map</a:t>
            </a:r>
            <a:r>
              <a:rPr lang="tr-TR" dirty="0"/>
              <a:t> : Anahtarları değerlerle eşleyen bir nesne. (</a:t>
            </a:r>
            <a:r>
              <a:rPr lang="en-US" dirty="0"/>
              <a:t>An object that maps keys to values.</a:t>
            </a:r>
            <a:r>
              <a:rPr lang="tr-TR" dirty="0"/>
              <a:t>)</a:t>
            </a:r>
          </a:p>
        </p:txBody>
      </p:sp>
      <p:sp>
        <p:nvSpPr>
          <p:cNvPr id="9" name="Metin Yer Tutucusu 8">
            <a:extLst>
              <a:ext uri="{FF2B5EF4-FFF2-40B4-BE49-F238E27FC236}">
                <a16:creationId xmlns:a16="http://schemas.microsoft.com/office/drawing/2014/main" id="{5B9A1BBB-333C-480B-8B89-F6C85EF8A37D}"/>
              </a:ext>
            </a:extLst>
          </p:cNvPr>
          <p:cNvSpPr>
            <a:spLocks noGrp="1"/>
          </p:cNvSpPr>
          <p:nvPr>
            <p:ph type="body" sz="quarter" idx="3"/>
          </p:nvPr>
        </p:nvSpPr>
        <p:spPr>
          <a:xfrm>
            <a:off x="6259512" y="1216024"/>
            <a:ext cx="5183188" cy="823912"/>
          </a:xfrm>
        </p:spPr>
        <p:txBody>
          <a:bodyPr/>
          <a:lstStyle/>
          <a:p>
            <a:r>
              <a:rPr lang="tr-TR" dirty="0"/>
              <a:t>SINIFLAR (CLASSES)</a:t>
            </a:r>
          </a:p>
        </p:txBody>
      </p:sp>
      <p:sp>
        <p:nvSpPr>
          <p:cNvPr id="10" name="İçerik Yer Tutucusu 9">
            <a:extLst>
              <a:ext uri="{FF2B5EF4-FFF2-40B4-BE49-F238E27FC236}">
                <a16:creationId xmlns:a16="http://schemas.microsoft.com/office/drawing/2014/main" id="{8359C003-9192-4CE6-8AFC-B1AAE633CBE5}"/>
              </a:ext>
            </a:extLst>
          </p:cNvPr>
          <p:cNvSpPr>
            <a:spLocks noGrp="1"/>
          </p:cNvSpPr>
          <p:nvPr>
            <p:ph sz="quarter" idx="4"/>
          </p:nvPr>
        </p:nvSpPr>
        <p:spPr>
          <a:xfrm>
            <a:off x="6096000" y="2039936"/>
            <a:ext cx="5183188" cy="3684588"/>
          </a:xfrm>
        </p:spPr>
        <p:txBody>
          <a:bodyPr>
            <a:normAutofit lnSpcReduction="10000"/>
          </a:bodyPr>
          <a:lstStyle/>
          <a:p>
            <a:r>
              <a:rPr lang="tr-TR" dirty="0" err="1"/>
              <a:t>java.util.Collections</a:t>
            </a:r>
            <a:r>
              <a:rPr lang="tr-TR" dirty="0"/>
              <a:t> : Bu sınıf, yalnızca koleksiyonlar üzerinde çalışan veya koleksiyonları döndüren statik yöntemlerden oluşur.</a:t>
            </a:r>
          </a:p>
          <a:p>
            <a:r>
              <a:rPr lang="tr-TR" dirty="0" err="1"/>
              <a:t>Java.util.HashMap</a:t>
            </a:r>
            <a:r>
              <a:rPr lang="tr-TR" dirty="0"/>
              <a:t> : </a:t>
            </a:r>
            <a:r>
              <a:rPr lang="tr-TR" dirty="0" err="1"/>
              <a:t>Map</a:t>
            </a:r>
            <a:r>
              <a:rPr lang="tr-TR" dirty="0"/>
              <a:t> </a:t>
            </a:r>
            <a:r>
              <a:rPr lang="tr-TR" dirty="0" err="1"/>
              <a:t>arayüzünün</a:t>
            </a:r>
            <a:r>
              <a:rPr lang="tr-TR" dirty="0"/>
              <a:t>(</a:t>
            </a:r>
            <a:r>
              <a:rPr lang="tr-TR" dirty="0" err="1"/>
              <a:t>interface’inin</a:t>
            </a:r>
            <a:r>
              <a:rPr lang="tr-TR" dirty="0"/>
              <a:t>) </a:t>
            </a:r>
            <a:r>
              <a:rPr lang="tr-TR" dirty="0" err="1"/>
              <a:t>hash</a:t>
            </a:r>
            <a:r>
              <a:rPr lang="tr-TR" dirty="0"/>
              <a:t> tablosuna dayalı uygulaması.</a:t>
            </a:r>
          </a:p>
          <a:p>
            <a:endParaRPr lang="tr-TR" dirty="0"/>
          </a:p>
        </p:txBody>
      </p:sp>
      <p:sp>
        <p:nvSpPr>
          <p:cNvPr id="5" name="Slayt Numarası Yer Tutucusu 4">
            <a:extLst>
              <a:ext uri="{FF2B5EF4-FFF2-40B4-BE49-F238E27FC236}">
                <a16:creationId xmlns:a16="http://schemas.microsoft.com/office/drawing/2014/main" id="{82807433-B6A4-437D-A9AB-5345595F8C33}"/>
              </a:ext>
            </a:extLst>
          </p:cNvPr>
          <p:cNvSpPr>
            <a:spLocks noGrp="1"/>
          </p:cNvSpPr>
          <p:nvPr>
            <p:ph type="sldNum" sz="quarter" idx="12"/>
          </p:nvPr>
        </p:nvSpPr>
        <p:spPr/>
        <p:txBody>
          <a:bodyPr/>
          <a:lstStyle/>
          <a:p>
            <a:r>
              <a:rPr lang="tr-TR"/>
              <a:t>Bilgisayar Mühendisliği // 2021-2022 Dönemi</a:t>
            </a:r>
            <a:endParaRPr lang="tr-TR" dirty="0"/>
          </a:p>
        </p:txBody>
      </p:sp>
      <p:sp>
        <p:nvSpPr>
          <p:cNvPr id="6" name="Alt Bilgi Yer Tutucusu 5">
            <a:extLst>
              <a:ext uri="{FF2B5EF4-FFF2-40B4-BE49-F238E27FC236}">
                <a16:creationId xmlns:a16="http://schemas.microsoft.com/office/drawing/2014/main" id="{2D8BB7A3-D4F4-4A51-98A2-43A359E49F19}"/>
              </a:ext>
            </a:extLst>
          </p:cNvPr>
          <p:cNvSpPr>
            <a:spLocks noGrp="1"/>
          </p:cNvSpPr>
          <p:nvPr>
            <p:ph type="ftr" sz="quarter" idx="11"/>
          </p:nvPr>
        </p:nvSpPr>
        <p:spPr/>
        <p:txBody>
          <a:bodyPr/>
          <a:lstStyle/>
          <a:p>
            <a:r>
              <a:rPr lang="tr-TR"/>
              <a:t>| İSTANBUL SABAHATTİN ZAİM ÜNİVERSİTESİ | </a:t>
            </a:r>
            <a:endParaRPr lang="tr-TR" dirty="0"/>
          </a:p>
        </p:txBody>
      </p:sp>
      <p:sp>
        <p:nvSpPr>
          <p:cNvPr id="7" name="Veri Yer Tutucusu 6">
            <a:extLst>
              <a:ext uri="{FF2B5EF4-FFF2-40B4-BE49-F238E27FC236}">
                <a16:creationId xmlns:a16="http://schemas.microsoft.com/office/drawing/2014/main" id="{7AB97412-9E63-4F4B-A5B2-F68E6A15169A}"/>
              </a:ext>
            </a:extLst>
          </p:cNvPr>
          <p:cNvSpPr>
            <a:spLocks noGrp="1"/>
          </p:cNvSpPr>
          <p:nvPr>
            <p:ph type="dt" sz="half" idx="10"/>
          </p:nvPr>
        </p:nvSpPr>
        <p:spPr/>
        <p:txBody>
          <a:bodyPr/>
          <a:lstStyle/>
          <a:p>
            <a:r>
              <a:rPr lang="tr-TR"/>
              <a:t>Sunum Tarihi: 24.01.2022 Pazartesi</a:t>
            </a:r>
            <a:endParaRPr lang="tr-TR" dirty="0"/>
          </a:p>
        </p:txBody>
      </p:sp>
    </p:spTree>
    <p:extLst>
      <p:ext uri="{BB962C8B-B14F-4D97-AF65-F5344CB8AC3E}">
        <p14:creationId xmlns:p14="http://schemas.microsoft.com/office/powerpoint/2010/main" val="4172252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1CD328-F9A5-4A4B-9034-0A96672699AB}"/>
              </a:ext>
            </a:extLst>
          </p:cNvPr>
          <p:cNvSpPr>
            <a:spLocks noGrp="1"/>
          </p:cNvSpPr>
          <p:nvPr>
            <p:ph type="title"/>
          </p:nvPr>
        </p:nvSpPr>
        <p:spPr/>
        <p:txBody>
          <a:bodyPr/>
          <a:lstStyle/>
          <a:p>
            <a:r>
              <a:rPr lang="tr-TR" dirty="0"/>
              <a:t>Java.util.* paketinden </a:t>
            </a:r>
            <a:r>
              <a:rPr lang="tr-TR" dirty="0" err="1"/>
              <a:t>import</a:t>
            </a:r>
            <a:r>
              <a:rPr lang="tr-TR" dirty="0"/>
              <a:t> Ettiğimiz </a:t>
            </a:r>
            <a:r>
              <a:rPr lang="tr-TR" dirty="0" err="1"/>
              <a:t>Exception</a:t>
            </a:r>
            <a:endParaRPr lang="tr-TR" dirty="0"/>
          </a:p>
        </p:txBody>
      </p:sp>
      <p:sp>
        <p:nvSpPr>
          <p:cNvPr id="3" name="İçerik Yer Tutucusu 2">
            <a:extLst>
              <a:ext uri="{FF2B5EF4-FFF2-40B4-BE49-F238E27FC236}">
                <a16:creationId xmlns:a16="http://schemas.microsoft.com/office/drawing/2014/main" id="{148EBDB8-76AF-4BB2-B08E-37451841C0DA}"/>
              </a:ext>
            </a:extLst>
          </p:cNvPr>
          <p:cNvSpPr>
            <a:spLocks noGrp="1"/>
          </p:cNvSpPr>
          <p:nvPr>
            <p:ph idx="1"/>
          </p:nvPr>
        </p:nvSpPr>
        <p:spPr/>
        <p:txBody>
          <a:bodyPr/>
          <a:lstStyle/>
          <a:p>
            <a:r>
              <a:rPr lang="tr-TR" dirty="0" err="1"/>
              <a:t>java.util.NoSuchElemenException</a:t>
            </a:r>
            <a:r>
              <a:rPr lang="tr-TR" dirty="0"/>
              <a:t> : İstenen elemanın mevcut olmadığını belirtmek için çeşitli erişimci yöntemleriyle gönderilir.</a:t>
            </a:r>
          </a:p>
        </p:txBody>
      </p:sp>
      <p:sp>
        <p:nvSpPr>
          <p:cNvPr id="4" name="Veri Yer Tutucusu 3">
            <a:extLst>
              <a:ext uri="{FF2B5EF4-FFF2-40B4-BE49-F238E27FC236}">
                <a16:creationId xmlns:a16="http://schemas.microsoft.com/office/drawing/2014/main" id="{B0648F89-E4A5-4C20-801F-933E34E99C44}"/>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8752441B-F2C4-4D55-8719-ABEA3826C104}"/>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691729F3-2251-42CF-9058-0D0DB4C7E1D2}"/>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423600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25584F-54E1-4907-9773-8E03F9F4D5F3}"/>
              </a:ext>
            </a:extLst>
          </p:cNvPr>
          <p:cNvSpPr>
            <a:spLocks noGrp="1"/>
          </p:cNvSpPr>
          <p:nvPr>
            <p:ph type="title"/>
          </p:nvPr>
        </p:nvSpPr>
        <p:spPr/>
        <p:txBody>
          <a:bodyPr/>
          <a:lstStyle/>
          <a:p>
            <a:r>
              <a:rPr lang="tr-TR" dirty="0"/>
              <a:t>JAVA PAKETLERİ (PACKAGES)</a:t>
            </a:r>
          </a:p>
        </p:txBody>
      </p:sp>
      <p:sp>
        <p:nvSpPr>
          <p:cNvPr id="3" name="İçerik Yer Tutucusu 2">
            <a:extLst>
              <a:ext uri="{FF2B5EF4-FFF2-40B4-BE49-F238E27FC236}">
                <a16:creationId xmlns:a16="http://schemas.microsoft.com/office/drawing/2014/main" id="{19D62C02-8EE7-474F-A55F-DC9E35B51C1E}"/>
              </a:ext>
            </a:extLst>
          </p:cNvPr>
          <p:cNvSpPr>
            <a:spLocks noGrp="1"/>
          </p:cNvSpPr>
          <p:nvPr>
            <p:ph idx="1"/>
          </p:nvPr>
        </p:nvSpPr>
        <p:spPr/>
        <p:txBody>
          <a:bodyPr/>
          <a:lstStyle/>
          <a:p>
            <a:r>
              <a:rPr lang="tr-TR" dirty="0" err="1"/>
              <a:t>Import</a:t>
            </a:r>
            <a:r>
              <a:rPr lang="tr-TR" dirty="0"/>
              <a:t> ettiğimiz özel kütüphanelere geçmeden önce </a:t>
            </a:r>
            <a:r>
              <a:rPr lang="tr-TR" dirty="0" err="1"/>
              <a:t>java</a:t>
            </a:r>
            <a:r>
              <a:rPr lang="tr-TR" dirty="0"/>
              <a:t> programlama dili ile alakalı birtakım önemli hususlardan bahsetmemiz gerektiği kanısındayız.</a:t>
            </a:r>
          </a:p>
          <a:p>
            <a:r>
              <a:rPr lang="tr-TR" dirty="0"/>
              <a:t>Bu hususlardan en önemlisi de «Java Kaynak </a:t>
            </a:r>
            <a:r>
              <a:rPr lang="tr-TR" dirty="0" err="1"/>
              <a:t>Programları»dır</a:t>
            </a:r>
            <a:r>
              <a:rPr lang="tr-TR" dirty="0"/>
              <a:t>.</a:t>
            </a:r>
          </a:p>
        </p:txBody>
      </p:sp>
      <p:sp>
        <p:nvSpPr>
          <p:cNvPr id="4" name="Veri Yer Tutucusu 3">
            <a:extLst>
              <a:ext uri="{FF2B5EF4-FFF2-40B4-BE49-F238E27FC236}">
                <a16:creationId xmlns:a16="http://schemas.microsoft.com/office/drawing/2014/main" id="{4C2BB7FE-5E29-4AA5-A835-BA6CEAD848AD}"/>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438101E2-DFA2-4510-990A-DDBEE51D4890}"/>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6C34F6A4-B7CE-41BD-B7AB-EB6005CA0A59}"/>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2516568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AD82CA-A41B-445E-8A9E-E33D52F75217}"/>
              </a:ext>
            </a:extLst>
          </p:cNvPr>
          <p:cNvSpPr>
            <a:spLocks noGrp="1"/>
          </p:cNvSpPr>
          <p:nvPr>
            <p:ph type="title"/>
          </p:nvPr>
        </p:nvSpPr>
        <p:spPr/>
        <p:txBody>
          <a:bodyPr/>
          <a:lstStyle/>
          <a:p>
            <a:r>
              <a:rPr lang="tr-TR" dirty="0" err="1"/>
              <a:t>import</a:t>
            </a:r>
            <a:r>
              <a:rPr lang="tr-TR" dirty="0"/>
              <a:t> java.awt.*							?</a:t>
            </a:r>
          </a:p>
        </p:txBody>
      </p:sp>
      <p:sp>
        <p:nvSpPr>
          <p:cNvPr id="3" name="İçerik Yer Tutucusu 2">
            <a:extLst>
              <a:ext uri="{FF2B5EF4-FFF2-40B4-BE49-F238E27FC236}">
                <a16:creationId xmlns:a16="http://schemas.microsoft.com/office/drawing/2014/main" id="{052FE413-AD27-43B6-B130-E1605671286D}"/>
              </a:ext>
            </a:extLst>
          </p:cNvPr>
          <p:cNvSpPr>
            <a:spLocks noGrp="1"/>
          </p:cNvSpPr>
          <p:nvPr>
            <p:ph idx="1"/>
          </p:nvPr>
        </p:nvSpPr>
        <p:spPr>
          <a:xfrm>
            <a:off x="838200" y="1825625"/>
            <a:ext cx="4568687" cy="4351338"/>
          </a:xfrm>
        </p:spPr>
        <p:txBody>
          <a:bodyPr/>
          <a:lstStyle/>
          <a:p>
            <a:r>
              <a:rPr lang="tr-TR" dirty="0" err="1"/>
              <a:t>Shape</a:t>
            </a:r>
            <a:endParaRPr lang="tr-TR" dirty="0"/>
          </a:p>
          <a:p>
            <a:r>
              <a:rPr lang="tr-TR" dirty="0" err="1"/>
              <a:t>Rectangle</a:t>
            </a:r>
            <a:endParaRPr lang="tr-TR" dirty="0"/>
          </a:p>
          <a:p>
            <a:r>
              <a:rPr lang="tr-TR" dirty="0"/>
              <a:t>Geom.Line.2D</a:t>
            </a:r>
          </a:p>
          <a:p>
            <a:r>
              <a:rPr lang="tr-TR" dirty="0"/>
              <a:t>Geom.Path.2D</a:t>
            </a:r>
          </a:p>
          <a:p>
            <a:r>
              <a:rPr lang="tr-TR" dirty="0" err="1"/>
              <a:t>Dimension</a:t>
            </a:r>
            <a:endParaRPr lang="tr-TR" dirty="0"/>
          </a:p>
          <a:p>
            <a:r>
              <a:rPr lang="tr-TR" dirty="0" err="1"/>
              <a:t>Color</a:t>
            </a:r>
            <a:endParaRPr lang="tr-TR" dirty="0"/>
          </a:p>
          <a:p>
            <a:r>
              <a:rPr lang="tr-TR" dirty="0" err="1"/>
              <a:t>Stroke</a:t>
            </a:r>
            <a:endParaRPr lang="tr-TR" dirty="0"/>
          </a:p>
        </p:txBody>
      </p:sp>
      <p:sp>
        <p:nvSpPr>
          <p:cNvPr id="4" name="Veri Yer Tutucusu 3">
            <a:extLst>
              <a:ext uri="{FF2B5EF4-FFF2-40B4-BE49-F238E27FC236}">
                <a16:creationId xmlns:a16="http://schemas.microsoft.com/office/drawing/2014/main" id="{9EF34FBF-A894-4FCC-9EC6-0E223BD42109}"/>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862A0C1B-CCE1-4659-8DC5-457393219B54}"/>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D32EC286-ADF1-4F17-ABA5-0C594808CE22}"/>
              </a:ext>
            </a:extLst>
          </p:cNvPr>
          <p:cNvSpPr>
            <a:spLocks noGrp="1"/>
          </p:cNvSpPr>
          <p:nvPr>
            <p:ph type="sldNum" sz="quarter" idx="12"/>
          </p:nvPr>
        </p:nvSpPr>
        <p:spPr/>
        <p:txBody>
          <a:bodyPr/>
          <a:lstStyle/>
          <a:p>
            <a:r>
              <a:rPr lang="tr-TR"/>
              <a:t>Bilgisayar Mühendisliği // 2021-2022 Dönemi</a:t>
            </a:r>
            <a:endParaRPr lang="tr-TR" dirty="0"/>
          </a:p>
        </p:txBody>
      </p:sp>
      <p:sp>
        <p:nvSpPr>
          <p:cNvPr id="9" name="İçerik Yer Tutucusu 2">
            <a:extLst>
              <a:ext uri="{FF2B5EF4-FFF2-40B4-BE49-F238E27FC236}">
                <a16:creationId xmlns:a16="http://schemas.microsoft.com/office/drawing/2014/main" id="{62097D31-0833-48AF-AD30-5E46967DE747}"/>
              </a:ext>
            </a:extLst>
          </p:cNvPr>
          <p:cNvSpPr txBox="1">
            <a:spLocks/>
          </p:cNvSpPr>
          <p:nvPr/>
        </p:nvSpPr>
        <p:spPr>
          <a:xfrm>
            <a:off x="6056092" y="1778866"/>
            <a:ext cx="45686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Math" panose="02040503050406030204" pitchFamily="18" charset="0"/>
                <a:ea typeface="Cambria Math"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Math" panose="02040503050406030204" pitchFamily="18" charset="0"/>
                <a:ea typeface="Cambria Math"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Math" panose="02040503050406030204" pitchFamily="18" charset="0"/>
                <a:ea typeface="Cambria Math"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Math" panose="02040503050406030204" pitchFamily="18" charset="0"/>
                <a:ea typeface="Cambria Math"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Math" panose="02040503050406030204" pitchFamily="18" charset="0"/>
                <a:ea typeface="Cambria Math"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Graphics</a:t>
            </a:r>
          </a:p>
          <a:p>
            <a:r>
              <a:rPr lang="tr-TR" dirty="0"/>
              <a:t>Graphics2D</a:t>
            </a:r>
          </a:p>
          <a:p>
            <a:r>
              <a:rPr lang="tr-TR" dirty="0" err="1"/>
              <a:t>BasicStroke</a:t>
            </a:r>
            <a:endParaRPr lang="tr-TR" dirty="0"/>
          </a:p>
        </p:txBody>
      </p:sp>
    </p:spTree>
    <p:extLst>
      <p:ext uri="{BB962C8B-B14F-4D97-AF65-F5344CB8AC3E}">
        <p14:creationId xmlns:p14="http://schemas.microsoft.com/office/powerpoint/2010/main" val="2095537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E83574-BC4F-49A0-B9B6-EAA599AF49D9}"/>
              </a:ext>
            </a:extLst>
          </p:cNvPr>
          <p:cNvSpPr>
            <a:spLocks noGrp="1"/>
          </p:cNvSpPr>
          <p:nvPr>
            <p:ph type="title"/>
          </p:nvPr>
        </p:nvSpPr>
        <p:spPr/>
        <p:txBody>
          <a:bodyPr/>
          <a:lstStyle/>
          <a:p>
            <a:r>
              <a:rPr lang="tr-TR" dirty="0"/>
              <a:t>java.awt.*  (</a:t>
            </a:r>
            <a:r>
              <a:rPr lang="tr-TR" b="0" i="0" dirty="0">
                <a:solidFill>
                  <a:srgbClr val="212529"/>
                </a:solidFill>
                <a:effectLst/>
                <a:latin typeface="system-ui"/>
              </a:rPr>
              <a:t>AWT (</a:t>
            </a:r>
            <a:r>
              <a:rPr lang="tr-TR" b="1" i="0" dirty="0" err="1">
                <a:solidFill>
                  <a:srgbClr val="212529"/>
                </a:solidFill>
                <a:effectLst/>
                <a:latin typeface="system-ui"/>
              </a:rPr>
              <a:t>A</a:t>
            </a:r>
            <a:r>
              <a:rPr lang="tr-TR" b="0" i="0" dirty="0" err="1">
                <a:solidFill>
                  <a:srgbClr val="212529"/>
                </a:solidFill>
                <a:effectLst/>
                <a:latin typeface="system-ui"/>
              </a:rPr>
              <a:t>bstract</a:t>
            </a:r>
            <a:r>
              <a:rPr lang="tr-TR" b="0" i="0" dirty="0">
                <a:solidFill>
                  <a:srgbClr val="212529"/>
                </a:solidFill>
                <a:effectLst/>
                <a:latin typeface="system-ui"/>
              </a:rPr>
              <a:t> </a:t>
            </a:r>
            <a:r>
              <a:rPr lang="tr-TR" b="1" i="0" dirty="0" err="1">
                <a:solidFill>
                  <a:srgbClr val="212529"/>
                </a:solidFill>
                <a:effectLst/>
                <a:latin typeface="system-ui"/>
              </a:rPr>
              <a:t>W</a:t>
            </a:r>
            <a:r>
              <a:rPr lang="tr-TR" b="0" i="0" dirty="0" err="1">
                <a:solidFill>
                  <a:srgbClr val="212529"/>
                </a:solidFill>
                <a:effectLst/>
                <a:latin typeface="system-ui"/>
              </a:rPr>
              <a:t>indow</a:t>
            </a:r>
            <a:r>
              <a:rPr lang="tr-TR" b="0" i="0" dirty="0">
                <a:solidFill>
                  <a:srgbClr val="212529"/>
                </a:solidFill>
                <a:effectLst/>
                <a:latin typeface="system-ui"/>
              </a:rPr>
              <a:t> </a:t>
            </a:r>
            <a:r>
              <a:rPr lang="tr-TR" b="1" i="0" dirty="0">
                <a:solidFill>
                  <a:srgbClr val="212529"/>
                </a:solidFill>
                <a:effectLst/>
                <a:latin typeface="system-ui"/>
              </a:rPr>
              <a:t>T</a:t>
            </a:r>
            <a:r>
              <a:rPr lang="tr-TR" b="0" i="0" dirty="0">
                <a:solidFill>
                  <a:srgbClr val="212529"/>
                </a:solidFill>
                <a:effectLst/>
                <a:latin typeface="system-ui"/>
              </a:rPr>
              <a:t>oolkit)</a:t>
            </a:r>
            <a:r>
              <a:rPr lang="tr-TR" b="0" i="0" dirty="0">
                <a:effectLst/>
              </a:rPr>
              <a:t>)</a:t>
            </a:r>
            <a:br>
              <a:rPr lang="tr-TR" dirty="0"/>
            </a:br>
            <a:r>
              <a:rPr lang="tr-TR" dirty="0"/>
              <a:t>JAVA AWT (Soyut Pencere Araç Seti)</a:t>
            </a:r>
          </a:p>
        </p:txBody>
      </p:sp>
      <p:sp>
        <p:nvSpPr>
          <p:cNvPr id="3" name="İçerik Yer Tutucusu 2">
            <a:extLst>
              <a:ext uri="{FF2B5EF4-FFF2-40B4-BE49-F238E27FC236}">
                <a16:creationId xmlns:a16="http://schemas.microsoft.com/office/drawing/2014/main" id="{7BA181AC-6E57-430D-AE75-9040456609D1}"/>
              </a:ext>
            </a:extLst>
          </p:cNvPr>
          <p:cNvSpPr>
            <a:spLocks noGrp="1"/>
          </p:cNvSpPr>
          <p:nvPr>
            <p:ph idx="1"/>
          </p:nvPr>
        </p:nvSpPr>
        <p:spPr/>
        <p:txBody>
          <a:bodyPr>
            <a:normAutofit fontScale="92500" lnSpcReduction="10000"/>
          </a:bodyPr>
          <a:lstStyle/>
          <a:p>
            <a:r>
              <a:rPr lang="tr-TR" dirty="0"/>
              <a:t>AWT, Java'da GUI uygulamaları oluşturmak için bir </a:t>
            </a:r>
            <a:r>
              <a:rPr lang="tr-TR" dirty="0" err="1"/>
              <a:t>API'dir</a:t>
            </a:r>
            <a:r>
              <a:rPr lang="tr-TR" dirty="0"/>
              <a:t>. Platforma bağlı bir çerçevedir, yani </a:t>
            </a:r>
            <a:r>
              <a:rPr lang="tr-TR" dirty="0" err="1"/>
              <a:t>AWT'ye</a:t>
            </a:r>
            <a:r>
              <a:rPr lang="tr-TR" dirty="0"/>
              <a:t> ait GUI bileşenleri tüm platformlarda aynı değildir. Platformun yerel görünümü ve hissine göre, AWT bileşenlerinin görünümü ve verdiği his de değişir.</a:t>
            </a:r>
          </a:p>
          <a:p>
            <a:r>
              <a:rPr lang="tr-TR" dirty="0"/>
              <a:t>Java AWT, yerel platformların alt yordamlarını çağırarak bileşenler oluşturur. Bu nedenle, bir AWT GUI uygulaması, Windows ve Mac OS üzerinde çalışırken Windows işletim sistemi görünümüne ve hissine sahip olacaktır. Bu, </a:t>
            </a:r>
            <a:r>
              <a:rPr lang="tr-TR" dirty="0" err="1"/>
              <a:t>Abstract</a:t>
            </a:r>
            <a:r>
              <a:rPr lang="tr-TR" dirty="0"/>
              <a:t> </a:t>
            </a:r>
            <a:r>
              <a:rPr lang="tr-TR" dirty="0" err="1"/>
              <a:t>Window</a:t>
            </a:r>
            <a:r>
              <a:rPr lang="tr-TR" dirty="0"/>
              <a:t> Toolkit uygulamalarının platform bağımlılığını açıklar.</a:t>
            </a:r>
          </a:p>
          <a:p>
            <a:r>
              <a:rPr lang="tr-TR" dirty="0"/>
              <a:t>Platform bağımlılığı ve bileşenlerinin bir tür ağır yapısı nedeniyle, bugünlerde Java uygulamalarında nadiren kullanılmaktadır. Ayrıca, </a:t>
            </a:r>
            <a:r>
              <a:rPr lang="tr-TR" dirty="0" err="1"/>
              <a:t>Swing</a:t>
            </a:r>
            <a:r>
              <a:rPr lang="tr-TR" dirty="0"/>
              <a:t> gibi hafif ve platformdan bağımsız yeni çerçeveler de vardır.</a:t>
            </a:r>
          </a:p>
        </p:txBody>
      </p:sp>
      <p:sp>
        <p:nvSpPr>
          <p:cNvPr id="4" name="Veri Yer Tutucusu 3">
            <a:extLst>
              <a:ext uri="{FF2B5EF4-FFF2-40B4-BE49-F238E27FC236}">
                <a16:creationId xmlns:a16="http://schemas.microsoft.com/office/drawing/2014/main" id="{84EE5974-64DF-42D2-BE0F-B2D50100B3E4}"/>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736FB350-E998-4279-B1D1-A5986E2632AE}"/>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317567EF-00EA-4812-8B03-834B1F85D70C}"/>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2521112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0D5180-FC73-4A62-AA14-979C350C680E}"/>
              </a:ext>
            </a:extLst>
          </p:cNvPr>
          <p:cNvSpPr>
            <a:spLocks noGrp="1"/>
          </p:cNvSpPr>
          <p:nvPr>
            <p:ph type="title"/>
          </p:nvPr>
        </p:nvSpPr>
        <p:spPr/>
        <p:txBody>
          <a:bodyPr/>
          <a:lstStyle/>
          <a:p>
            <a:r>
              <a:rPr lang="tr-TR" dirty="0"/>
              <a:t>java.awt.* </a:t>
            </a:r>
            <a:br>
              <a:rPr lang="tr-TR" dirty="0"/>
            </a:br>
            <a:r>
              <a:rPr lang="tr-TR" dirty="0"/>
              <a:t>JAVA AWT (Soyut Pencere Araç Seti)</a:t>
            </a:r>
          </a:p>
        </p:txBody>
      </p:sp>
      <p:sp>
        <p:nvSpPr>
          <p:cNvPr id="3" name="İçerik Yer Tutucusu 2">
            <a:extLst>
              <a:ext uri="{FF2B5EF4-FFF2-40B4-BE49-F238E27FC236}">
                <a16:creationId xmlns:a16="http://schemas.microsoft.com/office/drawing/2014/main" id="{DF294809-E6BF-4E9C-98C5-8D9D56EB4E4D}"/>
              </a:ext>
            </a:extLst>
          </p:cNvPr>
          <p:cNvSpPr>
            <a:spLocks noGrp="1"/>
          </p:cNvSpPr>
          <p:nvPr>
            <p:ph idx="1"/>
          </p:nvPr>
        </p:nvSpPr>
        <p:spPr/>
        <p:txBody>
          <a:bodyPr/>
          <a:lstStyle/>
          <a:p>
            <a:r>
              <a:rPr lang="tr-TR" dirty="0" err="1"/>
              <a:t>Swing</a:t>
            </a:r>
            <a:r>
              <a:rPr lang="tr-TR" dirty="0"/>
              <a:t>, </a:t>
            </a:r>
            <a:r>
              <a:rPr lang="tr-TR" dirty="0" err="1"/>
              <a:t>AWT'ye</a:t>
            </a:r>
            <a:r>
              <a:rPr lang="tr-TR" dirty="0"/>
              <a:t> göre daha esnek ve güçlü bileşenlere sahiptir. </a:t>
            </a:r>
            <a:r>
              <a:rPr lang="tr-TR" dirty="0" err="1"/>
              <a:t>Swing</a:t>
            </a:r>
            <a:r>
              <a:rPr lang="tr-TR" dirty="0"/>
              <a:t>, </a:t>
            </a:r>
            <a:r>
              <a:rPr lang="tr-TR" dirty="0" err="1"/>
              <a:t>Abstract</a:t>
            </a:r>
            <a:r>
              <a:rPr lang="tr-TR" dirty="0"/>
              <a:t> </a:t>
            </a:r>
            <a:r>
              <a:rPr lang="tr-TR" dirty="0" err="1"/>
              <a:t>Window</a:t>
            </a:r>
            <a:r>
              <a:rPr lang="tr-TR" dirty="0"/>
              <a:t> </a:t>
            </a:r>
            <a:r>
              <a:rPr lang="tr-TR" dirty="0" err="1"/>
              <a:t>Toolkit'e</a:t>
            </a:r>
            <a:r>
              <a:rPr lang="tr-TR" dirty="0"/>
              <a:t> benzer bileşenler sağlar ve ayrıca ağaçlar, sekmeli paneller vb. Gibi daha gelişmiş bileşenlere sahiptir.</a:t>
            </a:r>
          </a:p>
          <a:p>
            <a:r>
              <a:rPr lang="tr-TR" dirty="0"/>
              <a:t>Ancak burada dikkat edilmesi gereken bir nokta şudur: Java </a:t>
            </a:r>
            <a:r>
              <a:rPr lang="tr-TR" dirty="0" err="1"/>
              <a:t>Swing</a:t>
            </a:r>
            <a:r>
              <a:rPr lang="tr-TR" dirty="0"/>
              <a:t> çerçevesi </a:t>
            </a:r>
            <a:r>
              <a:rPr lang="tr-TR" dirty="0" err="1"/>
              <a:t>AWT'ye</a:t>
            </a:r>
            <a:r>
              <a:rPr lang="tr-TR" dirty="0"/>
              <a:t> dayanmaktadır. Başka bir deyişle, </a:t>
            </a:r>
            <a:r>
              <a:rPr lang="tr-TR" dirty="0" err="1"/>
              <a:t>Swing</a:t>
            </a:r>
            <a:r>
              <a:rPr lang="tr-TR" dirty="0"/>
              <a:t> gelişmiş bir </a:t>
            </a:r>
            <a:r>
              <a:rPr lang="tr-TR" dirty="0" err="1"/>
              <a:t>API'dir</a:t>
            </a:r>
            <a:r>
              <a:rPr lang="tr-TR" dirty="0"/>
              <a:t> ve Özet Pencere Araç Seti çerçevesini genişletir. Bu yüzden, </a:t>
            </a:r>
            <a:r>
              <a:rPr lang="tr-TR" dirty="0" err="1"/>
              <a:t>Swing</a:t>
            </a:r>
            <a:r>
              <a:rPr lang="tr-TR" dirty="0"/>
              <a:t> eğitimlerine geçmeden önce, bu çerçeveye genel bir bakış atalım.</a:t>
            </a:r>
          </a:p>
        </p:txBody>
      </p:sp>
      <p:sp>
        <p:nvSpPr>
          <p:cNvPr id="4" name="Veri Yer Tutucusu 3">
            <a:extLst>
              <a:ext uri="{FF2B5EF4-FFF2-40B4-BE49-F238E27FC236}">
                <a16:creationId xmlns:a16="http://schemas.microsoft.com/office/drawing/2014/main" id="{D8F3EF25-F7F3-4AE6-8EE8-82F2A479C328}"/>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DB842B52-C75A-431C-8BA0-99E0D1B466CA}"/>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3E797389-6A6D-4369-99C5-E22D0C0103E3}"/>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4252752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DDFA19-7C5C-441E-914D-36FF5870B7A2}"/>
              </a:ext>
            </a:extLst>
          </p:cNvPr>
          <p:cNvSpPr>
            <a:spLocks noGrp="1"/>
          </p:cNvSpPr>
          <p:nvPr>
            <p:ph type="title"/>
          </p:nvPr>
        </p:nvSpPr>
        <p:spPr/>
        <p:txBody>
          <a:bodyPr/>
          <a:lstStyle/>
          <a:p>
            <a:r>
              <a:rPr lang="tr-TR" dirty="0"/>
              <a:t>java.awt.* </a:t>
            </a:r>
            <a:br>
              <a:rPr lang="tr-TR" dirty="0"/>
            </a:br>
            <a:r>
              <a:rPr lang="tr-TR" dirty="0"/>
              <a:t>JAVA AWT (Soyut Pencere Araç Seti)</a:t>
            </a:r>
          </a:p>
        </p:txBody>
      </p:sp>
      <p:sp>
        <p:nvSpPr>
          <p:cNvPr id="4" name="Veri Yer Tutucusu 3">
            <a:extLst>
              <a:ext uri="{FF2B5EF4-FFF2-40B4-BE49-F238E27FC236}">
                <a16:creationId xmlns:a16="http://schemas.microsoft.com/office/drawing/2014/main" id="{BBCF05F9-09BA-423F-B8AF-AF66709C69E3}"/>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35E9664B-7410-415D-B770-B93ACCD2E4AD}"/>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B440FFB3-57DC-40DC-8E32-69D2D5A5B258}"/>
              </a:ext>
            </a:extLst>
          </p:cNvPr>
          <p:cNvSpPr>
            <a:spLocks noGrp="1"/>
          </p:cNvSpPr>
          <p:nvPr>
            <p:ph type="sldNum" sz="quarter" idx="12"/>
          </p:nvPr>
        </p:nvSpPr>
        <p:spPr/>
        <p:txBody>
          <a:bodyPr/>
          <a:lstStyle/>
          <a:p>
            <a:r>
              <a:rPr lang="tr-TR"/>
              <a:t>Bilgisayar Mühendisliği // 2021-2022 Dönemi</a:t>
            </a:r>
            <a:endParaRPr lang="tr-TR" dirty="0"/>
          </a:p>
        </p:txBody>
      </p:sp>
      <p:pic>
        <p:nvPicPr>
          <p:cNvPr id="7" name="Resim 6">
            <a:extLst>
              <a:ext uri="{FF2B5EF4-FFF2-40B4-BE49-F238E27FC236}">
                <a16:creationId xmlns:a16="http://schemas.microsoft.com/office/drawing/2014/main" id="{148AC89D-E74D-4344-9CD2-B128F0768019}"/>
              </a:ext>
            </a:extLst>
          </p:cNvPr>
          <p:cNvPicPr>
            <a:picLocks noChangeAspect="1"/>
          </p:cNvPicPr>
          <p:nvPr/>
        </p:nvPicPr>
        <p:blipFill rotWithShape="1">
          <a:blip r:embed="rId2"/>
          <a:srcRect l="1536" t="1476" r="1082" b="943"/>
          <a:stretch/>
        </p:blipFill>
        <p:spPr>
          <a:xfrm>
            <a:off x="3212212" y="1622671"/>
            <a:ext cx="5445374" cy="4733678"/>
          </a:xfrm>
          <a:prstGeom prst="rect">
            <a:avLst/>
          </a:prstGeom>
        </p:spPr>
      </p:pic>
      <p:sp>
        <p:nvSpPr>
          <p:cNvPr id="9" name="Dikdörtgen 8">
            <a:extLst>
              <a:ext uri="{FF2B5EF4-FFF2-40B4-BE49-F238E27FC236}">
                <a16:creationId xmlns:a16="http://schemas.microsoft.com/office/drawing/2014/main" id="{FB457B58-89CB-4777-A095-1E1F8D8EF841}"/>
              </a:ext>
            </a:extLst>
          </p:cNvPr>
          <p:cNvSpPr/>
          <p:nvPr/>
        </p:nvSpPr>
        <p:spPr>
          <a:xfrm>
            <a:off x="2923309" y="1826179"/>
            <a:ext cx="2746900" cy="646331"/>
          </a:xfrm>
          <a:prstGeom prst="rect">
            <a:avLst/>
          </a:prstGeom>
          <a:noFill/>
        </p:spPr>
        <p:txBody>
          <a:bodyPr wrap="square" lIns="91440" tIns="45720" rIns="91440" bIns="45720">
            <a:spAutoFit/>
          </a:bodyPr>
          <a:lstStyle/>
          <a:p>
            <a:pPr algn="ctr"/>
            <a:r>
              <a:rPr lang="tr-TR" b="1" u="sng" cap="none" spc="0" dirty="0">
                <a:ln w="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AWT Hiyerarşisi ve Bileşenleri</a:t>
            </a:r>
          </a:p>
        </p:txBody>
      </p:sp>
      <p:sp>
        <p:nvSpPr>
          <p:cNvPr id="11" name="Metin kutusu 10">
            <a:extLst>
              <a:ext uri="{FF2B5EF4-FFF2-40B4-BE49-F238E27FC236}">
                <a16:creationId xmlns:a16="http://schemas.microsoft.com/office/drawing/2014/main" id="{AF2F9012-58F4-4A2F-BE60-C8959C3F279E}"/>
              </a:ext>
            </a:extLst>
          </p:cNvPr>
          <p:cNvSpPr txBox="1"/>
          <p:nvPr/>
        </p:nvSpPr>
        <p:spPr>
          <a:xfrm>
            <a:off x="0" y="3959899"/>
            <a:ext cx="5445374" cy="2031325"/>
          </a:xfrm>
          <a:prstGeom prst="rect">
            <a:avLst/>
          </a:prstGeom>
          <a:noFill/>
        </p:spPr>
        <p:txBody>
          <a:bodyPr wrap="square">
            <a:spAutoFit/>
          </a:bodyPr>
          <a:lstStyle/>
          <a:p>
            <a:r>
              <a:rPr lang="tr-TR" dirty="0">
                <a:latin typeface="Cambria Math" panose="02040503050406030204" pitchFamily="18" charset="0"/>
                <a:ea typeface="Cambria Math" panose="02040503050406030204" pitchFamily="18" charset="0"/>
              </a:rPr>
              <a:t>Şekilde gösterildiği gibi, kök AWT bileşeni 'Bileşen', 'Nesne' sınıfından uzanır. Bileşen sınıfı, Etiket, Düğme, Liste, Onay Kutusu, Seçim, Kap vb. Dahil olmak üzere diğer bileşenlerin üst öğesidir.</a:t>
            </a:r>
          </a:p>
          <a:p>
            <a:r>
              <a:rPr lang="tr-TR" dirty="0">
                <a:latin typeface="Cambria Math" panose="02040503050406030204" pitchFamily="18" charset="0"/>
                <a:ea typeface="Cambria Math" panose="02040503050406030204" pitchFamily="18" charset="0"/>
              </a:rPr>
              <a:t>Bir kap ayrıca panellere ve pencerelere bölünmüştür. Bir </a:t>
            </a:r>
            <a:r>
              <a:rPr lang="tr-TR" dirty="0" err="1">
                <a:latin typeface="Cambria Math" panose="02040503050406030204" pitchFamily="18" charset="0"/>
                <a:ea typeface="Cambria Math" panose="02040503050406030204" pitchFamily="18" charset="0"/>
              </a:rPr>
              <a:t>Applet</a:t>
            </a:r>
            <a:r>
              <a:rPr lang="tr-TR" dirty="0">
                <a:latin typeface="Cambria Math" panose="02040503050406030204" pitchFamily="18" charset="0"/>
                <a:ea typeface="Cambria Math" panose="02040503050406030204" pitchFamily="18" charset="0"/>
              </a:rPr>
              <a:t> sınıfı </a:t>
            </a:r>
            <a:r>
              <a:rPr lang="tr-TR" dirty="0" err="1">
                <a:latin typeface="Cambria Math" panose="02040503050406030204" pitchFamily="18" charset="0"/>
                <a:ea typeface="Cambria Math" panose="02040503050406030204" pitchFamily="18" charset="0"/>
              </a:rPr>
              <a:t>Panel'den</a:t>
            </a:r>
            <a:r>
              <a:rPr lang="tr-TR" dirty="0">
                <a:latin typeface="Cambria Math" panose="02040503050406030204" pitchFamily="18" charset="0"/>
                <a:ea typeface="Cambria Math" panose="02040503050406030204" pitchFamily="18" charset="0"/>
              </a:rPr>
              <a:t> türetilirken, Çerçeve ve İletişim Kutusu Pencere bileşeninden türetilir.</a:t>
            </a:r>
          </a:p>
        </p:txBody>
      </p:sp>
      <p:sp>
        <p:nvSpPr>
          <p:cNvPr id="13" name="Metin kutusu 12">
            <a:extLst>
              <a:ext uri="{FF2B5EF4-FFF2-40B4-BE49-F238E27FC236}">
                <a16:creationId xmlns:a16="http://schemas.microsoft.com/office/drawing/2014/main" id="{DF4ACE94-C941-4C28-9F34-ED3DDA989BB9}"/>
              </a:ext>
            </a:extLst>
          </p:cNvPr>
          <p:cNvSpPr txBox="1"/>
          <p:nvPr/>
        </p:nvSpPr>
        <p:spPr>
          <a:xfrm>
            <a:off x="8631783" y="1537447"/>
            <a:ext cx="3402797" cy="5447645"/>
          </a:xfrm>
          <a:prstGeom prst="rect">
            <a:avLst/>
          </a:prstGeom>
          <a:noFill/>
        </p:spPr>
        <p:txBody>
          <a:bodyPr wrap="square">
            <a:spAutoFit/>
          </a:bodyPr>
          <a:lstStyle/>
          <a:p>
            <a:r>
              <a:rPr lang="tr-TR" sz="1200" b="1" u="sng" dirty="0">
                <a:latin typeface="Cambria Math" panose="02040503050406030204" pitchFamily="18" charset="0"/>
                <a:ea typeface="Cambria Math" panose="02040503050406030204" pitchFamily="18" charset="0"/>
              </a:rPr>
              <a:t>Bileşen(Component) Sınıfı: </a:t>
            </a:r>
            <a:r>
              <a:rPr lang="tr-TR" sz="1200" dirty="0">
                <a:latin typeface="Cambria Math" panose="02040503050406030204" pitchFamily="18" charset="0"/>
                <a:ea typeface="Cambria Math" panose="02040503050406030204" pitchFamily="18" charset="0"/>
              </a:rPr>
              <a:t>Bileşen sınıfı, hiyerarşinin köküdür. Bileşen soyut bir sınıftır ve mevcut arka plan ve ön plan renklerinin yanı sıra mevcut metin yazı tipinden sorumludur. Bileşen sınıfı, görsel bileşen özelliklerini ve özniteliklerini kapsüller.</a:t>
            </a:r>
          </a:p>
          <a:p>
            <a:r>
              <a:rPr lang="tr-TR" sz="1200" b="1" u="sng" dirty="0">
                <a:latin typeface="Cambria Math" panose="02040503050406030204" pitchFamily="18" charset="0"/>
                <a:ea typeface="Cambria Math" panose="02040503050406030204" pitchFamily="18" charset="0"/>
              </a:rPr>
              <a:t>Konteyner(</a:t>
            </a:r>
            <a:r>
              <a:rPr lang="tr-TR" sz="1200" b="1" u="sng" dirty="0" err="1">
                <a:latin typeface="Cambria Math" panose="02040503050406030204" pitchFamily="18" charset="0"/>
                <a:ea typeface="Cambria Math" panose="02040503050406030204" pitchFamily="18" charset="0"/>
              </a:rPr>
              <a:t>Container</a:t>
            </a:r>
            <a:r>
              <a:rPr lang="tr-TR" sz="1200" b="1" u="sng" dirty="0">
                <a:latin typeface="Cambria Math" panose="02040503050406030204" pitchFamily="18" charset="0"/>
                <a:ea typeface="Cambria Math" panose="02040503050406030204" pitchFamily="18" charset="0"/>
              </a:rPr>
              <a:t>): </a:t>
            </a:r>
            <a:r>
              <a:rPr lang="tr-TR" sz="1200" dirty="0">
                <a:latin typeface="Cambria Math" panose="02040503050406030204" pitchFamily="18" charset="0"/>
                <a:ea typeface="Cambria Math" panose="02040503050406030204" pitchFamily="18" charset="0"/>
              </a:rPr>
              <a:t>Konteyner AWT bileşenleri metin, etiketler, düğmeler, tablolar, listeler vb. Gibi diğer bileşenleri içerebilir. Konteyner, </a:t>
            </a:r>
            <a:r>
              <a:rPr lang="tr-TR" sz="1200" dirty="0" err="1">
                <a:latin typeface="Cambria Math" panose="02040503050406030204" pitchFamily="18" charset="0"/>
                <a:ea typeface="Cambria Math" panose="02040503050406030204" pitchFamily="18" charset="0"/>
              </a:rPr>
              <a:t>GUI'ye</a:t>
            </a:r>
            <a:r>
              <a:rPr lang="tr-TR" sz="1200" dirty="0">
                <a:latin typeface="Cambria Math" panose="02040503050406030204" pitchFamily="18" charset="0"/>
                <a:ea typeface="Cambria Math" panose="02040503050406030204" pitchFamily="18" charset="0"/>
              </a:rPr>
              <a:t> eklenen diğer bileşenlere ilişkin bir sekme tutar.</a:t>
            </a:r>
          </a:p>
          <a:p>
            <a:r>
              <a:rPr lang="tr-TR" sz="1200" b="1" u="sng" dirty="0">
                <a:latin typeface="Cambria Math" panose="02040503050406030204" pitchFamily="18" charset="0"/>
                <a:ea typeface="Cambria Math" panose="02040503050406030204" pitchFamily="18" charset="0"/>
              </a:rPr>
              <a:t>Panel: </a:t>
            </a:r>
            <a:r>
              <a:rPr lang="tr-TR" sz="1200" dirty="0">
                <a:latin typeface="Cambria Math" panose="02040503050406030204" pitchFamily="18" charset="0"/>
                <a:ea typeface="Cambria Math" panose="02040503050406030204" pitchFamily="18" charset="0"/>
              </a:rPr>
              <a:t>Panel, </a:t>
            </a:r>
            <a:r>
              <a:rPr lang="tr-TR" sz="1200" dirty="0" err="1">
                <a:latin typeface="Cambria Math" panose="02040503050406030204" pitchFamily="18" charset="0"/>
                <a:ea typeface="Cambria Math" panose="02040503050406030204" pitchFamily="18" charset="0"/>
              </a:rPr>
              <a:t>Container</a:t>
            </a:r>
            <a:r>
              <a:rPr lang="tr-TR" sz="1200" dirty="0">
                <a:latin typeface="Cambria Math" panose="02040503050406030204" pitchFamily="18" charset="0"/>
                <a:ea typeface="Cambria Math" panose="02040503050406030204" pitchFamily="18" charset="0"/>
              </a:rPr>
              <a:t> sınıfının bir alt sınıfıdır. Panel somut bir sınıftır ve başlığı, sınırı veya menü çubuğunu içermez. Diğer bileşenleri tutmak için bir kaptır. Bir çerçeve içinde birden fazla panel olabilir.</a:t>
            </a:r>
          </a:p>
          <a:p>
            <a:r>
              <a:rPr lang="tr-TR" sz="1200" b="1" u="sng" dirty="0" err="1">
                <a:latin typeface="Cambria Math" panose="02040503050406030204" pitchFamily="18" charset="0"/>
                <a:ea typeface="Cambria Math" panose="02040503050406030204" pitchFamily="18" charset="0"/>
              </a:rPr>
              <a:t>Window</a:t>
            </a:r>
            <a:r>
              <a:rPr lang="tr-TR" sz="1200" b="1" u="sng" dirty="0">
                <a:latin typeface="Cambria Math" panose="02040503050406030204" pitchFamily="18" charset="0"/>
                <a:ea typeface="Cambria Math" panose="02040503050406030204" pitchFamily="18" charset="0"/>
              </a:rPr>
              <a:t> sınıfı: </a:t>
            </a:r>
            <a:r>
              <a:rPr lang="tr-TR" sz="1200" dirty="0">
                <a:latin typeface="Cambria Math" panose="02040503050406030204" pitchFamily="18" charset="0"/>
                <a:ea typeface="Cambria Math" panose="02040503050406030204" pitchFamily="18" charset="0"/>
              </a:rPr>
              <a:t>Windows sınıfı, en üst düzeyde bir penceredir ve bir pencere oluşturmak için çerçeveler veya iletişim kutuları kullanabiliriz. Bir pencerenin kenarlıkları veya menü çubukları yoktur.</a:t>
            </a:r>
          </a:p>
          <a:p>
            <a:r>
              <a:rPr lang="tr-TR" sz="1200" b="1" u="sng" dirty="0">
                <a:latin typeface="Cambria Math" panose="02040503050406030204" pitchFamily="18" charset="0"/>
                <a:ea typeface="Cambria Math" panose="02040503050406030204" pitchFamily="18" charset="0"/>
              </a:rPr>
              <a:t>Çerçeve(</a:t>
            </a:r>
            <a:r>
              <a:rPr lang="tr-TR" sz="1200" b="1" u="sng" dirty="0" err="1">
                <a:latin typeface="Cambria Math" panose="02040503050406030204" pitchFamily="18" charset="0"/>
                <a:ea typeface="Cambria Math" panose="02040503050406030204" pitchFamily="18" charset="0"/>
              </a:rPr>
              <a:t>Frame</a:t>
            </a:r>
            <a:r>
              <a:rPr lang="tr-TR" sz="1200" b="1" u="sng" dirty="0">
                <a:latin typeface="Cambria Math" panose="02040503050406030204" pitchFamily="18" charset="0"/>
                <a:ea typeface="Cambria Math" panose="02040503050406030204" pitchFamily="18" charset="0"/>
              </a:rPr>
              <a:t>): </a:t>
            </a:r>
            <a:r>
              <a:rPr lang="tr-TR" sz="1200" dirty="0">
                <a:latin typeface="Cambria Math" panose="02040503050406030204" pitchFamily="18" charset="0"/>
                <a:ea typeface="Cambria Math" panose="02040503050406030204" pitchFamily="18" charset="0"/>
              </a:rPr>
              <a:t>Çerçeve, </a:t>
            </a:r>
            <a:r>
              <a:rPr lang="tr-TR" sz="1200" dirty="0" err="1">
                <a:latin typeface="Cambria Math" panose="02040503050406030204" pitchFamily="18" charset="0"/>
                <a:ea typeface="Cambria Math" panose="02040503050406030204" pitchFamily="18" charset="0"/>
              </a:rPr>
              <a:t>Window</a:t>
            </a:r>
            <a:r>
              <a:rPr lang="tr-TR" sz="1200" dirty="0">
                <a:latin typeface="Cambria Math" panose="02040503050406030204" pitchFamily="18" charset="0"/>
                <a:ea typeface="Cambria Math" panose="02040503050406030204" pitchFamily="18" charset="0"/>
              </a:rPr>
              <a:t> sınıfından türetilir ve yeniden boyutlandırılabilir. Çerçeve, düğme, etiketler, alanlar, başlık çubuğu vb. Gibi çeşitli bileşenler içerebilir. Çerçeve Özet Pencere Araç Seti uygulamalarının çoğunda kullanılır.</a:t>
            </a:r>
          </a:p>
          <a:p>
            <a:endParaRPr lang="tr-TR" dirty="0">
              <a:latin typeface="Cambria Math" panose="02040503050406030204" pitchFamily="18" charset="0"/>
              <a:ea typeface="Cambria Math" panose="02040503050406030204" pitchFamily="18" charset="0"/>
            </a:endParaRPr>
          </a:p>
          <a:p>
            <a:endParaRPr lang="tr-TR"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98142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251B99-4F71-4578-BC72-913671702BA5}"/>
              </a:ext>
            </a:extLst>
          </p:cNvPr>
          <p:cNvSpPr>
            <a:spLocks noGrp="1"/>
          </p:cNvSpPr>
          <p:nvPr>
            <p:ph type="title"/>
          </p:nvPr>
        </p:nvSpPr>
        <p:spPr/>
        <p:txBody>
          <a:bodyPr/>
          <a:lstStyle/>
          <a:p>
            <a:r>
              <a:rPr lang="tr-TR" dirty="0"/>
              <a:t>AWT kullanımı</a:t>
            </a:r>
          </a:p>
        </p:txBody>
      </p:sp>
      <p:sp>
        <p:nvSpPr>
          <p:cNvPr id="3" name="İçerik Yer Tutucusu 2">
            <a:extLst>
              <a:ext uri="{FF2B5EF4-FFF2-40B4-BE49-F238E27FC236}">
                <a16:creationId xmlns:a16="http://schemas.microsoft.com/office/drawing/2014/main" id="{365FAF28-8714-492C-AB5B-394ECF8B392B}"/>
              </a:ext>
            </a:extLst>
          </p:cNvPr>
          <p:cNvSpPr>
            <a:spLocks noGrp="1"/>
          </p:cNvSpPr>
          <p:nvPr>
            <p:ph idx="1"/>
          </p:nvPr>
        </p:nvSpPr>
        <p:spPr>
          <a:xfrm>
            <a:off x="838200" y="1388303"/>
            <a:ext cx="10515600" cy="4351338"/>
          </a:xfrm>
        </p:spPr>
        <p:txBody>
          <a:bodyPr>
            <a:noAutofit/>
          </a:bodyPr>
          <a:lstStyle/>
          <a:p>
            <a:r>
              <a:rPr lang="tr-TR" sz="1000" dirty="0"/>
              <a:t>Aşağıda AWT kullanılarak basit bir pencere oluşturulmuştur:</a:t>
            </a:r>
          </a:p>
          <a:p>
            <a:pPr marL="0" indent="0">
              <a:buNone/>
            </a:pPr>
            <a:r>
              <a:rPr lang="tr-TR" sz="1200" b="1" dirty="0" err="1">
                <a:latin typeface="Courier New" panose="02070309020205020404" pitchFamily="49" charset="0"/>
                <a:cs typeface="Courier New" panose="02070309020205020404" pitchFamily="49" charset="0"/>
              </a:rPr>
              <a:t>public</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class</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JavaGui</a:t>
            </a:r>
            <a:r>
              <a:rPr lang="tr-TR" sz="1200" b="1" dirty="0">
                <a:latin typeface="Courier New" panose="02070309020205020404" pitchFamily="49" charset="0"/>
                <a:cs typeface="Courier New" panose="02070309020205020404" pitchFamily="49" charset="0"/>
              </a:rPr>
              <a:t> {</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public</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static</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void</a:t>
            </a:r>
            <a:r>
              <a:rPr lang="tr-TR" sz="1200" b="1" dirty="0">
                <a:latin typeface="Courier New" panose="02070309020205020404" pitchFamily="49" charset="0"/>
                <a:cs typeface="Courier New" panose="02070309020205020404" pitchFamily="49" charset="0"/>
              </a:rPr>
              <a:t> main(</a:t>
            </a:r>
            <a:r>
              <a:rPr lang="tr-TR" sz="1200" b="1" dirty="0" err="1">
                <a:latin typeface="Courier New" panose="02070309020205020404" pitchFamily="49" charset="0"/>
                <a:cs typeface="Courier New" panose="02070309020205020404" pitchFamily="49" charset="0"/>
              </a:rPr>
              <a:t>String</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args</a:t>
            </a:r>
            <a:r>
              <a:rPr lang="tr-TR" sz="1200" b="1" dirty="0">
                <a:latin typeface="Courier New" panose="02070309020205020404" pitchFamily="49" charset="0"/>
                <a:cs typeface="Courier New" panose="02070309020205020404" pitchFamily="49" charset="0"/>
              </a:rPr>
              <a:t>) {</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Frame</a:t>
            </a:r>
            <a:r>
              <a:rPr lang="tr-TR" sz="1200" b="1" dirty="0">
                <a:latin typeface="Courier New" panose="02070309020205020404" pitchFamily="49" charset="0"/>
                <a:cs typeface="Courier New" panose="02070309020205020404" pitchFamily="49" charset="0"/>
              </a:rPr>
              <a:t> pencere = </a:t>
            </a:r>
            <a:r>
              <a:rPr lang="tr-TR" sz="1200" b="1" dirty="0" err="1">
                <a:latin typeface="Courier New" panose="02070309020205020404" pitchFamily="49" charset="0"/>
                <a:cs typeface="Courier New" panose="02070309020205020404" pitchFamily="49" charset="0"/>
              </a:rPr>
              <a:t>new</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Frame</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pencere.setTitle</a:t>
            </a:r>
            <a:r>
              <a:rPr lang="tr-TR" sz="1200" b="1" dirty="0">
                <a:latin typeface="Courier New" panose="02070309020205020404" pitchFamily="49" charset="0"/>
                <a:cs typeface="Courier New" panose="02070309020205020404" pitchFamily="49" charset="0"/>
              </a:rPr>
              <a:t>("Java AWT");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pencere.setSize</a:t>
            </a:r>
            <a:r>
              <a:rPr lang="tr-TR" sz="1200" b="1" dirty="0">
                <a:latin typeface="Courier New" panose="02070309020205020404" pitchFamily="49" charset="0"/>
                <a:cs typeface="Courier New" panose="02070309020205020404" pitchFamily="49" charset="0"/>
              </a:rPr>
              <a:t>(300, 200);</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Label</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label</a:t>
            </a:r>
            <a:r>
              <a:rPr lang="tr-TR" sz="1200" b="1" dirty="0">
                <a:latin typeface="Courier New" panose="02070309020205020404" pitchFamily="49" charset="0"/>
                <a:cs typeface="Courier New" panose="02070309020205020404" pitchFamily="49" charset="0"/>
              </a:rPr>
              <a:t> = </a:t>
            </a:r>
            <a:r>
              <a:rPr lang="tr-TR" sz="1200" b="1" dirty="0" err="1">
                <a:latin typeface="Courier New" panose="02070309020205020404" pitchFamily="49" charset="0"/>
                <a:cs typeface="Courier New" panose="02070309020205020404" pitchFamily="49" charset="0"/>
              </a:rPr>
              <a:t>new</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Label</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Mina_Tugbanur_ve_Beyen_in_Projesi_Icin_Calisma</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label.setBounds</a:t>
            </a:r>
            <a:r>
              <a:rPr lang="tr-TR" sz="1200" b="1" dirty="0">
                <a:latin typeface="Courier New" panose="02070309020205020404" pitchFamily="49" charset="0"/>
                <a:cs typeface="Courier New" panose="02070309020205020404" pitchFamily="49" charset="0"/>
              </a:rPr>
              <a:t>(50, 50, 150, 20);</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pencere.add</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label</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Button</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button</a:t>
            </a:r>
            <a:r>
              <a:rPr lang="tr-TR" sz="1200" b="1" dirty="0">
                <a:latin typeface="Courier New" panose="02070309020205020404" pitchFamily="49" charset="0"/>
                <a:cs typeface="Courier New" panose="02070309020205020404" pitchFamily="49" charset="0"/>
              </a:rPr>
              <a:t> = </a:t>
            </a:r>
            <a:r>
              <a:rPr lang="tr-TR" sz="1200" b="1" dirty="0" err="1">
                <a:latin typeface="Courier New" panose="02070309020205020404" pitchFamily="49" charset="0"/>
                <a:cs typeface="Courier New" panose="02070309020205020404" pitchFamily="49" charset="0"/>
              </a:rPr>
              <a:t>new</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Button</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Tikla</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button.setBounds</a:t>
            </a:r>
            <a:r>
              <a:rPr lang="tr-TR" sz="1200" b="1" dirty="0">
                <a:latin typeface="Courier New" panose="02070309020205020404" pitchFamily="49" charset="0"/>
                <a:cs typeface="Courier New" panose="02070309020205020404" pitchFamily="49" charset="0"/>
              </a:rPr>
              <a:t>(50, 70, 60, 20);</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pencere.add</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button</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pencere.setLayout</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null</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pencere.setLocationRelativeTo</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null</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pencere.setVisible</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true</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p>
          <a:p>
            <a:pPr marL="0" indent="0">
              <a:buNone/>
            </a:pPr>
            <a:r>
              <a:rPr lang="tr-TR" sz="1200" b="1" dirty="0">
                <a:latin typeface="Courier New" panose="02070309020205020404" pitchFamily="49" charset="0"/>
                <a:cs typeface="Courier New" panose="02070309020205020404" pitchFamily="49" charset="0"/>
              </a:rPr>
              <a:t>}</a:t>
            </a:r>
          </a:p>
        </p:txBody>
      </p:sp>
      <p:sp>
        <p:nvSpPr>
          <p:cNvPr id="4" name="Veri Yer Tutucusu 3">
            <a:extLst>
              <a:ext uri="{FF2B5EF4-FFF2-40B4-BE49-F238E27FC236}">
                <a16:creationId xmlns:a16="http://schemas.microsoft.com/office/drawing/2014/main" id="{CCE1456D-C544-48E2-9D51-D717C9CC30E7}"/>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7A113D6A-B482-4D91-9197-82C42555F283}"/>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9EE4F5A3-14A1-4EDB-98AE-640E086DE68B}"/>
              </a:ext>
            </a:extLst>
          </p:cNvPr>
          <p:cNvSpPr>
            <a:spLocks noGrp="1"/>
          </p:cNvSpPr>
          <p:nvPr>
            <p:ph type="sldNum" sz="quarter" idx="12"/>
          </p:nvPr>
        </p:nvSpPr>
        <p:spPr/>
        <p:txBody>
          <a:bodyPr/>
          <a:lstStyle/>
          <a:p>
            <a:r>
              <a:rPr lang="tr-TR"/>
              <a:t>Bilgisayar Mühendisliği // 2021-2022 Dönemi</a:t>
            </a:r>
            <a:endParaRPr lang="tr-TR" dirty="0"/>
          </a:p>
        </p:txBody>
      </p:sp>
      <p:sp>
        <p:nvSpPr>
          <p:cNvPr id="7" name="Dikdörtgen 6">
            <a:extLst>
              <a:ext uri="{FF2B5EF4-FFF2-40B4-BE49-F238E27FC236}">
                <a16:creationId xmlns:a16="http://schemas.microsoft.com/office/drawing/2014/main" id="{3A14896B-00CC-49A8-A28B-9C6DA11F0BA7}"/>
              </a:ext>
            </a:extLst>
          </p:cNvPr>
          <p:cNvSpPr/>
          <p:nvPr/>
        </p:nvSpPr>
        <p:spPr>
          <a:xfrm>
            <a:off x="5685183" y="3578087"/>
            <a:ext cx="6013174" cy="2299521"/>
          </a:xfrm>
          <a:prstGeom prst="rect">
            <a:avLst/>
          </a:prstGeom>
          <a:solidFill>
            <a:schemeClr val="bg1">
              <a:lumMod val="95000"/>
            </a:schemeClr>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r>
              <a:rPr lang="tr-TR" dirty="0">
                <a:latin typeface="Cambria Math" panose="02040503050406030204" pitchFamily="18" charset="0"/>
                <a:ea typeface="Cambria Math" panose="02040503050406030204" pitchFamily="18" charset="0"/>
              </a:rPr>
              <a:t>AWT bileşenler üzerinde gerçekleşen tıklama(</a:t>
            </a:r>
            <a:r>
              <a:rPr lang="tr-TR" dirty="0" err="1">
                <a:latin typeface="Cambria Math" panose="02040503050406030204" pitchFamily="18" charset="0"/>
                <a:ea typeface="Cambria Math" panose="02040503050406030204" pitchFamily="18" charset="0"/>
              </a:rPr>
              <a:t>MouseEvent</a:t>
            </a:r>
            <a:r>
              <a:rPr lang="tr-TR" dirty="0">
                <a:latin typeface="Cambria Math" panose="02040503050406030204" pitchFamily="18" charset="0"/>
                <a:ea typeface="Cambria Math" panose="02040503050406030204" pitchFamily="18" charset="0"/>
              </a:rPr>
              <a:t>), yazma(</a:t>
            </a:r>
            <a:r>
              <a:rPr lang="tr-TR" dirty="0" err="1">
                <a:latin typeface="Cambria Math" panose="02040503050406030204" pitchFamily="18" charset="0"/>
                <a:ea typeface="Cambria Math" panose="02040503050406030204" pitchFamily="18" charset="0"/>
              </a:rPr>
              <a:t>KeyEvent</a:t>
            </a:r>
            <a:r>
              <a:rPr lang="tr-TR" dirty="0">
                <a:latin typeface="Cambria Math" panose="02040503050406030204" pitchFamily="18" charset="0"/>
                <a:ea typeface="Cambria Math" panose="02040503050406030204" pitchFamily="18" charset="0"/>
              </a:rPr>
              <a:t>) gibi olayları işlemek için </a:t>
            </a:r>
            <a:r>
              <a:rPr lang="tr-TR" dirty="0" err="1">
                <a:latin typeface="Cambria Math" panose="02040503050406030204" pitchFamily="18" charset="0"/>
                <a:ea typeface="Cambria Math" panose="02040503050406030204" pitchFamily="18" charset="0"/>
              </a:rPr>
              <a:t>java.awt.event</a:t>
            </a:r>
            <a:r>
              <a:rPr lang="tr-TR" dirty="0">
                <a:latin typeface="Cambria Math" panose="02040503050406030204" pitchFamily="18" charset="0"/>
                <a:ea typeface="Cambria Math" panose="02040503050406030204" pitchFamily="18" charset="0"/>
              </a:rPr>
              <a:t> paketine sahiptir.</a:t>
            </a:r>
          </a:p>
          <a:p>
            <a:endParaRPr lang="tr-TR" dirty="0">
              <a:latin typeface="Cambria Math" panose="02040503050406030204" pitchFamily="18" charset="0"/>
              <a:ea typeface="Cambria Math" panose="02040503050406030204" pitchFamily="18" charset="0"/>
            </a:endParaRPr>
          </a:p>
          <a:p>
            <a:r>
              <a:rPr lang="tr-TR" dirty="0">
                <a:latin typeface="Cambria Math" panose="02040503050406030204" pitchFamily="18" charset="0"/>
                <a:ea typeface="Cambria Math" panose="02040503050406030204" pitchFamily="18" charset="0"/>
              </a:rPr>
              <a:t>Paket içerisinde </a:t>
            </a:r>
            <a:r>
              <a:rPr lang="tr-TR" dirty="0" err="1">
                <a:latin typeface="Cambria Math" panose="02040503050406030204" pitchFamily="18" charset="0"/>
                <a:ea typeface="Cambria Math" panose="02040503050406030204" pitchFamily="18" charset="0"/>
              </a:rPr>
              <a:t>ActionEvent</a:t>
            </a:r>
            <a:r>
              <a:rPr lang="tr-TR" dirty="0">
                <a:latin typeface="Cambria Math" panose="02040503050406030204" pitchFamily="18" charset="0"/>
                <a:ea typeface="Cambria Math" panose="02040503050406030204" pitchFamily="18" charset="0"/>
              </a:rPr>
              <a:t>, </a:t>
            </a:r>
            <a:r>
              <a:rPr lang="tr-TR" dirty="0" err="1">
                <a:latin typeface="Cambria Math" panose="02040503050406030204" pitchFamily="18" charset="0"/>
                <a:ea typeface="Cambria Math" panose="02040503050406030204" pitchFamily="18" charset="0"/>
              </a:rPr>
              <a:t>MouseEvent</a:t>
            </a:r>
            <a:r>
              <a:rPr lang="tr-TR" dirty="0">
                <a:latin typeface="Cambria Math" panose="02040503050406030204" pitchFamily="18" charset="0"/>
                <a:ea typeface="Cambria Math" panose="02040503050406030204" pitchFamily="18" charset="0"/>
              </a:rPr>
              <a:t>, </a:t>
            </a:r>
            <a:r>
              <a:rPr lang="tr-TR" dirty="0" err="1">
                <a:latin typeface="Cambria Math" panose="02040503050406030204" pitchFamily="18" charset="0"/>
                <a:ea typeface="Cambria Math" panose="02040503050406030204" pitchFamily="18" charset="0"/>
              </a:rPr>
              <a:t>MouseWheelEvent</a:t>
            </a:r>
            <a:r>
              <a:rPr lang="tr-TR" dirty="0">
                <a:latin typeface="Cambria Math" panose="02040503050406030204" pitchFamily="18" charset="0"/>
                <a:ea typeface="Cambria Math" panose="02040503050406030204" pitchFamily="18" charset="0"/>
              </a:rPr>
              <a:t>, </a:t>
            </a:r>
            <a:r>
              <a:rPr lang="tr-TR" dirty="0" err="1">
                <a:latin typeface="Cambria Math" panose="02040503050406030204" pitchFamily="18" charset="0"/>
                <a:ea typeface="Cambria Math" panose="02040503050406030204" pitchFamily="18" charset="0"/>
              </a:rPr>
              <a:t>KeyEvent</a:t>
            </a:r>
            <a:r>
              <a:rPr lang="tr-TR" dirty="0">
                <a:latin typeface="Cambria Math" panose="02040503050406030204" pitchFamily="18" charset="0"/>
                <a:ea typeface="Cambria Math" panose="02040503050406030204" pitchFamily="18" charset="0"/>
              </a:rPr>
              <a:t>, </a:t>
            </a:r>
            <a:r>
              <a:rPr lang="tr-TR" dirty="0" err="1">
                <a:latin typeface="Cambria Math" panose="02040503050406030204" pitchFamily="18" charset="0"/>
                <a:ea typeface="Cambria Math" panose="02040503050406030204" pitchFamily="18" charset="0"/>
              </a:rPr>
              <a:t>ItemEvent</a:t>
            </a:r>
            <a:r>
              <a:rPr lang="tr-TR" dirty="0">
                <a:latin typeface="Cambria Math" panose="02040503050406030204" pitchFamily="18" charset="0"/>
                <a:ea typeface="Cambria Math" panose="02040503050406030204" pitchFamily="18" charset="0"/>
              </a:rPr>
              <a:t>, </a:t>
            </a:r>
            <a:r>
              <a:rPr lang="tr-TR" dirty="0" err="1">
                <a:latin typeface="Cambria Math" panose="02040503050406030204" pitchFamily="18" charset="0"/>
                <a:ea typeface="Cambria Math" panose="02040503050406030204" pitchFamily="18" charset="0"/>
              </a:rPr>
              <a:t>TextEvent</a:t>
            </a:r>
            <a:r>
              <a:rPr lang="tr-TR" dirty="0">
                <a:latin typeface="Cambria Math" panose="02040503050406030204" pitchFamily="18" charset="0"/>
                <a:ea typeface="Cambria Math" panose="02040503050406030204" pitchFamily="18" charset="0"/>
              </a:rPr>
              <a:t>, </a:t>
            </a:r>
            <a:r>
              <a:rPr lang="tr-TR" dirty="0" err="1">
                <a:latin typeface="Cambria Math" panose="02040503050406030204" pitchFamily="18" charset="0"/>
                <a:ea typeface="Cambria Math" panose="02040503050406030204" pitchFamily="18" charset="0"/>
              </a:rPr>
              <a:t>AdjustmentEvent</a:t>
            </a:r>
            <a:r>
              <a:rPr lang="tr-TR" dirty="0">
                <a:latin typeface="Cambria Math" panose="02040503050406030204" pitchFamily="18" charset="0"/>
                <a:ea typeface="Cambria Math" panose="02040503050406030204" pitchFamily="18" charset="0"/>
              </a:rPr>
              <a:t>, </a:t>
            </a:r>
            <a:r>
              <a:rPr lang="tr-TR" dirty="0" err="1">
                <a:latin typeface="Cambria Math" panose="02040503050406030204" pitchFamily="18" charset="0"/>
                <a:ea typeface="Cambria Math" panose="02040503050406030204" pitchFamily="18" charset="0"/>
              </a:rPr>
              <a:t>WindowEvent</a:t>
            </a:r>
            <a:r>
              <a:rPr lang="tr-TR" dirty="0">
                <a:latin typeface="Cambria Math" panose="02040503050406030204" pitchFamily="18" charset="0"/>
                <a:ea typeface="Cambria Math" panose="02040503050406030204" pitchFamily="18" charset="0"/>
              </a:rPr>
              <a:t>, </a:t>
            </a:r>
            <a:r>
              <a:rPr lang="tr-TR" dirty="0" err="1">
                <a:latin typeface="Cambria Math" panose="02040503050406030204" pitchFamily="18" charset="0"/>
                <a:ea typeface="Cambria Math" panose="02040503050406030204" pitchFamily="18" charset="0"/>
              </a:rPr>
              <a:t>ComponentEvent</a:t>
            </a:r>
            <a:r>
              <a:rPr lang="tr-TR" dirty="0">
                <a:latin typeface="Cambria Math" panose="02040503050406030204" pitchFamily="18" charset="0"/>
                <a:ea typeface="Cambria Math" panose="02040503050406030204" pitchFamily="18" charset="0"/>
              </a:rPr>
              <a:t>, </a:t>
            </a:r>
            <a:r>
              <a:rPr lang="tr-TR" dirty="0" err="1">
                <a:latin typeface="Cambria Math" panose="02040503050406030204" pitchFamily="18" charset="0"/>
                <a:ea typeface="Cambria Math" panose="02040503050406030204" pitchFamily="18" charset="0"/>
              </a:rPr>
              <a:t>ContainerEvent</a:t>
            </a:r>
            <a:r>
              <a:rPr lang="tr-TR" dirty="0">
                <a:latin typeface="Cambria Math" panose="02040503050406030204" pitchFamily="18" charset="0"/>
                <a:ea typeface="Cambria Math" panose="02040503050406030204" pitchFamily="18" charset="0"/>
              </a:rPr>
              <a:t>, </a:t>
            </a:r>
            <a:r>
              <a:rPr lang="tr-TR" dirty="0" err="1">
                <a:latin typeface="Cambria Math" panose="02040503050406030204" pitchFamily="18" charset="0"/>
                <a:ea typeface="Cambria Math" panose="02040503050406030204" pitchFamily="18" charset="0"/>
              </a:rPr>
              <a:t>FocusEvent</a:t>
            </a:r>
            <a:r>
              <a:rPr lang="tr-TR" dirty="0">
                <a:latin typeface="Cambria Math" panose="02040503050406030204" pitchFamily="18" charset="0"/>
                <a:ea typeface="Cambria Math" panose="02040503050406030204" pitchFamily="18" charset="0"/>
              </a:rPr>
              <a:t> olayları yer alır.</a:t>
            </a:r>
          </a:p>
        </p:txBody>
      </p:sp>
    </p:spTree>
    <p:extLst>
      <p:ext uri="{BB962C8B-B14F-4D97-AF65-F5344CB8AC3E}">
        <p14:creationId xmlns:p14="http://schemas.microsoft.com/office/powerpoint/2010/main" val="36388438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EDDBE1-7730-4251-9E2D-8CA5EC3EF6C4}"/>
              </a:ext>
            </a:extLst>
          </p:cNvPr>
          <p:cNvSpPr>
            <a:spLocks noGrp="1"/>
          </p:cNvSpPr>
          <p:nvPr>
            <p:ph type="title"/>
          </p:nvPr>
        </p:nvSpPr>
        <p:spPr/>
        <p:txBody>
          <a:bodyPr/>
          <a:lstStyle/>
          <a:p>
            <a:r>
              <a:rPr lang="tr-TR" dirty="0"/>
              <a:t>AWT kullanımı</a:t>
            </a:r>
          </a:p>
        </p:txBody>
      </p:sp>
      <p:sp>
        <p:nvSpPr>
          <p:cNvPr id="3" name="İçerik Yer Tutucusu 2">
            <a:extLst>
              <a:ext uri="{FF2B5EF4-FFF2-40B4-BE49-F238E27FC236}">
                <a16:creationId xmlns:a16="http://schemas.microsoft.com/office/drawing/2014/main" id="{B3394079-C678-446A-854F-9C73A32DAAC7}"/>
              </a:ext>
            </a:extLst>
          </p:cNvPr>
          <p:cNvSpPr>
            <a:spLocks noGrp="1"/>
          </p:cNvSpPr>
          <p:nvPr>
            <p:ph idx="1"/>
          </p:nvPr>
        </p:nvSpPr>
        <p:spPr>
          <a:xfrm>
            <a:off x="192156" y="1253331"/>
            <a:ext cx="5811079" cy="4351338"/>
          </a:xfrm>
        </p:spPr>
        <p:txBody>
          <a:bodyPr>
            <a:noAutofit/>
          </a:bodyPr>
          <a:lstStyle/>
          <a:p>
            <a:r>
              <a:rPr lang="tr-TR" sz="1200" dirty="0"/>
              <a:t>Aşağıda </a:t>
            </a:r>
            <a:r>
              <a:rPr lang="tr-TR" sz="1200" dirty="0" err="1"/>
              <a:t>Button</a:t>
            </a:r>
            <a:r>
              <a:rPr lang="tr-TR" sz="1200" dirty="0"/>
              <a:t> ve </a:t>
            </a:r>
            <a:r>
              <a:rPr lang="tr-TR" sz="1200" dirty="0" err="1"/>
              <a:t>Frame</a:t>
            </a:r>
            <a:r>
              <a:rPr lang="tr-TR" sz="1200" dirty="0"/>
              <a:t> bileşenlerinde gerçekleşen ilgili olaylar yönetilmiştir.</a:t>
            </a:r>
          </a:p>
          <a:p>
            <a:pPr marL="0" indent="0">
              <a:buNone/>
            </a:pPr>
            <a:r>
              <a:rPr lang="tr-TR" sz="1200" b="1" dirty="0" err="1">
                <a:latin typeface="Courier New" panose="02070309020205020404" pitchFamily="49" charset="0"/>
                <a:cs typeface="Courier New" panose="02070309020205020404" pitchFamily="49" charset="0"/>
              </a:rPr>
              <a:t>public</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class</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JavaGui</a:t>
            </a:r>
            <a:r>
              <a:rPr lang="tr-TR" sz="1200" b="1" dirty="0">
                <a:latin typeface="Courier New" panose="02070309020205020404" pitchFamily="49" charset="0"/>
                <a:cs typeface="Courier New" panose="02070309020205020404" pitchFamily="49" charset="0"/>
              </a:rPr>
              <a:t> {</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public</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static</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void</a:t>
            </a:r>
            <a:r>
              <a:rPr lang="tr-TR" sz="1200" b="1" dirty="0">
                <a:latin typeface="Courier New" panose="02070309020205020404" pitchFamily="49" charset="0"/>
                <a:cs typeface="Courier New" panose="02070309020205020404" pitchFamily="49" charset="0"/>
              </a:rPr>
              <a:t> main(</a:t>
            </a:r>
            <a:r>
              <a:rPr lang="tr-TR" sz="1200" b="1" dirty="0" err="1">
                <a:latin typeface="Courier New" panose="02070309020205020404" pitchFamily="49" charset="0"/>
                <a:cs typeface="Courier New" panose="02070309020205020404" pitchFamily="49" charset="0"/>
              </a:rPr>
              <a:t>String</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args</a:t>
            </a:r>
            <a:r>
              <a:rPr lang="tr-TR" sz="1200" b="1" dirty="0">
                <a:latin typeface="Courier New" panose="02070309020205020404" pitchFamily="49" charset="0"/>
                <a:cs typeface="Courier New" panose="02070309020205020404" pitchFamily="49" charset="0"/>
              </a:rPr>
              <a:t>) {</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Frame</a:t>
            </a:r>
            <a:r>
              <a:rPr lang="tr-TR" sz="1200" b="1" dirty="0">
                <a:latin typeface="Courier New" panose="02070309020205020404" pitchFamily="49" charset="0"/>
                <a:cs typeface="Courier New" panose="02070309020205020404" pitchFamily="49" charset="0"/>
              </a:rPr>
              <a:t> pencere = </a:t>
            </a:r>
            <a:r>
              <a:rPr lang="tr-TR" sz="1200" b="1" dirty="0" err="1">
                <a:latin typeface="Courier New" panose="02070309020205020404" pitchFamily="49" charset="0"/>
                <a:cs typeface="Courier New" panose="02070309020205020404" pitchFamily="49" charset="0"/>
              </a:rPr>
              <a:t>new</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Frame</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pencere.setTitle</a:t>
            </a:r>
            <a:r>
              <a:rPr lang="tr-TR" sz="1200" b="1" dirty="0">
                <a:latin typeface="Courier New" panose="02070309020205020404" pitchFamily="49" charset="0"/>
                <a:cs typeface="Courier New" panose="02070309020205020404" pitchFamily="49" charset="0"/>
              </a:rPr>
              <a:t>("Java AWT");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pencere.setSize</a:t>
            </a:r>
            <a:r>
              <a:rPr lang="tr-TR" sz="1200" b="1" dirty="0">
                <a:latin typeface="Courier New" panose="02070309020205020404" pitchFamily="49" charset="0"/>
                <a:cs typeface="Courier New" panose="02070309020205020404" pitchFamily="49" charset="0"/>
              </a:rPr>
              <a:t>(300, 200);</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Label</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label</a:t>
            </a:r>
            <a:r>
              <a:rPr lang="tr-TR" sz="1200" b="1" dirty="0">
                <a:latin typeface="Courier New" panose="02070309020205020404" pitchFamily="49" charset="0"/>
                <a:cs typeface="Courier New" panose="02070309020205020404" pitchFamily="49" charset="0"/>
              </a:rPr>
              <a:t> = </a:t>
            </a:r>
            <a:r>
              <a:rPr lang="tr-TR" sz="1200" b="1" dirty="0" err="1">
                <a:latin typeface="Courier New" panose="02070309020205020404" pitchFamily="49" charset="0"/>
                <a:cs typeface="Courier New" panose="02070309020205020404" pitchFamily="49" charset="0"/>
              </a:rPr>
              <a:t>new</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Label</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GercekZamanli_Projesi_için_calisma</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label.setBounds</a:t>
            </a:r>
            <a:r>
              <a:rPr lang="tr-TR" sz="1200" b="1" dirty="0">
                <a:latin typeface="Courier New" panose="02070309020205020404" pitchFamily="49" charset="0"/>
                <a:cs typeface="Courier New" panose="02070309020205020404" pitchFamily="49" charset="0"/>
              </a:rPr>
              <a:t>(50, 50, 150, 20);</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pencere.add</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label</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Button</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button</a:t>
            </a:r>
            <a:r>
              <a:rPr lang="tr-TR" sz="1200" b="1" dirty="0">
                <a:latin typeface="Courier New" panose="02070309020205020404" pitchFamily="49" charset="0"/>
                <a:cs typeface="Courier New" panose="02070309020205020404" pitchFamily="49" charset="0"/>
              </a:rPr>
              <a:t> = </a:t>
            </a:r>
            <a:r>
              <a:rPr lang="tr-TR" sz="1200" b="1" dirty="0" err="1">
                <a:latin typeface="Courier New" panose="02070309020205020404" pitchFamily="49" charset="0"/>
                <a:cs typeface="Courier New" panose="02070309020205020404" pitchFamily="49" charset="0"/>
              </a:rPr>
              <a:t>new</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Button</a:t>
            </a:r>
            <a:r>
              <a:rPr lang="tr-TR" sz="1200" b="1" dirty="0">
                <a:latin typeface="Courier New" panose="02070309020205020404" pitchFamily="49" charset="0"/>
                <a:cs typeface="Courier New" panose="02070309020205020404" pitchFamily="49" charset="0"/>
              </a:rPr>
              <a:t>("Tıkla");</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button.addActionListener</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new</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ActionListener</a:t>
            </a:r>
            <a:r>
              <a:rPr lang="tr-TR" sz="1200" b="1" dirty="0">
                <a:latin typeface="Courier New" panose="02070309020205020404" pitchFamily="49" charset="0"/>
                <a:cs typeface="Courier New" panose="02070309020205020404" pitchFamily="49" charset="0"/>
              </a:rPr>
              <a:t>() {</a:t>
            </a:r>
          </a:p>
          <a:p>
            <a:pPr marL="0" indent="0">
              <a:buNone/>
            </a:pPr>
            <a:r>
              <a:rPr lang="tr-TR" sz="1200" b="1" dirty="0">
                <a:latin typeface="Courier New" panose="02070309020205020404" pitchFamily="49" charset="0"/>
                <a:cs typeface="Courier New" panose="02070309020205020404" pitchFamily="49" charset="0"/>
              </a:rPr>
              <a:t>            @Override</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public</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void</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actionPerformed</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ActionEvent</a:t>
            </a:r>
            <a:r>
              <a:rPr lang="tr-TR" sz="1200" b="1" dirty="0">
                <a:latin typeface="Courier New" panose="02070309020205020404" pitchFamily="49" charset="0"/>
                <a:cs typeface="Courier New" panose="02070309020205020404" pitchFamily="49" charset="0"/>
              </a:rPr>
              <a:t> e) {</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label.setText</a:t>
            </a:r>
            <a:r>
              <a:rPr lang="tr-TR" sz="1200" b="1" dirty="0">
                <a:latin typeface="Courier New" panose="02070309020205020404" pitchFamily="49" charset="0"/>
                <a:cs typeface="Courier New" panose="02070309020205020404" pitchFamily="49" charset="0"/>
              </a:rPr>
              <a:t>("Yusuf SEZER");</a:t>
            </a:r>
          </a:p>
          <a:p>
            <a:pPr marL="0" indent="0">
              <a:buNone/>
            </a:pPr>
            <a:r>
              <a:rPr lang="tr-TR" sz="1200" b="1" dirty="0">
                <a:latin typeface="Courier New" panose="02070309020205020404" pitchFamily="49" charset="0"/>
                <a:cs typeface="Courier New" panose="02070309020205020404" pitchFamily="49" charset="0"/>
              </a:rPr>
              <a:t>            }</a:t>
            </a:r>
          </a:p>
          <a:p>
            <a:pPr marL="0" indent="0">
              <a:buNone/>
            </a:pPr>
            <a:r>
              <a:rPr lang="tr-TR" sz="1200" b="1" dirty="0">
                <a:latin typeface="Courier New" panose="02070309020205020404" pitchFamily="49" charset="0"/>
                <a:cs typeface="Courier New" panose="02070309020205020404" pitchFamily="49" charset="0"/>
              </a:rPr>
              <a:t>        });</a:t>
            </a:r>
          </a:p>
          <a:p>
            <a:pPr marL="0" indent="0">
              <a:buNone/>
            </a:pPr>
            <a:r>
              <a:rPr lang="tr-TR" sz="1200" b="1" dirty="0">
                <a:latin typeface="Courier New" panose="02070309020205020404" pitchFamily="49" charset="0"/>
                <a:cs typeface="Courier New" panose="02070309020205020404" pitchFamily="49" charset="0"/>
              </a:rPr>
              <a:t>       </a:t>
            </a:r>
          </a:p>
        </p:txBody>
      </p:sp>
      <p:sp>
        <p:nvSpPr>
          <p:cNvPr id="4" name="Veri Yer Tutucusu 3">
            <a:extLst>
              <a:ext uri="{FF2B5EF4-FFF2-40B4-BE49-F238E27FC236}">
                <a16:creationId xmlns:a16="http://schemas.microsoft.com/office/drawing/2014/main" id="{484E2E36-C0A4-4808-8038-21D3617066E3}"/>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8DA01EE4-06D0-4FD4-8324-026A7D78F029}"/>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BA13CE37-6FC8-45E9-9D93-35635E9D3357}"/>
              </a:ext>
            </a:extLst>
          </p:cNvPr>
          <p:cNvSpPr>
            <a:spLocks noGrp="1"/>
          </p:cNvSpPr>
          <p:nvPr>
            <p:ph type="sldNum" sz="quarter" idx="12"/>
          </p:nvPr>
        </p:nvSpPr>
        <p:spPr/>
        <p:txBody>
          <a:bodyPr/>
          <a:lstStyle/>
          <a:p>
            <a:r>
              <a:rPr lang="tr-TR"/>
              <a:t>Bilgisayar Mühendisliği // 2021-2022 Dönemi</a:t>
            </a:r>
            <a:endParaRPr lang="tr-TR" dirty="0"/>
          </a:p>
        </p:txBody>
      </p:sp>
      <p:sp>
        <p:nvSpPr>
          <p:cNvPr id="7" name="Metin kutusu 6">
            <a:extLst>
              <a:ext uri="{FF2B5EF4-FFF2-40B4-BE49-F238E27FC236}">
                <a16:creationId xmlns:a16="http://schemas.microsoft.com/office/drawing/2014/main" id="{986CD86C-CED8-4B62-9052-CCE30689824C}"/>
              </a:ext>
            </a:extLst>
          </p:cNvPr>
          <p:cNvSpPr txBox="1"/>
          <p:nvPr/>
        </p:nvSpPr>
        <p:spPr>
          <a:xfrm>
            <a:off x="6327913" y="1266974"/>
            <a:ext cx="5459896" cy="4679743"/>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7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button.setBounds</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(50, 70, 60, 20);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pencere.add</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button</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pencere.setLayout</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null</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pencere.setLocationRelativeTo</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null</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pencere.setVisible</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true</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pencere.addWindowListener</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new</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WindowAdapter</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@Override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public</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void</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windowClosing</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WindowEvent</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super.windowClosing</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pencere.dispose</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r>
              <a:rPr kumimoji="0" lang="tr-TR" sz="1200" b="1" i="0" u="none" strike="noStrike" kern="1200" cap="none" spc="0" normalizeH="0" baseline="0" noProof="0" dirty="0" err="1">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System.exit</a:t>
            </a: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tr-TR" sz="1200" b="1" i="0" u="none" strike="noStrike" kern="1200" cap="none" spc="0" normalizeH="0" baseline="0" noProof="0" dirty="0">
                <a:ln>
                  <a:noFill/>
                </a:ln>
                <a:solidFill>
                  <a:prstClr val="black"/>
                </a:solidFill>
                <a:effectLst/>
                <a:uLnTx/>
                <a:uFillTx/>
                <a:latin typeface="Courier New" panose="02070309020205020404" pitchFamily="49" charset="0"/>
                <a:ea typeface="Cambria Math" panose="02040503050406030204" pitchFamily="18" charset="0"/>
                <a:cs typeface="Courier New" panose="02070309020205020404" pitchFamily="49" charset="0"/>
              </a:rPr>
              <a:t>}</a:t>
            </a:r>
          </a:p>
        </p:txBody>
      </p:sp>
      <p:cxnSp>
        <p:nvCxnSpPr>
          <p:cNvPr id="9" name="Düz Bağlayıcı 8">
            <a:extLst>
              <a:ext uri="{FF2B5EF4-FFF2-40B4-BE49-F238E27FC236}">
                <a16:creationId xmlns:a16="http://schemas.microsoft.com/office/drawing/2014/main" id="{E800528C-5F2A-474C-977E-068654FB007F}"/>
              </a:ext>
            </a:extLst>
          </p:cNvPr>
          <p:cNvCxnSpPr>
            <a:cxnSpLocks/>
          </p:cNvCxnSpPr>
          <p:nvPr/>
        </p:nvCxnSpPr>
        <p:spPr>
          <a:xfrm>
            <a:off x="6003235" y="1391478"/>
            <a:ext cx="0" cy="42131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862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9A54C1-AE2E-4C28-884B-BF42C72E913F}"/>
              </a:ext>
            </a:extLst>
          </p:cNvPr>
          <p:cNvSpPr>
            <a:spLocks noGrp="1"/>
          </p:cNvSpPr>
          <p:nvPr>
            <p:ph type="title"/>
          </p:nvPr>
        </p:nvSpPr>
        <p:spPr/>
        <p:txBody>
          <a:bodyPr/>
          <a:lstStyle/>
          <a:p>
            <a:r>
              <a:rPr lang="tr-TR" dirty="0"/>
              <a:t>AWT kullanımı</a:t>
            </a:r>
          </a:p>
        </p:txBody>
      </p:sp>
      <p:sp>
        <p:nvSpPr>
          <p:cNvPr id="3" name="İçerik Yer Tutucusu 2">
            <a:extLst>
              <a:ext uri="{FF2B5EF4-FFF2-40B4-BE49-F238E27FC236}">
                <a16:creationId xmlns:a16="http://schemas.microsoft.com/office/drawing/2014/main" id="{20341DCA-4178-4C67-8B7E-163B8E5CCDC6}"/>
              </a:ext>
            </a:extLst>
          </p:cNvPr>
          <p:cNvSpPr>
            <a:spLocks noGrp="1"/>
          </p:cNvSpPr>
          <p:nvPr>
            <p:ph idx="1"/>
          </p:nvPr>
        </p:nvSpPr>
        <p:spPr/>
        <p:txBody>
          <a:bodyPr/>
          <a:lstStyle/>
          <a:p>
            <a:r>
              <a:rPr lang="tr-TR" dirty="0"/>
              <a:t>Olayları yönetmek için çeşitli yöntemler vardır.</a:t>
            </a:r>
          </a:p>
          <a:p>
            <a:r>
              <a:rPr lang="tr-TR" dirty="0"/>
              <a:t>Yukarıda örnekte sınıf içerisinde </a:t>
            </a:r>
            <a:r>
              <a:rPr lang="tr-TR" dirty="0" err="1"/>
              <a:t>ActionListener</a:t>
            </a:r>
            <a:r>
              <a:rPr lang="tr-TR" dirty="0"/>
              <a:t> </a:t>
            </a:r>
            <a:r>
              <a:rPr lang="tr-TR" dirty="0" err="1"/>
              <a:t>arayüzünün</a:t>
            </a:r>
            <a:r>
              <a:rPr lang="tr-TR" dirty="0"/>
              <a:t> </a:t>
            </a:r>
            <a:r>
              <a:rPr lang="tr-TR" dirty="0" err="1"/>
              <a:t>implemente</a:t>
            </a:r>
            <a:r>
              <a:rPr lang="tr-TR" dirty="0"/>
              <a:t> edilmesi ve </a:t>
            </a:r>
            <a:r>
              <a:rPr lang="tr-TR" dirty="0" err="1"/>
              <a:t>WindowAdapter</a:t>
            </a:r>
            <a:r>
              <a:rPr lang="tr-TR" dirty="0"/>
              <a:t> sınıfındaki metodun </a:t>
            </a:r>
            <a:r>
              <a:rPr lang="tr-TR" dirty="0" err="1"/>
              <a:t>override</a:t>
            </a:r>
            <a:r>
              <a:rPr lang="tr-TR" dirty="0"/>
              <a:t>(ezilmesi) yöntemi yer almaktadır.</a:t>
            </a:r>
          </a:p>
          <a:p>
            <a:r>
              <a:rPr lang="tr-TR" b="1" u="sng" dirty="0"/>
              <a:t>NOT: </a:t>
            </a:r>
            <a:r>
              <a:rPr lang="tr-TR" dirty="0" err="1"/>
              <a:t>Adapter</a:t>
            </a:r>
            <a:r>
              <a:rPr lang="tr-TR" dirty="0"/>
              <a:t> sınıfları yine bu </a:t>
            </a:r>
            <a:r>
              <a:rPr lang="tr-TR" dirty="0" err="1"/>
              <a:t>arayüzleri</a:t>
            </a:r>
            <a:r>
              <a:rPr lang="tr-TR" dirty="0"/>
              <a:t> içeriği boş olarak </a:t>
            </a:r>
            <a:r>
              <a:rPr lang="tr-TR" dirty="0" err="1"/>
              <a:t>implemente</a:t>
            </a:r>
            <a:r>
              <a:rPr lang="tr-TR" dirty="0"/>
              <a:t> eder.</a:t>
            </a:r>
          </a:p>
          <a:p>
            <a:r>
              <a:rPr lang="tr-TR" b="1" u="sng" dirty="0"/>
              <a:t>NOT: </a:t>
            </a:r>
            <a:r>
              <a:rPr lang="tr-TR" dirty="0"/>
              <a:t>Bu sınıflar kullanılarak </a:t>
            </a:r>
            <a:r>
              <a:rPr lang="tr-TR" dirty="0" err="1"/>
              <a:t>arayüzler</a:t>
            </a:r>
            <a:r>
              <a:rPr lang="tr-TR" dirty="0"/>
              <a:t> kullanıldığında tüm metotların </a:t>
            </a:r>
            <a:r>
              <a:rPr lang="tr-TR" dirty="0" err="1"/>
              <a:t>implemente</a:t>
            </a:r>
            <a:r>
              <a:rPr lang="tr-TR" dirty="0"/>
              <a:t> edilme zorunluluğu ortadan kalkar.</a:t>
            </a:r>
          </a:p>
        </p:txBody>
      </p:sp>
      <p:sp>
        <p:nvSpPr>
          <p:cNvPr id="4" name="Veri Yer Tutucusu 3">
            <a:extLst>
              <a:ext uri="{FF2B5EF4-FFF2-40B4-BE49-F238E27FC236}">
                <a16:creationId xmlns:a16="http://schemas.microsoft.com/office/drawing/2014/main" id="{28ECECDB-9AF1-4B87-9CC2-76828F701DAE}"/>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FC53502A-A1C9-478B-B09E-2707CA82E533}"/>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BE5A3463-5D93-413A-8121-A4D4242FB370}"/>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2025521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85FA61-EFD8-45A9-9841-8B7EBAB39AAB}"/>
              </a:ext>
            </a:extLst>
          </p:cNvPr>
          <p:cNvSpPr>
            <a:spLocks noGrp="1"/>
          </p:cNvSpPr>
          <p:nvPr>
            <p:ph type="title"/>
          </p:nvPr>
        </p:nvSpPr>
        <p:spPr/>
        <p:txBody>
          <a:bodyPr/>
          <a:lstStyle/>
          <a:p>
            <a:r>
              <a:rPr lang="tr-TR" dirty="0"/>
              <a:t>AWT kullanımı</a:t>
            </a:r>
          </a:p>
        </p:txBody>
      </p:sp>
      <p:sp>
        <p:nvSpPr>
          <p:cNvPr id="3" name="İçerik Yer Tutucusu 2">
            <a:extLst>
              <a:ext uri="{FF2B5EF4-FFF2-40B4-BE49-F238E27FC236}">
                <a16:creationId xmlns:a16="http://schemas.microsoft.com/office/drawing/2014/main" id="{BC9B5A67-24D3-47CE-A2F7-30A118E18A95}"/>
              </a:ext>
            </a:extLst>
          </p:cNvPr>
          <p:cNvSpPr>
            <a:spLocks noGrp="1"/>
          </p:cNvSpPr>
          <p:nvPr>
            <p:ph idx="1"/>
          </p:nvPr>
        </p:nvSpPr>
        <p:spPr>
          <a:xfrm>
            <a:off x="838200" y="1507573"/>
            <a:ext cx="10515600" cy="4351338"/>
          </a:xfrm>
        </p:spPr>
        <p:txBody>
          <a:bodyPr>
            <a:noAutofit/>
          </a:bodyPr>
          <a:lstStyle/>
          <a:p>
            <a:r>
              <a:rPr lang="tr-TR" sz="2000" dirty="0"/>
              <a:t>AWT paketi işletim sistemi ile ilgili bilgi almak için Toolkit sınıfına sahiptir.</a:t>
            </a:r>
          </a:p>
          <a:p>
            <a:pPr marL="0" indent="0">
              <a:buNone/>
            </a:pPr>
            <a:r>
              <a:rPr lang="tr-TR" sz="2000" b="1" dirty="0" err="1">
                <a:latin typeface="Courier New" panose="02070309020205020404" pitchFamily="49" charset="0"/>
                <a:cs typeface="Courier New" panose="02070309020205020404" pitchFamily="49" charset="0"/>
              </a:rPr>
              <a:t>public</a:t>
            </a: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class</a:t>
            </a: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JavaGui</a:t>
            </a:r>
            <a:r>
              <a:rPr lang="tr-TR" sz="2000" b="1" dirty="0">
                <a:latin typeface="Courier New" panose="02070309020205020404" pitchFamily="49" charset="0"/>
                <a:cs typeface="Courier New" panose="02070309020205020404" pitchFamily="49" charset="0"/>
              </a:rPr>
              <a:t> {</a:t>
            </a:r>
          </a:p>
          <a:p>
            <a:pPr marL="0" indent="0">
              <a:buNone/>
            </a:pP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public</a:t>
            </a: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static</a:t>
            </a: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void</a:t>
            </a:r>
            <a:r>
              <a:rPr lang="tr-TR" sz="2000" b="1" dirty="0">
                <a:latin typeface="Courier New" panose="02070309020205020404" pitchFamily="49" charset="0"/>
                <a:cs typeface="Courier New" panose="02070309020205020404" pitchFamily="49" charset="0"/>
              </a:rPr>
              <a:t> main(</a:t>
            </a:r>
            <a:r>
              <a:rPr lang="tr-TR" sz="2000" b="1" dirty="0" err="1">
                <a:latin typeface="Courier New" panose="02070309020205020404" pitchFamily="49" charset="0"/>
                <a:cs typeface="Courier New" panose="02070309020205020404" pitchFamily="49" charset="0"/>
              </a:rPr>
              <a:t>String</a:t>
            </a: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args</a:t>
            </a:r>
            <a:r>
              <a:rPr lang="tr-TR" sz="2000" b="1" dirty="0">
                <a:latin typeface="Courier New" panose="02070309020205020404" pitchFamily="49" charset="0"/>
                <a:cs typeface="Courier New" panose="02070309020205020404" pitchFamily="49" charset="0"/>
              </a:rPr>
              <a:t>) {</a:t>
            </a:r>
          </a:p>
          <a:p>
            <a:pPr marL="0" indent="0">
              <a:buNone/>
            </a:pPr>
            <a:r>
              <a:rPr lang="tr-TR" sz="2000" b="1" dirty="0">
                <a:latin typeface="Courier New" panose="02070309020205020404" pitchFamily="49" charset="0"/>
                <a:cs typeface="Courier New" panose="02070309020205020404" pitchFamily="49" charset="0"/>
              </a:rPr>
              <a:t>        Toolkit </a:t>
            </a:r>
            <a:r>
              <a:rPr lang="tr-TR" sz="2000" b="1" dirty="0" err="1">
                <a:latin typeface="Courier New" panose="02070309020205020404" pitchFamily="49" charset="0"/>
                <a:cs typeface="Courier New" panose="02070309020205020404" pitchFamily="49" charset="0"/>
              </a:rPr>
              <a:t>toolkit</a:t>
            </a:r>
            <a:r>
              <a:rPr lang="tr-TR" sz="2000" b="1" dirty="0">
                <a:latin typeface="Courier New" panose="02070309020205020404" pitchFamily="49" charset="0"/>
                <a:cs typeface="Courier New" panose="02070309020205020404" pitchFamily="49" charset="0"/>
              </a:rPr>
              <a:t> = </a:t>
            </a:r>
            <a:r>
              <a:rPr lang="tr-TR" sz="2000" b="1" dirty="0" err="1">
                <a:latin typeface="Courier New" panose="02070309020205020404" pitchFamily="49" charset="0"/>
                <a:cs typeface="Courier New" panose="02070309020205020404" pitchFamily="49" charset="0"/>
              </a:rPr>
              <a:t>Toolkit.getDefaultToolkit</a:t>
            </a:r>
            <a:r>
              <a:rPr lang="tr-TR" sz="2000" b="1" dirty="0">
                <a:latin typeface="Courier New" panose="02070309020205020404" pitchFamily="49" charset="0"/>
                <a:cs typeface="Courier New" panose="02070309020205020404" pitchFamily="49" charset="0"/>
              </a:rPr>
              <a:t>();</a:t>
            </a:r>
          </a:p>
          <a:p>
            <a:pPr marL="0" indent="0">
              <a:buNone/>
            </a:pP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Dimension</a:t>
            </a:r>
            <a:r>
              <a:rPr lang="tr-TR" sz="2000" b="1" dirty="0">
                <a:latin typeface="Courier New" panose="02070309020205020404" pitchFamily="49" charset="0"/>
                <a:cs typeface="Courier New" panose="02070309020205020404" pitchFamily="49" charset="0"/>
              </a:rPr>
              <a:t> boyut = </a:t>
            </a:r>
            <a:r>
              <a:rPr lang="tr-TR" sz="2000" b="1" dirty="0" err="1">
                <a:latin typeface="Courier New" panose="02070309020205020404" pitchFamily="49" charset="0"/>
                <a:cs typeface="Courier New" panose="02070309020205020404" pitchFamily="49" charset="0"/>
              </a:rPr>
              <a:t>toolkit.getScreenSize</a:t>
            </a:r>
            <a:r>
              <a:rPr lang="tr-TR" sz="2000" b="1" dirty="0">
                <a:latin typeface="Courier New" panose="02070309020205020404" pitchFamily="49" charset="0"/>
                <a:cs typeface="Courier New" panose="02070309020205020404" pitchFamily="49" charset="0"/>
              </a:rPr>
              <a:t>();</a:t>
            </a:r>
          </a:p>
          <a:p>
            <a:pPr marL="0" indent="0">
              <a:buNone/>
            </a:pP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System.out.println</a:t>
            </a:r>
            <a:r>
              <a:rPr lang="tr-TR" sz="2000" b="1" dirty="0">
                <a:latin typeface="Courier New" panose="02070309020205020404" pitchFamily="49" charset="0"/>
                <a:cs typeface="Courier New" panose="02070309020205020404" pitchFamily="49" charset="0"/>
              </a:rPr>
              <a:t>("Genişlik: " + </a:t>
            </a:r>
            <a:r>
              <a:rPr lang="tr-TR" sz="2000" b="1" dirty="0" err="1">
                <a:latin typeface="Courier New" panose="02070309020205020404" pitchFamily="49" charset="0"/>
                <a:cs typeface="Courier New" panose="02070309020205020404" pitchFamily="49" charset="0"/>
              </a:rPr>
              <a:t>boyut.width</a:t>
            </a:r>
            <a:r>
              <a:rPr lang="tr-TR" sz="2000" b="1" dirty="0">
                <a:latin typeface="Courier New" panose="02070309020205020404" pitchFamily="49" charset="0"/>
                <a:cs typeface="Courier New" panose="02070309020205020404" pitchFamily="49" charset="0"/>
              </a:rPr>
              <a:t>);</a:t>
            </a:r>
          </a:p>
          <a:p>
            <a:pPr marL="0" indent="0">
              <a:buNone/>
            </a:pPr>
            <a:r>
              <a:rPr lang="tr-TR" sz="2000" b="1" dirty="0">
                <a:latin typeface="Courier New" panose="02070309020205020404" pitchFamily="49" charset="0"/>
                <a:cs typeface="Courier New" panose="02070309020205020404" pitchFamily="49" charset="0"/>
              </a:rPr>
              <a:t>        </a:t>
            </a:r>
            <a:r>
              <a:rPr lang="tr-TR" sz="2000" b="1" dirty="0" err="1">
                <a:latin typeface="Courier New" panose="02070309020205020404" pitchFamily="49" charset="0"/>
                <a:cs typeface="Courier New" panose="02070309020205020404" pitchFamily="49" charset="0"/>
              </a:rPr>
              <a:t>System.out.println</a:t>
            </a:r>
            <a:r>
              <a:rPr lang="tr-TR" sz="2000" b="1" dirty="0">
                <a:latin typeface="Courier New" panose="02070309020205020404" pitchFamily="49" charset="0"/>
                <a:cs typeface="Courier New" panose="02070309020205020404" pitchFamily="49" charset="0"/>
              </a:rPr>
              <a:t>("Yükseklik: " + </a:t>
            </a:r>
            <a:r>
              <a:rPr lang="tr-TR" sz="2000" b="1" dirty="0" err="1">
                <a:latin typeface="Courier New" panose="02070309020205020404" pitchFamily="49" charset="0"/>
                <a:cs typeface="Courier New" panose="02070309020205020404" pitchFamily="49" charset="0"/>
              </a:rPr>
              <a:t>boyut.height</a:t>
            </a:r>
            <a:r>
              <a:rPr lang="tr-TR" sz="2000" b="1" dirty="0">
                <a:latin typeface="Courier New" panose="02070309020205020404" pitchFamily="49" charset="0"/>
                <a:cs typeface="Courier New" panose="02070309020205020404" pitchFamily="49" charset="0"/>
              </a:rPr>
              <a:t>);</a:t>
            </a:r>
          </a:p>
          <a:p>
            <a:pPr marL="0" indent="0">
              <a:buNone/>
            </a:pPr>
            <a:r>
              <a:rPr lang="tr-TR" sz="2000" b="1" dirty="0">
                <a:latin typeface="Courier New" panose="02070309020205020404" pitchFamily="49" charset="0"/>
                <a:cs typeface="Courier New" panose="02070309020205020404" pitchFamily="49" charset="0"/>
              </a:rPr>
              <a:t>    }</a:t>
            </a:r>
          </a:p>
          <a:p>
            <a:pPr marL="0" indent="0">
              <a:buNone/>
            </a:pPr>
            <a:r>
              <a:rPr lang="tr-TR" sz="2000" b="1" dirty="0">
                <a:latin typeface="Courier New" panose="02070309020205020404" pitchFamily="49" charset="0"/>
                <a:cs typeface="Courier New" panose="02070309020205020404" pitchFamily="49" charset="0"/>
              </a:rPr>
              <a:t>}</a:t>
            </a:r>
          </a:p>
          <a:p>
            <a:r>
              <a:rPr lang="tr-TR" sz="2000" dirty="0">
                <a:cs typeface="Courier New" panose="02070309020205020404" pitchFamily="49" charset="0"/>
              </a:rPr>
              <a:t>AWT ile oluşturulan bileşenler platform-işletim sistemi bağımlıdır. Bundan dolayı işletim sistemine göre bileşenlerin görünüm farklı olacaktır.</a:t>
            </a:r>
          </a:p>
        </p:txBody>
      </p:sp>
      <p:sp>
        <p:nvSpPr>
          <p:cNvPr id="4" name="Veri Yer Tutucusu 3">
            <a:extLst>
              <a:ext uri="{FF2B5EF4-FFF2-40B4-BE49-F238E27FC236}">
                <a16:creationId xmlns:a16="http://schemas.microsoft.com/office/drawing/2014/main" id="{5D781ECD-9732-4827-A470-EE74A837410E}"/>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1F2908D6-D5E8-4C57-9E50-514D4F755486}"/>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BE7764A4-DE68-4502-A7AC-EF6E0BB9AA57}"/>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17837397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6AC889-CEE1-4468-BF2B-5E8C2E6E8932}"/>
              </a:ext>
            </a:extLst>
          </p:cNvPr>
          <p:cNvSpPr>
            <a:spLocks noGrp="1"/>
          </p:cNvSpPr>
          <p:nvPr>
            <p:ph type="title"/>
          </p:nvPr>
        </p:nvSpPr>
        <p:spPr/>
        <p:txBody>
          <a:bodyPr/>
          <a:lstStyle/>
          <a:p>
            <a:r>
              <a:rPr lang="tr-TR" dirty="0"/>
              <a:t>java.awt.*</a:t>
            </a:r>
          </a:p>
        </p:txBody>
      </p:sp>
      <p:sp>
        <p:nvSpPr>
          <p:cNvPr id="3" name="İçerik Yer Tutucusu 2">
            <a:extLst>
              <a:ext uri="{FF2B5EF4-FFF2-40B4-BE49-F238E27FC236}">
                <a16:creationId xmlns:a16="http://schemas.microsoft.com/office/drawing/2014/main" id="{03F6D9F3-7C73-4052-B5D2-A78AD57BD6CA}"/>
              </a:ext>
            </a:extLst>
          </p:cNvPr>
          <p:cNvSpPr>
            <a:spLocks noGrp="1"/>
          </p:cNvSpPr>
          <p:nvPr>
            <p:ph idx="1"/>
          </p:nvPr>
        </p:nvSpPr>
        <p:spPr>
          <a:xfrm>
            <a:off x="838200" y="1428059"/>
            <a:ext cx="10515600" cy="4351338"/>
          </a:xfrm>
        </p:spPr>
        <p:txBody>
          <a:bodyPr/>
          <a:lstStyle/>
          <a:p>
            <a:r>
              <a:rPr lang="tr-TR" dirty="0" err="1"/>
              <a:t>java.awt</a:t>
            </a:r>
            <a:r>
              <a:rPr lang="tr-TR" dirty="0"/>
              <a:t> Paketi : Kullanıcı arabirimleri oluşturmak ve grafik ve görüntüleri boyamak için tüm sınıfları içerir.</a:t>
            </a:r>
          </a:p>
          <a:p>
            <a:r>
              <a:rPr lang="tr-TR" dirty="0">
                <a:hlinkClick r:id="rId2"/>
              </a:rPr>
              <a:t>https://docs.oracle.com/javase/8/docs/api/java/awt/package-summary.html</a:t>
            </a:r>
            <a:endParaRPr lang="tr-TR" dirty="0"/>
          </a:p>
          <a:p>
            <a:pPr marL="0" indent="0">
              <a:buNone/>
            </a:pPr>
            <a:endParaRPr lang="tr-TR" dirty="0"/>
          </a:p>
        </p:txBody>
      </p:sp>
      <p:sp>
        <p:nvSpPr>
          <p:cNvPr id="4" name="Veri Yer Tutucusu 3">
            <a:extLst>
              <a:ext uri="{FF2B5EF4-FFF2-40B4-BE49-F238E27FC236}">
                <a16:creationId xmlns:a16="http://schemas.microsoft.com/office/drawing/2014/main" id="{6DD04986-9B21-4FFB-B5D1-A344BAF4D46A}"/>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B67D708D-8C1D-4018-B1C9-89B15341C42B}"/>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E21B1E08-3A5A-4379-99DB-D97046721B81}"/>
              </a:ext>
            </a:extLst>
          </p:cNvPr>
          <p:cNvSpPr>
            <a:spLocks noGrp="1"/>
          </p:cNvSpPr>
          <p:nvPr>
            <p:ph type="sldNum" sz="quarter" idx="12"/>
          </p:nvPr>
        </p:nvSpPr>
        <p:spPr/>
        <p:txBody>
          <a:bodyPr/>
          <a:lstStyle/>
          <a:p>
            <a:r>
              <a:rPr lang="tr-TR"/>
              <a:t>Bilgisayar Mühendisliği // 2021-2022 Dönemi</a:t>
            </a:r>
            <a:endParaRPr lang="tr-TR" dirty="0"/>
          </a:p>
        </p:txBody>
      </p:sp>
      <p:pic>
        <p:nvPicPr>
          <p:cNvPr id="8" name="Resim 7">
            <a:extLst>
              <a:ext uri="{FF2B5EF4-FFF2-40B4-BE49-F238E27FC236}">
                <a16:creationId xmlns:a16="http://schemas.microsoft.com/office/drawing/2014/main" id="{048BB678-FAC3-47C7-8DC7-97F086AFAAC0}"/>
              </a:ext>
            </a:extLst>
          </p:cNvPr>
          <p:cNvPicPr>
            <a:picLocks noChangeAspect="1"/>
          </p:cNvPicPr>
          <p:nvPr/>
        </p:nvPicPr>
        <p:blipFill>
          <a:blip r:embed="rId3"/>
          <a:stretch>
            <a:fillRect/>
          </a:stretch>
        </p:blipFill>
        <p:spPr>
          <a:xfrm>
            <a:off x="198782" y="3166229"/>
            <a:ext cx="11794435" cy="3052153"/>
          </a:xfrm>
          <a:prstGeom prst="rect">
            <a:avLst/>
          </a:prstGeom>
        </p:spPr>
      </p:pic>
    </p:spTree>
    <p:extLst>
      <p:ext uri="{BB962C8B-B14F-4D97-AF65-F5344CB8AC3E}">
        <p14:creationId xmlns:p14="http://schemas.microsoft.com/office/powerpoint/2010/main" val="915752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6BE6B2-C57F-46E5-B379-4491A2A75BCC}"/>
              </a:ext>
            </a:extLst>
          </p:cNvPr>
          <p:cNvSpPr>
            <a:spLocks noGrp="1"/>
          </p:cNvSpPr>
          <p:nvPr>
            <p:ph type="title"/>
          </p:nvPr>
        </p:nvSpPr>
        <p:spPr/>
        <p:txBody>
          <a:bodyPr/>
          <a:lstStyle/>
          <a:p>
            <a:r>
              <a:rPr lang="tr-TR" dirty="0"/>
              <a:t>java.awt.*</a:t>
            </a:r>
          </a:p>
        </p:txBody>
      </p:sp>
      <p:sp>
        <p:nvSpPr>
          <p:cNvPr id="4" name="Veri Yer Tutucusu 3">
            <a:extLst>
              <a:ext uri="{FF2B5EF4-FFF2-40B4-BE49-F238E27FC236}">
                <a16:creationId xmlns:a16="http://schemas.microsoft.com/office/drawing/2014/main" id="{D1D54E7F-9C11-45FD-A26B-F3EDE8A2FDC0}"/>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63CAA9DB-2F66-4549-A4EE-EFCDA3BB0508}"/>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D6FF478D-B901-49BC-B78B-DD6C7773D770}"/>
              </a:ext>
            </a:extLst>
          </p:cNvPr>
          <p:cNvSpPr>
            <a:spLocks noGrp="1"/>
          </p:cNvSpPr>
          <p:nvPr>
            <p:ph type="sldNum" sz="quarter" idx="12"/>
          </p:nvPr>
        </p:nvSpPr>
        <p:spPr/>
        <p:txBody>
          <a:bodyPr/>
          <a:lstStyle/>
          <a:p>
            <a:r>
              <a:rPr lang="tr-TR"/>
              <a:t>Bilgisayar Mühendisliği // 2021-2022 Dönemi</a:t>
            </a:r>
            <a:endParaRPr lang="tr-TR" dirty="0"/>
          </a:p>
        </p:txBody>
      </p:sp>
      <p:pic>
        <p:nvPicPr>
          <p:cNvPr id="8" name="Resim 7">
            <a:extLst>
              <a:ext uri="{FF2B5EF4-FFF2-40B4-BE49-F238E27FC236}">
                <a16:creationId xmlns:a16="http://schemas.microsoft.com/office/drawing/2014/main" id="{99FB68F8-F1B2-4A6E-AADF-FBE8BFE61BD5}"/>
              </a:ext>
            </a:extLst>
          </p:cNvPr>
          <p:cNvPicPr>
            <a:picLocks noChangeAspect="1"/>
          </p:cNvPicPr>
          <p:nvPr/>
        </p:nvPicPr>
        <p:blipFill>
          <a:blip r:embed="rId2"/>
          <a:stretch>
            <a:fillRect/>
          </a:stretch>
        </p:blipFill>
        <p:spPr>
          <a:xfrm>
            <a:off x="0" y="2080561"/>
            <a:ext cx="12192000" cy="2696878"/>
          </a:xfrm>
          <a:prstGeom prst="rect">
            <a:avLst/>
          </a:prstGeom>
        </p:spPr>
      </p:pic>
    </p:spTree>
    <p:extLst>
      <p:ext uri="{BB962C8B-B14F-4D97-AF65-F5344CB8AC3E}">
        <p14:creationId xmlns:p14="http://schemas.microsoft.com/office/powerpoint/2010/main" val="287277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32C6A9-EB26-40C7-BFD5-37C3E90719D0}"/>
              </a:ext>
            </a:extLst>
          </p:cNvPr>
          <p:cNvSpPr>
            <a:spLocks noGrp="1"/>
          </p:cNvSpPr>
          <p:nvPr>
            <p:ph type="title"/>
          </p:nvPr>
        </p:nvSpPr>
        <p:spPr/>
        <p:txBody>
          <a:bodyPr/>
          <a:lstStyle/>
          <a:p>
            <a:r>
              <a:rPr lang="tr-TR" dirty="0"/>
              <a:t>JAVA PAKETLERİ (PACKAGES)</a:t>
            </a:r>
            <a:br>
              <a:rPr lang="tr-TR" dirty="0"/>
            </a:br>
            <a:r>
              <a:rPr lang="tr-TR" dirty="0"/>
              <a:t>JAVA KAYNAK PROGRAMLARI</a:t>
            </a:r>
          </a:p>
        </p:txBody>
      </p:sp>
      <p:sp>
        <p:nvSpPr>
          <p:cNvPr id="3" name="İçerik Yer Tutucusu 2">
            <a:extLst>
              <a:ext uri="{FF2B5EF4-FFF2-40B4-BE49-F238E27FC236}">
                <a16:creationId xmlns:a16="http://schemas.microsoft.com/office/drawing/2014/main" id="{87C25FD2-C1A1-4535-A31C-375A8A2188FD}"/>
              </a:ext>
            </a:extLst>
          </p:cNvPr>
          <p:cNvSpPr>
            <a:spLocks noGrp="1"/>
          </p:cNvSpPr>
          <p:nvPr>
            <p:ph idx="1"/>
          </p:nvPr>
        </p:nvSpPr>
        <p:spPr>
          <a:xfrm>
            <a:off x="109329" y="1610139"/>
            <a:ext cx="12008779" cy="4566824"/>
          </a:xfrm>
        </p:spPr>
        <p:txBody>
          <a:bodyPr>
            <a:noAutofit/>
          </a:bodyPr>
          <a:lstStyle/>
          <a:p>
            <a:r>
              <a:rPr lang="tr-TR" sz="1900" dirty="0"/>
              <a:t>Java programları paketlerden (</a:t>
            </a:r>
            <a:r>
              <a:rPr lang="tr-TR" sz="1900" dirty="0" err="1"/>
              <a:t>packages</a:t>
            </a:r>
            <a:r>
              <a:rPr lang="tr-TR" sz="1900" dirty="0"/>
              <a:t>) oluşur. Paketlerin içinde sınıflar ve </a:t>
            </a:r>
            <a:r>
              <a:rPr lang="tr-TR" sz="1900" dirty="0" err="1"/>
              <a:t>arayüzler</a:t>
            </a:r>
            <a:r>
              <a:rPr lang="tr-TR" sz="1900" dirty="0"/>
              <a:t> (</a:t>
            </a:r>
            <a:r>
              <a:rPr lang="tr-TR" sz="1900" dirty="0" err="1"/>
              <a:t>classes</a:t>
            </a:r>
            <a:r>
              <a:rPr lang="tr-TR" sz="1900" dirty="0"/>
              <a:t> </a:t>
            </a:r>
            <a:r>
              <a:rPr lang="tr-TR" sz="1900" dirty="0" err="1"/>
              <a:t>and</a:t>
            </a:r>
            <a:r>
              <a:rPr lang="tr-TR" sz="1900" dirty="0"/>
              <a:t> </a:t>
            </a:r>
            <a:r>
              <a:rPr lang="tr-TR" sz="1900" dirty="0" err="1"/>
              <a:t>interfaces</a:t>
            </a:r>
            <a:r>
              <a:rPr lang="tr-TR" sz="1900" dirty="0"/>
              <a:t>) bulunur. Ayrıca, paketler başka paketlerin dışalımını (</a:t>
            </a:r>
            <a:r>
              <a:rPr lang="tr-TR" sz="1900" dirty="0" err="1"/>
              <a:t>import</a:t>
            </a:r>
            <a:r>
              <a:rPr lang="tr-TR" sz="1900" dirty="0"/>
              <a:t>) yapabilir. Bütün bunlar paketlerin öğeleri olur. Paket içine konacak sınıflar, </a:t>
            </a:r>
            <a:r>
              <a:rPr lang="tr-TR" sz="1900" dirty="0" err="1"/>
              <a:t>arayüzler</a:t>
            </a:r>
            <a:r>
              <a:rPr lang="tr-TR" sz="1900" dirty="0"/>
              <a:t> ve dışalımlar için bir sayı sınırlaması yoktur. İyi bir programcı, birbirleriyle ilişkili olan sınıfları ve </a:t>
            </a:r>
            <a:r>
              <a:rPr lang="tr-TR" sz="1900" dirty="0" err="1"/>
              <a:t>arayüzleri</a:t>
            </a:r>
            <a:r>
              <a:rPr lang="tr-TR" sz="1900" dirty="0"/>
              <a:t> aynı pakete koyar ve başka uygun paketlerin dışalımını yapar..</a:t>
            </a:r>
          </a:p>
          <a:p>
            <a:r>
              <a:rPr lang="tr-TR" sz="1900" dirty="0"/>
              <a:t>Bir paket içinde tanımlanan sınıflar ve </a:t>
            </a:r>
            <a:r>
              <a:rPr lang="tr-TR" sz="1900" dirty="0" err="1"/>
              <a:t>arayüzler</a:t>
            </a:r>
            <a:r>
              <a:rPr lang="tr-TR" sz="1900" dirty="0"/>
              <a:t> her istenildiğinde tekrar </a:t>
            </a:r>
            <a:r>
              <a:rPr lang="tr-TR" sz="1900" dirty="0" err="1"/>
              <a:t>takrar</a:t>
            </a:r>
            <a:r>
              <a:rPr lang="tr-TR" sz="1900" dirty="0"/>
              <a:t> kullanılabilirler. Bu nedenle, Java dili,  “bir yaz bin kullan” deyişine hak verdirir. Bir sınıftan istenildiği kadar nesne (</a:t>
            </a:r>
            <a:r>
              <a:rPr lang="tr-TR" sz="1900" dirty="0" err="1"/>
              <a:t>object</a:t>
            </a:r>
            <a:r>
              <a:rPr lang="tr-TR" sz="1900" dirty="0"/>
              <a:t>) yaratılabilir. Nesneler kendi başlarına birer varlıktır ve her birisine ana bellekte ayrı bir yer ayrılır. Bir sınıftan bir nesne yaratılmasına nesnenin doğumu diyelim.  İşi biten nesne, ana bellekten silinir. Silme işini, JVM deki Çöp Toplayıcısı (</a:t>
            </a:r>
            <a:r>
              <a:rPr lang="tr-TR" sz="1900" dirty="0" err="1"/>
              <a:t>Garbage</a:t>
            </a:r>
            <a:r>
              <a:rPr lang="tr-TR" sz="1900" dirty="0"/>
              <a:t> Collection ) yapar. Nesnenin bellekten silinmesine nesnenin ölümü diyelim.</a:t>
            </a:r>
          </a:p>
          <a:p>
            <a:r>
              <a:rPr lang="tr-TR" sz="1900" dirty="0"/>
              <a:t>Büyük programlar çok sayıda sınıfın ve </a:t>
            </a:r>
            <a:r>
              <a:rPr lang="tr-TR" sz="1900" dirty="0" err="1"/>
              <a:t>arayüzün</a:t>
            </a:r>
            <a:r>
              <a:rPr lang="tr-TR" sz="1900" dirty="0"/>
              <a:t> tanımını ve kullanılmasını gerektirir. Yüzlerce, hatta binlerce sınıfın tanımlandığı bir programda, programcının sınıf adlarını ve sınıfların içerdiği diğer öğelerin adlarını anımsaması ve tekrarlara düşmemesi hemen hemen olanaksızdır. Bu nedenle, büyük programlarda, birbirleriyle ilişkili olan sınıflar bir araya getirilip bir paket içine konulur. Farklı paketlerde aynı adlar kullanılabilir. Bu açıdan bakınca, paketler, kayıt ortamındaki dizinler ve alt-dizinler gibidir. Şimdiye kadar dikkat ettiyseniz, aynı alt dizinde olan kısıtsız sınıflar birbirlerine erişebiliyordu. Bir paket içindekiler de aynı erişim kolaylığına sahip olurlar. Zaten, Java, aynı dizin içindeki sınıfları, bir paketin içindeymiş gibi görür.</a:t>
            </a:r>
          </a:p>
        </p:txBody>
      </p:sp>
      <p:sp>
        <p:nvSpPr>
          <p:cNvPr id="4" name="Veri Yer Tutucusu 3">
            <a:extLst>
              <a:ext uri="{FF2B5EF4-FFF2-40B4-BE49-F238E27FC236}">
                <a16:creationId xmlns:a16="http://schemas.microsoft.com/office/drawing/2014/main" id="{B292D38F-9A67-42F0-8BEA-95F4FCC7E73F}"/>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337C7CF6-C6B5-409A-90C3-C4B63A7CFF2E}"/>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0ACDA3CF-22C5-46A1-8810-4D6C68221BA0}"/>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28070628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6AA0E-51C8-4E86-939F-6C8D1E9E1DCE}"/>
              </a:ext>
            </a:extLst>
          </p:cNvPr>
          <p:cNvSpPr>
            <a:spLocks noGrp="1"/>
          </p:cNvSpPr>
          <p:nvPr>
            <p:ph type="title"/>
          </p:nvPr>
        </p:nvSpPr>
        <p:spPr/>
        <p:txBody>
          <a:bodyPr/>
          <a:lstStyle/>
          <a:p>
            <a:r>
              <a:rPr lang="tr-TR" dirty="0"/>
              <a:t>java.awt.*</a:t>
            </a:r>
          </a:p>
        </p:txBody>
      </p:sp>
      <p:sp>
        <p:nvSpPr>
          <p:cNvPr id="4" name="Veri Yer Tutucusu 3">
            <a:extLst>
              <a:ext uri="{FF2B5EF4-FFF2-40B4-BE49-F238E27FC236}">
                <a16:creationId xmlns:a16="http://schemas.microsoft.com/office/drawing/2014/main" id="{FF6EDF65-2509-45FB-AB55-DCD3F0C5E762}"/>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3BBF056E-6D03-48D8-9236-49AD19A100A4}"/>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5D91F184-80A4-41EE-A828-D22809736A8F}"/>
              </a:ext>
            </a:extLst>
          </p:cNvPr>
          <p:cNvSpPr>
            <a:spLocks noGrp="1"/>
          </p:cNvSpPr>
          <p:nvPr>
            <p:ph type="sldNum" sz="quarter" idx="12"/>
          </p:nvPr>
        </p:nvSpPr>
        <p:spPr/>
        <p:txBody>
          <a:bodyPr/>
          <a:lstStyle/>
          <a:p>
            <a:r>
              <a:rPr lang="tr-TR"/>
              <a:t>Bilgisayar Mühendisliği // 2021-2022 Dönemi</a:t>
            </a:r>
            <a:endParaRPr lang="tr-TR" dirty="0"/>
          </a:p>
        </p:txBody>
      </p:sp>
      <p:pic>
        <p:nvPicPr>
          <p:cNvPr id="8" name="Resim 7">
            <a:extLst>
              <a:ext uri="{FF2B5EF4-FFF2-40B4-BE49-F238E27FC236}">
                <a16:creationId xmlns:a16="http://schemas.microsoft.com/office/drawing/2014/main" id="{A4FA3593-2A4A-4299-A684-814C5CCB11FA}"/>
              </a:ext>
            </a:extLst>
          </p:cNvPr>
          <p:cNvPicPr>
            <a:picLocks noChangeAspect="1"/>
          </p:cNvPicPr>
          <p:nvPr/>
        </p:nvPicPr>
        <p:blipFill>
          <a:blip r:embed="rId2"/>
          <a:stretch>
            <a:fillRect/>
          </a:stretch>
        </p:blipFill>
        <p:spPr>
          <a:xfrm>
            <a:off x="838200" y="1344955"/>
            <a:ext cx="10439837" cy="4873427"/>
          </a:xfrm>
          <a:prstGeom prst="rect">
            <a:avLst/>
          </a:prstGeom>
        </p:spPr>
      </p:pic>
    </p:spTree>
    <p:extLst>
      <p:ext uri="{BB962C8B-B14F-4D97-AF65-F5344CB8AC3E}">
        <p14:creationId xmlns:p14="http://schemas.microsoft.com/office/powerpoint/2010/main" val="3676620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a:extLst>
              <a:ext uri="{FF2B5EF4-FFF2-40B4-BE49-F238E27FC236}">
                <a16:creationId xmlns:a16="http://schemas.microsoft.com/office/drawing/2014/main" id="{38FF698B-BBBC-47C0-BB8E-76826C4C7421}"/>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D64CEB0B-7F7F-4D78-BD33-A4C999F5F341}"/>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118714DD-1DEF-48B3-9155-A6D676B02674}"/>
              </a:ext>
            </a:extLst>
          </p:cNvPr>
          <p:cNvSpPr>
            <a:spLocks noGrp="1"/>
          </p:cNvSpPr>
          <p:nvPr>
            <p:ph type="sldNum" sz="quarter" idx="12"/>
          </p:nvPr>
        </p:nvSpPr>
        <p:spPr/>
        <p:txBody>
          <a:bodyPr/>
          <a:lstStyle/>
          <a:p>
            <a:r>
              <a:rPr lang="tr-TR"/>
              <a:t>Bilgisayar Mühendisliği // 2021-2022 Dönemi</a:t>
            </a:r>
            <a:endParaRPr lang="tr-TR" dirty="0"/>
          </a:p>
        </p:txBody>
      </p:sp>
      <p:pic>
        <p:nvPicPr>
          <p:cNvPr id="10" name="Resim 9">
            <a:extLst>
              <a:ext uri="{FF2B5EF4-FFF2-40B4-BE49-F238E27FC236}">
                <a16:creationId xmlns:a16="http://schemas.microsoft.com/office/drawing/2014/main" id="{D674AF6C-01C1-4ED3-B75F-770634F04137}"/>
              </a:ext>
            </a:extLst>
          </p:cNvPr>
          <p:cNvPicPr>
            <a:picLocks noChangeAspect="1"/>
          </p:cNvPicPr>
          <p:nvPr/>
        </p:nvPicPr>
        <p:blipFill>
          <a:blip r:embed="rId2"/>
          <a:stretch>
            <a:fillRect/>
          </a:stretch>
        </p:blipFill>
        <p:spPr>
          <a:xfrm>
            <a:off x="0" y="49967"/>
            <a:ext cx="12192000" cy="6168415"/>
          </a:xfrm>
          <a:prstGeom prst="rect">
            <a:avLst/>
          </a:prstGeom>
        </p:spPr>
      </p:pic>
    </p:spTree>
    <p:extLst>
      <p:ext uri="{BB962C8B-B14F-4D97-AF65-F5344CB8AC3E}">
        <p14:creationId xmlns:p14="http://schemas.microsoft.com/office/powerpoint/2010/main" val="3762526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a:extLst>
              <a:ext uri="{FF2B5EF4-FFF2-40B4-BE49-F238E27FC236}">
                <a16:creationId xmlns:a16="http://schemas.microsoft.com/office/drawing/2014/main" id="{FBFE4FC0-48C4-4A6C-9874-155F5C89FA8D}"/>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07BD7D8C-115B-4865-8257-9C4F7C92A4D9}"/>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5FFB1BD2-0CB0-4D76-94D7-6C19FAF0DDFE}"/>
              </a:ext>
            </a:extLst>
          </p:cNvPr>
          <p:cNvSpPr>
            <a:spLocks noGrp="1"/>
          </p:cNvSpPr>
          <p:nvPr>
            <p:ph type="sldNum" sz="quarter" idx="12"/>
          </p:nvPr>
        </p:nvSpPr>
        <p:spPr/>
        <p:txBody>
          <a:bodyPr/>
          <a:lstStyle/>
          <a:p>
            <a:r>
              <a:rPr lang="tr-TR"/>
              <a:t>Bilgisayar Mühendisliği // 2021-2022 Dönemi</a:t>
            </a:r>
            <a:endParaRPr lang="tr-TR" dirty="0"/>
          </a:p>
        </p:txBody>
      </p:sp>
      <p:pic>
        <p:nvPicPr>
          <p:cNvPr id="8" name="Resim 7">
            <a:extLst>
              <a:ext uri="{FF2B5EF4-FFF2-40B4-BE49-F238E27FC236}">
                <a16:creationId xmlns:a16="http://schemas.microsoft.com/office/drawing/2014/main" id="{259E9AE6-DB6F-4F8B-9F73-EA96E4CC6E14}"/>
              </a:ext>
            </a:extLst>
          </p:cNvPr>
          <p:cNvPicPr>
            <a:picLocks noChangeAspect="1"/>
          </p:cNvPicPr>
          <p:nvPr/>
        </p:nvPicPr>
        <p:blipFill>
          <a:blip r:embed="rId2"/>
          <a:stretch>
            <a:fillRect/>
          </a:stretch>
        </p:blipFill>
        <p:spPr>
          <a:xfrm>
            <a:off x="0" y="216412"/>
            <a:ext cx="12192000" cy="5928220"/>
          </a:xfrm>
          <a:prstGeom prst="rect">
            <a:avLst/>
          </a:prstGeom>
        </p:spPr>
      </p:pic>
    </p:spTree>
    <p:extLst>
      <p:ext uri="{BB962C8B-B14F-4D97-AF65-F5344CB8AC3E}">
        <p14:creationId xmlns:p14="http://schemas.microsoft.com/office/powerpoint/2010/main" val="1416617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0E69E0F-78BE-4DBE-AB55-58A9BC70E4A5}"/>
              </a:ext>
            </a:extLst>
          </p:cNvPr>
          <p:cNvSpPr>
            <a:spLocks noGrp="1"/>
          </p:cNvSpPr>
          <p:nvPr>
            <p:ph type="dt" sz="half" idx="10"/>
          </p:nvPr>
        </p:nvSpPr>
        <p:spPr/>
        <p:txBody>
          <a:bodyPr/>
          <a:lstStyle/>
          <a:p>
            <a:r>
              <a:rPr lang="tr-TR"/>
              <a:t>Sunum Tarihi: 24.01.2022 Pazartesi</a:t>
            </a:r>
            <a:endParaRPr lang="tr-TR" dirty="0"/>
          </a:p>
        </p:txBody>
      </p:sp>
      <p:sp>
        <p:nvSpPr>
          <p:cNvPr id="3" name="Alt Bilgi Yer Tutucusu 2">
            <a:extLst>
              <a:ext uri="{FF2B5EF4-FFF2-40B4-BE49-F238E27FC236}">
                <a16:creationId xmlns:a16="http://schemas.microsoft.com/office/drawing/2014/main" id="{E3CCE568-5818-4C6A-ACEA-A465B98A98C7}"/>
              </a:ext>
            </a:extLst>
          </p:cNvPr>
          <p:cNvSpPr>
            <a:spLocks noGrp="1"/>
          </p:cNvSpPr>
          <p:nvPr>
            <p:ph type="ftr" sz="quarter" idx="11"/>
          </p:nvPr>
        </p:nvSpPr>
        <p:spPr/>
        <p:txBody>
          <a:bodyPr/>
          <a:lstStyle/>
          <a:p>
            <a:r>
              <a:rPr lang="tr-TR"/>
              <a:t>| İSTANBUL SABAHATTİN ZAİM ÜNİVERSİTESİ | </a:t>
            </a:r>
            <a:endParaRPr lang="tr-TR" dirty="0"/>
          </a:p>
        </p:txBody>
      </p:sp>
      <p:sp>
        <p:nvSpPr>
          <p:cNvPr id="4" name="Slayt Numarası Yer Tutucusu 3">
            <a:extLst>
              <a:ext uri="{FF2B5EF4-FFF2-40B4-BE49-F238E27FC236}">
                <a16:creationId xmlns:a16="http://schemas.microsoft.com/office/drawing/2014/main" id="{7D5CC096-EC19-407C-A6AE-88E0E377AED1}"/>
              </a:ext>
            </a:extLst>
          </p:cNvPr>
          <p:cNvSpPr>
            <a:spLocks noGrp="1"/>
          </p:cNvSpPr>
          <p:nvPr>
            <p:ph type="sldNum" sz="quarter" idx="12"/>
          </p:nvPr>
        </p:nvSpPr>
        <p:spPr/>
        <p:txBody>
          <a:bodyPr/>
          <a:lstStyle/>
          <a:p>
            <a:r>
              <a:rPr lang="tr-TR"/>
              <a:t>Bilgisayar Mühendisliği // 2021-2022 Dönemi</a:t>
            </a:r>
            <a:endParaRPr lang="tr-TR" dirty="0"/>
          </a:p>
        </p:txBody>
      </p:sp>
      <p:pic>
        <p:nvPicPr>
          <p:cNvPr id="6" name="Resim 5">
            <a:extLst>
              <a:ext uri="{FF2B5EF4-FFF2-40B4-BE49-F238E27FC236}">
                <a16:creationId xmlns:a16="http://schemas.microsoft.com/office/drawing/2014/main" id="{FB09418D-824B-4A88-8C3A-8AACCF8C0E34}"/>
              </a:ext>
            </a:extLst>
          </p:cNvPr>
          <p:cNvPicPr>
            <a:picLocks noChangeAspect="1"/>
          </p:cNvPicPr>
          <p:nvPr/>
        </p:nvPicPr>
        <p:blipFill>
          <a:blip r:embed="rId3"/>
          <a:stretch>
            <a:fillRect/>
          </a:stretch>
        </p:blipFill>
        <p:spPr>
          <a:xfrm>
            <a:off x="139148" y="19773"/>
            <a:ext cx="12008126" cy="6236615"/>
          </a:xfrm>
          <a:prstGeom prst="rect">
            <a:avLst/>
          </a:prstGeom>
        </p:spPr>
      </p:pic>
    </p:spTree>
    <p:extLst>
      <p:ext uri="{BB962C8B-B14F-4D97-AF65-F5344CB8AC3E}">
        <p14:creationId xmlns:p14="http://schemas.microsoft.com/office/powerpoint/2010/main" val="3859833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CD0DA7F-9F90-45CE-A94D-CC07A4DE1241}"/>
              </a:ext>
            </a:extLst>
          </p:cNvPr>
          <p:cNvSpPr>
            <a:spLocks noGrp="1"/>
          </p:cNvSpPr>
          <p:nvPr>
            <p:ph type="dt" sz="half" idx="10"/>
          </p:nvPr>
        </p:nvSpPr>
        <p:spPr/>
        <p:txBody>
          <a:bodyPr/>
          <a:lstStyle/>
          <a:p>
            <a:r>
              <a:rPr lang="tr-TR"/>
              <a:t>Sunum Tarihi: 24.01.2022 Pazartesi</a:t>
            </a:r>
            <a:endParaRPr lang="tr-TR" dirty="0"/>
          </a:p>
        </p:txBody>
      </p:sp>
      <p:sp>
        <p:nvSpPr>
          <p:cNvPr id="3" name="Alt Bilgi Yer Tutucusu 2">
            <a:extLst>
              <a:ext uri="{FF2B5EF4-FFF2-40B4-BE49-F238E27FC236}">
                <a16:creationId xmlns:a16="http://schemas.microsoft.com/office/drawing/2014/main" id="{7D658B66-E54D-4D6F-97D8-46927024E845}"/>
              </a:ext>
            </a:extLst>
          </p:cNvPr>
          <p:cNvSpPr>
            <a:spLocks noGrp="1"/>
          </p:cNvSpPr>
          <p:nvPr>
            <p:ph type="ftr" sz="quarter" idx="11"/>
          </p:nvPr>
        </p:nvSpPr>
        <p:spPr/>
        <p:txBody>
          <a:bodyPr/>
          <a:lstStyle/>
          <a:p>
            <a:r>
              <a:rPr lang="tr-TR"/>
              <a:t>| İSTANBUL SABAHATTİN ZAİM ÜNİVERSİTESİ | </a:t>
            </a:r>
            <a:endParaRPr lang="tr-TR" dirty="0"/>
          </a:p>
        </p:txBody>
      </p:sp>
      <p:sp>
        <p:nvSpPr>
          <p:cNvPr id="4" name="Slayt Numarası Yer Tutucusu 3">
            <a:extLst>
              <a:ext uri="{FF2B5EF4-FFF2-40B4-BE49-F238E27FC236}">
                <a16:creationId xmlns:a16="http://schemas.microsoft.com/office/drawing/2014/main" id="{513DEFEF-F423-4693-B4DA-8DF0140B6B5F}"/>
              </a:ext>
            </a:extLst>
          </p:cNvPr>
          <p:cNvSpPr>
            <a:spLocks noGrp="1"/>
          </p:cNvSpPr>
          <p:nvPr>
            <p:ph type="sldNum" sz="quarter" idx="12"/>
          </p:nvPr>
        </p:nvSpPr>
        <p:spPr/>
        <p:txBody>
          <a:bodyPr/>
          <a:lstStyle/>
          <a:p>
            <a:r>
              <a:rPr lang="tr-TR"/>
              <a:t>Bilgisayar Mühendisliği // 2021-2022 Dönemi</a:t>
            </a:r>
            <a:endParaRPr lang="tr-TR" dirty="0"/>
          </a:p>
        </p:txBody>
      </p:sp>
      <p:pic>
        <p:nvPicPr>
          <p:cNvPr id="6" name="Resim 5">
            <a:extLst>
              <a:ext uri="{FF2B5EF4-FFF2-40B4-BE49-F238E27FC236}">
                <a16:creationId xmlns:a16="http://schemas.microsoft.com/office/drawing/2014/main" id="{D6D40AE4-FE88-4FD5-AD22-5F850DEF14AC}"/>
              </a:ext>
            </a:extLst>
          </p:cNvPr>
          <p:cNvPicPr>
            <a:picLocks noChangeAspect="1"/>
          </p:cNvPicPr>
          <p:nvPr/>
        </p:nvPicPr>
        <p:blipFill>
          <a:blip r:embed="rId2"/>
          <a:stretch>
            <a:fillRect/>
          </a:stretch>
        </p:blipFill>
        <p:spPr>
          <a:xfrm>
            <a:off x="0" y="0"/>
            <a:ext cx="12192000" cy="6207793"/>
          </a:xfrm>
          <a:prstGeom prst="rect">
            <a:avLst/>
          </a:prstGeom>
        </p:spPr>
      </p:pic>
    </p:spTree>
    <p:extLst>
      <p:ext uri="{BB962C8B-B14F-4D97-AF65-F5344CB8AC3E}">
        <p14:creationId xmlns:p14="http://schemas.microsoft.com/office/powerpoint/2010/main" val="15085444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1398694-9810-43DA-997B-1A35FC3297E4}"/>
              </a:ext>
            </a:extLst>
          </p:cNvPr>
          <p:cNvSpPr>
            <a:spLocks noGrp="1"/>
          </p:cNvSpPr>
          <p:nvPr>
            <p:ph type="dt" sz="half" idx="10"/>
          </p:nvPr>
        </p:nvSpPr>
        <p:spPr/>
        <p:txBody>
          <a:bodyPr/>
          <a:lstStyle/>
          <a:p>
            <a:r>
              <a:rPr lang="tr-TR"/>
              <a:t>Sunum Tarihi: 24.01.2022 Pazartesi</a:t>
            </a:r>
            <a:endParaRPr lang="tr-TR" dirty="0"/>
          </a:p>
        </p:txBody>
      </p:sp>
      <p:sp>
        <p:nvSpPr>
          <p:cNvPr id="3" name="Alt Bilgi Yer Tutucusu 2">
            <a:extLst>
              <a:ext uri="{FF2B5EF4-FFF2-40B4-BE49-F238E27FC236}">
                <a16:creationId xmlns:a16="http://schemas.microsoft.com/office/drawing/2014/main" id="{5DB44C11-D296-47EE-AA06-4358FE6103CC}"/>
              </a:ext>
            </a:extLst>
          </p:cNvPr>
          <p:cNvSpPr>
            <a:spLocks noGrp="1"/>
          </p:cNvSpPr>
          <p:nvPr>
            <p:ph type="ftr" sz="quarter" idx="11"/>
          </p:nvPr>
        </p:nvSpPr>
        <p:spPr/>
        <p:txBody>
          <a:bodyPr/>
          <a:lstStyle/>
          <a:p>
            <a:r>
              <a:rPr lang="tr-TR"/>
              <a:t>| İSTANBUL SABAHATTİN ZAİM ÜNİVERSİTESİ | </a:t>
            </a:r>
            <a:endParaRPr lang="tr-TR" dirty="0"/>
          </a:p>
        </p:txBody>
      </p:sp>
      <p:sp>
        <p:nvSpPr>
          <p:cNvPr id="4" name="Slayt Numarası Yer Tutucusu 3">
            <a:extLst>
              <a:ext uri="{FF2B5EF4-FFF2-40B4-BE49-F238E27FC236}">
                <a16:creationId xmlns:a16="http://schemas.microsoft.com/office/drawing/2014/main" id="{6125C8C6-9096-4833-B656-D3B2F775AFDB}"/>
              </a:ext>
            </a:extLst>
          </p:cNvPr>
          <p:cNvSpPr>
            <a:spLocks noGrp="1"/>
          </p:cNvSpPr>
          <p:nvPr>
            <p:ph type="sldNum" sz="quarter" idx="12"/>
          </p:nvPr>
        </p:nvSpPr>
        <p:spPr/>
        <p:txBody>
          <a:bodyPr/>
          <a:lstStyle/>
          <a:p>
            <a:r>
              <a:rPr lang="tr-TR"/>
              <a:t>Bilgisayar Mühendisliği // 2021-2022 Dönemi</a:t>
            </a:r>
            <a:endParaRPr lang="tr-TR" dirty="0"/>
          </a:p>
        </p:txBody>
      </p:sp>
      <p:pic>
        <p:nvPicPr>
          <p:cNvPr id="6" name="Resim 5">
            <a:extLst>
              <a:ext uri="{FF2B5EF4-FFF2-40B4-BE49-F238E27FC236}">
                <a16:creationId xmlns:a16="http://schemas.microsoft.com/office/drawing/2014/main" id="{89D30FB8-B3B8-44E5-BF4E-DD03E27883DD}"/>
              </a:ext>
            </a:extLst>
          </p:cNvPr>
          <p:cNvPicPr>
            <a:picLocks noChangeAspect="1"/>
          </p:cNvPicPr>
          <p:nvPr/>
        </p:nvPicPr>
        <p:blipFill>
          <a:blip r:embed="rId2"/>
          <a:stretch>
            <a:fillRect/>
          </a:stretch>
        </p:blipFill>
        <p:spPr>
          <a:xfrm>
            <a:off x="0" y="0"/>
            <a:ext cx="12192000" cy="6178334"/>
          </a:xfrm>
          <a:prstGeom prst="rect">
            <a:avLst/>
          </a:prstGeom>
        </p:spPr>
      </p:pic>
    </p:spTree>
    <p:extLst>
      <p:ext uri="{BB962C8B-B14F-4D97-AF65-F5344CB8AC3E}">
        <p14:creationId xmlns:p14="http://schemas.microsoft.com/office/powerpoint/2010/main" val="29338811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C565CA-FD66-48E8-AE34-F7180AA77AE8}"/>
              </a:ext>
            </a:extLst>
          </p:cNvPr>
          <p:cNvSpPr>
            <a:spLocks noGrp="1"/>
          </p:cNvSpPr>
          <p:nvPr>
            <p:ph type="title"/>
          </p:nvPr>
        </p:nvSpPr>
        <p:spPr/>
        <p:txBody>
          <a:bodyPr/>
          <a:lstStyle/>
          <a:p>
            <a:r>
              <a:rPr lang="tr-TR" dirty="0"/>
              <a:t>java.awt.* paketinden </a:t>
            </a:r>
            <a:r>
              <a:rPr lang="tr-TR" dirty="0" err="1"/>
              <a:t>import</a:t>
            </a:r>
            <a:r>
              <a:rPr lang="tr-TR" dirty="0"/>
              <a:t> ettiğimiz </a:t>
            </a:r>
            <a:r>
              <a:rPr lang="tr-TR" dirty="0" err="1"/>
              <a:t>arayüzler</a:t>
            </a:r>
            <a:r>
              <a:rPr lang="tr-TR" dirty="0"/>
              <a:t> ve sınıflar</a:t>
            </a:r>
          </a:p>
        </p:txBody>
      </p:sp>
      <p:sp>
        <p:nvSpPr>
          <p:cNvPr id="3" name="Metin Yer Tutucusu 2">
            <a:extLst>
              <a:ext uri="{FF2B5EF4-FFF2-40B4-BE49-F238E27FC236}">
                <a16:creationId xmlns:a16="http://schemas.microsoft.com/office/drawing/2014/main" id="{B02E3ABC-33A6-437F-8596-179328C18026}"/>
              </a:ext>
            </a:extLst>
          </p:cNvPr>
          <p:cNvSpPr>
            <a:spLocks noGrp="1"/>
          </p:cNvSpPr>
          <p:nvPr>
            <p:ph type="body" idx="1"/>
          </p:nvPr>
        </p:nvSpPr>
        <p:spPr/>
        <p:txBody>
          <a:bodyPr/>
          <a:lstStyle/>
          <a:p>
            <a:r>
              <a:rPr lang="tr-TR" dirty="0" err="1"/>
              <a:t>Arayüzler</a:t>
            </a:r>
            <a:endParaRPr lang="tr-TR" dirty="0"/>
          </a:p>
        </p:txBody>
      </p:sp>
      <p:sp>
        <p:nvSpPr>
          <p:cNvPr id="4" name="İçerik Yer Tutucusu 3">
            <a:extLst>
              <a:ext uri="{FF2B5EF4-FFF2-40B4-BE49-F238E27FC236}">
                <a16:creationId xmlns:a16="http://schemas.microsoft.com/office/drawing/2014/main" id="{38FC9440-93F2-4C43-98C0-FF2467AF74AC}"/>
              </a:ext>
            </a:extLst>
          </p:cNvPr>
          <p:cNvSpPr>
            <a:spLocks noGrp="1"/>
          </p:cNvSpPr>
          <p:nvPr>
            <p:ph sz="half" idx="2"/>
          </p:nvPr>
        </p:nvSpPr>
        <p:spPr/>
        <p:txBody>
          <a:bodyPr/>
          <a:lstStyle/>
          <a:p>
            <a:r>
              <a:rPr lang="tr-TR" dirty="0" err="1"/>
              <a:t>java.awt.Shape</a:t>
            </a:r>
            <a:r>
              <a:rPr lang="tr-TR" dirty="0"/>
              <a:t> : </a:t>
            </a:r>
            <a:r>
              <a:rPr lang="tr-TR" dirty="0" err="1"/>
              <a:t>Shape</a:t>
            </a:r>
            <a:r>
              <a:rPr lang="tr-TR" dirty="0"/>
              <a:t> arabirimi, bir tür geometrik şekli temsil eden nesneler için tanımlar sağlar.</a:t>
            </a:r>
          </a:p>
        </p:txBody>
      </p:sp>
      <p:sp>
        <p:nvSpPr>
          <p:cNvPr id="5" name="Metin Yer Tutucusu 4">
            <a:extLst>
              <a:ext uri="{FF2B5EF4-FFF2-40B4-BE49-F238E27FC236}">
                <a16:creationId xmlns:a16="http://schemas.microsoft.com/office/drawing/2014/main" id="{A126FDBC-C5EC-440C-A55B-AF328203C0FA}"/>
              </a:ext>
            </a:extLst>
          </p:cNvPr>
          <p:cNvSpPr>
            <a:spLocks noGrp="1"/>
          </p:cNvSpPr>
          <p:nvPr>
            <p:ph type="body" sz="quarter" idx="3"/>
          </p:nvPr>
        </p:nvSpPr>
        <p:spPr/>
        <p:txBody>
          <a:bodyPr/>
          <a:lstStyle/>
          <a:p>
            <a:r>
              <a:rPr lang="tr-TR" dirty="0"/>
              <a:t>Sınıflar</a:t>
            </a:r>
          </a:p>
        </p:txBody>
      </p:sp>
      <p:sp>
        <p:nvSpPr>
          <p:cNvPr id="6" name="İçerik Yer Tutucusu 5">
            <a:extLst>
              <a:ext uri="{FF2B5EF4-FFF2-40B4-BE49-F238E27FC236}">
                <a16:creationId xmlns:a16="http://schemas.microsoft.com/office/drawing/2014/main" id="{B7989990-67AD-4447-B5AE-17F9E0F07347}"/>
              </a:ext>
            </a:extLst>
          </p:cNvPr>
          <p:cNvSpPr>
            <a:spLocks noGrp="1"/>
          </p:cNvSpPr>
          <p:nvPr>
            <p:ph sz="quarter" idx="4"/>
          </p:nvPr>
        </p:nvSpPr>
        <p:spPr/>
        <p:txBody>
          <a:bodyPr/>
          <a:lstStyle/>
          <a:p>
            <a:r>
              <a:rPr lang="tr-TR" dirty="0" err="1"/>
              <a:t>Java.awt.Rectangle</a:t>
            </a:r>
            <a:r>
              <a:rPr lang="tr-TR" dirty="0"/>
              <a:t> : Bir </a:t>
            </a:r>
            <a:r>
              <a:rPr lang="tr-TR" dirty="0" err="1"/>
              <a:t>Rectangle</a:t>
            </a:r>
            <a:r>
              <a:rPr lang="tr-TR" dirty="0"/>
              <a:t>, koordinat uzayında </a:t>
            </a:r>
            <a:r>
              <a:rPr lang="tr-TR" dirty="0" err="1"/>
              <a:t>Rectangle</a:t>
            </a:r>
            <a:r>
              <a:rPr lang="tr-TR" dirty="0"/>
              <a:t> nesnesinin sol üst noktası (</a:t>
            </a:r>
            <a:r>
              <a:rPr lang="tr-TR" dirty="0" err="1"/>
              <a:t>x,y</a:t>
            </a:r>
            <a:r>
              <a:rPr lang="tr-TR" dirty="0"/>
              <a:t>) tarafından çevrelenen bir koordinat uzayındaki alanı, genişliğini ve yüksekliğini belirtir.</a:t>
            </a:r>
          </a:p>
        </p:txBody>
      </p:sp>
      <p:sp>
        <p:nvSpPr>
          <p:cNvPr id="7" name="Slayt Numarası Yer Tutucusu 6">
            <a:extLst>
              <a:ext uri="{FF2B5EF4-FFF2-40B4-BE49-F238E27FC236}">
                <a16:creationId xmlns:a16="http://schemas.microsoft.com/office/drawing/2014/main" id="{9EFB219B-6C9B-46B8-BDC7-D24E4F94D474}"/>
              </a:ext>
            </a:extLst>
          </p:cNvPr>
          <p:cNvSpPr>
            <a:spLocks noGrp="1"/>
          </p:cNvSpPr>
          <p:nvPr>
            <p:ph type="sldNum" sz="quarter" idx="12"/>
          </p:nvPr>
        </p:nvSpPr>
        <p:spPr/>
        <p:txBody>
          <a:bodyPr/>
          <a:lstStyle/>
          <a:p>
            <a:r>
              <a:rPr lang="tr-TR"/>
              <a:t>Bilgisayar Mühendisliği // 2021-2022 Dönemi</a:t>
            </a:r>
            <a:endParaRPr lang="tr-TR" dirty="0"/>
          </a:p>
        </p:txBody>
      </p:sp>
      <p:sp>
        <p:nvSpPr>
          <p:cNvPr id="8" name="Alt Bilgi Yer Tutucusu 7">
            <a:extLst>
              <a:ext uri="{FF2B5EF4-FFF2-40B4-BE49-F238E27FC236}">
                <a16:creationId xmlns:a16="http://schemas.microsoft.com/office/drawing/2014/main" id="{B0D17154-9AE1-4D4C-954C-5F48B6C248A7}"/>
              </a:ext>
            </a:extLst>
          </p:cNvPr>
          <p:cNvSpPr>
            <a:spLocks noGrp="1"/>
          </p:cNvSpPr>
          <p:nvPr>
            <p:ph type="ftr" sz="quarter" idx="11"/>
          </p:nvPr>
        </p:nvSpPr>
        <p:spPr/>
        <p:txBody>
          <a:bodyPr/>
          <a:lstStyle/>
          <a:p>
            <a:r>
              <a:rPr lang="tr-TR"/>
              <a:t>| İSTANBUL SABAHATTİN ZAİM ÜNİVERSİTESİ | </a:t>
            </a:r>
            <a:endParaRPr lang="tr-TR" dirty="0"/>
          </a:p>
        </p:txBody>
      </p:sp>
      <p:sp>
        <p:nvSpPr>
          <p:cNvPr id="9" name="Veri Yer Tutucusu 8">
            <a:extLst>
              <a:ext uri="{FF2B5EF4-FFF2-40B4-BE49-F238E27FC236}">
                <a16:creationId xmlns:a16="http://schemas.microsoft.com/office/drawing/2014/main" id="{83837770-8DD0-42CD-B485-0775E67B85D8}"/>
              </a:ext>
            </a:extLst>
          </p:cNvPr>
          <p:cNvSpPr>
            <a:spLocks noGrp="1"/>
          </p:cNvSpPr>
          <p:nvPr>
            <p:ph type="dt" sz="half" idx="10"/>
          </p:nvPr>
        </p:nvSpPr>
        <p:spPr/>
        <p:txBody>
          <a:bodyPr/>
          <a:lstStyle/>
          <a:p>
            <a:r>
              <a:rPr lang="tr-TR"/>
              <a:t>Sunum Tarihi: 24.01.2022 Pazartesi</a:t>
            </a:r>
            <a:endParaRPr lang="tr-TR" dirty="0"/>
          </a:p>
        </p:txBody>
      </p:sp>
    </p:spTree>
    <p:extLst>
      <p:ext uri="{BB962C8B-B14F-4D97-AF65-F5344CB8AC3E}">
        <p14:creationId xmlns:p14="http://schemas.microsoft.com/office/powerpoint/2010/main" val="32735903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C565CA-FD66-48E8-AE34-F7180AA77AE8}"/>
              </a:ext>
            </a:extLst>
          </p:cNvPr>
          <p:cNvSpPr>
            <a:spLocks noGrp="1"/>
          </p:cNvSpPr>
          <p:nvPr>
            <p:ph type="title"/>
          </p:nvPr>
        </p:nvSpPr>
        <p:spPr/>
        <p:txBody>
          <a:bodyPr/>
          <a:lstStyle/>
          <a:p>
            <a:r>
              <a:rPr lang="tr-TR" dirty="0"/>
              <a:t>java.awt.* paketinden </a:t>
            </a:r>
            <a:r>
              <a:rPr lang="tr-TR" dirty="0" err="1"/>
              <a:t>import</a:t>
            </a:r>
            <a:r>
              <a:rPr lang="tr-TR" dirty="0"/>
              <a:t> ettiğimiz </a:t>
            </a:r>
            <a:r>
              <a:rPr lang="tr-TR" dirty="0" err="1"/>
              <a:t>arayüzler</a:t>
            </a:r>
            <a:r>
              <a:rPr lang="tr-TR" dirty="0"/>
              <a:t> ve sınıflar</a:t>
            </a:r>
          </a:p>
        </p:txBody>
      </p:sp>
      <p:sp>
        <p:nvSpPr>
          <p:cNvPr id="3" name="Metin Yer Tutucusu 2">
            <a:extLst>
              <a:ext uri="{FF2B5EF4-FFF2-40B4-BE49-F238E27FC236}">
                <a16:creationId xmlns:a16="http://schemas.microsoft.com/office/drawing/2014/main" id="{B02E3ABC-33A6-437F-8596-179328C18026}"/>
              </a:ext>
            </a:extLst>
          </p:cNvPr>
          <p:cNvSpPr>
            <a:spLocks noGrp="1"/>
          </p:cNvSpPr>
          <p:nvPr>
            <p:ph type="body" idx="1"/>
          </p:nvPr>
        </p:nvSpPr>
        <p:spPr/>
        <p:txBody>
          <a:bodyPr/>
          <a:lstStyle/>
          <a:p>
            <a:r>
              <a:rPr lang="tr-TR" dirty="0" err="1"/>
              <a:t>Arayüzler</a:t>
            </a:r>
            <a:endParaRPr lang="tr-TR" dirty="0"/>
          </a:p>
        </p:txBody>
      </p:sp>
      <p:sp>
        <p:nvSpPr>
          <p:cNvPr id="4" name="İçerik Yer Tutucusu 3">
            <a:extLst>
              <a:ext uri="{FF2B5EF4-FFF2-40B4-BE49-F238E27FC236}">
                <a16:creationId xmlns:a16="http://schemas.microsoft.com/office/drawing/2014/main" id="{38FC9440-93F2-4C43-98C0-FF2467AF74AC}"/>
              </a:ext>
            </a:extLst>
          </p:cNvPr>
          <p:cNvSpPr>
            <a:spLocks noGrp="1"/>
          </p:cNvSpPr>
          <p:nvPr>
            <p:ph sz="half" idx="2"/>
          </p:nvPr>
        </p:nvSpPr>
        <p:spPr/>
        <p:txBody>
          <a:bodyPr>
            <a:normAutofit fontScale="85000" lnSpcReduction="20000"/>
          </a:bodyPr>
          <a:lstStyle/>
          <a:p>
            <a:r>
              <a:rPr lang="tr-TR" dirty="0" err="1"/>
              <a:t>java.awt.Shape</a:t>
            </a:r>
            <a:r>
              <a:rPr lang="tr-TR" dirty="0"/>
              <a:t> : </a:t>
            </a:r>
            <a:r>
              <a:rPr lang="tr-TR" dirty="0" err="1"/>
              <a:t>Shape</a:t>
            </a:r>
            <a:r>
              <a:rPr lang="tr-TR" dirty="0"/>
              <a:t> arabirimi, bir tür geometrik şekli temsil eden nesneler için tanımlar sağlar.</a:t>
            </a:r>
          </a:p>
        </p:txBody>
      </p:sp>
      <p:sp>
        <p:nvSpPr>
          <p:cNvPr id="5" name="Metin Yer Tutucusu 4">
            <a:extLst>
              <a:ext uri="{FF2B5EF4-FFF2-40B4-BE49-F238E27FC236}">
                <a16:creationId xmlns:a16="http://schemas.microsoft.com/office/drawing/2014/main" id="{A126FDBC-C5EC-440C-A55B-AF328203C0FA}"/>
              </a:ext>
            </a:extLst>
          </p:cNvPr>
          <p:cNvSpPr>
            <a:spLocks noGrp="1"/>
          </p:cNvSpPr>
          <p:nvPr>
            <p:ph type="body" sz="quarter" idx="3"/>
          </p:nvPr>
        </p:nvSpPr>
        <p:spPr/>
        <p:txBody>
          <a:bodyPr/>
          <a:lstStyle/>
          <a:p>
            <a:r>
              <a:rPr lang="tr-TR" dirty="0"/>
              <a:t>Sınıflar</a:t>
            </a:r>
          </a:p>
        </p:txBody>
      </p:sp>
      <p:sp>
        <p:nvSpPr>
          <p:cNvPr id="6" name="İçerik Yer Tutucusu 5">
            <a:extLst>
              <a:ext uri="{FF2B5EF4-FFF2-40B4-BE49-F238E27FC236}">
                <a16:creationId xmlns:a16="http://schemas.microsoft.com/office/drawing/2014/main" id="{B7989990-67AD-4447-B5AE-17F9E0F07347}"/>
              </a:ext>
            </a:extLst>
          </p:cNvPr>
          <p:cNvSpPr>
            <a:spLocks noGrp="1"/>
          </p:cNvSpPr>
          <p:nvPr>
            <p:ph sz="quarter" idx="4"/>
          </p:nvPr>
        </p:nvSpPr>
        <p:spPr/>
        <p:txBody>
          <a:bodyPr>
            <a:normAutofit fontScale="85000" lnSpcReduction="20000"/>
          </a:bodyPr>
          <a:lstStyle/>
          <a:p>
            <a:r>
              <a:rPr lang="tr-TR" dirty="0"/>
              <a:t>Java.awt.Geom.Line2D : Bu Line2D, (</a:t>
            </a:r>
            <a:r>
              <a:rPr lang="tr-TR" dirty="0" err="1"/>
              <a:t>x,y</a:t>
            </a:r>
            <a:r>
              <a:rPr lang="tr-TR" dirty="0"/>
              <a:t>) koordinat uzayında bir çizgi parçasını temsil eder. Bu sınıf, tüm Java 2D </a:t>
            </a:r>
            <a:r>
              <a:rPr lang="tr-TR" dirty="0" err="1"/>
              <a:t>API'leri</a:t>
            </a:r>
            <a:r>
              <a:rPr lang="tr-TR" dirty="0"/>
              <a:t> gibi, y ekseni değerlerinin aşağı doğru arttığı ve x ekseni değerlerinin sağa doğru arttığı, kullanıcı alanı adı verilen varsayılan bir koordinat sistemi kullanır. Bu sınıf, bir 2B çizgi parçasını depolayan tüm nesneler için yalnızca soyut üst sınıftır. Koordinatların gerçek depolama gösterimi alt sınıfa bırakılır.</a:t>
            </a:r>
          </a:p>
        </p:txBody>
      </p:sp>
      <p:sp>
        <p:nvSpPr>
          <p:cNvPr id="7" name="Slayt Numarası Yer Tutucusu 6">
            <a:extLst>
              <a:ext uri="{FF2B5EF4-FFF2-40B4-BE49-F238E27FC236}">
                <a16:creationId xmlns:a16="http://schemas.microsoft.com/office/drawing/2014/main" id="{9EFB219B-6C9B-46B8-BDC7-D24E4F94D474}"/>
              </a:ext>
            </a:extLst>
          </p:cNvPr>
          <p:cNvSpPr>
            <a:spLocks noGrp="1"/>
          </p:cNvSpPr>
          <p:nvPr>
            <p:ph type="sldNum" sz="quarter" idx="12"/>
          </p:nvPr>
        </p:nvSpPr>
        <p:spPr/>
        <p:txBody>
          <a:bodyPr/>
          <a:lstStyle/>
          <a:p>
            <a:r>
              <a:rPr lang="tr-TR"/>
              <a:t>Bilgisayar Mühendisliği // 2021-2022 Dönemi</a:t>
            </a:r>
            <a:endParaRPr lang="tr-TR" dirty="0"/>
          </a:p>
        </p:txBody>
      </p:sp>
      <p:sp>
        <p:nvSpPr>
          <p:cNvPr id="8" name="Alt Bilgi Yer Tutucusu 7">
            <a:extLst>
              <a:ext uri="{FF2B5EF4-FFF2-40B4-BE49-F238E27FC236}">
                <a16:creationId xmlns:a16="http://schemas.microsoft.com/office/drawing/2014/main" id="{B0D17154-9AE1-4D4C-954C-5F48B6C248A7}"/>
              </a:ext>
            </a:extLst>
          </p:cNvPr>
          <p:cNvSpPr>
            <a:spLocks noGrp="1"/>
          </p:cNvSpPr>
          <p:nvPr>
            <p:ph type="ftr" sz="quarter" idx="11"/>
          </p:nvPr>
        </p:nvSpPr>
        <p:spPr/>
        <p:txBody>
          <a:bodyPr/>
          <a:lstStyle/>
          <a:p>
            <a:r>
              <a:rPr lang="tr-TR"/>
              <a:t>| İSTANBUL SABAHATTİN ZAİM ÜNİVERSİTESİ | </a:t>
            </a:r>
            <a:endParaRPr lang="tr-TR" dirty="0"/>
          </a:p>
        </p:txBody>
      </p:sp>
      <p:sp>
        <p:nvSpPr>
          <p:cNvPr id="9" name="Veri Yer Tutucusu 8">
            <a:extLst>
              <a:ext uri="{FF2B5EF4-FFF2-40B4-BE49-F238E27FC236}">
                <a16:creationId xmlns:a16="http://schemas.microsoft.com/office/drawing/2014/main" id="{83837770-8DD0-42CD-B485-0775E67B85D8}"/>
              </a:ext>
            </a:extLst>
          </p:cNvPr>
          <p:cNvSpPr>
            <a:spLocks noGrp="1"/>
          </p:cNvSpPr>
          <p:nvPr>
            <p:ph type="dt" sz="half" idx="10"/>
          </p:nvPr>
        </p:nvSpPr>
        <p:spPr/>
        <p:txBody>
          <a:bodyPr/>
          <a:lstStyle/>
          <a:p>
            <a:r>
              <a:rPr lang="tr-TR"/>
              <a:t>Sunum Tarihi: 24.01.2022 Pazartesi</a:t>
            </a:r>
            <a:endParaRPr lang="tr-TR" dirty="0"/>
          </a:p>
        </p:txBody>
      </p:sp>
    </p:spTree>
    <p:extLst>
      <p:ext uri="{BB962C8B-B14F-4D97-AF65-F5344CB8AC3E}">
        <p14:creationId xmlns:p14="http://schemas.microsoft.com/office/powerpoint/2010/main" val="590150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C565CA-FD66-48E8-AE34-F7180AA77AE8}"/>
              </a:ext>
            </a:extLst>
          </p:cNvPr>
          <p:cNvSpPr>
            <a:spLocks noGrp="1"/>
          </p:cNvSpPr>
          <p:nvPr>
            <p:ph type="title"/>
          </p:nvPr>
        </p:nvSpPr>
        <p:spPr/>
        <p:txBody>
          <a:bodyPr/>
          <a:lstStyle/>
          <a:p>
            <a:r>
              <a:rPr lang="tr-TR" dirty="0"/>
              <a:t>java.awt.* paketinden </a:t>
            </a:r>
            <a:r>
              <a:rPr lang="tr-TR" dirty="0" err="1"/>
              <a:t>import</a:t>
            </a:r>
            <a:r>
              <a:rPr lang="tr-TR" dirty="0"/>
              <a:t> ettiğimiz </a:t>
            </a:r>
            <a:r>
              <a:rPr lang="tr-TR" dirty="0" err="1"/>
              <a:t>arayüzler</a:t>
            </a:r>
            <a:r>
              <a:rPr lang="tr-TR" dirty="0"/>
              <a:t> ve sınıflar</a:t>
            </a:r>
          </a:p>
        </p:txBody>
      </p:sp>
      <p:sp>
        <p:nvSpPr>
          <p:cNvPr id="3" name="Metin Yer Tutucusu 2">
            <a:extLst>
              <a:ext uri="{FF2B5EF4-FFF2-40B4-BE49-F238E27FC236}">
                <a16:creationId xmlns:a16="http://schemas.microsoft.com/office/drawing/2014/main" id="{B02E3ABC-33A6-437F-8596-179328C18026}"/>
              </a:ext>
            </a:extLst>
          </p:cNvPr>
          <p:cNvSpPr>
            <a:spLocks noGrp="1"/>
          </p:cNvSpPr>
          <p:nvPr>
            <p:ph type="body" idx="1"/>
          </p:nvPr>
        </p:nvSpPr>
        <p:spPr/>
        <p:txBody>
          <a:bodyPr/>
          <a:lstStyle/>
          <a:p>
            <a:r>
              <a:rPr lang="tr-TR" dirty="0" err="1"/>
              <a:t>Arayüzler</a:t>
            </a:r>
            <a:endParaRPr lang="tr-TR" dirty="0"/>
          </a:p>
        </p:txBody>
      </p:sp>
      <p:sp>
        <p:nvSpPr>
          <p:cNvPr id="4" name="İçerik Yer Tutucusu 3">
            <a:extLst>
              <a:ext uri="{FF2B5EF4-FFF2-40B4-BE49-F238E27FC236}">
                <a16:creationId xmlns:a16="http://schemas.microsoft.com/office/drawing/2014/main" id="{38FC9440-93F2-4C43-98C0-FF2467AF74AC}"/>
              </a:ext>
            </a:extLst>
          </p:cNvPr>
          <p:cNvSpPr>
            <a:spLocks noGrp="1"/>
          </p:cNvSpPr>
          <p:nvPr>
            <p:ph sz="half" idx="2"/>
          </p:nvPr>
        </p:nvSpPr>
        <p:spPr/>
        <p:txBody>
          <a:bodyPr>
            <a:noAutofit/>
          </a:bodyPr>
          <a:lstStyle/>
          <a:p>
            <a:r>
              <a:rPr lang="tr-TR" sz="2000" dirty="0" err="1"/>
              <a:t>java.awt.Shape</a:t>
            </a:r>
            <a:r>
              <a:rPr lang="tr-TR" sz="2000" dirty="0"/>
              <a:t> : </a:t>
            </a:r>
            <a:r>
              <a:rPr lang="tr-TR" sz="2000" dirty="0" err="1"/>
              <a:t>Shape</a:t>
            </a:r>
            <a:r>
              <a:rPr lang="tr-TR" sz="2000" dirty="0"/>
              <a:t> arabirimi, bir tür geometrik şekli temsil eden nesneler için tanımlar sağlar.</a:t>
            </a:r>
          </a:p>
        </p:txBody>
      </p:sp>
      <p:sp>
        <p:nvSpPr>
          <p:cNvPr id="5" name="Metin Yer Tutucusu 4">
            <a:extLst>
              <a:ext uri="{FF2B5EF4-FFF2-40B4-BE49-F238E27FC236}">
                <a16:creationId xmlns:a16="http://schemas.microsoft.com/office/drawing/2014/main" id="{A126FDBC-C5EC-440C-A55B-AF328203C0FA}"/>
              </a:ext>
            </a:extLst>
          </p:cNvPr>
          <p:cNvSpPr>
            <a:spLocks noGrp="1"/>
          </p:cNvSpPr>
          <p:nvPr>
            <p:ph type="body" sz="quarter" idx="3"/>
          </p:nvPr>
        </p:nvSpPr>
        <p:spPr/>
        <p:txBody>
          <a:bodyPr/>
          <a:lstStyle/>
          <a:p>
            <a:r>
              <a:rPr lang="tr-TR" dirty="0"/>
              <a:t>Sınıflar</a:t>
            </a:r>
          </a:p>
        </p:txBody>
      </p:sp>
      <p:sp>
        <p:nvSpPr>
          <p:cNvPr id="6" name="İçerik Yer Tutucusu 5">
            <a:extLst>
              <a:ext uri="{FF2B5EF4-FFF2-40B4-BE49-F238E27FC236}">
                <a16:creationId xmlns:a16="http://schemas.microsoft.com/office/drawing/2014/main" id="{B7989990-67AD-4447-B5AE-17F9E0F07347}"/>
              </a:ext>
            </a:extLst>
          </p:cNvPr>
          <p:cNvSpPr>
            <a:spLocks noGrp="1"/>
          </p:cNvSpPr>
          <p:nvPr>
            <p:ph sz="quarter" idx="4"/>
          </p:nvPr>
        </p:nvSpPr>
        <p:spPr/>
        <p:txBody>
          <a:bodyPr>
            <a:normAutofit fontScale="47500" lnSpcReduction="20000"/>
          </a:bodyPr>
          <a:lstStyle/>
          <a:p>
            <a:r>
              <a:rPr lang="tr-TR" dirty="0"/>
              <a:t>Java.awt.Geom.Path2D : </a:t>
            </a:r>
            <a:r>
              <a:rPr lang="tr-TR" u="sng" dirty="0">
                <a:solidFill>
                  <a:srgbClr val="C00000"/>
                </a:solidFill>
              </a:rPr>
              <a:t>Path2D sınıfı, rastgele bir geometrik yolu temsil eden basit ama esnek bir şekil sağlar. Tüm </a:t>
            </a:r>
            <a:r>
              <a:rPr lang="tr-TR" u="sng" dirty="0" err="1">
                <a:solidFill>
                  <a:srgbClr val="C00000"/>
                </a:solidFill>
              </a:rPr>
              <a:t>segment</a:t>
            </a:r>
            <a:r>
              <a:rPr lang="tr-TR" u="sng" dirty="0">
                <a:solidFill>
                  <a:srgbClr val="C00000"/>
                </a:solidFill>
              </a:rPr>
              <a:t> türleri ve sarma kuralları dahil olmak üzere </a:t>
            </a:r>
            <a:r>
              <a:rPr lang="tr-TR" u="sng" dirty="0" err="1">
                <a:solidFill>
                  <a:srgbClr val="C00000"/>
                </a:solidFill>
              </a:rPr>
              <a:t>PathIterator</a:t>
            </a:r>
            <a:r>
              <a:rPr lang="tr-TR" u="sng" dirty="0">
                <a:solidFill>
                  <a:srgbClr val="C00000"/>
                </a:solidFill>
              </a:rPr>
              <a:t> arabirimi tarafından yinelenebilen herhangi bir yolu tam olarak temsil edebilir ve </a:t>
            </a:r>
            <a:r>
              <a:rPr lang="tr-TR" u="sng" dirty="0" err="1">
                <a:solidFill>
                  <a:srgbClr val="C00000"/>
                </a:solidFill>
              </a:rPr>
              <a:t>Shape</a:t>
            </a:r>
            <a:r>
              <a:rPr lang="tr-TR" u="sng" dirty="0">
                <a:solidFill>
                  <a:srgbClr val="C00000"/>
                </a:solidFill>
              </a:rPr>
              <a:t> arabiriminin tüm temel isabet testi yöntemlerini uygular. </a:t>
            </a:r>
            <a:r>
              <a:rPr lang="tr-TR" dirty="0"/>
              <a:t>Kayan nokta hassasiyetiyle temsil edilebilen ve kullanılabilen verilerle uğraşırken Path2D.Float kullanılır. Doğruluk veya çift kesinlik aralığı gerektiren veriler için Path2D.Double'ı kullanılır</a:t>
            </a:r>
            <a:r>
              <a:rPr lang="tr-TR" u="sng" dirty="0"/>
              <a:t>. </a:t>
            </a:r>
            <a:r>
              <a:rPr lang="tr-TR" u="sng" dirty="0">
                <a:solidFill>
                  <a:srgbClr val="C00000"/>
                </a:solidFill>
              </a:rPr>
              <a:t>Path2D, geometrik bir yolun temel inşası ve yönetimi ve yukarıdaki </a:t>
            </a:r>
            <a:r>
              <a:rPr lang="tr-TR" u="sng" dirty="0" err="1">
                <a:solidFill>
                  <a:srgbClr val="C00000"/>
                </a:solidFill>
              </a:rPr>
              <a:t>arayüzlerin</a:t>
            </a:r>
            <a:r>
              <a:rPr lang="tr-TR" u="sng" dirty="0">
                <a:solidFill>
                  <a:srgbClr val="C00000"/>
                </a:solidFill>
              </a:rPr>
              <a:t> uygulanması için çok az yorum eklenerek tam olarak gereken olanakları sağlar. Basit vuruş testinin ötesinde kapalı geometrik şekillerin iç kısımlarını manipüle etmek faydalıysa, </a:t>
            </a:r>
            <a:r>
              <a:rPr lang="tr-TR" u="sng" dirty="0" err="1">
                <a:solidFill>
                  <a:srgbClr val="C00000"/>
                </a:solidFill>
              </a:rPr>
              <a:t>Area</a:t>
            </a:r>
            <a:r>
              <a:rPr lang="tr-TR" u="sng" dirty="0">
                <a:solidFill>
                  <a:srgbClr val="C00000"/>
                </a:solidFill>
              </a:rPr>
              <a:t> sınıfı özellikle kapalı şekilleri hedefleyen ek yetenekler sağlar. Her iki sınıf da </a:t>
            </a:r>
            <a:r>
              <a:rPr lang="tr-TR" u="sng" dirty="0" err="1">
                <a:solidFill>
                  <a:srgbClr val="C00000"/>
                </a:solidFill>
              </a:rPr>
              <a:t>Shape</a:t>
            </a:r>
            <a:r>
              <a:rPr lang="tr-TR" u="sng" dirty="0">
                <a:solidFill>
                  <a:srgbClr val="C00000"/>
                </a:solidFill>
              </a:rPr>
              <a:t> arabirimini nominal olarak uygularken, amaç bakımından farklılık gösterirler ve birlikte, Path2D'nin esas olarak yol </a:t>
            </a:r>
            <a:r>
              <a:rPr lang="tr-TR" u="sng" dirty="0" err="1">
                <a:solidFill>
                  <a:srgbClr val="C00000"/>
                </a:solidFill>
              </a:rPr>
              <a:t>segmentleri</a:t>
            </a:r>
            <a:r>
              <a:rPr lang="tr-TR" u="sng" dirty="0">
                <a:solidFill>
                  <a:srgbClr val="C00000"/>
                </a:solidFill>
              </a:rPr>
              <a:t> tarafından oluşturulan bir yörünge ile ilgilendiği ve </a:t>
            </a:r>
            <a:r>
              <a:rPr lang="tr-TR" u="sng" dirty="0" err="1">
                <a:solidFill>
                  <a:srgbClr val="C00000"/>
                </a:solidFill>
              </a:rPr>
              <a:t>Area'nın</a:t>
            </a:r>
            <a:r>
              <a:rPr lang="tr-TR" u="sng" dirty="0">
                <a:solidFill>
                  <a:srgbClr val="C00000"/>
                </a:solidFill>
              </a:rPr>
              <a:t> daha çok 2B geometrik uzayın kapalı bölgelerinin yorumlanması ve manipülasyonu ile uğraştığı bir geometrik şeklin iki kullanışlı görünümünü sağlarlar. </a:t>
            </a:r>
            <a:r>
              <a:rPr lang="tr-TR" dirty="0" err="1"/>
              <a:t>PathIterator</a:t>
            </a:r>
            <a:r>
              <a:rPr lang="tr-TR" dirty="0"/>
              <a:t> arabirimi, bir yolu oluşturan </a:t>
            </a:r>
            <a:r>
              <a:rPr lang="tr-TR" dirty="0" err="1"/>
              <a:t>segment</a:t>
            </a:r>
            <a:r>
              <a:rPr lang="tr-TR" dirty="0"/>
              <a:t> türlerinin daha ayrıntılı açıklamalarına ve hangi bölgelerin yolun içinde veya dışında olduğunun nasıl belirleneceğini kontrol eden sarma kurallarına sahiptir.</a:t>
            </a:r>
          </a:p>
        </p:txBody>
      </p:sp>
      <p:sp>
        <p:nvSpPr>
          <p:cNvPr id="7" name="Slayt Numarası Yer Tutucusu 6">
            <a:extLst>
              <a:ext uri="{FF2B5EF4-FFF2-40B4-BE49-F238E27FC236}">
                <a16:creationId xmlns:a16="http://schemas.microsoft.com/office/drawing/2014/main" id="{9EFB219B-6C9B-46B8-BDC7-D24E4F94D474}"/>
              </a:ext>
            </a:extLst>
          </p:cNvPr>
          <p:cNvSpPr>
            <a:spLocks noGrp="1"/>
          </p:cNvSpPr>
          <p:nvPr>
            <p:ph type="sldNum" sz="quarter" idx="12"/>
          </p:nvPr>
        </p:nvSpPr>
        <p:spPr/>
        <p:txBody>
          <a:bodyPr/>
          <a:lstStyle/>
          <a:p>
            <a:r>
              <a:rPr lang="tr-TR"/>
              <a:t>Bilgisayar Mühendisliği // 2021-2022 Dönemi</a:t>
            </a:r>
            <a:endParaRPr lang="tr-TR" dirty="0"/>
          </a:p>
        </p:txBody>
      </p:sp>
      <p:sp>
        <p:nvSpPr>
          <p:cNvPr id="8" name="Alt Bilgi Yer Tutucusu 7">
            <a:extLst>
              <a:ext uri="{FF2B5EF4-FFF2-40B4-BE49-F238E27FC236}">
                <a16:creationId xmlns:a16="http://schemas.microsoft.com/office/drawing/2014/main" id="{B0D17154-9AE1-4D4C-954C-5F48B6C248A7}"/>
              </a:ext>
            </a:extLst>
          </p:cNvPr>
          <p:cNvSpPr>
            <a:spLocks noGrp="1"/>
          </p:cNvSpPr>
          <p:nvPr>
            <p:ph type="ftr" sz="quarter" idx="11"/>
          </p:nvPr>
        </p:nvSpPr>
        <p:spPr/>
        <p:txBody>
          <a:bodyPr/>
          <a:lstStyle/>
          <a:p>
            <a:r>
              <a:rPr lang="tr-TR"/>
              <a:t>| İSTANBUL SABAHATTİN ZAİM ÜNİVERSİTESİ | </a:t>
            </a:r>
            <a:endParaRPr lang="tr-TR" dirty="0"/>
          </a:p>
        </p:txBody>
      </p:sp>
      <p:sp>
        <p:nvSpPr>
          <p:cNvPr id="9" name="Veri Yer Tutucusu 8">
            <a:extLst>
              <a:ext uri="{FF2B5EF4-FFF2-40B4-BE49-F238E27FC236}">
                <a16:creationId xmlns:a16="http://schemas.microsoft.com/office/drawing/2014/main" id="{83837770-8DD0-42CD-B485-0775E67B85D8}"/>
              </a:ext>
            </a:extLst>
          </p:cNvPr>
          <p:cNvSpPr>
            <a:spLocks noGrp="1"/>
          </p:cNvSpPr>
          <p:nvPr>
            <p:ph type="dt" sz="half" idx="10"/>
          </p:nvPr>
        </p:nvSpPr>
        <p:spPr/>
        <p:txBody>
          <a:bodyPr/>
          <a:lstStyle/>
          <a:p>
            <a:r>
              <a:rPr lang="tr-TR"/>
              <a:t>Sunum Tarihi: 24.01.2022 Pazartesi</a:t>
            </a:r>
            <a:endParaRPr lang="tr-TR" dirty="0"/>
          </a:p>
        </p:txBody>
      </p:sp>
    </p:spTree>
    <p:extLst>
      <p:ext uri="{BB962C8B-B14F-4D97-AF65-F5344CB8AC3E}">
        <p14:creationId xmlns:p14="http://schemas.microsoft.com/office/powerpoint/2010/main" val="13727174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31BA1-065F-4B23-BF9B-332323C0F882}"/>
              </a:ext>
            </a:extLst>
          </p:cNvPr>
          <p:cNvSpPr>
            <a:spLocks noGrp="1"/>
          </p:cNvSpPr>
          <p:nvPr>
            <p:ph type="title"/>
          </p:nvPr>
        </p:nvSpPr>
        <p:spPr/>
        <p:txBody>
          <a:bodyPr/>
          <a:lstStyle/>
          <a:p>
            <a:r>
              <a:rPr lang="tr-TR" dirty="0"/>
              <a:t>java.awt.* paketinden </a:t>
            </a:r>
            <a:r>
              <a:rPr lang="tr-TR" dirty="0" err="1"/>
              <a:t>import</a:t>
            </a:r>
            <a:r>
              <a:rPr lang="tr-TR" dirty="0"/>
              <a:t> ettiğimiz </a:t>
            </a:r>
            <a:r>
              <a:rPr lang="tr-TR" dirty="0" err="1"/>
              <a:t>arayüzler</a:t>
            </a:r>
            <a:r>
              <a:rPr lang="tr-TR" dirty="0"/>
              <a:t> ve sınıflar</a:t>
            </a:r>
          </a:p>
        </p:txBody>
      </p:sp>
      <p:sp>
        <p:nvSpPr>
          <p:cNvPr id="3" name="Metin Yer Tutucusu 2">
            <a:extLst>
              <a:ext uri="{FF2B5EF4-FFF2-40B4-BE49-F238E27FC236}">
                <a16:creationId xmlns:a16="http://schemas.microsoft.com/office/drawing/2014/main" id="{1605BDD7-7929-4258-B065-D8B01E4DF84A}"/>
              </a:ext>
            </a:extLst>
          </p:cNvPr>
          <p:cNvSpPr>
            <a:spLocks noGrp="1"/>
          </p:cNvSpPr>
          <p:nvPr>
            <p:ph type="body" idx="1"/>
          </p:nvPr>
        </p:nvSpPr>
        <p:spPr/>
        <p:txBody>
          <a:bodyPr/>
          <a:lstStyle/>
          <a:p>
            <a:r>
              <a:rPr lang="tr-TR" dirty="0" err="1"/>
              <a:t>Arayüzler</a:t>
            </a:r>
            <a:endParaRPr lang="tr-TR" dirty="0"/>
          </a:p>
        </p:txBody>
      </p:sp>
      <p:sp>
        <p:nvSpPr>
          <p:cNvPr id="4" name="İçerik Yer Tutucusu 3">
            <a:extLst>
              <a:ext uri="{FF2B5EF4-FFF2-40B4-BE49-F238E27FC236}">
                <a16:creationId xmlns:a16="http://schemas.microsoft.com/office/drawing/2014/main" id="{CDF8320F-5032-4DC6-98DF-36C283F395F8}"/>
              </a:ext>
            </a:extLst>
          </p:cNvPr>
          <p:cNvSpPr>
            <a:spLocks noGrp="1"/>
          </p:cNvSpPr>
          <p:nvPr>
            <p:ph sz="half" idx="2"/>
          </p:nvPr>
        </p:nvSpPr>
        <p:spPr/>
        <p:txBody>
          <a:bodyPr>
            <a:normAutofit fontScale="92500" lnSpcReduction="20000"/>
          </a:bodyPr>
          <a:lstStyle/>
          <a:p>
            <a:r>
              <a:rPr lang="tr-TR" dirty="0" err="1"/>
              <a:t>Java.awt.Stroke</a:t>
            </a:r>
            <a:r>
              <a:rPr lang="tr-TR" dirty="0"/>
              <a:t> : </a:t>
            </a:r>
            <a:r>
              <a:rPr lang="tr-TR" dirty="0" err="1"/>
              <a:t>Stroke</a:t>
            </a:r>
            <a:r>
              <a:rPr lang="tr-TR" dirty="0"/>
              <a:t> </a:t>
            </a:r>
            <a:r>
              <a:rPr lang="tr-TR" dirty="0" err="1"/>
              <a:t>arayüzü</a:t>
            </a:r>
            <a:r>
              <a:rPr lang="tr-TR" dirty="0"/>
              <a:t>, bir Graphics2D nesnesinin, belirtilen </a:t>
            </a:r>
            <a:r>
              <a:rPr lang="tr-TR" dirty="0" err="1"/>
              <a:t>Shape'in</a:t>
            </a:r>
            <a:r>
              <a:rPr lang="tr-TR" dirty="0"/>
              <a:t> dekore edilmiş </a:t>
            </a:r>
            <a:r>
              <a:rPr lang="tr-TR" dirty="0" err="1"/>
              <a:t>anahattı</a:t>
            </a:r>
            <a:r>
              <a:rPr lang="tr-TR" dirty="0"/>
              <a:t> veya </a:t>
            </a:r>
            <a:r>
              <a:rPr lang="tr-TR" dirty="0" err="1"/>
              <a:t>anahattının</a:t>
            </a:r>
            <a:r>
              <a:rPr lang="tr-TR" dirty="0"/>
              <a:t> stilistik temsili olan bir </a:t>
            </a:r>
            <a:r>
              <a:rPr lang="tr-TR" dirty="0" err="1"/>
              <a:t>Shape</a:t>
            </a:r>
            <a:r>
              <a:rPr lang="tr-TR" dirty="0"/>
              <a:t> elde etmesine olanak tanır. (</a:t>
            </a:r>
            <a:r>
              <a:rPr lang="en-US" dirty="0"/>
              <a:t>The Stroke interface allows a Graphics2D object to obtain a Shape that is the decorated outline, or stylistic representation of the outline, of the specified Shape.</a:t>
            </a:r>
            <a:r>
              <a:rPr lang="tr-TR" dirty="0"/>
              <a:t>)</a:t>
            </a:r>
          </a:p>
        </p:txBody>
      </p:sp>
      <p:sp>
        <p:nvSpPr>
          <p:cNvPr id="5" name="Metin Yer Tutucusu 4">
            <a:extLst>
              <a:ext uri="{FF2B5EF4-FFF2-40B4-BE49-F238E27FC236}">
                <a16:creationId xmlns:a16="http://schemas.microsoft.com/office/drawing/2014/main" id="{29A3BC1F-EB20-4C0C-ABB4-BEA5026F89B4}"/>
              </a:ext>
            </a:extLst>
          </p:cNvPr>
          <p:cNvSpPr>
            <a:spLocks noGrp="1"/>
          </p:cNvSpPr>
          <p:nvPr>
            <p:ph type="body" sz="quarter" idx="3"/>
          </p:nvPr>
        </p:nvSpPr>
        <p:spPr/>
        <p:txBody>
          <a:bodyPr/>
          <a:lstStyle/>
          <a:p>
            <a:r>
              <a:rPr lang="tr-TR" dirty="0"/>
              <a:t>Sınıflar</a:t>
            </a:r>
          </a:p>
        </p:txBody>
      </p:sp>
      <p:sp>
        <p:nvSpPr>
          <p:cNvPr id="6" name="İçerik Yer Tutucusu 5">
            <a:extLst>
              <a:ext uri="{FF2B5EF4-FFF2-40B4-BE49-F238E27FC236}">
                <a16:creationId xmlns:a16="http://schemas.microsoft.com/office/drawing/2014/main" id="{03D25B2C-EB63-44AE-8E97-896DEE4625BD}"/>
              </a:ext>
            </a:extLst>
          </p:cNvPr>
          <p:cNvSpPr>
            <a:spLocks noGrp="1"/>
          </p:cNvSpPr>
          <p:nvPr>
            <p:ph sz="quarter" idx="4"/>
          </p:nvPr>
        </p:nvSpPr>
        <p:spPr/>
        <p:txBody>
          <a:bodyPr>
            <a:normAutofit fontScale="92500" lnSpcReduction="20000"/>
          </a:bodyPr>
          <a:lstStyle/>
          <a:p>
            <a:r>
              <a:rPr lang="tr-TR" dirty="0" err="1"/>
              <a:t>java.awt.Dimension</a:t>
            </a:r>
            <a:r>
              <a:rPr lang="tr-TR" dirty="0"/>
              <a:t> : </a:t>
            </a:r>
            <a:r>
              <a:rPr lang="tr-TR" dirty="0" err="1"/>
              <a:t>Dimension</a:t>
            </a:r>
            <a:r>
              <a:rPr lang="tr-TR" dirty="0"/>
              <a:t> sınıfı, bir bileşenin genişliğini ve yüksekliğini (tamsayı kesinliğinde) tek bir nesnede kapsar.</a:t>
            </a:r>
          </a:p>
          <a:p>
            <a:r>
              <a:rPr lang="tr-TR" dirty="0" err="1"/>
              <a:t>Java.awt.Color</a:t>
            </a:r>
            <a:r>
              <a:rPr lang="tr-TR" dirty="0"/>
              <a:t> : </a:t>
            </a:r>
            <a:r>
              <a:rPr lang="tr-TR" dirty="0" err="1"/>
              <a:t>Color</a:t>
            </a:r>
            <a:r>
              <a:rPr lang="tr-TR" dirty="0"/>
              <a:t> sınıfı, varsayılan </a:t>
            </a:r>
            <a:r>
              <a:rPr lang="tr-TR" dirty="0" err="1"/>
              <a:t>sRGB</a:t>
            </a:r>
            <a:r>
              <a:rPr lang="tr-TR" dirty="0"/>
              <a:t> renk uzayındaki renkleri veya bir </a:t>
            </a:r>
            <a:r>
              <a:rPr lang="tr-TR" dirty="0" err="1"/>
              <a:t>ColorSpace</a:t>
            </a:r>
            <a:r>
              <a:rPr lang="tr-TR" dirty="0"/>
              <a:t> tarafından tanımlanan rastgele renk uzaylarındaki renkleri </a:t>
            </a:r>
            <a:r>
              <a:rPr lang="tr-TR" dirty="0" err="1"/>
              <a:t>kapsüllemek</a:t>
            </a:r>
            <a:r>
              <a:rPr lang="tr-TR" dirty="0"/>
              <a:t> için kullanılır.</a:t>
            </a:r>
          </a:p>
        </p:txBody>
      </p:sp>
      <p:sp>
        <p:nvSpPr>
          <p:cNvPr id="7" name="Slayt Numarası Yer Tutucusu 6">
            <a:extLst>
              <a:ext uri="{FF2B5EF4-FFF2-40B4-BE49-F238E27FC236}">
                <a16:creationId xmlns:a16="http://schemas.microsoft.com/office/drawing/2014/main" id="{1A3359B0-4E3E-47B0-B123-8A3329ADFB6B}"/>
              </a:ext>
            </a:extLst>
          </p:cNvPr>
          <p:cNvSpPr>
            <a:spLocks noGrp="1"/>
          </p:cNvSpPr>
          <p:nvPr>
            <p:ph type="sldNum" sz="quarter" idx="12"/>
          </p:nvPr>
        </p:nvSpPr>
        <p:spPr/>
        <p:txBody>
          <a:bodyPr/>
          <a:lstStyle/>
          <a:p>
            <a:r>
              <a:rPr lang="tr-TR"/>
              <a:t>Bilgisayar Mühendisliği // 2021-2022 Dönemi</a:t>
            </a:r>
            <a:endParaRPr lang="tr-TR" dirty="0"/>
          </a:p>
        </p:txBody>
      </p:sp>
      <p:sp>
        <p:nvSpPr>
          <p:cNvPr id="8" name="Alt Bilgi Yer Tutucusu 7">
            <a:extLst>
              <a:ext uri="{FF2B5EF4-FFF2-40B4-BE49-F238E27FC236}">
                <a16:creationId xmlns:a16="http://schemas.microsoft.com/office/drawing/2014/main" id="{3623AB1C-7C62-4F40-B4BA-2104ADAD0E25}"/>
              </a:ext>
            </a:extLst>
          </p:cNvPr>
          <p:cNvSpPr>
            <a:spLocks noGrp="1"/>
          </p:cNvSpPr>
          <p:nvPr>
            <p:ph type="ftr" sz="quarter" idx="11"/>
          </p:nvPr>
        </p:nvSpPr>
        <p:spPr/>
        <p:txBody>
          <a:bodyPr/>
          <a:lstStyle/>
          <a:p>
            <a:r>
              <a:rPr lang="tr-TR"/>
              <a:t>| İSTANBUL SABAHATTİN ZAİM ÜNİVERSİTESİ | </a:t>
            </a:r>
            <a:endParaRPr lang="tr-TR" dirty="0"/>
          </a:p>
        </p:txBody>
      </p:sp>
      <p:sp>
        <p:nvSpPr>
          <p:cNvPr id="9" name="Veri Yer Tutucusu 8">
            <a:extLst>
              <a:ext uri="{FF2B5EF4-FFF2-40B4-BE49-F238E27FC236}">
                <a16:creationId xmlns:a16="http://schemas.microsoft.com/office/drawing/2014/main" id="{C8DC84CE-56F4-4186-8D0E-F7DC7653CEF8}"/>
              </a:ext>
            </a:extLst>
          </p:cNvPr>
          <p:cNvSpPr>
            <a:spLocks noGrp="1"/>
          </p:cNvSpPr>
          <p:nvPr>
            <p:ph type="dt" sz="half" idx="10"/>
          </p:nvPr>
        </p:nvSpPr>
        <p:spPr/>
        <p:txBody>
          <a:bodyPr/>
          <a:lstStyle/>
          <a:p>
            <a:r>
              <a:rPr lang="tr-TR"/>
              <a:t>Sunum Tarihi: 24.01.2022 Pazartesi</a:t>
            </a:r>
            <a:endParaRPr lang="tr-TR" dirty="0"/>
          </a:p>
        </p:txBody>
      </p:sp>
    </p:spTree>
    <p:extLst>
      <p:ext uri="{BB962C8B-B14F-4D97-AF65-F5344CB8AC3E}">
        <p14:creationId xmlns:p14="http://schemas.microsoft.com/office/powerpoint/2010/main" val="153542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9F85B6-3241-484B-BA1F-17B8F7E39E79}"/>
              </a:ext>
            </a:extLst>
          </p:cNvPr>
          <p:cNvSpPr>
            <a:spLocks noGrp="1"/>
          </p:cNvSpPr>
          <p:nvPr>
            <p:ph type="title"/>
          </p:nvPr>
        </p:nvSpPr>
        <p:spPr/>
        <p:txBody>
          <a:bodyPr/>
          <a:lstStyle/>
          <a:p>
            <a:r>
              <a:rPr lang="tr-TR" dirty="0"/>
              <a:t>JAVA PAKETLERİ (PACKAGES)</a:t>
            </a:r>
            <a:br>
              <a:rPr lang="tr-TR" dirty="0"/>
            </a:br>
            <a:r>
              <a:rPr lang="tr-TR" dirty="0"/>
              <a:t>JAVA KAYNAK PROGRAMLARI</a:t>
            </a:r>
          </a:p>
        </p:txBody>
      </p:sp>
      <p:sp>
        <p:nvSpPr>
          <p:cNvPr id="3" name="İçerik Yer Tutucusu 2">
            <a:extLst>
              <a:ext uri="{FF2B5EF4-FFF2-40B4-BE49-F238E27FC236}">
                <a16:creationId xmlns:a16="http://schemas.microsoft.com/office/drawing/2014/main" id="{D9D43745-EDBE-4AA8-B2B0-4709E338B9C8}"/>
              </a:ext>
            </a:extLst>
          </p:cNvPr>
          <p:cNvSpPr>
            <a:spLocks noGrp="1"/>
          </p:cNvSpPr>
          <p:nvPr>
            <p:ph idx="1"/>
          </p:nvPr>
        </p:nvSpPr>
        <p:spPr/>
        <p:txBody>
          <a:bodyPr>
            <a:normAutofit fontScale="92500" lnSpcReduction="20000"/>
          </a:bodyPr>
          <a:lstStyle/>
          <a:p>
            <a:r>
              <a:rPr lang="tr-TR" dirty="0"/>
              <a:t>Paketin Yapısı:</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r>
              <a:rPr lang="tr-TR" dirty="0"/>
              <a:t>Paket gövdesine konacak sınıflar ve </a:t>
            </a:r>
            <a:r>
              <a:rPr lang="tr-TR" dirty="0" err="1"/>
              <a:t>arayüzler</a:t>
            </a:r>
            <a:r>
              <a:rPr lang="tr-TR" dirty="0"/>
              <a:t>, bilindik şekilde (şimdiye dek yaptığımız gibi) tanımlanırlar. Paket içindeki bir sınıfın kendi alt sınıfları, </a:t>
            </a:r>
            <a:r>
              <a:rPr lang="tr-TR" dirty="0" err="1"/>
              <a:t>constructor’ları</a:t>
            </a:r>
            <a:r>
              <a:rPr lang="tr-TR" dirty="0"/>
              <a:t>, anlık ve </a:t>
            </a:r>
            <a:r>
              <a:rPr lang="tr-TR" dirty="0" err="1"/>
              <a:t>static</a:t>
            </a:r>
            <a:r>
              <a:rPr lang="tr-TR" dirty="0"/>
              <a:t> değişkenleri, metotları, metotlar içinde yerel değişkenleri var olabilir. </a:t>
            </a:r>
          </a:p>
        </p:txBody>
      </p:sp>
      <p:sp>
        <p:nvSpPr>
          <p:cNvPr id="4" name="Veri Yer Tutucusu 3">
            <a:extLst>
              <a:ext uri="{FF2B5EF4-FFF2-40B4-BE49-F238E27FC236}">
                <a16:creationId xmlns:a16="http://schemas.microsoft.com/office/drawing/2014/main" id="{5EDB4D58-CCB1-4D19-81AF-746F9BFB72AB}"/>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DAD19B1A-EAB5-4640-AE21-EBDB4EB30CFD}"/>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F5F79FBE-AF77-4DAD-99E0-E1775D6C812E}"/>
              </a:ext>
            </a:extLst>
          </p:cNvPr>
          <p:cNvSpPr>
            <a:spLocks noGrp="1"/>
          </p:cNvSpPr>
          <p:nvPr>
            <p:ph type="sldNum" sz="quarter" idx="12"/>
          </p:nvPr>
        </p:nvSpPr>
        <p:spPr/>
        <p:txBody>
          <a:bodyPr/>
          <a:lstStyle/>
          <a:p>
            <a:r>
              <a:rPr lang="tr-TR"/>
              <a:t>Bilgisayar Mühendisliği // 2021-2022 Dönemi</a:t>
            </a:r>
            <a:endParaRPr lang="tr-TR" dirty="0"/>
          </a:p>
        </p:txBody>
      </p:sp>
      <p:sp>
        <p:nvSpPr>
          <p:cNvPr id="8" name="Rectangle 1">
            <a:extLst>
              <a:ext uri="{FF2B5EF4-FFF2-40B4-BE49-F238E27FC236}">
                <a16:creationId xmlns:a16="http://schemas.microsoft.com/office/drawing/2014/main" id="{170BBBDE-A443-474A-A346-A1655E90AF49}"/>
              </a:ext>
            </a:extLst>
          </p:cNvPr>
          <p:cNvSpPr>
            <a:spLocks noChangeArrowheads="1"/>
          </p:cNvSpPr>
          <p:nvPr/>
        </p:nvSpPr>
        <p:spPr bwMode="auto">
          <a:xfrm>
            <a:off x="3759927" y="2350174"/>
            <a:ext cx="405591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package</a:t>
            </a:r>
            <a:r>
              <a:rPr kumimoji="0" lang="tr-TR" altLang="tr-TR"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paket_adı</a:t>
            </a:r>
            <a:r>
              <a:rPr kumimoji="0" lang="tr-TR" altLang="tr-TR"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24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tr-TR" altLang="tr-TR"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paket_listesi</a:t>
            </a:r>
            <a:r>
              <a:rPr kumimoji="0" lang="tr-TR" altLang="tr-TR"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sz="24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sz="24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 gövdesi</a:t>
            </a:r>
            <a:endParaRPr kumimoji="0" lang="tr-TR" altLang="tr-TR" sz="24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sz="2400" b="1" i="0" u="none" strike="noStrike" cap="none" normalizeH="0" baseline="0" dirty="0">
              <a:ln>
                <a:noFill/>
              </a:ln>
              <a:solidFill>
                <a:schemeClr val="tx1"/>
              </a:solidFill>
              <a:effectLst/>
              <a:latin typeface="Arial" panose="020B0604020202020204" pitchFamily="34" charset="0"/>
            </a:endParaRPr>
          </a:p>
        </p:txBody>
      </p:sp>
      <p:sp>
        <p:nvSpPr>
          <p:cNvPr id="10" name="Dikdörtgen 9">
            <a:extLst>
              <a:ext uri="{FF2B5EF4-FFF2-40B4-BE49-F238E27FC236}">
                <a16:creationId xmlns:a16="http://schemas.microsoft.com/office/drawing/2014/main" id="{C42F68FA-623C-4DA1-A269-B4A6FF396A81}"/>
              </a:ext>
            </a:extLst>
          </p:cNvPr>
          <p:cNvSpPr/>
          <p:nvPr/>
        </p:nvSpPr>
        <p:spPr>
          <a:xfrm>
            <a:off x="3680413" y="2216426"/>
            <a:ext cx="4055919" cy="207274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1347216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31BA1-065F-4B23-BF9B-332323C0F882}"/>
              </a:ext>
            </a:extLst>
          </p:cNvPr>
          <p:cNvSpPr>
            <a:spLocks noGrp="1"/>
          </p:cNvSpPr>
          <p:nvPr>
            <p:ph type="title"/>
          </p:nvPr>
        </p:nvSpPr>
        <p:spPr/>
        <p:txBody>
          <a:bodyPr/>
          <a:lstStyle/>
          <a:p>
            <a:r>
              <a:rPr lang="tr-TR" dirty="0"/>
              <a:t>java.awt.* paketinden </a:t>
            </a:r>
            <a:r>
              <a:rPr lang="tr-TR" dirty="0" err="1"/>
              <a:t>import</a:t>
            </a:r>
            <a:r>
              <a:rPr lang="tr-TR" dirty="0"/>
              <a:t> ettiğimiz </a:t>
            </a:r>
            <a:r>
              <a:rPr lang="tr-TR" dirty="0" err="1"/>
              <a:t>arayüzler</a:t>
            </a:r>
            <a:r>
              <a:rPr lang="tr-TR" dirty="0"/>
              <a:t> ve sınıflar</a:t>
            </a:r>
          </a:p>
        </p:txBody>
      </p:sp>
      <p:sp>
        <p:nvSpPr>
          <p:cNvPr id="3" name="Metin Yer Tutucusu 2">
            <a:extLst>
              <a:ext uri="{FF2B5EF4-FFF2-40B4-BE49-F238E27FC236}">
                <a16:creationId xmlns:a16="http://schemas.microsoft.com/office/drawing/2014/main" id="{1605BDD7-7929-4258-B065-D8B01E4DF84A}"/>
              </a:ext>
            </a:extLst>
          </p:cNvPr>
          <p:cNvSpPr>
            <a:spLocks noGrp="1"/>
          </p:cNvSpPr>
          <p:nvPr>
            <p:ph type="body" idx="1"/>
          </p:nvPr>
        </p:nvSpPr>
        <p:spPr/>
        <p:txBody>
          <a:bodyPr/>
          <a:lstStyle/>
          <a:p>
            <a:r>
              <a:rPr lang="tr-TR" dirty="0" err="1"/>
              <a:t>Arayüzler</a:t>
            </a:r>
            <a:endParaRPr lang="tr-TR" dirty="0"/>
          </a:p>
        </p:txBody>
      </p:sp>
      <p:sp>
        <p:nvSpPr>
          <p:cNvPr id="4" name="İçerik Yer Tutucusu 3">
            <a:extLst>
              <a:ext uri="{FF2B5EF4-FFF2-40B4-BE49-F238E27FC236}">
                <a16:creationId xmlns:a16="http://schemas.microsoft.com/office/drawing/2014/main" id="{CDF8320F-5032-4DC6-98DF-36C283F395F8}"/>
              </a:ext>
            </a:extLst>
          </p:cNvPr>
          <p:cNvSpPr>
            <a:spLocks noGrp="1"/>
          </p:cNvSpPr>
          <p:nvPr>
            <p:ph sz="half" idx="2"/>
          </p:nvPr>
        </p:nvSpPr>
        <p:spPr/>
        <p:txBody>
          <a:bodyPr>
            <a:normAutofit fontScale="92500" lnSpcReduction="20000"/>
          </a:bodyPr>
          <a:lstStyle/>
          <a:p>
            <a:r>
              <a:rPr lang="tr-TR" dirty="0" err="1"/>
              <a:t>Java.awt.Stroke</a:t>
            </a:r>
            <a:r>
              <a:rPr lang="tr-TR" dirty="0"/>
              <a:t> : </a:t>
            </a:r>
            <a:r>
              <a:rPr lang="tr-TR" dirty="0" err="1"/>
              <a:t>Stroke</a:t>
            </a:r>
            <a:r>
              <a:rPr lang="tr-TR" dirty="0"/>
              <a:t> </a:t>
            </a:r>
            <a:r>
              <a:rPr lang="tr-TR" dirty="0" err="1"/>
              <a:t>arayüzü</a:t>
            </a:r>
            <a:r>
              <a:rPr lang="tr-TR" dirty="0"/>
              <a:t>, bir Graphics2D nesnesinin, belirtilen </a:t>
            </a:r>
            <a:r>
              <a:rPr lang="tr-TR" dirty="0" err="1"/>
              <a:t>Shape'in</a:t>
            </a:r>
            <a:r>
              <a:rPr lang="tr-TR" dirty="0"/>
              <a:t> dekore edilmiş </a:t>
            </a:r>
            <a:r>
              <a:rPr lang="tr-TR" dirty="0" err="1"/>
              <a:t>anahattı</a:t>
            </a:r>
            <a:r>
              <a:rPr lang="tr-TR" dirty="0"/>
              <a:t> veya </a:t>
            </a:r>
            <a:r>
              <a:rPr lang="tr-TR" dirty="0" err="1"/>
              <a:t>anahattının</a:t>
            </a:r>
            <a:r>
              <a:rPr lang="tr-TR" dirty="0"/>
              <a:t> stilistik temsili olan bir </a:t>
            </a:r>
            <a:r>
              <a:rPr lang="tr-TR" dirty="0" err="1"/>
              <a:t>Shape</a:t>
            </a:r>
            <a:r>
              <a:rPr lang="tr-TR" dirty="0"/>
              <a:t> elde etmesine olanak tanır. (</a:t>
            </a:r>
            <a:r>
              <a:rPr lang="en-US" dirty="0"/>
              <a:t>The Stroke interface allows a Graphics2D object to obtain a Shape that is the decorated outline, or stylistic representation of the outline, of the specified Shape.</a:t>
            </a:r>
            <a:r>
              <a:rPr lang="tr-TR" dirty="0"/>
              <a:t>)</a:t>
            </a:r>
          </a:p>
        </p:txBody>
      </p:sp>
      <p:sp>
        <p:nvSpPr>
          <p:cNvPr id="5" name="Metin Yer Tutucusu 4">
            <a:extLst>
              <a:ext uri="{FF2B5EF4-FFF2-40B4-BE49-F238E27FC236}">
                <a16:creationId xmlns:a16="http://schemas.microsoft.com/office/drawing/2014/main" id="{29A3BC1F-EB20-4C0C-ABB4-BEA5026F89B4}"/>
              </a:ext>
            </a:extLst>
          </p:cNvPr>
          <p:cNvSpPr>
            <a:spLocks noGrp="1"/>
          </p:cNvSpPr>
          <p:nvPr>
            <p:ph type="body" sz="quarter" idx="3"/>
          </p:nvPr>
        </p:nvSpPr>
        <p:spPr/>
        <p:txBody>
          <a:bodyPr/>
          <a:lstStyle/>
          <a:p>
            <a:r>
              <a:rPr lang="tr-TR" dirty="0"/>
              <a:t>Sınıflar</a:t>
            </a:r>
          </a:p>
        </p:txBody>
      </p:sp>
      <p:sp>
        <p:nvSpPr>
          <p:cNvPr id="6" name="İçerik Yer Tutucusu 5">
            <a:extLst>
              <a:ext uri="{FF2B5EF4-FFF2-40B4-BE49-F238E27FC236}">
                <a16:creationId xmlns:a16="http://schemas.microsoft.com/office/drawing/2014/main" id="{03D25B2C-EB63-44AE-8E97-896DEE4625BD}"/>
              </a:ext>
            </a:extLst>
          </p:cNvPr>
          <p:cNvSpPr>
            <a:spLocks noGrp="1"/>
          </p:cNvSpPr>
          <p:nvPr>
            <p:ph sz="quarter" idx="4"/>
          </p:nvPr>
        </p:nvSpPr>
        <p:spPr/>
        <p:txBody>
          <a:bodyPr>
            <a:normAutofit fontScale="92500" lnSpcReduction="20000"/>
          </a:bodyPr>
          <a:lstStyle/>
          <a:p>
            <a:r>
              <a:rPr lang="tr-TR" dirty="0" err="1"/>
              <a:t>java.awt.Dimension</a:t>
            </a:r>
            <a:r>
              <a:rPr lang="tr-TR" dirty="0"/>
              <a:t> : </a:t>
            </a:r>
            <a:r>
              <a:rPr lang="tr-TR" dirty="0" err="1"/>
              <a:t>Dimension</a:t>
            </a:r>
            <a:r>
              <a:rPr lang="tr-TR" dirty="0"/>
              <a:t> sınıfı, bir bileşenin genişliğini ve yüksekliğini (tamsayı kesinliğinde) tek bir nesnede kapsar.</a:t>
            </a:r>
          </a:p>
          <a:p>
            <a:r>
              <a:rPr lang="tr-TR" dirty="0" err="1"/>
              <a:t>Java.awt.Color</a:t>
            </a:r>
            <a:r>
              <a:rPr lang="tr-TR" dirty="0"/>
              <a:t> : </a:t>
            </a:r>
            <a:r>
              <a:rPr lang="tr-TR" dirty="0" err="1"/>
              <a:t>Color</a:t>
            </a:r>
            <a:r>
              <a:rPr lang="tr-TR" dirty="0"/>
              <a:t> sınıfı, varsayılan </a:t>
            </a:r>
            <a:r>
              <a:rPr lang="tr-TR" dirty="0" err="1"/>
              <a:t>sRGB</a:t>
            </a:r>
            <a:r>
              <a:rPr lang="tr-TR" dirty="0"/>
              <a:t> renk uzayındaki renkleri veya bir </a:t>
            </a:r>
            <a:r>
              <a:rPr lang="tr-TR" dirty="0" err="1"/>
              <a:t>ColorSpace</a:t>
            </a:r>
            <a:r>
              <a:rPr lang="tr-TR" dirty="0"/>
              <a:t> tarafından tanımlanan rastgele renk uzaylarındaki renkleri </a:t>
            </a:r>
            <a:r>
              <a:rPr lang="tr-TR" dirty="0" err="1"/>
              <a:t>kapsüllemek</a:t>
            </a:r>
            <a:r>
              <a:rPr lang="tr-TR" dirty="0"/>
              <a:t> için kullanılır.</a:t>
            </a:r>
          </a:p>
        </p:txBody>
      </p:sp>
      <p:sp>
        <p:nvSpPr>
          <p:cNvPr id="7" name="Slayt Numarası Yer Tutucusu 6">
            <a:extLst>
              <a:ext uri="{FF2B5EF4-FFF2-40B4-BE49-F238E27FC236}">
                <a16:creationId xmlns:a16="http://schemas.microsoft.com/office/drawing/2014/main" id="{1A3359B0-4E3E-47B0-B123-8A3329ADFB6B}"/>
              </a:ext>
            </a:extLst>
          </p:cNvPr>
          <p:cNvSpPr>
            <a:spLocks noGrp="1"/>
          </p:cNvSpPr>
          <p:nvPr>
            <p:ph type="sldNum" sz="quarter" idx="12"/>
          </p:nvPr>
        </p:nvSpPr>
        <p:spPr/>
        <p:txBody>
          <a:bodyPr/>
          <a:lstStyle/>
          <a:p>
            <a:r>
              <a:rPr lang="tr-TR"/>
              <a:t>Bilgisayar Mühendisliği // 2021-2022 Dönemi</a:t>
            </a:r>
            <a:endParaRPr lang="tr-TR" dirty="0"/>
          </a:p>
        </p:txBody>
      </p:sp>
      <p:sp>
        <p:nvSpPr>
          <p:cNvPr id="8" name="Alt Bilgi Yer Tutucusu 7">
            <a:extLst>
              <a:ext uri="{FF2B5EF4-FFF2-40B4-BE49-F238E27FC236}">
                <a16:creationId xmlns:a16="http://schemas.microsoft.com/office/drawing/2014/main" id="{3623AB1C-7C62-4F40-B4BA-2104ADAD0E25}"/>
              </a:ext>
            </a:extLst>
          </p:cNvPr>
          <p:cNvSpPr>
            <a:spLocks noGrp="1"/>
          </p:cNvSpPr>
          <p:nvPr>
            <p:ph type="ftr" sz="quarter" idx="11"/>
          </p:nvPr>
        </p:nvSpPr>
        <p:spPr/>
        <p:txBody>
          <a:bodyPr/>
          <a:lstStyle/>
          <a:p>
            <a:r>
              <a:rPr lang="tr-TR"/>
              <a:t>| İSTANBUL SABAHATTİN ZAİM ÜNİVERSİTESİ | </a:t>
            </a:r>
            <a:endParaRPr lang="tr-TR" dirty="0"/>
          </a:p>
        </p:txBody>
      </p:sp>
      <p:sp>
        <p:nvSpPr>
          <p:cNvPr id="9" name="Veri Yer Tutucusu 8">
            <a:extLst>
              <a:ext uri="{FF2B5EF4-FFF2-40B4-BE49-F238E27FC236}">
                <a16:creationId xmlns:a16="http://schemas.microsoft.com/office/drawing/2014/main" id="{C8DC84CE-56F4-4186-8D0E-F7DC7653CEF8}"/>
              </a:ext>
            </a:extLst>
          </p:cNvPr>
          <p:cNvSpPr>
            <a:spLocks noGrp="1"/>
          </p:cNvSpPr>
          <p:nvPr>
            <p:ph type="dt" sz="half" idx="10"/>
          </p:nvPr>
        </p:nvSpPr>
        <p:spPr/>
        <p:txBody>
          <a:bodyPr/>
          <a:lstStyle/>
          <a:p>
            <a:r>
              <a:rPr lang="tr-TR"/>
              <a:t>Sunum Tarihi: 24.01.2022 Pazartesi</a:t>
            </a:r>
            <a:endParaRPr lang="tr-TR" dirty="0"/>
          </a:p>
        </p:txBody>
      </p:sp>
    </p:spTree>
    <p:extLst>
      <p:ext uri="{BB962C8B-B14F-4D97-AF65-F5344CB8AC3E}">
        <p14:creationId xmlns:p14="http://schemas.microsoft.com/office/powerpoint/2010/main" val="19022374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32952B-17FA-4E24-8A19-4DF017CE6DBE}"/>
              </a:ext>
            </a:extLst>
          </p:cNvPr>
          <p:cNvSpPr>
            <a:spLocks noGrp="1"/>
          </p:cNvSpPr>
          <p:nvPr>
            <p:ph type="title"/>
          </p:nvPr>
        </p:nvSpPr>
        <p:spPr/>
        <p:txBody>
          <a:bodyPr/>
          <a:lstStyle/>
          <a:p>
            <a:r>
              <a:rPr lang="tr-TR" dirty="0"/>
              <a:t>java.awt.* paketinden </a:t>
            </a:r>
            <a:r>
              <a:rPr lang="tr-TR" dirty="0" err="1"/>
              <a:t>import</a:t>
            </a:r>
            <a:r>
              <a:rPr lang="tr-TR" dirty="0"/>
              <a:t> ettiğimiz sınıflar</a:t>
            </a:r>
          </a:p>
        </p:txBody>
      </p:sp>
      <p:sp>
        <p:nvSpPr>
          <p:cNvPr id="3" name="İçerik Yer Tutucusu 2">
            <a:extLst>
              <a:ext uri="{FF2B5EF4-FFF2-40B4-BE49-F238E27FC236}">
                <a16:creationId xmlns:a16="http://schemas.microsoft.com/office/drawing/2014/main" id="{19080E4B-FFD9-43C9-80A3-8C56CCFE5A37}"/>
              </a:ext>
            </a:extLst>
          </p:cNvPr>
          <p:cNvSpPr>
            <a:spLocks noGrp="1"/>
          </p:cNvSpPr>
          <p:nvPr>
            <p:ph idx="1"/>
          </p:nvPr>
        </p:nvSpPr>
        <p:spPr/>
        <p:txBody>
          <a:bodyPr>
            <a:normAutofit/>
          </a:bodyPr>
          <a:lstStyle/>
          <a:p>
            <a:r>
              <a:rPr lang="tr-TR" dirty="0" err="1"/>
              <a:t>java.awt.BasicStroke</a:t>
            </a:r>
            <a:r>
              <a:rPr lang="tr-TR" dirty="0"/>
              <a:t> : </a:t>
            </a:r>
            <a:r>
              <a:rPr lang="tr-TR" dirty="0" err="1"/>
              <a:t>BasicStroke</a:t>
            </a:r>
            <a:r>
              <a:rPr lang="tr-TR" dirty="0"/>
              <a:t> sınıfı, </a:t>
            </a:r>
            <a:r>
              <a:rPr lang="tr-TR" dirty="0" err="1"/>
              <a:t>Stroke</a:t>
            </a:r>
            <a:r>
              <a:rPr lang="tr-TR" dirty="0"/>
              <a:t> özniteliği bu </a:t>
            </a:r>
            <a:r>
              <a:rPr lang="tr-TR" dirty="0" err="1"/>
              <a:t>BasicStroke'a</a:t>
            </a:r>
            <a:r>
              <a:rPr lang="tr-TR" dirty="0"/>
              <a:t> ayarlanmış bir Graphics2D nesnesiyle oluşturulan grafik ilkellerinin ana hatları için bir temel oluşturma öznitelikleri kümesi tanımlar. (</a:t>
            </a:r>
            <a:r>
              <a:rPr lang="en-US" dirty="0"/>
              <a:t>The </a:t>
            </a:r>
            <a:r>
              <a:rPr lang="en-US" dirty="0" err="1"/>
              <a:t>BasicStroke</a:t>
            </a:r>
            <a:r>
              <a:rPr lang="en-US" dirty="0"/>
              <a:t> class defines a basic set of rendering attributes for the outlines of graphics primitives, which are rendered with a Graphics2D object that has its Stroke attribute set to this </a:t>
            </a:r>
            <a:r>
              <a:rPr lang="en-US" dirty="0" err="1"/>
              <a:t>BasicStroke</a:t>
            </a:r>
            <a:r>
              <a:rPr lang="en-US" dirty="0"/>
              <a:t>.</a:t>
            </a:r>
            <a:r>
              <a:rPr lang="tr-TR" dirty="0"/>
              <a:t>)</a:t>
            </a:r>
          </a:p>
        </p:txBody>
      </p:sp>
      <p:sp>
        <p:nvSpPr>
          <p:cNvPr id="4" name="Veri Yer Tutucusu 3">
            <a:extLst>
              <a:ext uri="{FF2B5EF4-FFF2-40B4-BE49-F238E27FC236}">
                <a16:creationId xmlns:a16="http://schemas.microsoft.com/office/drawing/2014/main" id="{A1E43115-E383-41BB-8F5F-F72F55CB6EDE}"/>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194EEE8A-C3AE-4842-9A92-36B6D68EA39E}"/>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F48CD05D-B995-428B-8E8C-3760DDD63120}"/>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38261070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32952B-17FA-4E24-8A19-4DF017CE6DBE}"/>
              </a:ext>
            </a:extLst>
          </p:cNvPr>
          <p:cNvSpPr>
            <a:spLocks noGrp="1"/>
          </p:cNvSpPr>
          <p:nvPr>
            <p:ph type="title"/>
          </p:nvPr>
        </p:nvSpPr>
        <p:spPr/>
        <p:txBody>
          <a:bodyPr/>
          <a:lstStyle/>
          <a:p>
            <a:r>
              <a:rPr lang="tr-TR" dirty="0"/>
              <a:t>java.awt.* paketinden </a:t>
            </a:r>
            <a:r>
              <a:rPr lang="tr-TR" dirty="0" err="1"/>
              <a:t>import</a:t>
            </a:r>
            <a:r>
              <a:rPr lang="tr-TR" dirty="0"/>
              <a:t> ettiğimiz sınıflar</a:t>
            </a:r>
          </a:p>
        </p:txBody>
      </p:sp>
      <p:sp>
        <p:nvSpPr>
          <p:cNvPr id="3" name="İçerik Yer Tutucusu 2">
            <a:extLst>
              <a:ext uri="{FF2B5EF4-FFF2-40B4-BE49-F238E27FC236}">
                <a16:creationId xmlns:a16="http://schemas.microsoft.com/office/drawing/2014/main" id="{19080E4B-FFD9-43C9-80A3-8C56CCFE5A37}"/>
              </a:ext>
            </a:extLst>
          </p:cNvPr>
          <p:cNvSpPr>
            <a:spLocks noGrp="1"/>
          </p:cNvSpPr>
          <p:nvPr>
            <p:ph idx="1"/>
          </p:nvPr>
        </p:nvSpPr>
        <p:spPr/>
        <p:txBody>
          <a:bodyPr>
            <a:normAutofit fontScale="92500" lnSpcReduction="10000"/>
          </a:bodyPr>
          <a:lstStyle/>
          <a:p>
            <a:r>
              <a:rPr lang="tr-TR" dirty="0" err="1"/>
              <a:t>java.awt.Graphics</a:t>
            </a:r>
            <a:r>
              <a:rPr lang="tr-TR" dirty="0"/>
              <a:t> : Graphics sınıfı, bir uygulamanın çeşitli cihazlarda gerçekleştirilen bileşenlerin yanı sıra ekran dışı görüntüler üzerinde çizim yapmasına izin veren tüm grafik bağlamları için soyut temel sınıftır. (</a:t>
            </a:r>
            <a:r>
              <a:rPr lang="en-US" dirty="0"/>
              <a:t>The Graphics class is the abstract base class for all graphics contexts that allow an application to draw onto components that are realized on various devices, as well as onto off-screen images.</a:t>
            </a:r>
            <a:r>
              <a:rPr lang="tr-TR" dirty="0"/>
              <a:t>)</a:t>
            </a:r>
          </a:p>
          <a:p>
            <a:r>
              <a:rPr lang="tr-TR" dirty="0"/>
              <a:t>java.awt.Graphics2D : Bu Graphics2D sınıfı, geometri, koordinat dönüşümleri, renk yönetimi ve metin düzeni üzerinde daha karmaşık kontrol sağlamak için Graphics sınıfını genişletir. (</a:t>
            </a:r>
            <a:r>
              <a:rPr lang="en-US" dirty="0"/>
              <a:t>This Graphics2D class extends the Graphics class to provide more sophisticated control over geometry, coordinate transformations, color management, and text layout.</a:t>
            </a:r>
            <a:r>
              <a:rPr lang="tr-TR" dirty="0"/>
              <a:t>)</a:t>
            </a:r>
          </a:p>
        </p:txBody>
      </p:sp>
      <p:sp>
        <p:nvSpPr>
          <p:cNvPr id="4" name="Veri Yer Tutucusu 3">
            <a:extLst>
              <a:ext uri="{FF2B5EF4-FFF2-40B4-BE49-F238E27FC236}">
                <a16:creationId xmlns:a16="http://schemas.microsoft.com/office/drawing/2014/main" id="{A1E43115-E383-41BB-8F5F-F72F55CB6EDE}"/>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194EEE8A-C3AE-4842-9A92-36B6D68EA39E}"/>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F48CD05D-B995-428B-8E8C-3760DDD63120}"/>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22575486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A09B80-70BE-4135-9275-80A03B64E9EB}"/>
              </a:ext>
            </a:extLst>
          </p:cNvPr>
          <p:cNvSpPr>
            <a:spLocks noGrp="1"/>
          </p:cNvSpPr>
          <p:nvPr>
            <p:ph type="title"/>
          </p:nvPr>
        </p:nvSpPr>
        <p:spPr/>
        <p:txBody>
          <a:bodyPr/>
          <a:lstStyle/>
          <a:p>
            <a:r>
              <a:rPr lang="tr-TR" dirty="0" err="1"/>
              <a:t>import</a:t>
            </a:r>
            <a:r>
              <a:rPr lang="tr-TR" dirty="0"/>
              <a:t> java.swing.*</a:t>
            </a:r>
          </a:p>
        </p:txBody>
      </p:sp>
      <p:sp>
        <p:nvSpPr>
          <p:cNvPr id="3" name="İçerik Yer Tutucusu 2">
            <a:extLst>
              <a:ext uri="{FF2B5EF4-FFF2-40B4-BE49-F238E27FC236}">
                <a16:creationId xmlns:a16="http://schemas.microsoft.com/office/drawing/2014/main" id="{A088603F-3504-4557-8D6A-04525E86B4BC}"/>
              </a:ext>
            </a:extLst>
          </p:cNvPr>
          <p:cNvSpPr>
            <a:spLocks noGrp="1"/>
          </p:cNvSpPr>
          <p:nvPr>
            <p:ph idx="1"/>
          </p:nvPr>
        </p:nvSpPr>
        <p:spPr/>
        <p:txBody>
          <a:bodyPr/>
          <a:lstStyle/>
          <a:p>
            <a:r>
              <a:rPr lang="tr-TR" dirty="0" err="1"/>
              <a:t>java.swing.Japplet</a:t>
            </a:r>
            <a:endParaRPr lang="tr-TR" dirty="0"/>
          </a:p>
          <a:p>
            <a:r>
              <a:rPr lang="tr-TR" dirty="0" err="1"/>
              <a:t>java.swing.JFrame</a:t>
            </a:r>
            <a:endParaRPr lang="tr-TR" dirty="0"/>
          </a:p>
        </p:txBody>
      </p:sp>
      <p:sp>
        <p:nvSpPr>
          <p:cNvPr id="4" name="Veri Yer Tutucusu 3">
            <a:extLst>
              <a:ext uri="{FF2B5EF4-FFF2-40B4-BE49-F238E27FC236}">
                <a16:creationId xmlns:a16="http://schemas.microsoft.com/office/drawing/2014/main" id="{F93AD097-6149-42A8-9F89-D63F2BEED7AF}"/>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0EA35C48-77F2-4508-8487-BD0C786FBDE9}"/>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5DC1661D-F141-4DC7-90F9-263FE9FA8D15}"/>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2877906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023622-8AA1-4DFB-93AE-75E4722684F4}"/>
              </a:ext>
            </a:extLst>
          </p:cNvPr>
          <p:cNvSpPr>
            <a:spLocks noGrp="1"/>
          </p:cNvSpPr>
          <p:nvPr>
            <p:ph type="title"/>
          </p:nvPr>
        </p:nvSpPr>
        <p:spPr/>
        <p:txBody>
          <a:bodyPr/>
          <a:lstStyle/>
          <a:p>
            <a:r>
              <a:rPr lang="tr-TR" dirty="0"/>
              <a:t>javax.swing.*</a:t>
            </a:r>
            <a:br>
              <a:rPr lang="tr-TR" dirty="0"/>
            </a:br>
            <a:r>
              <a:rPr lang="tr-TR" dirty="0"/>
              <a:t>JAVA SWING Nedir?</a:t>
            </a:r>
          </a:p>
        </p:txBody>
      </p:sp>
      <p:sp>
        <p:nvSpPr>
          <p:cNvPr id="3" name="İçerik Yer Tutucusu 2">
            <a:extLst>
              <a:ext uri="{FF2B5EF4-FFF2-40B4-BE49-F238E27FC236}">
                <a16:creationId xmlns:a16="http://schemas.microsoft.com/office/drawing/2014/main" id="{75E6481F-D607-4B49-B9F1-E95C8AF9A9E0}"/>
              </a:ext>
            </a:extLst>
          </p:cNvPr>
          <p:cNvSpPr>
            <a:spLocks noGrp="1"/>
          </p:cNvSpPr>
          <p:nvPr>
            <p:ph idx="1"/>
          </p:nvPr>
        </p:nvSpPr>
        <p:spPr/>
        <p:txBody>
          <a:bodyPr>
            <a:normAutofit fontScale="92500" lnSpcReduction="10000"/>
          </a:bodyPr>
          <a:lstStyle/>
          <a:p>
            <a:r>
              <a:rPr lang="tr-TR" dirty="0" err="1"/>
              <a:t>Swing</a:t>
            </a:r>
            <a:r>
              <a:rPr lang="tr-TR" dirty="0"/>
              <a:t>, AWT gibi </a:t>
            </a:r>
            <a:r>
              <a:rPr lang="tr-TR" dirty="0" err="1"/>
              <a:t>java</a:t>
            </a:r>
            <a:r>
              <a:rPr lang="tr-TR" dirty="0"/>
              <a:t> ile görsel </a:t>
            </a:r>
            <a:r>
              <a:rPr lang="tr-TR" dirty="0" err="1"/>
              <a:t>arayüz</a:t>
            </a:r>
            <a:r>
              <a:rPr lang="tr-TR" dirty="0"/>
              <a:t> oluşturmak için kullanılan çeşitli bileşen ve sınıfların olduğu pakettir.</a:t>
            </a:r>
          </a:p>
          <a:p>
            <a:r>
              <a:rPr lang="tr-TR" dirty="0"/>
              <a:t>Sınıflar </a:t>
            </a:r>
            <a:r>
              <a:rPr lang="tr-TR" dirty="0" err="1"/>
              <a:t>javax.swing</a:t>
            </a:r>
            <a:r>
              <a:rPr lang="tr-TR" dirty="0"/>
              <a:t> paketinde yer alır.</a:t>
            </a:r>
          </a:p>
          <a:p>
            <a:r>
              <a:rPr lang="tr-TR" dirty="0" err="1"/>
              <a:t>Swing</a:t>
            </a:r>
            <a:r>
              <a:rPr lang="tr-TR" dirty="0"/>
              <a:t> yapısı ile AWT yapısı arasındaki fark </a:t>
            </a:r>
            <a:r>
              <a:rPr lang="tr-TR" dirty="0" err="1"/>
              <a:t>Swing</a:t>
            </a:r>
            <a:r>
              <a:rPr lang="tr-TR" dirty="0"/>
              <a:t> bileşenlerinin J ile başlaması ve </a:t>
            </a:r>
            <a:r>
              <a:rPr lang="tr-TR" dirty="0" err="1"/>
              <a:t>swing</a:t>
            </a:r>
            <a:r>
              <a:rPr lang="tr-TR" dirty="0"/>
              <a:t> kütüphanesinin daha fazla bileşene sahip olmasıdır.</a:t>
            </a:r>
          </a:p>
          <a:p>
            <a:r>
              <a:rPr lang="tr-TR" dirty="0" err="1"/>
              <a:t>Swing</a:t>
            </a:r>
            <a:r>
              <a:rPr lang="tr-TR" dirty="0"/>
              <a:t> kütüphanesinin çıkış neden AWT kütüphanesinin Java’nın WORA olarak adlandırıldığı “bir kere yaz her yerde çalıştır” prensibine uymamasıdır.</a:t>
            </a:r>
          </a:p>
          <a:p>
            <a:r>
              <a:rPr lang="tr-TR" dirty="0"/>
              <a:t>AWT kütüphanesinde yer alan ve bileşenlerin işletim sistemine göre farklılık göstermesi </a:t>
            </a:r>
            <a:r>
              <a:rPr lang="tr-TR" dirty="0" err="1"/>
              <a:t>Swing</a:t>
            </a:r>
            <a:r>
              <a:rPr lang="tr-TR" dirty="0"/>
              <a:t> </a:t>
            </a:r>
            <a:r>
              <a:rPr lang="tr-TR" dirty="0" err="1"/>
              <a:t>Look</a:t>
            </a:r>
            <a:r>
              <a:rPr lang="tr-TR" dirty="0"/>
              <a:t> </a:t>
            </a:r>
            <a:r>
              <a:rPr lang="tr-TR" dirty="0" err="1"/>
              <a:t>and</a:t>
            </a:r>
            <a:r>
              <a:rPr lang="tr-TR" dirty="0"/>
              <a:t> </a:t>
            </a:r>
            <a:r>
              <a:rPr lang="tr-TR" dirty="0" err="1"/>
              <a:t>Feel</a:t>
            </a:r>
            <a:r>
              <a:rPr lang="tr-TR" dirty="0"/>
              <a:t> özelliği ile ortadan kaldırılmıştır.</a:t>
            </a:r>
          </a:p>
        </p:txBody>
      </p:sp>
      <p:sp>
        <p:nvSpPr>
          <p:cNvPr id="4" name="Veri Yer Tutucusu 3">
            <a:extLst>
              <a:ext uri="{FF2B5EF4-FFF2-40B4-BE49-F238E27FC236}">
                <a16:creationId xmlns:a16="http://schemas.microsoft.com/office/drawing/2014/main" id="{25E96E21-4360-46F9-89EC-D73843A12213}"/>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98D8A0BF-5010-4AA0-9499-A2E1E6976DDF}"/>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FC76DF1D-01ED-44D0-AB45-45F6F80004D2}"/>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25816256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C189C2-5E9F-43D5-AC82-05102D5E873E}"/>
              </a:ext>
            </a:extLst>
          </p:cNvPr>
          <p:cNvSpPr>
            <a:spLocks noGrp="1"/>
          </p:cNvSpPr>
          <p:nvPr>
            <p:ph type="title"/>
          </p:nvPr>
        </p:nvSpPr>
        <p:spPr/>
        <p:txBody>
          <a:bodyPr/>
          <a:lstStyle/>
          <a:p>
            <a:r>
              <a:rPr lang="tr-TR" dirty="0"/>
              <a:t>javax.swing.*</a:t>
            </a:r>
            <a:br>
              <a:rPr lang="tr-TR" dirty="0"/>
            </a:br>
            <a:r>
              <a:rPr lang="tr-TR" dirty="0" err="1"/>
              <a:t>Swing</a:t>
            </a:r>
            <a:r>
              <a:rPr lang="tr-TR" dirty="0"/>
              <a:t> kullanımı</a:t>
            </a:r>
          </a:p>
        </p:txBody>
      </p:sp>
      <p:sp>
        <p:nvSpPr>
          <p:cNvPr id="3" name="İçerik Yer Tutucusu 2">
            <a:extLst>
              <a:ext uri="{FF2B5EF4-FFF2-40B4-BE49-F238E27FC236}">
                <a16:creationId xmlns:a16="http://schemas.microsoft.com/office/drawing/2014/main" id="{7F6CBFF3-BB4E-45B8-B139-84AA2A54D0D0}"/>
              </a:ext>
            </a:extLst>
          </p:cNvPr>
          <p:cNvSpPr>
            <a:spLocks noGrp="1"/>
          </p:cNvSpPr>
          <p:nvPr>
            <p:ph idx="1"/>
          </p:nvPr>
        </p:nvSpPr>
        <p:spPr>
          <a:xfrm>
            <a:off x="440635" y="1587086"/>
            <a:ext cx="5791200" cy="4351338"/>
          </a:xfrm>
        </p:spPr>
        <p:txBody>
          <a:bodyPr>
            <a:noAutofit/>
          </a:bodyPr>
          <a:lstStyle/>
          <a:p>
            <a:r>
              <a:rPr lang="tr-TR" sz="1600" u="sng" dirty="0"/>
              <a:t>Aşağıda </a:t>
            </a:r>
            <a:r>
              <a:rPr lang="tr-TR" sz="1600" u="sng" dirty="0" err="1"/>
              <a:t>swing</a:t>
            </a:r>
            <a:r>
              <a:rPr lang="tr-TR" sz="1600" u="sng" dirty="0"/>
              <a:t> kullanılarak basit bir pencere oluşturulmuştur.</a:t>
            </a:r>
          </a:p>
          <a:p>
            <a:pPr marL="0" indent="0">
              <a:buNone/>
            </a:pPr>
            <a:r>
              <a:rPr lang="tr-TR" sz="1600" b="1" dirty="0" err="1">
                <a:latin typeface="Courier New" panose="02070309020205020404" pitchFamily="49" charset="0"/>
                <a:cs typeface="Courier New" panose="02070309020205020404" pitchFamily="49" charset="0"/>
              </a:rPr>
              <a:t>public</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class</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JavaGui</a:t>
            </a:r>
            <a:r>
              <a:rPr lang="tr-TR" sz="1600" b="1" dirty="0">
                <a:latin typeface="Courier New" panose="02070309020205020404" pitchFamily="49" charset="0"/>
                <a:cs typeface="Courier New" panose="02070309020205020404" pitchFamily="49" charset="0"/>
              </a:rPr>
              <a:t> {</a:t>
            </a:r>
          </a:p>
          <a:p>
            <a:pPr marL="0" indent="0">
              <a:buNone/>
            </a:pP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public</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static</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void</a:t>
            </a:r>
            <a:r>
              <a:rPr lang="tr-TR" sz="1600" b="1" dirty="0">
                <a:latin typeface="Courier New" panose="02070309020205020404" pitchFamily="49" charset="0"/>
                <a:cs typeface="Courier New" panose="02070309020205020404" pitchFamily="49" charset="0"/>
              </a:rPr>
              <a:t> main(</a:t>
            </a:r>
            <a:r>
              <a:rPr lang="tr-TR" sz="1600" b="1" dirty="0" err="1">
                <a:latin typeface="Courier New" panose="02070309020205020404" pitchFamily="49" charset="0"/>
                <a:cs typeface="Courier New" panose="02070309020205020404" pitchFamily="49" charset="0"/>
              </a:rPr>
              <a:t>String</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args</a:t>
            </a:r>
            <a:r>
              <a:rPr lang="tr-TR" sz="1600" b="1" dirty="0">
                <a:latin typeface="Courier New" panose="02070309020205020404" pitchFamily="49" charset="0"/>
                <a:cs typeface="Courier New" panose="02070309020205020404" pitchFamily="49" charset="0"/>
              </a:rPr>
              <a:t>) {</a:t>
            </a:r>
          </a:p>
          <a:p>
            <a:pPr marL="0" indent="0">
              <a:buNone/>
            </a:pP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JFrame</a:t>
            </a:r>
            <a:r>
              <a:rPr lang="tr-TR" sz="1600" b="1" dirty="0">
                <a:latin typeface="Courier New" panose="02070309020205020404" pitchFamily="49" charset="0"/>
                <a:cs typeface="Courier New" panose="02070309020205020404" pitchFamily="49" charset="0"/>
              </a:rPr>
              <a:t> pencere = </a:t>
            </a:r>
            <a:r>
              <a:rPr lang="tr-TR" sz="1600" b="1" dirty="0" err="1">
                <a:latin typeface="Courier New" panose="02070309020205020404" pitchFamily="49" charset="0"/>
                <a:cs typeface="Courier New" panose="02070309020205020404" pitchFamily="49" charset="0"/>
              </a:rPr>
              <a:t>new</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JFrame</a:t>
            </a:r>
            <a:r>
              <a:rPr lang="tr-TR" sz="1600" b="1" dirty="0">
                <a:latin typeface="Courier New" panose="02070309020205020404" pitchFamily="49" charset="0"/>
                <a:cs typeface="Courier New" panose="02070309020205020404" pitchFamily="49" charset="0"/>
              </a:rPr>
              <a:t>();</a:t>
            </a:r>
          </a:p>
          <a:p>
            <a:pPr marL="0" indent="0">
              <a:buNone/>
            </a:pP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pencere.setTitle</a:t>
            </a:r>
            <a:r>
              <a:rPr lang="tr-TR" sz="1600" b="1" dirty="0">
                <a:latin typeface="Courier New" panose="02070309020205020404" pitchFamily="49" charset="0"/>
                <a:cs typeface="Courier New" panose="02070309020205020404" pitchFamily="49" charset="0"/>
              </a:rPr>
              <a:t>("Java </a:t>
            </a:r>
            <a:r>
              <a:rPr lang="tr-TR" sz="1600" b="1" dirty="0" err="1">
                <a:latin typeface="Courier New" panose="02070309020205020404" pitchFamily="49" charset="0"/>
                <a:cs typeface="Courier New" panose="02070309020205020404" pitchFamily="49" charset="0"/>
              </a:rPr>
              <a:t>Swing</a:t>
            </a:r>
            <a:r>
              <a:rPr lang="tr-TR" sz="1600" b="1" dirty="0">
                <a:latin typeface="Courier New" panose="02070309020205020404" pitchFamily="49" charset="0"/>
                <a:cs typeface="Courier New" panose="02070309020205020404" pitchFamily="49" charset="0"/>
              </a:rPr>
              <a:t>");</a:t>
            </a:r>
          </a:p>
          <a:p>
            <a:pPr marL="0" indent="0">
              <a:buNone/>
            </a:pP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pencere.setSize</a:t>
            </a:r>
            <a:r>
              <a:rPr lang="tr-TR" sz="1600" b="1" dirty="0">
                <a:latin typeface="Courier New" panose="02070309020205020404" pitchFamily="49" charset="0"/>
                <a:cs typeface="Courier New" panose="02070309020205020404" pitchFamily="49" charset="0"/>
              </a:rPr>
              <a:t>(300, 200);</a:t>
            </a:r>
          </a:p>
          <a:p>
            <a:pPr marL="0" indent="0">
              <a:buNone/>
            </a:pP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JLabel</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label</a:t>
            </a:r>
            <a:r>
              <a:rPr lang="tr-TR" sz="1600" b="1" dirty="0">
                <a:latin typeface="Courier New" panose="02070309020205020404" pitchFamily="49" charset="0"/>
                <a:cs typeface="Courier New" panose="02070309020205020404" pitchFamily="49" charset="0"/>
              </a:rPr>
              <a:t> = </a:t>
            </a:r>
            <a:r>
              <a:rPr lang="tr-TR" sz="1600" b="1" dirty="0" err="1">
                <a:latin typeface="Courier New" panose="02070309020205020404" pitchFamily="49" charset="0"/>
                <a:cs typeface="Courier New" panose="02070309020205020404" pitchFamily="49" charset="0"/>
              </a:rPr>
              <a:t>new</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JLabel</a:t>
            </a:r>
            <a:r>
              <a:rPr lang="tr-TR" sz="1600" b="1" dirty="0">
                <a:latin typeface="Courier New" panose="02070309020205020404" pitchFamily="49" charset="0"/>
                <a:cs typeface="Courier New" panose="02070309020205020404" pitchFamily="49" charset="0"/>
              </a:rPr>
              <a:t>("</a:t>
            </a:r>
            <a:r>
              <a:rPr lang="tr-TR" sz="1600" b="1" dirty="0" err="1">
                <a:latin typeface="Courier New" panose="02070309020205020404" pitchFamily="49" charset="0"/>
                <a:cs typeface="Courier New" panose="02070309020205020404" pitchFamily="49" charset="0"/>
              </a:rPr>
              <a:t>kodDenemesi_mazeSolver_icin</a:t>
            </a:r>
            <a:r>
              <a:rPr lang="tr-TR" sz="1600" b="1" dirty="0">
                <a:latin typeface="Courier New" panose="02070309020205020404" pitchFamily="49" charset="0"/>
                <a:cs typeface="Courier New" panose="02070309020205020404" pitchFamily="49" charset="0"/>
              </a:rPr>
              <a:t>");</a:t>
            </a:r>
          </a:p>
          <a:p>
            <a:pPr marL="0" indent="0">
              <a:buNone/>
            </a:pP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label.setBounds</a:t>
            </a:r>
            <a:r>
              <a:rPr lang="tr-TR" sz="1600" b="1" dirty="0">
                <a:latin typeface="Courier New" panose="02070309020205020404" pitchFamily="49" charset="0"/>
                <a:cs typeface="Courier New" panose="02070309020205020404" pitchFamily="49" charset="0"/>
              </a:rPr>
              <a:t>(50, 50, 150, 20);</a:t>
            </a:r>
          </a:p>
          <a:p>
            <a:pPr marL="0" indent="0">
              <a:buNone/>
            </a:pP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pencere.add</a:t>
            </a:r>
            <a:r>
              <a:rPr lang="tr-TR" sz="1600" b="1" dirty="0">
                <a:latin typeface="Courier New" panose="02070309020205020404" pitchFamily="49" charset="0"/>
                <a:cs typeface="Courier New" panose="02070309020205020404" pitchFamily="49" charset="0"/>
              </a:rPr>
              <a:t>(</a:t>
            </a:r>
            <a:r>
              <a:rPr lang="tr-TR" sz="1600" b="1" dirty="0" err="1">
                <a:latin typeface="Courier New" panose="02070309020205020404" pitchFamily="49" charset="0"/>
                <a:cs typeface="Courier New" panose="02070309020205020404" pitchFamily="49" charset="0"/>
              </a:rPr>
              <a:t>label</a:t>
            </a:r>
            <a:r>
              <a:rPr lang="tr-TR" sz="1600" b="1" dirty="0">
                <a:latin typeface="Courier New" panose="02070309020205020404" pitchFamily="49" charset="0"/>
                <a:cs typeface="Courier New" panose="02070309020205020404" pitchFamily="49" charset="0"/>
              </a:rPr>
              <a:t>);</a:t>
            </a:r>
          </a:p>
          <a:p>
            <a:pPr marL="0" indent="0">
              <a:buNone/>
            </a:pP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JButton</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button</a:t>
            </a:r>
            <a:r>
              <a:rPr lang="tr-TR" sz="1600" b="1" dirty="0">
                <a:latin typeface="Courier New" panose="02070309020205020404" pitchFamily="49" charset="0"/>
                <a:cs typeface="Courier New" panose="02070309020205020404" pitchFamily="49" charset="0"/>
              </a:rPr>
              <a:t> = </a:t>
            </a:r>
            <a:r>
              <a:rPr lang="tr-TR" sz="1600" b="1" dirty="0" err="1">
                <a:latin typeface="Courier New" panose="02070309020205020404" pitchFamily="49" charset="0"/>
                <a:cs typeface="Courier New" panose="02070309020205020404" pitchFamily="49" charset="0"/>
              </a:rPr>
              <a:t>new</a:t>
            </a: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JButton</a:t>
            </a:r>
            <a:r>
              <a:rPr lang="tr-TR" sz="1600" b="1" dirty="0">
                <a:latin typeface="Courier New" panose="02070309020205020404" pitchFamily="49" charset="0"/>
                <a:cs typeface="Courier New" panose="02070309020205020404" pitchFamily="49" charset="0"/>
              </a:rPr>
              <a:t>("Tıkla");</a:t>
            </a:r>
          </a:p>
          <a:p>
            <a:pPr marL="0" indent="0">
              <a:buNone/>
            </a:pPr>
            <a:r>
              <a:rPr lang="tr-TR" sz="1600" b="1" dirty="0">
                <a:latin typeface="Courier New" panose="02070309020205020404" pitchFamily="49" charset="0"/>
                <a:cs typeface="Courier New" panose="02070309020205020404" pitchFamily="49" charset="0"/>
              </a:rPr>
              <a:t>        </a:t>
            </a:r>
            <a:r>
              <a:rPr lang="tr-TR" sz="1600" b="1" dirty="0" err="1">
                <a:latin typeface="Courier New" panose="02070309020205020404" pitchFamily="49" charset="0"/>
                <a:cs typeface="Courier New" panose="02070309020205020404" pitchFamily="49" charset="0"/>
              </a:rPr>
              <a:t>button.setBounds</a:t>
            </a:r>
            <a:r>
              <a:rPr lang="tr-TR" sz="1600" b="1" dirty="0">
                <a:latin typeface="Courier New" panose="02070309020205020404" pitchFamily="49" charset="0"/>
                <a:cs typeface="Courier New" panose="02070309020205020404" pitchFamily="49" charset="0"/>
              </a:rPr>
              <a:t>(50, 70, 60, 20);</a:t>
            </a:r>
          </a:p>
        </p:txBody>
      </p:sp>
      <p:sp>
        <p:nvSpPr>
          <p:cNvPr id="4" name="Veri Yer Tutucusu 3">
            <a:extLst>
              <a:ext uri="{FF2B5EF4-FFF2-40B4-BE49-F238E27FC236}">
                <a16:creationId xmlns:a16="http://schemas.microsoft.com/office/drawing/2014/main" id="{E1FA88DC-B76B-4D7C-A950-7B1C8D02CA6E}"/>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6D0D2065-2D50-49C5-B5BF-33641A8DFF32}"/>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F76D727A-7E0C-45B1-A849-168B2FF6DDB2}"/>
              </a:ext>
            </a:extLst>
          </p:cNvPr>
          <p:cNvSpPr>
            <a:spLocks noGrp="1"/>
          </p:cNvSpPr>
          <p:nvPr>
            <p:ph type="sldNum" sz="quarter" idx="12"/>
          </p:nvPr>
        </p:nvSpPr>
        <p:spPr/>
        <p:txBody>
          <a:bodyPr/>
          <a:lstStyle/>
          <a:p>
            <a:r>
              <a:rPr lang="tr-TR"/>
              <a:t>Bilgisayar Mühendisliği // 2021-2022 Dönemi</a:t>
            </a:r>
            <a:endParaRPr lang="tr-TR" dirty="0"/>
          </a:p>
        </p:txBody>
      </p:sp>
      <p:sp>
        <p:nvSpPr>
          <p:cNvPr id="7" name="Metin kutusu 6">
            <a:extLst>
              <a:ext uri="{FF2B5EF4-FFF2-40B4-BE49-F238E27FC236}">
                <a16:creationId xmlns:a16="http://schemas.microsoft.com/office/drawing/2014/main" id="{D51D86C7-95F4-415F-8889-3484506F8E76}"/>
              </a:ext>
            </a:extLst>
          </p:cNvPr>
          <p:cNvSpPr txBox="1"/>
          <p:nvPr/>
        </p:nvSpPr>
        <p:spPr>
          <a:xfrm>
            <a:off x="6231835" y="1690688"/>
            <a:ext cx="5960165" cy="3416320"/>
          </a:xfrm>
          <a:prstGeom prst="rect">
            <a:avLst/>
          </a:prstGeom>
          <a:noFill/>
        </p:spPr>
        <p:txBody>
          <a:bodyPr wrap="square" rtlCol="0">
            <a:spAutoFit/>
          </a:bodyPr>
          <a:lstStyle/>
          <a:p>
            <a:pPr marL="0" indent="0">
              <a:buNone/>
            </a:pPr>
            <a:endParaRPr lang="tr-TR" sz="1800" b="1" dirty="0">
              <a:latin typeface="Courier New" panose="02070309020205020404" pitchFamily="49" charset="0"/>
              <a:cs typeface="Courier New" panose="02070309020205020404" pitchFamily="49" charset="0"/>
            </a:endParaRPr>
          </a:p>
          <a:p>
            <a:pPr marL="0" indent="0">
              <a:buNone/>
            </a:pPr>
            <a:endParaRPr lang="tr-TR" b="1" dirty="0">
              <a:latin typeface="Courier New" panose="02070309020205020404" pitchFamily="49" charset="0"/>
              <a:cs typeface="Courier New" panose="02070309020205020404" pitchFamily="49" charset="0"/>
            </a:endParaRPr>
          </a:p>
          <a:p>
            <a:pPr marL="0" indent="0">
              <a:buNone/>
            </a:pPr>
            <a:r>
              <a:rPr lang="tr-TR" sz="1800" b="1" dirty="0" err="1">
                <a:latin typeface="Courier New" panose="02070309020205020404" pitchFamily="49" charset="0"/>
                <a:cs typeface="Courier New" panose="02070309020205020404" pitchFamily="49" charset="0"/>
              </a:rPr>
              <a:t>pencere.add</a:t>
            </a:r>
            <a:r>
              <a:rPr lang="tr-TR" sz="1800" b="1" dirty="0">
                <a:latin typeface="Courier New" panose="02070309020205020404" pitchFamily="49" charset="0"/>
                <a:cs typeface="Courier New" panose="02070309020205020404" pitchFamily="49" charset="0"/>
              </a:rPr>
              <a:t>(</a:t>
            </a:r>
            <a:r>
              <a:rPr lang="tr-TR" sz="1800" b="1" dirty="0" err="1">
                <a:latin typeface="Courier New" panose="02070309020205020404" pitchFamily="49" charset="0"/>
                <a:cs typeface="Courier New" panose="02070309020205020404" pitchFamily="49" charset="0"/>
              </a:rPr>
              <a:t>button</a:t>
            </a:r>
            <a:r>
              <a:rPr lang="tr-TR" sz="1800" b="1" dirty="0">
                <a:latin typeface="Courier New" panose="02070309020205020404" pitchFamily="49" charset="0"/>
                <a:cs typeface="Courier New" panose="02070309020205020404" pitchFamily="49" charset="0"/>
              </a:rPr>
              <a:t>);</a:t>
            </a:r>
          </a:p>
          <a:p>
            <a:pPr marL="0" indent="0">
              <a:buNone/>
            </a:pPr>
            <a:r>
              <a:rPr lang="tr-TR" sz="1800" b="1" dirty="0">
                <a:latin typeface="Courier New" panose="02070309020205020404" pitchFamily="49" charset="0"/>
                <a:cs typeface="Courier New" panose="02070309020205020404" pitchFamily="49" charset="0"/>
              </a:rPr>
              <a:t>        </a:t>
            </a:r>
            <a:r>
              <a:rPr lang="tr-TR" sz="1800" b="1" dirty="0" err="1">
                <a:latin typeface="Courier New" panose="02070309020205020404" pitchFamily="49" charset="0"/>
                <a:cs typeface="Courier New" panose="02070309020205020404" pitchFamily="49" charset="0"/>
              </a:rPr>
              <a:t>pencere.setLayout</a:t>
            </a:r>
            <a:r>
              <a:rPr lang="tr-TR" sz="1800" b="1" dirty="0">
                <a:latin typeface="Courier New" panose="02070309020205020404" pitchFamily="49" charset="0"/>
                <a:cs typeface="Courier New" panose="02070309020205020404" pitchFamily="49" charset="0"/>
              </a:rPr>
              <a:t>(</a:t>
            </a:r>
            <a:r>
              <a:rPr lang="tr-TR" sz="1800" b="1" dirty="0" err="1">
                <a:latin typeface="Courier New" panose="02070309020205020404" pitchFamily="49" charset="0"/>
                <a:cs typeface="Courier New" panose="02070309020205020404" pitchFamily="49" charset="0"/>
              </a:rPr>
              <a:t>null</a:t>
            </a:r>
            <a:r>
              <a:rPr lang="tr-TR" sz="1800" b="1" dirty="0">
                <a:latin typeface="Courier New" panose="02070309020205020404" pitchFamily="49" charset="0"/>
                <a:cs typeface="Courier New" panose="02070309020205020404" pitchFamily="49" charset="0"/>
              </a:rPr>
              <a:t>);</a:t>
            </a:r>
          </a:p>
          <a:p>
            <a:pPr marL="0" indent="0">
              <a:buNone/>
            </a:pPr>
            <a:r>
              <a:rPr lang="tr-TR" sz="1800" b="1" dirty="0">
                <a:latin typeface="Courier New" panose="02070309020205020404" pitchFamily="49" charset="0"/>
                <a:cs typeface="Courier New" panose="02070309020205020404" pitchFamily="49" charset="0"/>
              </a:rPr>
              <a:t>        </a:t>
            </a:r>
            <a:r>
              <a:rPr lang="tr-TR" sz="1800" b="1" dirty="0" err="1">
                <a:latin typeface="Courier New" panose="02070309020205020404" pitchFamily="49" charset="0"/>
                <a:cs typeface="Courier New" panose="02070309020205020404" pitchFamily="49" charset="0"/>
              </a:rPr>
              <a:t>pencere.setLocationRelativeTo</a:t>
            </a:r>
            <a:r>
              <a:rPr lang="tr-TR" sz="1800" b="1" dirty="0">
                <a:latin typeface="Courier New" panose="02070309020205020404" pitchFamily="49" charset="0"/>
                <a:cs typeface="Courier New" panose="02070309020205020404" pitchFamily="49" charset="0"/>
              </a:rPr>
              <a:t>(</a:t>
            </a:r>
            <a:r>
              <a:rPr lang="tr-TR" sz="1800" b="1" dirty="0" err="1">
                <a:latin typeface="Courier New" panose="02070309020205020404" pitchFamily="49" charset="0"/>
                <a:cs typeface="Courier New" panose="02070309020205020404" pitchFamily="49" charset="0"/>
              </a:rPr>
              <a:t>null</a:t>
            </a:r>
            <a:r>
              <a:rPr lang="tr-TR" sz="1800" b="1" dirty="0">
                <a:latin typeface="Courier New" panose="02070309020205020404" pitchFamily="49" charset="0"/>
                <a:cs typeface="Courier New" panose="02070309020205020404" pitchFamily="49" charset="0"/>
              </a:rPr>
              <a:t>);</a:t>
            </a:r>
          </a:p>
          <a:p>
            <a:pPr marL="0" indent="0">
              <a:buNone/>
            </a:pPr>
            <a:r>
              <a:rPr lang="tr-TR" sz="1800" b="1" dirty="0">
                <a:latin typeface="Courier New" panose="02070309020205020404" pitchFamily="49" charset="0"/>
                <a:cs typeface="Courier New" panose="02070309020205020404" pitchFamily="49" charset="0"/>
              </a:rPr>
              <a:t>        </a:t>
            </a:r>
            <a:r>
              <a:rPr lang="tr-TR" sz="1800" b="1" dirty="0" err="1">
                <a:latin typeface="Courier New" panose="02070309020205020404" pitchFamily="49" charset="0"/>
                <a:cs typeface="Courier New" panose="02070309020205020404" pitchFamily="49" charset="0"/>
              </a:rPr>
              <a:t>pencere.setDefaultCloseOperation</a:t>
            </a:r>
            <a:r>
              <a:rPr lang="tr-TR" sz="1800" b="1" dirty="0">
                <a:latin typeface="Courier New" panose="02070309020205020404" pitchFamily="49" charset="0"/>
                <a:cs typeface="Courier New" panose="02070309020205020404" pitchFamily="49" charset="0"/>
              </a:rPr>
              <a:t>(</a:t>
            </a:r>
            <a:r>
              <a:rPr lang="tr-TR" sz="1800" b="1" dirty="0" err="1">
                <a:latin typeface="Courier New" panose="02070309020205020404" pitchFamily="49" charset="0"/>
                <a:cs typeface="Courier New" panose="02070309020205020404" pitchFamily="49" charset="0"/>
              </a:rPr>
              <a:t>JFrame.EXIT_ON_CLOSE</a:t>
            </a:r>
            <a:r>
              <a:rPr lang="tr-TR" sz="1800" b="1" dirty="0">
                <a:latin typeface="Courier New" panose="02070309020205020404" pitchFamily="49" charset="0"/>
                <a:cs typeface="Courier New" panose="02070309020205020404" pitchFamily="49" charset="0"/>
              </a:rPr>
              <a:t>);</a:t>
            </a:r>
          </a:p>
          <a:p>
            <a:pPr marL="0" indent="0">
              <a:buNone/>
            </a:pPr>
            <a:r>
              <a:rPr lang="tr-TR" sz="1800" b="1" dirty="0">
                <a:latin typeface="Courier New" panose="02070309020205020404" pitchFamily="49" charset="0"/>
                <a:cs typeface="Courier New" panose="02070309020205020404" pitchFamily="49" charset="0"/>
              </a:rPr>
              <a:t>        </a:t>
            </a:r>
            <a:r>
              <a:rPr lang="tr-TR" sz="1800" b="1" dirty="0" err="1">
                <a:latin typeface="Courier New" panose="02070309020205020404" pitchFamily="49" charset="0"/>
                <a:cs typeface="Courier New" panose="02070309020205020404" pitchFamily="49" charset="0"/>
              </a:rPr>
              <a:t>pencere.setVisible</a:t>
            </a:r>
            <a:r>
              <a:rPr lang="tr-TR" sz="1800" b="1" dirty="0">
                <a:latin typeface="Courier New" panose="02070309020205020404" pitchFamily="49" charset="0"/>
                <a:cs typeface="Courier New" panose="02070309020205020404" pitchFamily="49" charset="0"/>
              </a:rPr>
              <a:t>(</a:t>
            </a:r>
            <a:r>
              <a:rPr lang="tr-TR" sz="1800" b="1" dirty="0" err="1">
                <a:latin typeface="Courier New" panose="02070309020205020404" pitchFamily="49" charset="0"/>
                <a:cs typeface="Courier New" panose="02070309020205020404" pitchFamily="49" charset="0"/>
              </a:rPr>
              <a:t>true</a:t>
            </a:r>
            <a:r>
              <a:rPr lang="tr-TR" sz="1800" b="1" dirty="0">
                <a:latin typeface="Courier New" panose="02070309020205020404" pitchFamily="49" charset="0"/>
                <a:cs typeface="Courier New" panose="02070309020205020404" pitchFamily="49" charset="0"/>
              </a:rPr>
              <a:t>);</a:t>
            </a:r>
          </a:p>
          <a:p>
            <a:pPr marL="0" indent="0">
              <a:buNone/>
            </a:pPr>
            <a:r>
              <a:rPr lang="tr-TR" sz="1800" b="1" dirty="0">
                <a:latin typeface="Courier New" panose="02070309020205020404" pitchFamily="49" charset="0"/>
                <a:cs typeface="Courier New" panose="02070309020205020404" pitchFamily="49" charset="0"/>
              </a:rPr>
              <a:t>    }</a:t>
            </a:r>
            <a:endParaRPr lang="tr-TR" sz="1800" dirty="0"/>
          </a:p>
          <a:p>
            <a:pPr marL="0" indent="0">
              <a:buNone/>
            </a:pPr>
            <a:r>
              <a:rPr lang="tr-TR" sz="1800" dirty="0"/>
              <a:t>}</a:t>
            </a:r>
            <a:endParaRPr lang="tr-TR" dirty="0"/>
          </a:p>
        </p:txBody>
      </p:sp>
      <p:cxnSp>
        <p:nvCxnSpPr>
          <p:cNvPr id="9" name="Düz Bağlayıcı 8">
            <a:extLst>
              <a:ext uri="{FF2B5EF4-FFF2-40B4-BE49-F238E27FC236}">
                <a16:creationId xmlns:a16="http://schemas.microsoft.com/office/drawing/2014/main" id="{33F1A792-822D-4324-8EEB-55047B1D94FE}"/>
              </a:ext>
            </a:extLst>
          </p:cNvPr>
          <p:cNvCxnSpPr>
            <a:cxnSpLocks/>
          </p:cNvCxnSpPr>
          <p:nvPr/>
        </p:nvCxnSpPr>
        <p:spPr>
          <a:xfrm flipV="1">
            <a:off x="6096000" y="1908313"/>
            <a:ext cx="0" cy="39259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3766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566D65-A8DD-40B7-B9A3-DCCBAE3E2262}"/>
              </a:ext>
            </a:extLst>
          </p:cNvPr>
          <p:cNvSpPr>
            <a:spLocks noGrp="1"/>
          </p:cNvSpPr>
          <p:nvPr>
            <p:ph type="title"/>
          </p:nvPr>
        </p:nvSpPr>
        <p:spPr/>
        <p:txBody>
          <a:bodyPr/>
          <a:lstStyle/>
          <a:p>
            <a:r>
              <a:rPr lang="tr-TR" dirty="0"/>
              <a:t>javax.swing.*</a:t>
            </a:r>
          </a:p>
        </p:txBody>
      </p:sp>
      <p:sp>
        <p:nvSpPr>
          <p:cNvPr id="3" name="İçerik Yer Tutucusu 2">
            <a:extLst>
              <a:ext uri="{FF2B5EF4-FFF2-40B4-BE49-F238E27FC236}">
                <a16:creationId xmlns:a16="http://schemas.microsoft.com/office/drawing/2014/main" id="{DDBBB72A-A9BD-4764-85C1-C685D1083210}"/>
              </a:ext>
            </a:extLst>
          </p:cNvPr>
          <p:cNvSpPr>
            <a:spLocks noGrp="1"/>
          </p:cNvSpPr>
          <p:nvPr>
            <p:ph idx="1"/>
          </p:nvPr>
        </p:nvSpPr>
        <p:spPr>
          <a:xfrm>
            <a:off x="258417" y="1262269"/>
            <a:ext cx="5754757" cy="4576763"/>
          </a:xfrm>
        </p:spPr>
        <p:txBody>
          <a:bodyPr>
            <a:noAutofit/>
          </a:bodyPr>
          <a:lstStyle/>
          <a:p>
            <a:r>
              <a:rPr lang="tr-TR" sz="1200" dirty="0" err="1"/>
              <a:t>Swing</a:t>
            </a:r>
            <a:r>
              <a:rPr lang="tr-TR" sz="1200" dirty="0"/>
              <a:t> bileşenleri üzerinde gerçekleşen olayları işlemek için AWT paketinde yer alan sınıfları kullanır.</a:t>
            </a:r>
          </a:p>
          <a:p>
            <a:pPr marL="0" indent="0">
              <a:buNone/>
            </a:pPr>
            <a:r>
              <a:rPr lang="tr-TR" sz="1200" b="1" dirty="0" err="1">
                <a:latin typeface="Courier New" panose="02070309020205020404" pitchFamily="49" charset="0"/>
                <a:cs typeface="Courier New" panose="02070309020205020404" pitchFamily="49" charset="0"/>
              </a:rPr>
              <a:t>public</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class</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JavaGui</a:t>
            </a:r>
            <a:r>
              <a:rPr lang="tr-TR" sz="1200" b="1" dirty="0">
                <a:latin typeface="Courier New" panose="02070309020205020404" pitchFamily="49" charset="0"/>
                <a:cs typeface="Courier New" panose="02070309020205020404" pitchFamily="49" charset="0"/>
              </a:rPr>
              <a:t> {</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public</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static</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void</a:t>
            </a:r>
            <a:r>
              <a:rPr lang="tr-TR" sz="1200" b="1" dirty="0">
                <a:latin typeface="Courier New" panose="02070309020205020404" pitchFamily="49" charset="0"/>
                <a:cs typeface="Courier New" panose="02070309020205020404" pitchFamily="49" charset="0"/>
              </a:rPr>
              <a:t> main(</a:t>
            </a:r>
            <a:r>
              <a:rPr lang="tr-TR" sz="1200" b="1" dirty="0" err="1">
                <a:latin typeface="Courier New" panose="02070309020205020404" pitchFamily="49" charset="0"/>
                <a:cs typeface="Courier New" panose="02070309020205020404" pitchFamily="49" charset="0"/>
              </a:rPr>
              <a:t>String</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args</a:t>
            </a:r>
            <a:r>
              <a:rPr lang="tr-TR" sz="1200" b="1" dirty="0">
                <a:latin typeface="Courier New" panose="02070309020205020404" pitchFamily="49" charset="0"/>
                <a:cs typeface="Courier New" panose="02070309020205020404" pitchFamily="49" charset="0"/>
              </a:rPr>
              <a:t>) {</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JFrame</a:t>
            </a:r>
            <a:r>
              <a:rPr lang="tr-TR" sz="1200" b="1" dirty="0">
                <a:latin typeface="Courier New" panose="02070309020205020404" pitchFamily="49" charset="0"/>
                <a:cs typeface="Courier New" panose="02070309020205020404" pitchFamily="49" charset="0"/>
              </a:rPr>
              <a:t> pencere = </a:t>
            </a:r>
            <a:r>
              <a:rPr lang="tr-TR" sz="1200" b="1" dirty="0" err="1">
                <a:latin typeface="Courier New" panose="02070309020205020404" pitchFamily="49" charset="0"/>
                <a:cs typeface="Courier New" panose="02070309020205020404" pitchFamily="49" charset="0"/>
              </a:rPr>
              <a:t>new</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JFrame</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pencere.setTitle</a:t>
            </a:r>
            <a:r>
              <a:rPr lang="tr-TR" sz="1200" b="1" dirty="0">
                <a:latin typeface="Courier New" panose="02070309020205020404" pitchFamily="49" charset="0"/>
                <a:cs typeface="Courier New" panose="02070309020205020404" pitchFamily="49" charset="0"/>
              </a:rPr>
              <a:t>("Java AWT");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pencere.setSize</a:t>
            </a:r>
            <a:r>
              <a:rPr lang="tr-TR" sz="1200" b="1" dirty="0">
                <a:latin typeface="Courier New" panose="02070309020205020404" pitchFamily="49" charset="0"/>
                <a:cs typeface="Courier New" panose="02070309020205020404" pitchFamily="49" charset="0"/>
              </a:rPr>
              <a:t>(300, 200);</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JLabel</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label</a:t>
            </a:r>
            <a:r>
              <a:rPr lang="tr-TR" sz="1200" b="1" dirty="0">
                <a:latin typeface="Courier New" panose="02070309020205020404" pitchFamily="49" charset="0"/>
                <a:cs typeface="Courier New" panose="02070309020205020404" pitchFamily="49" charset="0"/>
              </a:rPr>
              <a:t> = </a:t>
            </a:r>
            <a:r>
              <a:rPr lang="tr-TR" sz="1200" b="1" dirty="0" err="1">
                <a:latin typeface="Courier New" panose="02070309020205020404" pitchFamily="49" charset="0"/>
                <a:cs typeface="Courier New" panose="02070309020205020404" pitchFamily="49" charset="0"/>
              </a:rPr>
              <a:t>new</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JLabel</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mina_tugbanur_beyen</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label.setBounds</a:t>
            </a:r>
            <a:r>
              <a:rPr lang="tr-TR" sz="1200" b="1" dirty="0">
                <a:latin typeface="Courier New" panose="02070309020205020404" pitchFamily="49" charset="0"/>
                <a:cs typeface="Courier New" panose="02070309020205020404" pitchFamily="49" charset="0"/>
              </a:rPr>
              <a:t>(50, 50, 150, 20);</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pencere.add</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label</a:t>
            </a:r>
            <a:r>
              <a:rPr lang="tr-TR" sz="1200" b="1" dirty="0">
                <a:latin typeface="Courier New" panose="02070309020205020404" pitchFamily="49" charset="0"/>
                <a:cs typeface="Courier New" panose="02070309020205020404" pitchFamily="49" charset="0"/>
              </a:rPr>
              <a:t>);</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JButton</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button</a:t>
            </a:r>
            <a:r>
              <a:rPr lang="tr-TR" sz="1200" b="1" dirty="0">
                <a:latin typeface="Courier New" panose="02070309020205020404" pitchFamily="49" charset="0"/>
                <a:cs typeface="Courier New" panose="02070309020205020404" pitchFamily="49" charset="0"/>
              </a:rPr>
              <a:t> = </a:t>
            </a:r>
            <a:r>
              <a:rPr lang="tr-TR" sz="1200" b="1" dirty="0" err="1">
                <a:latin typeface="Courier New" panose="02070309020205020404" pitchFamily="49" charset="0"/>
                <a:cs typeface="Courier New" panose="02070309020205020404" pitchFamily="49" charset="0"/>
              </a:rPr>
              <a:t>new</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JButton</a:t>
            </a:r>
            <a:r>
              <a:rPr lang="tr-TR" sz="1200" b="1" dirty="0">
                <a:latin typeface="Courier New" panose="02070309020205020404" pitchFamily="49" charset="0"/>
                <a:cs typeface="Courier New" panose="02070309020205020404" pitchFamily="49" charset="0"/>
              </a:rPr>
              <a:t>("Tıkla");</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button.addActionListener</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new</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ActionListener</a:t>
            </a:r>
            <a:r>
              <a:rPr lang="tr-TR" sz="1200" b="1" dirty="0">
                <a:latin typeface="Courier New" panose="02070309020205020404" pitchFamily="49" charset="0"/>
                <a:cs typeface="Courier New" panose="02070309020205020404" pitchFamily="49" charset="0"/>
              </a:rPr>
              <a:t>() {</a:t>
            </a:r>
          </a:p>
          <a:p>
            <a:pPr marL="0" indent="0">
              <a:buNone/>
            </a:pPr>
            <a:r>
              <a:rPr lang="tr-TR" sz="1200" b="1" dirty="0">
                <a:latin typeface="Courier New" panose="02070309020205020404" pitchFamily="49" charset="0"/>
                <a:cs typeface="Courier New" panose="02070309020205020404" pitchFamily="49" charset="0"/>
              </a:rPr>
              <a:t>            @Override</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public</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void</a:t>
            </a: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actionPerformed</a:t>
            </a:r>
            <a:r>
              <a:rPr lang="tr-TR" sz="1200" b="1" dirty="0">
                <a:latin typeface="Courier New" panose="02070309020205020404" pitchFamily="49" charset="0"/>
                <a:cs typeface="Courier New" panose="02070309020205020404" pitchFamily="49" charset="0"/>
              </a:rPr>
              <a:t>(</a:t>
            </a:r>
            <a:r>
              <a:rPr lang="tr-TR" sz="1200" b="1" dirty="0" err="1">
                <a:latin typeface="Courier New" panose="02070309020205020404" pitchFamily="49" charset="0"/>
                <a:cs typeface="Courier New" panose="02070309020205020404" pitchFamily="49" charset="0"/>
              </a:rPr>
              <a:t>ActionEvent</a:t>
            </a:r>
            <a:r>
              <a:rPr lang="tr-TR" sz="1200" b="1" dirty="0">
                <a:latin typeface="Courier New" panose="02070309020205020404" pitchFamily="49" charset="0"/>
                <a:cs typeface="Courier New" panose="02070309020205020404" pitchFamily="49" charset="0"/>
              </a:rPr>
              <a:t> e) {</a:t>
            </a:r>
          </a:p>
          <a:p>
            <a:pPr marL="0" indent="0">
              <a:buNone/>
            </a:pPr>
            <a:r>
              <a:rPr lang="tr-TR" sz="1200" b="1" dirty="0">
                <a:latin typeface="Courier New" panose="02070309020205020404" pitchFamily="49" charset="0"/>
                <a:cs typeface="Courier New" panose="02070309020205020404" pitchFamily="49" charset="0"/>
              </a:rPr>
              <a:t>                </a:t>
            </a:r>
            <a:r>
              <a:rPr lang="tr-TR" sz="1200" b="1" dirty="0" err="1">
                <a:latin typeface="Courier New" panose="02070309020205020404" pitchFamily="49" charset="0"/>
                <a:cs typeface="Courier New" panose="02070309020205020404" pitchFamily="49" charset="0"/>
              </a:rPr>
              <a:t>label.setText</a:t>
            </a:r>
            <a:r>
              <a:rPr lang="tr-TR" sz="1200" b="1" dirty="0">
                <a:latin typeface="Courier New" panose="02070309020205020404" pitchFamily="49" charset="0"/>
                <a:cs typeface="Courier New" panose="02070309020205020404" pitchFamily="49" charset="0"/>
              </a:rPr>
              <a:t>("MAZE SOLVER PROJEMİZ İÇİN");</a:t>
            </a:r>
          </a:p>
          <a:p>
            <a:pPr marL="0" indent="0">
              <a:buNone/>
            </a:pPr>
            <a:r>
              <a:rPr lang="tr-TR" sz="1200" b="1" dirty="0">
                <a:latin typeface="Courier New" panose="02070309020205020404" pitchFamily="49" charset="0"/>
                <a:cs typeface="Courier New" panose="02070309020205020404" pitchFamily="49" charset="0"/>
              </a:rPr>
              <a:t>            }</a:t>
            </a:r>
          </a:p>
          <a:p>
            <a:pPr marL="0" indent="0">
              <a:buNone/>
            </a:pPr>
            <a:r>
              <a:rPr lang="tr-TR" sz="1200" b="1" dirty="0">
                <a:latin typeface="Courier New" panose="02070309020205020404" pitchFamily="49" charset="0"/>
                <a:cs typeface="Courier New" panose="02070309020205020404" pitchFamily="49" charset="0"/>
              </a:rPr>
              <a:t>        });</a:t>
            </a:r>
          </a:p>
        </p:txBody>
      </p:sp>
      <p:sp>
        <p:nvSpPr>
          <p:cNvPr id="4" name="Veri Yer Tutucusu 3">
            <a:extLst>
              <a:ext uri="{FF2B5EF4-FFF2-40B4-BE49-F238E27FC236}">
                <a16:creationId xmlns:a16="http://schemas.microsoft.com/office/drawing/2014/main" id="{6807968F-3F13-4E36-BCB3-5AB56B7DAA39}"/>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2E2F6422-D463-47FB-B7B7-4601DBFBCB05}"/>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5B7112CC-AC52-4949-83B0-337212492F45}"/>
              </a:ext>
            </a:extLst>
          </p:cNvPr>
          <p:cNvSpPr>
            <a:spLocks noGrp="1"/>
          </p:cNvSpPr>
          <p:nvPr>
            <p:ph type="sldNum" sz="quarter" idx="12"/>
          </p:nvPr>
        </p:nvSpPr>
        <p:spPr/>
        <p:txBody>
          <a:bodyPr/>
          <a:lstStyle/>
          <a:p>
            <a:r>
              <a:rPr lang="tr-TR"/>
              <a:t>Bilgisayar Mühendisliği // 2021-2022 Dönemi</a:t>
            </a:r>
            <a:endParaRPr lang="tr-TR" dirty="0"/>
          </a:p>
        </p:txBody>
      </p:sp>
      <p:cxnSp>
        <p:nvCxnSpPr>
          <p:cNvPr id="8" name="Düz Bağlayıcı 7">
            <a:extLst>
              <a:ext uri="{FF2B5EF4-FFF2-40B4-BE49-F238E27FC236}">
                <a16:creationId xmlns:a16="http://schemas.microsoft.com/office/drawing/2014/main" id="{F029243B-9F22-4B9D-B769-0C49CAD666E7}"/>
              </a:ext>
            </a:extLst>
          </p:cNvPr>
          <p:cNvCxnSpPr>
            <a:cxnSpLocks/>
          </p:cNvCxnSpPr>
          <p:nvPr/>
        </p:nvCxnSpPr>
        <p:spPr>
          <a:xfrm>
            <a:off x="6096000" y="1337020"/>
            <a:ext cx="0" cy="4576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Metin kutusu 11">
            <a:extLst>
              <a:ext uri="{FF2B5EF4-FFF2-40B4-BE49-F238E27FC236}">
                <a16:creationId xmlns:a16="http://schemas.microsoft.com/office/drawing/2014/main" id="{E1EB7D5C-7475-4DC6-8CEA-1017E406E36A}"/>
              </a:ext>
            </a:extLst>
          </p:cNvPr>
          <p:cNvSpPr txBox="1"/>
          <p:nvPr/>
        </p:nvSpPr>
        <p:spPr>
          <a:xfrm>
            <a:off x="6359236" y="1863649"/>
            <a:ext cx="5105399" cy="3693319"/>
          </a:xfrm>
          <a:prstGeom prst="rect">
            <a:avLst/>
          </a:prstGeom>
          <a:noFill/>
        </p:spPr>
        <p:txBody>
          <a:bodyPr wrap="square" rtlCol="0">
            <a:spAutoFit/>
          </a:bodyPr>
          <a:lstStyle/>
          <a:p>
            <a:r>
              <a:rPr lang="tr-TR" b="1" dirty="0" err="1">
                <a:latin typeface="Courier New" panose="02070309020205020404" pitchFamily="49" charset="0"/>
                <a:cs typeface="Courier New" panose="02070309020205020404" pitchFamily="49" charset="0"/>
              </a:rPr>
              <a:t>button.setBounds</a:t>
            </a:r>
            <a:r>
              <a:rPr lang="tr-TR" b="1" dirty="0">
                <a:latin typeface="Courier New" panose="02070309020205020404" pitchFamily="49" charset="0"/>
                <a:cs typeface="Courier New" panose="02070309020205020404" pitchFamily="49" charset="0"/>
              </a:rPr>
              <a:t>(50, 70, 60, 20);</a:t>
            </a: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pencere.add</a:t>
            </a:r>
            <a:r>
              <a:rPr lang="tr-TR" b="1" dirty="0">
                <a:latin typeface="Courier New" panose="02070309020205020404" pitchFamily="49" charset="0"/>
                <a:cs typeface="Courier New" panose="02070309020205020404" pitchFamily="49" charset="0"/>
              </a:rPr>
              <a:t>(</a:t>
            </a:r>
            <a:r>
              <a:rPr lang="tr-TR" b="1" dirty="0" err="1">
                <a:latin typeface="Courier New" panose="02070309020205020404" pitchFamily="49" charset="0"/>
                <a:cs typeface="Courier New" panose="02070309020205020404" pitchFamily="49" charset="0"/>
              </a:rPr>
              <a:t>button</a:t>
            </a:r>
            <a:r>
              <a:rPr lang="tr-TR" b="1" dirty="0">
                <a:latin typeface="Courier New" panose="02070309020205020404" pitchFamily="49" charset="0"/>
                <a:cs typeface="Courier New" panose="02070309020205020404" pitchFamily="49" charset="0"/>
              </a:rPr>
              <a:t>);</a:t>
            </a:r>
          </a:p>
          <a:p>
            <a:endParaRPr lang="tr-TR" b="1" dirty="0">
              <a:latin typeface="Courier New" panose="02070309020205020404" pitchFamily="49" charset="0"/>
              <a:cs typeface="Courier New" panose="02070309020205020404" pitchFamily="49" charset="0"/>
            </a:endParaRP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pencere.setLayout</a:t>
            </a:r>
            <a:r>
              <a:rPr lang="tr-TR" b="1" dirty="0">
                <a:latin typeface="Courier New" panose="02070309020205020404" pitchFamily="49" charset="0"/>
                <a:cs typeface="Courier New" panose="02070309020205020404" pitchFamily="49" charset="0"/>
              </a:rPr>
              <a:t>(</a:t>
            </a:r>
            <a:r>
              <a:rPr lang="tr-TR" b="1" dirty="0" err="1">
                <a:latin typeface="Courier New" panose="02070309020205020404" pitchFamily="49" charset="0"/>
                <a:cs typeface="Courier New" panose="02070309020205020404" pitchFamily="49" charset="0"/>
              </a:rPr>
              <a:t>null</a:t>
            </a:r>
            <a:r>
              <a:rPr lang="tr-TR" b="1" dirty="0">
                <a:latin typeface="Courier New" panose="02070309020205020404" pitchFamily="49" charset="0"/>
                <a:cs typeface="Courier New" panose="02070309020205020404" pitchFamily="49" charset="0"/>
              </a:rPr>
              <a:t>);</a:t>
            </a: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pencere.setLocationRelativeTo</a:t>
            </a:r>
            <a:r>
              <a:rPr lang="tr-TR" b="1" dirty="0">
                <a:latin typeface="Courier New" panose="02070309020205020404" pitchFamily="49" charset="0"/>
                <a:cs typeface="Courier New" panose="02070309020205020404" pitchFamily="49" charset="0"/>
              </a:rPr>
              <a:t>(</a:t>
            </a:r>
            <a:r>
              <a:rPr lang="tr-TR" b="1" dirty="0" err="1">
                <a:latin typeface="Courier New" panose="02070309020205020404" pitchFamily="49" charset="0"/>
                <a:cs typeface="Courier New" panose="02070309020205020404" pitchFamily="49" charset="0"/>
              </a:rPr>
              <a:t>null</a:t>
            </a:r>
            <a:r>
              <a:rPr lang="tr-TR" b="1" dirty="0">
                <a:latin typeface="Courier New" panose="02070309020205020404" pitchFamily="49" charset="0"/>
                <a:cs typeface="Courier New" panose="02070309020205020404" pitchFamily="49" charset="0"/>
              </a:rPr>
              <a:t>);</a:t>
            </a: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pencere.setDefaultCloseOperation</a:t>
            </a:r>
            <a:r>
              <a:rPr lang="tr-TR" b="1" dirty="0">
                <a:latin typeface="Courier New" panose="02070309020205020404" pitchFamily="49" charset="0"/>
                <a:cs typeface="Courier New" panose="02070309020205020404" pitchFamily="49" charset="0"/>
              </a:rPr>
              <a:t>(</a:t>
            </a:r>
            <a:r>
              <a:rPr lang="tr-TR" b="1" dirty="0" err="1">
                <a:latin typeface="Courier New" panose="02070309020205020404" pitchFamily="49" charset="0"/>
                <a:cs typeface="Courier New" panose="02070309020205020404" pitchFamily="49" charset="0"/>
              </a:rPr>
              <a:t>JFrame.EXIT_ON_CLOSE</a:t>
            </a:r>
            <a:r>
              <a:rPr lang="tr-TR" b="1" dirty="0">
                <a:latin typeface="Courier New" panose="02070309020205020404" pitchFamily="49" charset="0"/>
                <a:cs typeface="Courier New" panose="02070309020205020404" pitchFamily="49" charset="0"/>
              </a:rPr>
              <a:t>);</a:t>
            </a:r>
          </a:p>
          <a:p>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pencere.setVisible</a:t>
            </a:r>
            <a:r>
              <a:rPr lang="tr-TR" b="1" dirty="0">
                <a:latin typeface="Courier New" panose="02070309020205020404" pitchFamily="49" charset="0"/>
                <a:cs typeface="Courier New" panose="02070309020205020404" pitchFamily="49" charset="0"/>
              </a:rPr>
              <a:t>(</a:t>
            </a:r>
            <a:r>
              <a:rPr lang="tr-TR" b="1" dirty="0" err="1">
                <a:latin typeface="Courier New" panose="02070309020205020404" pitchFamily="49" charset="0"/>
                <a:cs typeface="Courier New" panose="02070309020205020404" pitchFamily="49" charset="0"/>
              </a:rPr>
              <a:t>true</a:t>
            </a:r>
            <a:r>
              <a:rPr lang="tr-TR" b="1" dirty="0">
                <a:latin typeface="Courier New" panose="02070309020205020404" pitchFamily="49" charset="0"/>
                <a:cs typeface="Courier New" panose="02070309020205020404" pitchFamily="49" charset="0"/>
              </a:rPr>
              <a:t>);</a:t>
            </a:r>
          </a:p>
          <a:p>
            <a:r>
              <a:rPr lang="tr-TR" b="1" dirty="0">
                <a:latin typeface="Courier New" panose="02070309020205020404" pitchFamily="49" charset="0"/>
                <a:cs typeface="Courier New" panose="02070309020205020404" pitchFamily="49" charset="0"/>
              </a:rPr>
              <a:t>    }</a:t>
            </a:r>
          </a:p>
          <a:p>
            <a:endParaRPr lang="tr-TR" b="1" dirty="0">
              <a:latin typeface="Courier New" panose="02070309020205020404" pitchFamily="49" charset="0"/>
              <a:cs typeface="Courier New" panose="02070309020205020404" pitchFamily="49" charset="0"/>
            </a:endParaRPr>
          </a:p>
          <a:p>
            <a:r>
              <a:rPr lang="tr-T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883968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0D226C-897F-4CCC-B3E3-EDFF0D608E50}"/>
              </a:ext>
            </a:extLst>
          </p:cNvPr>
          <p:cNvSpPr>
            <a:spLocks noGrp="1"/>
          </p:cNvSpPr>
          <p:nvPr>
            <p:ph type="title"/>
          </p:nvPr>
        </p:nvSpPr>
        <p:spPr/>
        <p:txBody>
          <a:bodyPr/>
          <a:lstStyle/>
          <a:p>
            <a:r>
              <a:rPr lang="tr-TR" dirty="0"/>
              <a:t>javax.swing.*</a:t>
            </a:r>
            <a:br>
              <a:rPr lang="tr-TR" dirty="0"/>
            </a:br>
            <a:r>
              <a:rPr lang="tr-TR" dirty="0"/>
              <a:t>Bileşen Yerleşimi</a:t>
            </a:r>
          </a:p>
        </p:txBody>
      </p:sp>
      <p:sp>
        <p:nvSpPr>
          <p:cNvPr id="3" name="İçerik Yer Tutucusu 2">
            <a:extLst>
              <a:ext uri="{FF2B5EF4-FFF2-40B4-BE49-F238E27FC236}">
                <a16:creationId xmlns:a16="http://schemas.microsoft.com/office/drawing/2014/main" id="{A841395A-2CCA-478A-80B7-319DD395530A}"/>
              </a:ext>
            </a:extLst>
          </p:cNvPr>
          <p:cNvSpPr>
            <a:spLocks noGrp="1"/>
          </p:cNvSpPr>
          <p:nvPr>
            <p:ph idx="1"/>
          </p:nvPr>
        </p:nvSpPr>
        <p:spPr/>
        <p:txBody>
          <a:bodyPr>
            <a:normAutofit/>
          </a:bodyPr>
          <a:lstStyle/>
          <a:p>
            <a:r>
              <a:rPr lang="tr-TR" dirty="0"/>
              <a:t>AWT ve </a:t>
            </a:r>
            <a:r>
              <a:rPr lang="tr-TR" dirty="0" err="1"/>
              <a:t>Swing</a:t>
            </a:r>
            <a:r>
              <a:rPr lang="tr-TR" dirty="0"/>
              <a:t> ile bileşenlerin yerleşimi için AWT kütüphanesinde yer alan </a:t>
            </a:r>
            <a:r>
              <a:rPr lang="tr-TR" dirty="0" err="1"/>
              <a:t>BorderLayout</a:t>
            </a:r>
            <a:r>
              <a:rPr lang="tr-TR" dirty="0"/>
              <a:t>, </a:t>
            </a:r>
            <a:r>
              <a:rPr lang="tr-TR" dirty="0" err="1"/>
              <a:t>FlowLayout</a:t>
            </a:r>
            <a:r>
              <a:rPr lang="tr-TR" dirty="0"/>
              <a:t>, </a:t>
            </a:r>
            <a:r>
              <a:rPr lang="tr-TR" dirty="0" err="1"/>
              <a:t>GridLayout</a:t>
            </a:r>
            <a:r>
              <a:rPr lang="tr-TR" dirty="0"/>
              <a:t>, </a:t>
            </a:r>
            <a:r>
              <a:rPr lang="tr-TR" dirty="0" err="1"/>
              <a:t>CardLayout</a:t>
            </a:r>
            <a:r>
              <a:rPr lang="tr-TR" dirty="0"/>
              <a:t>, </a:t>
            </a:r>
            <a:r>
              <a:rPr lang="tr-TR" dirty="0" err="1"/>
              <a:t>GridBagLayout</a:t>
            </a:r>
            <a:r>
              <a:rPr lang="tr-TR" dirty="0"/>
              <a:t> sınıf kullanılabilir.</a:t>
            </a:r>
          </a:p>
          <a:p>
            <a:r>
              <a:rPr lang="tr-TR" dirty="0"/>
              <a:t>Ayrıca </a:t>
            </a:r>
            <a:r>
              <a:rPr lang="tr-TR" dirty="0" err="1"/>
              <a:t>swing</a:t>
            </a:r>
            <a:r>
              <a:rPr lang="tr-TR" dirty="0"/>
              <a:t> paketinde yer alan </a:t>
            </a:r>
            <a:r>
              <a:rPr lang="tr-TR" dirty="0" err="1"/>
              <a:t>BoxLayout</a:t>
            </a:r>
            <a:r>
              <a:rPr lang="tr-TR" dirty="0"/>
              <a:t>, </a:t>
            </a:r>
            <a:r>
              <a:rPr lang="tr-TR" dirty="0" err="1"/>
              <a:t>GroupLayout</a:t>
            </a:r>
            <a:r>
              <a:rPr lang="tr-TR" dirty="0"/>
              <a:t>, </a:t>
            </a:r>
            <a:r>
              <a:rPr lang="tr-TR" dirty="0" err="1"/>
              <a:t>ScrollPaneLayout</a:t>
            </a:r>
            <a:r>
              <a:rPr lang="tr-TR" dirty="0"/>
              <a:t>, </a:t>
            </a:r>
            <a:r>
              <a:rPr lang="tr-TR" dirty="0" err="1"/>
              <a:t>SpringLayout</a:t>
            </a:r>
            <a:r>
              <a:rPr lang="tr-TR" dirty="0"/>
              <a:t> sınıfları da kullanılabilir.</a:t>
            </a:r>
          </a:p>
          <a:p>
            <a:r>
              <a:rPr lang="tr-TR" dirty="0"/>
              <a:t>Bileşen yerleşimi için birden fazla sınıf olsa da bileşen yerleşiminde </a:t>
            </a:r>
            <a:r>
              <a:rPr lang="tr-TR" dirty="0" err="1">
                <a:highlight>
                  <a:srgbClr val="FFFF00"/>
                </a:highlight>
              </a:rPr>
              <a:t>NetBeans</a:t>
            </a:r>
            <a:r>
              <a:rPr lang="tr-TR" dirty="0"/>
              <a:t> </a:t>
            </a:r>
            <a:r>
              <a:rPr lang="tr-TR" dirty="0" err="1"/>
              <a:t>Matisse</a:t>
            </a:r>
            <a:r>
              <a:rPr lang="tr-TR" dirty="0"/>
              <a:t>, </a:t>
            </a:r>
            <a:r>
              <a:rPr lang="tr-TR" dirty="0" err="1"/>
              <a:t>Eclipse</a:t>
            </a:r>
            <a:r>
              <a:rPr lang="tr-TR" dirty="0"/>
              <a:t> </a:t>
            </a:r>
            <a:r>
              <a:rPr lang="tr-TR" dirty="0" err="1"/>
              <a:t>WindowBuilder</a:t>
            </a:r>
            <a:r>
              <a:rPr lang="tr-TR" dirty="0"/>
              <a:t> gibi araçların kullanımı faydalı olacaktır.</a:t>
            </a:r>
          </a:p>
        </p:txBody>
      </p:sp>
      <p:sp>
        <p:nvSpPr>
          <p:cNvPr id="4" name="Veri Yer Tutucusu 3">
            <a:extLst>
              <a:ext uri="{FF2B5EF4-FFF2-40B4-BE49-F238E27FC236}">
                <a16:creationId xmlns:a16="http://schemas.microsoft.com/office/drawing/2014/main" id="{F9A2FAD1-DDC3-49F8-8E80-92D758688A3D}"/>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891EC5D9-38A2-4F94-BD58-DB0A67EB38C5}"/>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489F563B-9705-40D0-AFE8-654BC6724042}"/>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29350658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2CEC2E-A5ED-49DC-A532-11D75BD197BA}"/>
              </a:ext>
            </a:extLst>
          </p:cNvPr>
          <p:cNvSpPr>
            <a:spLocks noGrp="1"/>
          </p:cNvSpPr>
          <p:nvPr>
            <p:ph type="title"/>
          </p:nvPr>
        </p:nvSpPr>
        <p:spPr/>
        <p:txBody>
          <a:bodyPr/>
          <a:lstStyle/>
          <a:p>
            <a:r>
              <a:rPr lang="tr-TR" dirty="0" err="1"/>
              <a:t>java.swing.JApplet</a:t>
            </a:r>
            <a:endParaRPr lang="tr-TR" dirty="0"/>
          </a:p>
        </p:txBody>
      </p:sp>
      <p:sp>
        <p:nvSpPr>
          <p:cNvPr id="3" name="İçerik Yer Tutucusu 2">
            <a:extLst>
              <a:ext uri="{FF2B5EF4-FFF2-40B4-BE49-F238E27FC236}">
                <a16:creationId xmlns:a16="http://schemas.microsoft.com/office/drawing/2014/main" id="{266E8AC9-38D6-40A1-A304-89BB8B576AEF}"/>
              </a:ext>
            </a:extLst>
          </p:cNvPr>
          <p:cNvSpPr>
            <a:spLocks noGrp="1"/>
          </p:cNvSpPr>
          <p:nvPr>
            <p:ph idx="1"/>
          </p:nvPr>
        </p:nvSpPr>
        <p:spPr/>
        <p:txBody>
          <a:bodyPr/>
          <a:lstStyle/>
          <a:p>
            <a:r>
              <a:rPr lang="tr-TR" dirty="0" err="1"/>
              <a:t>JApplet</a:t>
            </a:r>
            <a:r>
              <a:rPr lang="tr-TR" dirty="0"/>
              <a:t>, genellikle Java ile yazılmış geliştiriciler için tasarlanmış bir </a:t>
            </a:r>
            <a:r>
              <a:rPr lang="tr-TR" dirty="0" err="1"/>
              <a:t>java</a:t>
            </a:r>
            <a:r>
              <a:rPr lang="tr-TR" dirty="0"/>
              <a:t> </a:t>
            </a:r>
            <a:r>
              <a:rPr lang="tr-TR" dirty="0" err="1"/>
              <a:t>swing</a:t>
            </a:r>
            <a:r>
              <a:rPr lang="tr-TR" dirty="0"/>
              <a:t> </a:t>
            </a:r>
            <a:r>
              <a:rPr lang="tr-TR" dirty="0" err="1"/>
              <a:t>public</a:t>
            </a:r>
            <a:r>
              <a:rPr lang="tr-TR" dirty="0"/>
              <a:t> sınıfıdır. </a:t>
            </a:r>
            <a:r>
              <a:rPr lang="tr-TR" dirty="0" err="1"/>
              <a:t>JApplet</a:t>
            </a:r>
            <a:r>
              <a:rPr lang="tr-TR" dirty="0"/>
              <a:t> genellikle bir Java sanal(</a:t>
            </a:r>
            <a:r>
              <a:rPr lang="tr-TR" dirty="0" err="1"/>
              <a:t>virtual</a:t>
            </a:r>
            <a:r>
              <a:rPr lang="tr-TR" dirty="0"/>
              <a:t>) makinesinin (JVM) veya Sun </a:t>
            </a:r>
            <a:r>
              <a:rPr lang="tr-TR" dirty="0" err="1"/>
              <a:t>Microsystems'in</a:t>
            </a:r>
            <a:r>
              <a:rPr lang="tr-TR" dirty="0"/>
              <a:t> </a:t>
            </a:r>
            <a:r>
              <a:rPr lang="tr-TR" dirty="0" err="1"/>
              <a:t>Applet</a:t>
            </a:r>
            <a:r>
              <a:rPr lang="tr-TR" dirty="0"/>
              <a:t> görüntüleyicisinin yardımıyla çalışan Java bayt kodu biçimindedir. İlk olarak 1995 yılında tanıtılmıştır.</a:t>
            </a:r>
          </a:p>
        </p:txBody>
      </p:sp>
      <p:sp>
        <p:nvSpPr>
          <p:cNvPr id="4" name="Veri Yer Tutucusu 3">
            <a:extLst>
              <a:ext uri="{FF2B5EF4-FFF2-40B4-BE49-F238E27FC236}">
                <a16:creationId xmlns:a16="http://schemas.microsoft.com/office/drawing/2014/main" id="{DAEB0676-A774-4486-B94D-C802395BB297}"/>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44E0DD12-E19A-430B-91D9-69747D1A9C14}"/>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710ADD2E-778C-46C7-824A-C350C7C71523}"/>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18540483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8158F-45E9-4BC7-A3EC-53E3C8C012EB}"/>
              </a:ext>
            </a:extLst>
          </p:cNvPr>
          <p:cNvSpPr>
            <a:spLocks noGrp="1"/>
          </p:cNvSpPr>
          <p:nvPr>
            <p:ph type="title"/>
          </p:nvPr>
        </p:nvSpPr>
        <p:spPr/>
        <p:txBody>
          <a:bodyPr/>
          <a:lstStyle/>
          <a:p>
            <a:r>
              <a:rPr lang="tr-TR" dirty="0" err="1"/>
              <a:t>java.swing.JFrame</a:t>
            </a:r>
            <a:endParaRPr lang="tr-TR" dirty="0"/>
          </a:p>
        </p:txBody>
      </p:sp>
      <p:sp>
        <p:nvSpPr>
          <p:cNvPr id="3" name="İçerik Yer Tutucusu 2">
            <a:extLst>
              <a:ext uri="{FF2B5EF4-FFF2-40B4-BE49-F238E27FC236}">
                <a16:creationId xmlns:a16="http://schemas.microsoft.com/office/drawing/2014/main" id="{5325AB16-C60B-47E6-B527-AD3FD0F1FA3E}"/>
              </a:ext>
            </a:extLst>
          </p:cNvPr>
          <p:cNvSpPr>
            <a:spLocks noGrp="1"/>
          </p:cNvSpPr>
          <p:nvPr>
            <p:ph idx="1"/>
          </p:nvPr>
        </p:nvSpPr>
        <p:spPr/>
        <p:txBody>
          <a:bodyPr/>
          <a:lstStyle/>
          <a:p>
            <a:r>
              <a:rPr lang="tr-TR" dirty="0" err="1"/>
              <a:t>JFrame</a:t>
            </a:r>
            <a:r>
              <a:rPr lang="tr-TR" dirty="0"/>
              <a:t>, ekranda bir pencere sağlayan üst düzey bir kapsayıcıdır. Çerçeve(</a:t>
            </a:r>
            <a:r>
              <a:rPr lang="tr-TR" dirty="0" err="1"/>
              <a:t>Frame</a:t>
            </a:r>
            <a:r>
              <a:rPr lang="tr-TR" dirty="0"/>
              <a:t>) aslında menü çubuğu, paneller, etiketler, metin alanları, düğmeler vb. gibi diğer bileşenlerin dayandığı bir temel penceredir(</a:t>
            </a:r>
            <a:r>
              <a:rPr lang="en-US" dirty="0"/>
              <a:t>a base window on which other components rely, namely the menu bar, panels, labels, text fields, buttons, </a:t>
            </a:r>
            <a:r>
              <a:rPr lang="en-US" dirty="0" err="1"/>
              <a:t>etc</a:t>
            </a:r>
            <a:r>
              <a:rPr lang="tr-TR" dirty="0"/>
              <a:t>.). Hemen hemen tüm diğer </a:t>
            </a:r>
            <a:r>
              <a:rPr lang="tr-TR" dirty="0" err="1"/>
              <a:t>Swing</a:t>
            </a:r>
            <a:r>
              <a:rPr lang="tr-TR" dirty="0"/>
              <a:t> uygulamaları </a:t>
            </a:r>
            <a:r>
              <a:rPr lang="tr-TR" dirty="0" err="1"/>
              <a:t>JFrame</a:t>
            </a:r>
            <a:r>
              <a:rPr lang="tr-TR" dirty="0"/>
              <a:t> penceresiyle başlar.</a:t>
            </a:r>
          </a:p>
        </p:txBody>
      </p:sp>
      <p:sp>
        <p:nvSpPr>
          <p:cNvPr id="4" name="Veri Yer Tutucusu 3">
            <a:extLst>
              <a:ext uri="{FF2B5EF4-FFF2-40B4-BE49-F238E27FC236}">
                <a16:creationId xmlns:a16="http://schemas.microsoft.com/office/drawing/2014/main" id="{420A1418-FDF0-45B0-86AE-83A6D4611E10}"/>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F0537078-8CE4-4E6B-8FBB-20C33B84B99E}"/>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9C4CAB84-6FF2-4E77-A3DE-2ABBC0EA3D3B}"/>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324024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E0967F-9821-4DCB-BE0B-122C34B03769}"/>
              </a:ext>
            </a:extLst>
          </p:cNvPr>
          <p:cNvSpPr>
            <a:spLocks noGrp="1"/>
          </p:cNvSpPr>
          <p:nvPr>
            <p:ph type="title"/>
          </p:nvPr>
        </p:nvSpPr>
        <p:spPr/>
        <p:txBody>
          <a:bodyPr/>
          <a:lstStyle/>
          <a:p>
            <a:r>
              <a:rPr lang="tr-TR" dirty="0"/>
              <a:t>JAVA PAKETLERİ (PACKAGES)</a:t>
            </a:r>
            <a:br>
              <a:rPr lang="tr-TR" dirty="0"/>
            </a:br>
            <a:r>
              <a:rPr lang="tr-TR" dirty="0"/>
              <a:t>Örnek</a:t>
            </a:r>
          </a:p>
        </p:txBody>
      </p:sp>
      <p:sp>
        <p:nvSpPr>
          <p:cNvPr id="4" name="Veri Yer Tutucusu 3">
            <a:extLst>
              <a:ext uri="{FF2B5EF4-FFF2-40B4-BE49-F238E27FC236}">
                <a16:creationId xmlns:a16="http://schemas.microsoft.com/office/drawing/2014/main" id="{A613CB90-08E9-4949-9CDD-1F5787334884}"/>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C0C86FE8-151A-4218-BAA9-64C5F1E8AC00}"/>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6A7E73EB-E691-4257-A0CF-E56E125B25C2}"/>
              </a:ext>
            </a:extLst>
          </p:cNvPr>
          <p:cNvSpPr>
            <a:spLocks noGrp="1"/>
          </p:cNvSpPr>
          <p:nvPr>
            <p:ph type="sldNum" sz="quarter" idx="12"/>
          </p:nvPr>
        </p:nvSpPr>
        <p:spPr/>
        <p:txBody>
          <a:bodyPr/>
          <a:lstStyle/>
          <a:p>
            <a:r>
              <a:rPr lang="tr-TR"/>
              <a:t>Bilgisayar Mühendisliği // 2021-2022 Dönemi</a:t>
            </a:r>
            <a:endParaRPr lang="tr-TR" dirty="0"/>
          </a:p>
        </p:txBody>
      </p:sp>
      <p:sp>
        <p:nvSpPr>
          <p:cNvPr id="7" name="Rectangle 1">
            <a:extLst>
              <a:ext uri="{FF2B5EF4-FFF2-40B4-BE49-F238E27FC236}">
                <a16:creationId xmlns:a16="http://schemas.microsoft.com/office/drawing/2014/main" id="{D8C36EB7-8481-48F2-86AE-9EDA04E9E0C2}"/>
              </a:ext>
            </a:extLst>
          </p:cNvPr>
          <p:cNvSpPr>
            <a:spLocks noGrp="1" noChangeArrowheads="1"/>
          </p:cNvSpPr>
          <p:nvPr>
            <p:ph idx="1"/>
          </p:nvPr>
        </p:nvSpPr>
        <p:spPr bwMode="auto">
          <a:xfrm>
            <a:off x="2715340" y="993875"/>
            <a:ext cx="7287791"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3366FF"/>
                </a:solidFill>
                <a:effectLst/>
                <a:latin typeface="Courier New" panose="02070309020205020404" pitchFamily="49" charset="0"/>
                <a:cs typeface="Courier New" panose="02070309020205020404" pitchFamily="49" charset="0"/>
              </a:rPr>
              <a:t>// Basit bir paket</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package</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paket01;</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double</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denklik;</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double</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 = n;</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denklik  = b;</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if</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(denklik&lt;0)</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("--&gt;&gt;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 + ": YTL" + denklik);</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DengeHesapla</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main(</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 dizim[] =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Denge[3];</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dizim[0] =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Denge("Mina Çakır", 3119.24);</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dizim[1] =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Tuğbanur</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Sağbaş", 3118.20);</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dizim[2] =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Denge("</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Beyen</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Havva", 3119.12);</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i=0; i&lt;3; i++) dizim[i].</a:t>
            </a:r>
            <a:r>
              <a:rPr kumimoji="0" lang="tr-TR" altLang="tr-TR"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a:t>
            </a: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200" b="1"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sz="1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70409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7126D4-E887-42B6-8578-33AD1C438074}"/>
              </a:ext>
            </a:extLst>
          </p:cNvPr>
          <p:cNvSpPr>
            <a:spLocks noGrp="1"/>
          </p:cNvSpPr>
          <p:nvPr>
            <p:ph type="title"/>
          </p:nvPr>
        </p:nvSpPr>
        <p:spPr>
          <a:xfrm>
            <a:off x="838200" y="267018"/>
            <a:ext cx="10515600" cy="1325563"/>
          </a:xfrm>
        </p:spPr>
        <p:txBody>
          <a:bodyPr>
            <a:normAutofit fontScale="90000"/>
          </a:bodyPr>
          <a:lstStyle/>
          <a:p>
            <a:r>
              <a:rPr lang="tr-TR" dirty="0" err="1"/>
              <a:t>MultiThread</a:t>
            </a:r>
            <a:r>
              <a:rPr lang="tr-TR" dirty="0"/>
              <a:t> Problemlerinde </a:t>
            </a:r>
            <a:r>
              <a:rPr lang="tr-TR" dirty="0" err="1"/>
              <a:t>List</a:t>
            </a:r>
            <a:r>
              <a:rPr lang="tr-TR" dirty="0"/>
              <a:t> Veri Yapısının Yerine </a:t>
            </a:r>
            <a:r>
              <a:rPr lang="tr-TR" dirty="0" err="1"/>
              <a:t>Vector</a:t>
            </a:r>
            <a:r>
              <a:rPr lang="tr-TR" dirty="0"/>
              <a:t> Veri Yapısını Tercih Edilmesinin Temel Nedeni:</a:t>
            </a:r>
          </a:p>
        </p:txBody>
      </p:sp>
      <p:graphicFrame>
        <p:nvGraphicFramePr>
          <p:cNvPr id="7" name="Tablo 7">
            <a:extLst>
              <a:ext uri="{FF2B5EF4-FFF2-40B4-BE49-F238E27FC236}">
                <a16:creationId xmlns:a16="http://schemas.microsoft.com/office/drawing/2014/main" id="{E0EDE4BC-25A1-4DDA-A8CB-3DC36C1D5E3F}"/>
              </a:ext>
            </a:extLst>
          </p:cNvPr>
          <p:cNvGraphicFramePr>
            <a:graphicFrameLocks noGrp="1"/>
          </p:cNvGraphicFramePr>
          <p:nvPr>
            <p:ph idx="1"/>
            <p:extLst>
              <p:ext uri="{D42A27DB-BD31-4B8C-83A1-F6EECF244321}">
                <p14:modId xmlns:p14="http://schemas.microsoft.com/office/powerpoint/2010/main" val="3423476368"/>
              </p:ext>
            </p:extLst>
          </p:nvPr>
        </p:nvGraphicFramePr>
        <p:xfrm>
          <a:off x="334297" y="1825625"/>
          <a:ext cx="11533238" cy="4297680"/>
        </p:xfrm>
        <a:graphic>
          <a:graphicData uri="http://schemas.openxmlformats.org/drawingml/2006/table">
            <a:tbl>
              <a:tblPr firstRow="1" bandRow="1">
                <a:tableStyleId>{85BE263C-DBD7-4A20-BB59-AAB30ACAA65A}</a:tableStyleId>
              </a:tblPr>
              <a:tblGrid>
                <a:gridCol w="5767967">
                  <a:extLst>
                    <a:ext uri="{9D8B030D-6E8A-4147-A177-3AD203B41FA5}">
                      <a16:colId xmlns:a16="http://schemas.microsoft.com/office/drawing/2014/main" val="18132395"/>
                    </a:ext>
                  </a:extLst>
                </a:gridCol>
                <a:gridCol w="5765271">
                  <a:extLst>
                    <a:ext uri="{9D8B030D-6E8A-4147-A177-3AD203B41FA5}">
                      <a16:colId xmlns:a16="http://schemas.microsoft.com/office/drawing/2014/main" val="2671760607"/>
                    </a:ext>
                  </a:extLst>
                </a:gridCol>
              </a:tblGrid>
              <a:tr h="370840">
                <a:tc>
                  <a:txBody>
                    <a:bodyPr/>
                    <a:lstStyle/>
                    <a:p>
                      <a:pPr algn="ctr"/>
                      <a:r>
                        <a:rPr lang="tr-TR" sz="1400" dirty="0">
                          <a:latin typeface="Cambria Math" panose="02040503050406030204" pitchFamily="18" charset="0"/>
                          <a:ea typeface="Cambria Math" panose="02040503050406030204" pitchFamily="18" charset="0"/>
                        </a:rPr>
                        <a:t>VECTOR</a:t>
                      </a:r>
                    </a:p>
                  </a:txBody>
                  <a:tcPr>
                    <a:solidFill>
                      <a:srgbClr val="C00000"/>
                    </a:solidFill>
                  </a:tcPr>
                </a:tc>
                <a:tc>
                  <a:txBody>
                    <a:bodyPr/>
                    <a:lstStyle/>
                    <a:p>
                      <a:pPr algn="ctr"/>
                      <a:r>
                        <a:rPr lang="tr-TR" sz="1400" dirty="0">
                          <a:latin typeface="Cambria Math" panose="02040503050406030204" pitchFamily="18" charset="0"/>
                          <a:ea typeface="Cambria Math" panose="02040503050406030204" pitchFamily="18" charset="0"/>
                        </a:rPr>
                        <a:t>LIST</a:t>
                      </a:r>
                    </a:p>
                  </a:txBody>
                  <a:tcPr>
                    <a:solidFill>
                      <a:srgbClr val="C00000"/>
                    </a:solidFill>
                  </a:tcPr>
                </a:tc>
                <a:extLst>
                  <a:ext uri="{0D108BD9-81ED-4DB2-BD59-A6C34878D82A}">
                    <a16:rowId xmlns:a16="http://schemas.microsoft.com/office/drawing/2014/main" val="2273558464"/>
                  </a:ext>
                </a:extLst>
              </a:tr>
              <a:tr h="370840">
                <a:tc>
                  <a:txBody>
                    <a:bodyPr/>
                    <a:lstStyle/>
                    <a:p>
                      <a:r>
                        <a:rPr lang="tr-TR" sz="1400" dirty="0">
                          <a:latin typeface="Cambria Math" panose="02040503050406030204" pitchFamily="18" charset="0"/>
                          <a:ea typeface="Cambria Math" panose="02040503050406030204" pitchFamily="18" charset="0"/>
                        </a:rPr>
                        <a:t>Bitişik hafızaya sahiptir. (</a:t>
                      </a:r>
                      <a:r>
                        <a:rPr lang="tr-TR" sz="1400" dirty="0" err="1">
                          <a:latin typeface="Cambria Math" panose="02040503050406030204" pitchFamily="18" charset="0"/>
                          <a:ea typeface="Cambria Math" panose="02040503050406030204" pitchFamily="18" charset="0"/>
                        </a:rPr>
                        <a:t>contiguous</a:t>
                      </a:r>
                      <a:r>
                        <a:rPr lang="tr-TR" sz="1400" dirty="0">
                          <a:latin typeface="Cambria Math" panose="02040503050406030204" pitchFamily="18" charset="0"/>
                          <a:ea typeface="Cambria Math" panose="02040503050406030204" pitchFamily="18" charset="0"/>
                        </a:rPr>
                        <a:t> </a:t>
                      </a:r>
                      <a:r>
                        <a:rPr lang="tr-TR" sz="1400" dirty="0" err="1">
                          <a:latin typeface="Cambria Math" panose="02040503050406030204" pitchFamily="18" charset="0"/>
                          <a:ea typeface="Cambria Math" panose="02040503050406030204" pitchFamily="18" charset="0"/>
                        </a:rPr>
                        <a:t>memory</a:t>
                      </a:r>
                      <a:r>
                        <a:rPr lang="tr-TR" sz="1400" dirty="0">
                          <a:latin typeface="Cambria Math" panose="02040503050406030204" pitchFamily="18" charset="0"/>
                          <a:ea typeface="Cambria Math" panose="02040503050406030204" pitchFamily="18" charset="0"/>
                        </a:rPr>
                        <a:t>)</a:t>
                      </a:r>
                    </a:p>
                  </a:txBody>
                  <a:tcPr/>
                </a:tc>
                <a:tc>
                  <a:txBody>
                    <a:bodyPr/>
                    <a:lstStyle/>
                    <a:p>
                      <a:r>
                        <a:rPr lang="tr-TR" sz="1400" dirty="0">
                          <a:latin typeface="Cambria Math" panose="02040503050406030204" pitchFamily="18" charset="0"/>
                          <a:ea typeface="Cambria Math" panose="02040503050406030204" pitchFamily="18" charset="0"/>
                        </a:rPr>
                        <a:t>Bitişik olmayan belleğe sahiptir. (</a:t>
                      </a:r>
                      <a:r>
                        <a:rPr lang="tr-TR" sz="1400" dirty="0" err="1">
                          <a:latin typeface="Cambria Math" panose="02040503050406030204" pitchFamily="18" charset="0"/>
                          <a:ea typeface="Cambria Math" panose="02040503050406030204" pitchFamily="18" charset="0"/>
                        </a:rPr>
                        <a:t>non-contiguous</a:t>
                      </a:r>
                      <a:r>
                        <a:rPr lang="tr-TR" sz="1400" dirty="0">
                          <a:latin typeface="Cambria Math" panose="02040503050406030204" pitchFamily="18" charset="0"/>
                          <a:ea typeface="Cambria Math" panose="02040503050406030204" pitchFamily="18" charset="0"/>
                        </a:rPr>
                        <a:t> </a:t>
                      </a:r>
                      <a:r>
                        <a:rPr lang="tr-TR" sz="1400" dirty="0" err="1">
                          <a:latin typeface="Cambria Math" panose="02040503050406030204" pitchFamily="18" charset="0"/>
                          <a:ea typeface="Cambria Math" panose="02040503050406030204" pitchFamily="18" charset="0"/>
                        </a:rPr>
                        <a:t>memory</a:t>
                      </a:r>
                      <a:r>
                        <a:rPr lang="tr-TR" sz="1400" dirty="0">
                          <a:latin typeface="Cambria Math" panose="02040503050406030204" pitchFamily="18" charset="0"/>
                          <a:ea typeface="Cambria Math" panose="02040503050406030204" pitchFamily="18" charset="0"/>
                        </a:rPr>
                        <a:t>.)</a:t>
                      </a:r>
                    </a:p>
                  </a:txBody>
                  <a:tcPr/>
                </a:tc>
                <a:extLst>
                  <a:ext uri="{0D108BD9-81ED-4DB2-BD59-A6C34878D82A}">
                    <a16:rowId xmlns:a16="http://schemas.microsoft.com/office/drawing/2014/main" val="2409699208"/>
                  </a:ext>
                </a:extLst>
              </a:tr>
              <a:tr h="370840">
                <a:tc>
                  <a:txBody>
                    <a:bodyPr/>
                    <a:lstStyle/>
                    <a:p>
                      <a:r>
                        <a:rPr lang="tr-TR" sz="1400" dirty="0" err="1">
                          <a:latin typeface="Cambria Math" panose="02040503050406030204" pitchFamily="18" charset="0"/>
                          <a:ea typeface="Cambria Math" panose="02040503050406030204" pitchFamily="18" charset="0"/>
                        </a:rPr>
                        <a:t>Synchronized</a:t>
                      </a:r>
                      <a:r>
                        <a:rPr lang="tr-TR" sz="1400" dirty="0">
                          <a:latin typeface="Cambria Math" panose="02040503050406030204" pitchFamily="18" charset="0"/>
                          <a:ea typeface="Cambria Math" panose="02040503050406030204" pitchFamily="18" charset="0"/>
                        </a:rPr>
                        <a:t>.</a:t>
                      </a:r>
                    </a:p>
                  </a:txBody>
                  <a:tcPr/>
                </a:tc>
                <a:tc>
                  <a:txBody>
                    <a:bodyPr/>
                    <a:lstStyle/>
                    <a:p>
                      <a:r>
                        <a:rPr lang="tr-TR" sz="1400" dirty="0" err="1">
                          <a:latin typeface="Cambria Math" panose="02040503050406030204" pitchFamily="18" charset="0"/>
                          <a:ea typeface="Cambria Math" panose="02040503050406030204" pitchFamily="18" charset="0"/>
                        </a:rPr>
                        <a:t>Synchronized</a:t>
                      </a:r>
                      <a:r>
                        <a:rPr lang="tr-TR" sz="1400" dirty="0">
                          <a:latin typeface="Cambria Math" panose="02040503050406030204" pitchFamily="18" charset="0"/>
                          <a:ea typeface="Cambria Math" panose="02040503050406030204" pitchFamily="18" charset="0"/>
                        </a:rPr>
                        <a:t> değil.</a:t>
                      </a:r>
                    </a:p>
                  </a:txBody>
                  <a:tcPr/>
                </a:tc>
                <a:extLst>
                  <a:ext uri="{0D108BD9-81ED-4DB2-BD59-A6C34878D82A}">
                    <a16:rowId xmlns:a16="http://schemas.microsoft.com/office/drawing/2014/main" val="364879365"/>
                  </a:ext>
                </a:extLst>
              </a:tr>
              <a:tr h="370840">
                <a:tc>
                  <a:txBody>
                    <a:bodyPr/>
                    <a:lstStyle/>
                    <a:p>
                      <a:r>
                        <a:rPr lang="tr-TR" sz="1400" dirty="0" err="1">
                          <a:latin typeface="Cambria Math" panose="02040503050406030204" pitchFamily="18" charset="0"/>
                          <a:ea typeface="Cambria Math" panose="02040503050406030204" pitchFamily="18" charset="0"/>
                        </a:rPr>
                        <a:t>Default</a:t>
                      </a:r>
                      <a:r>
                        <a:rPr lang="tr-TR" sz="1400" dirty="0">
                          <a:latin typeface="Cambria Math" panose="02040503050406030204" pitchFamily="18" charset="0"/>
                          <a:ea typeface="Cambria Math" panose="02040503050406030204" pitchFamily="18" charset="0"/>
                        </a:rPr>
                        <a:t> size(boyut) alabilir.</a:t>
                      </a:r>
                    </a:p>
                  </a:txBody>
                  <a:tcPr/>
                </a:tc>
                <a:tc>
                  <a:txBody>
                    <a:bodyPr/>
                    <a:lstStyle/>
                    <a:p>
                      <a:r>
                        <a:rPr lang="tr-TR" sz="1400" dirty="0" err="1">
                          <a:latin typeface="Cambria Math" panose="02040503050406030204" pitchFamily="18" charset="0"/>
                          <a:ea typeface="Cambria Math" panose="02040503050406030204" pitchFamily="18" charset="0"/>
                        </a:rPr>
                        <a:t>Default</a:t>
                      </a:r>
                      <a:r>
                        <a:rPr lang="tr-TR" sz="1400" dirty="0">
                          <a:latin typeface="Cambria Math" panose="02040503050406030204" pitchFamily="18" charset="0"/>
                          <a:ea typeface="Cambria Math" panose="02040503050406030204" pitchFamily="18" charset="0"/>
                        </a:rPr>
                        <a:t> size(boyut) alamaz.</a:t>
                      </a:r>
                    </a:p>
                  </a:txBody>
                  <a:tcPr/>
                </a:tc>
                <a:extLst>
                  <a:ext uri="{0D108BD9-81ED-4DB2-BD59-A6C34878D82A}">
                    <a16:rowId xmlns:a16="http://schemas.microsoft.com/office/drawing/2014/main" val="3425404014"/>
                  </a:ext>
                </a:extLst>
              </a:tr>
              <a:tr h="370840">
                <a:tc>
                  <a:txBody>
                    <a:bodyPr/>
                    <a:lstStyle/>
                    <a:p>
                      <a:r>
                        <a:rPr lang="tr-TR" sz="1400" dirty="0">
                          <a:latin typeface="Cambria Math" panose="02040503050406030204" pitchFamily="18" charset="0"/>
                          <a:ea typeface="Cambria Math" panose="02040503050406030204" pitchFamily="18" charset="0"/>
                        </a:rPr>
                        <a:t>Her eleman yalnızca kendisi için alan gerektirir.</a:t>
                      </a:r>
                    </a:p>
                  </a:txBody>
                  <a:tcPr/>
                </a:tc>
                <a:tc>
                  <a:txBody>
                    <a:bodyPr/>
                    <a:lstStyle/>
                    <a:p>
                      <a:r>
                        <a:rPr lang="tr-TR" sz="1400" dirty="0">
                          <a:latin typeface="Cambria Math" panose="02040503050406030204" pitchFamily="18" charset="0"/>
                          <a:ea typeface="Cambria Math" panose="02040503050406030204" pitchFamily="18" charset="0"/>
                        </a:rPr>
                        <a:t>Her eleman, o elemanı tutan düğüm için, listedeki sonraki ve önceki elemanlara yönelik işaretçiler dahil olmak üzere fazladan alan gerektirir.</a:t>
                      </a:r>
                    </a:p>
                  </a:txBody>
                  <a:tcPr/>
                </a:tc>
                <a:extLst>
                  <a:ext uri="{0D108BD9-81ED-4DB2-BD59-A6C34878D82A}">
                    <a16:rowId xmlns:a16="http://schemas.microsoft.com/office/drawing/2014/main" val="4292026882"/>
                  </a:ext>
                </a:extLst>
              </a:tr>
              <a:tr h="370840">
                <a:tc>
                  <a:txBody>
                    <a:bodyPr/>
                    <a:lstStyle/>
                    <a:p>
                      <a:r>
                        <a:rPr lang="tr-TR" sz="1400" dirty="0">
                          <a:latin typeface="Cambria Math" panose="02040503050406030204" pitchFamily="18" charset="0"/>
                          <a:ea typeface="Cambria Math" panose="02040503050406030204" pitchFamily="18" charset="0"/>
                        </a:rPr>
                        <a:t>Sona ekleme sabit zaman gerektirir, ancak başka bir yere yerleştirme maliyetlidir.</a:t>
                      </a:r>
                    </a:p>
                  </a:txBody>
                  <a:tcPr/>
                </a:tc>
                <a:tc>
                  <a:txBody>
                    <a:bodyPr/>
                    <a:lstStyle/>
                    <a:p>
                      <a:r>
                        <a:rPr lang="it-IT" sz="1400" dirty="0">
                          <a:latin typeface="Cambria Math" panose="02040503050406030204" pitchFamily="18" charset="0"/>
                          <a:ea typeface="Cambria Math" panose="02040503050406030204" pitchFamily="18" charset="0"/>
                        </a:rPr>
                        <a:t>Ekleme, listenin neresinde olursa olsun </a:t>
                      </a:r>
                      <a:r>
                        <a:rPr lang="tr-TR" sz="1400" dirty="0" err="1">
                          <a:latin typeface="Cambria Math" panose="02040503050406030204" pitchFamily="18" charset="0"/>
                          <a:ea typeface="Cambria Math" panose="02040503050406030204" pitchFamily="18" charset="0"/>
                        </a:rPr>
                        <a:t>cheap’tir</a:t>
                      </a:r>
                      <a:r>
                        <a:rPr lang="tr-TR" sz="1400" dirty="0">
                          <a:latin typeface="Cambria Math" panose="02040503050406030204" pitchFamily="18" charset="0"/>
                          <a:ea typeface="Cambria Math" panose="02040503050406030204" pitchFamily="18" charset="0"/>
                        </a:rPr>
                        <a:t>. (maliyetsizdir.)</a:t>
                      </a:r>
                    </a:p>
                  </a:txBody>
                  <a:tcPr/>
                </a:tc>
                <a:extLst>
                  <a:ext uri="{0D108BD9-81ED-4DB2-BD59-A6C34878D82A}">
                    <a16:rowId xmlns:a16="http://schemas.microsoft.com/office/drawing/2014/main" val="3522782167"/>
                  </a:ext>
                </a:extLst>
              </a:tr>
              <a:tr h="370840">
                <a:tc>
                  <a:txBody>
                    <a:bodyPr/>
                    <a:lstStyle/>
                    <a:p>
                      <a:r>
                        <a:rPr lang="tr-TR" sz="1400" dirty="0">
                          <a:latin typeface="Cambria Math" panose="02040503050406030204" pitchFamily="18" charset="0"/>
                          <a:ea typeface="Cambria Math" panose="02040503050406030204" pitchFamily="18" charset="0"/>
                        </a:rPr>
                        <a:t>Vektörün sonundaki silme sabit zamana ihtiyaç duyar, ancak geri kalanı için O(n)'</a:t>
                      </a:r>
                      <a:r>
                        <a:rPr lang="tr-TR" sz="1400" dirty="0" err="1">
                          <a:latin typeface="Cambria Math" panose="02040503050406030204" pitchFamily="18" charset="0"/>
                          <a:ea typeface="Cambria Math" panose="02040503050406030204" pitchFamily="18" charset="0"/>
                        </a:rPr>
                        <a:t>dir</a:t>
                      </a:r>
                      <a:r>
                        <a:rPr lang="tr-TR" sz="1400" dirty="0">
                          <a:latin typeface="Cambria Math" panose="02040503050406030204" pitchFamily="18" charset="0"/>
                          <a:ea typeface="Cambria Math" panose="02040503050406030204" pitchFamily="18" charset="0"/>
                        </a:rPr>
                        <a:t>.</a:t>
                      </a:r>
                    </a:p>
                  </a:txBody>
                  <a:tcPr/>
                </a:tc>
                <a:tc>
                  <a:txBody>
                    <a:bodyPr/>
                    <a:lstStyle/>
                    <a:p>
                      <a:r>
                        <a:rPr lang="tr-TR" sz="1400" dirty="0">
                          <a:latin typeface="Cambria Math" panose="02040503050406030204" pitchFamily="18" charset="0"/>
                          <a:ea typeface="Cambria Math" panose="02040503050406030204" pitchFamily="18" charset="0"/>
                        </a:rPr>
                        <a:t>Silme işlemi, listenin neresinde olursa olsun </a:t>
                      </a:r>
                      <a:r>
                        <a:rPr lang="tr-TR" sz="1400" dirty="0" err="1">
                          <a:latin typeface="Cambria Math" panose="02040503050406030204" pitchFamily="18" charset="0"/>
                          <a:ea typeface="Cambria Math" panose="02040503050406030204" pitchFamily="18" charset="0"/>
                        </a:rPr>
                        <a:t>cheap’tir</a:t>
                      </a:r>
                      <a:r>
                        <a:rPr lang="tr-TR" sz="1400" dirty="0">
                          <a:latin typeface="Cambria Math" panose="02040503050406030204" pitchFamily="18" charset="0"/>
                          <a:ea typeface="Cambria Math" panose="02040503050406030204" pitchFamily="18" charset="0"/>
                        </a:rPr>
                        <a:t>. (maliyetsizdir.)</a:t>
                      </a:r>
                    </a:p>
                  </a:txBody>
                  <a:tcPr/>
                </a:tc>
                <a:extLst>
                  <a:ext uri="{0D108BD9-81ED-4DB2-BD59-A6C34878D82A}">
                    <a16:rowId xmlns:a16="http://schemas.microsoft.com/office/drawing/2014/main" val="3699220933"/>
                  </a:ext>
                </a:extLst>
              </a:tr>
              <a:tr h="370840">
                <a:tc>
                  <a:txBody>
                    <a:bodyPr/>
                    <a:lstStyle/>
                    <a:p>
                      <a:r>
                        <a:rPr lang="tr-TR" sz="1400">
                          <a:latin typeface="Cambria Math" panose="02040503050406030204" pitchFamily="18" charset="0"/>
                          <a:ea typeface="Cambria Math" panose="02040503050406030204" pitchFamily="18" charset="0"/>
                        </a:rPr>
                        <a:t>Elemanlara rastgele erişim mümkündür</a:t>
                      </a:r>
                      <a:endParaRPr lang="tr-TR" sz="1400" dirty="0">
                        <a:latin typeface="Cambria Math" panose="02040503050406030204" pitchFamily="18" charset="0"/>
                        <a:ea typeface="Cambria Math" panose="02040503050406030204" pitchFamily="18" charset="0"/>
                      </a:endParaRPr>
                    </a:p>
                  </a:txBody>
                  <a:tcPr/>
                </a:tc>
                <a:tc>
                  <a:txBody>
                    <a:bodyPr/>
                    <a:lstStyle/>
                    <a:p>
                      <a:r>
                        <a:rPr lang="tr-TR" sz="1400" dirty="0">
                          <a:latin typeface="Cambria Math" panose="02040503050406030204" pitchFamily="18" charset="0"/>
                          <a:ea typeface="Cambria Math" panose="02040503050406030204" pitchFamily="18" charset="0"/>
                        </a:rPr>
                        <a:t>Elemanlara rastgele erişim mümkün değildir.</a:t>
                      </a:r>
                    </a:p>
                  </a:txBody>
                  <a:tcPr/>
                </a:tc>
                <a:extLst>
                  <a:ext uri="{0D108BD9-81ED-4DB2-BD59-A6C34878D82A}">
                    <a16:rowId xmlns:a16="http://schemas.microsoft.com/office/drawing/2014/main" val="1985945389"/>
                  </a:ext>
                </a:extLst>
              </a:tr>
              <a:tr h="370840">
                <a:tc>
                  <a:txBody>
                    <a:bodyPr/>
                    <a:lstStyle/>
                    <a:p>
                      <a:r>
                        <a:rPr lang="tr-TR" sz="1400" dirty="0">
                          <a:latin typeface="Cambria Math" panose="02040503050406030204" pitchFamily="18" charset="0"/>
                          <a:ea typeface="Cambria Math" panose="02040503050406030204" pitchFamily="18" charset="0"/>
                        </a:rPr>
                        <a:t>Vektöre elemanlar eklenirse veya vektörden çıkarılırsa yineleyiciler (</a:t>
                      </a:r>
                      <a:r>
                        <a:rPr lang="tr-TR" sz="1400" dirty="0" err="1">
                          <a:latin typeface="Cambria Math" panose="02040503050406030204" pitchFamily="18" charset="0"/>
                          <a:ea typeface="Cambria Math" panose="02040503050406030204" pitchFamily="18" charset="0"/>
                        </a:rPr>
                        <a:t>iterators</a:t>
                      </a:r>
                      <a:r>
                        <a:rPr lang="tr-TR" sz="1400" dirty="0">
                          <a:latin typeface="Cambria Math" panose="02040503050406030204" pitchFamily="18" charset="0"/>
                          <a:ea typeface="Cambria Math" panose="02040503050406030204" pitchFamily="18" charset="0"/>
                        </a:rPr>
                        <a:t>) geçersiz hale gelir.</a:t>
                      </a:r>
                    </a:p>
                  </a:txBody>
                  <a:tcPr/>
                </a:tc>
                <a:tc>
                  <a:txBody>
                    <a:bodyPr/>
                    <a:lstStyle/>
                    <a:p>
                      <a:r>
                        <a:rPr lang="tr-TR" sz="1400" dirty="0">
                          <a:latin typeface="Cambria Math" panose="02040503050406030204" pitchFamily="18" charset="0"/>
                          <a:ea typeface="Cambria Math" panose="02040503050406030204" pitchFamily="18" charset="0"/>
                        </a:rPr>
                        <a:t>Listeye elemanlar eklenir veya listeden çıkarılırsa yineleyiciler (</a:t>
                      </a:r>
                      <a:r>
                        <a:rPr lang="tr-TR" sz="1400" dirty="0" err="1">
                          <a:latin typeface="Cambria Math" panose="02040503050406030204" pitchFamily="18" charset="0"/>
                          <a:ea typeface="Cambria Math" panose="02040503050406030204" pitchFamily="18" charset="0"/>
                        </a:rPr>
                        <a:t>iterators</a:t>
                      </a:r>
                      <a:r>
                        <a:rPr lang="tr-TR" sz="1400" dirty="0">
                          <a:latin typeface="Cambria Math" panose="02040503050406030204" pitchFamily="18" charset="0"/>
                          <a:ea typeface="Cambria Math" panose="02040503050406030204" pitchFamily="18" charset="0"/>
                        </a:rPr>
                        <a:t>) geçerlidir.</a:t>
                      </a:r>
                    </a:p>
                  </a:txBody>
                  <a:tcPr/>
                </a:tc>
                <a:extLst>
                  <a:ext uri="{0D108BD9-81ED-4DB2-BD59-A6C34878D82A}">
                    <a16:rowId xmlns:a16="http://schemas.microsoft.com/office/drawing/2014/main" val="3441575265"/>
                  </a:ext>
                </a:extLst>
              </a:tr>
              <a:tr h="370840">
                <a:tc>
                  <a:txBody>
                    <a:bodyPr/>
                    <a:lstStyle/>
                    <a:p>
                      <a:r>
                        <a:rPr lang="tr-TR" sz="1400" dirty="0" err="1">
                          <a:highlight>
                            <a:srgbClr val="FFFF00"/>
                          </a:highlight>
                          <a:latin typeface="Cambria Math" panose="02040503050406030204" pitchFamily="18" charset="0"/>
                          <a:ea typeface="Cambria Math" panose="02040503050406030204" pitchFamily="18" charset="0"/>
                        </a:rPr>
                        <a:t>Thread</a:t>
                      </a:r>
                      <a:r>
                        <a:rPr lang="tr-TR" sz="1400" dirty="0">
                          <a:highlight>
                            <a:srgbClr val="FFFF00"/>
                          </a:highlight>
                          <a:latin typeface="Cambria Math" panose="02040503050406030204" pitchFamily="18" charset="0"/>
                          <a:ea typeface="Cambria Math" panose="02040503050406030204" pitchFamily="18" charset="0"/>
                        </a:rPr>
                        <a:t> </a:t>
                      </a:r>
                      <a:r>
                        <a:rPr lang="tr-TR" sz="1400" dirty="0" err="1">
                          <a:highlight>
                            <a:srgbClr val="FFFF00"/>
                          </a:highlight>
                          <a:latin typeface="Cambria Math" panose="02040503050406030204" pitchFamily="18" charset="0"/>
                          <a:ea typeface="Cambria Math" panose="02040503050406030204" pitchFamily="18" charset="0"/>
                        </a:rPr>
                        <a:t>safe’tir</a:t>
                      </a:r>
                      <a:r>
                        <a:rPr lang="tr-TR" sz="1400" dirty="0">
                          <a:highlight>
                            <a:srgbClr val="FFFF00"/>
                          </a:highlight>
                          <a:latin typeface="Cambria Math" panose="02040503050406030204" pitchFamily="18" charset="0"/>
                          <a:ea typeface="Cambria Math" panose="02040503050406030204" pitchFamily="18" charset="0"/>
                        </a:rPr>
                        <a:t>.</a:t>
                      </a:r>
                    </a:p>
                  </a:txBody>
                  <a:tcPr/>
                </a:tc>
                <a:tc>
                  <a:txBody>
                    <a:bodyPr/>
                    <a:lstStyle/>
                    <a:p>
                      <a:r>
                        <a:rPr lang="tr-TR" sz="1400" dirty="0" err="1">
                          <a:latin typeface="Cambria Math" panose="02040503050406030204" pitchFamily="18" charset="0"/>
                          <a:ea typeface="Cambria Math" panose="02040503050406030204" pitchFamily="18" charset="0"/>
                        </a:rPr>
                        <a:t>Thread</a:t>
                      </a:r>
                      <a:r>
                        <a:rPr lang="tr-TR" sz="1400" dirty="0">
                          <a:latin typeface="Cambria Math" panose="02040503050406030204" pitchFamily="18" charset="0"/>
                          <a:ea typeface="Cambria Math" panose="02040503050406030204" pitchFamily="18" charset="0"/>
                        </a:rPr>
                        <a:t> </a:t>
                      </a:r>
                      <a:r>
                        <a:rPr lang="tr-TR" sz="1400" dirty="0" err="1">
                          <a:latin typeface="Cambria Math" panose="02040503050406030204" pitchFamily="18" charset="0"/>
                          <a:ea typeface="Cambria Math" panose="02040503050406030204" pitchFamily="18" charset="0"/>
                        </a:rPr>
                        <a:t>safe</a:t>
                      </a:r>
                      <a:r>
                        <a:rPr lang="tr-TR" sz="1400" dirty="0">
                          <a:latin typeface="Cambria Math" panose="02040503050406030204" pitchFamily="18" charset="0"/>
                          <a:ea typeface="Cambria Math" panose="02040503050406030204" pitchFamily="18" charset="0"/>
                        </a:rPr>
                        <a:t> değildir.</a:t>
                      </a:r>
                    </a:p>
                  </a:txBody>
                  <a:tcPr/>
                </a:tc>
                <a:extLst>
                  <a:ext uri="{0D108BD9-81ED-4DB2-BD59-A6C34878D82A}">
                    <a16:rowId xmlns:a16="http://schemas.microsoft.com/office/drawing/2014/main" val="267792524"/>
                  </a:ext>
                </a:extLst>
              </a:tr>
            </a:tbl>
          </a:graphicData>
        </a:graphic>
      </p:graphicFrame>
      <p:sp>
        <p:nvSpPr>
          <p:cNvPr id="4" name="Veri Yer Tutucusu 3">
            <a:extLst>
              <a:ext uri="{FF2B5EF4-FFF2-40B4-BE49-F238E27FC236}">
                <a16:creationId xmlns:a16="http://schemas.microsoft.com/office/drawing/2014/main" id="{8DFACF29-CC3C-431D-9133-E5D546C8D8C9}"/>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81E7BD75-8427-4086-9F65-4FDDAC475F72}"/>
              </a:ext>
            </a:extLst>
          </p:cNvPr>
          <p:cNvSpPr>
            <a:spLocks noGrp="1"/>
          </p:cNvSpPr>
          <p:nvPr>
            <p:ph type="ftr" sz="quarter" idx="11"/>
          </p:nvPr>
        </p:nvSpPr>
        <p:spPr/>
        <p:txBody>
          <a:bodyPr/>
          <a:lstStyle/>
          <a:p>
            <a:r>
              <a:rPr lang="tr-TR" dirty="0"/>
              <a:t>| İSTANBUL SABAHATTİN ZAİM ÜNİVERSİTESİ | </a:t>
            </a:r>
          </a:p>
        </p:txBody>
      </p:sp>
      <p:sp>
        <p:nvSpPr>
          <p:cNvPr id="6" name="Slayt Numarası Yer Tutucusu 5">
            <a:extLst>
              <a:ext uri="{FF2B5EF4-FFF2-40B4-BE49-F238E27FC236}">
                <a16:creationId xmlns:a16="http://schemas.microsoft.com/office/drawing/2014/main" id="{238B4857-30B5-485D-B3A2-3CC4489518A9}"/>
              </a:ext>
            </a:extLst>
          </p:cNvPr>
          <p:cNvSpPr>
            <a:spLocks noGrp="1"/>
          </p:cNvSpPr>
          <p:nvPr>
            <p:ph type="sldNum" sz="quarter" idx="12"/>
          </p:nvPr>
        </p:nvSpPr>
        <p:spPr/>
        <p:txBody>
          <a:bodyPr/>
          <a:lstStyle/>
          <a:p>
            <a:r>
              <a:rPr lang="tr-TR"/>
              <a:t>Bilgisayar Mühendisliği // 2021-2022 Dönemi</a:t>
            </a:r>
            <a:endParaRPr lang="tr-TR" dirty="0"/>
          </a:p>
        </p:txBody>
      </p:sp>
    </p:spTree>
    <p:extLst>
      <p:ext uri="{BB962C8B-B14F-4D97-AF65-F5344CB8AC3E}">
        <p14:creationId xmlns:p14="http://schemas.microsoft.com/office/powerpoint/2010/main" val="417705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5E5085-7394-4C83-9ADA-42B61AC8A298}"/>
              </a:ext>
            </a:extLst>
          </p:cNvPr>
          <p:cNvSpPr>
            <a:spLocks noGrp="1"/>
          </p:cNvSpPr>
          <p:nvPr>
            <p:ph type="title"/>
          </p:nvPr>
        </p:nvSpPr>
        <p:spPr/>
        <p:txBody>
          <a:bodyPr/>
          <a:lstStyle/>
          <a:p>
            <a:r>
              <a:rPr lang="tr-TR" dirty="0"/>
              <a:t>JAVA PAKETLERİ (PACKAGES)</a:t>
            </a:r>
          </a:p>
        </p:txBody>
      </p:sp>
      <p:sp>
        <p:nvSpPr>
          <p:cNvPr id="4" name="Veri Yer Tutucusu 3">
            <a:extLst>
              <a:ext uri="{FF2B5EF4-FFF2-40B4-BE49-F238E27FC236}">
                <a16:creationId xmlns:a16="http://schemas.microsoft.com/office/drawing/2014/main" id="{3CB70DF3-6298-4469-8BC7-49F13DF4AA94}"/>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1131E9C8-9AFB-4502-B1D2-0E30D15F65F8}"/>
              </a:ext>
            </a:extLst>
          </p:cNvPr>
          <p:cNvSpPr>
            <a:spLocks noGrp="1"/>
          </p:cNvSpPr>
          <p:nvPr>
            <p:ph type="ftr" sz="quarter" idx="11"/>
          </p:nvPr>
        </p:nvSpPr>
        <p:spPr/>
        <p:txBody>
          <a:bodyPr/>
          <a:lstStyle/>
          <a:p>
            <a:r>
              <a:rPr lang="tr-TR" dirty="0"/>
              <a:t>| İSTANBUL SABAHATTİN ZAİM ÜNİVERSİTESİ | </a:t>
            </a:r>
          </a:p>
        </p:txBody>
      </p:sp>
      <p:sp>
        <p:nvSpPr>
          <p:cNvPr id="6" name="Slayt Numarası Yer Tutucusu 5">
            <a:extLst>
              <a:ext uri="{FF2B5EF4-FFF2-40B4-BE49-F238E27FC236}">
                <a16:creationId xmlns:a16="http://schemas.microsoft.com/office/drawing/2014/main" id="{4C238888-0BBE-4F26-9813-78F16A2F4E34}"/>
              </a:ext>
            </a:extLst>
          </p:cNvPr>
          <p:cNvSpPr>
            <a:spLocks noGrp="1"/>
          </p:cNvSpPr>
          <p:nvPr>
            <p:ph type="sldNum" sz="quarter" idx="12"/>
          </p:nvPr>
        </p:nvSpPr>
        <p:spPr/>
        <p:txBody>
          <a:bodyPr/>
          <a:lstStyle/>
          <a:p>
            <a:r>
              <a:rPr lang="tr-TR"/>
              <a:t>Bilgisayar Mühendisliği // 2021-2022 Dönemi</a:t>
            </a:r>
            <a:endParaRPr lang="tr-TR" dirty="0"/>
          </a:p>
        </p:txBody>
      </p:sp>
      <p:sp>
        <p:nvSpPr>
          <p:cNvPr id="7" name="Rectangle 1">
            <a:extLst>
              <a:ext uri="{FF2B5EF4-FFF2-40B4-BE49-F238E27FC236}">
                <a16:creationId xmlns:a16="http://schemas.microsoft.com/office/drawing/2014/main" id="{D5EFCC70-0333-49B8-8B8F-0E1FA7AEDEDD}"/>
              </a:ext>
            </a:extLst>
          </p:cNvPr>
          <p:cNvSpPr>
            <a:spLocks noGrp="1" noChangeArrowheads="1"/>
          </p:cNvSpPr>
          <p:nvPr>
            <p:ph idx="1"/>
          </p:nvPr>
        </p:nvSpPr>
        <p:spPr bwMode="auto">
          <a:xfrm>
            <a:off x="518160" y="1690688"/>
            <a:ext cx="1115568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Paketin kaynak programı, paket adına eklenen </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uzantısı ile kaydedilir. Örneğin, paketin adı  </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paket01</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ise, bunu </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paket01.java</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adıyla kaydederiz. Java kaynak programlarımız herhangi bir dizinde olabilir.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Derlenen </a:t>
            </a:r>
            <a:r>
              <a:rPr kumimoji="0" lang="tr-TR" altLang="tr-TR"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bytecode’lar</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başka bir dizine konulabilir. Örneğin, derlenen </a:t>
            </a:r>
            <a:r>
              <a:rPr kumimoji="0" lang="tr-TR" altLang="tr-TR"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bytekodları</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c:\jprog dizinine koymak isteyelim. </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paket01 </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paketini derlemek için,</a:t>
            </a:r>
            <a:endParaRPr kumimoji="0" lang="tr-TR" altLang="tr-TR" sz="18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javac</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  c:\jprog  paket01.java</a:t>
            </a:r>
            <a:endParaRPr kumimoji="0" lang="tr-TR" altLang="tr-TR" sz="18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komutunu yazmak yeterlidir. Buradaki </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seçkisi (</a:t>
            </a:r>
            <a:r>
              <a:rPr kumimoji="0" lang="tr-TR" altLang="tr-TR"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option</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c:\jprog</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dizini içinde </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paket01</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adlı bir alt-dizin yaratır ve paket içindeki sınıfların derlenmiş kodlarını (</a:t>
            </a:r>
            <a:r>
              <a:rPr kumimoji="0" lang="tr-TR" altLang="tr-TR"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bytecode</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class</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uzantılı dosyalar) o alt dizin içine koyar. Eğer, </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 c:\jprog</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seçkisi konulmazsa, etkin dizin içinde </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paket01</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alt dizinini yaratır ve </a:t>
            </a:r>
            <a:r>
              <a:rPr kumimoji="0" lang="tr-TR" altLang="tr-TR"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bytecode’ları</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oraya koyar.  Gerçekten, c:\jprog\paket01 dizini içine bakarsanız, paket01 içindeki iki sınıfın </a:t>
            </a:r>
            <a:r>
              <a:rPr kumimoji="0" lang="tr-TR" altLang="tr-TR"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bytecode’larının</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oraya konmuş olduğunu görebilirsiniz.</a:t>
            </a:r>
            <a:endParaRPr kumimoji="0" lang="tr-TR" altLang="tr-TR" sz="18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Tabii, sistemin ortam değişkenleri bu dosyaların bulunduğu yerleri bilmiyorsa, yukarıdaki komut satırına onların tam adreslerini yazmak gerekir. Java, platformdan bağımsız çalıştığı için, kendi ortam değişkenlerini kullanır. Bu nedenle, istenirse, sisteme, </a:t>
            </a:r>
            <a:r>
              <a:rPr kumimoji="0" lang="tr-TR" altLang="tr-TR"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bytecode’ların</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bulunduğu dizin tanıtılabilir. Java, bunun için CLASSPATH adlı ortam değişkenini kullanır. Java yorumcusunu her çağırışta, </a:t>
            </a:r>
            <a:r>
              <a:rPr kumimoji="0" lang="tr-TR" altLang="tr-TR"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bytecode’ların</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bulunduğu adresi yazmaktan kurtulmak için, işletim sisteminizde CLASSPATH ortam değişkenini yaratmalısınız.</a:t>
            </a:r>
            <a:endParaRPr kumimoji="0" lang="tr-TR" altLang="tr-TR"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3978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65F367-E304-4399-BE36-78E3681084F4}"/>
              </a:ext>
            </a:extLst>
          </p:cNvPr>
          <p:cNvSpPr>
            <a:spLocks noGrp="1"/>
          </p:cNvSpPr>
          <p:nvPr>
            <p:ph type="title"/>
          </p:nvPr>
        </p:nvSpPr>
        <p:spPr/>
        <p:txBody>
          <a:bodyPr/>
          <a:lstStyle/>
          <a:p>
            <a:r>
              <a:rPr lang="tr-TR" dirty="0"/>
              <a:t>JAVA PAKETLERİ (PACKAGES)</a:t>
            </a:r>
          </a:p>
        </p:txBody>
      </p:sp>
      <p:sp>
        <p:nvSpPr>
          <p:cNvPr id="4" name="Veri Yer Tutucusu 3">
            <a:extLst>
              <a:ext uri="{FF2B5EF4-FFF2-40B4-BE49-F238E27FC236}">
                <a16:creationId xmlns:a16="http://schemas.microsoft.com/office/drawing/2014/main" id="{D581334C-8C29-4F5D-9011-E727B132D94C}"/>
              </a:ext>
            </a:extLst>
          </p:cNvPr>
          <p:cNvSpPr>
            <a:spLocks noGrp="1"/>
          </p:cNvSpPr>
          <p:nvPr>
            <p:ph type="dt" sz="half" idx="10"/>
          </p:nvPr>
        </p:nvSpPr>
        <p:spPr/>
        <p:txBody>
          <a:bodyPr/>
          <a:lstStyle/>
          <a:p>
            <a:r>
              <a:rPr lang="tr-TR"/>
              <a:t>Sunum Tarihi: 24.01.2022 Pazartesi</a:t>
            </a:r>
            <a:endParaRPr lang="tr-TR" dirty="0"/>
          </a:p>
        </p:txBody>
      </p:sp>
      <p:sp>
        <p:nvSpPr>
          <p:cNvPr id="5" name="Alt Bilgi Yer Tutucusu 4">
            <a:extLst>
              <a:ext uri="{FF2B5EF4-FFF2-40B4-BE49-F238E27FC236}">
                <a16:creationId xmlns:a16="http://schemas.microsoft.com/office/drawing/2014/main" id="{AB9B3B3E-D8E6-4219-A816-F1605A025D26}"/>
              </a:ext>
            </a:extLst>
          </p:cNvPr>
          <p:cNvSpPr>
            <a:spLocks noGrp="1"/>
          </p:cNvSpPr>
          <p:nvPr>
            <p:ph type="ftr" sz="quarter" idx="11"/>
          </p:nvPr>
        </p:nvSpPr>
        <p:spPr/>
        <p:txBody>
          <a:bodyPr/>
          <a:lstStyle/>
          <a:p>
            <a:r>
              <a:rPr lang="tr-TR"/>
              <a:t>| İSTANBUL SABAHATTİN ZAİM ÜNİVERSİTESİ | </a:t>
            </a:r>
            <a:endParaRPr lang="tr-TR" dirty="0"/>
          </a:p>
        </p:txBody>
      </p:sp>
      <p:sp>
        <p:nvSpPr>
          <p:cNvPr id="6" name="Slayt Numarası Yer Tutucusu 5">
            <a:extLst>
              <a:ext uri="{FF2B5EF4-FFF2-40B4-BE49-F238E27FC236}">
                <a16:creationId xmlns:a16="http://schemas.microsoft.com/office/drawing/2014/main" id="{C7AFE973-7C2F-417C-AB22-33BE396D0DBC}"/>
              </a:ext>
            </a:extLst>
          </p:cNvPr>
          <p:cNvSpPr>
            <a:spLocks noGrp="1"/>
          </p:cNvSpPr>
          <p:nvPr>
            <p:ph type="sldNum" sz="quarter" idx="12"/>
          </p:nvPr>
        </p:nvSpPr>
        <p:spPr/>
        <p:txBody>
          <a:bodyPr/>
          <a:lstStyle/>
          <a:p>
            <a:r>
              <a:rPr lang="tr-TR"/>
              <a:t>Bilgisayar Mühendisliği // 2021-2022 Dönemi</a:t>
            </a:r>
            <a:endParaRPr lang="tr-TR" dirty="0"/>
          </a:p>
        </p:txBody>
      </p:sp>
      <p:sp>
        <p:nvSpPr>
          <p:cNvPr id="7" name="Rectangle 1">
            <a:extLst>
              <a:ext uri="{FF2B5EF4-FFF2-40B4-BE49-F238E27FC236}">
                <a16:creationId xmlns:a16="http://schemas.microsoft.com/office/drawing/2014/main" id="{49E2F761-5770-4069-ACE9-A1D986DB5A34}"/>
              </a:ext>
            </a:extLst>
          </p:cNvPr>
          <p:cNvSpPr>
            <a:spLocks noGrp="1" noChangeArrowheads="1"/>
          </p:cNvSpPr>
          <p:nvPr>
            <p:ph idx="1"/>
          </p:nvPr>
        </p:nvSpPr>
        <p:spPr bwMode="auto">
          <a:xfrm>
            <a:off x="426721" y="2016135"/>
            <a:ext cx="114406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paket01 </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paketi içinde </a:t>
            </a: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Denge.class</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ve</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DengeHesapla.class</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adlı iki sınıf olduğundan, bu sınıfların derlenmiş kodları </a:t>
            </a: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Denge.class</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ve</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HesapDenge.class</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olacaktır. paket01</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alt dizini içine bakarsak, bu iki </a:t>
            </a:r>
            <a:r>
              <a:rPr kumimoji="0" lang="tr-TR" altLang="tr-TR"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bytecode’un</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orada olduğunu görebiliriz.</a:t>
            </a:r>
            <a:endParaRPr kumimoji="0" lang="tr-TR" altLang="tr-TR" sz="18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Paket içindeki bir sınıfa erişmek için önce paket adı yazılır, sonuna nokta (.) konulduktan sonra sınıf adı yazılır.  Örneğin, </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paket01</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paketi içindeki  </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Denge</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adlı  sınıfa erişmek için </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paket01.Denge</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yazılmalıdır. Gerçekten</a:t>
            </a:r>
            <a:endParaRPr kumimoji="0" lang="tr-TR" altLang="tr-TR" sz="18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DengeHesapla</a:t>
            </a:r>
            <a:endParaRPr kumimoji="0" lang="tr-TR" altLang="tr-TR" sz="18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komutu yazılırsa,</a:t>
            </a:r>
            <a:endParaRPr kumimoji="0" lang="tr-TR" altLang="tr-TR" sz="18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Exception</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 </a:t>
            </a: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“main” </a:t>
            </a: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java.lang.NoClassDefFoundError</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DengeHesapla</a:t>
            </a:r>
            <a:endParaRPr kumimoji="0" lang="tr-TR" altLang="tr-TR" sz="18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mesajı gelir, yani </a:t>
            </a:r>
            <a:r>
              <a:rPr kumimoji="0" lang="tr-TR" altLang="tr-TR"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yorumcusu (</a:t>
            </a:r>
            <a:r>
              <a:rPr kumimoji="0" lang="tr-TR" altLang="tr-TR"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interpreter</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HesapDenge.class</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bytecodunu</a:t>
            </a: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bulamamıştır. Şimdi</a:t>
            </a:r>
            <a:endParaRPr kumimoji="0" lang="tr-TR" altLang="tr-TR" sz="18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paket01.DengeHesapla</a:t>
            </a:r>
            <a:endParaRPr kumimoji="0" lang="tr-TR" altLang="tr-TR" sz="18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komutu yazılırsa, program çalışır ve şu çıktıyı verir:</a:t>
            </a:r>
            <a:endParaRPr kumimoji="0" lang="tr-TR" altLang="tr-TR" sz="18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lang="tr-TR" altLang="tr-TR" sz="1800" dirty="0">
                <a:solidFill>
                  <a:srgbClr val="000000"/>
                </a:solidFill>
                <a:latin typeface="Courier New" panose="02070309020205020404" pitchFamily="49" charset="0"/>
                <a:cs typeface="Courier New" panose="02070309020205020404" pitchFamily="49" charset="0"/>
              </a:rPr>
              <a:t>Mina Çakır</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3119.24</a:t>
            </a:r>
            <a:endParaRPr kumimoji="0" lang="tr-TR" altLang="tr-TR" sz="180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Tuğbanur</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Sağbaş: $</a:t>
            </a:r>
            <a:r>
              <a:rPr kumimoji="0" lang="tr-TR" altLang="tr-TR"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3118.20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--&gt;&gt; </a:t>
            </a:r>
            <a:r>
              <a:rPr kumimoji="0" lang="tr-TR" altLang="tr-TR"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Beyen</a:t>
            </a:r>
            <a:r>
              <a:rPr kumimoji="0" lang="tr-TR" altLang="tr-TR"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Havva: $</a:t>
            </a:r>
            <a:r>
              <a:rPr kumimoji="0" lang="tr-TR" altLang="tr-TR"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3119.12</a:t>
            </a:r>
            <a:endParaRPr kumimoji="0" lang="tr-TR" altLang="tr-TR"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61528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7889</Words>
  <Application>Microsoft Office PowerPoint</Application>
  <PresentationFormat>Widescreen</PresentationFormat>
  <Paragraphs>736</Paragraphs>
  <Slides>70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Cambria Math</vt:lpstr>
      <vt:lpstr>Courier New</vt:lpstr>
      <vt:lpstr>system-ui</vt:lpstr>
      <vt:lpstr>Times New Roman</vt:lpstr>
      <vt:lpstr>Office Teması</vt:lpstr>
      <vt:lpstr>Maze Solver</vt:lpstr>
      <vt:lpstr>Maze Solver (Labirent Çözücü) Bir Uygulamanın Hazırlanması</vt:lpstr>
      <vt:lpstr>Import Edilen Özel Kütüphaneler</vt:lpstr>
      <vt:lpstr>JAVA PAKETLERİ (PACKAGES)</vt:lpstr>
      <vt:lpstr>JAVA PAKETLERİ (PACKAGES) JAVA KAYNAK PROGRAMLARI</vt:lpstr>
      <vt:lpstr>JAVA PAKETLERİ (PACKAGES) JAVA KAYNAK PROGRAMLARI</vt:lpstr>
      <vt:lpstr>JAVA PAKETLERİ (PACKAGES) Örnek</vt:lpstr>
      <vt:lpstr>JAVA PAKETLERİ (PACKAGES)</vt:lpstr>
      <vt:lpstr>JAVA PAKETLERİ (PACKAGES)</vt:lpstr>
      <vt:lpstr>JAVA PAKETLERİ (PACKAGES) Pakete Eklemeler</vt:lpstr>
      <vt:lpstr>JAVA PAKETLERİ (PACKAGES) Pakete Eklemeler // Örnek1</vt:lpstr>
      <vt:lpstr>JAVA PAKETLERİ (PACKAGES) Pakete Eklemeler // Örnek2</vt:lpstr>
      <vt:lpstr>JAVA PAKETLERİ (PACKAGES) Dizin Adları ve Paketler</vt:lpstr>
      <vt:lpstr>JAVA PAKETLERİ (PACKAGES) Hiyerarşik Paketler</vt:lpstr>
      <vt:lpstr>JAVA PAKETLERİ (PACKAGES) Hiyerarşik Paketler //Örnek</vt:lpstr>
      <vt:lpstr>JAVA PAKETLERİ (PACKAGES) Hiyerarşik Paketler //Örnek</vt:lpstr>
      <vt:lpstr>JAVA PAKETLERİ (PACKAGES)</vt:lpstr>
      <vt:lpstr>Paketin Kuruluşu</vt:lpstr>
      <vt:lpstr>Paket Adları:</vt:lpstr>
      <vt:lpstr>Java Arşivleri</vt:lpstr>
      <vt:lpstr>import bildirimi  (dışalım deyimi)</vt:lpstr>
      <vt:lpstr>import Örnekleri</vt:lpstr>
      <vt:lpstr>Erişime Koruma</vt:lpstr>
      <vt:lpstr>Özet:</vt:lpstr>
      <vt:lpstr>import java.util.* vs import java.awt.*</vt:lpstr>
      <vt:lpstr>import java.util.*       ?</vt:lpstr>
      <vt:lpstr>java.util.* JAVA UTIL Nedir?</vt:lpstr>
      <vt:lpstr>java.util.*  // Interface (Arayüz) </vt:lpstr>
      <vt:lpstr>java.util.*  // Interface (Arayüz) </vt:lpstr>
      <vt:lpstr>java.util.*  // Interface (Arayüz) </vt:lpstr>
      <vt:lpstr>java.util.*  // Class (Sınıf)</vt:lpstr>
      <vt:lpstr>java.util.*  // Class (Sınıf)</vt:lpstr>
      <vt:lpstr>PowerPoint Presentation</vt:lpstr>
      <vt:lpstr>PowerPoint Presentation</vt:lpstr>
      <vt:lpstr>NOT : java.util.* paketinden import edilen arayüz ve sınıflardan bahsetmeden önce !</vt:lpstr>
      <vt:lpstr>Java.util.* paketinden import ettiğimiz arayüzler(interfaces) ve sınıflar(classes)</vt:lpstr>
      <vt:lpstr>Java.util.* paketinden import ettiğimiz arayüzler(interfaces) ve sınıflar(classes)</vt:lpstr>
      <vt:lpstr>Java.util.* paketinden import ettiğimiz arayüzler(interfaces) ve sınıflar(classes)</vt:lpstr>
      <vt:lpstr>Java.util.* paketinden import Ettiğimiz Exception</vt:lpstr>
      <vt:lpstr>import java.awt.*       ?</vt:lpstr>
      <vt:lpstr>java.awt.*  (AWT (Abstract Window Toolkit)) JAVA AWT (Soyut Pencere Araç Seti)</vt:lpstr>
      <vt:lpstr>java.awt.*  JAVA AWT (Soyut Pencere Araç Seti)</vt:lpstr>
      <vt:lpstr>java.awt.*  JAVA AWT (Soyut Pencere Araç Seti)</vt:lpstr>
      <vt:lpstr>AWT kullanımı</vt:lpstr>
      <vt:lpstr>AWT kullanımı</vt:lpstr>
      <vt:lpstr>AWT kullanımı</vt:lpstr>
      <vt:lpstr>AWT kullanımı</vt:lpstr>
      <vt:lpstr>java.awt.*</vt:lpstr>
      <vt:lpstr>java.awt.*</vt:lpstr>
      <vt:lpstr>java.awt.*</vt:lpstr>
      <vt:lpstr>PowerPoint Presentation</vt:lpstr>
      <vt:lpstr>PowerPoint Presentation</vt:lpstr>
      <vt:lpstr>PowerPoint Presentation</vt:lpstr>
      <vt:lpstr>PowerPoint Presentation</vt:lpstr>
      <vt:lpstr>PowerPoint Presentation</vt:lpstr>
      <vt:lpstr>java.awt.* paketinden import ettiğimiz arayüzler ve sınıflar</vt:lpstr>
      <vt:lpstr>java.awt.* paketinden import ettiğimiz arayüzler ve sınıflar</vt:lpstr>
      <vt:lpstr>java.awt.* paketinden import ettiğimiz arayüzler ve sınıflar</vt:lpstr>
      <vt:lpstr>java.awt.* paketinden import ettiğimiz arayüzler ve sınıflar</vt:lpstr>
      <vt:lpstr>java.awt.* paketinden import ettiğimiz arayüzler ve sınıflar</vt:lpstr>
      <vt:lpstr>java.awt.* paketinden import ettiğimiz sınıflar</vt:lpstr>
      <vt:lpstr>java.awt.* paketinden import ettiğimiz sınıflar</vt:lpstr>
      <vt:lpstr>import java.swing.*</vt:lpstr>
      <vt:lpstr>javax.swing.* JAVA SWING Nedir?</vt:lpstr>
      <vt:lpstr>javax.swing.* Swing kullanımı</vt:lpstr>
      <vt:lpstr>javax.swing.*</vt:lpstr>
      <vt:lpstr>javax.swing.* Bileşen Yerleşimi</vt:lpstr>
      <vt:lpstr>java.swing.JApplet</vt:lpstr>
      <vt:lpstr>java.swing.JFrame</vt:lpstr>
      <vt:lpstr>MultiThread Problemlerinde List Veri Yapısının Yerine Vector Veri Yapısını Tercih Edilmesinin Temel Nedeni: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Mina Çakır</dc:creator>
  <cp:lastModifiedBy>Beyen HAVVA</cp:lastModifiedBy>
  <cp:revision>15</cp:revision>
  <dcterms:created xsi:type="dcterms:W3CDTF">2022-01-21T11:35:52Z</dcterms:created>
  <dcterms:modified xsi:type="dcterms:W3CDTF">2022-01-24T08:06:09Z</dcterms:modified>
</cp:coreProperties>
</file>