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1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3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7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0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95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6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62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5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2C41-7A9E-4E1F-AF74-4FE46CE535AA}" type="datetimeFigureOut">
              <a:rPr lang="tr-TR" smtClean="0"/>
              <a:t>25.01.2016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C6CC-4E9A-47FE-AC6F-5384F74C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3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www.google.com.tr/url?sa=i&amp;rct=j&amp;q=&amp;esrc=s&amp;frm=1&amp;source=images&amp;cd=&amp;cad=rja&amp;uact=8&amp;ved=0ahUKEwiEoOedt8TKAhUCrRoKHTDLAGwQjRwIBw&amp;url=http%3A%2F%2Fwww.globalsecurity.org%2Fmilitary%2Flibrary%2Fpolicy%2Farmy%2Faccp%2Fss0002%2Fle1.htm&amp;psig=AFQjCNEJvIrKmPvIINeds94VZfGOOQnQPA&amp;ust=1453793033563527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www.google.com.tr/url?sa=i&amp;rct=j&amp;q=&amp;esrc=s&amp;frm=1&amp;source=images&amp;cd=&amp;cad=rja&amp;uact=8&amp;ved=0ahUKEwiEoOedt8TKAhUCrRoKHTDLAGwQjRwIBw&amp;url=http%3A%2F%2Fwww.globalsecurity.org%2Fmilitary%2Flibrary%2Fpolicy%2Farmy%2Faccp%2Fss0002%2Fle1.htm&amp;psig=AFQjCNEJvIrKmPvIINeds94VZfGOOQnQPA&amp;ust=1453793033563527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.tr/url?sa=i&amp;rct=j&amp;q=&amp;esrc=s&amp;frm=1&amp;source=images&amp;cd=&amp;cad=rja&amp;uact=8&amp;ved=0ahUKEwjbiPTCobjKAhVHQhQKHckSBWsQjRwIBw&amp;url=http://www.allsyllabus.com/aj/note/EEE/Analog_Communication/Unit2/Amplitude%20modulation.php&amp;psig=AFQjCNEA8quTUl-HAeYwPZQseOO58xn7MQ&amp;ust=145337487937962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74888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Modülasyon</a:t>
            </a:r>
            <a:r>
              <a:rPr lang="tr-TR" sz="2400" b="1" dirty="0" smtClean="0"/>
              <a:t> Nedir?</a:t>
            </a:r>
            <a:r>
              <a:rPr lang="en-US" b="1" dirty="0"/>
              <a:t> </a:t>
            </a:r>
            <a:endParaRPr lang="tr-TR" dirty="0"/>
          </a:p>
          <a:p>
            <a:pPr algn="just"/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işaretinin</a:t>
            </a:r>
            <a:r>
              <a:rPr lang="en-US" sz="2000" dirty="0"/>
              <a:t> </a:t>
            </a:r>
            <a:r>
              <a:rPr lang="en-US" sz="2000" dirty="0" err="1"/>
              <a:t>genellikle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uzak</a:t>
            </a:r>
            <a:r>
              <a:rPr lang="en-US" sz="2000" dirty="0"/>
              <a:t> </a:t>
            </a:r>
            <a:r>
              <a:rPr lang="en-US" sz="2000" dirty="0" err="1"/>
              <a:t>mesafelere</a:t>
            </a:r>
            <a:r>
              <a:rPr lang="en-US" sz="2000" dirty="0"/>
              <a:t> </a:t>
            </a:r>
            <a:r>
              <a:rPr lang="en-US" sz="2000" dirty="0" err="1"/>
              <a:t>gönderilebilmesi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kendinden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frekanslı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taşıyıcının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üzerine</a:t>
            </a:r>
            <a:r>
              <a:rPr lang="en-US" sz="2000" dirty="0"/>
              <a:t> </a:t>
            </a:r>
            <a:r>
              <a:rPr lang="en-US" sz="2000" dirty="0" err="1"/>
              <a:t>bindirilmesine</a:t>
            </a:r>
            <a:r>
              <a:rPr lang="en-US" sz="2000" dirty="0"/>
              <a:t> </a:t>
            </a:r>
            <a:r>
              <a:rPr lang="en-US" sz="2000" dirty="0" err="1"/>
              <a:t>modülasyon</a:t>
            </a:r>
            <a:r>
              <a:rPr lang="en-US" sz="2000" dirty="0"/>
              <a:t> </a:t>
            </a:r>
            <a:r>
              <a:rPr lang="en-US" sz="2000" dirty="0" err="1"/>
              <a:t>denir</a:t>
            </a:r>
            <a:r>
              <a:rPr lang="en-US" sz="2000" dirty="0"/>
              <a:t>. </a:t>
            </a:r>
            <a:r>
              <a:rPr lang="en-US" sz="2000" dirty="0" err="1"/>
              <a:t>Modülasyon</a:t>
            </a:r>
            <a:r>
              <a:rPr lang="en-US" sz="2000" dirty="0"/>
              <a:t>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sırasında</a:t>
            </a:r>
            <a:r>
              <a:rPr lang="en-US" sz="2000" dirty="0"/>
              <a:t> </a:t>
            </a:r>
            <a:r>
              <a:rPr lang="en-US" sz="2000" dirty="0" err="1"/>
              <a:t>taşıyıcı</a:t>
            </a:r>
            <a:r>
              <a:rPr lang="en-US" sz="2000" dirty="0"/>
              <a:t> </a:t>
            </a:r>
            <a:r>
              <a:rPr lang="en-US" sz="2000" dirty="0" err="1"/>
              <a:t>sinyalin</a:t>
            </a:r>
            <a:r>
              <a:rPr lang="en-US" sz="2000" dirty="0"/>
              <a:t> </a:t>
            </a:r>
            <a:r>
              <a:rPr lang="en-US" sz="2000" dirty="0" err="1"/>
              <a:t>genlik</a:t>
            </a:r>
            <a:r>
              <a:rPr lang="en-US" sz="2000" dirty="0"/>
              <a:t>, </a:t>
            </a:r>
            <a:r>
              <a:rPr lang="en-US" sz="2000" dirty="0" err="1"/>
              <a:t>frekans</a:t>
            </a:r>
            <a:r>
              <a:rPr lang="en-US" sz="2000" dirty="0"/>
              <a:t>, </a:t>
            </a:r>
            <a:r>
              <a:rPr lang="en-US" sz="2000" dirty="0" err="1"/>
              <a:t>faz</a:t>
            </a:r>
            <a:r>
              <a:rPr lang="en-US" sz="2000" dirty="0"/>
              <a:t> vb.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özellikleri</a:t>
            </a:r>
            <a:r>
              <a:rPr lang="en-US" sz="2000" dirty="0"/>
              <a:t>,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sinyaline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yapılan</a:t>
            </a:r>
            <a:r>
              <a:rPr lang="en-US" sz="2000" dirty="0"/>
              <a:t> </a:t>
            </a:r>
            <a:r>
              <a:rPr lang="en-US" sz="2000" dirty="0" err="1"/>
              <a:t>modülasyonun</a:t>
            </a:r>
            <a:r>
              <a:rPr lang="en-US" sz="2000" dirty="0"/>
              <a:t> </a:t>
            </a:r>
            <a:r>
              <a:rPr lang="en-US" sz="2000" dirty="0" err="1"/>
              <a:t>türüne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değişime</a:t>
            </a:r>
            <a:r>
              <a:rPr lang="en-US" sz="2000" dirty="0"/>
              <a:t> </a:t>
            </a:r>
            <a:r>
              <a:rPr lang="en-US" sz="2000" dirty="0" err="1"/>
              <a:t>uğrar</a:t>
            </a:r>
            <a:r>
              <a:rPr lang="en-US" sz="2000" dirty="0" smtClean="0"/>
              <a:t>.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823538" y="2492896"/>
            <a:ext cx="74928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Modülasyon</a:t>
            </a:r>
            <a:r>
              <a:rPr lang="tr-TR" sz="2400" b="1" dirty="0" smtClean="0"/>
              <a:t> Neden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Gerekli</a:t>
            </a:r>
            <a:r>
              <a:rPr lang="tr-TR" sz="2400" b="1" dirty="0" smtClean="0"/>
              <a:t>dir?</a:t>
            </a:r>
            <a:endParaRPr lang="tr-TR" sz="2400" dirty="0"/>
          </a:p>
          <a:p>
            <a:r>
              <a:rPr lang="en-US" dirty="0"/>
              <a:t> </a:t>
            </a:r>
            <a:endParaRPr lang="tr-TR" dirty="0"/>
          </a:p>
          <a:p>
            <a:pPr algn="just"/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işaretini</a:t>
            </a:r>
            <a:r>
              <a:rPr lang="en-US" sz="2000" dirty="0"/>
              <a:t> </a:t>
            </a:r>
            <a:r>
              <a:rPr lang="en-US" sz="2000" dirty="0" err="1"/>
              <a:t>göndermek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gerekli</a:t>
            </a:r>
            <a:r>
              <a:rPr lang="en-US" sz="2000" dirty="0"/>
              <a:t> </a:t>
            </a:r>
            <a:r>
              <a:rPr lang="en-US" sz="2000" dirty="0" err="1"/>
              <a:t>anten</a:t>
            </a:r>
            <a:r>
              <a:rPr lang="en-US" sz="2000" dirty="0"/>
              <a:t> </a:t>
            </a:r>
            <a:r>
              <a:rPr lang="en-US" sz="2000" dirty="0" err="1"/>
              <a:t>boyu</a:t>
            </a:r>
            <a:r>
              <a:rPr lang="en-US" sz="2000" dirty="0"/>
              <a:t>, </a:t>
            </a:r>
            <a:r>
              <a:rPr lang="en-US" sz="2000" dirty="0" err="1"/>
              <a:t>dalga</a:t>
            </a:r>
            <a:r>
              <a:rPr lang="en-US" sz="2000" dirty="0"/>
              <a:t> </a:t>
            </a:r>
            <a:r>
              <a:rPr lang="en-US" sz="2000" dirty="0" err="1"/>
              <a:t>boyunun</a:t>
            </a:r>
            <a:r>
              <a:rPr lang="en-US" sz="2000" dirty="0"/>
              <a:t> </a:t>
            </a:r>
            <a:r>
              <a:rPr lang="en-US" sz="2000" dirty="0" err="1"/>
              <a:t>katları</a:t>
            </a:r>
            <a:r>
              <a:rPr lang="en-US" sz="2000" dirty="0"/>
              <a:t> </a:t>
            </a:r>
            <a:r>
              <a:rPr lang="en-US" sz="2000" dirty="0" err="1"/>
              <a:t>olmak</a:t>
            </a:r>
            <a:r>
              <a:rPr lang="en-US" sz="2000" dirty="0"/>
              <a:t> </a:t>
            </a:r>
            <a:r>
              <a:rPr lang="en-US" sz="2000" dirty="0" err="1"/>
              <a:t>zorundadır</a:t>
            </a:r>
            <a:r>
              <a:rPr lang="en-US" sz="2000" dirty="0"/>
              <a:t>. </a:t>
            </a:r>
            <a:r>
              <a:rPr lang="en-US" sz="2000" dirty="0" err="1"/>
              <a:t>Anten</a:t>
            </a:r>
            <a:r>
              <a:rPr lang="en-US" sz="2000" dirty="0"/>
              <a:t> </a:t>
            </a:r>
            <a:r>
              <a:rPr lang="en-US" sz="2000" dirty="0" err="1"/>
              <a:t>boyları</a:t>
            </a:r>
            <a:r>
              <a:rPr lang="en-US" sz="2000" dirty="0"/>
              <a:t> </a:t>
            </a:r>
            <a:r>
              <a:rPr lang="en-US" sz="2000" dirty="0" err="1"/>
              <a:t>genellikle</a:t>
            </a:r>
            <a:r>
              <a:rPr lang="en-US" sz="2000" dirty="0"/>
              <a:t> λ/2 </a:t>
            </a:r>
            <a:r>
              <a:rPr lang="en-US" sz="2000" dirty="0" err="1"/>
              <a:t>ve</a:t>
            </a:r>
            <a:r>
              <a:rPr lang="en-US" sz="2000" dirty="0"/>
              <a:t> λ/4 </a:t>
            </a:r>
            <a:r>
              <a:rPr lang="en-US" sz="2000" dirty="0" err="1"/>
              <a:t>uzunluktadır</a:t>
            </a:r>
            <a:r>
              <a:rPr lang="en-US" sz="2000" dirty="0"/>
              <a:t>.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işaretinin</a:t>
            </a:r>
            <a:r>
              <a:rPr lang="en-US" sz="2000" dirty="0"/>
              <a:t> </a:t>
            </a:r>
            <a:r>
              <a:rPr lang="en-US" sz="2000" dirty="0" err="1"/>
              <a:t>frekansı</a:t>
            </a:r>
            <a:r>
              <a:rPr lang="en-US" sz="2000" dirty="0"/>
              <a:t> </a:t>
            </a:r>
            <a:r>
              <a:rPr lang="en-US" sz="2000" dirty="0" err="1"/>
              <a:t>düşük</a:t>
            </a:r>
            <a:r>
              <a:rPr lang="en-US" sz="2000" dirty="0"/>
              <a:t> </a:t>
            </a:r>
            <a:r>
              <a:rPr lang="en-US" sz="2000" dirty="0" err="1"/>
              <a:t>olduğundan</a:t>
            </a:r>
            <a:r>
              <a:rPr lang="en-US" sz="2000" dirty="0"/>
              <a:t> </a:t>
            </a:r>
            <a:r>
              <a:rPr lang="en-US" sz="2000" dirty="0" err="1"/>
              <a:t>dalga</a:t>
            </a:r>
            <a:r>
              <a:rPr lang="en-US" sz="2000" dirty="0"/>
              <a:t> </a:t>
            </a:r>
            <a:r>
              <a:rPr lang="en-US" sz="2000" dirty="0" err="1"/>
              <a:t>boyları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büyüktür</a:t>
            </a:r>
            <a:r>
              <a:rPr lang="en-US" sz="2000" dirty="0"/>
              <a:t>. </a:t>
            </a:r>
            <a:r>
              <a:rPr lang="en-US" sz="2000" dirty="0" err="1"/>
              <a:t>Dolayısıyla</a:t>
            </a:r>
            <a:r>
              <a:rPr lang="en-US" sz="2000" dirty="0"/>
              <a:t>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işaretini</a:t>
            </a:r>
            <a:r>
              <a:rPr lang="en-US" sz="2000" dirty="0"/>
              <a:t> </a:t>
            </a:r>
            <a:r>
              <a:rPr lang="en-US" sz="2000" dirty="0" err="1"/>
              <a:t>modülesiz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iletebilmek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kullanılacak</a:t>
            </a:r>
            <a:r>
              <a:rPr lang="en-US" sz="2000" dirty="0"/>
              <a:t> </a:t>
            </a:r>
            <a:r>
              <a:rPr lang="en-US" sz="2000" dirty="0" err="1"/>
              <a:t>anten</a:t>
            </a:r>
            <a:r>
              <a:rPr lang="en-US" sz="2000" dirty="0"/>
              <a:t> </a:t>
            </a:r>
            <a:r>
              <a:rPr lang="en-US" sz="2000" dirty="0" err="1"/>
              <a:t>boyları</a:t>
            </a:r>
            <a:r>
              <a:rPr lang="en-US" sz="2000" dirty="0"/>
              <a:t> da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olmak</a:t>
            </a:r>
            <a:r>
              <a:rPr lang="en-US" sz="2000" dirty="0"/>
              <a:t> </a:t>
            </a:r>
            <a:r>
              <a:rPr lang="en-US" sz="2000" dirty="0" err="1"/>
              <a:t>zorundadır</a:t>
            </a:r>
            <a:r>
              <a:rPr lang="en-US" sz="2000" dirty="0"/>
              <a:t>. </a:t>
            </a:r>
            <a:r>
              <a:rPr lang="en-US" sz="2000" dirty="0" err="1"/>
              <a:t>Çoğu</a:t>
            </a:r>
            <a:r>
              <a:rPr lang="en-US" sz="2000" dirty="0"/>
              <a:t> </a:t>
            </a:r>
            <a:r>
              <a:rPr lang="en-US" sz="2000" dirty="0" err="1"/>
              <a:t>zaman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büyüklükte</a:t>
            </a:r>
            <a:r>
              <a:rPr lang="en-US" sz="2000" dirty="0"/>
              <a:t> </a:t>
            </a:r>
            <a:r>
              <a:rPr lang="en-US" sz="2000" dirty="0" err="1"/>
              <a:t>anten</a:t>
            </a:r>
            <a:r>
              <a:rPr lang="en-US" sz="2000" dirty="0"/>
              <a:t> </a:t>
            </a:r>
            <a:r>
              <a:rPr lang="en-US" sz="2000" dirty="0" err="1"/>
              <a:t>kullanmak</a:t>
            </a:r>
            <a:r>
              <a:rPr lang="en-US" sz="2000" dirty="0"/>
              <a:t> </a:t>
            </a:r>
            <a:r>
              <a:rPr lang="en-US" sz="2000" dirty="0" err="1"/>
              <a:t>imkânsızdır</a:t>
            </a:r>
            <a:r>
              <a:rPr lang="en-US" sz="2000" dirty="0"/>
              <a:t>. </a:t>
            </a:r>
            <a:r>
              <a:rPr lang="en-US" sz="2000" dirty="0" err="1"/>
              <a:t>Halbuki</a:t>
            </a:r>
            <a:r>
              <a:rPr lang="en-US" sz="2000" dirty="0"/>
              <a:t>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sinyali</a:t>
            </a:r>
            <a:r>
              <a:rPr lang="en-US" sz="2000" dirty="0"/>
              <a:t> </a:t>
            </a:r>
            <a:r>
              <a:rPr lang="en-US" sz="2000" dirty="0" err="1"/>
              <a:t>kendinden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frekanslı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taşıyıcı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modüle</a:t>
            </a:r>
            <a:r>
              <a:rPr lang="en-US" sz="2000" dirty="0"/>
              <a:t> </a:t>
            </a:r>
            <a:r>
              <a:rPr lang="en-US" sz="2000" dirty="0" err="1"/>
              <a:t>edildiğinde</a:t>
            </a:r>
            <a:r>
              <a:rPr lang="en-US" sz="2000" dirty="0"/>
              <a:t>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küçük</a:t>
            </a:r>
            <a:r>
              <a:rPr lang="en-US" sz="2000" dirty="0"/>
              <a:t> </a:t>
            </a:r>
            <a:r>
              <a:rPr lang="en-US" sz="2000" dirty="0" err="1"/>
              <a:t>boyutlu</a:t>
            </a:r>
            <a:r>
              <a:rPr lang="en-US" sz="2000" dirty="0"/>
              <a:t> </a:t>
            </a:r>
            <a:r>
              <a:rPr lang="en-US" sz="2000" dirty="0" err="1"/>
              <a:t>antenler</a:t>
            </a:r>
            <a:r>
              <a:rPr lang="en-US" sz="2000" dirty="0"/>
              <a:t> </a:t>
            </a:r>
            <a:r>
              <a:rPr lang="en-US" sz="2000" dirty="0" err="1"/>
              <a:t>vasıtasıyla</a:t>
            </a:r>
            <a:r>
              <a:rPr lang="en-US" sz="2000" dirty="0"/>
              <a:t> </a:t>
            </a:r>
            <a:r>
              <a:rPr lang="en-US" sz="2000" dirty="0" err="1"/>
              <a:t>gönderilebilir</a:t>
            </a:r>
            <a:r>
              <a:rPr lang="en-US" sz="2000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99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Örnek</a:t>
            </a:r>
            <a:endParaRPr lang="tr-TR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818352"/>
            <a:ext cx="4104456" cy="2016224"/>
            <a:chOff x="0" y="0"/>
            <a:chExt cx="2798860" cy="145509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28153" y="779228"/>
              <a:ext cx="2170707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644056" y="71562"/>
              <a:ext cx="2011680" cy="487839"/>
            </a:xfrm>
            <a:custGeom>
              <a:avLst/>
              <a:gdLst>
                <a:gd name="connsiteX0" fmla="*/ 0 w 2011680"/>
                <a:gd name="connsiteY0" fmla="*/ 328661 h 487839"/>
                <a:gd name="connsiteX1" fmla="*/ 469127 w 2011680"/>
                <a:gd name="connsiteY1" fmla="*/ 2657 h 487839"/>
                <a:gd name="connsiteX2" fmla="*/ 1001864 w 2011680"/>
                <a:gd name="connsiteY2" fmla="*/ 487687 h 487839"/>
                <a:gd name="connsiteX3" fmla="*/ 1566407 w 2011680"/>
                <a:gd name="connsiteY3" fmla="*/ 58316 h 487839"/>
                <a:gd name="connsiteX4" fmla="*/ 2011680 w 2011680"/>
                <a:gd name="connsiteY4" fmla="*/ 352515 h 487839"/>
                <a:gd name="connsiteX5" fmla="*/ 2011680 w 2011680"/>
                <a:gd name="connsiteY5" fmla="*/ 352515 h 48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680" h="487839">
                  <a:moveTo>
                    <a:pt x="0" y="328661"/>
                  </a:moveTo>
                  <a:cubicBezTo>
                    <a:pt x="151075" y="152407"/>
                    <a:pt x="302150" y="-23847"/>
                    <a:pt x="469127" y="2657"/>
                  </a:cubicBezTo>
                  <a:cubicBezTo>
                    <a:pt x="636104" y="29161"/>
                    <a:pt x="818984" y="478411"/>
                    <a:pt x="1001864" y="487687"/>
                  </a:cubicBezTo>
                  <a:cubicBezTo>
                    <a:pt x="1184744" y="496964"/>
                    <a:pt x="1398105" y="80845"/>
                    <a:pt x="1566407" y="58316"/>
                  </a:cubicBezTo>
                  <a:cubicBezTo>
                    <a:pt x="1734709" y="35787"/>
                    <a:pt x="2011680" y="352515"/>
                    <a:pt x="2011680" y="352515"/>
                  </a:cubicBezTo>
                  <a:lnTo>
                    <a:pt x="2011680" y="352515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6" name="Freeform 5"/>
            <p:cNvSpPr/>
            <p:nvPr/>
          </p:nvSpPr>
          <p:spPr>
            <a:xfrm rot="10800000">
              <a:off x="644056" y="962108"/>
              <a:ext cx="2011680" cy="487680"/>
            </a:xfrm>
            <a:custGeom>
              <a:avLst/>
              <a:gdLst>
                <a:gd name="connsiteX0" fmla="*/ 0 w 2011680"/>
                <a:gd name="connsiteY0" fmla="*/ 328661 h 487839"/>
                <a:gd name="connsiteX1" fmla="*/ 469127 w 2011680"/>
                <a:gd name="connsiteY1" fmla="*/ 2657 h 487839"/>
                <a:gd name="connsiteX2" fmla="*/ 1001864 w 2011680"/>
                <a:gd name="connsiteY2" fmla="*/ 487687 h 487839"/>
                <a:gd name="connsiteX3" fmla="*/ 1566407 w 2011680"/>
                <a:gd name="connsiteY3" fmla="*/ 58316 h 487839"/>
                <a:gd name="connsiteX4" fmla="*/ 2011680 w 2011680"/>
                <a:gd name="connsiteY4" fmla="*/ 352515 h 487839"/>
                <a:gd name="connsiteX5" fmla="*/ 2011680 w 2011680"/>
                <a:gd name="connsiteY5" fmla="*/ 352515 h 48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680" h="487839">
                  <a:moveTo>
                    <a:pt x="0" y="328661"/>
                  </a:moveTo>
                  <a:cubicBezTo>
                    <a:pt x="151075" y="152407"/>
                    <a:pt x="302150" y="-23847"/>
                    <a:pt x="469127" y="2657"/>
                  </a:cubicBezTo>
                  <a:cubicBezTo>
                    <a:pt x="636104" y="29161"/>
                    <a:pt x="818984" y="478411"/>
                    <a:pt x="1001864" y="487687"/>
                  </a:cubicBezTo>
                  <a:cubicBezTo>
                    <a:pt x="1184744" y="496964"/>
                    <a:pt x="1398105" y="80845"/>
                    <a:pt x="1566407" y="58316"/>
                  </a:cubicBezTo>
                  <a:cubicBezTo>
                    <a:pt x="1734709" y="35787"/>
                    <a:pt x="2011680" y="352515"/>
                    <a:pt x="2011680" y="352515"/>
                  </a:cubicBezTo>
                  <a:lnTo>
                    <a:pt x="2011680" y="352515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652007" y="71562"/>
              <a:ext cx="2004612" cy="1383536"/>
            </a:xfrm>
            <a:custGeom>
              <a:avLst/>
              <a:gdLst>
                <a:gd name="connsiteX0" fmla="*/ 0 w 2004612"/>
                <a:gd name="connsiteY0" fmla="*/ 707666 h 1383536"/>
                <a:gd name="connsiteX1" fmla="*/ 23854 w 2004612"/>
                <a:gd name="connsiteY1" fmla="*/ 318052 h 1383536"/>
                <a:gd name="connsiteX2" fmla="*/ 23854 w 2004612"/>
                <a:gd name="connsiteY2" fmla="*/ 318052 h 1383536"/>
                <a:gd name="connsiteX3" fmla="*/ 135173 w 2004612"/>
                <a:gd name="connsiteY3" fmla="*/ 1152939 h 1383536"/>
                <a:gd name="connsiteX4" fmla="*/ 182880 w 2004612"/>
                <a:gd name="connsiteY4" fmla="*/ 143124 h 1383536"/>
                <a:gd name="connsiteX5" fmla="*/ 270345 w 2004612"/>
                <a:gd name="connsiteY5" fmla="*/ 1264258 h 1383536"/>
                <a:gd name="connsiteX6" fmla="*/ 333955 w 2004612"/>
                <a:gd name="connsiteY6" fmla="*/ 31805 h 1383536"/>
                <a:gd name="connsiteX7" fmla="*/ 365760 w 2004612"/>
                <a:gd name="connsiteY7" fmla="*/ 1311965 h 1383536"/>
                <a:gd name="connsiteX8" fmla="*/ 437322 w 2004612"/>
                <a:gd name="connsiteY8" fmla="*/ 0 h 1383536"/>
                <a:gd name="connsiteX9" fmla="*/ 453225 w 2004612"/>
                <a:gd name="connsiteY9" fmla="*/ 1311965 h 1383536"/>
                <a:gd name="connsiteX10" fmla="*/ 532738 w 2004612"/>
                <a:gd name="connsiteY10" fmla="*/ 31805 h 1383536"/>
                <a:gd name="connsiteX11" fmla="*/ 556592 w 2004612"/>
                <a:gd name="connsiteY11" fmla="*/ 1256306 h 1383536"/>
                <a:gd name="connsiteX12" fmla="*/ 620202 w 2004612"/>
                <a:gd name="connsiteY12" fmla="*/ 111318 h 1383536"/>
                <a:gd name="connsiteX13" fmla="*/ 652007 w 2004612"/>
                <a:gd name="connsiteY13" fmla="*/ 1176793 h 1383536"/>
                <a:gd name="connsiteX14" fmla="*/ 707666 w 2004612"/>
                <a:gd name="connsiteY14" fmla="*/ 230588 h 1383536"/>
                <a:gd name="connsiteX15" fmla="*/ 747423 w 2004612"/>
                <a:gd name="connsiteY15" fmla="*/ 1073426 h 1383536"/>
                <a:gd name="connsiteX16" fmla="*/ 787180 w 2004612"/>
                <a:gd name="connsiteY16" fmla="*/ 341906 h 1383536"/>
                <a:gd name="connsiteX17" fmla="*/ 834887 w 2004612"/>
                <a:gd name="connsiteY17" fmla="*/ 985962 h 1383536"/>
                <a:gd name="connsiteX18" fmla="*/ 882595 w 2004612"/>
                <a:gd name="connsiteY18" fmla="*/ 445273 h 1383536"/>
                <a:gd name="connsiteX19" fmla="*/ 938254 w 2004612"/>
                <a:gd name="connsiteY19" fmla="*/ 914400 h 1383536"/>
                <a:gd name="connsiteX20" fmla="*/ 985962 w 2004612"/>
                <a:gd name="connsiteY20" fmla="*/ 492981 h 1383536"/>
                <a:gd name="connsiteX21" fmla="*/ 1033670 w 2004612"/>
                <a:gd name="connsiteY21" fmla="*/ 898498 h 1383536"/>
                <a:gd name="connsiteX22" fmla="*/ 1121134 w 2004612"/>
                <a:gd name="connsiteY22" fmla="*/ 453224 h 1383536"/>
                <a:gd name="connsiteX23" fmla="*/ 1168842 w 2004612"/>
                <a:gd name="connsiteY23" fmla="*/ 993913 h 1383536"/>
                <a:gd name="connsiteX24" fmla="*/ 1248355 w 2004612"/>
                <a:gd name="connsiteY24" fmla="*/ 333955 h 1383536"/>
                <a:gd name="connsiteX25" fmla="*/ 1288112 w 2004612"/>
                <a:gd name="connsiteY25" fmla="*/ 1144988 h 1383536"/>
                <a:gd name="connsiteX26" fmla="*/ 1359673 w 2004612"/>
                <a:gd name="connsiteY26" fmla="*/ 222637 h 1383536"/>
                <a:gd name="connsiteX27" fmla="*/ 1375576 w 2004612"/>
                <a:gd name="connsiteY27" fmla="*/ 1256306 h 1383536"/>
                <a:gd name="connsiteX28" fmla="*/ 1470992 w 2004612"/>
                <a:gd name="connsiteY28" fmla="*/ 119270 h 1383536"/>
                <a:gd name="connsiteX29" fmla="*/ 1478943 w 2004612"/>
                <a:gd name="connsiteY29" fmla="*/ 1343771 h 1383536"/>
                <a:gd name="connsiteX30" fmla="*/ 1574359 w 2004612"/>
                <a:gd name="connsiteY30" fmla="*/ 63611 h 1383536"/>
                <a:gd name="connsiteX31" fmla="*/ 1590261 w 2004612"/>
                <a:gd name="connsiteY31" fmla="*/ 1383527 h 1383536"/>
                <a:gd name="connsiteX32" fmla="*/ 1693628 w 2004612"/>
                <a:gd name="connsiteY32" fmla="*/ 87464 h 1383536"/>
                <a:gd name="connsiteX33" fmla="*/ 1725433 w 2004612"/>
                <a:gd name="connsiteY33" fmla="*/ 1335819 h 1383536"/>
                <a:gd name="connsiteX34" fmla="*/ 1820849 w 2004612"/>
                <a:gd name="connsiteY34" fmla="*/ 190831 h 1383536"/>
                <a:gd name="connsiteX35" fmla="*/ 1844703 w 2004612"/>
                <a:gd name="connsiteY35" fmla="*/ 1232452 h 1383536"/>
                <a:gd name="connsiteX36" fmla="*/ 1940119 w 2004612"/>
                <a:gd name="connsiteY36" fmla="*/ 278296 h 1383536"/>
                <a:gd name="connsiteX37" fmla="*/ 1995778 w 2004612"/>
                <a:gd name="connsiteY37" fmla="*/ 1057524 h 1383536"/>
                <a:gd name="connsiteX38" fmla="*/ 2003729 w 2004612"/>
                <a:gd name="connsiteY38" fmla="*/ 1057524 h 13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004612" h="1383536">
                  <a:moveTo>
                    <a:pt x="0" y="707666"/>
                  </a:moveTo>
                  <a:lnTo>
                    <a:pt x="23854" y="318052"/>
                  </a:lnTo>
                  <a:lnTo>
                    <a:pt x="23854" y="318052"/>
                  </a:lnTo>
                  <a:cubicBezTo>
                    <a:pt x="42407" y="457200"/>
                    <a:pt x="108669" y="1182094"/>
                    <a:pt x="135173" y="1152939"/>
                  </a:cubicBezTo>
                  <a:cubicBezTo>
                    <a:pt x="161677" y="1123784"/>
                    <a:pt x="160351" y="124571"/>
                    <a:pt x="182880" y="143124"/>
                  </a:cubicBezTo>
                  <a:cubicBezTo>
                    <a:pt x="205409" y="161677"/>
                    <a:pt x="245166" y="1282811"/>
                    <a:pt x="270345" y="1264258"/>
                  </a:cubicBezTo>
                  <a:cubicBezTo>
                    <a:pt x="295524" y="1245705"/>
                    <a:pt x="318053" y="23854"/>
                    <a:pt x="333955" y="31805"/>
                  </a:cubicBezTo>
                  <a:cubicBezTo>
                    <a:pt x="349857" y="39756"/>
                    <a:pt x="348532" y="1317266"/>
                    <a:pt x="365760" y="1311965"/>
                  </a:cubicBezTo>
                  <a:cubicBezTo>
                    <a:pt x="382988" y="1306664"/>
                    <a:pt x="422745" y="0"/>
                    <a:pt x="437322" y="0"/>
                  </a:cubicBezTo>
                  <a:cubicBezTo>
                    <a:pt x="451899" y="0"/>
                    <a:pt x="437322" y="1306664"/>
                    <a:pt x="453225" y="1311965"/>
                  </a:cubicBezTo>
                  <a:cubicBezTo>
                    <a:pt x="469128" y="1317266"/>
                    <a:pt x="515510" y="41081"/>
                    <a:pt x="532738" y="31805"/>
                  </a:cubicBezTo>
                  <a:cubicBezTo>
                    <a:pt x="549966" y="22528"/>
                    <a:pt x="542015" y="1243054"/>
                    <a:pt x="556592" y="1256306"/>
                  </a:cubicBezTo>
                  <a:cubicBezTo>
                    <a:pt x="571169" y="1269558"/>
                    <a:pt x="604299" y="124570"/>
                    <a:pt x="620202" y="111318"/>
                  </a:cubicBezTo>
                  <a:cubicBezTo>
                    <a:pt x="636105" y="98066"/>
                    <a:pt x="637430" y="1156915"/>
                    <a:pt x="652007" y="1176793"/>
                  </a:cubicBezTo>
                  <a:cubicBezTo>
                    <a:pt x="666584" y="1196671"/>
                    <a:pt x="691763" y="247816"/>
                    <a:pt x="707666" y="230588"/>
                  </a:cubicBezTo>
                  <a:cubicBezTo>
                    <a:pt x="723569" y="213360"/>
                    <a:pt x="734171" y="1054873"/>
                    <a:pt x="747423" y="1073426"/>
                  </a:cubicBezTo>
                  <a:cubicBezTo>
                    <a:pt x="760675" y="1091979"/>
                    <a:pt x="772603" y="356483"/>
                    <a:pt x="787180" y="341906"/>
                  </a:cubicBezTo>
                  <a:cubicBezTo>
                    <a:pt x="801757" y="327329"/>
                    <a:pt x="818985" y="968734"/>
                    <a:pt x="834887" y="985962"/>
                  </a:cubicBezTo>
                  <a:cubicBezTo>
                    <a:pt x="850789" y="1003190"/>
                    <a:pt x="865367" y="457200"/>
                    <a:pt x="882595" y="445273"/>
                  </a:cubicBezTo>
                  <a:cubicBezTo>
                    <a:pt x="899823" y="433346"/>
                    <a:pt x="921026" y="906449"/>
                    <a:pt x="938254" y="914400"/>
                  </a:cubicBezTo>
                  <a:cubicBezTo>
                    <a:pt x="955482" y="922351"/>
                    <a:pt x="970059" y="495631"/>
                    <a:pt x="985962" y="492981"/>
                  </a:cubicBezTo>
                  <a:cubicBezTo>
                    <a:pt x="1001865" y="490331"/>
                    <a:pt x="1011141" y="905124"/>
                    <a:pt x="1033670" y="898498"/>
                  </a:cubicBezTo>
                  <a:cubicBezTo>
                    <a:pt x="1056199" y="891872"/>
                    <a:pt x="1098605" y="437322"/>
                    <a:pt x="1121134" y="453224"/>
                  </a:cubicBezTo>
                  <a:cubicBezTo>
                    <a:pt x="1143663" y="469126"/>
                    <a:pt x="1147639" y="1013791"/>
                    <a:pt x="1168842" y="993913"/>
                  </a:cubicBezTo>
                  <a:cubicBezTo>
                    <a:pt x="1190045" y="974035"/>
                    <a:pt x="1228477" y="308776"/>
                    <a:pt x="1248355" y="333955"/>
                  </a:cubicBezTo>
                  <a:cubicBezTo>
                    <a:pt x="1268233" y="359134"/>
                    <a:pt x="1269559" y="1163541"/>
                    <a:pt x="1288112" y="1144988"/>
                  </a:cubicBezTo>
                  <a:cubicBezTo>
                    <a:pt x="1306665" y="1126435"/>
                    <a:pt x="1345096" y="204084"/>
                    <a:pt x="1359673" y="222637"/>
                  </a:cubicBezTo>
                  <a:cubicBezTo>
                    <a:pt x="1374250" y="241190"/>
                    <a:pt x="1357023" y="1273534"/>
                    <a:pt x="1375576" y="1256306"/>
                  </a:cubicBezTo>
                  <a:cubicBezTo>
                    <a:pt x="1394129" y="1239078"/>
                    <a:pt x="1453764" y="104692"/>
                    <a:pt x="1470992" y="119270"/>
                  </a:cubicBezTo>
                  <a:cubicBezTo>
                    <a:pt x="1488220" y="133848"/>
                    <a:pt x="1461715" y="1353048"/>
                    <a:pt x="1478943" y="1343771"/>
                  </a:cubicBezTo>
                  <a:cubicBezTo>
                    <a:pt x="1496171" y="1334495"/>
                    <a:pt x="1555806" y="56985"/>
                    <a:pt x="1574359" y="63611"/>
                  </a:cubicBezTo>
                  <a:cubicBezTo>
                    <a:pt x="1592912" y="70237"/>
                    <a:pt x="1570383" y="1379552"/>
                    <a:pt x="1590261" y="1383527"/>
                  </a:cubicBezTo>
                  <a:cubicBezTo>
                    <a:pt x="1610139" y="1387502"/>
                    <a:pt x="1671099" y="95415"/>
                    <a:pt x="1693628" y="87464"/>
                  </a:cubicBezTo>
                  <a:cubicBezTo>
                    <a:pt x="1716157" y="79513"/>
                    <a:pt x="1704229" y="1318591"/>
                    <a:pt x="1725433" y="1335819"/>
                  </a:cubicBezTo>
                  <a:cubicBezTo>
                    <a:pt x="1746637" y="1353047"/>
                    <a:pt x="1800971" y="208059"/>
                    <a:pt x="1820849" y="190831"/>
                  </a:cubicBezTo>
                  <a:cubicBezTo>
                    <a:pt x="1840727" y="173603"/>
                    <a:pt x="1824825" y="1217875"/>
                    <a:pt x="1844703" y="1232452"/>
                  </a:cubicBezTo>
                  <a:cubicBezTo>
                    <a:pt x="1864581" y="1247030"/>
                    <a:pt x="1914940" y="307451"/>
                    <a:pt x="1940119" y="278296"/>
                  </a:cubicBezTo>
                  <a:cubicBezTo>
                    <a:pt x="1965298" y="249141"/>
                    <a:pt x="1985176" y="927653"/>
                    <a:pt x="1995778" y="1057524"/>
                  </a:cubicBezTo>
                  <a:cubicBezTo>
                    <a:pt x="2006380" y="1187395"/>
                    <a:pt x="2005054" y="1122459"/>
                    <a:pt x="2003729" y="10575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8" name="Text Box 371"/>
            <p:cNvSpPr txBox="1"/>
            <p:nvPr/>
          </p:nvSpPr>
          <p:spPr>
            <a:xfrm>
              <a:off x="0" y="0"/>
              <a:ext cx="580446" cy="145459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600" dirty="0" smtClean="0">
                  <a:effectLst/>
                  <a:ea typeface="Calibri"/>
                  <a:cs typeface="Times New Roman"/>
                </a:rPr>
                <a:t>50V</a:t>
              </a:r>
              <a:endParaRPr lang="tr-TR" sz="16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600" dirty="0" smtClean="0">
                  <a:effectLst/>
                  <a:ea typeface="Calibri"/>
                  <a:cs typeface="Times New Roman"/>
                </a:rPr>
                <a:t>10V</a:t>
              </a:r>
              <a:endParaRPr lang="tr-TR" sz="16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600" dirty="0">
                  <a:effectLst/>
                  <a:ea typeface="Calibri"/>
                  <a:cs typeface="Times New Roman"/>
                </a:rPr>
                <a:t>0V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600" dirty="0">
                  <a:effectLst/>
                  <a:ea typeface="Calibri"/>
                  <a:cs typeface="Times New Roman"/>
                </a:rPr>
                <a:t>-10V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600" dirty="0" smtClean="0">
                  <a:effectLst/>
                  <a:ea typeface="Calibri"/>
                  <a:cs typeface="Times New Roman"/>
                </a:rPr>
                <a:t>-50V</a:t>
              </a:r>
              <a:endParaRPr lang="tr-TR" sz="16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32040" y="1255491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Verilen GM işaretinin modülasyon indisini, taşıyıcı ve bilgi işaretlerinin tepe voltajlarını bulunuz.</a:t>
            </a:r>
            <a:endParaRPr lang="tr-TR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8562" y="3645024"/>
            <a:ext cx="5911670" cy="1008112"/>
            <a:chOff x="748562" y="3645024"/>
            <a:chExt cx="5273885" cy="682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48562" y="3657591"/>
                  <a:ext cx="3867573" cy="6574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𝑚</m:t>
                        </m:r>
                        <m:r>
                          <a:rPr lang="en-US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tr-T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  <m:r>
                          <a:rPr lang="tr-TR" b="0" i="1" smtClean="0">
                            <a:latin typeface="Cambria Math"/>
                          </a:rPr>
                          <m:t>= 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62" y="3657591"/>
                  <a:ext cx="3867573" cy="65748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635896" y="3645024"/>
                  <a:ext cx="2386551" cy="6826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tr-T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/>
                                </a:rPr>
                                <m:t>50 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/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/>
                          </m:sSub>
                        </m:num>
                        <m:den>
                          <m:sSub>
                            <m:sSubPr>
                              <m:ctrlPr>
                                <a:rPr lang="tr-T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/>
                                </a:rPr>
                                <m:t>50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/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tr-TR" sz="2400" b="0" i="1" smtClean="0">
                              <a:latin typeface="Cambria Math"/>
                            </a:rPr>
                            <m:t>10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𝑉</m:t>
                              </m:r>
                            </m:e>
                            <m:sub/>
                          </m:sSub>
                        </m:den>
                      </m:f>
                    </m:oMath>
                  </a14:m>
                  <a:r>
                    <a:rPr lang="tr-TR" sz="2400" dirty="0" smtClean="0"/>
                    <a:t> </a:t>
                  </a:r>
                  <a:r>
                    <a:rPr lang="tr-TR" dirty="0" smtClean="0"/>
                    <a:t> =  0.66</a:t>
                  </a:r>
                  <a:endParaRPr lang="tr-T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3645024"/>
                  <a:ext cx="2386551" cy="68262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93149" y="4941168"/>
                <a:ext cx="6487164" cy="5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/>
                  <a:t>V</a:t>
                </a:r>
                <a:r>
                  <a:rPr lang="en-US" sz="2000" b="1" baseline="-25000" dirty="0"/>
                  <a:t>C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func>
                              <m:funcPr>
                                <m:ctrlPr>
                                  <a:rPr lang="tr-TR" sz="2000" b="1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000" b="1" i="1">
                                    <a:latin typeface="Cambria Math"/>
                                  </a:rPr>
                                  <m:t>𝒎𝒊𝒏</m:t>
                                </m:r>
                              </m:fName>
                              <m:e/>
                            </m:func>
                          </m:sub>
                        </m:sSub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tr-TR" sz="2000" b="1" dirty="0" smtClean="0"/>
                  <a:t>= 30V ve </a:t>
                </a:r>
                <a:r>
                  <a:rPr lang="en-US" sz="2000" b="1" dirty="0" smtClean="0"/>
                  <a:t> </a:t>
                </a:r>
                <a:r>
                  <a:rPr lang="en-US" sz="2000" b="1" dirty="0" err="1"/>
                  <a:t>V</a:t>
                </a:r>
                <a:r>
                  <a:rPr lang="en-US" sz="2000" b="1" baseline="-25000" dirty="0" err="1"/>
                  <a:t>m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func>
                              <m:funcPr>
                                <m:ctrlPr>
                                  <a:rPr lang="tr-TR" sz="2000" b="1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000" b="1" i="1">
                                    <a:latin typeface="Cambria Math"/>
                                  </a:rPr>
                                  <m:t>𝒎𝒊𝒏</m:t>
                                </m:r>
                              </m:fName>
                              <m:e/>
                            </m:func>
                          </m:sub>
                        </m:sSub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tr-TR" sz="2000" b="1" i="1" smtClean="0">
                        <a:latin typeface="Cambria Math"/>
                      </a:rPr>
                      <m:t>=</m:t>
                    </m:r>
                    <m:r>
                      <a:rPr lang="tr-TR" sz="2000" b="1" i="1" smtClean="0">
                        <a:latin typeface="Cambria Math"/>
                      </a:rPr>
                      <m:t>𝟐𝟎</m:t>
                    </m:r>
                    <m:r>
                      <a:rPr lang="tr-TR" sz="2000" b="1" i="1" smtClean="0">
                        <a:latin typeface="Cambria Math"/>
                      </a:rPr>
                      <m:t> </m:t>
                    </m:r>
                    <m:r>
                      <a:rPr lang="tr-TR" sz="2000" b="1" i="1" smtClean="0">
                        <a:latin typeface="Cambria Math"/>
                      </a:rPr>
                      <m:t>𝑽</m:t>
                    </m:r>
                  </m:oMath>
                </a14:m>
                <a:endParaRPr lang="tr-TR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49" y="4941168"/>
                <a:ext cx="6487164" cy="533992"/>
              </a:xfrm>
              <a:prstGeom prst="rect">
                <a:avLst/>
              </a:prstGeom>
              <a:blipFill rotWithShape="1">
                <a:blip r:embed="rId4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41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7992888" cy="36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Çift</a:t>
            </a:r>
            <a:r>
              <a:rPr lang="en-US" sz="2400" b="1" dirty="0"/>
              <a:t> </a:t>
            </a:r>
            <a:r>
              <a:rPr lang="en-US" sz="2400" b="1" dirty="0" err="1"/>
              <a:t>yan</a:t>
            </a:r>
            <a:r>
              <a:rPr lang="en-US" sz="2400" b="1" dirty="0"/>
              <a:t> </a:t>
            </a:r>
            <a:r>
              <a:rPr lang="en-US" sz="2400" b="1" dirty="0" err="1"/>
              <a:t>bant</a:t>
            </a:r>
            <a:r>
              <a:rPr lang="en-US" sz="2400" b="1" dirty="0"/>
              <a:t> </a:t>
            </a:r>
            <a:r>
              <a:rPr lang="en-US" sz="2400" b="1" dirty="0" err="1"/>
              <a:t>genlik</a:t>
            </a:r>
            <a:r>
              <a:rPr lang="en-US" sz="2400" b="1" dirty="0"/>
              <a:t> </a:t>
            </a:r>
            <a:r>
              <a:rPr lang="en-US" sz="2400" b="1" dirty="0" err="1"/>
              <a:t>modülasyonunda</a:t>
            </a:r>
            <a:r>
              <a:rPr lang="en-US" sz="2400" b="1" dirty="0"/>
              <a:t> </a:t>
            </a:r>
            <a:r>
              <a:rPr lang="en-US" sz="2400" b="1" dirty="0" err="1"/>
              <a:t>bant</a:t>
            </a:r>
            <a:r>
              <a:rPr lang="en-US" sz="2400" b="1" dirty="0"/>
              <a:t> </a:t>
            </a:r>
            <a:r>
              <a:rPr lang="en-US" sz="2400" b="1" dirty="0" err="1"/>
              <a:t>genişliği</a:t>
            </a:r>
            <a:endParaRPr lang="tr-TR" sz="2400" dirty="0"/>
          </a:p>
          <a:p>
            <a:r>
              <a:rPr lang="en-US" dirty="0"/>
              <a:t> </a:t>
            </a:r>
            <a:endParaRPr lang="tr-TR" dirty="0"/>
          </a:p>
          <a:p>
            <a:pPr algn="just"/>
            <a:r>
              <a:rPr lang="en-US" sz="2000" dirty="0" err="1"/>
              <a:t>İşaretin</a:t>
            </a:r>
            <a:r>
              <a:rPr lang="en-US" sz="2000" dirty="0"/>
              <a:t> </a:t>
            </a:r>
            <a:r>
              <a:rPr lang="en-US" sz="2000" dirty="0" err="1"/>
              <a:t>frekans</a:t>
            </a:r>
            <a:r>
              <a:rPr lang="en-US" sz="2000" dirty="0"/>
              <a:t> </a:t>
            </a:r>
            <a:r>
              <a:rPr lang="en-US" sz="2000" dirty="0" err="1"/>
              <a:t>spektrumunda</a:t>
            </a:r>
            <a:r>
              <a:rPr lang="en-US" sz="2000" dirty="0"/>
              <a:t> </a:t>
            </a:r>
            <a:r>
              <a:rPr lang="en-US" sz="2000" dirty="0" err="1"/>
              <a:t>işgal</a:t>
            </a:r>
            <a:r>
              <a:rPr lang="en-US" sz="2000" dirty="0"/>
              <a:t> </a:t>
            </a:r>
            <a:r>
              <a:rPr lang="en-US" sz="2000" dirty="0" err="1"/>
              <a:t>ettiği</a:t>
            </a:r>
            <a:r>
              <a:rPr lang="en-US" sz="2000" dirty="0"/>
              <a:t> </a:t>
            </a:r>
            <a:r>
              <a:rPr lang="en-US" sz="2000" dirty="0" err="1"/>
              <a:t>yere</a:t>
            </a:r>
            <a:r>
              <a:rPr lang="en-US" sz="2000" dirty="0"/>
              <a:t> </a:t>
            </a:r>
            <a:r>
              <a:rPr lang="en-US" sz="2000" dirty="0" err="1"/>
              <a:t>bant</a:t>
            </a:r>
            <a:r>
              <a:rPr lang="en-US" sz="2000" dirty="0"/>
              <a:t> </a:t>
            </a:r>
            <a:r>
              <a:rPr lang="en-US" sz="2000" dirty="0" err="1"/>
              <a:t>genişliği</a:t>
            </a:r>
            <a:r>
              <a:rPr lang="en-US" sz="2000" dirty="0"/>
              <a:t> </a:t>
            </a:r>
            <a:r>
              <a:rPr lang="en-US" sz="2000" dirty="0" err="1"/>
              <a:t>denir</a:t>
            </a:r>
            <a:r>
              <a:rPr lang="en-US" sz="2000" dirty="0"/>
              <a:t>.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deyişle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elektronik</a:t>
            </a:r>
            <a:r>
              <a:rPr lang="en-US" sz="2000" dirty="0"/>
              <a:t> </a:t>
            </a:r>
            <a:r>
              <a:rPr lang="en-US" sz="2000" dirty="0" err="1"/>
              <a:t>devrenin</a:t>
            </a:r>
            <a:r>
              <a:rPr lang="en-US" sz="2000" dirty="0"/>
              <a:t> </a:t>
            </a:r>
            <a:r>
              <a:rPr lang="en-US" sz="2000" dirty="0" err="1"/>
              <a:t>çalıştığı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geçirdiği</a:t>
            </a:r>
            <a:r>
              <a:rPr lang="en-US" sz="2000" dirty="0"/>
              <a:t> </a:t>
            </a:r>
            <a:r>
              <a:rPr lang="en-US" sz="2000" dirty="0" err="1"/>
              <a:t>frekans</a:t>
            </a:r>
            <a:r>
              <a:rPr lang="en-US" sz="2000" dirty="0"/>
              <a:t> </a:t>
            </a:r>
            <a:r>
              <a:rPr lang="en-US" sz="2000" dirty="0" err="1"/>
              <a:t>bölgesinin</a:t>
            </a:r>
            <a:r>
              <a:rPr lang="en-US" sz="2000" dirty="0"/>
              <a:t> </a:t>
            </a:r>
            <a:r>
              <a:rPr lang="en-US" sz="2000" dirty="0" err="1"/>
              <a:t>genişliği</a:t>
            </a:r>
            <a:r>
              <a:rPr lang="en-US" sz="2000" dirty="0"/>
              <a:t> </a:t>
            </a:r>
            <a:r>
              <a:rPr lang="en-US" sz="2000" dirty="0" err="1"/>
              <a:t>bant</a:t>
            </a:r>
            <a:r>
              <a:rPr lang="en-US" sz="2000" dirty="0"/>
              <a:t> </a:t>
            </a:r>
            <a:r>
              <a:rPr lang="en-US" sz="2000" dirty="0" err="1"/>
              <a:t>genişliği</a:t>
            </a:r>
            <a:r>
              <a:rPr lang="en-US" sz="2000" dirty="0"/>
              <a:t> (BW)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 </a:t>
            </a:r>
            <a:r>
              <a:rPr lang="en-US" sz="2000" dirty="0" err="1"/>
              <a:t>Çift</a:t>
            </a:r>
            <a:r>
              <a:rPr lang="en-US" sz="2000" dirty="0"/>
              <a:t> </a:t>
            </a:r>
            <a:r>
              <a:rPr lang="en-US" sz="2000" dirty="0" err="1"/>
              <a:t>yan</a:t>
            </a:r>
            <a:r>
              <a:rPr lang="en-US" sz="2000" dirty="0"/>
              <a:t> </a:t>
            </a:r>
            <a:r>
              <a:rPr lang="en-US" sz="2000" dirty="0" err="1"/>
              <a:t>bant</a:t>
            </a:r>
            <a:r>
              <a:rPr lang="en-US" sz="2000" dirty="0"/>
              <a:t> </a:t>
            </a:r>
            <a:r>
              <a:rPr lang="en-US" sz="2000" dirty="0" err="1"/>
              <a:t>genlik</a:t>
            </a:r>
            <a:r>
              <a:rPr lang="en-US" sz="2000" dirty="0"/>
              <a:t> </a:t>
            </a:r>
            <a:r>
              <a:rPr lang="en-US" sz="2000" dirty="0" err="1"/>
              <a:t>modülasyonunda</a:t>
            </a:r>
            <a:r>
              <a:rPr lang="en-US" sz="2000" dirty="0"/>
              <a:t> </a:t>
            </a:r>
            <a:r>
              <a:rPr lang="en-US" sz="2000" dirty="0" err="1"/>
              <a:t>bant</a:t>
            </a:r>
            <a:r>
              <a:rPr lang="en-US" sz="2000" dirty="0"/>
              <a:t> </a:t>
            </a:r>
            <a:r>
              <a:rPr lang="en-US" sz="2000" dirty="0" err="1"/>
              <a:t>genişliği</a:t>
            </a:r>
            <a:r>
              <a:rPr lang="en-US" sz="2000" dirty="0"/>
              <a:t> </a:t>
            </a:r>
            <a:r>
              <a:rPr lang="en-US" sz="2000" dirty="0" err="1"/>
              <a:t>bilgi</a:t>
            </a:r>
            <a:r>
              <a:rPr lang="en-US" sz="2000" dirty="0"/>
              <a:t> </a:t>
            </a:r>
            <a:r>
              <a:rPr lang="en-US" sz="2000" dirty="0" err="1"/>
              <a:t>işaretinin</a:t>
            </a:r>
            <a:r>
              <a:rPr lang="en-US" sz="2000" dirty="0"/>
              <a:t> </a:t>
            </a:r>
            <a:r>
              <a:rPr lang="en-US" sz="2000" dirty="0" err="1"/>
              <a:t>frekansının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 </a:t>
            </a:r>
            <a:r>
              <a:rPr lang="en-US" sz="2000" dirty="0" err="1"/>
              <a:t>katıdır</a:t>
            </a:r>
            <a:r>
              <a:rPr lang="en-US" sz="2000" dirty="0"/>
              <a:t>. </a:t>
            </a:r>
            <a:r>
              <a:rPr lang="en-US" sz="2000" dirty="0" err="1"/>
              <a:t>Bunun</a:t>
            </a:r>
            <a:r>
              <a:rPr lang="en-US" sz="2000" dirty="0"/>
              <a:t> </a:t>
            </a:r>
            <a:r>
              <a:rPr lang="en-US" sz="2000" dirty="0" err="1"/>
              <a:t>nedeni</a:t>
            </a:r>
            <a:r>
              <a:rPr lang="en-US" sz="2000" dirty="0"/>
              <a:t> </a:t>
            </a:r>
            <a:r>
              <a:rPr lang="en-US" sz="2000" dirty="0" err="1"/>
              <a:t>konunun</a:t>
            </a:r>
            <a:r>
              <a:rPr lang="en-US" sz="2000" dirty="0"/>
              <a:t> </a:t>
            </a:r>
            <a:r>
              <a:rPr lang="en-US" sz="2000" dirty="0" err="1"/>
              <a:t>başında</a:t>
            </a:r>
            <a:r>
              <a:rPr lang="en-US" sz="2000" dirty="0"/>
              <a:t> </a:t>
            </a:r>
            <a:r>
              <a:rPr lang="en-US" sz="2000" dirty="0" err="1"/>
              <a:t>bahsettiğimiz</a:t>
            </a:r>
            <a:r>
              <a:rPr lang="en-US" sz="2000" dirty="0"/>
              <a:t> alt </a:t>
            </a:r>
            <a:r>
              <a:rPr lang="en-US" sz="2000" dirty="0" err="1"/>
              <a:t>yan</a:t>
            </a:r>
            <a:r>
              <a:rPr lang="en-US" sz="2000" dirty="0"/>
              <a:t> </a:t>
            </a:r>
            <a:r>
              <a:rPr lang="en-US" sz="2000" dirty="0" err="1"/>
              <a:t>bant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üst</a:t>
            </a:r>
            <a:r>
              <a:rPr lang="en-US" sz="2000" dirty="0"/>
              <a:t> </a:t>
            </a:r>
            <a:r>
              <a:rPr lang="en-US" sz="2000" dirty="0" err="1"/>
              <a:t>yan</a:t>
            </a:r>
            <a:r>
              <a:rPr lang="en-US" sz="2000" dirty="0"/>
              <a:t> </a:t>
            </a:r>
            <a:r>
              <a:rPr lang="en-US" sz="2000" dirty="0" err="1"/>
              <a:t>bantlarının</a:t>
            </a:r>
            <a:r>
              <a:rPr lang="en-US" sz="2000" dirty="0"/>
              <a:t> </a:t>
            </a:r>
            <a:r>
              <a:rPr lang="en-US" sz="2000" dirty="0" err="1"/>
              <a:t>kullanılmasıdır</a:t>
            </a:r>
            <a:r>
              <a:rPr lang="en-US" sz="2000" dirty="0"/>
              <a:t>.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deyişle</a:t>
            </a:r>
            <a:r>
              <a:rPr lang="en-US" sz="2000" dirty="0"/>
              <a:t> </a:t>
            </a:r>
            <a:endParaRPr lang="tr-TR" sz="2800" b="1" dirty="0"/>
          </a:p>
          <a:p>
            <a:pPr algn="ctr"/>
            <a:r>
              <a:rPr lang="en-US" sz="2800" b="1" dirty="0"/>
              <a:t>BW=2fm </a:t>
            </a:r>
            <a:endParaRPr lang="tr-TR" sz="2800" b="1" dirty="0"/>
          </a:p>
          <a:p>
            <a:pPr algn="just"/>
            <a:r>
              <a:rPr lang="en-US" sz="2000" dirty="0" err="1"/>
              <a:t>şeklinde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</a:t>
            </a:r>
            <a:endParaRPr lang="tr-TR" sz="2000" dirty="0"/>
          </a:p>
          <a:p>
            <a:endParaRPr lang="tr-TR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3" y="3789041"/>
            <a:ext cx="5064821" cy="2507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27884" y="566984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bant</a:t>
            </a:r>
            <a:r>
              <a:rPr lang="en-US" dirty="0"/>
              <a:t> GM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frekans</a:t>
            </a:r>
            <a:r>
              <a:rPr lang="en-US" dirty="0"/>
              <a:t> </a:t>
            </a:r>
            <a:r>
              <a:rPr lang="en-US" dirty="0" err="1"/>
              <a:t>spektrumu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889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53" y="3284984"/>
            <a:ext cx="5239494" cy="33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260648"/>
                <a:ext cx="8064896" cy="357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Örnek</a:t>
                </a:r>
                <a:r>
                  <a:rPr lang="en-US" sz="2400" b="1" dirty="0"/>
                  <a:t> 1.6</a:t>
                </a:r>
                <a:endParaRPr lang="tr-TR" sz="2400" dirty="0"/>
              </a:p>
              <a:p>
                <a:pPr algn="just"/>
                <a:r>
                  <a:rPr lang="en-US" sz="2000" dirty="0" err="1"/>
                  <a:t>Bir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Çift</a:t>
                </a:r>
                <a:r>
                  <a:rPr lang="en-US" sz="2000" dirty="0"/>
                  <a:t> Yan Band (ÇYB) GM </a:t>
                </a:r>
                <a:r>
                  <a:rPr lang="en-US" sz="2000" dirty="0" err="1"/>
                  <a:t>sisteminde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aşağıda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verilen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değerler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kullanılmaktadır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Frekans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spektrumunda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oluşacak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olan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frekansların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değerlerini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genliklerini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bulunuz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spektrumu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çiziniz</a:t>
                </a:r>
                <a:r>
                  <a:rPr lang="en-US" sz="2000" dirty="0" smtClean="0"/>
                  <a:t>.</a:t>
                </a:r>
                <a:r>
                  <a:rPr lang="tr-TR" sz="2000" dirty="0"/>
                  <a:t> </a:t>
                </a:r>
                <a:r>
                  <a:rPr lang="en-US" sz="2000" dirty="0" err="1" smtClean="0"/>
                  <a:t>ve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bant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genişliğini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bulunuz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pPr algn="ctr"/>
                <a:r>
                  <a:rPr lang="en-US" sz="2000" dirty="0"/>
                  <a:t> </a:t>
                </a:r>
                <a:r>
                  <a:rPr lang="en-US" sz="2000" dirty="0" err="1" smtClean="0"/>
                  <a:t>Vm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10 V,  </a:t>
                </a:r>
                <a:r>
                  <a:rPr lang="en-US" sz="2000" dirty="0" err="1"/>
                  <a:t>Vc</a:t>
                </a:r>
                <a:r>
                  <a:rPr lang="en-US" sz="2000" dirty="0"/>
                  <a:t> = 10 V,  fc = 100 kHz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fm</a:t>
                </a:r>
                <a:r>
                  <a:rPr lang="en-US" sz="2000" dirty="0"/>
                  <a:t> = 1 kHz</a:t>
                </a:r>
                <a:endParaRPr lang="tr-TR" sz="2000" dirty="0"/>
              </a:p>
              <a:p>
                <a:r>
                  <a:rPr lang="en-US" sz="2400" b="1" dirty="0" err="1"/>
                  <a:t>Çözüm</a:t>
                </a:r>
                <a:r>
                  <a:rPr lang="en-US" sz="2400" b="1" dirty="0"/>
                  <a:t> 1.6</a:t>
                </a:r>
                <a:endParaRPr lang="tr-TR" sz="2400" b="1" dirty="0"/>
              </a:p>
              <a:p>
                <a:r>
                  <a:rPr lang="en-US" sz="2000" dirty="0" err="1"/>
                  <a:t>Üst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yan</a:t>
                </a:r>
                <a:r>
                  <a:rPr lang="en-US" sz="2000" dirty="0"/>
                  <a:t> band </a:t>
                </a:r>
                <a:r>
                  <a:rPr lang="en-US" sz="2000" dirty="0" err="1"/>
                  <a:t>fc+fm</a:t>
                </a:r>
                <a:r>
                  <a:rPr lang="en-US" sz="2000" dirty="0"/>
                  <a:t> = 101 kHz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alt </a:t>
                </a:r>
                <a:r>
                  <a:rPr lang="en-US" sz="2000" dirty="0" err="1"/>
                  <a:t>yan</a:t>
                </a:r>
                <a:r>
                  <a:rPr lang="en-US" sz="2000" dirty="0"/>
                  <a:t> band fc-</a:t>
                </a:r>
                <a:r>
                  <a:rPr lang="en-US" sz="2000" dirty="0" err="1"/>
                  <a:t>fm</a:t>
                </a:r>
                <a:r>
                  <a:rPr lang="en-US" sz="2000" dirty="0"/>
                  <a:t> = 99 kHz dir. </a:t>
                </a:r>
                <a:r>
                  <a:rPr lang="en-US" sz="2000" i="1" dirty="0"/>
                  <a:t>m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000" dirty="0"/>
                  <a:t> = 1</a:t>
                </a:r>
                <a:endParaRPr lang="tr-TR" sz="20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648"/>
                <a:ext cx="8064896" cy="3572645"/>
              </a:xfrm>
              <a:prstGeom prst="rect">
                <a:avLst/>
              </a:prstGeom>
              <a:blipFill rotWithShape="1">
                <a:blip r:embed="rId3"/>
                <a:stretch>
                  <a:fillRect l="-1210" t="-1365" r="-83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6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Çift</a:t>
            </a:r>
            <a:r>
              <a:rPr lang="en-US" sz="2400" b="1" dirty="0"/>
              <a:t> Yan Band </a:t>
            </a:r>
            <a:r>
              <a:rPr lang="en-US" sz="2400" b="1" dirty="0" err="1"/>
              <a:t>genlik</a:t>
            </a:r>
            <a:r>
              <a:rPr lang="en-US" sz="2400" b="1" dirty="0"/>
              <a:t> </a:t>
            </a:r>
            <a:r>
              <a:rPr lang="en-US" sz="2400" b="1" dirty="0" err="1"/>
              <a:t>modülasyonunda</a:t>
            </a:r>
            <a:r>
              <a:rPr lang="en-US" sz="2400" b="1" dirty="0"/>
              <a:t> </a:t>
            </a:r>
            <a:r>
              <a:rPr lang="en-US" sz="2400" b="1" dirty="0" err="1"/>
              <a:t>güç</a:t>
            </a:r>
            <a:r>
              <a:rPr lang="en-US" sz="2400" b="1" dirty="0"/>
              <a:t> </a:t>
            </a:r>
            <a:r>
              <a:rPr lang="en-US" sz="2400" b="1" dirty="0" err="1"/>
              <a:t>hesabı</a:t>
            </a:r>
            <a:endParaRPr lang="tr-TR" sz="2400" dirty="0"/>
          </a:p>
          <a:p>
            <a:r>
              <a:rPr lang="en-US" dirty="0"/>
              <a:t> </a:t>
            </a:r>
            <a:endParaRPr lang="tr-TR" dirty="0"/>
          </a:p>
          <a:p>
            <a:pPr algn="just"/>
            <a:r>
              <a:rPr lang="en-US" sz="2000" dirty="0" err="1" smtClean="0"/>
              <a:t>Çift</a:t>
            </a:r>
            <a:r>
              <a:rPr lang="en-US" sz="2000" dirty="0" smtClean="0"/>
              <a:t> </a:t>
            </a:r>
            <a:r>
              <a:rPr lang="en-US" sz="2000" dirty="0"/>
              <a:t>Yan band GM </a:t>
            </a:r>
            <a:r>
              <a:rPr lang="en-US" sz="2000" dirty="0" err="1"/>
              <a:t>frekans</a:t>
            </a:r>
            <a:r>
              <a:rPr lang="en-US" sz="2000" dirty="0"/>
              <a:t> </a:t>
            </a:r>
            <a:r>
              <a:rPr lang="en-US" sz="2000" dirty="0" err="1"/>
              <a:t>spektrumunda</a:t>
            </a:r>
            <a:r>
              <a:rPr lang="en-US" sz="2000" dirty="0"/>
              <a:t>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tane</a:t>
            </a:r>
            <a:r>
              <a:rPr lang="en-US" sz="2000" dirty="0"/>
              <a:t> </a:t>
            </a:r>
            <a:r>
              <a:rPr lang="en-US" sz="2000" dirty="0" err="1"/>
              <a:t>frekans</a:t>
            </a:r>
            <a:r>
              <a:rPr lang="en-US" sz="2000" dirty="0"/>
              <a:t> </a:t>
            </a:r>
            <a:r>
              <a:rPr lang="en-US" sz="2000" dirty="0" err="1"/>
              <a:t>birleşeni</a:t>
            </a:r>
            <a:r>
              <a:rPr lang="en-US" sz="2000" dirty="0"/>
              <a:t> </a:t>
            </a:r>
            <a:r>
              <a:rPr lang="en-US" sz="2000" dirty="0" err="1"/>
              <a:t>bulunmaktadır</a:t>
            </a:r>
            <a:r>
              <a:rPr lang="en-US" sz="2000" dirty="0"/>
              <a:t>. </a:t>
            </a:r>
            <a:r>
              <a:rPr lang="en-US" sz="2000" dirty="0" err="1"/>
              <a:t>Dolayısı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çift</a:t>
            </a:r>
            <a:r>
              <a:rPr lang="en-US" sz="2000" dirty="0"/>
              <a:t> </a:t>
            </a:r>
            <a:r>
              <a:rPr lang="en-US" sz="2000" dirty="0" err="1"/>
              <a:t>yan</a:t>
            </a:r>
            <a:r>
              <a:rPr lang="en-US" sz="2000" dirty="0"/>
              <a:t> band GM de </a:t>
            </a:r>
            <a:r>
              <a:rPr lang="en-US" sz="2000" dirty="0" err="1"/>
              <a:t>toplam</a:t>
            </a:r>
            <a:r>
              <a:rPr lang="en-US" sz="2000" dirty="0"/>
              <a:t> </a:t>
            </a:r>
            <a:r>
              <a:rPr lang="en-US" sz="2000" dirty="0" err="1"/>
              <a:t>güç</a:t>
            </a:r>
            <a:r>
              <a:rPr lang="en-US" sz="2000" dirty="0"/>
              <a:t> </a:t>
            </a:r>
            <a:r>
              <a:rPr lang="en-US" sz="2000" dirty="0" err="1"/>
              <a:t>ayrı</a:t>
            </a:r>
            <a:r>
              <a:rPr lang="en-US" sz="2000" dirty="0"/>
              <a:t> </a:t>
            </a:r>
            <a:r>
              <a:rPr lang="en-US" sz="2000" dirty="0" err="1"/>
              <a:t>ayrı</a:t>
            </a:r>
            <a:r>
              <a:rPr lang="en-US" sz="2000" dirty="0"/>
              <a:t> </a:t>
            </a:r>
            <a:r>
              <a:rPr lang="en-US" sz="2000" dirty="0" err="1"/>
              <a:t>taşıyıcı</a:t>
            </a:r>
            <a:r>
              <a:rPr lang="en-US" sz="2000" dirty="0"/>
              <a:t> </a:t>
            </a:r>
            <a:r>
              <a:rPr lang="en-US" sz="2000" dirty="0" err="1"/>
              <a:t>gücü</a:t>
            </a:r>
            <a:r>
              <a:rPr lang="en-US" sz="2000" dirty="0"/>
              <a:t>, </a:t>
            </a:r>
            <a:r>
              <a:rPr lang="en-US" sz="2000" dirty="0" err="1"/>
              <a:t>üst</a:t>
            </a:r>
            <a:r>
              <a:rPr lang="en-US" sz="2000" dirty="0"/>
              <a:t> </a:t>
            </a:r>
            <a:r>
              <a:rPr lang="en-US" sz="2000" dirty="0" err="1"/>
              <a:t>yan</a:t>
            </a:r>
            <a:r>
              <a:rPr lang="en-US" sz="2000" dirty="0"/>
              <a:t> band </a:t>
            </a:r>
            <a:r>
              <a:rPr lang="en-US" sz="2000" dirty="0" err="1"/>
              <a:t>ve</a:t>
            </a:r>
            <a:r>
              <a:rPr lang="en-US" sz="2000" dirty="0"/>
              <a:t> alt </a:t>
            </a:r>
            <a:r>
              <a:rPr lang="en-US" sz="2000" dirty="0" err="1"/>
              <a:t>yan</a:t>
            </a:r>
            <a:r>
              <a:rPr lang="en-US" sz="2000" dirty="0"/>
              <a:t> </a:t>
            </a:r>
            <a:r>
              <a:rPr lang="en-US" sz="2000" dirty="0" err="1"/>
              <a:t>bandın</a:t>
            </a:r>
            <a:r>
              <a:rPr lang="en-US" sz="2000" dirty="0"/>
              <a:t> </a:t>
            </a:r>
            <a:r>
              <a:rPr lang="en-US" sz="2000" dirty="0" err="1"/>
              <a:t>güçlerinin</a:t>
            </a:r>
            <a:r>
              <a:rPr lang="en-US" sz="2000" dirty="0"/>
              <a:t> </a:t>
            </a:r>
            <a:r>
              <a:rPr lang="en-US" sz="2000" dirty="0" err="1"/>
              <a:t>toplamına</a:t>
            </a:r>
            <a:r>
              <a:rPr lang="en-US" sz="2000" dirty="0"/>
              <a:t> </a:t>
            </a:r>
            <a:r>
              <a:rPr lang="en-US" sz="2000" dirty="0" err="1"/>
              <a:t>eşit</a:t>
            </a:r>
            <a:r>
              <a:rPr lang="en-US" sz="2000" dirty="0"/>
              <a:t> </a:t>
            </a:r>
            <a:r>
              <a:rPr lang="en-US" sz="2000" dirty="0" err="1"/>
              <a:t>olmalıdır</a:t>
            </a:r>
            <a:r>
              <a:rPr lang="en-US" sz="2000" dirty="0"/>
              <a:t>.</a:t>
            </a:r>
            <a:endParaRPr lang="tr-TR" sz="2000" dirty="0"/>
          </a:p>
          <a:p>
            <a:endParaRPr lang="tr-TR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91" y="2368274"/>
            <a:ext cx="3059534" cy="100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896544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53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7704856" cy="354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Burada</a:t>
            </a:r>
            <a:r>
              <a:rPr lang="en-US" dirty="0"/>
              <a:t> </a:t>
            </a:r>
            <a:r>
              <a:rPr lang="en-US" dirty="0" err="1"/>
              <a:t>taşıyıcı</a:t>
            </a:r>
            <a:r>
              <a:rPr lang="en-US" dirty="0"/>
              <a:t> </a:t>
            </a:r>
            <a:r>
              <a:rPr lang="en-US" dirty="0" err="1"/>
              <a:t>gücünü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taşıyıcı</a:t>
            </a:r>
            <a:r>
              <a:rPr lang="en-US" dirty="0"/>
              <a:t> = P</a:t>
            </a:r>
            <a:r>
              <a:rPr lang="en-US" baseline="-25000" dirty="0"/>
              <a:t>C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anten</a:t>
            </a:r>
            <a:r>
              <a:rPr lang="en-US" dirty="0"/>
              <a:t> </a:t>
            </a:r>
            <a:r>
              <a:rPr lang="en-US" dirty="0" err="1"/>
              <a:t>direncini</a:t>
            </a:r>
            <a:r>
              <a:rPr lang="en-US" dirty="0"/>
              <a:t> R 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edersek</a:t>
            </a:r>
            <a:endParaRPr lang="tr-TR" dirty="0"/>
          </a:p>
          <a:p>
            <a:r>
              <a:rPr lang="en-US" dirty="0"/>
              <a:t> </a:t>
            </a:r>
            <a:endParaRPr lang="tr-TR" dirty="0"/>
          </a:p>
          <a:p>
            <a:pPr algn="ctr"/>
            <a:r>
              <a:rPr lang="en-US" dirty="0"/>
              <a:t>P</a:t>
            </a:r>
            <a:r>
              <a:rPr lang="en-US" baseline="-25000" dirty="0"/>
              <a:t>C </a:t>
            </a:r>
            <a:r>
              <a:rPr lang="en-US" dirty="0"/>
              <a:t>= </a:t>
            </a:r>
            <a:endParaRPr lang="tr-TR" sz="4000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err="1" smtClean="0"/>
              <a:t>Üst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bant</a:t>
            </a:r>
            <a:r>
              <a:rPr lang="en-US" dirty="0"/>
              <a:t> </a:t>
            </a:r>
            <a:r>
              <a:rPr lang="en-US" dirty="0" err="1"/>
              <a:t>güçleri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olacağından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güçler</a:t>
            </a:r>
            <a:r>
              <a:rPr lang="en-US" dirty="0"/>
              <a:t>  </a:t>
            </a:r>
            <a:r>
              <a:rPr lang="en-US" dirty="0" err="1"/>
              <a:t>P</a:t>
            </a:r>
            <a:r>
              <a:rPr lang="en-US" baseline="-25000" dirty="0" err="1"/>
              <a:t>üst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baseline="-25000" dirty="0" err="1"/>
              <a:t>alt</a:t>
            </a:r>
            <a:r>
              <a:rPr lang="en-US" dirty="0"/>
              <a:t> </a:t>
            </a:r>
            <a:r>
              <a:rPr lang="en-US" dirty="0" smtClean="0"/>
              <a:t>=</a:t>
            </a:r>
            <a:endParaRPr lang="tr-TR" sz="3600" dirty="0"/>
          </a:p>
          <a:p>
            <a:r>
              <a:rPr lang="en-US" baseline="-25000" dirty="0"/>
              <a:t> </a:t>
            </a:r>
            <a:endParaRPr lang="tr-TR" dirty="0"/>
          </a:p>
          <a:p>
            <a:r>
              <a:rPr lang="en-US" dirty="0" err="1"/>
              <a:t>Antenden</a:t>
            </a:r>
            <a:r>
              <a:rPr lang="en-US" dirty="0"/>
              <a:t> </a:t>
            </a:r>
            <a:r>
              <a:rPr lang="en-US" dirty="0" err="1"/>
              <a:t>havaya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, P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edilirse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P</a:t>
            </a:r>
            <a:r>
              <a:rPr lang="en-US" baseline="-25000" dirty="0"/>
              <a:t>C</a:t>
            </a:r>
            <a:r>
              <a:rPr lang="en-US" dirty="0"/>
              <a:t> </a:t>
            </a:r>
            <a:r>
              <a:rPr lang="tr-TR" dirty="0" smtClean="0"/>
              <a:t>   </a:t>
            </a:r>
            <a:r>
              <a:rPr lang="en-US" dirty="0" smtClean="0"/>
              <a:t>(</a:t>
            </a:r>
            <a:r>
              <a:rPr lang="en-US" dirty="0"/>
              <a:t>1 </a:t>
            </a:r>
            <a:r>
              <a:rPr lang="tr-TR" dirty="0" smtClean="0"/>
              <a:t> </a:t>
            </a:r>
            <a:r>
              <a:rPr lang="en-US" dirty="0" smtClean="0"/>
              <a:t>+ </a:t>
            </a:r>
            <a:r>
              <a:rPr lang="tr-TR" dirty="0" smtClean="0"/>
              <a:t>              </a:t>
            </a:r>
            <a:r>
              <a:rPr lang="en-US" dirty="0" smtClean="0"/>
              <a:t>)</a:t>
            </a:r>
            <a:endParaRPr lang="tr-TR" dirty="0"/>
          </a:p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32040" y="836712"/>
                <a:ext cx="6062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𝑉𝑐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836712"/>
                <a:ext cx="606256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60232" y="1700808"/>
                <a:ext cx="7402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700808"/>
                <a:ext cx="74026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47443" y="3068960"/>
                <a:ext cx="5428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43" y="3068960"/>
                <a:ext cx="54284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2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Örnek</a:t>
            </a:r>
            <a:r>
              <a:rPr lang="en-US" sz="2400" b="1" dirty="0"/>
              <a:t> 1.7</a:t>
            </a:r>
            <a:endParaRPr lang="tr-TR" sz="2400" dirty="0"/>
          </a:p>
          <a:p>
            <a:endParaRPr lang="tr-TR" dirty="0" smtClean="0"/>
          </a:p>
          <a:p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/>
              <a:t>ses</a:t>
            </a:r>
            <a:r>
              <a:rPr lang="en-US" sz="2400" dirty="0"/>
              <a:t> </a:t>
            </a:r>
            <a:r>
              <a:rPr lang="en-US" sz="2400" dirty="0" err="1"/>
              <a:t>sinyalinin</a:t>
            </a:r>
            <a:r>
              <a:rPr lang="en-US" sz="2400" dirty="0"/>
              <a:t> </a:t>
            </a:r>
            <a:r>
              <a:rPr lang="en-US" sz="2400" dirty="0" err="1"/>
              <a:t>matematiksel</a:t>
            </a:r>
            <a:r>
              <a:rPr lang="en-US" sz="2400" dirty="0"/>
              <a:t> </a:t>
            </a:r>
            <a:r>
              <a:rPr lang="en-US" sz="2400" dirty="0" err="1"/>
              <a:t>ifadesi</a:t>
            </a:r>
            <a:r>
              <a:rPr lang="en-US" sz="2400" dirty="0"/>
              <a:t> </a:t>
            </a:r>
            <a:r>
              <a:rPr lang="en-US" sz="2400" dirty="0" err="1"/>
              <a:t>Vm</a:t>
            </a:r>
            <a:r>
              <a:rPr lang="en-US" sz="2400" dirty="0"/>
              <a:t>=10 Sin 6400πt dir. Bu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işareti</a:t>
            </a:r>
            <a:r>
              <a:rPr lang="en-US" sz="2400" dirty="0"/>
              <a:t> </a:t>
            </a:r>
            <a:r>
              <a:rPr lang="en-US" sz="2400" dirty="0" err="1"/>
              <a:t>matematiksel</a:t>
            </a:r>
            <a:r>
              <a:rPr lang="en-US" sz="2400" dirty="0"/>
              <a:t> </a:t>
            </a:r>
            <a:r>
              <a:rPr lang="en-US" sz="2400" dirty="0" err="1"/>
              <a:t>ifadesi</a:t>
            </a:r>
            <a:r>
              <a:rPr lang="en-US" sz="2400" dirty="0"/>
              <a:t> </a:t>
            </a:r>
            <a:r>
              <a:rPr lang="en-US" sz="2400" dirty="0" err="1"/>
              <a:t>Vc</a:t>
            </a:r>
            <a:r>
              <a:rPr lang="en-US" sz="2400" dirty="0"/>
              <a:t> = 20 Sin 60000πt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taşıyıcıyı</a:t>
            </a:r>
            <a:r>
              <a:rPr lang="en-US" sz="2400" dirty="0"/>
              <a:t> </a:t>
            </a:r>
            <a:r>
              <a:rPr lang="en-US" sz="2400" dirty="0" err="1"/>
              <a:t>modüle</a:t>
            </a:r>
            <a:r>
              <a:rPr lang="en-US" sz="2400" dirty="0"/>
              <a:t> </a:t>
            </a:r>
            <a:r>
              <a:rPr lang="en-US" sz="2400" dirty="0" err="1"/>
              <a:t>etmekte</a:t>
            </a:r>
            <a:r>
              <a:rPr lang="en-US" sz="2400" dirty="0"/>
              <a:t> </a:t>
            </a:r>
            <a:r>
              <a:rPr lang="en-US" sz="2400" dirty="0" err="1"/>
              <a:t>kullanılmaktadır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endParaRPr lang="tr-TR" sz="2400" dirty="0"/>
          </a:p>
          <a:p>
            <a:r>
              <a:rPr lang="en-US" sz="2400" b="1" dirty="0"/>
              <a:t>a) </a:t>
            </a:r>
            <a:r>
              <a:rPr lang="en-US" sz="2400" dirty="0" err="1"/>
              <a:t>Ses</a:t>
            </a:r>
            <a:r>
              <a:rPr lang="en-US" sz="2400" dirty="0"/>
              <a:t> </a:t>
            </a:r>
            <a:r>
              <a:rPr lang="en-US" sz="2400" dirty="0" err="1"/>
              <a:t>sinyalini</a:t>
            </a:r>
            <a:r>
              <a:rPr lang="en-US" sz="2400" dirty="0"/>
              <a:t> </a:t>
            </a:r>
            <a:r>
              <a:rPr lang="en-US" sz="2400" dirty="0" err="1"/>
              <a:t>çiziniz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b="1" dirty="0"/>
              <a:t>b) </a:t>
            </a:r>
            <a:r>
              <a:rPr lang="en-US" sz="2400" dirty="0" err="1"/>
              <a:t>Taşıyıcı</a:t>
            </a:r>
            <a:r>
              <a:rPr lang="en-US" sz="2400" dirty="0"/>
              <a:t> </a:t>
            </a:r>
            <a:r>
              <a:rPr lang="en-US" sz="2400" dirty="0" err="1"/>
              <a:t>sinyalini</a:t>
            </a:r>
            <a:r>
              <a:rPr lang="en-US" sz="2400" dirty="0"/>
              <a:t> </a:t>
            </a:r>
            <a:r>
              <a:rPr lang="en-US" sz="2400" dirty="0" err="1"/>
              <a:t>çiziniz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b="1" dirty="0"/>
              <a:t>c) </a:t>
            </a:r>
            <a:r>
              <a:rPr lang="en-US" sz="2400" dirty="0" err="1"/>
              <a:t>Modülasyon</a:t>
            </a:r>
            <a:r>
              <a:rPr lang="en-US" sz="2400" dirty="0"/>
              <a:t> </a:t>
            </a:r>
            <a:r>
              <a:rPr lang="en-US" sz="2400" dirty="0" err="1"/>
              <a:t>indisini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modülasyon</a:t>
            </a:r>
            <a:r>
              <a:rPr lang="en-US" sz="2400" dirty="0"/>
              <a:t> </a:t>
            </a:r>
            <a:r>
              <a:rPr lang="en-US" sz="2400" dirty="0" err="1"/>
              <a:t>yüzdesini</a:t>
            </a:r>
            <a:r>
              <a:rPr lang="en-US" sz="2400" dirty="0"/>
              <a:t> </a:t>
            </a:r>
            <a:r>
              <a:rPr lang="en-US" sz="2400" dirty="0" err="1"/>
              <a:t>bulunuz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b="1" dirty="0"/>
              <a:t>d) </a:t>
            </a:r>
            <a:r>
              <a:rPr lang="en-US" sz="2400" dirty="0" err="1"/>
              <a:t>Modüleli</a:t>
            </a:r>
            <a:r>
              <a:rPr lang="en-US" sz="2400" dirty="0"/>
              <a:t> </a:t>
            </a:r>
            <a:r>
              <a:rPr lang="en-US" sz="2400" dirty="0" err="1"/>
              <a:t>dalgayı</a:t>
            </a:r>
            <a:r>
              <a:rPr lang="en-US" sz="2400" dirty="0"/>
              <a:t> </a:t>
            </a:r>
            <a:r>
              <a:rPr lang="en-US" sz="2400" dirty="0" err="1"/>
              <a:t>ölçekli</a:t>
            </a:r>
            <a:r>
              <a:rPr lang="en-US" sz="2400" dirty="0"/>
              <a:t> </a:t>
            </a:r>
            <a:r>
              <a:rPr lang="en-US" sz="2400" dirty="0" err="1"/>
              <a:t>çiziniz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b="1" dirty="0"/>
              <a:t>e)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spektrumunda</a:t>
            </a:r>
            <a:r>
              <a:rPr lang="en-US" sz="2400" dirty="0"/>
              <a:t> </a:t>
            </a:r>
            <a:r>
              <a:rPr lang="en-US" sz="2400" dirty="0" err="1"/>
              <a:t>oluşacak</a:t>
            </a:r>
            <a:r>
              <a:rPr lang="en-US" sz="2400" dirty="0"/>
              <a:t>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genlikleri</a:t>
            </a:r>
            <a:r>
              <a:rPr lang="en-US" sz="2400" dirty="0"/>
              <a:t> </a:t>
            </a:r>
            <a:r>
              <a:rPr lang="en-US" sz="2400" dirty="0" err="1"/>
              <a:t>çiziniz</a:t>
            </a:r>
            <a:endParaRPr lang="tr-TR" sz="2400" dirty="0"/>
          </a:p>
          <a:p>
            <a:r>
              <a:rPr lang="en-US" sz="2400" b="1" dirty="0"/>
              <a:t>f) </a:t>
            </a:r>
            <a:r>
              <a:rPr lang="en-US" sz="2400" dirty="0"/>
              <a:t>Bu </a:t>
            </a:r>
            <a:r>
              <a:rPr lang="en-US" sz="2400" dirty="0" err="1"/>
              <a:t>işaretin</a:t>
            </a:r>
            <a:r>
              <a:rPr lang="en-US" sz="2400" dirty="0"/>
              <a:t>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spektrumunda</a:t>
            </a:r>
            <a:r>
              <a:rPr lang="en-US" sz="2400" dirty="0"/>
              <a:t> </a:t>
            </a:r>
            <a:r>
              <a:rPr lang="en-US" sz="2400" dirty="0" err="1"/>
              <a:t>işgal</a:t>
            </a:r>
            <a:r>
              <a:rPr lang="en-US" sz="2400" dirty="0"/>
              <a:t> </a:t>
            </a:r>
            <a:r>
              <a:rPr lang="en-US" sz="2400" dirty="0" err="1"/>
              <a:t>ettiği</a:t>
            </a:r>
            <a:r>
              <a:rPr lang="en-US" sz="2400" dirty="0"/>
              <a:t> </a:t>
            </a:r>
            <a:r>
              <a:rPr lang="en-US" sz="2400" dirty="0" err="1"/>
              <a:t>bant</a:t>
            </a:r>
            <a:r>
              <a:rPr lang="en-US" sz="2400" dirty="0"/>
              <a:t> </a:t>
            </a:r>
            <a:r>
              <a:rPr lang="en-US" sz="2400" dirty="0" err="1"/>
              <a:t>genişliği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 </a:t>
            </a:r>
            <a:endParaRPr lang="tr-TR" sz="2400" dirty="0" smtClean="0"/>
          </a:p>
          <a:p>
            <a:r>
              <a:rPr lang="en-US" sz="2400" b="1" dirty="0" smtClean="0"/>
              <a:t>g</a:t>
            </a:r>
            <a:r>
              <a:rPr lang="en-US" sz="2400" b="1" dirty="0"/>
              <a:t>) </a:t>
            </a:r>
            <a:r>
              <a:rPr lang="en-US" sz="2400" dirty="0"/>
              <a:t>Bu </a:t>
            </a:r>
            <a:r>
              <a:rPr lang="en-US" sz="2400" dirty="0" err="1"/>
              <a:t>işaret</a:t>
            </a:r>
            <a:r>
              <a:rPr lang="en-US" sz="2400" dirty="0"/>
              <a:t> </a:t>
            </a:r>
            <a:r>
              <a:rPr lang="en-US" sz="2400" dirty="0" err="1"/>
              <a:t>empedansı</a:t>
            </a:r>
            <a:r>
              <a:rPr lang="en-US" sz="2400" dirty="0"/>
              <a:t> 50 Ω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anten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yayın</a:t>
            </a:r>
            <a:r>
              <a:rPr lang="en-US" sz="2400" dirty="0"/>
              <a:t> </a:t>
            </a:r>
            <a:r>
              <a:rPr lang="en-US" sz="2400" dirty="0" err="1"/>
              <a:t>yaptırılırsa</a:t>
            </a:r>
            <a:r>
              <a:rPr lang="en-US" sz="2400" dirty="0"/>
              <a:t> </a:t>
            </a:r>
            <a:r>
              <a:rPr lang="en-US" sz="2400" dirty="0" err="1"/>
              <a:t>toplam</a:t>
            </a:r>
            <a:r>
              <a:rPr lang="en-US" sz="2400" dirty="0"/>
              <a:t> </a:t>
            </a:r>
            <a:r>
              <a:rPr lang="en-US" sz="2400" dirty="0" err="1"/>
              <a:t>gücü</a:t>
            </a:r>
            <a:r>
              <a:rPr lang="en-US" sz="2400" dirty="0"/>
              <a:t> </a:t>
            </a:r>
            <a:r>
              <a:rPr lang="en-US" sz="2400" dirty="0" err="1"/>
              <a:t>bulunuz</a:t>
            </a:r>
            <a:r>
              <a:rPr lang="en-US" sz="2400" dirty="0"/>
              <a:t>.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953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6591" y="1268760"/>
                <a:ext cx="8424936" cy="125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2000" dirty="0"/>
                  <a:t>) </a:t>
                </a:r>
                <a:r>
                  <a:rPr lang="en-US" sz="2000" dirty="0" err="1"/>
                  <a:t>Ses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sinyalinin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frekansı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</a:t>
                </a:r>
                <a:r>
                  <a:rPr lang="en-US" sz="2000" baseline="-25000" dirty="0" err="1"/>
                  <a:t>m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6400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3200 Hz = 3.2 kHz dir. </a:t>
                </a:r>
                <a:r>
                  <a:rPr lang="en-US" sz="2000" dirty="0" err="1"/>
                  <a:t>Periyodu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ise</a:t>
                </a:r>
                <a:r>
                  <a:rPr lang="en-US" sz="2000" dirty="0"/>
                  <a:t> T</a:t>
                </a:r>
                <a:r>
                  <a:rPr lang="en-US" sz="2000" baseline="-25000" dirty="0"/>
                  <a:t>m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3200</m:t>
                        </m:r>
                        <m:r>
                          <a:rPr lang="en-US" sz="2000" i="1">
                            <a:latin typeface="Cambria Math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:r>
                  <a:rPr lang="tr-TR" sz="2000" dirty="0" smtClean="0"/>
                  <a:t>     </a:t>
                </a:r>
                <a:r>
                  <a:rPr lang="en-US" sz="2000" dirty="0" smtClean="0"/>
                  <a:t>312.5 </a:t>
                </a:r>
                <a:r>
                  <a:rPr lang="en-US" sz="2000" dirty="0" err="1"/>
                  <a:t>usan</a:t>
                </a:r>
                <a:endParaRPr lang="tr-TR" sz="20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1" y="1268760"/>
                <a:ext cx="8424936" cy="1257075"/>
              </a:xfrm>
              <a:prstGeom prst="rect">
                <a:avLst/>
              </a:prstGeom>
              <a:blipFill rotWithShape="1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051720" y="3212976"/>
            <a:ext cx="4464495" cy="1840192"/>
            <a:chOff x="0" y="0"/>
            <a:chExt cx="3903510" cy="15902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61175" y="771276"/>
              <a:ext cx="3442335" cy="31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290"/>
            <p:cNvSpPr txBox="1"/>
            <p:nvPr/>
          </p:nvSpPr>
          <p:spPr>
            <a:xfrm>
              <a:off x="0" y="0"/>
              <a:ext cx="461148" cy="15902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ea typeface="Calibri"/>
                  <a:cs typeface="Times New Roman"/>
                </a:rPr>
                <a:t>10V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ea typeface="Calibri"/>
                  <a:cs typeface="Times New Roman"/>
                </a:rPr>
                <a:t>0V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ea typeface="Calibri"/>
                  <a:cs typeface="Times New Roman"/>
                </a:rPr>
                <a:t>-</a:t>
              </a:r>
              <a:r>
                <a:rPr lang="tr-TR" sz="1400" dirty="0" smtClean="0">
                  <a:effectLst/>
                  <a:ea typeface="Calibri"/>
                  <a:cs typeface="Times New Roman"/>
                </a:rPr>
                <a:t>10V</a:t>
              </a:r>
              <a:endParaRPr lang="tr-TR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461175" y="111318"/>
              <a:ext cx="2226365" cy="1332502"/>
            </a:xfrm>
            <a:custGeom>
              <a:avLst/>
              <a:gdLst>
                <a:gd name="connsiteX0" fmla="*/ 0 w 2226365"/>
                <a:gd name="connsiteY0" fmla="*/ 692734 h 1332502"/>
                <a:gd name="connsiteX1" fmla="*/ 779228 w 2226365"/>
                <a:gd name="connsiteY1" fmla="*/ 16873 h 1332502"/>
                <a:gd name="connsiteX2" fmla="*/ 1478943 w 2226365"/>
                <a:gd name="connsiteY2" fmla="*/ 1312936 h 1332502"/>
                <a:gd name="connsiteX3" fmla="*/ 2226365 w 2226365"/>
                <a:gd name="connsiteY3" fmla="*/ 676832 h 133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365" h="1332502">
                  <a:moveTo>
                    <a:pt x="0" y="692734"/>
                  </a:moveTo>
                  <a:cubicBezTo>
                    <a:pt x="266369" y="303120"/>
                    <a:pt x="532738" y="-86494"/>
                    <a:pt x="779228" y="16873"/>
                  </a:cubicBezTo>
                  <a:cubicBezTo>
                    <a:pt x="1025719" y="120240"/>
                    <a:pt x="1237754" y="1202943"/>
                    <a:pt x="1478943" y="1312936"/>
                  </a:cubicBezTo>
                  <a:cubicBezTo>
                    <a:pt x="1720132" y="1422929"/>
                    <a:pt x="1973248" y="1049880"/>
                    <a:pt x="2226365" y="67683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8" name="Text Box 299"/>
            <p:cNvSpPr txBox="1"/>
            <p:nvPr/>
          </p:nvSpPr>
          <p:spPr>
            <a:xfrm>
              <a:off x="2822713" y="882594"/>
              <a:ext cx="795130" cy="3101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b="1" dirty="0">
                  <a:effectLst/>
                  <a:ea typeface="Calibri"/>
                  <a:cs typeface="Times New Roman"/>
                </a:rPr>
                <a:t>312.5usa</a:t>
              </a:r>
              <a:r>
                <a:rPr lang="tr-TR" sz="1100" dirty="0">
                  <a:effectLst/>
                  <a:ea typeface="Calibri"/>
                  <a:cs typeface="Times New Roman"/>
                </a:rPr>
                <a:t>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36096" y="23488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Vm</a:t>
            </a:r>
            <a:r>
              <a:rPr lang="en-US" dirty="0"/>
              <a:t>=10 Sin </a:t>
            </a:r>
            <a:r>
              <a:rPr lang="en-US" dirty="0" smtClean="0"/>
              <a:t>6400πt</a:t>
            </a:r>
            <a:r>
              <a:rPr lang="tr-TR" dirty="0" smtClean="0"/>
              <a:t> volt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730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332655"/>
                <a:ext cx="7848872" cy="12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b="1" dirty="0" smtClean="0"/>
                  <a:t>b)</a:t>
                </a:r>
                <a:endParaRPr lang="tr-TR" sz="2000" b="1" dirty="0"/>
              </a:p>
              <a:p>
                <a:r>
                  <a:rPr lang="en-US" sz="2000" b="1" dirty="0" err="1" smtClean="0"/>
                  <a:t>Taşıyıcı</a:t>
                </a:r>
                <a:r>
                  <a:rPr lang="en-US" sz="2000" b="1" dirty="0" smtClean="0"/>
                  <a:t> </a:t>
                </a:r>
                <a:r>
                  <a:rPr lang="en-US" sz="2000" b="1" dirty="0" err="1"/>
                  <a:t>sinyalinin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frekansı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f</a:t>
                </a:r>
                <a:r>
                  <a:rPr lang="en-US" sz="2000" b="1" baseline="-25000" dirty="0" err="1"/>
                  <a:t>C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𝟔𝟎𝟎𝟎𝟎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= 30000 Hz = 30 </a:t>
                </a:r>
                <a:r>
                  <a:rPr lang="en-US" sz="2000" b="1" dirty="0" err="1"/>
                  <a:t>kHzdir</a:t>
                </a:r>
                <a:r>
                  <a:rPr lang="en-US" sz="2000" b="1" dirty="0"/>
                  <a:t>. </a:t>
                </a:r>
                <a:r>
                  <a:rPr lang="en-US" sz="2000" b="1" dirty="0" err="1"/>
                  <a:t>Periyodu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ise</a:t>
                </a:r>
                <a:r>
                  <a:rPr lang="en-US" sz="2000" b="1" dirty="0"/>
                  <a:t> T</a:t>
                </a:r>
                <a:r>
                  <a:rPr lang="en-US" sz="2000" b="1" baseline="-25000" dirty="0"/>
                  <a:t>C</a:t>
                </a: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𝟑𝟎𝟎𝟎𝟎</m:t>
                        </m:r>
                        <m:r>
                          <a:rPr lang="en-US" sz="2000" b="1" i="1">
                            <a:latin typeface="Cambria Math"/>
                          </a:rPr>
                          <m:t>𝑯𝒛</m:t>
                        </m:r>
                      </m:den>
                    </m:f>
                  </m:oMath>
                </a14:m>
                <a:r>
                  <a:rPr lang="en-US" sz="2000" b="1" dirty="0"/>
                  <a:t> = 33.3 </a:t>
                </a:r>
                <a:r>
                  <a:rPr lang="en-US" sz="2000" b="1" dirty="0" err="1"/>
                  <a:t>usan</a:t>
                </a:r>
                <a:r>
                  <a:rPr lang="tr-TR" sz="2000" b="1" dirty="0">
                    <a:effectLst/>
                  </a:rPr>
                  <a:t> </a:t>
                </a:r>
                <a:endParaRPr lang="tr-TR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2655"/>
                <a:ext cx="7848872" cy="1287853"/>
              </a:xfrm>
              <a:prstGeom prst="rect">
                <a:avLst/>
              </a:prstGeom>
              <a:blipFill rotWithShape="1">
                <a:blip r:embed="rId2"/>
                <a:stretch>
                  <a:fillRect l="-855" t="-2370" b="-28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79712" y="2132856"/>
            <a:ext cx="4680519" cy="2304256"/>
            <a:chOff x="0" y="0"/>
            <a:chExt cx="3903510" cy="159026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61175" y="771276"/>
              <a:ext cx="3442335" cy="31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03"/>
            <p:cNvSpPr txBox="1"/>
            <p:nvPr/>
          </p:nvSpPr>
          <p:spPr>
            <a:xfrm>
              <a:off x="0" y="0"/>
              <a:ext cx="461148" cy="15902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b="1" dirty="0">
                  <a:effectLst/>
                  <a:ea typeface="Calibri"/>
                  <a:cs typeface="Times New Roman"/>
                </a:rPr>
                <a:t>20V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tr-TR" sz="1400" b="1" dirty="0" smtClean="0">
                <a:effectLst/>
                <a:ea typeface="Calibri"/>
                <a:cs typeface="Times New Roman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tr-TR" sz="1400" b="1" dirty="0" smtClean="0">
                <a:effectLst/>
                <a:ea typeface="Calibri"/>
                <a:cs typeface="Times New Roman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b="1" dirty="0" smtClean="0">
                  <a:effectLst/>
                  <a:ea typeface="Calibri"/>
                  <a:cs typeface="Times New Roman"/>
                </a:rPr>
                <a:t>0V</a:t>
              </a:r>
              <a:endParaRPr lang="tr-TR" sz="1400" b="1" dirty="0">
                <a:effectLst/>
                <a:ea typeface="Calibri"/>
                <a:cs typeface="Times New Roman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b="1" dirty="0">
                  <a:effectLst/>
                  <a:ea typeface="Calibri"/>
                  <a:cs typeface="Times New Roman"/>
                </a:rPr>
                <a:t> 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b="1" dirty="0" smtClean="0">
                  <a:effectLst/>
                  <a:ea typeface="Calibri"/>
                  <a:cs typeface="Times New Roman"/>
                </a:rPr>
                <a:t>-20V</a:t>
              </a:r>
              <a:endParaRPr lang="tr-TR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61175" y="111318"/>
              <a:ext cx="2226365" cy="1332502"/>
            </a:xfrm>
            <a:custGeom>
              <a:avLst/>
              <a:gdLst>
                <a:gd name="connsiteX0" fmla="*/ 0 w 2226365"/>
                <a:gd name="connsiteY0" fmla="*/ 692734 h 1332502"/>
                <a:gd name="connsiteX1" fmla="*/ 779228 w 2226365"/>
                <a:gd name="connsiteY1" fmla="*/ 16873 h 1332502"/>
                <a:gd name="connsiteX2" fmla="*/ 1478943 w 2226365"/>
                <a:gd name="connsiteY2" fmla="*/ 1312936 h 1332502"/>
                <a:gd name="connsiteX3" fmla="*/ 2226365 w 2226365"/>
                <a:gd name="connsiteY3" fmla="*/ 676832 h 133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365" h="1332502">
                  <a:moveTo>
                    <a:pt x="0" y="692734"/>
                  </a:moveTo>
                  <a:cubicBezTo>
                    <a:pt x="266369" y="303120"/>
                    <a:pt x="532738" y="-86494"/>
                    <a:pt x="779228" y="16873"/>
                  </a:cubicBezTo>
                  <a:cubicBezTo>
                    <a:pt x="1025719" y="120240"/>
                    <a:pt x="1237754" y="1202943"/>
                    <a:pt x="1478943" y="1312936"/>
                  </a:cubicBezTo>
                  <a:cubicBezTo>
                    <a:pt x="1720132" y="1422929"/>
                    <a:pt x="1973248" y="1049880"/>
                    <a:pt x="2226365" y="67683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7" name="Text Box 305"/>
            <p:cNvSpPr txBox="1"/>
            <p:nvPr/>
          </p:nvSpPr>
          <p:spPr>
            <a:xfrm>
              <a:off x="2822713" y="882594"/>
              <a:ext cx="795130" cy="31010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b="1" dirty="0">
                  <a:effectLst/>
                  <a:ea typeface="Calibri"/>
                  <a:cs typeface="Times New Roman"/>
                </a:rPr>
                <a:t>33.3 usan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64297" y="1916832"/>
            <a:ext cx="280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</a:t>
            </a:r>
            <a:r>
              <a:rPr lang="en-US" dirty="0"/>
              <a:t> = 20 Sin </a:t>
            </a:r>
            <a:r>
              <a:rPr lang="en-US" dirty="0" smtClean="0"/>
              <a:t>60000πt</a:t>
            </a:r>
            <a:r>
              <a:rPr lang="tr-TR" dirty="0" smtClean="0"/>
              <a:t> volt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652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404664"/>
                <a:ext cx="8208912" cy="115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c)</a:t>
                </a:r>
                <a:endParaRPr lang="tr-TR" sz="2000" b="1" dirty="0"/>
              </a:p>
              <a:p>
                <a:r>
                  <a:rPr lang="en-US" sz="2000" b="1" dirty="0" err="1"/>
                  <a:t>Modülasyon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indisi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m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𝟏𝟎</m:t>
                        </m:r>
                        <m:r>
                          <a:rPr lang="en-US" sz="2000" b="1" i="1">
                            <a:latin typeface="Cambria Math"/>
                          </a:rPr>
                          <m:t>𝑽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𝟐𝟎</m:t>
                        </m:r>
                        <m:r>
                          <a:rPr lang="en-US" sz="2000" b="1" i="1">
                            <a:latin typeface="Cambria Math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000" b="1" dirty="0"/>
                  <a:t> = 0.5 </a:t>
                </a:r>
                <a:r>
                  <a:rPr lang="en-US" sz="2000" b="1" dirty="0" err="1"/>
                  <a:t>ve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Modülasyon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yüzdesi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ise</a:t>
                </a:r>
                <a:r>
                  <a:rPr lang="en-US" sz="2000" b="1" dirty="0"/>
                  <a:t> %50 dir.</a:t>
                </a:r>
                <a:endParaRPr lang="tr-TR" sz="2000" b="1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208912" cy="1158266"/>
              </a:xfrm>
              <a:prstGeom prst="rect">
                <a:avLst/>
              </a:prstGeom>
              <a:blipFill rotWithShape="1">
                <a:blip r:embed="rId2"/>
                <a:stretch>
                  <a:fillRect l="-817" t="-263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1560" y="19168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d)</a:t>
            </a:r>
          </a:p>
          <a:p>
            <a:pPr algn="ctr"/>
            <a:r>
              <a:rPr lang="en-US" sz="2000" b="1" dirty="0" err="1"/>
              <a:t>V</a:t>
            </a:r>
            <a:r>
              <a:rPr lang="en-US" sz="2000" b="1" baseline="-25000" dirty="0" err="1"/>
              <a:t>max</a:t>
            </a:r>
            <a:r>
              <a:rPr lang="en-US" sz="2000" b="1" dirty="0"/>
              <a:t> = V</a:t>
            </a:r>
            <a:r>
              <a:rPr lang="en-US" sz="2000" b="1" baseline="-25000" dirty="0"/>
              <a:t>C</a:t>
            </a:r>
            <a:r>
              <a:rPr lang="en-US" sz="2000" b="1" dirty="0"/>
              <a:t> +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m</a:t>
            </a:r>
            <a:r>
              <a:rPr lang="en-US" sz="2000" b="1" dirty="0"/>
              <a:t> = 20V + 10 V= 30V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min</a:t>
            </a:r>
            <a:r>
              <a:rPr lang="en-US" sz="2000" b="1" dirty="0"/>
              <a:t> = V</a:t>
            </a:r>
            <a:r>
              <a:rPr lang="en-US" sz="2000" b="1" baseline="-25000" dirty="0"/>
              <a:t>C</a:t>
            </a:r>
            <a:r>
              <a:rPr lang="en-US" sz="2000" b="1" dirty="0"/>
              <a:t> -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m</a:t>
            </a:r>
            <a:r>
              <a:rPr lang="en-US" sz="2000" b="1" dirty="0"/>
              <a:t> = 20V-10V = 10V </a:t>
            </a:r>
            <a:r>
              <a:rPr lang="en-US" sz="2000" b="1" dirty="0" err="1"/>
              <a:t>dur</a:t>
            </a:r>
            <a:r>
              <a:rPr lang="en-US" sz="2000" dirty="0"/>
              <a:t>.    </a:t>
            </a:r>
            <a:endParaRPr lang="tr-TR" sz="2000" dirty="0"/>
          </a:p>
          <a:p>
            <a:endParaRPr lang="tr-TR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91680" y="3068960"/>
            <a:ext cx="5184576" cy="2952328"/>
            <a:chOff x="0" y="0"/>
            <a:chExt cx="2798860" cy="145509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28153" y="779228"/>
              <a:ext cx="2170707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644056" y="71562"/>
              <a:ext cx="2011680" cy="487839"/>
            </a:xfrm>
            <a:custGeom>
              <a:avLst/>
              <a:gdLst>
                <a:gd name="connsiteX0" fmla="*/ 0 w 2011680"/>
                <a:gd name="connsiteY0" fmla="*/ 328661 h 487839"/>
                <a:gd name="connsiteX1" fmla="*/ 469127 w 2011680"/>
                <a:gd name="connsiteY1" fmla="*/ 2657 h 487839"/>
                <a:gd name="connsiteX2" fmla="*/ 1001864 w 2011680"/>
                <a:gd name="connsiteY2" fmla="*/ 487687 h 487839"/>
                <a:gd name="connsiteX3" fmla="*/ 1566407 w 2011680"/>
                <a:gd name="connsiteY3" fmla="*/ 58316 h 487839"/>
                <a:gd name="connsiteX4" fmla="*/ 2011680 w 2011680"/>
                <a:gd name="connsiteY4" fmla="*/ 352515 h 487839"/>
                <a:gd name="connsiteX5" fmla="*/ 2011680 w 2011680"/>
                <a:gd name="connsiteY5" fmla="*/ 352515 h 48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680" h="487839">
                  <a:moveTo>
                    <a:pt x="0" y="328661"/>
                  </a:moveTo>
                  <a:cubicBezTo>
                    <a:pt x="151075" y="152407"/>
                    <a:pt x="302150" y="-23847"/>
                    <a:pt x="469127" y="2657"/>
                  </a:cubicBezTo>
                  <a:cubicBezTo>
                    <a:pt x="636104" y="29161"/>
                    <a:pt x="818984" y="478411"/>
                    <a:pt x="1001864" y="487687"/>
                  </a:cubicBezTo>
                  <a:cubicBezTo>
                    <a:pt x="1184744" y="496964"/>
                    <a:pt x="1398105" y="80845"/>
                    <a:pt x="1566407" y="58316"/>
                  </a:cubicBezTo>
                  <a:cubicBezTo>
                    <a:pt x="1734709" y="35787"/>
                    <a:pt x="2011680" y="352515"/>
                    <a:pt x="2011680" y="352515"/>
                  </a:cubicBezTo>
                  <a:lnTo>
                    <a:pt x="2011680" y="352515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644056" y="962108"/>
              <a:ext cx="2011680" cy="487680"/>
            </a:xfrm>
            <a:custGeom>
              <a:avLst/>
              <a:gdLst>
                <a:gd name="connsiteX0" fmla="*/ 0 w 2011680"/>
                <a:gd name="connsiteY0" fmla="*/ 328661 h 487839"/>
                <a:gd name="connsiteX1" fmla="*/ 469127 w 2011680"/>
                <a:gd name="connsiteY1" fmla="*/ 2657 h 487839"/>
                <a:gd name="connsiteX2" fmla="*/ 1001864 w 2011680"/>
                <a:gd name="connsiteY2" fmla="*/ 487687 h 487839"/>
                <a:gd name="connsiteX3" fmla="*/ 1566407 w 2011680"/>
                <a:gd name="connsiteY3" fmla="*/ 58316 h 487839"/>
                <a:gd name="connsiteX4" fmla="*/ 2011680 w 2011680"/>
                <a:gd name="connsiteY4" fmla="*/ 352515 h 487839"/>
                <a:gd name="connsiteX5" fmla="*/ 2011680 w 2011680"/>
                <a:gd name="connsiteY5" fmla="*/ 352515 h 48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680" h="487839">
                  <a:moveTo>
                    <a:pt x="0" y="328661"/>
                  </a:moveTo>
                  <a:cubicBezTo>
                    <a:pt x="151075" y="152407"/>
                    <a:pt x="302150" y="-23847"/>
                    <a:pt x="469127" y="2657"/>
                  </a:cubicBezTo>
                  <a:cubicBezTo>
                    <a:pt x="636104" y="29161"/>
                    <a:pt x="818984" y="478411"/>
                    <a:pt x="1001864" y="487687"/>
                  </a:cubicBezTo>
                  <a:cubicBezTo>
                    <a:pt x="1184744" y="496964"/>
                    <a:pt x="1398105" y="80845"/>
                    <a:pt x="1566407" y="58316"/>
                  </a:cubicBezTo>
                  <a:cubicBezTo>
                    <a:pt x="1734709" y="35787"/>
                    <a:pt x="2011680" y="352515"/>
                    <a:pt x="2011680" y="352515"/>
                  </a:cubicBezTo>
                  <a:lnTo>
                    <a:pt x="2011680" y="352515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2007" y="71562"/>
              <a:ext cx="2004612" cy="1383536"/>
            </a:xfrm>
            <a:custGeom>
              <a:avLst/>
              <a:gdLst>
                <a:gd name="connsiteX0" fmla="*/ 0 w 2004612"/>
                <a:gd name="connsiteY0" fmla="*/ 707666 h 1383536"/>
                <a:gd name="connsiteX1" fmla="*/ 23854 w 2004612"/>
                <a:gd name="connsiteY1" fmla="*/ 318052 h 1383536"/>
                <a:gd name="connsiteX2" fmla="*/ 23854 w 2004612"/>
                <a:gd name="connsiteY2" fmla="*/ 318052 h 1383536"/>
                <a:gd name="connsiteX3" fmla="*/ 135173 w 2004612"/>
                <a:gd name="connsiteY3" fmla="*/ 1152939 h 1383536"/>
                <a:gd name="connsiteX4" fmla="*/ 182880 w 2004612"/>
                <a:gd name="connsiteY4" fmla="*/ 143124 h 1383536"/>
                <a:gd name="connsiteX5" fmla="*/ 270345 w 2004612"/>
                <a:gd name="connsiteY5" fmla="*/ 1264258 h 1383536"/>
                <a:gd name="connsiteX6" fmla="*/ 333955 w 2004612"/>
                <a:gd name="connsiteY6" fmla="*/ 31805 h 1383536"/>
                <a:gd name="connsiteX7" fmla="*/ 365760 w 2004612"/>
                <a:gd name="connsiteY7" fmla="*/ 1311965 h 1383536"/>
                <a:gd name="connsiteX8" fmla="*/ 437322 w 2004612"/>
                <a:gd name="connsiteY8" fmla="*/ 0 h 1383536"/>
                <a:gd name="connsiteX9" fmla="*/ 453225 w 2004612"/>
                <a:gd name="connsiteY9" fmla="*/ 1311965 h 1383536"/>
                <a:gd name="connsiteX10" fmla="*/ 532738 w 2004612"/>
                <a:gd name="connsiteY10" fmla="*/ 31805 h 1383536"/>
                <a:gd name="connsiteX11" fmla="*/ 556592 w 2004612"/>
                <a:gd name="connsiteY11" fmla="*/ 1256306 h 1383536"/>
                <a:gd name="connsiteX12" fmla="*/ 620202 w 2004612"/>
                <a:gd name="connsiteY12" fmla="*/ 111318 h 1383536"/>
                <a:gd name="connsiteX13" fmla="*/ 652007 w 2004612"/>
                <a:gd name="connsiteY13" fmla="*/ 1176793 h 1383536"/>
                <a:gd name="connsiteX14" fmla="*/ 707666 w 2004612"/>
                <a:gd name="connsiteY14" fmla="*/ 230588 h 1383536"/>
                <a:gd name="connsiteX15" fmla="*/ 747423 w 2004612"/>
                <a:gd name="connsiteY15" fmla="*/ 1073426 h 1383536"/>
                <a:gd name="connsiteX16" fmla="*/ 787180 w 2004612"/>
                <a:gd name="connsiteY16" fmla="*/ 341906 h 1383536"/>
                <a:gd name="connsiteX17" fmla="*/ 834887 w 2004612"/>
                <a:gd name="connsiteY17" fmla="*/ 985962 h 1383536"/>
                <a:gd name="connsiteX18" fmla="*/ 882595 w 2004612"/>
                <a:gd name="connsiteY18" fmla="*/ 445273 h 1383536"/>
                <a:gd name="connsiteX19" fmla="*/ 938254 w 2004612"/>
                <a:gd name="connsiteY19" fmla="*/ 914400 h 1383536"/>
                <a:gd name="connsiteX20" fmla="*/ 985962 w 2004612"/>
                <a:gd name="connsiteY20" fmla="*/ 492981 h 1383536"/>
                <a:gd name="connsiteX21" fmla="*/ 1033670 w 2004612"/>
                <a:gd name="connsiteY21" fmla="*/ 898498 h 1383536"/>
                <a:gd name="connsiteX22" fmla="*/ 1121134 w 2004612"/>
                <a:gd name="connsiteY22" fmla="*/ 453224 h 1383536"/>
                <a:gd name="connsiteX23" fmla="*/ 1168842 w 2004612"/>
                <a:gd name="connsiteY23" fmla="*/ 993913 h 1383536"/>
                <a:gd name="connsiteX24" fmla="*/ 1248355 w 2004612"/>
                <a:gd name="connsiteY24" fmla="*/ 333955 h 1383536"/>
                <a:gd name="connsiteX25" fmla="*/ 1288112 w 2004612"/>
                <a:gd name="connsiteY25" fmla="*/ 1144988 h 1383536"/>
                <a:gd name="connsiteX26" fmla="*/ 1359673 w 2004612"/>
                <a:gd name="connsiteY26" fmla="*/ 222637 h 1383536"/>
                <a:gd name="connsiteX27" fmla="*/ 1375576 w 2004612"/>
                <a:gd name="connsiteY27" fmla="*/ 1256306 h 1383536"/>
                <a:gd name="connsiteX28" fmla="*/ 1470992 w 2004612"/>
                <a:gd name="connsiteY28" fmla="*/ 119270 h 1383536"/>
                <a:gd name="connsiteX29" fmla="*/ 1478943 w 2004612"/>
                <a:gd name="connsiteY29" fmla="*/ 1343771 h 1383536"/>
                <a:gd name="connsiteX30" fmla="*/ 1574359 w 2004612"/>
                <a:gd name="connsiteY30" fmla="*/ 63611 h 1383536"/>
                <a:gd name="connsiteX31" fmla="*/ 1590261 w 2004612"/>
                <a:gd name="connsiteY31" fmla="*/ 1383527 h 1383536"/>
                <a:gd name="connsiteX32" fmla="*/ 1693628 w 2004612"/>
                <a:gd name="connsiteY32" fmla="*/ 87464 h 1383536"/>
                <a:gd name="connsiteX33" fmla="*/ 1725433 w 2004612"/>
                <a:gd name="connsiteY33" fmla="*/ 1335819 h 1383536"/>
                <a:gd name="connsiteX34" fmla="*/ 1820849 w 2004612"/>
                <a:gd name="connsiteY34" fmla="*/ 190831 h 1383536"/>
                <a:gd name="connsiteX35" fmla="*/ 1844703 w 2004612"/>
                <a:gd name="connsiteY35" fmla="*/ 1232452 h 1383536"/>
                <a:gd name="connsiteX36" fmla="*/ 1940119 w 2004612"/>
                <a:gd name="connsiteY36" fmla="*/ 278296 h 1383536"/>
                <a:gd name="connsiteX37" fmla="*/ 1995778 w 2004612"/>
                <a:gd name="connsiteY37" fmla="*/ 1057524 h 1383536"/>
                <a:gd name="connsiteX38" fmla="*/ 2003729 w 2004612"/>
                <a:gd name="connsiteY38" fmla="*/ 1057524 h 13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004612" h="1383536">
                  <a:moveTo>
                    <a:pt x="0" y="707666"/>
                  </a:moveTo>
                  <a:lnTo>
                    <a:pt x="23854" y="318052"/>
                  </a:lnTo>
                  <a:lnTo>
                    <a:pt x="23854" y="318052"/>
                  </a:lnTo>
                  <a:cubicBezTo>
                    <a:pt x="42407" y="457200"/>
                    <a:pt x="108669" y="1182094"/>
                    <a:pt x="135173" y="1152939"/>
                  </a:cubicBezTo>
                  <a:cubicBezTo>
                    <a:pt x="161677" y="1123784"/>
                    <a:pt x="160351" y="124571"/>
                    <a:pt x="182880" y="143124"/>
                  </a:cubicBezTo>
                  <a:cubicBezTo>
                    <a:pt x="205409" y="161677"/>
                    <a:pt x="245166" y="1282811"/>
                    <a:pt x="270345" y="1264258"/>
                  </a:cubicBezTo>
                  <a:cubicBezTo>
                    <a:pt x="295524" y="1245705"/>
                    <a:pt x="318053" y="23854"/>
                    <a:pt x="333955" y="31805"/>
                  </a:cubicBezTo>
                  <a:cubicBezTo>
                    <a:pt x="349857" y="39756"/>
                    <a:pt x="348532" y="1317266"/>
                    <a:pt x="365760" y="1311965"/>
                  </a:cubicBezTo>
                  <a:cubicBezTo>
                    <a:pt x="382988" y="1306664"/>
                    <a:pt x="422745" y="0"/>
                    <a:pt x="437322" y="0"/>
                  </a:cubicBezTo>
                  <a:cubicBezTo>
                    <a:pt x="451899" y="0"/>
                    <a:pt x="437322" y="1306664"/>
                    <a:pt x="453225" y="1311965"/>
                  </a:cubicBezTo>
                  <a:cubicBezTo>
                    <a:pt x="469128" y="1317266"/>
                    <a:pt x="515510" y="41081"/>
                    <a:pt x="532738" y="31805"/>
                  </a:cubicBezTo>
                  <a:cubicBezTo>
                    <a:pt x="549966" y="22528"/>
                    <a:pt x="542015" y="1243054"/>
                    <a:pt x="556592" y="1256306"/>
                  </a:cubicBezTo>
                  <a:cubicBezTo>
                    <a:pt x="571169" y="1269558"/>
                    <a:pt x="604299" y="124570"/>
                    <a:pt x="620202" y="111318"/>
                  </a:cubicBezTo>
                  <a:cubicBezTo>
                    <a:pt x="636105" y="98066"/>
                    <a:pt x="637430" y="1156915"/>
                    <a:pt x="652007" y="1176793"/>
                  </a:cubicBezTo>
                  <a:cubicBezTo>
                    <a:pt x="666584" y="1196671"/>
                    <a:pt x="691763" y="247816"/>
                    <a:pt x="707666" y="230588"/>
                  </a:cubicBezTo>
                  <a:cubicBezTo>
                    <a:pt x="723569" y="213360"/>
                    <a:pt x="734171" y="1054873"/>
                    <a:pt x="747423" y="1073426"/>
                  </a:cubicBezTo>
                  <a:cubicBezTo>
                    <a:pt x="760675" y="1091979"/>
                    <a:pt x="772603" y="356483"/>
                    <a:pt x="787180" y="341906"/>
                  </a:cubicBezTo>
                  <a:cubicBezTo>
                    <a:pt x="801757" y="327329"/>
                    <a:pt x="818985" y="968734"/>
                    <a:pt x="834887" y="985962"/>
                  </a:cubicBezTo>
                  <a:cubicBezTo>
                    <a:pt x="850789" y="1003190"/>
                    <a:pt x="865367" y="457200"/>
                    <a:pt x="882595" y="445273"/>
                  </a:cubicBezTo>
                  <a:cubicBezTo>
                    <a:pt x="899823" y="433346"/>
                    <a:pt x="921026" y="906449"/>
                    <a:pt x="938254" y="914400"/>
                  </a:cubicBezTo>
                  <a:cubicBezTo>
                    <a:pt x="955482" y="922351"/>
                    <a:pt x="970059" y="495631"/>
                    <a:pt x="985962" y="492981"/>
                  </a:cubicBezTo>
                  <a:cubicBezTo>
                    <a:pt x="1001865" y="490331"/>
                    <a:pt x="1011141" y="905124"/>
                    <a:pt x="1033670" y="898498"/>
                  </a:cubicBezTo>
                  <a:cubicBezTo>
                    <a:pt x="1056199" y="891872"/>
                    <a:pt x="1098605" y="437322"/>
                    <a:pt x="1121134" y="453224"/>
                  </a:cubicBezTo>
                  <a:cubicBezTo>
                    <a:pt x="1143663" y="469126"/>
                    <a:pt x="1147639" y="1013791"/>
                    <a:pt x="1168842" y="993913"/>
                  </a:cubicBezTo>
                  <a:cubicBezTo>
                    <a:pt x="1190045" y="974035"/>
                    <a:pt x="1228477" y="308776"/>
                    <a:pt x="1248355" y="333955"/>
                  </a:cubicBezTo>
                  <a:cubicBezTo>
                    <a:pt x="1268233" y="359134"/>
                    <a:pt x="1269559" y="1163541"/>
                    <a:pt x="1288112" y="1144988"/>
                  </a:cubicBezTo>
                  <a:cubicBezTo>
                    <a:pt x="1306665" y="1126435"/>
                    <a:pt x="1345096" y="204084"/>
                    <a:pt x="1359673" y="222637"/>
                  </a:cubicBezTo>
                  <a:cubicBezTo>
                    <a:pt x="1374250" y="241190"/>
                    <a:pt x="1357023" y="1273534"/>
                    <a:pt x="1375576" y="1256306"/>
                  </a:cubicBezTo>
                  <a:cubicBezTo>
                    <a:pt x="1394129" y="1239078"/>
                    <a:pt x="1453764" y="104692"/>
                    <a:pt x="1470992" y="119270"/>
                  </a:cubicBezTo>
                  <a:cubicBezTo>
                    <a:pt x="1488220" y="133848"/>
                    <a:pt x="1461715" y="1353048"/>
                    <a:pt x="1478943" y="1343771"/>
                  </a:cubicBezTo>
                  <a:cubicBezTo>
                    <a:pt x="1496171" y="1334495"/>
                    <a:pt x="1555806" y="56985"/>
                    <a:pt x="1574359" y="63611"/>
                  </a:cubicBezTo>
                  <a:cubicBezTo>
                    <a:pt x="1592912" y="70237"/>
                    <a:pt x="1570383" y="1379552"/>
                    <a:pt x="1590261" y="1383527"/>
                  </a:cubicBezTo>
                  <a:cubicBezTo>
                    <a:pt x="1610139" y="1387502"/>
                    <a:pt x="1671099" y="95415"/>
                    <a:pt x="1693628" y="87464"/>
                  </a:cubicBezTo>
                  <a:cubicBezTo>
                    <a:pt x="1716157" y="79513"/>
                    <a:pt x="1704229" y="1318591"/>
                    <a:pt x="1725433" y="1335819"/>
                  </a:cubicBezTo>
                  <a:cubicBezTo>
                    <a:pt x="1746637" y="1353047"/>
                    <a:pt x="1800971" y="208059"/>
                    <a:pt x="1820849" y="190831"/>
                  </a:cubicBezTo>
                  <a:cubicBezTo>
                    <a:pt x="1840727" y="173603"/>
                    <a:pt x="1824825" y="1217875"/>
                    <a:pt x="1844703" y="1232452"/>
                  </a:cubicBezTo>
                  <a:cubicBezTo>
                    <a:pt x="1864581" y="1247030"/>
                    <a:pt x="1914940" y="307451"/>
                    <a:pt x="1940119" y="278296"/>
                  </a:cubicBezTo>
                  <a:cubicBezTo>
                    <a:pt x="1965298" y="249141"/>
                    <a:pt x="1985176" y="927653"/>
                    <a:pt x="1995778" y="1057524"/>
                  </a:cubicBezTo>
                  <a:cubicBezTo>
                    <a:pt x="2006380" y="1187395"/>
                    <a:pt x="2005054" y="1122459"/>
                    <a:pt x="2003729" y="10575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9" name="Text Box 371"/>
            <p:cNvSpPr txBox="1"/>
            <p:nvPr/>
          </p:nvSpPr>
          <p:spPr>
            <a:xfrm>
              <a:off x="0" y="0"/>
              <a:ext cx="580446" cy="145459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2000" dirty="0">
                  <a:effectLst/>
                  <a:ea typeface="Calibri"/>
                  <a:cs typeface="Times New Roman"/>
                </a:rPr>
                <a:t>30V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2000" dirty="0" smtClean="0">
                  <a:effectLst/>
                  <a:ea typeface="Calibri"/>
                  <a:cs typeface="Times New Roman"/>
                </a:rPr>
                <a:t>10V</a:t>
              </a:r>
              <a:endParaRPr lang="tr-TR" sz="20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tr-TR" sz="2000" dirty="0" smtClean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2000" dirty="0" smtClean="0">
                  <a:effectLst/>
                  <a:ea typeface="Calibri"/>
                  <a:cs typeface="Times New Roman"/>
                </a:rPr>
                <a:t>0V</a:t>
              </a:r>
              <a:endParaRPr lang="tr-TR" sz="20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2000" dirty="0">
                  <a:effectLst/>
                  <a:ea typeface="Calibri"/>
                  <a:cs typeface="Times New Roman"/>
                </a:rPr>
                <a:t>-10V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r-TR" sz="2000" dirty="0">
                  <a:effectLst/>
                  <a:ea typeface="Calibri"/>
                  <a:cs typeface="Times New Roman"/>
                </a:rPr>
                <a:t>-30V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72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41930" y="786770"/>
            <a:ext cx="7416824" cy="2817604"/>
            <a:chOff x="1187624" y="548680"/>
            <a:chExt cx="7416824" cy="281760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187624" y="2780928"/>
              <a:ext cx="7128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773189" y="908720"/>
              <a:ext cx="0" cy="187220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53209" y="54868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Vc=20V</a:t>
              </a:r>
              <a:endParaRPr lang="tr-T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8194" y="2996952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33.2kHz</a:t>
              </a:r>
              <a:endParaRPr lang="tr-TR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504937" y="1988840"/>
              <a:ext cx="0" cy="8013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12849" y="1242063"/>
                  <a:ext cx="18002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𝑚𝑉𝑐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tr-T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tr-TR" b="0" i="1" smtClean="0">
                            <a:latin typeface="Cambria Math"/>
                          </a:rPr>
                          <m:t>=5</m:t>
                        </m:r>
                        <m:r>
                          <a:rPr lang="tr-TR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849" y="1242063"/>
                  <a:ext cx="1800200" cy="61093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997714" y="2996952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26.8kHz</a:t>
              </a:r>
              <a:endParaRPr lang="tr-T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04248" y="1233888"/>
                  <a:ext cx="1800200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tr-TR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𝑚𝑉𝑐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tr-T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tr-TR" b="0" i="1" smtClean="0">
                            <a:latin typeface="Cambria Math"/>
                          </a:rPr>
                          <m:t>=5</m:t>
                        </m:r>
                        <m:r>
                          <a:rPr lang="tr-TR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1233888"/>
                  <a:ext cx="1800200" cy="61093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6609393" y="1979548"/>
              <a:ext cx="0" cy="8013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65966" y="2996952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30kHz</a:t>
              </a:r>
              <a:endParaRPr lang="tr-TR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5576" y="548680"/>
            <a:ext cx="11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e)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941930" y="4293096"/>
            <a:ext cx="7662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  <a:endParaRPr lang="tr-TR" b="1" dirty="0"/>
          </a:p>
          <a:p>
            <a:pPr algn="ctr"/>
            <a:r>
              <a:rPr lang="en-US" b="1" dirty="0"/>
              <a:t>BW =  2 </a:t>
            </a:r>
            <a:r>
              <a:rPr lang="en-US" b="1" dirty="0" err="1"/>
              <a:t>f</a:t>
            </a:r>
            <a:r>
              <a:rPr lang="en-US" b="1" baseline="-25000" dirty="0" err="1"/>
              <a:t>m</a:t>
            </a:r>
            <a:r>
              <a:rPr lang="en-US" b="1" dirty="0"/>
              <a:t> = 2x 3.2 kHz = 6.4 kHz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3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Genlik Modülasyonu (GM)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2323" y="1340768"/>
                <a:ext cx="813690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err="1"/>
                  <a:t>Taşıyıcı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genliğinin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bilgi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işaretine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göre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değiştirildiği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modülasyon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türüne</a:t>
                </a:r>
                <a:r>
                  <a:rPr lang="en-US" sz="2400" dirty="0"/>
                  <a:t> </a:t>
                </a:r>
                <a:r>
                  <a:rPr lang="en-US" sz="2400" b="1" i="1" dirty="0" err="1"/>
                  <a:t>genlik</a:t>
                </a:r>
                <a:r>
                  <a:rPr lang="en-US" sz="2400" b="1" i="1" dirty="0"/>
                  <a:t> </a:t>
                </a:r>
                <a:r>
                  <a:rPr lang="en-US" sz="2400" b="1" i="1" dirty="0" err="1"/>
                  <a:t>modülasyonu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denir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Taşıyıcı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</a:t>
                </a:r>
                <a:r>
                  <a:rPr lang="en-US" sz="2400" baseline="-25000" dirty="0" err="1"/>
                  <a:t>c</a:t>
                </a:r>
                <a:r>
                  <a:rPr lang="en-US" sz="2400" dirty="0"/>
                  <a:t>(t) = </a:t>
                </a:r>
                <a:r>
                  <a:rPr lang="en-US" sz="2400" dirty="0" err="1"/>
                  <a:t>V</a:t>
                </a:r>
                <a:r>
                  <a:rPr lang="en-US" sz="2400" baseline="-25000" dirty="0" err="1"/>
                  <a:t>cp</a:t>
                </a:r>
                <a:r>
                  <a:rPr lang="en-US" sz="2400" dirty="0"/>
                  <a:t> sin2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err="1"/>
                  <a:t>f</a:t>
                </a:r>
                <a:r>
                  <a:rPr lang="en-US" sz="2400" baseline="-25000" dirty="0" err="1"/>
                  <a:t>c</a:t>
                </a:r>
                <a:r>
                  <a:rPr lang="en-US" sz="2400" dirty="0" err="1"/>
                  <a:t>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ile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ifade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edildiğini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kabul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edelim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Burada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</a:t>
                </a:r>
                <a:r>
                  <a:rPr lang="en-US" sz="2400" baseline="-25000" dirty="0" err="1"/>
                  <a:t>cp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taşıyıcı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tepe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değeri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ise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taşıyıcı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frekansıdır</a:t>
                </a:r>
                <a:r>
                  <a:rPr lang="en-US" sz="2400" dirty="0"/>
                  <a:t>.   </a:t>
                </a:r>
                <a:endParaRPr lang="tr-TR" sz="24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23" y="1340768"/>
                <a:ext cx="8136904" cy="1846659"/>
              </a:xfrm>
              <a:prstGeom prst="rect">
                <a:avLst/>
              </a:prstGeom>
              <a:blipFill rotWithShape="1">
                <a:blip r:embed="rId2"/>
                <a:stretch>
                  <a:fillRect l="-1124" t="-2640" r="-11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26495" y="3184047"/>
            <a:ext cx="1979295" cy="1063632"/>
            <a:chOff x="0" y="0"/>
            <a:chExt cx="1979681" cy="106376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0" y="556591"/>
              <a:ext cx="1979681" cy="8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23853" y="0"/>
              <a:ext cx="1351722" cy="1063763"/>
            </a:xfrm>
            <a:custGeom>
              <a:avLst/>
              <a:gdLst>
                <a:gd name="connsiteX0" fmla="*/ 0 w 1351722"/>
                <a:gd name="connsiteY0" fmla="*/ 561487 h 1063763"/>
                <a:gd name="connsiteX1" fmla="*/ 508884 w 1351722"/>
                <a:gd name="connsiteY1" fmla="*/ 12847 h 1063763"/>
                <a:gd name="connsiteX2" fmla="*/ 970060 w 1351722"/>
                <a:gd name="connsiteY2" fmla="*/ 1046516 h 1063763"/>
                <a:gd name="connsiteX3" fmla="*/ 1351722 w 1351722"/>
                <a:gd name="connsiteY3" fmla="*/ 561487 h 106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063763">
                  <a:moveTo>
                    <a:pt x="0" y="561487"/>
                  </a:moveTo>
                  <a:cubicBezTo>
                    <a:pt x="173603" y="246748"/>
                    <a:pt x="347207" y="-67991"/>
                    <a:pt x="508884" y="12847"/>
                  </a:cubicBezTo>
                  <a:cubicBezTo>
                    <a:pt x="670561" y="93685"/>
                    <a:pt x="829587" y="955076"/>
                    <a:pt x="970060" y="1046516"/>
                  </a:cubicBezTo>
                  <a:cubicBezTo>
                    <a:pt x="1110533" y="1137956"/>
                    <a:pt x="1231127" y="849721"/>
                    <a:pt x="1351722" y="56148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0640" y="3030806"/>
            <a:ext cx="2893695" cy="1092880"/>
            <a:chOff x="0" y="0"/>
            <a:chExt cx="3362960" cy="109316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0" y="580446"/>
              <a:ext cx="3362960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0" y="0"/>
              <a:ext cx="3180052" cy="1093167"/>
              <a:chOff x="0" y="0"/>
              <a:chExt cx="3180052" cy="1093167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2544417" y="0"/>
                <a:ext cx="635635" cy="1085215"/>
              </a:xfrm>
              <a:custGeom>
                <a:avLst/>
                <a:gdLst>
                  <a:gd name="connsiteX0" fmla="*/ 0 w 636104"/>
                  <a:gd name="connsiteY0" fmla="*/ 577127 h 1085602"/>
                  <a:gd name="connsiteX1" fmla="*/ 151074 w 636104"/>
                  <a:gd name="connsiteY1" fmla="*/ 12585 h 1085602"/>
                  <a:gd name="connsiteX2" fmla="*/ 254441 w 636104"/>
                  <a:gd name="connsiteY2" fmla="*/ 1062157 h 1085602"/>
                  <a:gd name="connsiteX3" fmla="*/ 413467 w 636104"/>
                  <a:gd name="connsiteY3" fmla="*/ 36439 h 1085602"/>
                  <a:gd name="connsiteX4" fmla="*/ 524786 w 636104"/>
                  <a:gd name="connsiteY4" fmla="*/ 1070108 h 1085602"/>
                  <a:gd name="connsiteX5" fmla="*/ 636104 w 636104"/>
                  <a:gd name="connsiteY5" fmla="*/ 561225 h 108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104" h="1085602">
                    <a:moveTo>
                      <a:pt x="0" y="577127"/>
                    </a:moveTo>
                    <a:cubicBezTo>
                      <a:pt x="54333" y="254437"/>
                      <a:pt x="108667" y="-68253"/>
                      <a:pt x="151074" y="12585"/>
                    </a:cubicBezTo>
                    <a:cubicBezTo>
                      <a:pt x="193481" y="93423"/>
                      <a:pt x="210709" y="1058181"/>
                      <a:pt x="254441" y="1062157"/>
                    </a:cubicBezTo>
                    <a:cubicBezTo>
                      <a:pt x="298173" y="1066133"/>
                      <a:pt x="368410" y="35114"/>
                      <a:pt x="413467" y="36439"/>
                    </a:cubicBezTo>
                    <a:cubicBezTo>
                      <a:pt x="458524" y="37764"/>
                      <a:pt x="487680" y="982644"/>
                      <a:pt x="524786" y="1070108"/>
                    </a:cubicBezTo>
                    <a:cubicBezTo>
                      <a:pt x="561892" y="1157572"/>
                      <a:pt x="598998" y="859398"/>
                      <a:pt x="636104" y="5612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36104" y="7952"/>
                <a:ext cx="635635" cy="1085215"/>
              </a:xfrm>
              <a:custGeom>
                <a:avLst/>
                <a:gdLst>
                  <a:gd name="connsiteX0" fmla="*/ 0 w 636104"/>
                  <a:gd name="connsiteY0" fmla="*/ 577127 h 1085602"/>
                  <a:gd name="connsiteX1" fmla="*/ 151074 w 636104"/>
                  <a:gd name="connsiteY1" fmla="*/ 12585 h 1085602"/>
                  <a:gd name="connsiteX2" fmla="*/ 254441 w 636104"/>
                  <a:gd name="connsiteY2" fmla="*/ 1062157 h 1085602"/>
                  <a:gd name="connsiteX3" fmla="*/ 413467 w 636104"/>
                  <a:gd name="connsiteY3" fmla="*/ 36439 h 1085602"/>
                  <a:gd name="connsiteX4" fmla="*/ 524786 w 636104"/>
                  <a:gd name="connsiteY4" fmla="*/ 1070108 h 1085602"/>
                  <a:gd name="connsiteX5" fmla="*/ 636104 w 636104"/>
                  <a:gd name="connsiteY5" fmla="*/ 561225 h 108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104" h="1085602">
                    <a:moveTo>
                      <a:pt x="0" y="577127"/>
                    </a:moveTo>
                    <a:cubicBezTo>
                      <a:pt x="54333" y="254437"/>
                      <a:pt x="108667" y="-68253"/>
                      <a:pt x="151074" y="12585"/>
                    </a:cubicBezTo>
                    <a:cubicBezTo>
                      <a:pt x="193481" y="93423"/>
                      <a:pt x="210709" y="1058181"/>
                      <a:pt x="254441" y="1062157"/>
                    </a:cubicBezTo>
                    <a:cubicBezTo>
                      <a:pt x="298173" y="1066133"/>
                      <a:pt x="368410" y="35114"/>
                      <a:pt x="413467" y="36439"/>
                    </a:cubicBezTo>
                    <a:cubicBezTo>
                      <a:pt x="458524" y="37764"/>
                      <a:pt x="487680" y="982644"/>
                      <a:pt x="524786" y="1070108"/>
                    </a:cubicBezTo>
                    <a:cubicBezTo>
                      <a:pt x="561892" y="1157572"/>
                      <a:pt x="598998" y="859398"/>
                      <a:pt x="636104" y="5612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1272208" y="7952"/>
                <a:ext cx="635635" cy="1085215"/>
              </a:xfrm>
              <a:custGeom>
                <a:avLst/>
                <a:gdLst>
                  <a:gd name="connsiteX0" fmla="*/ 0 w 636104"/>
                  <a:gd name="connsiteY0" fmla="*/ 577127 h 1085602"/>
                  <a:gd name="connsiteX1" fmla="*/ 151074 w 636104"/>
                  <a:gd name="connsiteY1" fmla="*/ 12585 h 1085602"/>
                  <a:gd name="connsiteX2" fmla="*/ 254441 w 636104"/>
                  <a:gd name="connsiteY2" fmla="*/ 1062157 h 1085602"/>
                  <a:gd name="connsiteX3" fmla="*/ 413467 w 636104"/>
                  <a:gd name="connsiteY3" fmla="*/ 36439 h 1085602"/>
                  <a:gd name="connsiteX4" fmla="*/ 524786 w 636104"/>
                  <a:gd name="connsiteY4" fmla="*/ 1070108 h 1085602"/>
                  <a:gd name="connsiteX5" fmla="*/ 636104 w 636104"/>
                  <a:gd name="connsiteY5" fmla="*/ 561225 h 108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104" h="1085602">
                    <a:moveTo>
                      <a:pt x="0" y="577127"/>
                    </a:moveTo>
                    <a:cubicBezTo>
                      <a:pt x="54333" y="254437"/>
                      <a:pt x="108667" y="-68253"/>
                      <a:pt x="151074" y="12585"/>
                    </a:cubicBezTo>
                    <a:cubicBezTo>
                      <a:pt x="193481" y="93423"/>
                      <a:pt x="210709" y="1058181"/>
                      <a:pt x="254441" y="1062157"/>
                    </a:cubicBezTo>
                    <a:cubicBezTo>
                      <a:pt x="298173" y="1066133"/>
                      <a:pt x="368410" y="35114"/>
                      <a:pt x="413467" y="36439"/>
                    </a:cubicBezTo>
                    <a:cubicBezTo>
                      <a:pt x="458524" y="37764"/>
                      <a:pt x="487680" y="982644"/>
                      <a:pt x="524786" y="1070108"/>
                    </a:cubicBezTo>
                    <a:cubicBezTo>
                      <a:pt x="561892" y="1157572"/>
                      <a:pt x="598998" y="859398"/>
                      <a:pt x="636104" y="5612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908313" y="0"/>
                <a:ext cx="635635" cy="1085215"/>
              </a:xfrm>
              <a:custGeom>
                <a:avLst/>
                <a:gdLst>
                  <a:gd name="connsiteX0" fmla="*/ 0 w 636104"/>
                  <a:gd name="connsiteY0" fmla="*/ 577127 h 1085602"/>
                  <a:gd name="connsiteX1" fmla="*/ 151074 w 636104"/>
                  <a:gd name="connsiteY1" fmla="*/ 12585 h 1085602"/>
                  <a:gd name="connsiteX2" fmla="*/ 254441 w 636104"/>
                  <a:gd name="connsiteY2" fmla="*/ 1062157 h 1085602"/>
                  <a:gd name="connsiteX3" fmla="*/ 413467 w 636104"/>
                  <a:gd name="connsiteY3" fmla="*/ 36439 h 1085602"/>
                  <a:gd name="connsiteX4" fmla="*/ 524786 w 636104"/>
                  <a:gd name="connsiteY4" fmla="*/ 1070108 h 1085602"/>
                  <a:gd name="connsiteX5" fmla="*/ 636104 w 636104"/>
                  <a:gd name="connsiteY5" fmla="*/ 561225 h 108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104" h="1085602">
                    <a:moveTo>
                      <a:pt x="0" y="577127"/>
                    </a:moveTo>
                    <a:cubicBezTo>
                      <a:pt x="54333" y="254437"/>
                      <a:pt x="108667" y="-68253"/>
                      <a:pt x="151074" y="12585"/>
                    </a:cubicBezTo>
                    <a:cubicBezTo>
                      <a:pt x="193481" y="93423"/>
                      <a:pt x="210709" y="1058181"/>
                      <a:pt x="254441" y="1062157"/>
                    </a:cubicBezTo>
                    <a:cubicBezTo>
                      <a:pt x="298173" y="1066133"/>
                      <a:pt x="368410" y="35114"/>
                      <a:pt x="413467" y="36439"/>
                    </a:cubicBezTo>
                    <a:cubicBezTo>
                      <a:pt x="458524" y="37764"/>
                      <a:pt x="487680" y="982644"/>
                      <a:pt x="524786" y="1070108"/>
                    </a:cubicBezTo>
                    <a:cubicBezTo>
                      <a:pt x="561892" y="1157572"/>
                      <a:pt x="598998" y="859398"/>
                      <a:pt x="636104" y="5612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0" y="7952"/>
                <a:ext cx="635635" cy="1085215"/>
              </a:xfrm>
              <a:custGeom>
                <a:avLst/>
                <a:gdLst>
                  <a:gd name="connsiteX0" fmla="*/ 0 w 636104"/>
                  <a:gd name="connsiteY0" fmla="*/ 577127 h 1085602"/>
                  <a:gd name="connsiteX1" fmla="*/ 151074 w 636104"/>
                  <a:gd name="connsiteY1" fmla="*/ 12585 h 1085602"/>
                  <a:gd name="connsiteX2" fmla="*/ 254441 w 636104"/>
                  <a:gd name="connsiteY2" fmla="*/ 1062157 h 1085602"/>
                  <a:gd name="connsiteX3" fmla="*/ 413467 w 636104"/>
                  <a:gd name="connsiteY3" fmla="*/ 36439 h 1085602"/>
                  <a:gd name="connsiteX4" fmla="*/ 524786 w 636104"/>
                  <a:gd name="connsiteY4" fmla="*/ 1070108 h 1085602"/>
                  <a:gd name="connsiteX5" fmla="*/ 636104 w 636104"/>
                  <a:gd name="connsiteY5" fmla="*/ 561225 h 108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104" h="1085602">
                    <a:moveTo>
                      <a:pt x="0" y="577127"/>
                    </a:moveTo>
                    <a:cubicBezTo>
                      <a:pt x="54333" y="254437"/>
                      <a:pt x="108667" y="-68253"/>
                      <a:pt x="151074" y="12585"/>
                    </a:cubicBezTo>
                    <a:cubicBezTo>
                      <a:pt x="193481" y="93423"/>
                      <a:pt x="210709" y="1058181"/>
                      <a:pt x="254441" y="1062157"/>
                    </a:cubicBezTo>
                    <a:cubicBezTo>
                      <a:pt x="298173" y="1066133"/>
                      <a:pt x="368410" y="35114"/>
                      <a:pt x="413467" y="36439"/>
                    </a:cubicBezTo>
                    <a:cubicBezTo>
                      <a:pt x="458524" y="37764"/>
                      <a:pt x="487680" y="982644"/>
                      <a:pt x="524786" y="1070108"/>
                    </a:cubicBezTo>
                    <a:cubicBezTo>
                      <a:pt x="561892" y="1157572"/>
                      <a:pt x="598998" y="859398"/>
                      <a:pt x="636104" y="561225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725225" y="4247679"/>
            <a:ext cx="3641090" cy="2163220"/>
            <a:chOff x="0" y="0"/>
            <a:chExt cx="3641697" cy="216322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0" y="1025718"/>
              <a:ext cx="36416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23854" y="0"/>
              <a:ext cx="1065474" cy="216322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89328" y="0"/>
              <a:ext cx="1064895" cy="216281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54803" y="0"/>
              <a:ext cx="1064895" cy="216281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39752" y="300490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 smtClean="0"/>
              <a:t>işaret</a:t>
            </a:r>
            <a:r>
              <a:rPr lang="tr-TR" dirty="0" smtClean="0"/>
              <a:t>i</a:t>
            </a:r>
          </a:p>
          <a:p>
            <a:pPr algn="ctr"/>
            <a:r>
              <a:rPr lang="tr-TR" dirty="0" smtClean="0"/>
              <a:t>(</a:t>
            </a:r>
            <a:r>
              <a:rPr lang="en-US" dirty="0" smtClean="0"/>
              <a:t>f</a:t>
            </a:r>
            <a:r>
              <a:rPr lang="tr-TR" baseline="-25000" dirty="0" smtClean="0"/>
              <a:t>m</a:t>
            </a:r>
            <a:r>
              <a:rPr lang="en-US" dirty="0" smtClean="0"/>
              <a:t> 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7519964" y="2942508"/>
            <a:ext cx="137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Taşıyıcı</a:t>
            </a:r>
            <a:r>
              <a:rPr lang="en-US" dirty="0" smtClean="0"/>
              <a:t> </a:t>
            </a:r>
            <a:r>
              <a:rPr lang="en-US" dirty="0" err="1" smtClean="0"/>
              <a:t>işaret</a:t>
            </a:r>
            <a:r>
              <a:rPr lang="tr-TR" dirty="0" smtClean="0"/>
              <a:t>i (</a:t>
            </a:r>
            <a:r>
              <a:rPr lang="en-US" dirty="0"/>
              <a:t>f</a:t>
            </a:r>
            <a:r>
              <a:rPr lang="en-US" baseline="-25000" dirty="0"/>
              <a:t>c</a:t>
            </a:r>
            <a:r>
              <a:rPr lang="en-US" dirty="0"/>
              <a:t> 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45811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GM işareti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187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1600" y="332656"/>
                <a:ext cx="7128792" cy="540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g)</a:t>
                </a:r>
                <a:endParaRPr lang="tr-TR" dirty="0"/>
              </a:p>
              <a:p>
                <a:pPr algn="ctr"/>
                <a:r>
                  <a:rPr lang="en-US" dirty="0"/>
                  <a:t> </a:t>
                </a:r>
                <a:endParaRPr lang="tr-TR" dirty="0"/>
              </a:p>
              <a:p>
                <a:pPr algn="ctr"/>
                <a:r>
                  <a:rPr lang="en-US" sz="2400" b="1" dirty="0" err="1"/>
                  <a:t>Taşıyıcı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güç</a:t>
                </a:r>
                <a:r>
                  <a:rPr lang="en-US" sz="2400" b="1" dirty="0"/>
                  <a:t> P</a:t>
                </a:r>
                <a:r>
                  <a:rPr lang="en-US" sz="2400" b="1" baseline="-25000" dirty="0"/>
                  <a:t>C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b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𝟐𝟎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</a:rPr>
                          <m:t>𝟐𝟎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</a:rPr>
                          <m:t>𝟓𝟎</m:t>
                        </m:r>
                        <m:r>
                          <a:rPr lang="en-US" sz="2400" b="1" i="1">
                            <a:latin typeface="Cambria Math"/>
                          </a:rPr>
                          <m:t>𝜴</m:t>
                        </m:r>
                      </m:den>
                    </m:f>
                  </m:oMath>
                </a14:m>
                <a:r>
                  <a:rPr lang="en-US" sz="2400" b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𝟒𝟎𝟎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sz="2400" b="1" dirty="0"/>
                  <a:t> = </a:t>
                </a:r>
                <a:r>
                  <a:rPr lang="en-US" sz="2400" b="1" dirty="0" smtClean="0"/>
                  <a:t>4W</a:t>
                </a:r>
                <a:endParaRPr lang="tr-TR" sz="2400" b="1" dirty="0" smtClean="0"/>
              </a:p>
              <a:p>
                <a:pPr algn="ctr"/>
                <a:endParaRPr lang="tr-TR" dirty="0"/>
              </a:p>
              <a:p>
                <a:pPr algn="ctr"/>
                <a:endParaRPr lang="tr-TR" dirty="0" smtClean="0"/>
              </a:p>
              <a:p>
                <a:pPr algn="ctr"/>
                <a:r>
                  <a:rPr lang="en-US" sz="2400" b="1" dirty="0"/>
                  <a:t>Alt </a:t>
                </a:r>
                <a:r>
                  <a:rPr lang="en-US" sz="2400" b="1" dirty="0" err="1"/>
                  <a:t>ve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Üst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yan</a:t>
                </a:r>
                <a:r>
                  <a:rPr lang="en-US" sz="2400" b="1" dirty="0"/>
                  <a:t> band </a:t>
                </a:r>
                <a:r>
                  <a:rPr lang="en-US" sz="2400" b="1" dirty="0" err="1"/>
                  <a:t>güçleri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üst</a:t>
                </a:r>
                <a:r>
                  <a:rPr lang="en-US" sz="2400" b="1" baseline="-25000" dirty="0"/>
                  <a:t> </a:t>
                </a:r>
                <a:r>
                  <a:rPr lang="en-US" sz="2400" b="1" baseline="-25000" dirty="0" err="1"/>
                  <a:t>yan</a:t>
                </a:r>
                <a:r>
                  <a:rPr lang="en-US" sz="2400" b="1" baseline="-25000" dirty="0"/>
                  <a:t> </a:t>
                </a:r>
                <a:r>
                  <a:rPr lang="en-US" sz="2400" b="1" dirty="0"/>
                  <a:t>=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alt</a:t>
                </a:r>
                <a:r>
                  <a:rPr lang="en-US" sz="2400" b="1" baseline="-25000" dirty="0"/>
                  <a:t> </a:t>
                </a:r>
                <a:r>
                  <a:rPr lang="en-US" sz="2400" b="1" baseline="-25000" dirty="0" err="1"/>
                  <a:t>yan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tr-TR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𝟒</m:t>
                        </m:r>
                        <m:r>
                          <a:rPr lang="en-US" sz="2400" b="1" i="1">
                            <a:latin typeface="Cambria Math"/>
                          </a:rPr>
                          <m:t>𝑾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 = 0.25 </a:t>
                </a:r>
                <a:r>
                  <a:rPr lang="en-US" sz="2400" b="1" dirty="0" smtClean="0"/>
                  <a:t>W</a:t>
                </a:r>
                <a:endParaRPr lang="tr-TR" sz="2400" b="1" dirty="0" smtClean="0"/>
              </a:p>
              <a:p>
                <a:pPr algn="ctr"/>
                <a:endParaRPr lang="tr-TR" sz="2400" b="1" dirty="0" smtClean="0"/>
              </a:p>
              <a:p>
                <a:pPr algn="ctr"/>
                <a:r>
                  <a:rPr lang="en-US" sz="2400" b="1" dirty="0"/>
                  <a:t>P</a:t>
                </a:r>
                <a:r>
                  <a:rPr lang="en-US" sz="2400" b="1" baseline="-25000" dirty="0"/>
                  <a:t>T</a:t>
                </a:r>
                <a:r>
                  <a:rPr lang="en-US" sz="2400" b="1" dirty="0"/>
                  <a:t> </a:t>
                </a:r>
                <a:r>
                  <a:rPr lang="tr-TR" sz="2400" b="1" dirty="0" smtClean="0"/>
                  <a:t>= 4W + 0.25 W + 0.25W = 4.5 W</a:t>
                </a:r>
              </a:p>
              <a:p>
                <a:pPr algn="ctr"/>
                <a:r>
                  <a:rPr lang="tr-TR" sz="2400" b="1" dirty="0" smtClean="0"/>
                  <a:t>veya</a:t>
                </a:r>
                <a:endParaRPr lang="tr-TR" sz="2400" b="1" dirty="0"/>
              </a:p>
              <a:p>
                <a:pPr algn="ctr"/>
                <a:r>
                  <a:rPr lang="en-US" dirty="0"/>
                  <a:t> </a:t>
                </a:r>
                <a:endParaRPr lang="tr-TR" dirty="0"/>
              </a:p>
              <a:p>
                <a:pPr algn="ctr"/>
                <a:r>
                  <a:rPr lang="en-US" sz="2000" b="1" dirty="0"/>
                  <a:t>P</a:t>
                </a:r>
                <a:r>
                  <a:rPr lang="en-US" sz="2000" b="1" baseline="-25000" dirty="0"/>
                  <a:t>T</a:t>
                </a:r>
                <a:r>
                  <a:rPr lang="en-US" sz="2000" b="1" dirty="0"/>
                  <a:t> </a:t>
                </a:r>
                <a:r>
                  <a:rPr lang="en-US" dirty="0"/>
                  <a:t>= P</a:t>
                </a:r>
                <a:r>
                  <a:rPr lang="en-US" baseline="-25000" dirty="0"/>
                  <a:t>C</a:t>
                </a:r>
                <a:r>
                  <a:rPr lang="en-US" dirty="0"/>
                  <a:t>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baseline="-2500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i="1" baseline="-2500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baseline="-2500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baseline="-250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-25000" dirty="0"/>
                  <a:t>  </a:t>
                </a:r>
                <a:r>
                  <a:rPr lang="en-US" dirty="0"/>
                  <a:t>) = 4(1+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𝟓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= </a:t>
                </a:r>
                <a:r>
                  <a:rPr lang="en-US" sz="2000" b="1" dirty="0"/>
                  <a:t>4.5 W</a:t>
                </a:r>
                <a:endParaRPr lang="tr-TR" sz="2000" b="1" dirty="0"/>
              </a:p>
              <a:p>
                <a:pPr algn="ctr"/>
                <a:endParaRPr lang="tr-TR" dirty="0"/>
              </a:p>
              <a:p>
                <a:pPr algn="ctr"/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2656"/>
                <a:ext cx="7128792" cy="5400261"/>
              </a:xfrm>
              <a:prstGeom prst="rect">
                <a:avLst/>
              </a:prstGeom>
              <a:blipFill rotWithShape="1">
                <a:blip r:embed="rId2"/>
                <a:stretch>
                  <a:fillRect t="-56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5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76672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Tek</a:t>
            </a:r>
            <a:r>
              <a:rPr lang="en-US" b="1" dirty="0"/>
              <a:t> Yan </a:t>
            </a:r>
            <a:r>
              <a:rPr lang="en-US" b="1" dirty="0" err="1"/>
              <a:t>Bant</a:t>
            </a:r>
            <a:r>
              <a:rPr lang="en-US" b="1" dirty="0"/>
              <a:t> (SSB-Single Side Band) </a:t>
            </a:r>
            <a:r>
              <a:rPr lang="en-US" b="1" dirty="0" err="1"/>
              <a:t>Modülasyon</a:t>
            </a:r>
            <a:endParaRPr lang="tr-TR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851265"/>
            <a:ext cx="5760640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51720" y="3825914"/>
            <a:ext cx="5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Şekil</a:t>
            </a:r>
            <a:r>
              <a:rPr lang="en-US" b="1" dirty="0"/>
              <a:t> 1.10 </a:t>
            </a:r>
            <a:r>
              <a:rPr lang="en-US" dirty="0" err="1"/>
              <a:t>İki</a:t>
            </a:r>
            <a:r>
              <a:rPr lang="en-US" dirty="0"/>
              <a:t> filter </a:t>
            </a:r>
            <a:r>
              <a:rPr lang="en-US" dirty="0" err="1"/>
              <a:t>kullanan</a:t>
            </a:r>
            <a:r>
              <a:rPr lang="en-US" dirty="0"/>
              <a:t> SSB </a:t>
            </a:r>
            <a:r>
              <a:rPr lang="en-US" dirty="0" err="1"/>
              <a:t>vericisi</a:t>
            </a:r>
            <a:endParaRPr lang="tr-TR" dirty="0"/>
          </a:p>
          <a:p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581128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SSB de </a:t>
            </a:r>
            <a:r>
              <a:rPr lang="en-US" sz="2400" b="1" dirty="0" err="1"/>
              <a:t>bant</a:t>
            </a:r>
            <a:r>
              <a:rPr lang="en-US" sz="2400" b="1" dirty="0"/>
              <a:t> </a:t>
            </a:r>
            <a:r>
              <a:rPr lang="en-US" sz="2400" b="1" dirty="0" err="1"/>
              <a:t>genişliği</a:t>
            </a:r>
            <a:r>
              <a:rPr lang="en-US" sz="2400" b="1" dirty="0"/>
              <a:t>  </a:t>
            </a:r>
            <a:r>
              <a:rPr lang="en-US" sz="2400" b="1" dirty="0" err="1"/>
              <a:t>Çift</a:t>
            </a:r>
            <a:r>
              <a:rPr lang="en-US" sz="2400" b="1" dirty="0"/>
              <a:t> </a:t>
            </a:r>
            <a:r>
              <a:rPr lang="en-US" sz="2400" b="1" dirty="0" err="1"/>
              <a:t>yan</a:t>
            </a:r>
            <a:r>
              <a:rPr lang="en-US" sz="2400" b="1" dirty="0"/>
              <a:t> </a:t>
            </a:r>
            <a:r>
              <a:rPr lang="en-US" sz="2400" b="1" dirty="0" err="1"/>
              <a:t>bantlı</a:t>
            </a:r>
            <a:r>
              <a:rPr lang="en-US" sz="2400" b="1" dirty="0"/>
              <a:t> </a:t>
            </a:r>
            <a:r>
              <a:rPr lang="en-US" sz="2400" b="1" dirty="0" err="1"/>
              <a:t>genlik</a:t>
            </a:r>
            <a:r>
              <a:rPr lang="en-US" sz="2400" b="1" dirty="0"/>
              <a:t> </a:t>
            </a:r>
            <a:r>
              <a:rPr lang="en-US" sz="2400" b="1" dirty="0" err="1"/>
              <a:t>modülasyonunun</a:t>
            </a:r>
            <a:r>
              <a:rPr lang="en-US" sz="2400" b="1" dirty="0"/>
              <a:t> </a:t>
            </a:r>
            <a:r>
              <a:rPr lang="en-US" sz="2400" b="1" dirty="0" err="1"/>
              <a:t>bant</a:t>
            </a:r>
            <a:r>
              <a:rPr lang="en-US" sz="2400" b="1" dirty="0"/>
              <a:t> </a:t>
            </a:r>
            <a:r>
              <a:rPr lang="en-US" sz="2400" b="1" dirty="0" err="1"/>
              <a:t>genişliğinin</a:t>
            </a:r>
            <a:r>
              <a:rPr lang="en-US" sz="2400" b="1" dirty="0"/>
              <a:t> </a:t>
            </a:r>
            <a:r>
              <a:rPr lang="en-US" sz="2400" b="1" dirty="0" err="1"/>
              <a:t>yarısıdır</a:t>
            </a:r>
            <a:r>
              <a:rPr lang="en-US" sz="2400" b="1" dirty="0"/>
              <a:t>. </a:t>
            </a:r>
            <a:r>
              <a:rPr lang="en-US" sz="2400" b="1" dirty="0" err="1"/>
              <a:t>Başka</a:t>
            </a:r>
            <a:r>
              <a:rPr lang="en-US" sz="2400" b="1" dirty="0"/>
              <a:t> </a:t>
            </a:r>
            <a:r>
              <a:rPr lang="en-US" sz="2400" b="1" dirty="0" err="1"/>
              <a:t>bir</a:t>
            </a:r>
            <a:r>
              <a:rPr lang="en-US" sz="2400" b="1" dirty="0"/>
              <a:t> </a:t>
            </a:r>
            <a:r>
              <a:rPr lang="en-US" sz="2400" b="1" dirty="0" err="1"/>
              <a:t>deyişle</a:t>
            </a:r>
            <a:r>
              <a:rPr lang="en-US" sz="2400" b="1" dirty="0"/>
              <a:t> BW=</a:t>
            </a:r>
            <a:r>
              <a:rPr lang="en-US" sz="2400" b="1" dirty="0" err="1"/>
              <a:t>fm</a:t>
            </a:r>
            <a:r>
              <a:rPr lang="en-US" sz="2400" b="1" dirty="0"/>
              <a:t> dir. </a:t>
            </a:r>
            <a:endParaRPr lang="tr-TR" sz="2400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74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943600" cy="27012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55776" y="39330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Üst</a:t>
            </a:r>
            <a:r>
              <a:rPr lang="en-US" b="1" dirty="0"/>
              <a:t> </a:t>
            </a:r>
            <a:r>
              <a:rPr lang="en-US" b="1" dirty="0" err="1"/>
              <a:t>yan</a:t>
            </a:r>
            <a:r>
              <a:rPr lang="en-US" b="1" dirty="0"/>
              <a:t> </a:t>
            </a:r>
            <a:r>
              <a:rPr lang="en-US" b="1" dirty="0" err="1"/>
              <a:t>bandın</a:t>
            </a:r>
            <a:r>
              <a:rPr lang="en-US" b="1" dirty="0"/>
              <a:t> </a:t>
            </a:r>
            <a:r>
              <a:rPr lang="en-US" b="1" dirty="0" err="1"/>
              <a:t>seçilmesi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71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Frekans Modülasyonu</a:t>
            </a:r>
            <a:br>
              <a:rPr lang="tr-TR" dirty="0" smtClean="0"/>
            </a:br>
            <a:r>
              <a:rPr lang="tr-TR" dirty="0" smtClean="0"/>
              <a:t>(FM)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74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0688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smtClean="0"/>
              <a:t>FM neden geliştirilmiştir?</a:t>
            </a:r>
          </a:p>
          <a:p>
            <a:pPr algn="just"/>
            <a:r>
              <a:rPr lang="en-US" sz="2400" b="1" dirty="0" err="1" smtClean="0"/>
              <a:t>Yüksek</a:t>
            </a:r>
            <a:r>
              <a:rPr lang="en-US" sz="2400" b="1" dirty="0" smtClean="0"/>
              <a:t> </a:t>
            </a:r>
            <a:r>
              <a:rPr lang="en-US" sz="2400" b="1" dirty="0" err="1"/>
              <a:t>güçlü</a:t>
            </a:r>
            <a:r>
              <a:rPr lang="en-US" sz="2400" b="1" dirty="0"/>
              <a:t> </a:t>
            </a:r>
            <a:r>
              <a:rPr lang="en-US" sz="2400" b="1" dirty="0" err="1"/>
              <a:t>vericilerde</a:t>
            </a:r>
            <a:r>
              <a:rPr lang="en-US" sz="2400" b="1" dirty="0"/>
              <a:t> </a:t>
            </a:r>
            <a:r>
              <a:rPr lang="en-US" sz="2400" b="1" dirty="0" err="1"/>
              <a:t>sinyal</a:t>
            </a:r>
            <a:r>
              <a:rPr lang="en-US" sz="2400" b="1" dirty="0"/>
              <a:t>/</a:t>
            </a:r>
            <a:r>
              <a:rPr lang="en-US" sz="2400" b="1" dirty="0" err="1"/>
              <a:t>gürültü</a:t>
            </a:r>
            <a:r>
              <a:rPr lang="en-US" sz="2400" b="1" dirty="0"/>
              <a:t> </a:t>
            </a:r>
            <a:r>
              <a:rPr lang="en-US" sz="2400" b="1" dirty="0" err="1"/>
              <a:t>oranının</a:t>
            </a:r>
            <a:r>
              <a:rPr lang="en-US" sz="2400" b="1" dirty="0"/>
              <a:t> </a:t>
            </a:r>
            <a:r>
              <a:rPr lang="en-US" sz="2400" b="1" dirty="0" err="1"/>
              <a:t>çok</a:t>
            </a:r>
            <a:r>
              <a:rPr lang="en-US" sz="2400" b="1" dirty="0"/>
              <a:t> </a:t>
            </a:r>
            <a:r>
              <a:rPr lang="en-US" sz="2400" b="1" dirty="0" err="1"/>
              <a:t>küçük</a:t>
            </a:r>
            <a:r>
              <a:rPr lang="en-US" sz="2400" b="1" dirty="0"/>
              <a:t> </a:t>
            </a:r>
            <a:r>
              <a:rPr lang="en-US" sz="2400" b="1" dirty="0" err="1"/>
              <a:t>olması</a:t>
            </a:r>
            <a:r>
              <a:rPr lang="en-US" sz="2400" b="1" dirty="0"/>
              <a:t> </a:t>
            </a:r>
            <a:r>
              <a:rPr lang="en-US" sz="2400" b="1" dirty="0" err="1"/>
              <a:t>istenir</a:t>
            </a:r>
            <a:r>
              <a:rPr lang="en-US" sz="2400" b="1" dirty="0"/>
              <a:t>. </a:t>
            </a:r>
            <a:r>
              <a:rPr lang="en-US" sz="2400" b="1" dirty="0" err="1"/>
              <a:t>Yüksek</a:t>
            </a:r>
            <a:r>
              <a:rPr lang="en-US" sz="2400" b="1" dirty="0"/>
              <a:t> </a:t>
            </a:r>
            <a:r>
              <a:rPr lang="en-US" sz="2400" b="1" dirty="0" err="1"/>
              <a:t>güçlü</a:t>
            </a:r>
            <a:r>
              <a:rPr lang="en-US" sz="2400" b="1" dirty="0"/>
              <a:t> </a:t>
            </a:r>
            <a:r>
              <a:rPr lang="en-US" sz="2400" b="1" dirty="0" err="1"/>
              <a:t>genlik</a:t>
            </a:r>
            <a:r>
              <a:rPr lang="en-US" sz="2400" b="1" dirty="0"/>
              <a:t> </a:t>
            </a:r>
            <a:r>
              <a:rPr lang="en-US" sz="2400" b="1" dirty="0" err="1"/>
              <a:t>modülasyonlu</a:t>
            </a:r>
            <a:r>
              <a:rPr lang="en-US" sz="2400" b="1" dirty="0"/>
              <a:t> </a:t>
            </a:r>
            <a:r>
              <a:rPr lang="en-US" sz="2400" b="1" dirty="0" err="1"/>
              <a:t>vericilerde</a:t>
            </a:r>
            <a:r>
              <a:rPr lang="en-US" sz="2400" b="1" dirty="0"/>
              <a:t> </a:t>
            </a:r>
            <a:r>
              <a:rPr lang="en-US" sz="2400" b="1" dirty="0" err="1"/>
              <a:t>sinyal</a:t>
            </a:r>
            <a:r>
              <a:rPr lang="en-US" sz="2400" b="1" dirty="0"/>
              <a:t>/</a:t>
            </a:r>
            <a:r>
              <a:rPr lang="en-US" sz="2400" b="1" dirty="0" err="1"/>
              <a:t>gürültü</a:t>
            </a:r>
            <a:r>
              <a:rPr lang="en-US" sz="2400" b="1" dirty="0"/>
              <a:t> </a:t>
            </a:r>
            <a:r>
              <a:rPr lang="en-US" sz="2400" b="1" dirty="0" err="1"/>
              <a:t>oranı</a:t>
            </a:r>
            <a:r>
              <a:rPr lang="en-US" sz="2400" b="1" dirty="0"/>
              <a:t> problem </a:t>
            </a:r>
            <a:r>
              <a:rPr lang="en-US" sz="2400" b="1" dirty="0" err="1"/>
              <a:t>yaratacak</a:t>
            </a:r>
            <a:r>
              <a:rPr lang="en-US" sz="2400" b="1" dirty="0"/>
              <a:t> </a:t>
            </a:r>
            <a:r>
              <a:rPr lang="en-US" sz="2400" b="1" dirty="0" err="1"/>
              <a:t>kadar</a:t>
            </a:r>
            <a:r>
              <a:rPr lang="en-US" sz="2400" b="1" dirty="0"/>
              <a:t> </a:t>
            </a:r>
            <a:r>
              <a:rPr lang="en-US" sz="2400" b="1" dirty="0" err="1"/>
              <a:t>büyük</a:t>
            </a:r>
            <a:r>
              <a:rPr lang="en-US" sz="2400" b="1" dirty="0"/>
              <a:t> </a:t>
            </a:r>
            <a:r>
              <a:rPr lang="en-US" sz="2400" b="1" dirty="0" err="1"/>
              <a:t>olur</a:t>
            </a:r>
            <a:r>
              <a:rPr lang="en-US" sz="2400" b="1" dirty="0"/>
              <a:t>. Bu </a:t>
            </a:r>
            <a:r>
              <a:rPr lang="en-US" sz="2400" b="1" dirty="0" err="1"/>
              <a:t>problemden</a:t>
            </a:r>
            <a:r>
              <a:rPr lang="en-US" sz="2400" b="1" dirty="0"/>
              <a:t> </a:t>
            </a:r>
            <a:r>
              <a:rPr lang="en-US" sz="2400" b="1" dirty="0" err="1"/>
              <a:t>kurtulmak</a:t>
            </a:r>
            <a:r>
              <a:rPr lang="en-US" sz="2400" b="1" dirty="0"/>
              <a:t> </a:t>
            </a:r>
            <a:r>
              <a:rPr lang="en-US" sz="2400" b="1" dirty="0" err="1"/>
              <a:t>için</a:t>
            </a:r>
            <a:r>
              <a:rPr lang="en-US" sz="2400" b="1" dirty="0"/>
              <a:t>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modülasyonu</a:t>
            </a:r>
            <a:r>
              <a:rPr lang="en-US" sz="2400" b="1" dirty="0"/>
              <a:t> </a:t>
            </a:r>
            <a:r>
              <a:rPr lang="en-US" sz="2400" b="1" dirty="0" err="1"/>
              <a:t>geliştirilmiştir</a:t>
            </a:r>
            <a:r>
              <a:rPr lang="en-US" sz="2400" b="1" dirty="0"/>
              <a:t>. </a:t>
            </a:r>
            <a:endParaRPr lang="tr-TR" sz="2400" b="1" dirty="0" smtClean="0"/>
          </a:p>
          <a:p>
            <a:pPr algn="just"/>
            <a:endParaRPr lang="tr-TR" sz="2400" b="1" dirty="0"/>
          </a:p>
          <a:p>
            <a:pPr algn="just"/>
            <a:r>
              <a:rPr lang="en-US" sz="2400" b="1" dirty="0"/>
              <a:t>.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modülasyonu</a:t>
            </a:r>
            <a:r>
              <a:rPr lang="en-US" sz="2400" b="1" dirty="0"/>
              <a:t> </a:t>
            </a:r>
            <a:r>
              <a:rPr lang="en-US" sz="2400" b="1" dirty="0" err="1"/>
              <a:t>için</a:t>
            </a:r>
            <a:r>
              <a:rPr lang="en-US" sz="2400" b="1" dirty="0"/>
              <a:t> </a:t>
            </a:r>
            <a:r>
              <a:rPr lang="en-US" sz="2400" b="1" dirty="0" err="1"/>
              <a:t>iki</a:t>
            </a:r>
            <a:r>
              <a:rPr lang="en-US" sz="2400" b="1" dirty="0"/>
              <a:t> </a:t>
            </a:r>
            <a:r>
              <a:rPr lang="en-US" sz="2400" b="1" dirty="0" err="1"/>
              <a:t>önemli</a:t>
            </a:r>
            <a:r>
              <a:rPr lang="en-US" sz="2400" b="1" dirty="0"/>
              <a:t> </a:t>
            </a:r>
            <a:r>
              <a:rPr lang="en-US" sz="2400" b="1" dirty="0" err="1"/>
              <a:t>sinyal</a:t>
            </a:r>
            <a:r>
              <a:rPr lang="en-US" sz="2400" b="1" dirty="0"/>
              <a:t> </a:t>
            </a:r>
            <a:r>
              <a:rPr lang="en-US" sz="2400" b="1" dirty="0" err="1"/>
              <a:t>vardır</a:t>
            </a:r>
            <a:r>
              <a:rPr lang="en-US" sz="2400" b="1" dirty="0"/>
              <a:t>. </a:t>
            </a:r>
            <a:r>
              <a:rPr lang="en-US" sz="2400" b="1" dirty="0" err="1"/>
              <a:t>Bunlar</a:t>
            </a:r>
            <a:r>
              <a:rPr lang="en-US" sz="2400" b="1" dirty="0"/>
              <a:t>, </a:t>
            </a:r>
            <a:r>
              <a:rPr lang="en-US" sz="2400" b="1" dirty="0" err="1"/>
              <a:t>alçak</a:t>
            </a:r>
            <a:r>
              <a:rPr lang="en-US" sz="2400" b="1" dirty="0"/>
              <a:t> </a:t>
            </a:r>
            <a:r>
              <a:rPr lang="en-US" sz="2400" b="1" dirty="0" err="1"/>
              <a:t>frekanslı</a:t>
            </a:r>
            <a:r>
              <a:rPr lang="en-US" sz="2400" b="1" dirty="0"/>
              <a:t> </a:t>
            </a:r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yüksek</a:t>
            </a:r>
            <a:r>
              <a:rPr lang="en-US" sz="2400" b="1" dirty="0"/>
              <a:t> </a:t>
            </a:r>
            <a:r>
              <a:rPr lang="en-US" sz="2400" b="1" dirty="0" err="1"/>
              <a:t>frekanslı</a:t>
            </a:r>
            <a:r>
              <a:rPr lang="en-US" sz="2400" b="1" dirty="0"/>
              <a:t> </a:t>
            </a:r>
            <a:r>
              <a:rPr lang="en-US" sz="2400" b="1" dirty="0" err="1"/>
              <a:t>taşıyıcı</a:t>
            </a:r>
            <a:r>
              <a:rPr lang="en-US" sz="2400" b="1" dirty="0"/>
              <a:t> </a:t>
            </a:r>
            <a:r>
              <a:rPr lang="en-US" sz="2400" b="1" dirty="0" err="1"/>
              <a:t>sinyalidir</a:t>
            </a:r>
            <a:r>
              <a:rPr lang="en-US" sz="2400" b="1" dirty="0"/>
              <a:t>. </a:t>
            </a:r>
            <a:r>
              <a:rPr lang="en-US" sz="2400" b="1" dirty="0" err="1"/>
              <a:t>Modüle</a:t>
            </a:r>
            <a:r>
              <a:rPr lang="en-US" sz="2400" b="1" dirty="0"/>
              <a:t> </a:t>
            </a:r>
            <a:r>
              <a:rPr lang="en-US" sz="2400" b="1" dirty="0" err="1"/>
              <a:t>edilmemiş</a:t>
            </a:r>
            <a:r>
              <a:rPr lang="en-US" sz="2400" b="1" dirty="0"/>
              <a:t> </a:t>
            </a:r>
            <a:r>
              <a:rPr lang="en-US" sz="2400" b="1" dirty="0" err="1"/>
              <a:t>taşıyıcının</a:t>
            </a:r>
            <a:r>
              <a:rPr lang="en-US" sz="2400" b="1" dirty="0"/>
              <a:t> </a:t>
            </a:r>
            <a:r>
              <a:rPr lang="en-US" sz="2400" b="1" dirty="0" err="1"/>
              <a:t>frekansına</a:t>
            </a:r>
            <a:r>
              <a:rPr lang="en-US" sz="2400" b="1" dirty="0"/>
              <a:t>,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 smtClean="0"/>
              <a:t>frekansı</a:t>
            </a:r>
            <a:r>
              <a:rPr lang="en-US" sz="2400" b="1" dirty="0" smtClean="0"/>
              <a:t> </a:t>
            </a:r>
            <a:r>
              <a:rPr lang="en-US" sz="2400" b="1" dirty="0" err="1"/>
              <a:t>adı</a:t>
            </a:r>
            <a:r>
              <a:rPr lang="en-US" sz="2400" b="1" dirty="0"/>
              <a:t> </a:t>
            </a:r>
            <a:r>
              <a:rPr lang="en-US" sz="2400" b="1" dirty="0" err="1"/>
              <a:t>verilir</a:t>
            </a:r>
            <a:r>
              <a:rPr lang="en-US" sz="2400" b="1" dirty="0"/>
              <a:t>. </a:t>
            </a:r>
            <a:r>
              <a:rPr lang="en-US" sz="2400" b="1" dirty="0" err="1"/>
              <a:t>Örneğin</a:t>
            </a:r>
            <a:r>
              <a:rPr lang="en-US" sz="2400" b="1" dirty="0"/>
              <a:t>, 3 </a:t>
            </a:r>
            <a:r>
              <a:rPr lang="en-US" sz="2400" b="1" dirty="0" smtClean="0"/>
              <a:t>KHz </a:t>
            </a:r>
            <a:r>
              <a:rPr lang="en-US" sz="2400" b="1" dirty="0"/>
              <a:t>'</a:t>
            </a:r>
            <a:r>
              <a:rPr lang="en-US" sz="2400" b="1" dirty="0" err="1"/>
              <a:t>lik</a:t>
            </a:r>
            <a:r>
              <a:rPr lang="en-US" sz="2400" b="1" dirty="0"/>
              <a:t> </a:t>
            </a:r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sinyali</a:t>
            </a:r>
            <a:r>
              <a:rPr lang="en-US" sz="2400" b="1" dirty="0"/>
              <a:t> </a:t>
            </a:r>
            <a:r>
              <a:rPr lang="en-US" sz="2400" b="1" dirty="0" err="1"/>
              <a:t>ile</a:t>
            </a:r>
            <a:r>
              <a:rPr lang="en-US" sz="2400" b="1" dirty="0"/>
              <a:t> 100 </a:t>
            </a:r>
            <a:r>
              <a:rPr lang="en-US" sz="2400" b="1" dirty="0" err="1"/>
              <a:t>MHz'lik</a:t>
            </a:r>
            <a:r>
              <a:rPr lang="en-US" sz="2400" b="1" dirty="0"/>
              <a:t> </a:t>
            </a:r>
            <a:r>
              <a:rPr lang="en-US" sz="2400" b="1" dirty="0" err="1"/>
              <a:t>taşıyıcı</a:t>
            </a:r>
            <a:r>
              <a:rPr lang="en-US" sz="2400" b="1" dirty="0"/>
              <a:t>,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modülasyonuna</a:t>
            </a:r>
            <a:r>
              <a:rPr lang="en-US" sz="2400" b="1" dirty="0"/>
              <a:t> </a:t>
            </a:r>
            <a:r>
              <a:rPr lang="en-US" sz="2400" b="1" dirty="0" err="1"/>
              <a:t>tabi</a:t>
            </a:r>
            <a:r>
              <a:rPr lang="en-US" sz="2400" b="1" dirty="0"/>
              <a:t> </a:t>
            </a:r>
            <a:r>
              <a:rPr lang="en-US" sz="2400" b="1" dirty="0" err="1"/>
              <a:t>tutulursa</a:t>
            </a:r>
            <a:r>
              <a:rPr lang="en-US" sz="2400" b="1" dirty="0"/>
              <a:t>, </a:t>
            </a:r>
            <a:r>
              <a:rPr lang="en-US" sz="2400" b="1" dirty="0" err="1"/>
              <a:t>burada</a:t>
            </a:r>
            <a:r>
              <a:rPr lang="en-US" sz="2400" b="1" dirty="0"/>
              <a:t> </a:t>
            </a:r>
            <a:r>
              <a:rPr lang="en-US" sz="2400" b="1" dirty="0" err="1"/>
              <a:t>ki</a:t>
            </a:r>
            <a:r>
              <a:rPr lang="en-US" sz="2400" b="1" dirty="0"/>
              <a:t> 100 MHz </a:t>
            </a:r>
            <a:r>
              <a:rPr lang="en-US" sz="2400" b="1" dirty="0" err="1"/>
              <a:t>taşıyıcının</a:t>
            </a:r>
            <a:r>
              <a:rPr lang="en-US" sz="2400" b="1" dirty="0"/>
              <a:t>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 smtClean="0"/>
              <a:t>frekansıdır</a:t>
            </a:r>
            <a:r>
              <a:rPr lang="tr-TR" sz="2400" b="1" dirty="0" smtClean="0"/>
              <a:t>.</a:t>
            </a:r>
            <a:endParaRPr lang="tr-TR" sz="2400" b="1" dirty="0"/>
          </a:p>
          <a:p>
            <a:pPr algn="just"/>
            <a:endParaRPr lang="tr-T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31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m wave picture ile ilgili görsel sonucu"/>
          <p:cNvSpPr>
            <a:spLocks noChangeAspect="1" noChangeArrowheads="1"/>
          </p:cNvSpPr>
          <p:nvPr/>
        </p:nvSpPr>
        <p:spPr bwMode="auto">
          <a:xfrm>
            <a:off x="63500" y="-136525"/>
            <a:ext cx="11906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" name="Picture 2" descr="http://www.globalsecurity.org/military/library/policy/army/accp/ss0002/ss0002a0009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2559"/>
            <a:ext cx="4608512" cy="53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1007" y="53966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/>
              <a:t>FM de </a:t>
            </a:r>
            <a:r>
              <a:rPr lang="en-US" sz="2400" b="1" dirty="0" err="1" smtClean="0"/>
              <a:t>bilgi</a:t>
            </a:r>
            <a:r>
              <a:rPr lang="en-US" sz="2400" b="1" dirty="0" smtClean="0"/>
              <a:t> </a:t>
            </a:r>
            <a:r>
              <a:rPr lang="en-US" sz="2400" b="1" dirty="0" err="1"/>
              <a:t>işaretinin</a:t>
            </a:r>
            <a:r>
              <a:rPr lang="en-US" sz="2400" b="1" dirty="0"/>
              <a:t> </a:t>
            </a:r>
            <a:r>
              <a:rPr lang="en-US" sz="2400" b="1" dirty="0" err="1"/>
              <a:t>genliğine</a:t>
            </a:r>
            <a:r>
              <a:rPr lang="en-US" sz="2400" b="1" dirty="0"/>
              <a:t> </a:t>
            </a:r>
            <a:r>
              <a:rPr lang="en-US" sz="2400" b="1" dirty="0" err="1"/>
              <a:t>göre</a:t>
            </a:r>
            <a:r>
              <a:rPr lang="en-US" sz="2400" b="1" dirty="0"/>
              <a:t> </a:t>
            </a:r>
            <a:r>
              <a:rPr lang="en-US" sz="2400" b="1" dirty="0" err="1"/>
              <a:t>taşıyıcı</a:t>
            </a:r>
            <a:r>
              <a:rPr lang="en-US" sz="2400" b="1" dirty="0"/>
              <a:t> </a:t>
            </a:r>
            <a:r>
              <a:rPr lang="en-US" sz="2400" b="1" dirty="0" err="1"/>
              <a:t>işaretin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 </a:t>
            </a:r>
            <a:r>
              <a:rPr lang="en-US" sz="2400" b="1" dirty="0" err="1" smtClean="0"/>
              <a:t>değişir</a:t>
            </a:r>
            <a:r>
              <a:rPr lang="tr-TR" sz="2400" b="1" dirty="0" smtClean="0"/>
              <a:t>.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2248085"/>
            <a:ext cx="388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b="1" dirty="0" smtClean="0"/>
              <a:t>B</a:t>
            </a:r>
            <a:r>
              <a:rPr lang="en-US" sz="2400" b="1" dirty="0" err="1" smtClean="0"/>
              <a:t>ilgi</a:t>
            </a:r>
            <a:r>
              <a:rPr lang="en-US" sz="2400" b="1" dirty="0" smtClean="0"/>
              <a:t> </a:t>
            </a:r>
            <a:r>
              <a:rPr lang="en-US" sz="2400" b="1" dirty="0" err="1"/>
              <a:t>sinyalin</a:t>
            </a:r>
            <a:r>
              <a:rPr lang="en-US" sz="2400" b="1" dirty="0"/>
              <a:t> </a:t>
            </a:r>
            <a:r>
              <a:rPr lang="en-US" sz="2400" b="1" dirty="0" err="1"/>
              <a:t>pozitif</a:t>
            </a:r>
            <a:r>
              <a:rPr lang="en-US" sz="2400" b="1" dirty="0"/>
              <a:t> </a:t>
            </a:r>
            <a:r>
              <a:rPr lang="en-US" sz="2400" b="1" dirty="0" err="1" smtClean="0"/>
              <a:t>alternanslarında,taşıyıcının</a:t>
            </a:r>
            <a:r>
              <a:rPr lang="en-US" sz="2400" b="1" dirty="0" smtClean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 </a:t>
            </a:r>
            <a:r>
              <a:rPr lang="en-US" sz="2400" b="1" dirty="0" err="1"/>
              <a:t>yükselir</a:t>
            </a:r>
            <a:r>
              <a:rPr lang="en-US" sz="2400" b="1" dirty="0" smtClean="0"/>
              <a:t>.</a:t>
            </a:r>
            <a:endParaRPr lang="tr-TR" sz="2400" b="1" dirty="0" smtClean="0"/>
          </a:p>
          <a:p>
            <a:pPr algn="just"/>
            <a:endParaRPr lang="tr-TR" sz="2400" b="1" dirty="0" smtClean="0"/>
          </a:p>
          <a:p>
            <a:pPr algn="just"/>
            <a:r>
              <a:rPr lang="en-US" sz="2400" b="1" dirty="0" smtClean="0"/>
              <a:t>Bu </a:t>
            </a:r>
            <a:r>
              <a:rPr lang="en-US" sz="2400" b="1" dirty="0" err="1"/>
              <a:t>değer</a:t>
            </a:r>
            <a:r>
              <a:rPr lang="en-US" sz="2400" b="1" dirty="0"/>
              <a:t>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/>
              <a:t>frekansının</a:t>
            </a:r>
            <a:r>
              <a:rPr lang="en-US" sz="2400" b="1" dirty="0"/>
              <a:t> </a:t>
            </a:r>
            <a:r>
              <a:rPr lang="en-US" sz="2400" b="1" dirty="0" err="1"/>
              <a:t>üstündedir</a:t>
            </a:r>
            <a:r>
              <a:rPr lang="en-US" sz="2400" b="1" dirty="0"/>
              <a:t>. </a:t>
            </a:r>
            <a:r>
              <a:rPr lang="en-US" sz="2400" b="1" dirty="0" err="1"/>
              <a:t>Taşıyıcının</a:t>
            </a:r>
            <a:r>
              <a:rPr lang="en-US" sz="2400" b="1" dirty="0"/>
              <a:t> en </a:t>
            </a:r>
            <a:r>
              <a:rPr lang="en-US" sz="2400" b="1" dirty="0" err="1"/>
              <a:t>yüksek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, </a:t>
            </a:r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sinyalinin</a:t>
            </a:r>
            <a:r>
              <a:rPr lang="en-US" sz="2400" b="1" dirty="0"/>
              <a:t> </a:t>
            </a:r>
            <a:r>
              <a:rPr lang="en-US" sz="2400" b="1" dirty="0" err="1"/>
              <a:t>pozitif</a:t>
            </a:r>
            <a:r>
              <a:rPr lang="en-US" sz="2400" b="1" dirty="0"/>
              <a:t> </a:t>
            </a:r>
            <a:r>
              <a:rPr lang="en-US" sz="2400" b="1" dirty="0" err="1"/>
              <a:t>maksimum</a:t>
            </a:r>
            <a:r>
              <a:rPr lang="en-US" sz="2400" b="1" dirty="0"/>
              <a:t> </a:t>
            </a:r>
            <a:r>
              <a:rPr lang="en-US" sz="2400" b="1" dirty="0" err="1"/>
              <a:t>değerinde</a:t>
            </a:r>
            <a:r>
              <a:rPr lang="en-US" sz="2400" b="1" dirty="0"/>
              <a:t> </a:t>
            </a:r>
            <a:r>
              <a:rPr lang="en-US" sz="2400" b="1" dirty="0" err="1"/>
              <a:t>elde</a:t>
            </a:r>
            <a:r>
              <a:rPr lang="en-US" sz="2400" b="1" dirty="0"/>
              <a:t> </a:t>
            </a:r>
            <a:r>
              <a:rPr lang="en-US" sz="2400" b="1" dirty="0" err="1"/>
              <a:t>edilir</a:t>
            </a:r>
            <a:r>
              <a:rPr lang="en-US" sz="2400" b="1" dirty="0"/>
              <a:t>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3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250" y="526382"/>
            <a:ext cx="3853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sinyalinin</a:t>
            </a:r>
            <a:r>
              <a:rPr lang="en-US" sz="2400" b="1" dirty="0"/>
              <a:t>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alternanslarında</a:t>
            </a:r>
            <a:r>
              <a:rPr lang="en-US" sz="2400" b="1" dirty="0"/>
              <a:t>, </a:t>
            </a:r>
            <a:r>
              <a:rPr lang="en-US" sz="2400" b="1" dirty="0" err="1"/>
              <a:t>taşıyıcının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 </a:t>
            </a:r>
            <a:r>
              <a:rPr lang="en-US" sz="2400" b="1" dirty="0" err="1"/>
              <a:t>azalır</a:t>
            </a:r>
            <a:r>
              <a:rPr lang="en-US" sz="2400" b="1" dirty="0"/>
              <a:t>. Bu </a:t>
            </a:r>
            <a:r>
              <a:rPr lang="en-US" sz="2400" b="1" dirty="0" err="1"/>
              <a:t>değer</a:t>
            </a:r>
            <a:r>
              <a:rPr lang="en-US" sz="2400" b="1" dirty="0"/>
              <a:t>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/>
              <a:t>frekansının</a:t>
            </a:r>
            <a:r>
              <a:rPr lang="en-US" sz="2400" b="1" dirty="0"/>
              <a:t> </a:t>
            </a:r>
            <a:r>
              <a:rPr lang="en-US" sz="2400" b="1" dirty="0" err="1"/>
              <a:t>altındadır</a:t>
            </a:r>
            <a:r>
              <a:rPr lang="en-US" sz="2400" b="1" dirty="0"/>
              <a:t>. </a:t>
            </a:r>
            <a:endParaRPr lang="tr-TR" sz="2400" b="1" dirty="0" smtClean="0"/>
          </a:p>
          <a:p>
            <a:pPr algn="just"/>
            <a:endParaRPr lang="tr-TR" sz="2400" b="1" dirty="0" smtClean="0"/>
          </a:p>
          <a:p>
            <a:pPr algn="just"/>
            <a:r>
              <a:rPr lang="en-US" sz="2400" b="1" dirty="0" smtClean="0"/>
              <a:t>En </a:t>
            </a:r>
            <a:r>
              <a:rPr lang="en-US" sz="2400" b="1" dirty="0" err="1"/>
              <a:t>düşük</a:t>
            </a:r>
            <a:r>
              <a:rPr lang="en-US" sz="2400" b="1" dirty="0"/>
              <a:t> </a:t>
            </a:r>
            <a:r>
              <a:rPr lang="en-US" sz="2400" b="1" dirty="0" err="1"/>
              <a:t>taşıyıcı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, </a:t>
            </a:r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sinyalinin</a:t>
            </a:r>
            <a:r>
              <a:rPr lang="en-US" sz="2400" b="1" dirty="0"/>
              <a:t>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maksimum</a:t>
            </a:r>
            <a:r>
              <a:rPr lang="en-US" sz="2400" b="1" dirty="0"/>
              <a:t> </a:t>
            </a:r>
            <a:r>
              <a:rPr lang="en-US" sz="2400" b="1" dirty="0" err="1"/>
              <a:t>değerinde</a:t>
            </a:r>
            <a:r>
              <a:rPr lang="en-US" sz="2400" b="1" dirty="0"/>
              <a:t> </a:t>
            </a:r>
            <a:r>
              <a:rPr lang="en-US" sz="2400" b="1" dirty="0" err="1"/>
              <a:t>elde</a:t>
            </a:r>
            <a:r>
              <a:rPr lang="en-US" sz="2400" b="1" dirty="0"/>
              <a:t> </a:t>
            </a:r>
            <a:r>
              <a:rPr lang="en-US" sz="2400" b="1" dirty="0" err="1"/>
              <a:t>edilir</a:t>
            </a:r>
            <a:r>
              <a:rPr lang="en-US" sz="2400" b="1" dirty="0"/>
              <a:t>. </a:t>
            </a:r>
            <a:endParaRPr lang="tr-TR" sz="2400" b="1" dirty="0" smtClean="0"/>
          </a:p>
          <a:p>
            <a:pPr algn="just"/>
            <a:endParaRPr lang="tr-TR" sz="2400" b="1" dirty="0"/>
          </a:p>
          <a:p>
            <a:pPr algn="just"/>
            <a:r>
              <a:rPr lang="tr-TR" sz="2400" b="1" dirty="0" smtClean="0"/>
              <a:t>Bilgi</a:t>
            </a:r>
            <a:r>
              <a:rPr lang="en-US" sz="2400" b="1" dirty="0" smtClean="0"/>
              <a:t> </a:t>
            </a:r>
            <a:r>
              <a:rPr lang="en-US" sz="2400" b="1" dirty="0" err="1"/>
              <a:t>sinyalin</a:t>
            </a:r>
            <a:r>
              <a:rPr lang="en-US" sz="2400" b="1" dirty="0"/>
              <a:t> </a:t>
            </a:r>
            <a:r>
              <a:rPr lang="en-US" sz="2400" b="1" dirty="0" err="1"/>
              <a:t>genliği</a:t>
            </a:r>
            <a:r>
              <a:rPr lang="en-US" sz="2400" b="1" dirty="0"/>
              <a:t> </a:t>
            </a:r>
            <a:r>
              <a:rPr lang="en-US" sz="2400" b="1" dirty="0" err="1"/>
              <a:t>sıfırsa</a:t>
            </a:r>
            <a:r>
              <a:rPr lang="en-US" sz="2400" b="1" dirty="0"/>
              <a:t>, </a:t>
            </a:r>
            <a:r>
              <a:rPr lang="en-US" sz="2400" b="1" dirty="0" err="1"/>
              <a:t>taşıyıcı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/>
              <a:t>frekansına</a:t>
            </a:r>
            <a:r>
              <a:rPr lang="en-US" sz="2400" b="1" dirty="0"/>
              <a:t> </a:t>
            </a:r>
            <a:r>
              <a:rPr lang="en-US" sz="2400" b="1" dirty="0" err="1"/>
              <a:t>eşittir</a:t>
            </a:r>
            <a:r>
              <a:rPr lang="en-US" sz="2400" b="1" dirty="0"/>
              <a:t>.</a:t>
            </a:r>
            <a:endParaRPr lang="tr-TR" sz="2400" b="1" dirty="0"/>
          </a:p>
        </p:txBody>
      </p:sp>
      <p:pic>
        <p:nvPicPr>
          <p:cNvPr id="4" name="Picture 2" descr="http://www.globalsecurity.org/military/library/policy/army/accp/ss0002/ss0002a0009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2559"/>
            <a:ext cx="4608512" cy="53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FM de </a:t>
            </a:r>
            <a:r>
              <a:rPr lang="en-US" sz="2400" b="1" dirty="0" err="1" smtClean="0"/>
              <a:t>frekans</a:t>
            </a:r>
            <a:r>
              <a:rPr lang="en-US" sz="2400" b="1" dirty="0" smtClean="0"/>
              <a:t> </a:t>
            </a:r>
            <a:r>
              <a:rPr lang="en-US" sz="2400" b="1" dirty="0" err="1"/>
              <a:t>sapması,Δf</a:t>
            </a:r>
            <a:r>
              <a:rPr lang="en-US" sz="2400" b="1" dirty="0"/>
              <a:t> </a:t>
            </a:r>
            <a:r>
              <a:rPr lang="tr-TR" sz="2400" b="1" dirty="0" smtClean="0"/>
              <a:t>, nedir?</a:t>
            </a:r>
          </a:p>
          <a:p>
            <a:endParaRPr lang="tr-TR" sz="2400" b="1" dirty="0"/>
          </a:p>
          <a:p>
            <a:pPr algn="just"/>
            <a:r>
              <a:rPr lang="tr-TR" sz="2400" b="1" dirty="0" smtClean="0"/>
              <a:t>T</a:t>
            </a:r>
            <a:r>
              <a:rPr lang="en-US" sz="2400" b="1" dirty="0" err="1" smtClean="0"/>
              <a:t>aşıyıcı</a:t>
            </a:r>
            <a:r>
              <a:rPr lang="en-US" sz="2400" b="1" dirty="0" smtClean="0"/>
              <a:t> </a:t>
            </a:r>
            <a:r>
              <a:rPr lang="en-US" sz="2400" b="1" dirty="0" err="1"/>
              <a:t>frekansının</a:t>
            </a:r>
            <a:r>
              <a:rPr lang="en-US" sz="2400" b="1" dirty="0"/>
              <a:t>, </a:t>
            </a:r>
            <a:r>
              <a:rPr lang="tr-TR" sz="2400" b="1" dirty="0" smtClean="0"/>
              <a:t>bilgi </a:t>
            </a:r>
            <a:r>
              <a:rPr lang="en-US" sz="2400" b="1" dirty="0" err="1" smtClean="0"/>
              <a:t>sinyalin</a:t>
            </a:r>
            <a:r>
              <a:rPr lang="en-US" sz="2400" b="1" dirty="0" smtClean="0"/>
              <a:t> </a:t>
            </a:r>
            <a:r>
              <a:rPr lang="en-US" sz="2400" b="1" dirty="0" err="1"/>
              <a:t>pozitif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tepe</a:t>
            </a:r>
            <a:r>
              <a:rPr lang="en-US" sz="2400" b="1" dirty="0"/>
              <a:t> </a:t>
            </a:r>
            <a:r>
              <a:rPr lang="en-US" sz="2400" b="1" dirty="0" err="1"/>
              <a:t>değerlerinin</a:t>
            </a:r>
            <a:r>
              <a:rPr lang="en-US" sz="2400" b="1" dirty="0"/>
              <a:t> </a:t>
            </a:r>
            <a:r>
              <a:rPr lang="en-US" sz="2400" b="1" dirty="0" err="1"/>
              <a:t>sebep</a:t>
            </a:r>
            <a:r>
              <a:rPr lang="en-US" sz="2400" b="1" dirty="0"/>
              <a:t> </a:t>
            </a:r>
            <a:r>
              <a:rPr lang="en-US" sz="2400" b="1" dirty="0" err="1"/>
              <a:t>olduğu</a:t>
            </a:r>
            <a:r>
              <a:rPr lang="en-US" sz="2400" b="1" dirty="0"/>
              <a:t>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değişme</a:t>
            </a:r>
            <a:r>
              <a:rPr lang="en-US" sz="2400" b="1" dirty="0"/>
              <a:t> </a:t>
            </a:r>
            <a:r>
              <a:rPr lang="en-US" sz="2400" b="1" dirty="0" err="1"/>
              <a:t>miktarına</a:t>
            </a:r>
            <a:r>
              <a:rPr lang="en-US" sz="2400" b="1" dirty="0"/>
              <a:t> “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sapması,Δf</a:t>
            </a:r>
            <a:r>
              <a:rPr lang="en-US" sz="2400" b="1" dirty="0"/>
              <a:t> (</a:t>
            </a:r>
            <a:r>
              <a:rPr lang="en-US" sz="2400" b="1" dirty="0" err="1"/>
              <a:t>değişme</a:t>
            </a:r>
            <a:r>
              <a:rPr lang="en-US" sz="2400" b="1" dirty="0"/>
              <a:t> </a:t>
            </a:r>
            <a:r>
              <a:rPr lang="en-US" sz="2400" b="1" dirty="0" err="1"/>
              <a:t>miktarı</a:t>
            </a:r>
            <a:r>
              <a:rPr lang="en-US" sz="2400" b="1" dirty="0"/>
              <a:t>, </a:t>
            </a:r>
            <a:r>
              <a:rPr lang="en-US" sz="2400" b="1" dirty="0" err="1"/>
              <a:t>deviasyonu</a:t>
            </a:r>
            <a:r>
              <a:rPr lang="en-US" sz="2400" b="1" dirty="0"/>
              <a:t>)” </a:t>
            </a:r>
            <a:r>
              <a:rPr lang="en-US" sz="2400" b="1" dirty="0" err="1"/>
              <a:t>denir</a:t>
            </a:r>
            <a:r>
              <a:rPr lang="en-US" sz="2400" b="1" dirty="0"/>
              <a:t>. </a:t>
            </a:r>
            <a:endParaRPr lang="tr-TR" sz="2400" b="1" dirty="0" smtClean="0"/>
          </a:p>
          <a:p>
            <a:pPr algn="just"/>
            <a:endParaRPr lang="tr-TR" sz="2400" b="1" dirty="0"/>
          </a:p>
          <a:p>
            <a:pPr algn="just"/>
            <a:r>
              <a:rPr lang="en-US" sz="2400" b="1" dirty="0" err="1" smtClean="0"/>
              <a:t>Modüle</a:t>
            </a:r>
            <a:r>
              <a:rPr lang="en-US" sz="2400" b="1" dirty="0" smtClean="0"/>
              <a:t> </a:t>
            </a:r>
            <a:r>
              <a:rPr lang="en-US" sz="2400" b="1" dirty="0" err="1"/>
              <a:t>eden</a:t>
            </a:r>
            <a:r>
              <a:rPr lang="en-US" sz="2400" b="1" dirty="0"/>
              <a:t> </a:t>
            </a:r>
            <a:r>
              <a:rPr lang="en-US" sz="2400" b="1" dirty="0" err="1"/>
              <a:t>sinyalin</a:t>
            </a:r>
            <a:r>
              <a:rPr lang="en-US" sz="2400" b="1" dirty="0"/>
              <a:t> </a:t>
            </a:r>
            <a:r>
              <a:rPr lang="en-US" sz="2400" b="1" dirty="0" err="1"/>
              <a:t>genliği</a:t>
            </a:r>
            <a:r>
              <a:rPr lang="en-US" sz="2400" b="1" dirty="0"/>
              <a:t> ne </a:t>
            </a:r>
            <a:r>
              <a:rPr lang="en-US" sz="2400" b="1" dirty="0" err="1"/>
              <a:t>kadar</a:t>
            </a:r>
            <a:r>
              <a:rPr lang="en-US" sz="2400" b="1" dirty="0"/>
              <a:t> </a:t>
            </a:r>
            <a:r>
              <a:rPr lang="en-US" sz="2400" b="1" dirty="0" err="1"/>
              <a:t>büyük</a:t>
            </a:r>
            <a:r>
              <a:rPr lang="en-US" sz="2400" b="1" dirty="0"/>
              <a:t> </a:t>
            </a:r>
            <a:r>
              <a:rPr lang="en-US" sz="2400" b="1" dirty="0" err="1"/>
              <a:t>ise</a:t>
            </a:r>
            <a:r>
              <a:rPr lang="en-US" sz="2400" b="1" dirty="0"/>
              <a:t>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modülasyonlu</a:t>
            </a:r>
            <a:r>
              <a:rPr lang="en-US" sz="2400" b="1" dirty="0"/>
              <a:t> </a:t>
            </a:r>
            <a:r>
              <a:rPr lang="en-US" sz="2400" b="1" dirty="0" err="1"/>
              <a:t>sinyalin</a:t>
            </a:r>
            <a:r>
              <a:rPr lang="en-US" sz="2400" b="1" dirty="0"/>
              <a:t>,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değişme</a:t>
            </a:r>
            <a:r>
              <a:rPr lang="en-US" sz="2400" b="1" dirty="0"/>
              <a:t> </a:t>
            </a:r>
            <a:r>
              <a:rPr lang="en-US" sz="2400" b="1" dirty="0" err="1"/>
              <a:t>miktarı</a:t>
            </a:r>
            <a:r>
              <a:rPr lang="en-US" sz="2400" b="1" dirty="0"/>
              <a:t> </a:t>
            </a:r>
            <a:r>
              <a:rPr lang="en-US" sz="2400" b="1" dirty="0" err="1"/>
              <a:t>Δf</a:t>
            </a:r>
            <a:r>
              <a:rPr lang="en-US" sz="2400" b="1" dirty="0"/>
              <a:t> da o </a:t>
            </a:r>
            <a:r>
              <a:rPr lang="en-US" sz="2400" b="1" dirty="0" err="1"/>
              <a:t>kadar</a:t>
            </a:r>
            <a:r>
              <a:rPr lang="en-US" sz="2400" b="1" dirty="0"/>
              <a:t> </a:t>
            </a:r>
            <a:r>
              <a:rPr lang="en-US" sz="2400" b="1" dirty="0" err="1"/>
              <a:t>fazladır</a:t>
            </a:r>
            <a:r>
              <a:rPr lang="en-US" sz="2400" b="1" dirty="0"/>
              <a:t>. </a:t>
            </a:r>
            <a:endParaRPr lang="tr-TR" sz="2400" b="1" dirty="0" smtClean="0"/>
          </a:p>
          <a:p>
            <a:pPr algn="just"/>
            <a:endParaRPr lang="tr-TR" sz="2400" b="1" dirty="0"/>
          </a:p>
          <a:p>
            <a:pPr algn="just"/>
            <a:r>
              <a:rPr lang="en-US" sz="2400" b="1" dirty="0" err="1" smtClean="0"/>
              <a:t>Örneğin</a:t>
            </a:r>
            <a:r>
              <a:rPr lang="en-US" sz="2400" b="1" dirty="0"/>
              <a:t>, </a:t>
            </a:r>
            <a:r>
              <a:rPr lang="en-US" sz="2400" b="1" dirty="0" err="1"/>
              <a:t>düşük</a:t>
            </a:r>
            <a:r>
              <a:rPr lang="en-US" sz="2400" b="1" dirty="0"/>
              <a:t> </a:t>
            </a:r>
            <a:r>
              <a:rPr lang="en-US" sz="2400" b="1" dirty="0" err="1"/>
              <a:t>genlikli</a:t>
            </a:r>
            <a:r>
              <a:rPr lang="en-US" sz="2400" b="1" dirty="0"/>
              <a:t> </a:t>
            </a:r>
            <a:r>
              <a:rPr lang="en-US" sz="2400" b="1" dirty="0" err="1"/>
              <a:t>modüle</a:t>
            </a:r>
            <a:r>
              <a:rPr lang="en-US" sz="2400" b="1" dirty="0"/>
              <a:t> </a:t>
            </a:r>
            <a:r>
              <a:rPr lang="en-US" sz="2400" b="1" dirty="0" err="1"/>
              <a:t>eden</a:t>
            </a:r>
            <a:r>
              <a:rPr lang="en-US" sz="2400" b="1" dirty="0"/>
              <a:t> </a:t>
            </a:r>
            <a:r>
              <a:rPr lang="en-US" sz="2400" b="1" dirty="0" err="1"/>
              <a:t>sinyal</a:t>
            </a:r>
            <a:r>
              <a:rPr lang="en-US" sz="2400" b="1" dirty="0"/>
              <a:t>, 100 </a:t>
            </a:r>
            <a:r>
              <a:rPr lang="en-US" sz="2400" b="1" dirty="0" err="1"/>
              <a:t>MHz’lik</a:t>
            </a:r>
            <a:r>
              <a:rPr lang="en-US" sz="2400" b="1" dirty="0"/>
              <a:t> </a:t>
            </a:r>
            <a:r>
              <a:rPr lang="en-US" sz="2400" b="1" dirty="0" err="1"/>
              <a:t>bir</a:t>
            </a:r>
            <a:r>
              <a:rPr lang="en-US" sz="2400" b="1" dirty="0"/>
              <a:t> </a:t>
            </a:r>
            <a:r>
              <a:rPr lang="en-US" sz="2400" b="1" dirty="0" err="1"/>
              <a:t>taşıyıcı</a:t>
            </a:r>
            <a:r>
              <a:rPr lang="en-US" sz="2400" b="1" dirty="0"/>
              <a:t> </a:t>
            </a:r>
            <a:r>
              <a:rPr lang="en-US" sz="2400" b="1" dirty="0" err="1"/>
              <a:t>frekansını</a:t>
            </a:r>
            <a:r>
              <a:rPr lang="en-US" sz="2400" b="1" dirty="0"/>
              <a:t> 99,99 MHz </a:t>
            </a:r>
            <a:r>
              <a:rPr lang="en-US" sz="2400" b="1" dirty="0" err="1"/>
              <a:t>ile</a:t>
            </a:r>
            <a:r>
              <a:rPr lang="en-US" sz="2400" b="1" dirty="0"/>
              <a:t> 100,01 MHz </a:t>
            </a:r>
            <a:r>
              <a:rPr lang="en-US" sz="2400" b="1" dirty="0" err="1"/>
              <a:t>arasında</a:t>
            </a:r>
            <a:r>
              <a:rPr lang="en-US" sz="2400" b="1" dirty="0"/>
              <a:t> </a:t>
            </a:r>
            <a:r>
              <a:rPr lang="en-US" sz="2400" b="1" dirty="0" err="1"/>
              <a:t>değiştiriyorsa</a:t>
            </a:r>
            <a:r>
              <a:rPr lang="en-US" sz="2400" b="1" dirty="0"/>
              <a:t>, </a:t>
            </a:r>
            <a:r>
              <a:rPr lang="en-US" sz="2400" b="1" dirty="0" err="1"/>
              <a:t>buradaki</a:t>
            </a:r>
            <a:r>
              <a:rPr lang="en-US" sz="2400" b="1" dirty="0"/>
              <a:t>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sapması</a:t>
            </a:r>
            <a:r>
              <a:rPr lang="en-US" sz="2400" b="1" dirty="0"/>
              <a:t> </a:t>
            </a:r>
            <a:r>
              <a:rPr lang="en-US" sz="2400" b="1" dirty="0" err="1"/>
              <a:t>Δf</a:t>
            </a:r>
            <a:r>
              <a:rPr lang="en-US" sz="2400" b="1" dirty="0"/>
              <a:t> = ±10 </a:t>
            </a:r>
            <a:r>
              <a:rPr lang="en-US" sz="2400" b="1" dirty="0" err="1"/>
              <a:t>kHz’dir</a:t>
            </a:r>
            <a:r>
              <a:rPr lang="en-US" sz="2400" b="1" dirty="0"/>
              <a:t>. </a:t>
            </a:r>
            <a:r>
              <a:rPr lang="en-US" sz="2400" b="1" dirty="0" err="1"/>
              <a:t>Yani</a:t>
            </a:r>
            <a:r>
              <a:rPr lang="en-US" sz="2400" b="1" dirty="0"/>
              <a:t>, </a:t>
            </a:r>
            <a:r>
              <a:rPr lang="en-US" sz="2400" b="1" dirty="0" err="1"/>
              <a:t>taşıyıcının</a:t>
            </a:r>
            <a:r>
              <a:rPr lang="en-US" sz="2400" b="1" dirty="0"/>
              <a:t> </a:t>
            </a:r>
            <a:r>
              <a:rPr lang="en-US" sz="2400" b="1" dirty="0" err="1"/>
              <a:t>frekansı</a:t>
            </a:r>
            <a:r>
              <a:rPr lang="en-US" sz="2400" b="1" dirty="0"/>
              <a:t> </a:t>
            </a:r>
            <a:r>
              <a:rPr lang="en-US" sz="2400" b="1" dirty="0" err="1"/>
              <a:t>merkez</a:t>
            </a:r>
            <a:r>
              <a:rPr lang="en-US" sz="2400" b="1" dirty="0"/>
              <a:t> </a:t>
            </a:r>
            <a:r>
              <a:rPr lang="en-US" sz="2400" b="1" dirty="0" err="1"/>
              <a:t>frekansının</a:t>
            </a:r>
            <a:r>
              <a:rPr lang="en-US" sz="2400" b="1" dirty="0"/>
              <a:t> 10 kHz </a:t>
            </a:r>
            <a:r>
              <a:rPr lang="en-US" sz="2400" b="1" dirty="0" err="1"/>
              <a:t>üstüne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10kHz </a:t>
            </a:r>
            <a:r>
              <a:rPr lang="en-US" sz="2400" b="1" dirty="0" err="1"/>
              <a:t>altına</a:t>
            </a:r>
            <a:r>
              <a:rPr lang="en-US" sz="2400" b="1" dirty="0"/>
              <a:t> </a:t>
            </a:r>
            <a:r>
              <a:rPr lang="en-US" sz="2400" b="1" dirty="0" err="1"/>
              <a:t>düşer</a:t>
            </a:r>
            <a:r>
              <a:rPr lang="en-US" sz="2400" b="1" dirty="0" smtClean="0"/>
              <a:t>.</a:t>
            </a:r>
            <a:endParaRPr lang="tr-TR" sz="2400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068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FM </a:t>
            </a:r>
            <a:r>
              <a:rPr lang="en-US" sz="2400" dirty="0" err="1"/>
              <a:t>yayını</a:t>
            </a:r>
            <a:r>
              <a:rPr lang="en-US" sz="2400" dirty="0"/>
              <a:t> </a:t>
            </a:r>
            <a:r>
              <a:rPr lang="en-US" sz="2400" dirty="0" err="1"/>
              <a:t>yapan</a:t>
            </a:r>
            <a:r>
              <a:rPr lang="en-US" sz="2400" dirty="0"/>
              <a:t> </a:t>
            </a:r>
            <a:r>
              <a:rPr lang="en-US" sz="2400" dirty="0" err="1"/>
              <a:t>vericilerin</a:t>
            </a:r>
            <a:r>
              <a:rPr lang="en-US" sz="2400" dirty="0"/>
              <a:t>,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bandları</a:t>
            </a:r>
            <a:r>
              <a:rPr lang="en-US" sz="2400" dirty="0"/>
              <a:t> </a:t>
            </a:r>
            <a:r>
              <a:rPr lang="en-US" sz="2400" dirty="0" err="1"/>
              <a:t>dışında</a:t>
            </a:r>
            <a:r>
              <a:rPr lang="en-US" sz="2400" dirty="0"/>
              <a:t> </a:t>
            </a:r>
            <a:r>
              <a:rPr lang="en-US" sz="2400" dirty="0" err="1"/>
              <a:t>komşu</a:t>
            </a:r>
            <a:r>
              <a:rPr lang="en-US" sz="2400" dirty="0"/>
              <a:t> </a:t>
            </a:r>
            <a:r>
              <a:rPr lang="en-US" sz="2400" dirty="0" err="1"/>
              <a:t>kenar</a:t>
            </a:r>
            <a:r>
              <a:rPr lang="en-US" sz="2400" dirty="0"/>
              <a:t> band </a:t>
            </a:r>
            <a:r>
              <a:rPr lang="en-US" sz="2400" dirty="0" err="1"/>
              <a:t>frekansları</a:t>
            </a:r>
            <a:r>
              <a:rPr lang="en-US" sz="2400" dirty="0"/>
              <a:t> </a:t>
            </a:r>
            <a:r>
              <a:rPr lang="en-US" sz="2400" dirty="0" err="1"/>
              <a:t>bulunabileceğinden</a:t>
            </a:r>
            <a:r>
              <a:rPr lang="en-US" sz="2400" dirty="0"/>
              <a:t> </a:t>
            </a:r>
            <a:r>
              <a:rPr lang="en-US" sz="2400" dirty="0" err="1"/>
              <a:t>istasyonlar</a:t>
            </a:r>
            <a:r>
              <a:rPr lang="en-US" sz="2400" dirty="0"/>
              <a:t> </a:t>
            </a:r>
            <a:r>
              <a:rPr lang="en-US" sz="2400" dirty="0" err="1"/>
              <a:t>arası</a:t>
            </a:r>
            <a:r>
              <a:rPr lang="en-US" sz="2400" dirty="0"/>
              <a:t> </a:t>
            </a:r>
            <a:r>
              <a:rPr lang="en-US" sz="2400" dirty="0" err="1"/>
              <a:t>karışıma</a:t>
            </a:r>
            <a:r>
              <a:rPr lang="en-US" sz="2400" dirty="0"/>
              <a:t> </a:t>
            </a:r>
            <a:r>
              <a:rPr lang="en-US" sz="2400" dirty="0" err="1"/>
              <a:t>sebebiyet</a:t>
            </a:r>
            <a:r>
              <a:rPr lang="en-US" sz="2400" dirty="0"/>
              <a:t> </a:t>
            </a:r>
            <a:r>
              <a:rPr lang="en-US" sz="2400" dirty="0" err="1"/>
              <a:t>verilmemesi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sivil</a:t>
            </a:r>
            <a:r>
              <a:rPr lang="en-US" sz="2400" dirty="0"/>
              <a:t> </a:t>
            </a:r>
            <a:r>
              <a:rPr lang="en-US" sz="2400" dirty="0" err="1"/>
              <a:t>amaçlı</a:t>
            </a:r>
            <a:r>
              <a:rPr lang="en-US" sz="2400" dirty="0"/>
              <a:t> </a:t>
            </a:r>
            <a:r>
              <a:rPr lang="en-US" sz="2400" dirty="0" smtClean="0"/>
              <a:t>FM</a:t>
            </a:r>
            <a:r>
              <a:rPr lang="tr-TR" sz="2400" dirty="0"/>
              <a:t> </a:t>
            </a:r>
            <a:r>
              <a:rPr lang="en-US" sz="2400" dirty="0" err="1" smtClean="0"/>
              <a:t>vericilerde</a:t>
            </a:r>
            <a:r>
              <a:rPr lang="en-US" sz="2400" dirty="0" smtClean="0"/>
              <a:t> </a:t>
            </a:r>
            <a:r>
              <a:rPr lang="en-US" sz="2400" dirty="0"/>
              <a:t>±75 kHz (150 kHz)'</a:t>
            </a:r>
            <a:r>
              <a:rPr lang="en-US" sz="2400" dirty="0" err="1"/>
              <a:t>lik</a:t>
            </a:r>
            <a:r>
              <a:rPr lang="en-US" sz="2400" dirty="0"/>
              <a:t> </a:t>
            </a:r>
            <a:r>
              <a:rPr lang="en-US" sz="2400" dirty="0" err="1"/>
              <a:t>bandın</a:t>
            </a:r>
            <a:r>
              <a:rPr lang="en-US" sz="2400" dirty="0"/>
              <a:t> alt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üst</a:t>
            </a:r>
            <a:r>
              <a:rPr lang="en-US" sz="2400" dirty="0"/>
              <a:t> </a:t>
            </a:r>
            <a:r>
              <a:rPr lang="en-US" sz="2400" dirty="0" err="1"/>
              <a:t>kısımlarında</a:t>
            </a:r>
            <a:r>
              <a:rPr lang="en-US" sz="2400" dirty="0"/>
              <a:t> 25 '</a:t>
            </a:r>
            <a:r>
              <a:rPr lang="en-US" sz="2400" dirty="0" err="1"/>
              <a:t>er</a:t>
            </a:r>
            <a:r>
              <a:rPr lang="en-US" sz="2400" dirty="0"/>
              <a:t> kHz. '</a:t>
            </a:r>
            <a:r>
              <a:rPr lang="en-US" sz="2400" dirty="0" err="1"/>
              <a:t>lik</a:t>
            </a:r>
            <a:r>
              <a:rPr lang="en-US" sz="2400" dirty="0"/>
              <a:t> </a:t>
            </a:r>
            <a:r>
              <a:rPr lang="en-US" sz="2400" dirty="0" err="1"/>
              <a:t>emniyet</a:t>
            </a:r>
            <a:r>
              <a:rPr lang="en-US" sz="2400" dirty="0"/>
              <a:t> </a:t>
            </a:r>
            <a:r>
              <a:rPr lang="en-US" sz="2400" dirty="0" err="1"/>
              <a:t>bandı</a:t>
            </a:r>
            <a:r>
              <a:rPr lang="en-US" sz="2400" dirty="0"/>
              <a:t> </a:t>
            </a:r>
            <a:r>
              <a:rPr lang="en-US" sz="2400" dirty="0" err="1"/>
              <a:t>bırakılmıştır</a:t>
            </a:r>
            <a:r>
              <a:rPr lang="en-US" sz="2400" dirty="0"/>
              <a:t>. </a:t>
            </a:r>
            <a:r>
              <a:rPr lang="en-US" sz="2400" dirty="0" err="1"/>
              <a:t>Böylece</a:t>
            </a:r>
            <a:r>
              <a:rPr lang="en-US" sz="2400" dirty="0"/>
              <a:t> band </a:t>
            </a:r>
            <a:r>
              <a:rPr lang="en-US" sz="2400" dirty="0" err="1"/>
              <a:t>genişliği</a:t>
            </a:r>
            <a:r>
              <a:rPr lang="en-US" sz="2400" dirty="0"/>
              <a:t> 200 </a:t>
            </a:r>
            <a:r>
              <a:rPr lang="en-US" sz="2400" dirty="0" err="1"/>
              <a:t>kHz'e</a:t>
            </a:r>
            <a:r>
              <a:rPr lang="en-US" sz="2400" dirty="0"/>
              <a:t> </a:t>
            </a:r>
            <a:r>
              <a:rPr lang="en-US" sz="2400" dirty="0" err="1"/>
              <a:t>çıkarılmıştır</a:t>
            </a:r>
            <a:r>
              <a:rPr lang="en-US" sz="2400" dirty="0"/>
              <a:t>.</a:t>
            </a:r>
            <a:endParaRPr lang="tr-TR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43608" y="4653136"/>
            <a:ext cx="7272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283968" y="2996952"/>
            <a:ext cx="0" cy="165618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3808" y="3573016"/>
            <a:ext cx="30243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68144" y="3573016"/>
            <a:ext cx="0" cy="10801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68144" y="3573016"/>
            <a:ext cx="1008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76256" y="3573016"/>
            <a:ext cx="0" cy="1080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43808" y="3573016"/>
            <a:ext cx="0" cy="10801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5696" y="3573016"/>
            <a:ext cx="1008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35696" y="3573016"/>
            <a:ext cx="0" cy="1080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3608" y="486916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</a:t>
            </a:r>
            <a:r>
              <a:rPr lang="tr-TR" dirty="0" smtClean="0"/>
              <a:t> 25 kHz </a:t>
            </a:r>
            <a:r>
              <a:rPr lang="tr-TR" dirty="0"/>
              <a:t> </a:t>
            </a:r>
            <a:r>
              <a:rPr lang="tr-TR" dirty="0" smtClean="0"/>
              <a:t>      75kHz  </a:t>
            </a:r>
            <a:r>
              <a:rPr lang="tr-TR" dirty="0"/>
              <a:t>	</a:t>
            </a:r>
            <a:r>
              <a:rPr lang="tr-TR" dirty="0" smtClean="0"/>
              <a:t>        fc       75kHz  	     25 kHz   	f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566124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 </a:t>
            </a:r>
            <a:r>
              <a:rPr lang="tr-TR" sz="2400" b="1" dirty="0" smtClean="0"/>
              <a:t>fc taşıyıcı frekansında yayın yapan bir FM verici bandı 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5701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15308" y="2098449"/>
                <a:ext cx="1609328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tr-TR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𝟕𝟓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08" y="2098449"/>
                <a:ext cx="1609328" cy="677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9552" y="54868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Genlik</a:t>
            </a:r>
            <a:r>
              <a:rPr lang="en-US" sz="2400" b="1" dirty="0"/>
              <a:t> </a:t>
            </a:r>
            <a:r>
              <a:rPr lang="en-US" sz="2400" b="1" dirty="0" err="1"/>
              <a:t>modülasyonundan</a:t>
            </a:r>
            <a:r>
              <a:rPr lang="en-US" sz="2400" b="1" dirty="0"/>
              <a:t> </a:t>
            </a:r>
            <a:r>
              <a:rPr lang="en-US" sz="2400" b="1" dirty="0" err="1"/>
              <a:t>olduğu</a:t>
            </a:r>
            <a:r>
              <a:rPr lang="en-US" sz="2400" b="1" dirty="0"/>
              <a:t> </a:t>
            </a:r>
            <a:r>
              <a:rPr lang="en-US" sz="2400" b="1" dirty="0" err="1"/>
              <a:t>gibi</a:t>
            </a:r>
            <a:r>
              <a:rPr lang="en-US" sz="2400" b="1" dirty="0"/>
              <a:t>, </a:t>
            </a:r>
            <a:r>
              <a:rPr lang="en-US" sz="2400" b="1" dirty="0" err="1"/>
              <a:t>frekans</a:t>
            </a:r>
            <a:r>
              <a:rPr lang="en-US" sz="2400" b="1" dirty="0"/>
              <a:t> </a:t>
            </a:r>
            <a:r>
              <a:rPr lang="en-US" sz="2400" b="1" dirty="0" err="1"/>
              <a:t>modülasyonunda</a:t>
            </a:r>
            <a:r>
              <a:rPr lang="en-US" sz="2400" b="1" dirty="0"/>
              <a:t> </a:t>
            </a:r>
            <a:r>
              <a:rPr lang="en-US" sz="2400" b="1" dirty="0" err="1"/>
              <a:t>modülasyon</a:t>
            </a:r>
            <a:r>
              <a:rPr lang="en-US" sz="2400" b="1" dirty="0"/>
              <a:t> </a:t>
            </a:r>
            <a:r>
              <a:rPr lang="en-US" sz="2400" b="1" dirty="0" err="1"/>
              <a:t>yüzdesi</a:t>
            </a:r>
            <a:r>
              <a:rPr lang="en-US" sz="2400" b="1" dirty="0"/>
              <a:t>, </a:t>
            </a:r>
            <a:r>
              <a:rPr lang="en-US" sz="2400" b="1" dirty="0" err="1"/>
              <a:t>bilgi</a:t>
            </a:r>
            <a:r>
              <a:rPr lang="en-US" sz="2400" b="1" dirty="0"/>
              <a:t> </a:t>
            </a:r>
            <a:r>
              <a:rPr lang="en-US" sz="2400" b="1" dirty="0" err="1"/>
              <a:t>sinyalinin</a:t>
            </a:r>
            <a:r>
              <a:rPr lang="en-US" sz="2400" b="1" dirty="0"/>
              <a:t> </a:t>
            </a:r>
            <a:r>
              <a:rPr lang="en-US" sz="2400" b="1" dirty="0" err="1"/>
              <a:t>taşıyıcının</a:t>
            </a:r>
            <a:r>
              <a:rPr lang="en-US" sz="2400" b="1" dirty="0"/>
              <a:t> </a:t>
            </a:r>
            <a:r>
              <a:rPr lang="en-US" sz="2400" b="1" dirty="0" err="1"/>
              <a:t>yüzde</a:t>
            </a:r>
            <a:r>
              <a:rPr lang="en-US" sz="2400" b="1" dirty="0"/>
              <a:t> </a:t>
            </a:r>
            <a:r>
              <a:rPr lang="en-US" sz="2400" b="1" dirty="0" err="1"/>
              <a:t>kaçını</a:t>
            </a:r>
            <a:r>
              <a:rPr lang="en-US" sz="2400" b="1" dirty="0"/>
              <a:t> </a:t>
            </a:r>
            <a:r>
              <a:rPr lang="en-US" sz="2400" b="1" dirty="0" err="1"/>
              <a:t>modüle</a:t>
            </a:r>
            <a:r>
              <a:rPr lang="en-US" sz="2400" b="1" dirty="0"/>
              <a:t> </a:t>
            </a:r>
            <a:r>
              <a:rPr lang="en-US" sz="2400" b="1" dirty="0" err="1"/>
              <a:t>edebildiğinin</a:t>
            </a:r>
            <a:r>
              <a:rPr lang="en-US" sz="2400" b="1" dirty="0"/>
              <a:t> </a:t>
            </a:r>
            <a:r>
              <a:rPr lang="en-US" sz="2400" b="1" dirty="0" err="1" smtClean="0"/>
              <a:t>ifadesidir</a:t>
            </a:r>
            <a:r>
              <a:rPr lang="tr-TR" sz="2400" b="1" dirty="0" smtClean="0"/>
              <a:t>. Bu ifade </a:t>
            </a:r>
            <a:endParaRPr lang="tr-T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776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30 % modülasyonlu bir FM yayınında frekans sapması ne kadardır?</a:t>
            </a:r>
          </a:p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9448" y="4005064"/>
                <a:ext cx="1609328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tr-TR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𝟕𝟓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8" y="4005064"/>
                <a:ext cx="1609328" cy="677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47864" y="4005064"/>
                <a:ext cx="1944216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tr-TR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005064"/>
                <a:ext cx="1944216" cy="6774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47864" y="5189130"/>
                <a:ext cx="36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𝟕𝟓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𝒌𝑯𝒛</m:t>
                    </m:r>
                  </m:oMath>
                </a14:m>
                <a:r>
                  <a:rPr lang="tr-TR" sz="2000" b="1" dirty="0" smtClean="0"/>
                  <a:t> = 22.5 kHz</a:t>
                </a:r>
                <a:endParaRPr lang="tr-TR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189130"/>
                <a:ext cx="36004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7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GM </a:t>
            </a:r>
            <a:r>
              <a:rPr lang="en-US" sz="2400" dirty="0" err="1"/>
              <a:t>işareti</a:t>
            </a:r>
            <a:r>
              <a:rPr lang="en-US" sz="2400" dirty="0"/>
              <a:t>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sizce</a:t>
            </a:r>
            <a:r>
              <a:rPr lang="en-US" sz="2400" dirty="0"/>
              <a:t> </a:t>
            </a:r>
            <a:r>
              <a:rPr lang="en-US" sz="2400" dirty="0" err="1"/>
              <a:t>kaç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bulunmaktadır</a:t>
            </a:r>
            <a:r>
              <a:rPr lang="en-US" sz="2400" dirty="0"/>
              <a:t>? </a:t>
            </a:r>
            <a:endParaRPr lang="tr-TR" sz="2400" dirty="0" smtClean="0"/>
          </a:p>
          <a:p>
            <a:r>
              <a:rPr lang="en-US" sz="2400" dirty="0" err="1" smtClean="0"/>
              <a:t>Üç</a:t>
            </a:r>
            <a:r>
              <a:rPr lang="en-US" sz="2400" dirty="0" smtClean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frekans</a:t>
            </a:r>
            <a:r>
              <a:rPr lang="en-US" sz="2400" dirty="0"/>
              <a:t> </a:t>
            </a:r>
            <a:r>
              <a:rPr lang="en-US" sz="2400" dirty="0" err="1"/>
              <a:t>bulunmaktadır</a:t>
            </a:r>
            <a:r>
              <a:rPr lang="en-US" sz="2400" dirty="0"/>
              <a:t>. </a:t>
            </a:r>
            <a:r>
              <a:rPr lang="en-US" sz="2400" dirty="0" err="1"/>
              <a:t>Bunlar</a:t>
            </a:r>
            <a:r>
              <a:rPr lang="en-US" sz="2400" dirty="0"/>
              <a:t> </a:t>
            </a:r>
            <a:r>
              <a:rPr lang="en-US" sz="2400" dirty="0" err="1"/>
              <a:t>sırası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f</a:t>
            </a:r>
            <a:r>
              <a:rPr lang="en-US" sz="2400" baseline="-25000" dirty="0"/>
              <a:t>c</a:t>
            </a:r>
            <a:r>
              <a:rPr lang="en-US" sz="2400" dirty="0"/>
              <a:t> , f</a:t>
            </a:r>
            <a:r>
              <a:rPr lang="en-US" sz="2400" baseline="-25000" dirty="0"/>
              <a:t>c</a:t>
            </a:r>
            <a:r>
              <a:rPr lang="en-US" sz="2400" dirty="0"/>
              <a:t> + </a:t>
            </a:r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f</a:t>
            </a:r>
            <a:r>
              <a:rPr lang="en-US" sz="2400" baseline="-25000" dirty="0"/>
              <a:t>c</a:t>
            </a:r>
            <a:r>
              <a:rPr lang="en-US" sz="2400" dirty="0"/>
              <a:t> - </a:t>
            </a:r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r>
              <a:rPr lang="en-US" sz="2400" dirty="0"/>
              <a:t> dir.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1kHz değerinde bir </a:t>
            </a:r>
            <a:r>
              <a:rPr lang="tr-TR" sz="2400" i="1" dirty="0" smtClean="0"/>
              <a:t>bilgi işareti</a:t>
            </a:r>
            <a:r>
              <a:rPr lang="tr-TR" sz="2400" dirty="0" smtClean="0"/>
              <a:t>, 2 MHz değerinde bir </a:t>
            </a:r>
            <a:r>
              <a:rPr lang="tr-TR" sz="2400" i="1" dirty="0" smtClean="0"/>
              <a:t>taşıyıcı işaret </a:t>
            </a:r>
            <a:r>
              <a:rPr lang="tr-TR" sz="2400" dirty="0" smtClean="0"/>
              <a:t>ile GM modülasyonu olursa, GM işareti içerisinde oluşan frekans değerleri nelerdir?</a:t>
            </a:r>
          </a:p>
          <a:p>
            <a:endParaRPr lang="tr-TR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</a:t>
            </a:r>
            <a:r>
              <a:rPr lang="tr-TR" sz="2400" dirty="0" smtClean="0"/>
              <a:t>= 2000 kHz; </a:t>
            </a:r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r>
              <a:rPr lang="en-US" sz="2400" dirty="0"/>
              <a:t> </a:t>
            </a:r>
            <a:r>
              <a:rPr lang="tr-TR" sz="2400" dirty="0" smtClean="0"/>
              <a:t>= 2000kHz+ 1kHz = 2001 kHz </a:t>
            </a:r>
          </a:p>
          <a:p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endParaRPr lang="tr-TR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r>
              <a:rPr lang="en-US" sz="2400" dirty="0"/>
              <a:t> </a:t>
            </a:r>
            <a:r>
              <a:rPr lang="tr-TR" sz="2400" dirty="0" smtClean="0"/>
              <a:t>= 2000kHz-1kHz </a:t>
            </a:r>
            <a:r>
              <a:rPr lang="tr-TR" sz="2400" dirty="0"/>
              <a:t>= </a:t>
            </a:r>
            <a:r>
              <a:rPr lang="tr-TR" sz="2400" dirty="0" smtClean="0"/>
              <a:t>1999 </a:t>
            </a:r>
            <a:r>
              <a:rPr lang="tr-TR" sz="2400" dirty="0"/>
              <a:t>kHz </a:t>
            </a:r>
            <a:r>
              <a:rPr lang="en-US" sz="2400" dirty="0" smtClean="0"/>
              <a:t>dir</a:t>
            </a:r>
            <a:r>
              <a:rPr lang="en-US" sz="2400" dirty="0"/>
              <a:t>. </a:t>
            </a:r>
            <a:endParaRPr lang="tr-TR" sz="2400" dirty="0"/>
          </a:p>
          <a:p>
            <a:endParaRPr lang="tr-TR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292080" y="3216302"/>
            <a:ext cx="3641090" cy="2163220"/>
            <a:chOff x="0" y="0"/>
            <a:chExt cx="3641697" cy="216322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0" y="1025718"/>
              <a:ext cx="36416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23854" y="0"/>
              <a:ext cx="1065474" cy="216322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8" name="Freeform 7"/>
            <p:cNvSpPr/>
            <p:nvPr/>
          </p:nvSpPr>
          <p:spPr>
            <a:xfrm>
              <a:off x="1089328" y="0"/>
              <a:ext cx="1064895" cy="216281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  <p:sp>
          <p:nvSpPr>
            <p:cNvPr id="9" name="Freeform 8"/>
            <p:cNvSpPr/>
            <p:nvPr/>
          </p:nvSpPr>
          <p:spPr>
            <a:xfrm>
              <a:off x="2154803" y="0"/>
              <a:ext cx="1064895" cy="2162810"/>
            </a:xfrm>
            <a:custGeom>
              <a:avLst/>
              <a:gdLst>
                <a:gd name="connsiteX0" fmla="*/ 0 w 1065474"/>
                <a:gd name="connsiteY0" fmla="*/ 1026038 h 2163220"/>
                <a:gd name="connsiteX1" fmla="*/ 95415 w 1065474"/>
                <a:gd name="connsiteY1" fmla="*/ 771596 h 2163220"/>
                <a:gd name="connsiteX2" fmla="*/ 135172 w 1065474"/>
                <a:gd name="connsiteY2" fmla="*/ 1312285 h 2163220"/>
                <a:gd name="connsiteX3" fmla="*/ 190831 w 1065474"/>
                <a:gd name="connsiteY3" fmla="*/ 628473 h 2163220"/>
                <a:gd name="connsiteX4" fmla="*/ 246490 w 1065474"/>
                <a:gd name="connsiteY4" fmla="*/ 1542873 h 2163220"/>
                <a:gd name="connsiteX5" fmla="*/ 302149 w 1065474"/>
                <a:gd name="connsiteY5" fmla="*/ 445593 h 2163220"/>
                <a:gd name="connsiteX6" fmla="*/ 365760 w 1065474"/>
                <a:gd name="connsiteY6" fmla="*/ 1725753 h 2163220"/>
                <a:gd name="connsiteX7" fmla="*/ 413467 w 1065474"/>
                <a:gd name="connsiteY7" fmla="*/ 254762 h 2163220"/>
                <a:gd name="connsiteX8" fmla="*/ 469127 w 1065474"/>
                <a:gd name="connsiteY8" fmla="*/ 1948389 h 2163220"/>
                <a:gd name="connsiteX9" fmla="*/ 524786 w 1065474"/>
                <a:gd name="connsiteY9" fmla="*/ 119589 h 2163220"/>
                <a:gd name="connsiteX10" fmla="*/ 548640 w 1065474"/>
                <a:gd name="connsiteY10" fmla="*/ 2163075 h 2163220"/>
                <a:gd name="connsiteX11" fmla="*/ 652007 w 1065474"/>
                <a:gd name="connsiteY11" fmla="*/ 320 h 2163220"/>
                <a:gd name="connsiteX12" fmla="*/ 636104 w 1065474"/>
                <a:gd name="connsiteY12" fmla="*/ 1988146 h 2163220"/>
                <a:gd name="connsiteX13" fmla="*/ 731520 w 1065474"/>
                <a:gd name="connsiteY13" fmla="*/ 270664 h 2163220"/>
                <a:gd name="connsiteX14" fmla="*/ 739471 w 1065474"/>
                <a:gd name="connsiteY14" fmla="*/ 1733704 h 2163220"/>
                <a:gd name="connsiteX15" fmla="*/ 850789 w 1065474"/>
                <a:gd name="connsiteY15" fmla="*/ 485349 h 2163220"/>
                <a:gd name="connsiteX16" fmla="*/ 866692 w 1065474"/>
                <a:gd name="connsiteY16" fmla="*/ 1542873 h 2163220"/>
                <a:gd name="connsiteX17" fmla="*/ 946205 w 1065474"/>
                <a:gd name="connsiteY17" fmla="*/ 668229 h 2163220"/>
                <a:gd name="connsiteX18" fmla="*/ 985961 w 1065474"/>
                <a:gd name="connsiteY18" fmla="*/ 1280480 h 2163220"/>
                <a:gd name="connsiteX19" fmla="*/ 1065474 w 1065474"/>
                <a:gd name="connsiteY19" fmla="*/ 1026038 h 216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65474" h="2163220">
                  <a:moveTo>
                    <a:pt x="0" y="1026038"/>
                  </a:moveTo>
                  <a:cubicBezTo>
                    <a:pt x="36443" y="874963"/>
                    <a:pt x="72886" y="723888"/>
                    <a:pt x="95415" y="771596"/>
                  </a:cubicBezTo>
                  <a:cubicBezTo>
                    <a:pt x="117944" y="819304"/>
                    <a:pt x="119269" y="1336139"/>
                    <a:pt x="135172" y="1312285"/>
                  </a:cubicBezTo>
                  <a:cubicBezTo>
                    <a:pt x="151075" y="1288431"/>
                    <a:pt x="172278" y="590042"/>
                    <a:pt x="190831" y="628473"/>
                  </a:cubicBezTo>
                  <a:cubicBezTo>
                    <a:pt x="209384" y="666904"/>
                    <a:pt x="227937" y="1573353"/>
                    <a:pt x="246490" y="1542873"/>
                  </a:cubicBezTo>
                  <a:cubicBezTo>
                    <a:pt x="265043" y="1512393"/>
                    <a:pt x="282271" y="415113"/>
                    <a:pt x="302149" y="445593"/>
                  </a:cubicBezTo>
                  <a:cubicBezTo>
                    <a:pt x="322027" y="476073"/>
                    <a:pt x="347207" y="1757558"/>
                    <a:pt x="365760" y="1725753"/>
                  </a:cubicBezTo>
                  <a:cubicBezTo>
                    <a:pt x="384313" y="1693948"/>
                    <a:pt x="396239" y="217656"/>
                    <a:pt x="413467" y="254762"/>
                  </a:cubicBezTo>
                  <a:cubicBezTo>
                    <a:pt x="430695" y="291868"/>
                    <a:pt x="450574" y="1970918"/>
                    <a:pt x="469127" y="1948389"/>
                  </a:cubicBezTo>
                  <a:cubicBezTo>
                    <a:pt x="487680" y="1925860"/>
                    <a:pt x="511534" y="83808"/>
                    <a:pt x="524786" y="119589"/>
                  </a:cubicBezTo>
                  <a:cubicBezTo>
                    <a:pt x="538038" y="155370"/>
                    <a:pt x="527437" y="2182953"/>
                    <a:pt x="548640" y="2163075"/>
                  </a:cubicBezTo>
                  <a:cubicBezTo>
                    <a:pt x="569843" y="2143197"/>
                    <a:pt x="637430" y="29475"/>
                    <a:pt x="652007" y="320"/>
                  </a:cubicBezTo>
                  <a:cubicBezTo>
                    <a:pt x="666584" y="-28835"/>
                    <a:pt x="622852" y="1943089"/>
                    <a:pt x="636104" y="1988146"/>
                  </a:cubicBezTo>
                  <a:cubicBezTo>
                    <a:pt x="649356" y="2033203"/>
                    <a:pt x="714292" y="313071"/>
                    <a:pt x="731520" y="270664"/>
                  </a:cubicBezTo>
                  <a:cubicBezTo>
                    <a:pt x="748748" y="228257"/>
                    <a:pt x="719593" y="1697923"/>
                    <a:pt x="739471" y="1733704"/>
                  </a:cubicBezTo>
                  <a:cubicBezTo>
                    <a:pt x="759349" y="1769485"/>
                    <a:pt x="829586" y="517154"/>
                    <a:pt x="850789" y="485349"/>
                  </a:cubicBezTo>
                  <a:cubicBezTo>
                    <a:pt x="871992" y="453544"/>
                    <a:pt x="850789" y="1512393"/>
                    <a:pt x="866692" y="1542873"/>
                  </a:cubicBezTo>
                  <a:cubicBezTo>
                    <a:pt x="882595" y="1573353"/>
                    <a:pt x="926327" y="711961"/>
                    <a:pt x="946205" y="668229"/>
                  </a:cubicBezTo>
                  <a:cubicBezTo>
                    <a:pt x="966083" y="624497"/>
                    <a:pt x="966083" y="1220845"/>
                    <a:pt x="985961" y="1280480"/>
                  </a:cubicBezTo>
                  <a:cubicBezTo>
                    <a:pt x="1005839" y="1340115"/>
                    <a:pt x="1035656" y="1183076"/>
                    <a:pt x="1065474" y="102603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16042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536" y="260648"/>
                <a:ext cx="828092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Frekans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modülasyonunda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genişliği</a:t>
                </a:r>
                <a:r>
                  <a:rPr lang="en-US" sz="2400" dirty="0"/>
                  <a:t> </a:t>
                </a:r>
                <a:endParaRPr lang="tr-TR" sz="2400" dirty="0" smtClean="0"/>
              </a:p>
              <a:p>
                <a:endParaRPr lang="tr-TR" sz="2400" dirty="0"/>
              </a:p>
              <a:p>
                <a:pPr algn="ctr"/>
                <a:r>
                  <a:rPr lang="en-US" sz="2400" dirty="0" smtClean="0"/>
                  <a:t>BW </a:t>
                </a:r>
                <a:r>
                  <a:rPr lang="en-US" sz="2400" dirty="0"/>
                  <a:t>= 2(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Δ</m:t>
                    </m:r>
                    <m:r>
                      <a:rPr lang="en-US" sz="2400" i="1"/>
                      <m:t>𝑓</m:t>
                    </m:r>
                  </m:oMath>
                </a14:m>
                <a:r>
                  <a:rPr lang="en-US" sz="2400" dirty="0"/>
                  <a:t>+ </a:t>
                </a:r>
                <a:r>
                  <a:rPr lang="en-US" sz="2400" dirty="0" err="1"/>
                  <a:t>f</a:t>
                </a:r>
                <a:r>
                  <a:rPr lang="en-US" sz="2400" baseline="-25000" dirty="0" err="1"/>
                  <a:t>m</a:t>
                </a:r>
                <a:r>
                  <a:rPr lang="en-US" sz="2400" dirty="0" smtClean="0"/>
                  <a:t>)</a:t>
                </a:r>
                <a:endParaRPr lang="tr-TR" sz="2400" dirty="0" smtClean="0"/>
              </a:p>
              <a:p>
                <a:r>
                  <a:rPr lang="en-US" sz="2400" dirty="0" smtClean="0"/>
                  <a:t> </a:t>
                </a:r>
                <a:r>
                  <a:rPr lang="en-US" sz="2400" dirty="0" err="1"/>
                  <a:t>ile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bululunur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endParaRPr lang="tr-TR" sz="2400" dirty="0" smtClean="0"/>
              </a:p>
              <a:p>
                <a:r>
                  <a:rPr lang="en-US" sz="2400" dirty="0" err="1" smtClean="0"/>
                  <a:t>Burada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/>
                      <m:t>Δ</m:t>
                    </m:r>
                    <m:r>
                      <a:rPr lang="en-US" sz="2400" i="1"/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frekans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sapması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</a:t>
                </a:r>
                <a:r>
                  <a:rPr lang="en-US" sz="2400" baseline="-25000" dirty="0" err="1"/>
                  <a:t>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bilgi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işaretinin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frekansını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göstermektedir</a:t>
                </a:r>
                <a:r>
                  <a:rPr lang="en-US" sz="2400" dirty="0"/>
                  <a:t>. </a:t>
                </a:r>
                <a:endParaRPr lang="tr-TR" sz="2400" dirty="0" smtClean="0"/>
              </a:p>
              <a:p>
                <a:endParaRPr lang="tr-TR" sz="2400" dirty="0"/>
              </a:p>
              <a:p>
                <a:r>
                  <a:rPr lang="en-US" sz="2400" dirty="0" err="1" smtClean="0"/>
                  <a:t>Örneğin</a:t>
                </a:r>
                <a:r>
                  <a:rPr lang="en-US" sz="2400" dirty="0" smtClean="0"/>
                  <a:t>  </a:t>
                </a:r>
                <a:r>
                  <a:rPr lang="en-US" sz="2400" dirty="0" err="1"/>
                  <a:t>frekans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sapması</a:t>
                </a:r>
                <a:r>
                  <a:rPr lang="en-US" sz="2400" dirty="0"/>
                  <a:t> </a:t>
                </a:r>
                <a:r>
                  <a:rPr lang="tr-TR" sz="2400" dirty="0" smtClean="0"/>
                  <a:t> </a:t>
                </a:r>
                <a:r>
                  <a:rPr lang="en-US" sz="2400" dirty="0" smtClean="0"/>
                  <a:t>12 </a:t>
                </a:r>
                <a:r>
                  <a:rPr lang="en-US" sz="2400" dirty="0"/>
                  <a:t>kHz </a:t>
                </a:r>
                <a:r>
                  <a:rPr lang="en-US" sz="2400" dirty="0" err="1"/>
                  <a:t>ve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bilgi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frekansı</a:t>
                </a:r>
                <a:r>
                  <a:rPr lang="en-US" sz="2400" dirty="0"/>
                  <a:t>(</a:t>
                </a:r>
                <a:r>
                  <a:rPr lang="en-US" sz="2400" dirty="0" err="1"/>
                  <a:t>ses</a:t>
                </a:r>
                <a:r>
                  <a:rPr lang="en-US" sz="2400" dirty="0"/>
                  <a:t>) 3 kHz </a:t>
                </a:r>
                <a:r>
                  <a:rPr lang="en-US" sz="2400" dirty="0" err="1"/>
                  <a:t>olduğuna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göre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bant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genişliğinin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değeri</a:t>
                </a:r>
                <a:r>
                  <a:rPr lang="en-US" sz="2400" dirty="0"/>
                  <a:t> </a:t>
                </a:r>
                <a:endParaRPr lang="tr-TR" sz="2400" dirty="0" smtClean="0"/>
              </a:p>
              <a:p>
                <a:pPr algn="ctr"/>
                <a:endParaRPr lang="tr-TR" sz="2400" dirty="0" smtClean="0"/>
              </a:p>
              <a:p>
                <a:pPr algn="ctr"/>
                <a:r>
                  <a:rPr lang="en-US" sz="2400" dirty="0" smtClean="0"/>
                  <a:t>BW</a:t>
                </a:r>
                <a:r>
                  <a:rPr lang="tr-TR" sz="2400" dirty="0" smtClean="0"/>
                  <a:t> =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2(12kHz+ 3kHz)= 30 kHz dir.</a:t>
                </a:r>
                <a:endParaRPr lang="tr-TR" sz="2400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8280920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1178" t="-10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5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3568" y="260648"/>
                <a:ext cx="7776864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b="1" dirty="0" smtClean="0"/>
                  <a:t>Örnek</a:t>
                </a:r>
              </a:p>
              <a:p>
                <a:r>
                  <a:rPr lang="tr-TR" sz="2400" b="1" dirty="0" smtClean="0"/>
                  <a:t>(</a:t>
                </a:r>
                <a:r>
                  <a:rPr lang="tr-TR" sz="2400" b="1" dirty="0"/>
                  <a:t>a) </a:t>
                </a:r>
                <a:r>
                  <a:rPr lang="tr-TR" sz="2400" b="1" dirty="0" smtClean="0"/>
                  <a:t>%40 </a:t>
                </a:r>
                <a:r>
                  <a:rPr lang="tr-TR" sz="2400" b="1" dirty="0"/>
                  <a:t>modülasyon derinliği olan bir FM yayınının frekans sapma değerini </a:t>
                </a:r>
                <a:r>
                  <a:rPr lang="tr-TR" sz="2400" b="1" dirty="0" smtClean="0"/>
                  <a:t>   bulunuz?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smtClean="0"/>
                  <a:t> </a:t>
                </a:r>
                <a:r>
                  <a:rPr lang="tr-TR" sz="2400" b="1" dirty="0"/>
                  <a:t>(b) Bir FM yayınındaki taşıyıcı işaretin merkez frekansı 95 MHz dir. Frekans sapma değeri 45kHz </a:t>
                </a:r>
                <a:r>
                  <a:rPr lang="tr-TR" sz="2400" b="1" dirty="0" smtClean="0"/>
                  <a:t>olursa taşıyıcı </a:t>
                </a:r>
                <a:r>
                  <a:rPr lang="tr-TR" sz="2400" b="1" dirty="0"/>
                  <a:t>işaretinin üst ve alt frekans değerlerini bulunuz. </a:t>
                </a:r>
                <a:endParaRPr lang="tr-TR" sz="2400" b="1" dirty="0" smtClean="0"/>
              </a:p>
              <a:p>
                <a:endParaRPr lang="tr-TR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tr-TR" b="1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b="1" i="1"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sz="2400" b="1" dirty="0" smtClean="0"/>
                  <a:t>= 45 kHz ve  fc = 95,000 kHz</a:t>
                </a:r>
              </a:p>
              <a:p>
                <a:r>
                  <a:rPr lang="tr-TR" dirty="0" smtClean="0"/>
                  <a:t> </a:t>
                </a:r>
              </a:p>
              <a:p>
                <a:r>
                  <a:rPr lang="tr-TR" dirty="0" smtClean="0"/>
                  <a:t> </a:t>
                </a:r>
                <a:r>
                  <a:rPr lang="tr-TR" sz="2400" b="1" dirty="0" smtClean="0"/>
                  <a:t>Üst frekans değeri,	fu = 95,000 kHz + 45kHz = 95,045kHz</a:t>
                </a:r>
              </a:p>
              <a:p>
                <a:endParaRPr lang="tr-TR" sz="2400" dirty="0" smtClean="0"/>
              </a:p>
              <a:p>
                <a:r>
                  <a:rPr lang="tr-TR" dirty="0"/>
                  <a:t> </a:t>
                </a:r>
                <a:r>
                  <a:rPr lang="tr-TR" dirty="0" smtClean="0"/>
                  <a:t> </a:t>
                </a:r>
                <a:r>
                  <a:rPr lang="tr-TR" sz="2400" b="1" dirty="0" smtClean="0"/>
                  <a:t>Alt  frekans değeri,	fa = 95,000 kHz - 45 kHz = 94,955 k</a:t>
                </a:r>
                <a:r>
                  <a:rPr lang="tr-TR" sz="2400" dirty="0" smtClean="0"/>
                  <a:t>Hz</a:t>
                </a:r>
                <a:r>
                  <a:rPr lang="tr-TR" dirty="0" smtClean="0"/>
                  <a:t>   </a:t>
                </a:r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0648"/>
                <a:ext cx="7776864" cy="5447645"/>
              </a:xfrm>
              <a:prstGeom prst="rect">
                <a:avLst/>
              </a:prstGeom>
              <a:blipFill rotWithShape="1">
                <a:blip r:embed="rId2"/>
                <a:stretch>
                  <a:fillRect l="-1176" t="-896" r="-1254" b="-16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09448" y="1484784"/>
                <a:ext cx="1609328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tr-TR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𝟕𝟓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8" y="1484784"/>
                <a:ext cx="1609328" cy="677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71800" y="1484784"/>
                <a:ext cx="1944216" cy="67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tr-TR" sz="2000" b="1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tr-TR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𝒇</m:t>
                          </m:r>
                        </m:num>
                        <m:den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𝟕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tr-TR" sz="2000" b="1" i="1" smtClean="0">
                              <a:latin typeface="Cambria Math"/>
                              <a:ea typeface="Cambria Math"/>
                            </a:rPr>
                            <m:t>𝒌𝑯𝒛</m:t>
                          </m:r>
                        </m:den>
                      </m:f>
                    </m:oMath>
                  </m:oMathPara>
                </a14:m>
                <a:endParaRPr lang="tr-TR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484784"/>
                <a:ext cx="1944216" cy="6774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30761" y="1623444"/>
                <a:ext cx="36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0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𝟕𝟓</m:t>
                    </m:r>
                    <m:r>
                      <a:rPr lang="tr-TR" sz="2000" b="1" i="1" smtClean="0">
                        <a:latin typeface="Cambria Math"/>
                        <a:ea typeface="Cambria Math"/>
                      </a:rPr>
                      <m:t>𝒌𝑯𝒛</m:t>
                    </m:r>
                  </m:oMath>
                </a14:m>
                <a:r>
                  <a:rPr lang="tr-TR" sz="2000" b="1" dirty="0" smtClean="0"/>
                  <a:t> = 30 kHz</a:t>
                </a:r>
                <a:endParaRPr lang="tr-TR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61" y="1623444"/>
                <a:ext cx="3600400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105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76672"/>
            <a:ext cx="76328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(c) </a:t>
            </a:r>
            <a:endParaRPr lang="tr-TR" sz="2400" b="1" dirty="0" smtClean="0"/>
          </a:p>
          <a:p>
            <a:endParaRPr lang="tr-TR" sz="2400" b="1" dirty="0"/>
          </a:p>
          <a:p>
            <a:r>
              <a:rPr lang="tr-TR" sz="2400" b="1" dirty="0" smtClean="0"/>
              <a:t>Frekans </a:t>
            </a:r>
            <a:r>
              <a:rPr lang="tr-TR" sz="2400" b="1" dirty="0"/>
              <a:t>sapması 30kHz ve bilgi işaretinin frekansı </a:t>
            </a:r>
            <a:r>
              <a:rPr lang="tr-TR" sz="2400" b="1" dirty="0" smtClean="0"/>
              <a:t>5kHz </a:t>
            </a:r>
            <a:r>
              <a:rPr lang="tr-TR" sz="2400" b="1" dirty="0"/>
              <a:t>olan bir FM istasyonun band </a:t>
            </a:r>
            <a:r>
              <a:rPr lang="tr-TR" sz="2400" b="1" dirty="0" smtClean="0"/>
              <a:t>genişliğini bulunuz</a:t>
            </a:r>
            <a:r>
              <a:rPr lang="tr-TR" sz="2400" b="1" dirty="0"/>
              <a:t>.</a:t>
            </a:r>
          </a:p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47664" y="2267580"/>
                <a:ext cx="54726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BW </a:t>
                </a:r>
                <a:r>
                  <a:rPr lang="en-US" sz="2400" b="1" dirty="0"/>
                  <a:t>= 2(</a:t>
                </a:r>
                <a14:m>
                  <m:oMath xmlns:m="http://schemas.openxmlformats.org/officeDocument/2006/math">
                    <m:r>
                      <a:rPr lang="en-US" sz="2400" b="1" i="1"/>
                      <m:t>𝜟</m:t>
                    </m:r>
                    <m:r>
                      <a:rPr lang="en-US" sz="2400" b="1" i="1"/>
                      <m:t>𝒇</m:t>
                    </m:r>
                  </m:oMath>
                </a14:m>
                <a:r>
                  <a:rPr lang="en-US" sz="2400" b="1" dirty="0"/>
                  <a:t>+ </a:t>
                </a:r>
                <a:r>
                  <a:rPr lang="en-US" sz="2400" b="1" dirty="0" err="1"/>
                  <a:t>f</a:t>
                </a:r>
                <a:r>
                  <a:rPr lang="en-US" sz="2400" b="1" baseline="-25000" dirty="0" err="1"/>
                  <a:t>m</a:t>
                </a:r>
                <a:r>
                  <a:rPr lang="en-US" sz="2400" b="1" dirty="0" smtClean="0"/>
                  <a:t>)</a:t>
                </a:r>
                <a:r>
                  <a:rPr lang="tr-TR" sz="2400" b="1" dirty="0" smtClean="0"/>
                  <a:t> = 2(30kHz + 5kHz) = 70</a:t>
                </a:r>
                <a:r>
                  <a:rPr lang="tr-TR" dirty="0" smtClean="0"/>
                  <a:t>kHz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67580"/>
                <a:ext cx="5472608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782" t="-66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8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Modülasyon</a:t>
            </a:r>
            <a:r>
              <a:rPr lang="en-US" sz="2400" dirty="0"/>
              <a:t> </a:t>
            </a:r>
            <a:r>
              <a:rPr lang="en-US" sz="2400" dirty="0" err="1"/>
              <a:t>işlemi</a:t>
            </a:r>
            <a:r>
              <a:rPr lang="en-US" sz="2400" dirty="0"/>
              <a:t> </a:t>
            </a:r>
            <a:r>
              <a:rPr lang="en-US" sz="2400" dirty="0" err="1"/>
              <a:t>sırasında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sinyalinde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işaretinde</a:t>
            </a:r>
            <a:r>
              <a:rPr lang="en-US" sz="2400" dirty="0"/>
              <a:t>  </a:t>
            </a:r>
            <a:r>
              <a:rPr lang="en-US" sz="2400" dirty="0" err="1"/>
              <a:t>yer</a:t>
            </a:r>
            <a:r>
              <a:rPr lang="en-US" sz="2400" dirty="0"/>
              <a:t> </a:t>
            </a:r>
            <a:r>
              <a:rPr lang="en-US" sz="2400" dirty="0" err="1"/>
              <a:t>alan</a:t>
            </a:r>
            <a:r>
              <a:rPr lang="en-US" sz="2400" dirty="0"/>
              <a:t> </a:t>
            </a:r>
            <a:r>
              <a:rPr lang="en-US" sz="2400" dirty="0" err="1"/>
              <a:t>bütün</a:t>
            </a:r>
            <a:r>
              <a:rPr lang="en-US" sz="2400" dirty="0"/>
              <a:t> </a:t>
            </a:r>
            <a:r>
              <a:rPr lang="en-US" sz="2400" dirty="0" err="1"/>
              <a:t>frekanslar</a:t>
            </a:r>
            <a:r>
              <a:rPr lang="en-US" sz="2400" dirty="0"/>
              <a:t> </a:t>
            </a:r>
            <a:r>
              <a:rPr lang="en-US" sz="2400" dirty="0" err="1"/>
              <a:t>üst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alt </a:t>
            </a:r>
            <a:r>
              <a:rPr lang="en-US" sz="2400" dirty="0" err="1"/>
              <a:t>yan</a:t>
            </a:r>
            <a:r>
              <a:rPr lang="en-US" sz="2400" dirty="0"/>
              <a:t> </a:t>
            </a:r>
            <a:r>
              <a:rPr lang="en-US" sz="2400" dirty="0" err="1"/>
              <a:t>bantlar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edilir</a:t>
            </a:r>
            <a:r>
              <a:rPr lang="en-US" sz="2400" dirty="0"/>
              <a:t>. </a:t>
            </a:r>
            <a:r>
              <a:rPr lang="en-US" sz="2400" dirty="0" err="1"/>
              <a:t>Verinin</a:t>
            </a:r>
            <a:r>
              <a:rPr lang="en-US" sz="2400" dirty="0"/>
              <a:t> </a:t>
            </a:r>
            <a:r>
              <a:rPr lang="en-US" sz="2400" dirty="0" err="1"/>
              <a:t>iletilmesi</a:t>
            </a:r>
            <a:r>
              <a:rPr lang="en-US" sz="2400" dirty="0"/>
              <a:t> </a:t>
            </a:r>
            <a:r>
              <a:rPr lang="en-US" sz="2400" dirty="0" err="1"/>
              <a:t>sırasında</a:t>
            </a:r>
            <a:r>
              <a:rPr lang="en-US" sz="2400" dirty="0"/>
              <a:t> alt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üst</a:t>
            </a:r>
            <a:r>
              <a:rPr lang="en-US" sz="2400" dirty="0"/>
              <a:t> </a:t>
            </a:r>
            <a:r>
              <a:rPr lang="en-US" sz="2400" dirty="0" err="1"/>
              <a:t>yan</a:t>
            </a:r>
            <a:r>
              <a:rPr lang="en-US" sz="2400" dirty="0"/>
              <a:t> </a:t>
            </a:r>
            <a:r>
              <a:rPr lang="en-US" sz="2400" dirty="0" err="1"/>
              <a:t>bantların</a:t>
            </a:r>
            <a:r>
              <a:rPr lang="en-US" sz="2400" dirty="0"/>
              <a:t> her </a:t>
            </a:r>
            <a:r>
              <a:rPr lang="en-US" sz="2400" dirty="0" err="1"/>
              <a:t>ikisinin</a:t>
            </a:r>
            <a:r>
              <a:rPr lang="en-US" sz="2400" dirty="0"/>
              <a:t> de </a:t>
            </a:r>
            <a:r>
              <a:rPr lang="en-US" sz="2400" dirty="0" err="1"/>
              <a:t>kullanıldığı</a:t>
            </a:r>
            <a:r>
              <a:rPr lang="en-US" sz="2400" dirty="0"/>
              <a:t> </a:t>
            </a:r>
            <a:r>
              <a:rPr lang="en-US" sz="2400" dirty="0" err="1"/>
              <a:t>genlik</a:t>
            </a:r>
            <a:r>
              <a:rPr lang="en-US" sz="2400" dirty="0"/>
              <a:t> </a:t>
            </a:r>
            <a:r>
              <a:rPr lang="en-US" sz="2400" dirty="0" err="1"/>
              <a:t>modülasyonuna</a:t>
            </a:r>
            <a:r>
              <a:rPr lang="en-US" sz="2400" dirty="0"/>
              <a:t> </a:t>
            </a:r>
            <a:r>
              <a:rPr lang="en-US" sz="2400" b="1" i="1" dirty="0" err="1"/>
              <a:t>çift</a:t>
            </a:r>
            <a:r>
              <a:rPr lang="en-US" sz="2400" b="1" i="1" dirty="0"/>
              <a:t> </a:t>
            </a:r>
            <a:r>
              <a:rPr lang="en-US" sz="2400" b="1" i="1" dirty="0" err="1"/>
              <a:t>yan</a:t>
            </a:r>
            <a:r>
              <a:rPr lang="en-US" sz="2400" b="1" i="1" dirty="0"/>
              <a:t> </a:t>
            </a:r>
            <a:r>
              <a:rPr lang="en-US" sz="2400" b="1" i="1" dirty="0" err="1"/>
              <a:t>bant</a:t>
            </a:r>
            <a:r>
              <a:rPr lang="en-US" sz="2400" b="1" i="1" dirty="0"/>
              <a:t> </a:t>
            </a:r>
            <a:r>
              <a:rPr lang="en-US" sz="2400" b="1" i="1" dirty="0" err="1"/>
              <a:t>genlik</a:t>
            </a:r>
            <a:r>
              <a:rPr lang="en-US" sz="2400" b="1" i="1" dirty="0"/>
              <a:t> </a:t>
            </a:r>
            <a:r>
              <a:rPr lang="en-US" sz="2400" b="1" i="1" dirty="0" err="1"/>
              <a:t>modülasyonu</a:t>
            </a:r>
            <a:r>
              <a:rPr lang="en-US" sz="2400" dirty="0"/>
              <a:t> </a:t>
            </a:r>
            <a:r>
              <a:rPr lang="en-US" sz="2400" dirty="0" err="1"/>
              <a:t>denir</a:t>
            </a:r>
            <a:r>
              <a:rPr lang="en-US" sz="2400" dirty="0"/>
              <a:t>.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iletimi</a:t>
            </a:r>
            <a:r>
              <a:rPr lang="en-US" sz="2400" dirty="0"/>
              <a:t> </a:t>
            </a:r>
            <a:r>
              <a:rPr lang="en-US" sz="2400" dirty="0" err="1"/>
              <a:t>sırasında</a:t>
            </a:r>
            <a:r>
              <a:rPr lang="en-US" sz="2400" dirty="0"/>
              <a:t> </a:t>
            </a:r>
            <a:r>
              <a:rPr lang="en-US" sz="2400" dirty="0" err="1"/>
              <a:t>tek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yan</a:t>
            </a:r>
            <a:r>
              <a:rPr lang="en-US" sz="2400" dirty="0"/>
              <a:t> </a:t>
            </a:r>
            <a:r>
              <a:rPr lang="en-US" sz="2400" dirty="0" err="1"/>
              <a:t>bandın</a:t>
            </a:r>
            <a:r>
              <a:rPr lang="en-US" sz="2400" dirty="0"/>
              <a:t> </a:t>
            </a:r>
            <a:r>
              <a:rPr lang="en-US" sz="2400" dirty="0" err="1"/>
              <a:t>kullanılmasına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b="1" i="1" dirty="0" err="1"/>
              <a:t>tek</a:t>
            </a:r>
            <a:r>
              <a:rPr lang="en-US" sz="2400" b="1" i="1" dirty="0"/>
              <a:t> </a:t>
            </a:r>
            <a:r>
              <a:rPr lang="en-US" sz="2400" b="1" i="1" dirty="0" err="1"/>
              <a:t>yan</a:t>
            </a:r>
            <a:r>
              <a:rPr lang="en-US" sz="2400" b="1" i="1" dirty="0"/>
              <a:t> band </a:t>
            </a:r>
            <a:r>
              <a:rPr lang="en-US" sz="2400" b="1" i="1" dirty="0" err="1"/>
              <a:t>genlik</a:t>
            </a:r>
            <a:r>
              <a:rPr lang="en-US" sz="2400" b="1" i="1" dirty="0"/>
              <a:t> </a:t>
            </a:r>
            <a:r>
              <a:rPr lang="en-US" sz="2400" b="1" i="1" dirty="0" err="1"/>
              <a:t>modülasyonu</a:t>
            </a:r>
            <a:r>
              <a:rPr lang="en-US" sz="2400" dirty="0"/>
              <a:t> </a:t>
            </a:r>
            <a:r>
              <a:rPr lang="en-US" sz="2400" dirty="0" err="1"/>
              <a:t>denir</a:t>
            </a:r>
            <a:r>
              <a:rPr lang="en-US" sz="2400" dirty="0"/>
              <a:t>. </a:t>
            </a:r>
            <a:endParaRPr lang="tr-TR" sz="2400" dirty="0"/>
          </a:p>
          <a:p>
            <a:endParaRPr lang="tr-T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486916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28384" y="46844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50538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c</a:t>
            </a:r>
            <a:endParaRPr lang="tr-TR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03648" y="2917979"/>
            <a:ext cx="7220214" cy="2674455"/>
            <a:chOff x="1403648" y="2917979"/>
            <a:chExt cx="7220214" cy="2674455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319972" y="3140968"/>
              <a:ext cx="0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5347855" y="4308749"/>
              <a:ext cx="1911927" cy="540342"/>
            </a:xfrm>
            <a:custGeom>
              <a:avLst/>
              <a:gdLst>
                <a:gd name="connsiteX0" fmla="*/ 0 w 1911927"/>
                <a:gd name="connsiteY0" fmla="*/ 540342 h 540342"/>
                <a:gd name="connsiteX1" fmla="*/ 942109 w 1911927"/>
                <a:gd name="connsiteY1" fmla="*/ 15 h 540342"/>
                <a:gd name="connsiteX2" fmla="*/ 1911927 w 1911927"/>
                <a:gd name="connsiteY2" fmla="*/ 526487 h 5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540342">
                  <a:moveTo>
                    <a:pt x="0" y="540342"/>
                  </a:moveTo>
                  <a:cubicBezTo>
                    <a:pt x="311727" y="271333"/>
                    <a:pt x="623455" y="2324"/>
                    <a:pt x="942109" y="15"/>
                  </a:cubicBezTo>
                  <a:cubicBezTo>
                    <a:pt x="1260763" y="-2294"/>
                    <a:pt x="1586345" y="262096"/>
                    <a:pt x="1911927" y="5264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03648" y="4335709"/>
              <a:ext cx="1911927" cy="540342"/>
            </a:xfrm>
            <a:custGeom>
              <a:avLst/>
              <a:gdLst>
                <a:gd name="connsiteX0" fmla="*/ 0 w 1911927"/>
                <a:gd name="connsiteY0" fmla="*/ 540342 h 540342"/>
                <a:gd name="connsiteX1" fmla="*/ 942109 w 1911927"/>
                <a:gd name="connsiteY1" fmla="*/ 15 h 540342"/>
                <a:gd name="connsiteX2" fmla="*/ 1911927 w 1911927"/>
                <a:gd name="connsiteY2" fmla="*/ 526487 h 5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1927" h="540342">
                  <a:moveTo>
                    <a:pt x="0" y="540342"/>
                  </a:moveTo>
                  <a:cubicBezTo>
                    <a:pt x="311727" y="271333"/>
                    <a:pt x="623455" y="2324"/>
                    <a:pt x="942109" y="15"/>
                  </a:cubicBezTo>
                  <a:cubicBezTo>
                    <a:pt x="1260763" y="-2294"/>
                    <a:pt x="1586345" y="262096"/>
                    <a:pt x="1911927" y="5264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004" y="2917979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Taşıyıcı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3501008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Üst Yan Band</a:t>
              </a:r>
              <a:endParaRPr lang="tr-T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3648" y="3538745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Alt Yan Band</a:t>
              </a:r>
              <a:endParaRPr lang="tr-T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3062" y="4915326"/>
              <a:ext cx="7200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/>
                <a:t>        </a:t>
              </a:r>
              <a:r>
                <a:rPr lang="en-US" sz="2000" dirty="0" smtClean="0"/>
                <a:t>f</a:t>
              </a:r>
              <a:r>
                <a:rPr lang="en-US" sz="2000" baseline="-25000" dirty="0" smtClean="0"/>
                <a:t>c</a:t>
              </a:r>
              <a:r>
                <a:rPr lang="en-US" sz="2000" dirty="0" smtClean="0"/>
                <a:t> </a:t>
              </a:r>
              <a:r>
                <a:rPr lang="en-US" sz="2000" dirty="0"/>
                <a:t>- </a:t>
              </a:r>
              <a:r>
                <a:rPr lang="en-US" sz="2000" dirty="0" err="1"/>
                <a:t>f</a:t>
              </a:r>
              <a:r>
                <a:rPr lang="en-US" sz="2000" baseline="-25000" dirty="0" err="1"/>
                <a:t>m</a:t>
              </a:r>
              <a:r>
                <a:rPr lang="en-US" sz="2000" dirty="0"/>
                <a:t> </a:t>
              </a:r>
              <a:r>
                <a:rPr lang="en-US" sz="2000" dirty="0" smtClean="0"/>
                <a:t> </a:t>
              </a:r>
              <a:r>
                <a:rPr lang="tr-TR" sz="2000" dirty="0" smtClean="0"/>
                <a:t>				</a:t>
              </a:r>
              <a:r>
                <a:rPr lang="en-US" sz="2000" dirty="0" smtClean="0"/>
                <a:t>f</a:t>
              </a:r>
              <a:r>
                <a:rPr lang="en-US" sz="2000" baseline="-25000" dirty="0" smtClean="0"/>
                <a:t>c</a:t>
              </a:r>
              <a:r>
                <a:rPr lang="en-US" sz="2000" dirty="0" smtClean="0"/>
                <a:t> </a:t>
              </a:r>
              <a:r>
                <a:rPr lang="en-US" sz="2000" dirty="0"/>
                <a:t>+ </a:t>
              </a:r>
              <a:r>
                <a:rPr lang="en-US" sz="2000" dirty="0" err="1"/>
                <a:t>f</a:t>
              </a:r>
              <a:r>
                <a:rPr lang="en-US" sz="2000" baseline="-25000" dirty="0" err="1"/>
                <a:t>m</a:t>
              </a:r>
              <a:r>
                <a:rPr lang="en-US" sz="2000" dirty="0"/>
                <a:t> </a:t>
              </a:r>
              <a:r>
                <a:rPr lang="en-US" sz="2000" dirty="0" smtClean="0"/>
                <a:t> </a:t>
              </a:r>
              <a:endParaRPr lang="tr-TR" sz="2000" dirty="0"/>
            </a:p>
            <a:p>
              <a:endParaRPr lang="tr-TR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86735" y="5592434"/>
            <a:ext cx="4842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GM </a:t>
            </a:r>
            <a:r>
              <a:rPr lang="en-US" sz="2000" b="1" dirty="0" err="1"/>
              <a:t>işaretinin</a:t>
            </a:r>
            <a:r>
              <a:rPr lang="en-US" sz="2000" b="1" dirty="0"/>
              <a:t> </a:t>
            </a:r>
            <a:r>
              <a:rPr lang="en-US" sz="2000" b="1" dirty="0" err="1"/>
              <a:t>frekans</a:t>
            </a:r>
            <a:r>
              <a:rPr lang="en-US" sz="2000" b="1" dirty="0"/>
              <a:t> </a:t>
            </a:r>
            <a:r>
              <a:rPr lang="en-US" sz="2000" b="1" dirty="0" err="1"/>
              <a:t>ortamında</a:t>
            </a:r>
            <a:r>
              <a:rPr lang="en-US" sz="2000" b="1" dirty="0"/>
              <a:t> </a:t>
            </a:r>
            <a:r>
              <a:rPr lang="en-US" sz="2000" b="1" dirty="0" err="1"/>
              <a:t>gösterilimi</a:t>
            </a:r>
            <a:endParaRPr lang="tr-TR" sz="2000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207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67544" y="404664"/>
            <a:ext cx="8127111" cy="4477320"/>
            <a:chOff x="467544" y="404664"/>
            <a:chExt cx="8127111" cy="4477320"/>
          </a:xfrm>
        </p:grpSpPr>
        <p:sp>
          <p:nvSpPr>
            <p:cNvPr id="26" name="TextBox 25"/>
            <p:cNvSpPr txBox="1"/>
            <p:nvPr/>
          </p:nvSpPr>
          <p:spPr>
            <a:xfrm>
              <a:off x="467544" y="404664"/>
              <a:ext cx="7704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30Hz </a:t>
              </a:r>
              <a:r>
                <a:rPr lang="en-US" sz="2400" dirty="0" err="1"/>
                <a:t>ile</a:t>
              </a:r>
              <a:r>
                <a:rPr lang="en-US" sz="2400" dirty="0"/>
                <a:t> 30KHz </a:t>
              </a:r>
              <a:r>
                <a:rPr lang="en-US" sz="2400" dirty="0" err="1"/>
                <a:t>arasındaki</a:t>
              </a:r>
              <a:r>
                <a:rPr lang="en-US" sz="2400" dirty="0"/>
                <a:t> </a:t>
              </a:r>
              <a:r>
                <a:rPr lang="tr-TR" sz="2400" dirty="0" smtClean="0"/>
                <a:t>frekanslarda değişen bir </a:t>
              </a:r>
              <a:r>
                <a:rPr lang="en-US" sz="2400" dirty="0" err="1" smtClean="0"/>
                <a:t>bilgi</a:t>
              </a:r>
              <a:r>
                <a:rPr lang="en-US" sz="2400" dirty="0" smtClean="0"/>
                <a:t> </a:t>
              </a:r>
              <a:r>
                <a:rPr lang="en-US" sz="2400" dirty="0" err="1"/>
                <a:t>sinyalinin</a:t>
              </a:r>
              <a:r>
                <a:rPr lang="en-US" sz="2400" dirty="0"/>
                <a:t> 1 MHz </a:t>
              </a:r>
              <a:r>
                <a:rPr lang="en-US" sz="2400" dirty="0" err="1"/>
                <a:t>lik</a:t>
              </a:r>
              <a:r>
                <a:rPr lang="en-US" sz="2400" dirty="0"/>
                <a:t> </a:t>
              </a:r>
              <a:r>
                <a:rPr lang="en-US" sz="2400" dirty="0" err="1"/>
                <a:t>bir</a:t>
              </a:r>
              <a:r>
                <a:rPr lang="en-US" sz="2400" dirty="0"/>
                <a:t> </a:t>
              </a:r>
              <a:r>
                <a:rPr lang="en-US" sz="2400" dirty="0" err="1"/>
                <a:t>taşıyıcı</a:t>
              </a:r>
              <a:r>
                <a:rPr lang="en-US" sz="2400" dirty="0"/>
                <a:t> </a:t>
              </a:r>
              <a:r>
                <a:rPr lang="en-US" sz="2400" dirty="0" err="1"/>
                <a:t>sinyali</a:t>
              </a:r>
              <a:r>
                <a:rPr lang="en-US" sz="2400" dirty="0"/>
                <a:t> </a:t>
              </a:r>
              <a:r>
                <a:rPr lang="en-US" sz="2400" dirty="0" err="1"/>
                <a:t>ile</a:t>
              </a:r>
              <a:r>
                <a:rPr lang="en-US" sz="2400" dirty="0"/>
                <a:t> </a:t>
              </a:r>
              <a:r>
                <a:rPr lang="tr-TR" sz="2400" dirty="0" smtClean="0"/>
                <a:t>GM </a:t>
              </a:r>
              <a:r>
                <a:rPr lang="en-US" sz="2400" dirty="0" err="1" smtClean="0"/>
                <a:t>modülasyonu</a:t>
              </a:r>
              <a:r>
                <a:rPr lang="en-US" sz="2400" dirty="0" smtClean="0"/>
                <a:t> </a:t>
              </a:r>
              <a:r>
                <a:rPr lang="en-US" sz="2400" dirty="0" err="1"/>
                <a:t>sonucu</a:t>
              </a:r>
              <a:r>
                <a:rPr lang="en-US" sz="2400" dirty="0"/>
                <a:t> </a:t>
              </a:r>
              <a:r>
                <a:rPr lang="en-US" sz="2400" dirty="0" err="1"/>
                <a:t>oluşan</a:t>
              </a:r>
              <a:r>
                <a:rPr lang="en-US" sz="2400" dirty="0"/>
                <a:t> </a:t>
              </a:r>
              <a:r>
                <a:rPr lang="en-US" sz="2400" b="1" i="1" u="sng" dirty="0"/>
                <a:t>alt </a:t>
              </a:r>
              <a:r>
                <a:rPr lang="en-US" sz="2400" b="1" i="1" u="sng" dirty="0" err="1"/>
                <a:t>ve</a:t>
              </a:r>
              <a:r>
                <a:rPr lang="en-US" sz="2400" b="1" i="1" u="sng" dirty="0"/>
                <a:t> </a:t>
              </a:r>
              <a:r>
                <a:rPr lang="en-US" sz="2400" b="1" i="1" u="sng" dirty="0" err="1"/>
                <a:t>üst</a:t>
              </a:r>
              <a:r>
                <a:rPr lang="en-US" sz="2400" b="1" i="1" u="sng" dirty="0"/>
                <a:t> </a:t>
              </a:r>
              <a:r>
                <a:rPr lang="en-US" sz="2400" b="1" i="1" u="sng" dirty="0" err="1"/>
                <a:t>yan</a:t>
              </a:r>
              <a:r>
                <a:rPr lang="en-US" sz="2400" b="1" i="1" u="sng" dirty="0"/>
                <a:t> </a:t>
              </a:r>
              <a:r>
                <a:rPr lang="en-US" sz="2400" b="1" i="1" u="sng" dirty="0" err="1"/>
                <a:t>bantlar</a:t>
              </a:r>
              <a:r>
                <a:rPr lang="en-US" sz="2400" b="1" i="1" u="sng" dirty="0"/>
                <a:t> </a:t>
              </a:r>
              <a:r>
                <a:rPr lang="tr-TR" sz="2400" b="1" i="1" u="sng" dirty="0" smtClean="0"/>
                <a:t> </a:t>
              </a:r>
              <a:r>
                <a:rPr lang="tr-TR" sz="2400" dirty="0" smtClean="0"/>
                <a:t>aşağıda </a:t>
              </a:r>
              <a:r>
                <a:rPr lang="en-US" sz="2400" dirty="0" smtClean="0"/>
                <a:t> </a:t>
              </a:r>
              <a:r>
                <a:rPr lang="en-US" sz="2400" dirty="0" err="1"/>
                <a:t>görülmektedir</a:t>
              </a:r>
              <a:endParaRPr lang="tr-TR" sz="24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67544" y="1957856"/>
              <a:ext cx="8127111" cy="2924128"/>
              <a:chOff x="467544" y="1957856"/>
              <a:chExt cx="8127111" cy="2924128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936146" y="2180845"/>
                <a:ext cx="0" cy="17281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 28"/>
              <p:cNvSpPr/>
              <p:nvPr/>
            </p:nvSpPr>
            <p:spPr>
              <a:xfrm>
                <a:off x="5033024" y="3348626"/>
                <a:ext cx="2040261" cy="540342"/>
              </a:xfrm>
              <a:custGeom>
                <a:avLst/>
                <a:gdLst>
                  <a:gd name="connsiteX0" fmla="*/ 0 w 1911927"/>
                  <a:gd name="connsiteY0" fmla="*/ 540342 h 540342"/>
                  <a:gd name="connsiteX1" fmla="*/ 942109 w 1911927"/>
                  <a:gd name="connsiteY1" fmla="*/ 15 h 540342"/>
                  <a:gd name="connsiteX2" fmla="*/ 1911927 w 1911927"/>
                  <a:gd name="connsiteY2" fmla="*/ 526487 h 54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1927" h="540342">
                    <a:moveTo>
                      <a:pt x="0" y="540342"/>
                    </a:moveTo>
                    <a:cubicBezTo>
                      <a:pt x="311727" y="271333"/>
                      <a:pt x="623455" y="2324"/>
                      <a:pt x="942109" y="15"/>
                    </a:cubicBezTo>
                    <a:cubicBezTo>
                      <a:pt x="1260763" y="-2294"/>
                      <a:pt x="1586345" y="262096"/>
                      <a:pt x="1911927" y="5264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824070" y="3375586"/>
                <a:ext cx="2040261" cy="540342"/>
              </a:xfrm>
              <a:custGeom>
                <a:avLst/>
                <a:gdLst>
                  <a:gd name="connsiteX0" fmla="*/ 0 w 1911927"/>
                  <a:gd name="connsiteY0" fmla="*/ 540342 h 540342"/>
                  <a:gd name="connsiteX1" fmla="*/ 942109 w 1911927"/>
                  <a:gd name="connsiteY1" fmla="*/ 15 h 540342"/>
                  <a:gd name="connsiteX2" fmla="*/ 1911927 w 1911927"/>
                  <a:gd name="connsiteY2" fmla="*/ 526487 h 54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1927" h="540342">
                    <a:moveTo>
                      <a:pt x="0" y="540342"/>
                    </a:moveTo>
                    <a:cubicBezTo>
                      <a:pt x="311727" y="271333"/>
                      <a:pt x="623455" y="2324"/>
                      <a:pt x="942109" y="15"/>
                    </a:cubicBezTo>
                    <a:cubicBezTo>
                      <a:pt x="1260763" y="-2294"/>
                      <a:pt x="1586345" y="262096"/>
                      <a:pt x="1911927" y="5264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43512" y="1957856"/>
                <a:ext cx="1421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Taşıyıcı</a:t>
                </a:r>
                <a:endParaRPr lang="tr-TR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74878" y="2754937"/>
                <a:ext cx="1498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Üst Yan Band</a:t>
                </a:r>
                <a:endParaRPr lang="tr-TR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4996" y="2754937"/>
                <a:ext cx="1498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Alt Yan Band</a:t>
                </a:r>
                <a:endParaRPr lang="tr-TR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7544" y="4174098"/>
                <a:ext cx="80406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000" dirty="0" smtClean="0"/>
                  <a:t>   970,000                999,970     1,000,000     1,000,030               1,030,000    </a:t>
                </a:r>
                <a:r>
                  <a:rPr lang="en-US" sz="2000" dirty="0" smtClean="0"/>
                  <a:t>  </a:t>
                </a:r>
                <a:r>
                  <a:rPr lang="tr-TR" sz="2000" dirty="0" smtClean="0"/>
                  <a:t>				</a:t>
                </a:r>
                <a:endParaRPr lang="tr-TR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39552" y="3888968"/>
                <a:ext cx="7632848" cy="269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83872" y="3461091"/>
                <a:ext cx="710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Hz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02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96895" y="350806"/>
            <a:ext cx="7488832" cy="6197065"/>
            <a:chOff x="1187624" y="411477"/>
            <a:chExt cx="7488832" cy="6197065"/>
          </a:xfrm>
        </p:grpSpPr>
        <p:pic>
          <p:nvPicPr>
            <p:cNvPr id="17" name="Picture 1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097" y="1118327"/>
              <a:ext cx="7181359" cy="4901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187624" y="5869878"/>
              <a:ext cx="7272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Çift</a:t>
              </a:r>
              <a:r>
                <a:rPr lang="tr-TR" sz="2400" dirty="0" smtClean="0"/>
                <a:t>t</a:t>
              </a:r>
              <a:r>
                <a:rPr lang="en-US" sz="2400" dirty="0" smtClean="0"/>
                <a:t> </a:t>
              </a:r>
              <a:r>
                <a:rPr lang="en-US" sz="2400" dirty="0" err="1"/>
                <a:t>yan</a:t>
              </a:r>
              <a:r>
                <a:rPr lang="en-US" sz="2400" dirty="0"/>
                <a:t> </a:t>
              </a:r>
              <a:r>
                <a:rPr lang="en-US" sz="2400" dirty="0" err="1"/>
                <a:t>bant</a:t>
              </a:r>
              <a:r>
                <a:rPr lang="en-US" sz="2400" dirty="0"/>
                <a:t> </a:t>
              </a:r>
              <a:r>
                <a:rPr lang="en-US" sz="2400" dirty="0" err="1"/>
                <a:t>genlik</a:t>
              </a:r>
              <a:r>
                <a:rPr lang="en-US" sz="2400" dirty="0"/>
                <a:t> </a:t>
              </a:r>
              <a:r>
                <a:rPr lang="en-US" sz="2400" dirty="0" err="1"/>
                <a:t>modülasyonlu</a:t>
              </a:r>
              <a:r>
                <a:rPr lang="en-US" sz="2400" dirty="0"/>
                <a:t> </a:t>
              </a:r>
              <a:r>
                <a:rPr lang="en-US" sz="2400" dirty="0" err="1"/>
                <a:t>verici</a:t>
              </a:r>
              <a:r>
                <a:rPr lang="en-US" sz="2400" dirty="0"/>
                <a:t> </a:t>
              </a:r>
              <a:r>
                <a:rPr lang="en-US" sz="2400" dirty="0" err="1"/>
                <a:t>blok</a:t>
              </a:r>
              <a:r>
                <a:rPr lang="en-US" sz="2400" dirty="0"/>
                <a:t> </a:t>
              </a:r>
              <a:r>
                <a:rPr lang="en-US" sz="2400" dirty="0" err="1"/>
                <a:t>şemas</a:t>
              </a:r>
              <a:r>
                <a:rPr lang="en-US" dirty="0" err="1"/>
                <a:t>ı</a:t>
              </a:r>
              <a:endParaRPr lang="tr-TR" dirty="0"/>
            </a:p>
            <a:p>
              <a:endParaRPr lang="tr-TR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91040" y="5006800"/>
              <a:ext cx="1332571" cy="693368"/>
              <a:chOff x="536424" y="3501008"/>
              <a:chExt cx="1332571" cy="6933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36424" y="3501008"/>
                <a:ext cx="687653" cy="648072"/>
                <a:chOff x="0" y="0"/>
                <a:chExt cx="1979681" cy="1063763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0" y="556591"/>
                  <a:ext cx="1979681" cy="81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reeform 37"/>
                <p:cNvSpPr/>
                <p:nvPr/>
              </p:nvSpPr>
              <p:spPr>
                <a:xfrm>
                  <a:off x="23853" y="0"/>
                  <a:ext cx="1351722" cy="1063763"/>
                </a:xfrm>
                <a:custGeom>
                  <a:avLst/>
                  <a:gdLst>
                    <a:gd name="connsiteX0" fmla="*/ 0 w 1351722"/>
                    <a:gd name="connsiteY0" fmla="*/ 561487 h 1063763"/>
                    <a:gd name="connsiteX1" fmla="*/ 508884 w 1351722"/>
                    <a:gd name="connsiteY1" fmla="*/ 12847 h 1063763"/>
                    <a:gd name="connsiteX2" fmla="*/ 970060 w 1351722"/>
                    <a:gd name="connsiteY2" fmla="*/ 1046516 h 1063763"/>
                    <a:gd name="connsiteX3" fmla="*/ 1351722 w 1351722"/>
                    <a:gd name="connsiteY3" fmla="*/ 561487 h 1063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1722" h="1063763">
                      <a:moveTo>
                        <a:pt x="0" y="561487"/>
                      </a:moveTo>
                      <a:cubicBezTo>
                        <a:pt x="173603" y="246748"/>
                        <a:pt x="347207" y="-67991"/>
                        <a:pt x="508884" y="12847"/>
                      </a:cubicBezTo>
                      <a:cubicBezTo>
                        <a:pt x="670561" y="93685"/>
                        <a:pt x="829587" y="955076"/>
                        <a:pt x="970060" y="1046516"/>
                      </a:cubicBezTo>
                      <a:cubicBezTo>
                        <a:pt x="1110533" y="1137956"/>
                        <a:pt x="1231127" y="849721"/>
                        <a:pt x="1351722" y="561487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tr-TR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162766" y="3825044"/>
                <a:ext cx="70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(</a:t>
                </a:r>
                <a:r>
                  <a:rPr lang="en-US" dirty="0" smtClean="0"/>
                  <a:t>f</a:t>
                </a:r>
                <a:r>
                  <a:rPr lang="tr-TR" baseline="-25000" dirty="0" smtClean="0"/>
                  <a:t>m</a:t>
                </a:r>
                <a:r>
                  <a:rPr lang="en-US" dirty="0" smtClean="0"/>
                  <a:t> </a:t>
                </a:r>
                <a:r>
                  <a:rPr lang="tr-TR" dirty="0" smtClean="0"/>
                  <a:t>)</a:t>
                </a:r>
                <a:endParaRPr lang="tr-TR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259346" y="411477"/>
              <a:ext cx="2107773" cy="1047054"/>
              <a:chOff x="231979" y="476672"/>
              <a:chExt cx="2285088" cy="105472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31979" y="476672"/>
                <a:ext cx="1584396" cy="1054726"/>
                <a:chOff x="0" y="0"/>
                <a:chExt cx="3362960" cy="1093167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0" y="580446"/>
                  <a:ext cx="3362960" cy="7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0" y="0"/>
                  <a:ext cx="3180052" cy="1093167"/>
                  <a:chOff x="0" y="0"/>
                  <a:chExt cx="3180052" cy="1093167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2544417" y="0"/>
                    <a:ext cx="635635" cy="1085215"/>
                  </a:xfrm>
                  <a:custGeom>
                    <a:avLst/>
                    <a:gdLst>
                      <a:gd name="connsiteX0" fmla="*/ 0 w 636104"/>
                      <a:gd name="connsiteY0" fmla="*/ 577127 h 1085602"/>
                      <a:gd name="connsiteX1" fmla="*/ 151074 w 636104"/>
                      <a:gd name="connsiteY1" fmla="*/ 12585 h 1085602"/>
                      <a:gd name="connsiteX2" fmla="*/ 254441 w 636104"/>
                      <a:gd name="connsiteY2" fmla="*/ 1062157 h 1085602"/>
                      <a:gd name="connsiteX3" fmla="*/ 413467 w 636104"/>
                      <a:gd name="connsiteY3" fmla="*/ 36439 h 1085602"/>
                      <a:gd name="connsiteX4" fmla="*/ 524786 w 636104"/>
                      <a:gd name="connsiteY4" fmla="*/ 1070108 h 1085602"/>
                      <a:gd name="connsiteX5" fmla="*/ 636104 w 636104"/>
                      <a:gd name="connsiteY5" fmla="*/ 561225 h 1085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6104" h="1085602">
                        <a:moveTo>
                          <a:pt x="0" y="577127"/>
                        </a:moveTo>
                        <a:cubicBezTo>
                          <a:pt x="54333" y="254437"/>
                          <a:pt x="108667" y="-68253"/>
                          <a:pt x="151074" y="12585"/>
                        </a:cubicBezTo>
                        <a:cubicBezTo>
                          <a:pt x="193481" y="93423"/>
                          <a:pt x="210709" y="1058181"/>
                          <a:pt x="254441" y="1062157"/>
                        </a:cubicBezTo>
                        <a:cubicBezTo>
                          <a:pt x="298173" y="1066133"/>
                          <a:pt x="368410" y="35114"/>
                          <a:pt x="413467" y="36439"/>
                        </a:cubicBezTo>
                        <a:cubicBezTo>
                          <a:pt x="458524" y="37764"/>
                          <a:pt x="487680" y="982644"/>
                          <a:pt x="524786" y="1070108"/>
                        </a:cubicBezTo>
                        <a:cubicBezTo>
                          <a:pt x="561892" y="1157572"/>
                          <a:pt x="598998" y="859398"/>
                          <a:pt x="636104" y="561225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tr-TR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636104" y="7952"/>
                    <a:ext cx="635635" cy="1085215"/>
                  </a:xfrm>
                  <a:custGeom>
                    <a:avLst/>
                    <a:gdLst>
                      <a:gd name="connsiteX0" fmla="*/ 0 w 636104"/>
                      <a:gd name="connsiteY0" fmla="*/ 577127 h 1085602"/>
                      <a:gd name="connsiteX1" fmla="*/ 151074 w 636104"/>
                      <a:gd name="connsiteY1" fmla="*/ 12585 h 1085602"/>
                      <a:gd name="connsiteX2" fmla="*/ 254441 w 636104"/>
                      <a:gd name="connsiteY2" fmla="*/ 1062157 h 1085602"/>
                      <a:gd name="connsiteX3" fmla="*/ 413467 w 636104"/>
                      <a:gd name="connsiteY3" fmla="*/ 36439 h 1085602"/>
                      <a:gd name="connsiteX4" fmla="*/ 524786 w 636104"/>
                      <a:gd name="connsiteY4" fmla="*/ 1070108 h 1085602"/>
                      <a:gd name="connsiteX5" fmla="*/ 636104 w 636104"/>
                      <a:gd name="connsiteY5" fmla="*/ 561225 h 1085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6104" h="1085602">
                        <a:moveTo>
                          <a:pt x="0" y="577127"/>
                        </a:moveTo>
                        <a:cubicBezTo>
                          <a:pt x="54333" y="254437"/>
                          <a:pt x="108667" y="-68253"/>
                          <a:pt x="151074" y="12585"/>
                        </a:cubicBezTo>
                        <a:cubicBezTo>
                          <a:pt x="193481" y="93423"/>
                          <a:pt x="210709" y="1058181"/>
                          <a:pt x="254441" y="1062157"/>
                        </a:cubicBezTo>
                        <a:cubicBezTo>
                          <a:pt x="298173" y="1066133"/>
                          <a:pt x="368410" y="35114"/>
                          <a:pt x="413467" y="36439"/>
                        </a:cubicBezTo>
                        <a:cubicBezTo>
                          <a:pt x="458524" y="37764"/>
                          <a:pt x="487680" y="982644"/>
                          <a:pt x="524786" y="1070108"/>
                        </a:cubicBezTo>
                        <a:cubicBezTo>
                          <a:pt x="561892" y="1157572"/>
                          <a:pt x="598998" y="859398"/>
                          <a:pt x="636104" y="561225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tr-TR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272208" y="7952"/>
                    <a:ext cx="635635" cy="1085215"/>
                  </a:xfrm>
                  <a:custGeom>
                    <a:avLst/>
                    <a:gdLst>
                      <a:gd name="connsiteX0" fmla="*/ 0 w 636104"/>
                      <a:gd name="connsiteY0" fmla="*/ 577127 h 1085602"/>
                      <a:gd name="connsiteX1" fmla="*/ 151074 w 636104"/>
                      <a:gd name="connsiteY1" fmla="*/ 12585 h 1085602"/>
                      <a:gd name="connsiteX2" fmla="*/ 254441 w 636104"/>
                      <a:gd name="connsiteY2" fmla="*/ 1062157 h 1085602"/>
                      <a:gd name="connsiteX3" fmla="*/ 413467 w 636104"/>
                      <a:gd name="connsiteY3" fmla="*/ 36439 h 1085602"/>
                      <a:gd name="connsiteX4" fmla="*/ 524786 w 636104"/>
                      <a:gd name="connsiteY4" fmla="*/ 1070108 h 1085602"/>
                      <a:gd name="connsiteX5" fmla="*/ 636104 w 636104"/>
                      <a:gd name="connsiteY5" fmla="*/ 561225 h 1085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6104" h="1085602">
                        <a:moveTo>
                          <a:pt x="0" y="577127"/>
                        </a:moveTo>
                        <a:cubicBezTo>
                          <a:pt x="54333" y="254437"/>
                          <a:pt x="108667" y="-68253"/>
                          <a:pt x="151074" y="12585"/>
                        </a:cubicBezTo>
                        <a:cubicBezTo>
                          <a:pt x="193481" y="93423"/>
                          <a:pt x="210709" y="1058181"/>
                          <a:pt x="254441" y="1062157"/>
                        </a:cubicBezTo>
                        <a:cubicBezTo>
                          <a:pt x="298173" y="1066133"/>
                          <a:pt x="368410" y="35114"/>
                          <a:pt x="413467" y="36439"/>
                        </a:cubicBezTo>
                        <a:cubicBezTo>
                          <a:pt x="458524" y="37764"/>
                          <a:pt x="487680" y="982644"/>
                          <a:pt x="524786" y="1070108"/>
                        </a:cubicBezTo>
                        <a:cubicBezTo>
                          <a:pt x="561892" y="1157572"/>
                          <a:pt x="598998" y="859398"/>
                          <a:pt x="636104" y="561225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tr-TR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908313" y="0"/>
                    <a:ext cx="635635" cy="1085215"/>
                  </a:xfrm>
                  <a:custGeom>
                    <a:avLst/>
                    <a:gdLst>
                      <a:gd name="connsiteX0" fmla="*/ 0 w 636104"/>
                      <a:gd name="connsiteY0" fmla="*/ 577127 h 1085602"/>
                      <a:gd name="connsiteX1" fmla="*/ 151074 w 636104"/>
                      <a:gd name="connsiteY1" fmla="*/ 12585 h 1085602"/>
                      <a:gd name="connsiteX2" fmla="*/ 254441 w 636104"/>
                      <a:gd name="connsiteY2" fmla="*/ 1062157 h 1085602"/>
                      <a:gd name="connsiteX3" fmla="*/ 413467 w 636104"/>
                      <a:gd name="connsiteY3" fmla="*/ 36439 h 1085602"/>
                      <a:gd name="connsiteX4" fmla="*/ 524786 w 636104"/>
                      <a:gd name="connsiteY4" fmla="*/ 1070108 h 1085602"/>
                      <a:gd name="connsiteX5" fmla="*/ 636104 w 636104"/>
                      <a:gd name="connsiteY5" fmla="*/ 561225 h 1085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6104" h="1085602">
                        <a:moveTo>
                          <a:pt x="0" y="577127"/>
                        </a:moveTo>
                        <a:cubicBezTo>
                          <a:pt x="54333" y="254437"/>
                          <a:pt x="108667" y="-68253"/>
                          <a:pt x="151074" y="12585"/>
                        </a:cubicBezTo>
                        <a:cubicBezTo>
                          <a:pt x="193481" y="93423"/>
                          <a:pt x="210709" y="1058181"/>
                          <a:pt x="254441" y="1062157"/>
                        </a:cubicBezTo>
                        <a:cubicBezTo>
                          <a:pt x="298173" y="1066133"/>
                          <a:pt x="368410" y="35114"/>
                          <a:pt x="413467" y="36439"/>
                        </a:cubicBezTo>
                        <a:cubicBezTo>
                          <a:pt x="458524" y="37764"/>
                          <a:pt x="487680" y="982644"/>
                          <a:pt x="524786" y="1070108"/>
                        </a:cubicBezTo>
                        <a:cubicBezTo>
                          <a:pt x="561892" y="1157572"/>
                          <a:pt x="598998" y="859398"/>
                          <a:pt x="636104" y="561225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tr-TR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0" y="7952"/>
                    <a:ext cx="635635" cy="1085215"/>
                  </a:xfrm>
                  <a:custGeom>
                    <a:avLst/>
                    <a:gdLst>
                      <a:gd name="connsiteX0" fmla="*/ 0 w 636104"/>
                      <a:gd name="connsiteY0" fmla="*/ 577127 h 1085602"/>
                      <a:gd name="connsiteX1" fmla="*/ 151074 w 636104"/>
                      <a:gd name="connsiteY1" fmla="*/ 12585 h 1085602"/>
                      <a:gd name="connsiteX2" fmla="*/ 254441 w 636104"/>
                      <a:gd name="connsiteY2" fmla="*/ 1062157 h 1085602"/>
                      <a:gd name="connsiteX3" fmla="*/ 413467 w 636104"/>
                      <a:gd name="connsiteY3" fmla="*/ 36439 h 1085602"/>
                      <a:gd name="connsiteX4" fmla="*/ 524786 w 636104"/>
                      <a:gd name="connsiteY4" fmla="*/ 1070108 h 1085602"/>
                      <a:gd name="connsiteX5" fmla="*/ 636104 w 636104"/>
                      <a:gd name="connsiteY5" fmla="*/ 561225 h 1085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6104" h="1085602">
                        <a:moveTo>
                          <a:pt x="0" y="577127"/>
                        </a:moveTo>
                        <a:cubicBezTo>
                          <a:pt x="54333" y="254437"/>
                          <a:pt x="108667" y="-68253"/>
                          <a:pt x="151074" y="12585"/>
                        </a:cubicBezTo>
                        <a:cubicBezTo>
                          <a:pt x="193481" y="93423"/>
                          <a:pt x="210709" y="1058181"/>
                          <a:pt x="254441" y="1062157"/>
                        </a:cubicBezTo>
                        <a:cubicBezTo>
                          <a:pt x="298173" y="1066133"/>
                          <a:pt x="368410" y="35114"/>
                          <a:pt x="413467" y="36439"/>
                        </a:cubicBezTo>
                        <a:cubicBezTo>
                          <a:pt x="458524" y="37764"/>
                          <a:pt x="487680" y="982644"/>
                          <a:pt x="524786" y="1070108"/>
                        </a:cubicBezTo>
                        <a:cubicBezTo>
                          <a:pt x="561892" y="1157572"/>
                          <a:pt x="598998" y="859398"/>
                          <a:pt x="636104" y="561225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tr-TR"/>
                  </a:p>
                </p:txBody>
              </p:sp>
            </p:grpSp>
          </p:grpSp>
          <p:sp>
            <p:nvSpPr>
              <p:cNvPr id="27" name="TextBox 26"/>
              <p:cNvSpPr txBox="1"/>
              <p:nvPr/>
            </p:nvSpPr>
            <p:spPr>
              <a:xfrm>
                <a:off x="1868995" y="69419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(</a:t>
                </a:r>
                <a:r>
                  <a:rPr lang="en-US" dirty="0"/>
                  <a:t>f</a:t>
                </a:r>
                <a:r>
                  <a:rPr lang="en-US" baseline="-25000" dirty="0"/>
                  <a:t>c</a:t>
                </a:r>
                <a:r>
                  <a:rPr lang="tr-TR" dirty="0" smtClean="0"/>
                  <a:t> )</a:t>
                </a:r>
                <a:r>
                  <a:rPr lang="tr-TR" baseline="-25000" dirty="0" smtClean="0"/>
                  <a:t>   </a:t>
                </a:r>
                <a:endParaRPr lang="tr-TR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35610" y="1988840"/>
              <a:ext cx="1820545" cy="1369812"/>
              <a:chOff x="0" y="0"/>
              <a:chExt cx="3641697" cy="2163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0" y="1025718"/>
                <a:ext cx="36416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23854" y="0"/>
                <a:ext cx="1065474" cy="2163220"/>
              </a:xfrm>
              <a:custGeom>
                <a:avLst/>
                <a:gdLst>
                  <a:gd name="connsiteX0" fmla="*/ 0 w 1065474"/>
                  <a:gd name="connsiteY0" fmla="*/ 1026038 h 2163220"/>
                  <a:gd name="connsiteX1" fmla="*/ 95415 w 1065474"/>
                  <a:gd name="connsiteY1" fmla="*/ 771596 h 2163220"/>
                  <a:gd name="connsiteX2" fmla="*/ 135172 w 1065474"/>
                  <a:gd name="connsiteY2" fmla="*/ 1312285 h 2163220"/>
                  <a:gd name="connsiteX3" fmla="*/ 190831 w 1065474"/>
                  <a:gd name="connsiteY3" fmla="*/ 628473 h 2163220"/>
                  <a:gd name="connsiteX4" fmla="*/ 246490 w 1065474"/>
                  <a:gd name="connsiteY4" fmla="*/ 1542873 h 2163220"/>
                  <a:gd name="connsiteX5" fmla="*/ 302149 w 1065474"/>
                  <a:gd name="connsiteY5" fmla="*/ 445593 h 2163220"/>
                  <a:gd name="connsiteX6" fmla="*/ 365760 w 1065474"/>
                  <a:gd name="connsiteY6" fmla="*/ 1725753 h 2163220"/>
                  <a:gd name="connsiteX7" fmla="*/ 413467 w 1065474"/>
                  <a:gd name="connsiteY7" fmla="*/ 254762 h 2163220"/>
                  <a:gd name="connsiteX8" fmla="*/ 469127 w 1065474"/>
                  <a:gd name="connsiteY8" fmla="*/ 1948389 h 2163220"/>
                  <a:gd name="connsiteX9" fmla="*/ 524786 w 1065474"/>
                  <a:gd name="connsiteY9" fmla="*/ 119589 h 2163220"/>
                  <a:gd name="connsiteX10" fmla="*/ 548640 w 1065474"/>
                  <a:gd name="connsiteY10" fmla="*/ 2163075 h 2163220"/>
                  <a:gd name="connsiteX11" fmla="*/ 652007 w 1065474"/>
                  <a:gd name="connsiteY11" fmla="*/ 320 h 2163220"/>
                  <a:gd name="connsiteX12" fmla="*/ 636104 w 1065474"/>
                  <a:gd name="connsiteY12" fmla="*/ 1988146 h 2163220"/>
                  <a:gd name="connsiteX13" fmla="*/ 731520 w 1065474"/>
                  <a:gd name="connsiteY13" fmla="*/ 270664 h 2163220"/>
                  <a:gd name="connsiteX14" fmla="*/ 739471 w 1065474"/>
                  <a:gd name="connsiteY14" fmla="*/ 1733704 h 2163220"/>
                  <a:gd name="connsiteX15" fmla="*/ 850789 w 1065474"/>
                  <a:gd name="connsiteY15" fmla="*/ 485349 h 2163220"/>
                  <a:gd name="connsiteX16" fmla="*/ 866692 w 1065474"/>
                  <a:gd name="connsiteY16" fmla="*/ 1542873 h 2163220"/>
                  <a:gd name="connsiteX17" fmla="*/ 946205 w 1065474"/>
                  <a:gd name="connsiteY17" fmla="*/ 668229 h 2163220"/>
                  <a:gd name="connsiteX18" fmla="*/ 985961 w 1065474"/>
                  <a:gd name="connsiteY18" fmla="*/ 1280480 h 2163220"/>
                  <a:gd name="connsiteX19" fmla="*/ 1065474 w 1065474"/>
                  <a:gd name="connsiteY19" fmla="*/ 1026038 h 216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5474" h="2163220">
                    <a:moveTo>
                      <a:pt x="0" y="1026038"/>
                    </a:moveTo>
                    <a:cubicBezTo>
                      <a:pt x="36443" y="874963"/>
                      <a:pt x="72886" y="723888"/>
                      <a:pt x="95415" y="771596"/>
                    </a:cubicBezTo>
                    <a:cubicBezTo>
                      <a:pt x="117944" y="819304"/>
                      <a:pt x="119269" y="1336139"/>
                      <a:pt x="135172" y="1312285"/>
                    </a:cubicBezTo>
                    <a:cubicBezTo>
                      <a:pt x="151075" y="1288431"/>
                      <a:pt x="172278" y="590042"/>
                      <a:pt x="190831" y="628473"/>
                    </a:cubicBezTo>
                    <a:cubicBezTo>
                      <a:pt x="209384" y="666904"/>
                      <a:pt x="227937" y="1573353"/>
                      <a:pt x="246490" y="1542873"/>
                    </a:cubicBezTo>
                    <a:cubicBezTo>
                      <a:pt x="265043" y="1512393"/>
                      <a:pt x="282271" y="415113"/>
                      <a:pt x="302149" y="445593"/>
                    </a:cubicBezTo>
                    <a:cubicBezTo>
                      <a:pt x="322027" y="476073"/>
                      <a:pt x="347207" y="1757558"/>
                      <a:pt x="365760" y="1725753"/>
                    </a:cubicBezTo>
                    <a:cubicBezTo>
                      <a:pt x="384313" y="1693948"/>
                      <a:pt x="396239" y="217656"/>
                      <a:pt x="413467" y="254762"/>
                    </a:cubicBezTo>
                    <a:cubicBezTo>
                      <a:pt x="430695" y="291868"/>
                      <a:pt x="450574" y="1970918"/>
                      <a:pt x="469127" y="1948389"/>
                    </a:cubicBezTo>
                    <a:cubicBezTo>
                      <a:pt x="487680" y="1925860"/>
                      <a:pt x="511534" y="83808"/>
                      <a:pt x="524786" y="119589"/>
                    </a:cubicBezTo>
                    <a:cubicBezTo>
                      <a:pt x="538038" y="155370"/>
                      <a:pt x="527437" y="2182953"/>
                      <a:pt x="548640" y="2163075"/>
                    </a:cubicBezTo>
                    <a:cubicBezTo>
                      <a:pt x="569843" y="2143197"/>
                      <a:pt x="637430" y="29475"/>
                      <a:pt x="652007" y="320"/>
                    </a:cubicBezTo>
                    <a:cubicBezTo>
                      <a:pt x="666584" y="-28835"/>
                      <a:pt x="622852" y="1943089"/>
                      <a:pt x="636104" y="1988146"/>
                    </a:cubicBezTo>
                    <a:cubicBezTo>
                      <a:pt x="649356" y="2033203"/>
                      <a:pt x="714292" y="313071"/>
                      <a:pt x="731520" y="270664"/>
                    </a:cubicBezTo>
                    <a:cubicBezTo>
                      <a:pt x="748748" y="228257"/>
                      <a:pt x="719593" y="1697923"/>
                      <a:pt x="739471" y="1733704"/>
                    </a:cubicBezTo>
                    <a:cubicBezTo>
                      <a:pt x="759349" y="1769485"/>
                      <a:pt x="829586" y="517154"/>
                      <a:pt x="850789" y="485349"/>
                    </a:cubicBezTo>
                    <a:cubicBezTo>
                      <a:pt x="871992" y="453544"/>
                      <a:pt x="850789" y="1512393"/>
                      <a:pt x="866692" y="1542873"/>
                    </a:cubicBezTo>
                    <a:cubicBezTo>
                      <a:pt x="882595" y="1573353"/>
                      <a:pt x="926327" y="711961"/>
                      <a:pt x="946205" y="668229"/>
                    </a:cubicBezTo>
                    <a:cubicBezTo>
                      <a:pt x="966083" y="624497"/>
                      <a:pt x="966083" y="1220845"/>
                      <a:pt x="985961" y="1280480"/>
                    </a:cubicBezTo>
                    <a:cubicBezTo>
                      <a:pt x="1005839" y="1340115"/>
                      <a:pt x="1035656" y="1183076"/>
                      <a:pt x="1065474" y="102603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089328" y="0"/>
                <a:ext cx="1064895" cy="2162810"/>
              </a:xfrm>
              <a:custGeom>
                <a:avLst/>
                <a:gdLst>
                  <a:gd name="connsiteX0" fmla="*/ 0 w 1065474"/>
                  <a:gd name="connsiteY0" fmla="*/ 1026038 h 2163220"/>
                  <a:gd name="connsiteX1" fmla="*/ 95415 w 1065474"/>
                  <a:gd name="connsiteY1" fmla="*/ 771596 h 2163220"/>
                  <a:gd name="connsiteX2" fmla="*/ 135172 w 1065474"/>
                  <a:gd name="connsiteY2" fmla="*/ 1312285 h 2163220"/>
                  <a:gd name="connsiteX3" fmla="*/ 190831 w 1065474"/>
                  <a:gd name="connsiteY3" fmla="*/ 628473 h 2163220"/>
                  <a:gd name="connsiteX4" fmla="*/ 246490 w 1065474"/>
                  <a:gd name="connsiteY4" fmla="*/ 1542873 h 2163220"/>
                  <a:gd name="connsiteX5" fmla="*/ 302149 w 1065474"/>
                  <a:gd name="connsiteY5" fmla="*/ 445593 h 2163220"/>
                  <a:gd name="connsiteX6" fmla="*/ 365760 w 1065474"/>
                  <a:gd name="connsiteY6" fmla="*/ 1725753 h 2163220"/>
                  <a:gd name="connsiteX7" fmla="*/ 413467 w 1065474"/>
                  <a:gd name="connsiteY7" fmla="*/ 254762 h 2163220"/>
                  <a:gd name="connsiteX8" fmla="*/ 469127 w 1065474"/>
                  <a:gd name="connsiteY8" fmla="*/ 1948389 h 2163220"/>
                  <a:gd name="connsiteX9" fmla="*/ 524786 w 1065474"/>
                  <a:gd name="connsiteY9" fmla="*/ 119589 h 2163220"/>
                  <a:gd name="connsiteX10" fmla="*/ 548640 w 1065474"/>
                  <a:gd name="connsiteY10" fmla="*/ 2163075 h 2163220"/>
                  <a:gd name="connsiteX11" fmla="*/ 652007 w 1065474"/>
                  <a:gd name="connsiteY11" fmla="*/ 320 h 2163220"/>
                  <a:gd name="connsiteX12" fmla="*/ 636104 w 1065474"/>
                  <a:gd name="connsiteY12" fmla="*/ 1988146 h 2163220"/>
                  <a:gd name="connsiteX13" fmla="*/ 731520 w 1065474"/>
                  <a:gd name="connsiteY13" fmla="*/ 270664 h 2163220"/>
                  <a:gd name="connsiteX14" fmla="*/ 739471 w 1065474"/>
                  <a:gd name="connsiteY14" fmla="*/ 1733704 h 2163220"/>
                  <a:gd name="connsiteX15" fmla="*/ 850789 w 1065474"/>
                  <a:gd name="connsiteY15" fmla="*/ 485349 h 2163220"/>
                  <a:gd name="connsiteX16" fmla="*/ 866692 w 1065474"/>
                  <a:gd name="connsiteY16" fmla="*/ 1542873 h 2163220"/>
                  <a:gd name="connsiteX17" fmla="*/ 946205 w 1065474"/>
                  <a:gd name="connsiteY17" fmla="*/ 668229 h 2163220"/>
                  <a:gd name="connsiteX18" fmla="*/ 985961 w 1065474"/>
                  <a:gd name="connsiteY18" fmla="*/ 1280480 h 2163220"/>
                  <a:gd name="connsiteX19" fmla="*/ 1065474 w 1065474"/>
                  <a:gd name="connsiteY19" fmla="*/ 1026038 h 216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5474" h="2163220">
                    <a:moveTo>
                      <a:pt x="0" y="1026038"/>
                    </a:moveTo>
                    <a:cubicBezTo>
                      <a:pt x="36443" y="874963"/>
                      <a:pt x="72886" y="723888"/>
                      <a:pt x="95415" y="771596"/>
                    </a:cubicBezTo>
                    <a:cubicBezTo>
                      <a:pt x="117944" y="819304"/>
                      <a:pt x="119269" y="1336139"/>
                      <a:pt x="135172" y="1312285"/>
                    </a:cubicBezTo>
                    <a:cubicBezTo>
                      <a:pt x="151075" y="1288431"/>
                      <a:pt x="172278" y="590042"/>
                      <a:pt x="190831" y="628473"/>
                    </a:cubicBezTo>
                    <a:cubicBezTo>
                      <a:pt x="209384" y="666904"/>
                      <a:pt x="227937" y="1573353"/>
                      <a:pt x="246490" y="1542873"/>
                    </a:cubicBezTo>
                    <a:cubicBezTo>
                      <a:pt x="265043" y="1512393"/>
                      <a:pt x="282271" y="415113"/>
                      <a:pt x="302149" y="445593"/>
                    </a:cubicBezTo>
                    <a:cubicBezTo>
                      <a:pt x="322027" y="476073"/>
                      <a:pt x="347207" y="1757558"/>
                      <a:pt x="365760" y="1725753"/>
                    </a:cubicBezTo>
                    <a:cubicBezTo>
                      <a:pt x="384313" y="1693948"/>
                      <a:pt x="396239" y="217656"/>
                      <a:pt x="413467" y="254762"/>
                    </a:cubicBezTo>
                    <a:cubicBezTo>
                      <a:pt x="430695" y="291868"/>
                      <a:pt x="450574" y="1970918"/>
                      <a:pt x="469127" y="1948389"/>
                    </a:cubicBezTo>
                    <a:cubicBezTo>
                      <a:pt x="487680" y="1925860"/>
                      <a:pt x="511534" y="83808"/>
                      <a:pt x="524786" y="119589"/>
                    </a:cubicBezTo>
                    <a:cubicBezTo>
                      <a:pt x="538038" y="155370"/>
                      <a:pt x="527437" y="2182953"/>
                      <a:pt x="548640" y="2163075"/>
                    </a:cubicBezTo>
                    <a:cubicBezTo>
                      <a:pt x="569843" y="2143197"/>
                      <a:pt x="637430" y="29475"/>
                      <a:pt x="652007" y="320"/>
                    </a:cubicBezTo>
                    <a:cubicBezTo>
                      <a:pt x="666584" y="-28835"/>
                      <a:pt x="622852" y="1943089"/>
                      <a:pt x="636104" y="1988146"/>
                    </a:cubicBezTo>
                    <a:cubicBezTo>
                      <a:pt x="649356" y="2033203"/>
                      <a:pt x="714292" y="313071"/>
                      <a:pt x="731520" y="270664"/>
                    </a:cubicBezTo>
                    <a:cubicBezTo>
                      <a:pt x="748748" y="228257"/>
                      <a:pt x="719593" y="1697923"/>
                      <a:pt x="739471" y="1733704"/>
                    </a:cubicBezTo>
                    <a:cubicBezTo>
                      <a:pt x="759349" y="1769485"/>
                      <a:pt x="829586" y="517154"/>
                      <a:pt x="850789" y="485349"/>
                    </a:cubicBezTo>
                    <a:cubicBezTo>
                      <a:pt x="871992" y="453544"/>
                      <a:pt x="850789" y="1512393"/>
                      <a:pt x="866692" y="1542873"/>
                    </a:cubicBezTo>
                    <a:cubicBezTo>
                      <a:pt x="882595" y="1573353"/>
                      <a:pt x="926327" y="711961"/>
                      <a:pt x="946205" y="668229"/>
                    </a:cubicBezTo>
                    <a:cubicBezTo>
                      <a:pt x="966083" y="624497"/>
                      <a:pt x="966083" y="1220845"/>
                      <a:pt x="985961" y="1280480"/>
                    </a:cubicBezTo>
                    <a:cubicBezTo>
                      <a:pt x="1005839" y="1340115"/>
                      <a:pt x="1035656" y="1183076"/>
                      <a:pt x="1065474" y="102603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154803" y="0"/>
                <a:ext cx="1064895" cy="2162810"/>
              </a:xfrm>
              <a:custGeom>
                <a:avLst/>
                <a:gdLst>
                  <a:gd name="connsiteX0" fmla="*/ 0 w 1065474"/>
                  <a:gd name="connsiteY0" fmla="*/ 1026038 h 2163220"/>
                  <a:gd name="connsiteX1" fmla="*/ 95415 w 1065474"/>
                  <a:gd name="connsiteY1" fmla="*/ 771596 h 2163220"/>
                  <a:gd name="connsiteX2" fmla="*/ 135172 w 1065474"/>
                  <a:gd name="connsiteY2" fmla="*/ 1312285 h 2163220"/>
                  <a:gd name="connsiteX3" fmla="*/ 190831 w 1065474"/>
                  <a:gd name="connsiteY3" fmla="*/ 628473 h 2163220"/>
                  <a:gd name="connsiteX4" fmla="*/ 246490 w 1065474"/>
                  <a:gd name="connsiteY4" fmla="*/ 1542873 h 2163220"/>
                  <a:gd name="connsiteX5" fmla="*/ 302149 w 1065474"/>
                  <a:gd name="connsiteY5" fmla="*/ 445593 h 2163220"/>
                  <a:gd name="connsiteX6" fmla="*/ 365760 w 1065474"/>
                  <a:gd name="connsiteY6" fmla="*/ 1725753 h 2163220"/>
                  <a:gd name="connsiteX7" fmla="*/ 413467 w 1065474"/>
                  <a:gd name="connsiteY7" fmla="*/ 254762 h 2163220"/>
                  <a:gd name="connsiteX8" fmla="*/ 469127 w 1065474"/>
                  <a:gd name="connsiteY8" fmla="*/ 1948389 h 2163220"/>
                  <a:gd name="connsiteX9" fmla="*/ 524786 w 1065474"/>
                  <a:gd name="connsiteY9" fmla="*/ 119589 h 2163220"/>
                  <a:gd name="connsiteX10" fmla="*/ 548640 w 1065474"/>
                  <a:gd name="connsiteY10" fmla="*/ 2163075 h 2163220"/>
                  <a:gd name="connsiteX11" fmla="*/ 652007 w 1065474"/>
                  <a:gd name="connsiteY11" fmla="*/ 320 h 2163220"/>
                  <a:gd name="connsiteX12" fmla="*/ 636104 w 1065474"/>
                  <a:gd name="connsiteY12" fmla="*/ 1988146 h 2163220"/>
                  <a:gd name="connsiteX13" fmla="*/ 731520 w 1065474"/>
                  <a:gd name="connsiteY13" fmla="*/ 270664 h 2163220"/>
                  <a:gd name="connsiteX14" fmla="*/ 739471 w 1065474"/>
                  <a:gd name="connsiteY14" fmla="*/ 1733704 h 2163220"/>
                  <a:gd name="connsiteX15" fmla="*/ 850789 w 1065474"/>
                  <a:gd name="connsiteY15" fmla="*/ 485349 h 2163220"/>
                  <a:gd name="connsiteX16" fmla="*/ 866692 w 1065474"/>
                  <a:gd name="connsiteY16" fmla="*/ 1542873 h 2163220"/>
                  <a:gd name="connsiteX17" fmla="*/ 946205 w 1065474"/>
                  <a:gd name="connsiteY17" fmla="*/ 668229 h 2163220"/>
                  <a:gd name="connsiteX18" fmla="*/ 985961 w 1065474"/>
                  <a:gd name="connsiteY18" fmla="*/ 1280480 h 2163220"/>
                  <a:gd name="connsiteX19" fmla="*/ 1065474 w 1065474"/>
                  <a:gd name="connsiteY19" fmla="*/ 1026038 h 216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65474" h="2163220">
                    <a:moveTo>
                      <a:pt x="0" y="1026038"/>
                    </a:moveTo>
                    <a:cubicBezTo>
                      <a:pt x="36443" y="874963"/>
                      <a:pt x="72886" y="723888"/>
                      <a:pt x="95415" y="771596"/>
                    </a:cubicBezTo>
                    <a:cubicBezTo>
                      <a:pt x="117944" y="819304"/>
                      <a:pt x="119269" y="1336139"/>
                      <a:pt x="135172" y="1312285"/>
                    </a:cubicBezTo>
                    <a:cubicBezTo>
                      <a:pt x="151075" y="1288431"/>
                      <a:pt x="172278" y="590042"/>
                      <a:pt x="190831" y="628473"/>
                    </a:cubicBezTo>
                    <a:cubicBezTo>
                      <a:pt x="209384" y="666904"/>
                      <a:pt x="227937" y="1573353"/>
                      <a:pt x="246490" y="1542873"/>
                    </a:cubicBezTo>
                    <a:cubicBezTo>
                      <a:pt x="265043" y="1512393"/>
                      <a:pt x="282271" y="415113"/>
                      <a:pt x="302149" y="445593"/>
                    </a:cubicBezTo>
                    <a:cubicBezTo>
                      <a:pt x="322027" y="476073"/>
                      <a:pt x="347207" y="1757558"/>
                      <a:pt x="365760" y="1725753"/>
                    </a:cubicBezTo>
                    <a:cubicBezTo>
                      <a:pt x="384313" y="1693948"/>
                      <a:pt x="396239" y="217656"/>
                      <a:pt x="413467" y="254762"/>
                    </a:cubicBezTo>
                    <a:cubicBezTo>
                      <a:pt x="430695" y="291868"/>
                      <a:pt x="450574" y="1970918"/>
                      <a:pt x="469127" y="1948389"/>
                    </a:cubicBezTo>
                    <a:cubicBezTo>
                      <a:pt x="487680" y="1925860"/>
                      <a:pt x="511534" y="83808"/>
                      <a:pt x="524786" y="119589"/>
                    </a:cubicBezTo>
                    <a:cubicBezTo>
                      <a:pt x="538038" y="155370"/>
                      <a:pt x="527437" y="2182953"/>
                      <a:pt x="548640" y="2163075"/>
                    </a:cubicBezTo>
                    <a:cubicBezTo>
                      <a:pt x="569843" y="2143197"/>
                      <a:pt x="637430" y="29475"/>
                      <a:pt x="652007" y="320"/>
                    </a:cubicBezTo>
                    <a:cubicBezTo>
                      <a:pt x="666584" y="-28835"/>
                      <a:pt x="622852" y="1943089"/>
                      <a:pt x="636104" y="1988146"/>
                    </a:cubicBezTo>
                    <a:cubicBezTo>
                      <a:pt x="649356" y="2033203"/>
                      <a:pt x="714292" y="313071"/>
                      <a:pt x="731520" y="270664"/>
                    </a:cubicBezTo>
                    <a:cubicBezTo>
                      <a:pt x="748748" y="228257"/>
                      <a:pt x="719593" y="1697923"/>
                      <a:pt x="739471" y="1733704"/>
                    </a:cubicBezTo>
                    <a:cubicBezTo>
                      <a:pt x="759349" y="1769485"/>
                      <a:pt x="829586" y="517154"/>
                      <a:pt x="850789" y="485349"/>
                    </a:cubicBezTo>
                    <a:cubicBezTo>
                      <a:pt x="871992" y="453544"/>
                      <a:pt x="850789" y="1512393"/>
                      <a:pt x="866692" y="1542873"/>
                    </a:cubicBezTo>
                    <a:cubicBezTo>
                      <a:pt x="882595" y="1573353"/>
                      <a:pt x="926327" y="711961"/>
                      <a:pt x="946205" y="668229"/>
                    </a:cubicBezTo>
                    <a:cubicBezTo>
                      <a:pt x="966083" y="624497"/>
                      <a:pt x="966083" y="1220845"/>
                      <a:pt x="985961" y="1280480"/>
                    </a:cubicBezTo>
                    <a:cubicBezTo>
                      <a:pt x="1005839" y="1340115"/>
                      <a:pt x="1035656" y="1183076"/>
                      <a:pt x="1065474" y="1026038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91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3568" y="404664"/>
                <a:ext cx="7560840" cy="457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Modülasyon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indisi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yüzdesi</a:t>
                </a:r>
                <a:endParaRPr lang="tr-TR" sz="2400" dirty="0"/>
              </a:p>
              <a:p>
                <a:r>
                  <a:rPr lang="en-US" dirty="0"/>
                  <a:t> </a:t>
                </a:r>
                <a:endParaRPr lang="tr-TR" dirty="0"/>
              </a:p>
              <a:p>
                <a:pPr algn="just"/>
                <a:r>
                  <a:rPr lang="en-US" sz="2000" dirty="0"/>
                  <a:t>GM </a:t>
                </a:r>
                <a:r>
                  <a:rPr lang="en-US" sz="2000" dirty="0" err="1"/>
                  <a:t>modülasyon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tekniklerinde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taşıyıcı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işaretinin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genliği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anımsanacağı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gibi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işaretinin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genliğine</a:t>
                </a:r>
                <a:r>
                  <a:rPr lang="en-US" sz="2000" dirty="0"/>
                  <a:t> gore </a:t>
                </a:r>
                <a:r>
                  <a:rPr lang="en-US" sz="2000" dirty="0" err="1"/>
                  <a:t>değişmektedir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Bilgi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genliğinin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taşıyıcı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genliğine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oranına</a:t>
                </a:r>
                <a:r>
                  <a:rPr lang="en-US" sz="2000" dirty="0"/>
                  <a:t> </a:t>
                </a:r>
                <a:r>
                  <a:rPr lang="en-US" sz="2000" b="1" i="1" dirty="0" err="1"/>
                  <a:t>modülasyon</a:t>
                </a:r>
                <a:r>
                  <a:rPr lang="en-US" sz="2000" b="1" i="1" dirty="0"/>
                  <a:t> </a:t>
                </a:r>
                <a:r>
                  <a:rPr lang="en-US" sz="2000" b="1" i="1" dirty="0" err="1"/>
                  <a:t>indisi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denir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Modülasyon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indisinin</a:t>
                </a:r>
                <a:r>
                  <a:rPr lang="en-US" sz="2000" dirty="0"/>
                  <a:t> 100 </a:t>
                </a:r>
                <a:r>
                  <a:rPr lang="en-US" sz="2000" dirty="0" err="1"/>
                  <a:t>ile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çarpılmasıyla</a:t>
                </a:r>
                <a:r>
                  <a:rPr lang="en-US" sz="2000" dirty="0"/>
                  <a:t> </a:t>
                </a:r>
                <a:r>
                  <a:rPr lang="en-US" sz="2000" b="1" i="1" dirty="0" err="1"/>
                  <a:t>modülasyon</a:t>
                </a:r>
                <a:r>
                  <a:rPr lang="en-US" sz="2000" b="1" i="1" dirty="0"/>
                  <a:t> </a:t>
                </a:r>
                <a:r>
                  <a:rPr lang="en-US" sz="2000" b="1" i="1" dirty="0" err="1"/>
                  <a:t>yüzdesi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elde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edilir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Mödülasyon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indisi</a:t>
                </a:r>
                <a:r>
                  <a:rPr lang="en-US" sz="2000" dirty="0"/>
                  <a:t> </a:t>
                </a:r>
                <a:r>
                  <a:rPr lang="en-US" sz="2000" b="1" i="1" dirty="0"/>
                  <a:t>m </a:t>
                </a:r>
                <a:r>
                  <a:rPr lang="en-US" sz="2000" b="1" i="1" dirty="0" err="1"/>
                  <a:t>y</a:t>
                </a:r>
                <a:r>
                  <a:rPr lang="en-US" sz="2000" dirty="0" err="1"/>
                  <a:t>apılan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modülasyonun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iyilik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derecesini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gösterir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pPr algn="ctr"/>
                <a:endParaRPr lang="tr-TR" sz="2000" i="1" dirty="0" smtClean="0"/>
              </a:p>
              <a:p>
                <a:pPr algn="ctr"/>
                <a:r>
                  <a:rPr lang="en-US" sz="2000" i="1" dirty="0" smtClean="0"/>
                  <a:t>m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tr-TR" sz="2000" dirty="0"/>
              </a:p>
              <a:p>
                <a:pPr algn="just"/>
                <a:r>
                  <a:rPr lang="en-US" sz="2000" i="1" dirty="0"/>
                  <a:t> </a:t>
                </a:r>
                <a:endParaRPr lang="tr-TR" sz="2000" dirty="0"/>
              </a:p>
              <a:p>
                <a:pPr algn="just"/>
                <a:r>
                  <a:rPr lang="en-US" sz="2000" dirty="0" err="1"/>
                  <a:t>Eğer</a:t>
                </a:r>
                <a:r>
                  <a:rPr lang="en-US" sz="2000" dirty="0"/>
                  <a:t>  m &gt;1 </a:t>
                </a:r>
                <a:r>
                  <a:rPr lang="en-US" sz="2000" dirty="0" err="1"/>
                  <a:t>ise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bozuk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genlik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modülasyonu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denir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pPr algn="just"/>
                <a:r>
                  <a:rPr lang="en-US" sz="2000" dirty="0" err="1"/>
                  <a:t>Eğer</a:t>
                </a:r>
                <a:r>
                  <a:rPr lang="en-US" sz="2000" dirty="0"/>
                  <a:t>  m = 1 </a:t>
                </a:r>
                <a:r>
                  <a:rPr lang="en-US" sz="2000" dirty="0" err="1"/>
                  <a:t>veya</a:t>
                </a:r>
                <a:r>
                  <a:rPr lang="en-US" sz="2000" dirty="0"/>
                  <a:t>  % 100  </a:t>
                </a:r>
                <a:r>
                  <a:rPr lang="en-US" sz="2000" dirty="0" err="1"/>
                  <a:t>ise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buna</a:t>
                </a:r>
                <a:r>
                  <a:rPr lang="en-US" sz="2000" dirty="0"/>
                  <a:t> ideal </a:t>
                </a:r>
                <a:r>
                  <a:rPr lang="en-US" sz="2000" dirty="0" err="1"/>
                  <a:t>genlik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modülasyonu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denir</a:t>
                </a:r>
                <a:endParaRPr lang="tr-TR" sz="2000" dirty="0"/>
              </a:p>
              <a:p>
                <a:pPr algn="just"/>
                <a:r>
                  <a:rPr lang="en-US" sz="2000" dirty="0" err="1"/>
                  <a:t>Eğer</a:t>
                </a:r>
                <a:r>
                  <a:rPr lang="en-US" sz="2000" dirty="0"/>
                  <a:t> 0,5 &lt; m &lt; 1 </a:t>
                </a:r>
                <a:r>
                  <a:rPr lang="en-US" sz="2000" dirty="0" err="1"/>
                  <a:t>ise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iyi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genlik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modülasyonu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denir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4664"/>
                <a:ext cx="7560840" cy="4574586"/>
              </a:xfrm>
              <a:prstGeom prst="rect">
                <a:avLst/>
              </a:prstGeom>
              <a:blipFill rotWithShape="1">
                <a:blip r:embed="rId2"/>
                <a:stretch>
                  <a:fillRect l="-1210" t="-1065" r="-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lsyllabus.com/aj/note/EEE/Analog_Communication/Unit2/Amplitude%20modulation8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" y="260648"/>
            <a:ext cx="8573375" cy="40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308" y="2499423"/>
            <a:ext cx="8427148" cy="180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467544" y="32849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0,5 &lt; m &lt; 1</a:t>
            </a:r>
            <a:endParaRPr lang="tr-T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72733" y="328174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m</a:t>
            </a:r>
            <a:r>
              <a:rPr lang="tr-TR" sz="2400" b="1" dirty="0" smtClean="0"/>
              <a:t>= 1</a:t>
            </a:r>
            <a:endParaRPr lang="tr-TR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328498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m</a:t>
            </a:r>
            <a:r>
              <a:rPr lang="tr-TR" sz="2400" b="1" dirty="0" smtClean="0"/>
              <a:t>&gt;1</a:t>
            </a:r>
            <a:endParaRPr lang="tr-TR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0434" y="4509120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Modüle</a:t>
            </a:r>
            <a:r>
              <a:rPr lang="en-US" sz="2000" b="1" dirty="0"/>
              <a:t> </a:t>
            </a:r>
            <a:r>
              <a:rPr lang="en-US" sz="2000" b="1" dirty="0" err="1"/>
              <a:t>edici</a:t>
            </a:r>
            <a:r>
              <a:rPr lang="en-US" sz="2000" b="1" dirty="0"/>
              <a:t> </a:t>
            </a:r>
            <a:r>
              <a:rPr lang="en-US" sz="2000" b="1" dirty="0" err="1"/>
              <a:t>sinyal</a:t>
            </a:r>
            <a:r>
              <a:rPr lang="en-US" sz="2000" b="1" dirty="0"/>
              <a:t> </a:t>
            </a:r>
            <a:r>
              <a:rPr lang="en-US" sz="2000" b="1" dirty="0" err="1"/>
              <a:t>genliği</a:t>
            </a:r>
            <a:r>
              <a:rPr lang="en-US" sz="2000" b="1" dirty="0"/>
              <a:t> 3V, </a:t>
            </a:r>
            <a:r>
              <a:rPr lang="en-US" sz="2000" b="1" dirty="0" err="1"/>
              <a:t>taşıyıcı</a:t>
            </a:r>
            <a:r>
              <a:rPr lang="en-US" sz="2000" b="1" dirty="0"/>
              <a:t> </a:t>
            </a:r>
            <a:r>
              <a:rPr lang="en-US" sz="2000" b="1" dirty="0" err="1"/>
              <a:t>genliği</a:t>
            </a:r>
            <a:r>
              <a:rPr lang="en-US" sz="2000" b="1" dirty="0"/>
              <a:t> 4V </a:t>
            </a:r>
            <a:r>
              <a:rPr lang="en-US" sz="2000" b="1" dirty="0" err="1"/>
              <a:t>olan</a:t>
            </a:r>
            <a:r>
              <a:rPr lang="en-US" sz="2000" b="1" dirty="0"/>
              <a:t> </a:t>
            </a:r>
            <a:r>
              <a:rPr lang="en-US" sz="2000" b="1" dirty="0" err="1"/>
              <a:t>modüleli</a:t>
            </a:r>
            <a:r>
              <a:rPr lang="en-US" sz="2000" b="1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sinyali</a:t>
            </a:r>
            <a:r>
              <a:rPr lang="en-US" sz="2000" b="1" dirty="0"/>
              <a:t> </a:t>
            </a:r>
            <a:r>
              <a:rPr lang="en-US" sz="2000" b="1" dirty="0" err="1"/>
              <a:t>modülasyon</a:t>
            </a:r>
            <a:r>
              <a:rPr lang="en-US" sz="2000" b="1" dirty="0"/>
              <a:t> </a:t>
            </a:r>
            <a:r>
              <a:rPr lang="en-US" sz="2000" b="1" dirty="0" err="1"/>
              <a:t>indisi</a:t>
            </a:r>
            <a:r>
              <a:rPr lang="en-US" sz="2000" b="1" dirty="0"/>
              <a:t> </a:t>
            </a:r>
            <a:r>
              <a:rPr lang="en-US" sz="2000" b="1" dirty="0" err="1"/>
              <a:t>ve</a:t>
            </a:r>
            <a:r>
              <a:rPr lang="en-US" sz="2000" b="1" dirty="0"/>
              <a:t> </a:t>
            </a:r>
            <a:r>
              <a:rPr lang="en-US" sz="2000" b="1" dirty="0" err="1"/>
              <a:t>modülasyon</a:t>
            </a:r>
            <a:r>
              <a:rPr lang="en-US" sz="2000" b="1" dirty="0"/>
              <a:t> </a:t>
            </a:r>
            <a:r>
              <a:rPr lang="en-US" sz="2000" b="1" dirty="0" err="1"/>
              <a:t>yüzdesini</a:t>
            </a:r>
            <a:r>
              <a:rPr lang="en-US" sz="2000" b="1" dirty="0"/>
              <a:t> </a:t>
            </a:r>
            <a:r>
              <a:rPr lang="en-US" sz="2000" b="1" dirty="0" err="1"/>
              <a:t>hesaplayınız</a:t>
            </a:r>
            <a:r>
              <a:rPr lang="en-US" sz="2000" b="1" dirty="0" smtClean="0"/>
              <a:t>.</a:t>
            </a:r>
            <a:endParaRPr lang="tr-TR" sz="2000" b="1" dirty="0" smtClean="0"/>
          </a:p>
          <a:p>
            <a:endParaRPr lang="tr-TR" sz="2000" b="1" dirty="0"/>
          </a:p>
          <a:p>
            <a:pPr algn="ctr"/>
            <a:r>
              <a:rPr lang="en-US" sz="2000" b="1" dirty="0" err="1"/>
              <a:t>Vm</a:t>
            </a:r>
            <a:r>
              <a:rPr lang="en-US" sz="2000" b="1" dirty="0"/>
              <a:t> = 3 </a:t>
            </a:r>
            <a:r>
              <a:rPr lang="en-US" sz="2000" b="1" dirty="0" smtClean="0"/>
              <a:t>V</a:t>
            </a:r>
            <a:r>
              <a:rPr lang="tr-TR" sz="2000" b="1" dirty="0" smtClean="0"/>
              <a:t>; </a:t>
            </a:r>
            <a:r>
              <a:rPr lang="en-US" sz="2000" b="1" dirty="0" err="1" smtClean="0"/>
              <a:t>Vc</a:t>
            </a:r>
            <a:r>
              <a:rPr lang="en-US" sz="2000" b="1" dirty="0" smtClean="0"/>
              <a:t> </a:t>
            </a:r>
            <a:r>
              <a:rPr lang="en-US" sz="2000" b="1" dirty="0"/>
              <a:t>= 4 </a:t>
            </a:r>
            <a:r>
              <a:rPr lang="en-US" sz="2000" b="1" dirty="0" smtClean="0"/>
              <a:t>V</a:t>
            </a:r>
            <a:r>
              <a:rPr lang="tr-TR" sz="2000" b="1" dirty="0" smtClean="0"/>
              <a:t>; </a:t>
            </a:r>
            <a:r>
              <a:rPr lang="en-US" sz="2000" b="1" dirty="0" smtClean="0"/>
              <a:t>m </a:t>
            </a:r>
            <a:r>
              <a:rPr lang="en-US" sz="2000" b="1" dirty="0"/>
              <a:t>= </a:t>
            </a:r>
            <a:r>
              <a:rPr lang="en-US" sz="2000" b="1" dirty="0" smtClean="0"/>
              <a:t>3</a:t>
            </a:r>
            <a:r>
              <a:rPr lang="tr-TR" sz="2000" b="1" dirty="0" smtClean="0"/>
              <a:t>V</a:t>
            </a:r>
            <a:r>
              <a:rPr lang="en-US" sz="2000" b="1" dirty="0" smtClean="0"/>
              <a:t> </a:t>
            </a:r>
            <a:r>
              <a:rPr lang="en-US" sz="2000" b="1" dirty="0"/>
              <a:t>/ </a:t>
            </a:r>
            <a:r>
              <a:rPr lang="en-US" sz="2000" b="1" dirty="0" smtClean="0"/>
              <a:t>4</a:t>
            </a:r>
            <a:r>
              <a:rPr lang="tr-TR" sz="2000" b="1" dirty="0" smtClean="0"/>
              <a:t>V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0,75</a:t>
            </a:r>
            <a:r>
              <a:rPr lang="tr-TR" sz="2000" b="1" dirty="0"/>
              <a:t> </a:t>
            </a:r>
            <a:r>
              <a:rPr lang="tr-TR" sz="2000" b="1" dirty="0" smtClean="0"/>
              <a:t>veya  </a:t>
            </a:r>
            <a:r>
              <a:rPr lang="en-US" sz="2000" b="1" dirty="0" smtClean="0"/>
              <a:t>% </a:t>
            </a:r>
            <a:r>
              <a:rPr lang="en-US" sz="2000" b="1" dirty="0"/>
              <a:t>m = 0,75*100 =%</a:t>
            </a:r>
            <a:r>
              <a:rPr lang="en-US" sz="2000" b="1" dirty="0" smtClean="0"/>
              <a:t>75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281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9153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Modülasyon</a:t>
            </a:r>
            <a:r>
              <a:rPr lang="en-US" b="1" dirty="0"/>
              <a:t> </a:t>
            </a:r>
            <a:r>
              <a:rPr lang="en-US" b="1" dirty="0" err="1"/>
              <a:t>İndeksinin</a:t>
            </a:r>
            <a:r>
              <a:rPr lang="en-US" b="1" dirty="0"/>
              <a:t> </a:t>
            </a:r>
            <a:r>
              <a:rPr lang="en-US" b="1" dirty="0" err="1"/>
              <a:t>Osiloskop</a:t>
            </a:r>
            <a:r>
              <a:rPr lang="en-US" b="1" dirty="0"/>
              <a:t> İle </a:t>
            </a:r>
            <a:r>
              <a:rPr lang="en-US" b="1" dirty="0" err="1"/>
              <a:t>Bulunması</a:t>
            </a:r>
            <a:endParaRPr lang="tr-TR" dirty="0"/>
          </a:p>
          <a:p>
            <a:endParaRPr lang="tr-TR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4383"/>
            <a:ext cx="4104456" cy="239113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8064" y="1772816"/>
                <a:ext cx="2034403" cy="657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tr-TR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72816"/>
                <a:ext cx="2034403" cy="6574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4005064"/>
                <a:ext cx="7920880" cy="145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Not: </a:t>
                </a:r>
                <a:endParaRPr lang="tr-TR" sz="2000" dirty="0"/>
              </a:p>
              <a:p>
                <a:pPr lvl="0"/>
                <a:r>
                  <a:rPr lang="en-US" sz="2000" dirty="0"/>
                  <a:t>V</a:t>
                </a:r>
                <a:r>
                  <a:rPr lang="en-US" sz="2000" baseline="-25000" dirty="0"/>
                  <a:t>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bilinirse</a:t>
                </a:r>
                <a:r>
                  <a:rPr lang="en-US" sz="2000" dirty="0"/>
                  <a:t>;    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r>
                  <a:rPr lang="en-US" sz="2000" dirty="0"/>
                  <a:t> = V</a:t>
                </a:r>
                <a:r>
                  <a:rPr lang="en-US" sz="2000" baseline="-25000" dirty="0"/>
                  <a:t>C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</a:t>
                </a:r>
                <a:r>
                  <a:rPr lang="en-US" sz="2000" dirty="0"/>
                  <a:t>   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Vmin</a:t>
                </a:r>
                <a:r>
                  <a:rPr lang="en-US" sz="2000" dirty="0"/>
                  <a:t> = V</a:t>
                </a:r>
                <a:r>
                  <a:rPr lang="en-US" sz="2000" baseline="-25000" dirty="0"/>
                  <a:t>C</a:t>
                </a:r>
                <a:r>
                  <a:rPr lang="en-US" sz="2000" dirty="0"/>
                  <a:t> -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</a:t>
                </a:r>
                <a:r>
                  <a:rPr lang="en-US" sz="2000" dirty="0"/>
                  <a:t>   </a:t>
                </a:r>
                <a:r>
                  <a:rPr lang="en-US" sz="2000" dirty="0" err="1"/>
                  <a:t>bulunur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pPr lvl="0"/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max</a:t>
                </a:r>
                <a:r>
                  <a:rPr lang="en-US" sz="2000" baseline="-25000" dirty="0"/>
                  <a:t>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</a:t>
                </a:r>
                <a:r>
                  <a:rPr lang="en-US" sz="2000" baseline="-25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bilinirse</a:t>
                </a:r>
                <a:r>
                  <a:rPr lang="en-US" sz="2000" dirty="0"/>
                  <a:t> V</a:t>
                </a:r>
                <a:r>
                  <a:rPr lang="en-US" sz="2000" baseline="-25000" dirty="0"/>
                  <a:t>C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000" b="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func>
                              <m:funcPr>
                                <m:ctrlPr>
                                  <a:rPr lang="tr-TR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/>
                            </m:func>
                          </m:sub>
                        </m:sSub>
                      </m:num>
                      <m:den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m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000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func>
                              <m:funcPr>
                                <m:ctrlPr>
                                  <a:rPr lang="tr-TR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/>
                            </m:func>
                          </m:sub>
                        </m:sSub>
                      </m:num>
                      <m:den>
                        <m:r>
                          <a:rPr lang="en-US" sz="2000" b="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den </a:t>
                </a:r>
                <a:r>
                  <a:rPr lang="en-US" sz="2000" dirty="0" err="1"/>
                  <a:t>bulunur</a:t>
                </a:r>
                <a:r>
                  <a:rPr lang="en-US" sz="2000" dirty="0"/>
                  <a:t>.</a:t>
                </a:r>
                <a:endParaRPr lang="tr-TR" sz="2000" dirty="0"/>
              </a:p>
              <a:p>
                <a:endParaRPr lang="tr-T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05064"/>
                <a:ext cx="7920880" cy="1457322"/>
              </a:xfrm>
              <a:prstGeom prst="rect">
                <a:avLst/>
              </a:prstGeom>
              <a:blipFill rotWithShape="1">
                <a:blip r:embed="rId4"/>
                <a:stretch>
                  <a:fillRect l="-769" t="-20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6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C1DC61D985D40B01048F163D2C600" ma:contentTypeVersion="" ma:contentTypeDescription="Create a new document." ma:contentTypeScope="" ma:versionID="6ca394f80d3a99a7a092595184e3b07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aad9280c7bc17f35f657eabd183f1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EFD62-0FF1-4BD3-8227-35521E258F05}"/>
</file>

<file path=customXml/itemProps2.xml><?xml version="1.0" encoding="utf-8"?>
<ds:datastoreItem xmlns:ds="http://schemas.openxmlformats.org/officeDocument/2006/customXml" ds:itemID="{EDF05F8D-AC02-4328-802E-395D8230502D}"/>
</file>

<file path=customXml/itemProps3.xml><?xml version="1.0" encoding="utf-8"?>
<ds:datastoreItem xmlns:ds="http://schemas.openxmlformats.org/officeDocument/2006/customXml" ds:itemID="{794913FA-FDCE-4E83-90BC-49B16A67F7C6}"/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1523</Words>
  <Application>Microsoft Office PowerPoint</Application>
  <PresentationFormat>On-screen Show (4:3)</PresentationFormat>
  <Paragraphs>220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Genlik Modülasyonu (GM)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Frekans Modülasyonu (FM)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</dc:creator>
  <cp:lastModifiedBy>alper</cp:lastModifiedBy>
  <cp:revision>41</cp:revision>
  <dcterms:created xsi:type="dcterms:W3CDTF">2016-01-20T08:38:28Z</dcterms:created>
  <dcterms:modified xsi:type="dcterms:W3CDTF">2016-01-25T09:39:01Z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0x0101008A6C1DC61D985D40B01048F163D2C600</vt:lpwstr>
  </property>
</Properties>
</file>