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84"/>
  </p:notesMasterIdLst>
  <p:sldIdLst>
    <p:sldId id="262" r:id="rId2"/>
    <p:sldId id="260" r:id="rId3"/>
    <p:sldId id="261" r:id="rId4"/>
    <p:sldId id="273" r:id="rId5"/>
    <p:sldId id="275" r:id="rId6"/>
    <p:sldId id="278" r:id="rId7"/>
    <p:sldId id="272" r:id="rId8"/>
    <p:sldId id="279" r:id="rId9"/>
    <p:sldId id="268" r:id="rId10"/>
    <p:sldId id="276" r:id="rId11"/>
    <p:sldId id="280" r:id="rId12"/>
    <p:sldId id="277" r:id="rId13"/>
    <p:sldId id="297" r:id="rId14"/>
    <p:sldId id="281" r:id="rId15"/>
    <p:sldId id="282" r:id="rId16"/>
    <p:sldId id="285" r:id="rId17"/>
    <p:sldId id="286" r:id="rId18"/>
    <p:sldId id="287" r:id="rId19"/>
    <p:sldId id="288" r:id="rId20"/>
    <p:sldId id="296" r:id="rId21"/>
    <p:sldId id="289" r:id="rId22"/>
    <p:sldId id="290" r:id="rId23"/>
    <p:sldId id="291" r:id="rId24"/>
    <p:sldId id="292" r:id="rId25"/>
    <p:sldId id="293" r:id="rId26"/>
    <p:sldId id="294" r:id="rId27"/>
    <p:sldId id="299" r:id="rId28"/>
    <p:sldId id="298" r:id="rId29"/>
    <p:sldId id="300" r:id="rId30"/>
    <p:sldId id="301" r:id="rId31"/>
    <p:sldId id="302" r:id="rId32"/>
    <p:sldId id="303" r:id="rId33"/>
    <p:sldId id="304" r:id="rId34"/>
    <p:sldId id="305" r:id="rId35"/>
    <p:sldId id="307" r:id="rId36"/>
    <p:sldId id="306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36" r:id="rId72"/>
    <p:sldId id="344" r:id="rId73"/>
    <p:sldId id="345" r:id="rId74"/>
    <p:sldId id="346" r:id="rId75"/>
    <p:sldId id="265" r:id="rId76"/>
    <p:sldId id="347" r:id="rId77"/>
    <p:sldId id="349" r:id="rId78"/>
    <p:sldId id="348" r:id="rId79"/>
    <p:sldId id="350" r:id="rId80"/>
    <p:sldId id="351" r:id="rId81"/>
    <p:sldId id="352" r:id="rId82"/>
    <p:sldId id="263" r:id="rId83"/>
  </p:sldIdLst>
  <p:sldSz cx="13003213" cy="975677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49288" indent="-1920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300163" indent="-3857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949450" indent="-5778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600325" indent="-7715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88F"/>
    <a:srgbClr val="B2412A"/>
    <a:srgbClr val="663300"/>
    <a:srgbClr val="004846"/>
    <a:srgbClr val="C6EA4D"/>
    <a:srgbClr val="FD9219"/>
    <a:srgbClr val="D5EE59"/>
    <a:srgbClr val="335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/>
  </p:normalViewPr>
  <p:slideViewPr>
    <p:cSldViewPr>
      <p:cViewPr>
        <p:scale>
          <a:sx n="50" d="100"/>
          <a:sy n="50" d="100"/>
        </p:scale>
        <p:origin x="-1194" y="-180"/>
      </p:cViewPr>
      <p:guideLst>
        <p:guide orient="horz" pos="3073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DD5F12F-A488-4E21-B851-21ED20501156}" type="datetimeFigureOut">
              <a:rPr lang="en-US"/>
              <a:pPr>
                <a:defRPr/>
              </a:pPr>
              <a:t>6/22/2015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F29047D-D615-4B77-B939-3AB5DE45E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87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13005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13005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13005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13005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3030925"/>
            <a:ext cx="11052731" cy="20913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482" y="5528839"/>
            <a:ext cx="9102249" cy="2493398"/>
          </a:xfrm>
        </p:spPr>
        <p:txBody>
          <a:bodyPr/>
          <a:lstStyle>
            <a:lvl1pPr marL="0" indent="0" algn="ctr">
              <a:buNone/>
              <a:defRPr/>
            </a:lvl1pPr>
            <a:lvl2pPr marL="650276" indent="0" algn="ctr">
              <a:buNone/>
              <a:defRPr/>
            </a:lvl2pPr>
            <a:lvl3pPr marL="1300551" indent="0" algn="ctr">
              <a:buNone/>
              <a:defRPr/>
            </a:lvl3pPr>
            <a:lvl4pPr marL="1950827" indent="0" algn="ctr">
              <a:buNone/>
              <a:defRPr/>
            </a:lvl4pPr>
            <a:lvl5pPr marL="2601102" indent="0" algn="ctr">
              <a:buNone/>
              <a:defRPr/>
            </a:lvl5pPr>
            <a:lvl6pPr marL="3251378" indent="0" algn="ctr">
              <a:buNone/>
              <a:defRPr/>
            </a:lvl6pPr>
            <a:lvl7pPr marL="3901653" indent="0" algn="ctr">
              <a:buNone/>
              <a:defRPr/>
            </a:lvl7pPr>
            <a:lvl8pPr marL="4551929" indent="0" algn="ctr">
              <a:buNone/>
              <a:defRPr/>
            </a:lvl8pPr>
            <a:lvl9pPr marL="5202204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0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74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7"/>
          <p:cNvSpPr>
            <a:spLocks noChangeArrowheads="1"/>
          </p:cNvSpPr>
          <p:nvPr userDrawn="1"/>
        </p:nvSpPr>
        <p:spPr bwMode="auto">
          <a:xfrm>
            <a:off x="433388" y="2384425"/>
            <a:ext cx="12569825" cy="666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30055" tIns="65028" rIns="130055" bIns="6502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961" y="2927033"/>
            <a:ext cx="11486171" cy="6287699"/>
          </a:xfr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"/>
              <a:defRPr/>
            </a:lvl1pPr>
            <a:lvl2pPr>
              <a:buClr>
                <a:schemeClr val="tx1">
                  <a:lumMod val="75000"/>
                </a:schemeClr>
              </a:buClr>
              <a:buSzPct val="100000"/>
              <a:buFont typeface="Arial" pitchFamily="34" charset="0"/>
              <a:buChar char="●"/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rgbClr val="7030A0"/>
              </a:buClr>
              <a:buFont typeface="Arial" pitchFamily="34" charset="0"/>
              <a:buChar char="●"/>
              <a:defRPr/>
            </a:lvl4pPr>
            <a:lvl5pPr>
              <a:buClr>
                <a:srgbClr val="FFFF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17488" y="8997950"/>
            <a:ext cx="757237" cy="541338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fld id="{3CCFB373-ABAE-472D-BEF8-DCE94B6258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6269632"/>
            <a:ext cx="11052731" cy="1937804"/>
          </a:xfrm>
        </p:spPr>
        <p:txBody>
          <a:bodyPr/>
          <a:lstStyle>
            <a:lvl1pPr algn="ctr">
              <a:defRPr sz="57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135338"/>
            <a:ext cx="11052731" cy="2134294"/>
          </a:xfrm>
        </p:spPr>
        <p:txBody>
          <a:bodyPr anchor="ctr"/>
          <a:lstStyle>
            <a:lvl1pPr marL="0" indent="0" algn="ctr">
              <a:buNone/>
              <a:defRPr sz="2800"/>
            </a:lvl1pPr>
            <a:lvl2pPr marL="650276" indent="0">
              <a:buNone/>
              <a:defRPr sz="2600"/>
            </a:lvl2pPr>
            <a:lvl3pPr marL="1300551" indent="0">
              <a:buNone/>
              <a:defRPr sz="2300"/>
            </a:lvl3pPr>
            <a:lvl4pPr marL="1950827" indent="0">
              <a:buNone/>
              <a:defRPr sz="2000"/>
            </a:lvl4pPr>
            <a:lvl5pPr marL="2601102" indent="0">
              <a:buNone/>
              <a:defRPr sz="2000"/>
            </a:lvl5pPr>
            <a:lvl6pPr marL="3251378" indent="0">
              <a:buNone/>
              <a:defRPr sz="2000"/>
            </a:lvl6pPr>
            <a:lvl7pPr marL="3901653" indent="0">
              <a:buNone/>
              <a:defRPr sz="2000"/>
            </a:lvl7pPr>
            <a:lvl8pPr marL="4551929" indent="0">
              <a:buNone/>
              <a:defRPr sz="2000"/>
            </a:lvl8pPr>
            <a:lvl9pPr marL="5202204" indent="0">
              <a:buNone/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430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7"/>
          <p:cNvSpPr>
            <a:spLocks noChangeArrowheads="1"/>
          </p:cNvSpPr>
          <p:nvPr userDrawn="1"/>
        </p:nvSpPr>
        <p:spPr bwMode="auto">
          <a:xfrm>
            <a:off x="433388" y="2384425"/>
            <a:ext cx="12569825" cy="666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30055" tIns="65028" rIns="130055" bIns="6502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1962" y="2927033"/>
            <a:ext cx="5361569" cy="573210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0250" y="2927033"/>
            <a:ext cx="5361567" cy="573210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17488" y="8997950"/>
            <a:ext cx="757237" cy="541338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fld id="{B2B76A02-DB5E-4BA3-987A-FF9EEB117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7"/>
          <p:cNvSpPr>
            <a:spLocks noChangeArrowheads="1"/>
          </p:cNvSpPr>
          <p:nvPr userDrawn="1"/>
        </p:nvSpPr>
        <p:spPr bwMode="auto">
          <a:xfrm>
            <a:off x="433388" y="2384425"/>
            <a:ext cx="12569825" cy="666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30055" tIns="65028" rIns="130055" bIns="6502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517721"/>
            <a:ext cx="11702892" cy="86726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601" y="2818624"/>
            <a:ext cx="5311904" cy="801771"/>
          </a:xfrm>
        </p:spPr>
        <p:txBody>
          <a:bodyPr anchor="ctr"/>
          <a:lstStyle>
            <a:lvl1pPr marL="0" indent="0">
              <a:buNone/>
              <a:defRPr sz="28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601" y="3577484"/>
            <a:ext cx="5311904" cy="513811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967" y="2818624"/>
            <a:ext cx="5747601" cy="758860"/>
          </a:xfrm>
        </p:spPr>
        <p:txBody>
          <a:bodyPr anchor="ctr"/>
          <a:lstStyle>
            <a:lvl1pPr marL="0" indent="0">
              <a:buNone/>
              <a:defRPr sz="28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452" y="3685892"/>
            <a:ext cx="5747601" cy="502970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17488" y="8997950"/>
            <a:ext cx="757237" cy="541338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fld id="{21472141-90F1-433E-B9E9-0F29C29AA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0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7"/>
          <p:cNvSpPr>
            <a:spLocks noChangeArrowheads="1"/>
          </p:cNvSpPr>
          <p:nvPr userDrawn="1"/>
        </p:nvSpPr>
        <p:spPr bwMode="auto">
          <a:xfrm>
            <a:off x="433388" y="2384425"/>
            <a:ext cx="12569825" cy="666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30055" tIns="65028" rIns="130055" bIns="6502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17488" y="8997950"/>
            <a:ext cx="757237" cy="541338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fld id="{CD559FCC-FFAA-4D0C-938B-92F0DED7F8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7"/>
          <p:cNvSpPr>
            <a:spLocks noChangeArrowheads="1"/>
          </p:cNvSpPr>
          <p:nvPr userDrawn="1"/>
        </p:nvSpPr>
        <p:spPr bwMode="auto">
          <a:xfrm>
            <a:off x="433388" y="2384425"/>
            <a:ext cx="12569825" cy="666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30055" tIns="65028" rIns="130055" bIns="6502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517721"/>
            <a:ext cx="12353052" cy="867269"/>
          </a:xfrm>
        </p:spPr>
        <p:txBody>
          <a:bodyPr/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17488" y="8997950"/>
            <a:ext cx="757237" cy="541338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fld id="{8F69C7DC-186D-4632-AAEE-31E24924C5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4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1517650"/>
            <a:ext cx="12352338" cy="866775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55" tIns="65028" rIns="130055" bIns="650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0163" y="2709863"/>
            <a:ext cx="11703050" cy="65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55" tIns="65028" rIns="130055" bIns="65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866775"/>
            <a:ext cx="13003213" cy="109538"/>
          </a:xfrm>
          <a:prstGeom prst="rect">
            <a:avLst/>
          </a:prstGeom>
          <a:solidFill>
            <a:srgbClr val="2A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55" tIns="65028" rIns="130055" bIns="65028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0813"/>
            <a:ext cx="13003213" cy="1463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5" r:id="rId3"/>
    <p:sldLayoutId id="2147483844" r:id="rId4"/>
    <p:sldLayoutId id="2147483846" r:id="rId5"/>
    <p:sldLayoutId id="2147483847" r:id="rId6"/>
    <p:sldLayoutId id="2147483848" r:id="rId7"/>
    <p:sldLayoutId id="2147483849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00264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00264D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00264D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00264D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00264D"/>
          </a:solidFill>
          <a:latin typeface="Arial" charset="0"/>
          <a:cs typeface="Arial" charset="0"/>
        </a:defRPr>
      </a:lvl5pPr>
      <a:lvl6pPr marL="650276" algn="l" rtl="0" fontAlgn="base">
        <a:lnSpc>
          <a:spcPct val="90000"/>
        </a:lnSpc>
        <a:spcBef>
          <a:spcPct val="0"/>
        </a:spcBef>
        <a:spcAft>
          <a:spcPct val="0"/>
        </a:spcAft>
        <a:defRPr sz="5100" b="1">
          <a:solidFill>
            <a:schemeClr val="hlink"/>
          </a:solidFill>
          <a:latin typeface="Arial" charset="0"/>
          <a:cs typeface="Arial" charset="0"/>
        </a:defRPr>
      </a:lvl6pPr>
      <a:lvl7pPr marL="1300551" algn="l" rtl="0" fontAlgn="base">
        <a:lnSpc>
          <a:spcPct val="90000"/>
        </a:lnSpc>
        <a:spcBef>
          <a:spcPct val="0"/>
        </a:spcBef>
        <a:spcAft>
          <a:spcPct val="0"/>
        </a:spcAft>
        <a:defRPr sz="5100" b="1">
          <a:solidFill>
            <a:schemeClr val="hlink"/>
          </a:solidFill>
          <a:latin typeface="Arial" charset="0"/>
          <a:cs typeface="Arial" charset="0"/>
        </a:defRPr>
      </a:lvl7pPr>
      <a:lvl8pPr marL="1950827" algn="l" rtl="0" fontAlgn="base">
        <a:lnSpc>
          <a:spcPct val="90000"/>
        </a:lnSpc>
        <a:spcBef>
          <a:spcPct val="0"/>
        </a:spcBef>
        <a:spcAft>
          <a:spcPct val="0"/>
        </a:spcAft>
        <a:defRPr sz="5100" b="1">
          <a:solidFill>
            <a:schemeClr val="hlink"/>
          </a:solidFill>
          <a:latin typeface="Arial" charset="0"/>
          <a:cs typeface="Arial" charset="0"/>
        </a:defRPr>
      </a:lvl8pPr>
      <a:lvl9pPr marL="2601102" algn="l" rtl="0" fontAlgn="base">
        <a:lnSpc>
          <a:spcPct val="90000"/>
        </a:lnSpc>
        <a:spcBef>
          <a:spcPct val="0"/>
        </a:spcBef>
        <a:spcAft>
          <a:spcPct val="0"/>
        </a:spcAft>
        <a:defRPr sz="51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75000"/>
        <a:buFont typeface="Arial" charset="0"/>
        <a:buChar char="●"/>
        <a:defRPr sz="4000">
          <a:solidFill>
            <a:srgbClr val="002060"/>
          </a:solidFill>
          <a:latin typeface="+mn-lt"/>
          <a:ea typeface="+mn-ea"/>
          <a:cs typeface="+mn-cs"/>
        </a:defRPr>
      </a:lvl1pPr>
      <a:lvl2pPr marL="1055688" indent="-406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●"/>
        <a:defRPr sz="3400">
          <a:solidFill>
            <a:srgbClr val="002060"/>
          </a:solidFill>
          <a:latin typeface="+mn-lt"/>
          <a:cs typeface="+mn-cs"/>
        </a:defRPr>
      </a:lvl2pPr>
      <a:lvl3pPr marL="1625600" indent="-323850" algn="l" rtl="0" eaLnBrk="0" fontAlgn="base" hangingPunct="0">
        <a:spcBef>
          <a:spcPct val="20000"/>
        </a:spcBef>
        <a:spcAft>
          <a:spcPct val="0"/>
        </a:spcAft>
        <a:buClr>
          <a:srgbClr val="3C653C"/>
        </a:buClr>
        <a:buSzPct val="75000"/>
        <a:buFont typeface="Arial" charset="0"/>
        <a:buChar char="●"/>
        <a:defRPr sz="2800">
          <a:solidFill>
            <a:srgbClr val="002060"/>
          </a:solidFill>
          <a:latin typeface="+mn-lt"/>
          <a:cs typeface="+mn-cs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80000"/>
        <a:buFont typeface="Arial" charset="0"/>
        <a:buChar char="●"/>
        <a:defRPr>
          <a:solidFill>
            <a:srgbClr val="002060"/>
          </a:solidFill>
          <a:latin typeface="+mn-lt"/>
          <a:cs typeface="+mn-cs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lr>
          <a:srgbClr val="FD9219"/>
        </a:buClr>
        <a:buSzPct val="65000"/>
        <a:buFont typeface="Arial" charset="0"/>
        <a:buChar char="●"/>
        <a:defRPr>
          <a:solidFill>
            <a:srgbClr val="002060"/>
          </a:solidFill>
          <a:latin typeface="+mn-lt"/>
          <a:cs typeface="+mn-cs"/>
        </a:defRPr>
      </a:lvl5pPr>
      <a:lvl6pPr marL="3576516" indent="-325138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4226791" indent="-325138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4877067" indent="-325138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5527342" indent="-325138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30055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130055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130055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130055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130055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130055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130055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130055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130055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9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charlescbeyer.com/ccb_wp/" TargetMode="External"/><Relationship Id="rId2" Type="http://schemas.openxmlformats.org/officeDocument/2006/relationships/hyperlink" Target="mailto:cbeyer@huronconsultinggroup.com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27013"/>
            <a:ext cx="13041313" cy="99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820987"/>
            <a:ext cx="11486171" cy="6241345"/>
          </a:xfrm>
        </p:spPr>
        <p:txBody>
          <a:bodyPr/>
          <a:lstStyle/>
          <a:p>
            <a:r>
              <a:rPr lang="en-US" sz="4400" dirty="0" smtClean="0"/>
              <a:t>VBA Overview</a:t>
            </a:r>
          </a:p>
          <a:p>
            <a:pPr lvl="1"/>
            <a:r>
              <a:rPr lang="en-US" sz="4000" dirty="0" smtClean="0"/>
              <a:t>What is VBA?</a:t>
            </a:r>
            <a:br>
              <a:rPr lang="en-US" sz="4000" dirty="0" smtClean="0"/>
            </a:br>
            <a:endParaRPr lang="en-US" sz="4000" dirty="0" smtClean="0"/>
          </a:p>
          <a:p>
            <a:pPr lvl="1"/>
            <a:r>
              <a:rPr lang="en-US" sz="4000" dirty="0" smtClean="0"/>
              <a:t>Excel Model / Events / Methods</a:t>
            </a:r>
            <a:br>
              <a:rPr lang="en-US" sz="4000" dirty="0" smtClean="0"/>
            </a:br>
            <a:endParaRPr lang="en-US" sz="4000" dirty="0" smtClean="0"/>
          </a:p>
          <a:p>
            <a:pPr lvl="1"/>
            <a:r>
              <a:rPr lang="en-US" sz="4000" dirty="0"/>
              <a:t>Code </a:t>
            </a:r>
            <a:r>
              <a:rPr lang="en-US" sz="4000" dirty="0" smtClean="0"/>
              <a:t>Editor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lvl="1"/>
            <a:r>
              <a:rPr lang="en-US" sz="4000" dirty="0"/>
              <a:t>Developer Menu / Design Mode / Wiring Events</a:t>
            </a:r>
            <a:r>
              <a:rPr lang="en-US" sz="3600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VBA – Topics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744787"/>
            <a:ext cx="11486171" cy="6317545"/>
          </a:xfrm>
        </p:spPr>
        <p:txBody>
          <a:bodyPr/>
          <a:lstStyle/>
          <a:p>
            <a:r>
              <a:rPr lang="en-US" dirty="0" smtClean="0"/>
              <a:t>Performance Optimizations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sz="4000" dirty="0" smtClean="0"/>
              <a:t>Screen Updating</a:t>
            </a:r>
            <a:br>
              <a:rPr lang="en-US" sz="4000" dirty="0" smtClean="0"/>
            </a:br>
            <a:endParaRPr lang="en-US" sz="4000" dirty="0" smtClean="0"/>
          </a:p>
          <a:p>
            <a:pPr lvl="1"/>
            <a:r>
              <a:rPr lang="en-US" sz="4000" dirty="0" smtClean="0"/>
              <a:t>Enable Events</a:t>
            </a:r>
            <a:br>
              <a:rPr lang="en-US" sz="4000" dirty="0" smtClean="0"/>
            </a:br>
            <a:endParaRPr lang="en-US" sz="4000" dirty="0" smtClean="0"/>
          </a:p>
          <a:p>
            <a:pPr lvl="1"/>
            <a:r>
              <a:rPr lang="en-US" sz="4000" dirty="0" smtClean="0"/>
              <a:t>Calculation Mode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VBA – Topics Covered </a:t>
            </a:r>
            <a:r>
              <a:rPr lang="en-US" sz="4000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592387"/>
            <a:ext cx="11486171" cy="6622345"/>
          </a:xfrm>
        </p:spPr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Performance Demonstration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Invalid Cell Identification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Add-In Presence Detection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Add-In Status Detection (Enabled/Disabled/Re-Enable)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Broken Link Detection / Correction</a:t>
            </a:r>
          </a:p>
          <a:p>
            <a:pPr marL="130175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VBA Topics Covered </a:t>
            </a:r>
            <a:r>
              <a:rPr lang="en-US" sz="4000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938213" y="4649786"/>
            <a:ext cx="11049793" cy="4565651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4800" b="1" dirty="0" smtClean="0"/>
              <a:t>VBA Overview</a:t>
            </a:r>
            <a:endParaRPr lang="en-US" altLang="en-US" sz="4800" b="1" dirty="0" smtClean="0"/>
          </a:p>
        </p:txBody>
      </p:sp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Smart View </a:t>
            </a:r>
          </a:p>
        </p:txBody>
      </p:sp>
    </p:spTree>
    <p:extLst>
      <p:ext uri="{BB962C8B-B14F-4D97-AF65-F5344CB8AC3E}">
        <p14:creationId xmlns:p14="http://schemas.microsoft.com/office/powerpoint/2010/main" val="13148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</a:t>
            </a:r>
            <a:r>
              <a:rPr lang="en-US" dirty="0" smtClean="0"/>
              <a:t>isual </a:t>
            </a:r>
            <a:r>
              <a:rPr lang="en-US" b="1" dirty="0" smtClean="0"/>
              <a:t>B</a:t>
            </a:r>
            <a:r>
              <a:rPr lang="en-US" dirty="0" smtClean="0"/>
              <a:t>asic for </a:t>
            </a:r>
            <a:r>
              <a:rPr lang="en-US" b="1" dirty="0" smtClean="0"/>
              <a:t>A</a:t>
            </a:r>
            <a:r>
              <a:rPr lang="en-US" dirty="0" smtClean="0"/>
              <a:t>pplications is a derivative of the Microsoft Visual Basic language that enables programmatic interaction with Microsoft Office products.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allows for custom logic to be added to your Office documents.  (You can even leverage this outside of Office to perform work against Office products)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VBA?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Object Model – This model exposes the key parts of an Excel document to VBA.  The following objects are typically used when working with Excel in VBA: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Application – Items that are Excel application related.</a:t>
            </a:r>
          </a:p>
          <a:p>
            <a:pPr lvl="1"/>
            <a:r>
              <a:rPr lang="en-US" dirty="0" smtClean="0"/>
              <a:t>Workbook – Items that are related to a workbook</a:t>
            </a:r>
          </a:p>
          <a:p>
            <a:pPr lvl="1"/>
            <a:r>
              <a:rPr lang="en-US" dirty="0" smtClean="0"/>
              <a:t>Worksheet – Items related to a worksheet</a:t>
            </a:r>
          </a:p>
          <a:p>
            <a:pPr lvl="1"/>
            <a:r>
              <a:rPr lang="en-US" dirty="0" smtClean="0"/>
              <a:t>Range – Reference to one or more cells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Model / Events /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5207" y="2927034"/>
            <a:ext cx="11662926" cy="80835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Application Object Example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0875" y="1573212"/>
            <a:ext cx="12352338" cy="866775"/>
          </a:xfrm>
        </p:spPr>
        <p:txBody>
          <a:bodyPr/>
          <a:lstStyle/>
          <a:p>
            <a:r>
              <a:rPr lang="en-US" dirty="0" smtClean="0"/>
              <a:t>Excel Model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5934191"/>
            <a:ext cx="5439568" cy="244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06" y="3879849"/>
            <a:ext cx="10850514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7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9006" y="2927034"/>
            <a:ext cx="11662926" cy="80835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Workbook Object Example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Excel Model</a:t>
            </a:r>
            <a:r>
              <a:rPr lang="en-US" sz="4400" smtClean="0"/>
              <a:t>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406" y="5716587"/>
            <a:ext cx="937471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06" y="3811587"/>
            <a:ext cx="1167962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9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9006" y="2927034"/>
            <a:ext cx="11662926" cy="80835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Worksheet Object Example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Model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806" y="5761037"/>
            <a:ext cx="8001000" cy="342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" y="3816350"/>
            <a:ext cx="1297860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4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9006" y="2927034"/>
            <a:ext cx="11662926" cy="80835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Range Object Example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Model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206" y="5454634"/>
            <a:ext cx="2743200" cy="390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06" y="3811587"/>
            <a:ext cx="8534400" cy="165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7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650875" y="3030538"/>
            <a:ext cx="11701463" cy="2228850"/>
          </a:xfrm>
        </p:spPr>
        <p:txBody>
          <a:bodyPr/>
          <a:lstStyle/>
          <a:p>
            <a:r>
              <a:rPr lang="en-US" altLang="en-US" sz="6600" dirty="0" smtClean="0"/>
              <a:t>Smart View</a:t>
            </a:r>
            <a:br>
              <a:rPr lang="en-US" altLang="en-US" sz="6600" dirty="0" smtClean="0"/>
            </a:br>
            <a:r>
              <a:rPr lang="en-US" altLang="en-US" sz="4400" b="0" dirty="0" smtClean="0"/>
              <a:t>Improving Upgrades/Migrations, Rollouts, and Reliability.</a:t>
            </a:r>
            <a:br>
              <a:rPr lang="en-US" altLang="en-US" sz="4400" b="0" dirty="0" smtClean="0"/>
            </a:br>
            <a:r>
              <a:rPr lang="en-US" altLang="en-US" sz="4400" b="0" dirty="0" smtClean="0"/>
              <a:t/>
            </a:r>
            <a:br>
              <a:rPr lang="en-US" altLang="en-US" sz="4400" b="0" dirty="0" smtClean="0"/>
            </a:br>
            <a:endParaRPr lang="en-US" altLang="en-US" sz="6300" b="0" dirty="0" smtClean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951038" y="5564188"/>
            <a:ext cx="9101137" cy="1371600"/>
          </a:xfrm>
        </p:spPr>
        <p:txBody>
          <a:bodyPr/>
          <a:lstStyle/>
          <a:p>
            <a:r>
              <a:rPr lang="en-US" altLang="en-US" sz="3200" smtClean="0"/>
              <a:t>Charles Beyer</a:t>
            </a:r>
          </a:p>
          <a:p>
            <a:r>
              <a:rPr lang="en-US" altLang="en-US" sz="3200" smtClean="0"/>
              <a:t>Huron Consulting Group</a:t>
            </a:r>
          </a:p>
        </p:txBody>
      </p:sp>
      <p:pic>
        <p:nvPicPr>
          <p:cNvPr id="8196" name="Picture 6" descr="Image result for huron consulting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7132638"/>
            <a:ext cx="35052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973387"/>
            <a:ext cx="11486171" cy="6287699"/>
          </a:xfrm>
        </p:spPr>
        <p:txBody>
          <a:bodyPr/>
          <a:lstStyle/>
          <a:p>
            <a:r>
              <a:rPr lang="en-US" dirty="0" smtClean="0"/>
              <a:t>Methods – Code Subroutines related to an object that perform actions. </a:t>
            </a:r>
          </a:p>
          <a:p>
            <a:pPr lvl="1"/>
            <a:r>
              <a:rPr lang="en-US" dirty="0" err="1" smtClean="0"/>
              <a:t>ActiveWorkbook.Close</a:t>
            </a:r>
            <a:r>
              <a:rPr lang="en-US" dirty="0" smtClean="0"/>
              <a:t> – Starts a routine to close the document.</a:t>
            </a:r>
            <a:endParaRPr lang="en-US" dirty="0"/>
          </a:p>
          <a:p>
            <a:pPr marL="649288" lvl="1" indent="0">
              <a:buNone/>
            </a:pPr>
            <a:endParaRPr lang="en-US" dirty="0" smtClean="0"/>
          </a:p>
          <a:p>
            <a:r>
              <a:rPr lang="en-US" dirty="0" smtClean="0"/>
              <a:t>Properties – Items related to objects that set/return variables.</a:t>
            </a:r>
          </a:p>
          <a:p>
            <a:pPr lvl="1"/>
            <a:r>
              <a:rPr lang="en-US" dirty="0" err="1" smtClean="0"/>
              <a:t>Application.Name</a:t>
            </a:r>
            <a:r>
              <a:rPr lang="en-US" dirty="0" smtClean="0"/>
              <a:t> – Reads the name of application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Excel Methods &amp; Properties </a:t>
            </a:r>
            <a:r>
              <a:rPr lang="en-US" sz="4000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– VBA code is typically executed when something happens.  There are many prebuilt event “traps”, typical events are:</a:t>
            </a:r>
          </a:p>
          <a:p>
            <a:pPr lvl="1"/>
            <a:r>
              <a:rPr lang="en-US" dirty="0" smtClean="0"/>
              <a:t>Open – Triggers when the application or a workbook is first opened.</a:t>
            </a:r>
          </a:p>
          <a:p>
            <a:pPr lvl="1"/>
            <a:r>
              <a:rPr lang="en-US" dirty="0" smtClean="0"/>
              <a:t>Activate – Triggers when a workbook or worksheet gets “focus”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Excel Events</a:t>
            </a:r>
            <a:r>
              <a:rPr lang="en-US" dirty="0" smtClean="0"/>
              <a:t> </a:t>
            </a:r>
            <a:r>
              <a:rPr lang="en-US" sz="4000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– VBA code is typically executed when something happens.  There are many prebuilt event “traps”, typical events are:</a:t>
            </a:r>
          </a:p>
          <a:p>
            <a:pPr lvl="1"/>
            <a:r>
              <a:rPr lang="en-US" dirty="0" err="1"/>
              <a:t>BefSave</a:t>
            </a:r>
            <a:r>
              <a:rPr lang="en-US" dirty="0"/>
              <a:t> / </a:t>
            </a:r>
            <a:r>
              <a:rPr lang="en-US" dirty="0" err="1"/>
              <a:t>BefClose</a:t>
            </a:r>
            <a:r>
              <a:rPr lang="en-US" dirty="0"/>
              <a:t> – Triggers before a workbook is Saved or Closed.</a:t>
            </a:r>
          </a:p>
          <a:p>
            <a:pPr lvl="1"/>
            <a:r>
              <a:rPr lang="en-US" dirty="0" err="1" smtClean="0"/>
              <a:t>SheetChange</a:t>
            </a:r>
            <a:r>
              <a:rPr lang="en-US" dirty="0" smtClean="0"/>
              <a:t> / Change – Triggers when a change is detected on a worksheet / Cell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Excel Events </a:t>
            </a:r>
            <a:r>
              <a:rPr lang="en-US" sz="4000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4206" y="2927034"/>
            <a:ext cx="11967726" cy="80835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Workbook Open Event Example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Events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" y="3859213"/>
            <a:ext cx="12591209" cy="132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06" y="5716587"/>
            <a:ext cx="969859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4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4206" y="2927034"/>
            <a:ext cx="11967726" cy="80835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Worksheet Activate Event Example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Events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04" y="5411787"/>
            <a:ext cx="8405812" cy="380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6" y="3887787"/>
            <a:ext cx="1183447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6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4206" y="2927034"/>
            <a:ext cx="11967726" cy="80835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Workbook </a:t>
            </a:r>
            <a:r>
              <a:rPr lang="en-US" u="sng" dirty="0" err="1" smtClean="0"/>
              <a:t>BefSave</a:t>
            </a:r>
            <a:r>
              <a:rPr lang="en-US" u="sng" dirty="0" smtClean="0"/>
              <a:t> Event Example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Events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06" y="5640387"/>
            <a:ext cx="8229600" cy="36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" y="3763963"/>
            <a:ext cx="11481158" cy="141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0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4206" y="2927034"/>
            <a:ext cx="11967726" cy="80835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SheetChange</a:t>
            </a:r>
            <a:r>
              <a:rPr lang="en-US" u="sng" dirty="0" smtClean="0"/>
              <a:t> Event Example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Events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66" y="6326187"/>
            <a:ext cx="8150840" cy="272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6" y="3735386"/>
            <a:ext cx="9220200" cy="220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5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592387"/>
            <a:ext cx="11486171" cy="6622345"/>
          </a:xfrm>
        </p:spPr>
        <p:txBody>
          <a:bodyPr/>
          <a:lstStyle/>
          <a:p>
            <a:r>
              <a:rPr lang="en-US" dirty="0" smtClean="0"/>
              <a:t>Code Editor – This is the user interface that enables the user to create VBA for their Workbook.  There are a few key pieces:</a:t>
            </a:r>
          </a:p>
          <a:p>
            <a:pPr lvl="1"/>
            <a:r>
              <a:rPr lang="en-US" dirty="0" smtClean="0"/>
              <a:t>Project Window – This provides a listing of all VBA projects for the currently open workbooks</a:t>
            </a:r>
          </a:p>
          <a:p>
            <a:pPr lvl="1"/>
            <a:r>
              <a:rPr lang="en-US" dirty="0" smtClean="0"/>
              <a:t>Properties Window – This provides an interface to update properties for Workbooks / Worksheets</a:t>
            </a:r>
          </a:p>
          <a:p>
            <a:pPr lvl="1"/>
            <a:r>
              <a:rPr lang="en-US" dirty="0" smtClean="0"/>
              <a:t>Code Editor Window – This is where VBA can be edited</a:t>
            </a:r>
          </a:p>
          <a:p>
            <a:pPr lvl="1"/>
            <a:r>
              <a:rPr lang="en-US" dirty="0" smtClean="0"/>
              <a:t>Immediate / Debug Window – Used during design time to debug code.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Excel Code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Excel Code Editor </a:t>
            </a:r>
            <a:r>
              <a:rPr lang="en-US" sz="3600" dirty="0" smtClean="0"/>
              <a:t>(continued)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" y="2668587"/>
            <a:ext cx="12280557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6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592387"/>
            <a:ext cx="11486171" cy="6622345"/>
          </a:xfrm>
        </p:spPr>
        <p:txBody>
          <a:bodyPr/>
          <a:lstStyle/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To start the code editor, press ALT-F11from Excel.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To create code for a Worksheet / Workbook, double click on it in the Project Window.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To create code for a specific Method/Event, use the drop down menus at the top of the Code Editor portion of the screen.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Code Editor</a:t>
            </a:r>
            <a:r>
              <a:rPr lang="en-US" sz="4400" dirty="0" smtClean="0"/>
              <a:t> </a:t>
            </a:r>
            <a:r>
              <a:rPr lang="en-US" sz="4000" dirty="0" smtClean="0"/>
              <a:t>(continued)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910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About Huron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2303463"/>
            <a:ext cx="2566988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559050"/>
            <a:ext cx="12344400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592387"/>
            <a:ext cx="11486171" cy="6622345"/>
          </a:xfrm>
        </p:spPr>
        <p:txBody>
          <a:bodyPr/>
          <a:lstStyle/>
          <a:p>
            <a:r>
              <a:rPr lang="en-US" dirty="0" smtClean="0"/>
              <a:t>Developer Menu – Excel toolbar consisting of app dev purposes</a:t>
            </a:r>
          </a:p>
          <a:p>
            <a:r>
              <a:rPr lang="en-US" dirty="0" smtClean="0"/>
              <a:t>Design Mode – Special mode in Excel for performing form edits .</a:t>
            </a:r>
          </a:p>
          <a:p>
            <a:r>
              <a:rPr lang="en-US" dirty="0"/>
              <a:t>Event Wiring – Process of hooking up a form item with code execution (e.g. Button press)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Developer Menu / Design Mode / Wiring Events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62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927034"/>
            <a:ext cx="11486171" cy="1494154"/>
          </a:xfrm>
        </p:spPr>
        <p:txBody>
          <a:bodyPr/>
          <a:lstStyle/>
          <a:p>
            <a:r>
              <a:rPr lang="en-US" dirty="0" smtClean="0"/>
              <a:t>To enable:  Excel Options, then Customize Ribbon, then check Developer Main Tab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Menu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" y="4421187"/>
            <a:ext cx="1242269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8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06" y="4878387"/>
            <a:ext cx="12095771" cy="3352800"/>
          </a:xfrm>
        </p:spPr>
        <p:txBody>
          <a:bodyPr/>
          <a:lstStyle/>
          <a:p>
            <a:r>
              <a:rPr lang="en-US" dirty="0" smtClean="0"/>
              <a:t>Notable Items:</a:t>
            </a:r>
          </a:p>
          <a:p>
            <a:pPr lvl="1"/>
            <a:r>
              <a:rPr lang="en-US" dirty="0" smtClean="0"/>
              <a:t>Insert – This allows us to add controls (e.g. Button) to worksheets</a:t>
            </a:r>
          </a:p>
          <a:p>
            <a:pPr lvl="1"/>
            <a:r>
              <a:rPr lang="en-US" dirty="0" smtClean="0"/>
              <a:t>Design Mode – Allows editing of controls without events</a:t>
            </a:r>
          </a:p>
          <a:p>
            <a:pPr lvl="1"/>
            <a:r>
              <a:rPr lang="en-US" dirty="0" smtClean="0"/>
              <a:t>View Code – Takes you to source editing window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Menu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2387"/>
            <a:ext cx="1296404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9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06" y="4878387"/>
            <a:ext cx="12095771" cy="3352800"/>
          </a:xfrm>
        </p:spPr>
        <p:txBody>
          <a:bodyPr/>
          <a:lstStyle/>
          <a:p>
            <a:r>
              <a:rPr lang="en-US" dirty="0" smtClean="0"/>
              <a:t>Notable Items:</a:t>
            </a:r>
          </a:p>
          <a:p>
            <a:pPr lvl="1"/>
            <a:r>
              <a:rPr lang="en-US" dirty="0" smtClean="0"/>
              <a:t>Insert – This allows us to add controls (e.g. Button) to worksheets</a:t>
            </a:r>
          </a:p>
          <a:p>
            <a:pPr lvl="1"/>
            <a:r>
              <a:rPr lang="en-US" dirty="0" smtClean="0"/>
              <a:t>Design Mode – Allows editing of controls without events</a:t>
            </a:r>
          </a:p>
          <a:p>
            <a:pPr lvl="1"/>
            <a:r>
              <a:rPr lang="en-US" dirty="0" smtClean="0"/>
              <a:t>View Code – Takes you to source editing window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Menu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2387"/>
            <a:ext cx="1296404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5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Mode / Event Wiring	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938213" y="4649786"/>
            <a:ext cx="11049793" cy="4565651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4800" b="1" dirty="0" smtClean="0"/>
              <a:t>DEMO</a:t>
            </a:r>
            <a:br>
              <a:rPr lang="en-US" altLang="en-US" sz="4800" b="1" dirty="0" smtClean="0"/>
            </a:br>
            <a:r>
              <a:rPr lang="en-US" altLang="en-US" b="1" dirty="0" smtClean="0"/>
              <a:t>[1_Planning_CellNote_Editor_v1.xlsm]</a:t>
            </a:r>
            <a:endParaRPr lang="en-US" alt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18297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Optimizations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938213" y="4649786"/>
            <a:ext cx="11049793" cy="4565651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800" dirty="0" smtClean="0"/>
              <a:t>VBA Performance </a:t>
            </a:r>
            <a:r>
              <a:rPr lang="en-US" sz="4800" dirty="0"/>
              <a:t>Optimizations</a:t>
            </a:r>
            <a:endParaRPr lang="en-US" alt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18356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744787"/>
            <a:ext cx="11486171" cy="6317545"/>
          </a:xfrm>
        </p:spPr>
        <p:txBody>
          <a:bodyPr/>
          <a:lstStyle/>
          <a:p>
            <a:r>
              <a:rPr lang="en-US" dirty="0" smtClean="0"/>
              <a:t>A few settings can make a huge difference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Screen Updating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Enable Events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Calculation Mode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744787"/>
            <a:ext cx="11486171" cy="63175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advantages and disadvantages to Disabling Screen Updating: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Unneeded screen activity confuses end users</a:t>
            </a:r>
          </a:p>
          <a:p>
            <a:pPr lvl="1"/>
            <a:r>
              <a:rPr lang="en-US" dirty="0" smtClean="0"/>
              <a:t>Significant Performance Improvement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Don’t forget to turn it back on!	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Screen 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744787"/>
            <a:ext cx="11486171" cy="63175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Controlling Screen Updating is straightforward:</a:t>
            </a:r>
          </a:p>
          <a:p>
            <a:pPr marL="0" indent="0">
              <a:buNone/>
            </a:pPr>
            <a:r>
              <a:rPr lang="en-US" sz="3200" u="sng" dirty="0" smtClean="0"/>
              <a:t>Disable</a:t>
            </a:r>
            <a:br>
              <a:rPr lang="en-US" sz="3200" u="sng" dirty="0" smtClean="0"/>
            </a:br>
            <a:endParaRPr lang="en-US" dirty="0" smtClean="0"/>
          </a:p>
          <a:p>
            <a:pPr marL="0" indent="0">
              <a:buNone/>
            </a:pPr>
            <a:endParaRPr lang="en-US" sz="3600" u="sng" dirty="0"/>
          </a:p>
          <a:p>
            <a:pPr marL="0" indent="0">
              <a:buNone/>
            </a:pPr>
            <a:r>
              <a:rPr lang="en-US" sz="2800" u="sng" dirty="0" smtClean="0"/>
              <a:t>Enable</a:t>
            </a:r>
          </a:p>
          <a:p>
            <a:pPr marL="0" indent="0">
              <a:buNone/>
            </a:pPr>
            <a:endParaRPr lang="en-US" sz="3600" u="sn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Performance – Screen Updating </a:t>
            </a:r>
            <a:r>
              <a:rPr lang="en-US" sz="3600" dirty="0" smtClean="0"/>
              <a:t>(continued)</a:t>
            </a:r>
            <a:endParaRPr lang="en-US" sz="44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06" y="4116387"/>
            <a:ext cx="6096000" cy="80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2" y="6021386"/>
            <a:ext cx="6090444" cy="1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2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744787"/>
            <a:ext cx="11486171" cy="63175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Enabling / Disabling Events has advantages and disadvantages: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Prevents unnecessary events from firing</a:t>
            </a:r>
          </a:p>
          <a:p>
            <a:pPr lvl="1"/>
            <a:r>
              <a:rPr lang="en-US" dirty="0" smtClean="0"/>
              <a:t>Significant Performance Improvement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Don’t forget to turn it back on! 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About Huron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2303463"/>
            <a:ext cx="2566988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559050"/>
            <a:ext cx="12031662" cy="628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744787"/>
            <a:ext cx="11486171" cy="63175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Controlling Events is straightforward:</a:t>
            </a:r>
          </a:p>
          <a:p>
            <a:pPr marL="0" indent="0">
              <a:buNone/>
            </a:pPr>
            <a:r>
              <a:rPr lang="en-US" sz="3200" u="sng" dirty="0" smtClean="0"/>
              <a:t>Disable</a:t>
            </a:r>
            <a:br>
              <a:rPr lang="en-US" sz="3200" u="sng" dirty="0" smtClean="0"/>
            </a:br>
            <a:endParaRPr lang="en-US" dirty="0" smtClean="0"/>
          </a:p>
          <a:p>
            <a:pPr marL="0" indent="0">
              <a:buNone/>
            </a:pPr>
            <a:endParaRPr lang="en-US" sz="3600" u="sng" dirty="0"/>
          </a:p>
          <a:p>
            <a:pPr marL="0" indent="0">
              <a:buNone/>
            </a:pPr>
            <a:r>
              <a:rPr lang="en-US" sz="2800" u="sng" dirty="0" smtClean="0"/>
              <a:t>Enable</a:t>
            </a:r>
          </a:p>
          <a:p>
            <a:pPr marL="0" indent="0">
              <a:buNone/>
            </a:pPr>
            <a:endParaRPr lang="en-US" sz="3600" u="sn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Events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68" y="4137025"/>
            <a:ext cx="6103938" cy="103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3" y="6021387"/>
            <a:ext cx="647905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8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744787"/>
            <a:ext cx="11486171" cy="631754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Changing the Calculation Mode from Automatic to Manual will prevent calculations from occurring in the middle of a process.  The calculations will still occur when set to Automatic or when manually started.  Doing this has the following advantages and disadvantages:</a:t>
            </a:r>
            <a:endParaRPr lang="en-US" dirty="0" smtClean="0"/>
          </a:p>
          <a:p>
            <a:r>
              <a:rPr lang="en-US" sz="3600" dirty="0" smtClean="0"/>
              <a:t>Advantages:</a:t>
            </a:r>
          </a:p>
          <a:p>
            <a:pPr lvl="1"/>
            <a:r>
              <a:rPr lang="en-US" sz="3200" dirty="0" smtClean="0"/>
              <a:t>Prevents unnecessary calculations from occurring</a:t>
            </a:r>
          </a:p>
          <a:p>
            <a:pPr lvl="1"/>
            <a:r>
              <a:rPr lang="en-US" sz="3200" dirty="0" smtClean="0"/>
              <a:t>Significant Performance Improvement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600" dirty="0" smtClean="0"/>
              <a:t>Disadvantages:</a:t>
            </a:r>
          </a:p>
          <a:p>
            <a:pPr lvl="1"/>
            <a:r>
              <a:rPr lang="en-US" sz="3200" dirty="0" smtClean="0"/>
              <a:t>Don’t forget to set back to Automatic! 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Calculation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744787"/>
            <a:ext cx="11486171" cy="63175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Changing the Calculation Mode is  straightforward:</a:t>
            </a:r>
          </a:p>
          <a:p>
            <a:pPr marL="0" indent="0">
              <a:buNone/>
            </a:pPr>
            <a:r>
              <a:rPr lang="en-US" sz="3200" u="sng" dirty="0" smtClean="0"/>
              <a:t>Manual</a:t>
            </a:r>
            <a:br>
              <a:rPr lang="en-US" sz="3200" u="sng" dirty="0" smtClean="0"/>
            </a:br>
            <a:endParaRPr lang="en-US" dirty="0" smtClean="0"/>
          </a:p>
          <a:p>
            <a:pPr marL="0" indent="0">
              <a:buNone/>
            </a:pPr>
            <a:endParaRPr lang="en-US" sz="3600" u="sng" dirty="0"/>
          </a:p>
          <a:p>
            <a:pPr marL="0" indent="0">
              <a:buNone/>
            </a:pPr>
            <a:r>
              <a:rPr lang="en-US" sz="2800" u="sng" dirty="0" smtClean="0"/>
              <a:t>Automatic</a:t>
            </a:r>
          </a:p>
          <a:p>
            <a:pPr marL="0" indent="0">
              <a:buNone/>
            </a:pPr>
            <a:endParaRPr lang="en-US" sz="3600" u="sn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Performance – Calculation Mode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3" y="4878387"/>
            <a:ext cx="8060533" cy="97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29" y="6783387"/>
            <a:ext cx="804110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Optimization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938213" y="4649786"/>
            <a:ext cx="11049793" cy="4565651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4800" b="1" dirty="0" smtClean="0"/>
              <a:t>DEMO</a:t>
            </a:r>
            <a:br>
              <a:rPr lang="en-US" altLang="en-US" sz="4800" b="1" dirty="0" smtClean="0"/>
            </a:br>
            <a:r>
              <a:rPr lang="en-US" altLang="en-US" b="1" dirty="0"/>
              <a:t>[2_PerformanceOptimizations.xlsm]</a:t>
            </a:r>
            <a:endParaRPr lang="en-US" alt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26393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Cell Identification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938213" y="4649786"/>
            <a:ext cx="11049793" cy="4565651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4800" b="1" dirty="0" smtClean="0"/>
              <a:t>DEMO</a:t>
            </a:r>
            <a:br>
              <a:rPr lang="en-US" altLang="en-US" sz="4800" b="1" dirty="0" smtClean="0"/>
            </a:br>
            <a:r>
              <a:rPr lang="en-US" altLang="en-US" b="1" dirty="0" smtClean="0"/>
              <a:t>[3_CatchNonNumericBeforeSave.xlsm</a:t>
            </a:r>
            <a:r>
              <a:rPr lang="en-US" altLang="en-US" b="1" dirty="0"/>
              <a:t>]</a:t>
            </a:r>
            <a:endParaRPr lang="en-US" alt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20316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Add-In Detection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938213" y="4649786"/>
            <a:ext cx="11049793" cy="4565651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4800" b="1" dirty="0" smtClean="0"/>
              <a:t>DEMO</a:t>
            </a:r>
            <a:br>
              <a:rPr lang="en-US" altLang="en-US" sz="4800" b="1" dirty="0" smtClean="0"/>
            </a:br>
            <a:r>
              <a:rPr lang="en-US" altLang="en-US" b="1" dirty="0"/>
              <a:t>[4_Discover_Addins.xlsm]</a:t>
            </a:r>
            <a:endParaRPr lang="en-US" alt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9908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Add-In Detection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938213" y="2744788"/>
            <a:ext cx="11049793" cy="68579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200" b="1" u="sng" dirty="0" smtClean="0"/>
              <a:t>When Present and “Installed”</a:t>
            </a:r>
            <a:endParaRPr lang="en-US" altLang="en-US" sz="3200" b="1" u="sng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06" y="3740566"/>
            <a:ext cx="10668000" cy="372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Add-In Detection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938213" y="2516188"/>
            <a:ext cx="11049793" cy="6553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Takeaways</a:t>
            </a:r>
          </a:p>
          <a:p>
            <a:pPr lvl="1" eaLnBrk="1" hangingPunct="1"/>
            <a:r>
              <a:rPr lang="en-US" altLang="en-US" sz="3200" dirty="0" smtClean="0"/>
              <a:t>If HsTbar.xla is not shown as Installed, Smart View isn’t functioning and it needs to be “Installed”, this can be done automatically for the end user.</a:t>
            </a:r>
          </a:p>
          <a:p>
            <a:pPr lvl="1" eaLnBrk="1" hangingPunct="1"/>
            <a:r>
              <a:rPr lang="en-US" altLang="en-US" sz="3200" dirty="0" smtClean="0"/>
              <a:t>If HsTbar.xla doesn’t show up in the list of Add-Ins, Smart View has not been installed.</a:t>
            </a:r>
          </a:p>
          <a:p>
            <a:pPr lvl="1" eaLnBrk="1" hangingPunct="1"/>
            <a:r>
              <a:rPr lang="en-US" altLang="en-US" sz="3200" dirty="0" smtClean="0"/>
              <a:t>Disabled Items is stored in Registry and is fixed in example.</a:t>
            </a:r>
          </a:p>
          <a:p>
            <a:pPr lvl="1" eaLnBrk="1" hangingPunct="1"/>
            <a:r>
              <a:rPr lang="en-US" altLang="en-US" sz="3200" dirty="0" smtClean="0"/>
              <a:t>Including some detection in the Load method of the Workbook would solve a lot of end user surprises.</a:t>
            </a:r>
          </a:p>
          <a:p>
            <a:pPr lvl="1" eaLnBrk="1" hangingPunct="1"/>
            <a:r>
              <a:rPr lang="en-US" altLang="en-US" sz="3200" dirty="0" smtClean="0"/>
              <a:t>Excel needs to be restarted after re-enabling, though you can communicate this to user easily.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132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HsTbar</a:t>
            </a:r>
            <a:r>
              <a:rPr lang="en-US" dirty="0" smtClean="0"/>
              <a:t> Broken Link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938213" y="2744788"/>
            <a:ext cx="11049793" cy="647065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4800" b="1" dirty="0" smtClean="0"/>
              <a:t>DEMO</a:t>
            </a:r>
            <a:br>
              <a:rPr lang="en-US" altLang="en-US" sz="4800" b="1" dirty="0" smtClean="0"/>
            </a:br>
            <a:r>
              <a:rPr lang="en-US" altLang="en-US" b="1" dirty="0"/>
              <a:t>[5_HsTbar_Broken_Links.xlsm</a:t>
            </a:r>
            <a:r>
              <a:rPr lang="en-US" altLang="en-US" b="1" dirty="0" smtClean="0"/>
              <a:t>]</a:t>
            </a:r>
            <a:br>
              <a:rPr lang="en-US" altLang="en-US" b="1" dirty="0" smtClean="0"/>
            </a:br>
            <a:endParaRPr lang="en-US" altLang="en-US" b="1" dirty="0" smtClean="0"/>
          </a:p>
          <a:p>
            <a:pPr eaLnBrk="1" hangingPunct="1"/>
            <a:r>
              <a:rPr lang="en-US" altLang="en-US" sz="4800" b="1" dirty="0" smtClean="0"/>
              <a:t>Typical Causes</a:t>
            </a:r>
          </a:p>
          <a:p>
            <a:pPr lvl="1" eaLnBrk="1" hangingPunct="1"/>
            <a:r>
              <a:rPr lang="en-US" altLang="en-US" sz="4200" b="1" dirty="0" smtClean="0"/>
              <a:t>User does not have Smart View</a:t>
            </a:r>
          </a:p>
          <a:p>
            <a:pPr lvl="1" eaLnBrk="1" hangingPunct="1"/>
            <a:r>
              <a:rPr lang="en-US" altLang="en-US" sz="4200" b="1" dirty="0" smtClean="0"/>
              <a:t>Creator of document had Smart View installed to a different file path.</a:t>
            </a:r>
            <a:endParaRPr lang="en-US" altLang="en-US" sz="4200" b="1" dirty="0" smtClean="0"/>
          </a:p>
        </p:txBody>
      </p:sp>
    </p:spTree>
    <p:extLst>
      <p:ext uri="{BB962C8B-B14F-4D97-AF65-F5344CB8AC3E}">
        <p14:creationId xmlns:p14="http://schemas.microsoft.com/office/powerpoint/2010/main" val="16731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VBA Demo Summary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938213" y="2744788"/>
            <a:ext cx="11049793" cy="64706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4800" b="1" dirty="0" smtClean="0"/>
              <a:t>How can we now improve our documents?</a:t>
            </a:r>
            <a:endParaRPr lang="en-US" altLang="en-US" b="1" dirty="0" smtClean="0"/>
          </a:p>
          <a:p>
            <a:pPr eaLnBrk="1" hangingPunct="1"/>
            <a:r>
              <a:rPr lang="en-US" altLang="en-US" sz="3600" b="1" dirty="0" smtClean="0"/>
              <a:t>Leverage Workbook Open Method To</a:t>
            </a:r>
          </a:p>
          <a:p>
            <a:pPr lvl="1" eaLnBrk="1" hangingPunct="1"/>
            <a:r>
              <a:rPr lang="en-US" altLang="en-US" sz="3200" b="1" dirty="0" smtClean="0"/>
              <a:t>Disabled / “Uninstalled” Smart View</a:t>
            </a:r>
          </a:p>
          <a:p>
            <a:pPr lvl="1" eaLnBrk="1" hangingPunct="1"/>
            <a:r>
              <a:rPr lang="en-US" altLang="en-US" sz="3200" b="1" dirty="0" smtClean="0"/>
              <a:t>Check for Broken Links</a:t>
            </a:r>
          </a:p>
          <a:p>
            <a:pPr eaLnBrk="1" hangingPunct="1"/>
            <a:r>
              <a:rPr lang="en-US" altLang="en-US" sz="3600" b="1" dirty="0" smtClean="0"/>
              <a:t>Leverage Save Method</a:t>
            </a:r>
          </a:p>
          <a:p>
            <a:pPr lvl="1" eaLnBrk="1" hangingPunct="1"/>
            <a:r>
              <a:rPr lang="en-US" altLang="en-US" sz="3200" b="1" dirty="0" smtClean="0"/>
              <a:t>Check for non-Refreshed Data / Non-Numeric</a:t>
            </a:r>
          </a:p>
          <a:p>
            <a:pPr eaLnBrk="1" hangingPunct="1"/>
            <a:r>
              <a:rPr lang="en-US" altLang="en-US" sz="3800" b="1" dirty="0" smtClean="0"/>
              <a:t>Improve Performance before large queries</a:t>
            </a:r>
          </a:p>
          <a:p>
            <a:pPr lvl="1" eaLnBrk="1" hangingPunct="1"/>
            <a:r>
              <a:rPr lang="en-US" altLang="en-US" sz="3200" b="1" dirty="0" err="1" smtClean="0"/>
              <a:t>ScreenUpdating</a:t>
            </a:r>
            <a:r>
              <a:rPr lang="en-US" altLang="en-US" sz="3200" b="1" dirty="0" smtClean="0"/>
              <a:t>, Calculation Mode, etc.</a:t>
            </a:r>
          </a:p>
        </p:txBody>
      </p:sp>
    </p:spTree>
    <p:extLst>
      <p:ext uri="{BB962C8B-B14F-4D97-AF65-F5344CB8AC3E}">
        <p14:creationId xmlns:p14="http://schemas.microsoft.com/office/powerpoint/2010/main" val="20642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2213" y="2927350"/>
            <a:ext cx="11485562" cy="6288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17 years professional experience in software development, infrastructure, and consulting.</a:t>
            </a:r>
          </a:p>
          <a:p>
            <a:pPr lvl="1">
              <a:defRPr/>
            </a:pPr>
            <a:r>
              <a:rPr lang="en-US" dirty="0" smtClean="0"/>
              <a:t>9 years working with Oracle/Hyperion products</a:t>
            </a:r>
          </a:p>
          <a:p>
            <a:pPr>
              <a:defRPr/>
            </a:pPr>
            <a:r>
              <a:rPr lang="en-US" dirty="0" smtClean="0"/>
              <a:t>Published both Open Source and Commercial software products.</a:t>
            </a:r>
          </a:p>
          <a:p>
            <a:pPr>
              <a:defRPr/>
            </a:pPr>
            <a:r>
              <a:rPr lang="en-US" dirty="0" smtClean="0"/>
              <a:t>Always happy to help out with questions </a:t>
            </a:r>
            <a:r>
              <a:rPr lang="en-US" sz="3200" dirty="0" smtClean="0"/>
              <a:t>(time permitting of course!)</a:t>
            </a:r>
          </a:p>
          <a:p>
            <a:pPr>
              <a:defRPr/>
            </a:pPr>
            <a:r>
              <a:rPr lang="en-US" dirty="0" smtClean="0"/>
              <a:t>Contributes on blogs and OTN Discussion Boards (beyerch2)</a:t>
            </a:r>
            <a:endParaRPr lang="en-US" dirty="0"/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About the Speaker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938213" y="4649786"/>
            <a:ext cx="11049793" cy="4565651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4800" b="1" dirty="0" smtClean="0"/>
              <a:t>Smart View API</a:t>
            </a:r>
            <a:endParaRPr lang="en-US" altLang="en-US" sz="4800" b="1" dirty="0" smtClean="0"/>
          </a:p>
        </p:txBody>
      </p:sp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Smart View </a:t>
            </a:r>
          </a:p>
        </p:txBody>
      </p:sp>
    </p:spTree>
    <p:extLst>
      <p:ext uri="{BB962C8B-B14F-4D97-AF65-F5344CB8AC3E}">
        <p14:creationId xmlns:p14="http://schemas.microsoft.com/office/powerpoint/2010/main" val="9043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API Calls</a:t>
            </a:r>
          </a:p>
          <a:p>
            <a:pPr lvl="1"/>
            <a:r>
              <a:rPr lang="en-US" dirty="0" smtClean="0"/>
              <a:t>Menu Functions</a:t>
            </a:r>
          </a:p>
          <a:p>
            <a:pPr lvl="2"/>
            <a:r>
              <a:rPr lang="en-US" dirty="0" err="1" smtClean="0"/>
              <a:t>HypMenuVRefresh</a:t>
            </a:r>
            <a:endParaRPr lang="en-US" dirty="0" smtClean="0"/>
          </a:p>
          <a:p>
            <a:pPr lvl="2"/>
            <a:r>
              <a:rPr lang="en-US" dirty="0" err="1" smtClean="0"/>
              <a:t>HypMenuVRefreshAll</a:t>
            </a:r>
            <a:endParaRPr lang="en-US" dirty="0" smtClean="0"/>
          </a:p>
          <a:p>
            <a:pPr lvl="1"/>
            <a:r>
              <a:rPr lang="en-US" dirty="0" smtClean="0"/>
              <a:t>Connection Functions</a:t>
            </a:r>
          </a:p>
          <a:p>
            <a:pPr lvl="2"/>
            <a:r>
              <a:rPr lang="en-US" dirty="0" err="1" smtClean="0"/>
              <a:t>HypConnect</a:t>
            </a:r>
            <a:r>
              <a:rPr lang="en-US" dirty="0" smtClean="0"/>
              <a:t> / </a:t>
            </a:r>
            <a:r>
              <a:rPr lang="en-US" dirty="0" err="1" smtClean="0"/>
              <a:t>HypConnected</a:t>
            </a:r>
            <a:r>
              <a:rPr lang="en-US" dirty="0" smtClean="0"/>
              <a:t> / </a:t>
            </a:r>
            <a:r>
              <a:rPr lang="en-US" dirty="0" err="1" smtClean="0"/>
              <a:t>HypConnectionExists</a:t>
            </a:r>
            <a:endParaRPr lang="en-US" dirty="0" smtClean="0"/>
          </a:p>
          <a:p>
            <a:pPr lvl="2"/>
            <a:r>
              <a:rPr lang="en-US" dirty="0" err="1" smtClean="0"/>
              <a:t>HypCreateConnectionEx</a:t>
            </a:r>
            <a:endParaRPr lang="en-US" dirty="0" smtClean="0"/>
          </a:p>
          <a:p>
            <a:pPr lvl="2"/>
            <a:r>
              <a:rPr lang="en-US" dirty="0" err="1" smtClean="0"/>
              <a:t>HypDisconnect</a:t>
            </a:r>
            <a:r>
              <a:rPr lang="en-US" dirty="0" smtClean="0"/>
              <a:t> / </a:t>
            </a:r>
            <a:r>
              <a:rPr lang="en-US" dirty="0" err="1" smtClean="0"/>
              <a:t>HypDisconnectAll</a:t>
            </a:r>
            <a:r>
              <a:rPr lang="en-US" dirty="0" smtClean="0"/>
              <a:t> / </a:t>
            </a:r>
            <a:r>
              <a:rPr lang="en-US" dirty="0" err="1" smtClean="0"/>
              <a:t>HypDisconnectEx</a:t>
            </a:r>
            <a:endParaRPr lang="en-US" dirty="0" smtClean="0"/>
          </a:p>
          <a:p>
            <a:pPr lvl="2"/>
            <a:r>
              <a:rPr lang="en-US" dirty="0" err="1" smtClean="0"/>
              <a:t>HypGetSetSharedConnections</a:t>
            </a:r>
            <a:r>
              <a:rPr lang="en-US" dirty="0" smtClean="0"/>
              <a:t> / </a:t>
            </a:r>
            <a:r>
              <a:rPr lang="en-US" dirty="0" err="1" smtClean="0"/>
              <a:t>HypSetSharedConnectionsURL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View API – Topics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592387"/>
            <a:ext cx="11486171" cy="6622345"/>
          </a:xfrm>
        </p:spPr>
        <p:txBody>
          <a:bodyPr/>
          <a:lstStyle/>
          <a:p>
            <a:r>
              <a:rPr lang="en-US" dirty="0" smtClean="0"/>
              <a:t>“Menu Functions” – Menu functions expose the functionality found on the Smart View ribbon.  </a:t>
            </a:r>
          </a:p>
          <a:p>
            <a:pPr lvl="1"/>
            <a:r>
              <a:rPr lang="en-US" dirty="0" err="1" smtClean="0"/>
              <a:t>HypMenuVRefresh</a:t>
            </a:r>
            <a:r>
              <a:rPr lang="en-US" dirty="0" smtClean="0"/>
              <a:t> – Refreshes the active worksheet.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HypMenuVRefreshAll</a:t>
            </a:r>
            <a:r>
              <a:rPr lang="en-US" dirty="0" smtClean="0"/>
              <a:t> – Refreshes all worksheets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View API – Menu Functions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06" y="5106987"/>
            <a:ext cx="10058400" cy="162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606" y="7621587"/>
            <a:ext cx="1041869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2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592388"/>
            <a:ext cx="11486171" cy="1524000"/>
          </a:xfrm>
        </p:spPr>
        <p:txBody>
          <a:bodyPr/>
          <a:lstStyle/>
          <a:p>
            <a:r>
              <a:rPr lang="en-US" dirty="0" smtClean="0"/>
              <a:t>How could we leverage previous VBA Events and these functions in our workbooks?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0875" y="1557049"/>
            <a:ext cx="12352338" cy="787977"/>
          </a:xfrm>
        </p:spPr>
        <p:txBody>
          <a:bodyPr/>
          <a:lstStyle/>
          <a:p>
            <a:r>
              <a:rPr lang="en-US" sz="4400" dirty="0" smtClean="0"/>
              <a:t>Smart View API – Menu Functions </a:t>
            </a:r>
            <a:r>
              <a:rPr lang="en-US" sz="3600" dirty="0" smtClean="0"/>
              <a:t>(continued)</a:t>
            </a:r>
            <a:endParaRPr lang="en-US" sz="4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167606" y="3963987"/>
            <a:ext cx="1148617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55" tIns="65028" rIns="130055" bIns="65028" numCol="1" anchor="t" anchorCtr="0" compatLnSpc="1">
            <a:prstTxWarp prst="textNoShape">
              <a:avLst/>
            </a:prstTxWarp>
          </a:bodyPr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"/>
              <a:defRPr sz="40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1055688" indent="-406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</a:schemeClr>
              </a:buClr>
              <a:buSzPct val="100000"/>
              <a:buFont typeface="Arial" pitchFamily="34" charset="0"/>
              <a:buChar char="●"/>
              <a:defRPr sz="3400">
                <a:solidFill>
                  <a:srgbClr val="002060"/>
                </a:solidFill>
                <a:latin typeface="+mn-lt"/>
                <a:cs typeface="+mn-cs"/>
              </a:defRPr>
            </a:lvl2pPr>
            <a:lvl3pPr marL="1625600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75000"/>
              <a:buFont typeface="Arial" charset="0"/>
              <a:buChar char="●"/>
              <a:defRPr sz="2800">
                <a:solidFill>
                  <a:srgbClr val="002060"/>
                </a:solidFill>
                <a:latin typeface="+mn-lt"/>
                <a:cs typeface="+mn-cs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Arial" pitchFamily="34" charset="0"/>
              <a:buChar char="●"/>
              <a:defRPr>
                <a:solidFill>
                  <a:srgbClr val="002060"/>
                </a:solidFill>
                <a:latin typeface="+mn-lt"/>
                <a:cs typeface="+mn-cs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5000"/>
              <a:buFont typeface="Arial" charset="0"/>
              <a:buChar char="●"/>
              <a:defRPr>
                <a:solidFill>
                  <a:srgbClr val="002060"/>
                </a:solidFill>
                <a:latin typeface="+mn-lt"/>
                <a:cs typeface="+mn-cs"/>
              </a:defRPr>
            </a:lvl5pPr>
            <a:lvl6pPr marL="3576516" indent="-3251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4226791" indent="-3251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4877067" indent="-3251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5527342" indent="-3251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kern="0" dirty="0" smtClean="0"/>
              <a:t>Workbook </a:t>
            </a:r>
            <a:r>
              <a:rPr lang="en-US" kern="0" dirty="0" err="1" smtClean="0"/>
              <a:t>BeforeSave</a:t>
            </a:r>
            <a:r>
              <a:rPr lang="en-US" kern="0" dirty="0" smtClean="0"/>
              <a:t>?</a:t>
            </a:r>
          </a:p>
          <a:p>
            <a:pPr lvl="2"/>
            <a:r>
              <a:rPr lang="en-US" kern="0" dirty="0" smtClean="0"/>
              <a:t>Before Saving your book, what if you ensured all data was </a:t>
            </a:r>
            <a:r>
              <a:rPr lang="en-US" kern="0" dirty="0" err="1" smtClean="0"/>
              <a:t>refreshed?“Menu</a:t>
            </a:r>
            <a:r>
              <a:rPr lang="en-US" kern="0" dirty="0" smtClean="0"/>
              <a:t> Functions” – Menu functions expose the functionality found on the Smart View ribbon.  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55893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668587"/>
            <a:ext cx="11486171" cy="6546145"/>
          </a:xfrm>
        </p:spPr>
        <p:txBody>
          <a:bodyPr/>
          <a:lstStyle/>
          <a:p>
            <a:r>
              <a:rPr lang="en-US" dirty="0" smtClean="0"/>
              <a:t>Connection Functions – Functions that deal with connection to Smart View Providers</a:t>
            </a:r>
          </a:p>
          <a:p>
            <a:pPr lvl="1"/>
            <a:r>
              <a:rPr lang="en-US" dirty="0" err="1" smtClean="0"/>
              <a:t>HypConnect</a:t>
            </a:r>
            <a:r>
              <a:rPr lang="en-US" dirty="0" smtClean="0"/>
              <a:t> – Establishes a connection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HypConnected</a:t>
            </a:r>
            <a:r>
              <a:rPr lang="en-US" dirty="0" smtClean="0"/>
              <a:t> – Checks if a defined connection has been established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HypConnectionExists</a:t>
            </a:r>
            <a:r>
              <a:rPr lang="en-US" dirty="0" smtClean="0"/>
              <a:t> – Checks to see if a connection exists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HypCreateConnectionEx</a:t>
            </a:r>
            <a:r>
              <a:rPr lang="en-US" dirty="0" smtClean="0"/>
              <a:t> – Creates a connection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View API – Connection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744787"/>
            <a:ext cx="11486171" cy="6469945"/>
          </a:xfrm>
        </p:spPr>
        <p:txBody>
          <a:bodyPr/>
          <a:lstStyle/>
          <a:p>
            <a:r>
              <a:rPr lang="en-US" dirty="0" smtClean="0"/>
              <a:t>Connection Functions – Functions that deal with connection to Smart View Providers</a:t>
            </a:r>
          </a:p>
          <a:p>
            <a:pPr lvl="1"/>
            <a:r>
              <a:rPr lang="en-US" dirty="0" err="1" smtClean="0"/>
              <a:t>HypDisconnect</a:t>
            </a:r>
            <a:r>
              <a:rPr lang="en-US" dirty="0" smtClean="0"/>
              <a:t>/Ex – Disconnects the connections on the Active Worksheet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HypDisconnectAll</a:t>
            </a:r>
            <a:r>
              <a:rPr lang="en-US" dirty="0" smtClean="0"/>
              <a:t> – Disconnects connections on all worksheets in this workbook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HypGetSetSharedConnections</a:t>
            </a:r>
            <a:r>
              <a:rPr lang="en-US" dirty="0" smtClean="0"/>
              <a:t> / </a:t>
            </a:r>
            <a:r>
              <a:rPr lang="en-US" dirty="0" err="1" smtClean="0"/>
              <a:t>HypSetSharedConnectionsURL</a:t>
            </a:r>
            <a:r>
              <a:rPr lang="en-US" dirty="0" smtClean="0"/>
              <a:t> – Retrieves / Sets the Shared Connection URL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Smart View API – Connection Functions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77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592388"/>
            <a:ext cx="11486171" cy="1524000"/>
          </a:xfrm>
        </p:spPr>
        <p:txBody>
          <a:bodyPr/>
          <a:lstStyle/>
          <a:p>
            <a:r>
              <a:rPr lang="en-US" dirty="0" smtClean="0"/>
              <a:t>How could we leverage previous VBA Events and these functions in our workbooks?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0875" y="1557049"/>
            <a:ext cx="12352338" cy="787977"/>
          </a:xfrm>
        </p:spPr>
        <p:txBody>
          <a:bodyPr/>
          <a:lstStyle/>
          <a:p>
            <a:r>
              <a:rPr lang="en-US" sz="3600" dirty="0" smtClean="0"/>
              <a:t>Smart View API – Connection Functions </a:t>
            </a:r>
            <a:r>
              <a:rPr lang="en-US" sz="2800" dirty="0" smtClean="0"/>
              <a:t>(continued)</a:t>
            </a:r>
            <a:endParaRPr lang="en-US" sz="3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167606" y="3963987"/>
            <a:ext cx="1148617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55" tIns="65028" rIns="130055" bIns="65028" numCol="1" anchor="t" anchorCtr="0" compatLnSpc="1">
            <a:prstTxWarp prst="textNoShape">
              <a:avLst/>
            </a:prstTxWarp>
          </a:bodyPr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"/>
              <a:defRPr sz="40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1055688" indent="-406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</a:schemeClr>
              </a:buClr>
              <a:buSzPct val="100000"/>
              <a:buFont typeface="Arial" pitchFamily="34" charset="0"/>
              <a:buChar char="●"/>
              <a:defRPr sz="3400">
                <a:solidFill>
                  <a:srgbClr val="002060"/>
                </a:solidFill>
                <a:latin typeface="+mn-lt"/>
                <a:cs typeface="+mn-cs"/>
              </a:defRPr>
            </a:lvl2pPr>
            <a:lvl3pPr marL="1625600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75000"/>
              <a:buFont typeface="Arial" charset="0"/>
              <a:buChar char="●"/>
              <a:defRPr sz="2800">
                <a:solidFill>
                  <a:srgbClr val="002060"/>
                </a:solidFill>
                <a:latin typeface="+mn-lt"/>
                <a:cs typeface="+mn-cs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Arial" pitchFamily="34" charset="0"/>
              <a:buChar char="●"/>
              <a:defRPr>
                <a:solidFill>
                  <a:srgbClr val="002060"/>
                </a:solidFill>
                <a:latin typeface="+mn-lt"/>
                <a:cs typeface="+mn-cs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5000"/>
              <a:buFont typeface="Arial" charset="0"/>
              <a:buChar char="●"/>
              <a:defRPr>
                <a:solidFill>
                  <a:srgbClr val="002060"/>
                </a:solidFill>
                <a:latin typeface="+mn-lt"/>
                <a:cs typeface="+mn-cs"/>
              </a:defRPr>
            </a:lvl5pPr>
            <a:lvl6pPr marL="3576516" indent="-3251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4226791" indent="-3251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4877067" indent="-3251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5527342" indent="-3251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kern="0" dirty="0" smtClean="0"/>
              <a:t>Workbook Open?</a:t>
            </a:r>
          </a:p>
          <a:p>
            <a:pPr lvl="2"/>
            <a:r>
              <a:rPr lang="en-US" kern="0" dirty="0" smtClean="0"/>
              <a:t>Check List of Expected Connections</a:t>
            </a:r>
          </a:p>
          <a:p>
            <a:pPr lvl="2"/>
            <a:r>
              <a:rPr lang="en-US" kern="0" dirty="0" smtClean="0"/>
              <a:t>Warn / Create Missing Connections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187635" y="5640387"/>
            <a:ext cx="1148617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55" tIns="65028" rIns="130055" bIns="65028" numCol="1" anchor="t" anchorCtr="0" compatLnSpc="1">
            <a:prstTxWarp prst="textNoShape">
              <a:avLst/>
            </a:prstTxWarp>
          </a:bodyPr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"/>
              <a:defRPr sz="40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1055688" indent="-406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</a:schemeClr>
              </a:buClr>
              <a:buSzPct val="100000"/>
              <a:buFont typeface="Arial" pitchFamily="34" charset="0"/>
              <a:buChar char="●"/>
              <a:defRPr sz="3400">
                <a:solidFill>
                  <a:srgbClr val="002060"/>
                </a:solidFill>
                <a:latin typeface="+mn-lt"/>
                <a:cs typeface="+mn-cs"/>
              </a:defRPr>
            </a:lvl2pPr>
            <a:lvl3pPr marL="1625600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75000"/>
              <a:buFont typeface="Arial" charset="0"/>
              <a:buChar char="●"/>
              <a:defRPr sz="2800">
                <a:solidFill>
                  <a:srgbClr val="002060"/>
                </a:solidFill>
                <a:latin typeface="+mn-lt"/>
                <a:cs typeface="+mn-cs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Arial" pitchFamily="34" charset="0"/>
              <a:buChar char="●"/>
              <a:defRPr>
                <a:solidFill>
                  <a:srgbClr val="002060"/>
                </a:solidFill>
                <a:latin typeface="+mn-lt"/>
                <a:cs typeface="+mn-cs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5000"/>
              <a:buFont typeface="Arial" charset="0"/>
              <a:buChar char="●"/>
              <a:defRPr>
                <a:solidFill>
                  <a:srgbClr val="002060"/>
                </a:solidFill>
                <a:latin typeface="+mn-lt"/>
                <a:cs typeface="+mn-cs"/>
              </a:defRPr>
            </a:lvl5pPr>
            <a:lvl6pPr marL="3576516" indent="-3251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4226791" indent="-3251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4877067" indent="-3251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5527342" indent="-3251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kern="0" dirty="0" smtClean="0"/>
              <a:t>Workbook Open / Worksheet Activate?</a:t>
            </a:r>
          </a:p>
          <a:p>
            <a:pPr lvl="2"/>
            <a:r>
              <a:rPr lang="en-US" kern="0" dirty="0" smtClean="0"/>
              <a:t>Check Connection Status</a:t>
            </a:r>
          </a:p>
          <a:p>
            <a:pPr lvl="2"/>
            <a:r>
              <a:rPr lang="en-US" kern="0" dirty="0" smtClean="0"/>
              <a:t>Auto Connect  w/User Prompt or Push stored credentials</a:t>
            </a:r>
          </a:p>
        </p:txBody>
      </p:sp>
    </p:spTree>
    <p:extLst>
      <p:ext uri="{BB962C8B-B14F-4D97-AF65-F5344CB8AC3E}">
        <p14:creationId xmlns:p14="http://schemas.microsoft.com/office/powerpoint/2010/main" val="261886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View API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938213" y="2744787"/>
            <a:ext cx="11049793" cy="647065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altLang="en-US" sz="4800" b="1" dirty="0" smtClean="0"/>
          </a:p>
          <a:p>
            <a:pPr marL="0" indent="0" algn="ctr" eaLnBrk="1" hangingPunct="1">
              <a:buNone/>
            </a:pPr>
            <a:endParaRPr lang="en-US" altLang="en-US" sz="4800" b="1" dirty="0"/>
          </a:p>
          <a:p>
            <a:pPr marL="0" indent="0" algn="ctr" eaLnBrk="1" hangingPunct="1">
              <a:buNone/>
            </a:pPr>
            <a:r>
              <a:rPr lang="en-US" altLang="en-US" sz="4800" b="1" dirty="0" smtClean="0"/>
              <a:t>DEMO</a:t>
            </a:r>
            <a:br>
              <a:rPr lang="en-US" altLang="en-US" sz="4800" b="1" dirty="0" smtClean="0"/>
            </a:br>
            <a:r>
              <a:rPr lang="en-US" altLang="en-US" b="1" dirty="0" smtClean="0"/>
              <a:t>[6_CreatePrivateConnection.xlsm]</a:t>
            </a:r>
            <a:br>
              <a:rPr lang="en-US" altLang="en-US" b="1" dirty="0" smtClean="0"/>
            </a:br>
            <a:endParaRPr lang="en-US" altLang="en-US" b="1" dirty="0" smtClean="0"/>
          </a:p>
          <a:p>
            <a:pPr eaLnBrk="1" hangingPunct="1"/>
            <a:endParaRPr lang="en-US" altLang="en-US" sz="4200" b="1" dirty="0" smtClean="0"/>
          </a:p>
        </p:txBody>
      </p:sp>
    </p:spTree>
    <p:extLst>
      <p:ext uri="{BB962C8B-B14F-4D97-AF65-F5344CB8AC3E}">
        <p14:creationId xmlns:p14="http://schemas.microsoft.com/office/powerpoint/2010/main" val="13271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View API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938213" y="2744787"/>
            <a:ext cx="11049793" cy="647065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altLang="en-US" sz="4800" b="1" dirty="0" smtClean="0"/>
          </a:p>
          <a:p>
            <a:pPr marL="0" indent="0" algn="ctr" eaLnBrk="1" hangingPunct="1">
              <a:buNone/>
            </a:pPr>
            <a:endParaRPr lang="en-US" altLang="en-US" sz="4800" b="1" dirty="0"/>
          </a:p>
          <a:p>
            <a:pPr marL="0" indent="0" algn="ctr" eaLnBrk="1" hangingPunct="1">
              <a:buNone/>
            </a:pPr>
            <a:r>
              <a:rPr lang="en-US" altLang="en-US" sz="4800" b="1" dirty="0" smtClean="0"/>
              <a:t>More Info?</a:t>
            </a:r>
          </a:p>
          <a:p>
            <a:pPr marL="0" indent="0" algn="ctr" eaLnBrk="1" hangingPunct="1">
              <a:buNone/>
            </a:pPr>
            <a:r>
              <a:rPr lang="en-US" altLang="en-US" sz="4800" b="1" dirty="0" smtClean="0"/>
              <a:t>Smart View Developer’s Guide</a:t>
            </a:r>
          </a:p>
          <a:p>
            <a:pPr marL="0" indent="0" algn="ctr" eaLnBrk="1" hangingPunct="1">
              <a:buNone/>
            </a:pPr>
            <a:r>
              <a:rPr lang="en-US" altLang="en-US" sz="4400" b="1" dirty="0" smtClean="0"/>
              <a:t>(sv_developer.pdf)</a:t>
            </a:r>
            <a:endParaRPr lang="en-US" altLang="en-US" sz="3600" b="1" dirty="0" smtClean="0"/>
          </a:p>
          <a:p>
            <a:pPr eaLnBrk="1" hangingPunct="1"/>
            <a:endParaRPr lang="en-US" altLang="en-US" sz="4200" b="1" dirty="0" smtClean="0"/>
          </a:p>
        </p:txBody>
      </p:sp>
    </p:spTree>
    <p:extLst>
      <p:ext uri="{BB962C8B-B14F-4D97-AF65-F5344CB8AC3E}">
        <p14:creationId xmlns:p14="http://schemas.microsoft.com/office/powerpoint/2010/main" val="5134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938213" y="4421188"/>
            <a:ext cx="11739562" cy="479425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4800" b="1" dirty="0" smtClean="0"/>
              <a:t>Simplifying Deployments</a:t>
            </a:r>
            <a:endParaRPr lang="en-US" altLang="en-US" sz="4800" b="1" dirty="0" smtClean="0"/>
          </a:p>
        </p:txBody>
      </p:sp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Smart View </a:t>
            </a:r>
          </a:p>
        </p:txBody>
      </p:sp>
    </p:spTree>
    <p:extLst>
      <p:ext uri="{BB962C8B-B14F-4D97-AF65-F5344CB8AC3E}">
        <p14:creationId xmlns:p14="http://schemas.microsoft.com/office/powerpoint/2010/main" val="17430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897187"/>
            <a:ext cx="11486171" cy="6287699"/>
          </a:xfrm>
        </p:spPr>
        <p:txBody>
          <a:bodyPr/>
          <a:lstStyle/>
          <a:p>
            <a:r>
              <a:rPr lang="en-US" dirty="0" smtClean="0"/>
              <a:t>Improve robustness of Smart View documents </a:t>
            </a:r>
          </a:p>
          <a:p>
            <a:pPr lvl="1"/>
            <a:r>
              <a:rPr lang="en-US" dirty="0" smtClean="0"/>
              <a:t>Proactive Add-In Verification</a:t>
            </a:r>
          </a:p>
          <a:p>
            <a:pPr lvl="1"/>
            <a:r>
              <a:rPr lang="en-US" dirty="0" smtClean="0"/>
              <a:t>Proactive Connection Monitoring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Simplify Deployment / Initial Configuration</a:t>
            </a:r>
          </a:p>
          <a:p>
            <a:pPr lvl="1"/>
            <a:r>
              <a:rPr lang="en-US" dirty="0" smtClean="0"/>
              <a:t>Automate Installation</a:t>
            </a:r>
          </a:p>
          <a:p>
            <a:pPr lvl="1"/>
            <a:r>
              <a:rPr lang="en-US" dirty="0" smtClean="0"/>
              <a:t>Push Default Preferences </a:t>
            </a:r>
          </a:p>
          <a:p>
            <a:pPr lvl="1"/>
            <a:r>
              <a:rPr lang="en-US" dirty="0"/>
              <a:t>Push Shared Connection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Ease conversion from Essbase Add-In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key areas</a:t>
            </a:r>
          </a:p>
          <a:p>
            <a:pPr lvl="1"/>
            <a:r>
              <a:rPr lang="en-US" dirty="0" smtClean="0"/>
              <a:t>Smart View EXE Installation – How and Who performs the install?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Default Options – What are the must have settings and how to apply them?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Smart View Connections – What connections are needed and how to create?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Deployments </a:t>
            </a:r>
            <a:r>
              <a:rPr lang="en-US" sz="4000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4811" y="2897187"/>
            <a:ext cx="11486171" cy="6287699"/>
          </a:xfrm>
        </p:spPr>
        <p:txBody>
          <a:bodyPr/>
          <a:lstStyle/>
          <a:p>
            <a:r>
              <a:rPr lang="en-US" dirty="0" smtClean="0"/>
              <a:t>Smart View Install – The most efficient  (and user friendly) way to install Smart View is via Silent Install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SmartView.exe /s – Installs Smart View quietly to default folder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SmartView.exe /s /v” INSTALLDIR=C:\YourDir” – Installs Smart View quietly to a directory of your choosing.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View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4811" y="2897187"/>
            <a:ext cx="11486171" cy="6287699"/>
          </a:xfrm>
        </p:spPr>
        <p:txBody>
          <a:bodyPr/>
          <a:lstStyle/>
          <a:p>
            <a:r>
              <a:rPr lang="en-US" dirty="0" smtClean="0"/>
              <a:t>Smart View Install Notes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UAC does not matter when installed as a System User (e.g. installed via deployment tool)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Installing as a System User makes Smart View available at the machine level </a:t>
            </a:r>
          </a:p>
          <a:p>
            <a:pPr lvl="2"/>
            <a:r>
              <a:rPr lang="en-US" dirty="0" smtClean="0"/>
              <a:t>Non-Admin users can install directly; however, SV only available to them.  </a:t>
            </a:r>
          </a:p>
          <a:p>
            <a:pPr marL="649288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View Install </a:t>
            </a:r>
            <a:r>
              <a:rPr lang="en-US" sz="4000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592387"/>
            <a:ext cx="11486171" cy="2971801"/>
          </a:xfrm>
        </p:spPr>
        <p:txBody>
          <a:bodyPr/>
          <a:lstStyle/>
          <a:p>
            <a:r>
              <a:rPr lang="en-US" dirty="0" smtClean="0"/>
              <a:t>Default Options – Default Options refer to the user configurable preferences for Smart View.  These preferences are generally set via the Smart View </a:t>
            </a:r>
            <a:r>
              <a:rPr lang="en-US" dirty="0" smtClean="0">
                <a:sym typeface="Wingdings" panose="05000000000000000000" pitchFamily="2" charset="2"/>
              </a:rPr>
              <a:t> Options menu. 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Fresh installs do not necessarily give you defaults that you want (e.g. #MISSING instead of #NUMERICZERO)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Options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6" y="7011987"/>
            <a:ext cx="1182186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8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363787"/>
            <a:ext cx="11486171" cy="4267200"/>
          </a:xfrm>
        </p:spPr>
        <p:txBody>
          <a:bodyPr/>
          <a:lstStyle/>
          <a:p>
            <a:r>
              <a:rPr lang="en-US" sz="3600" dirty="0" smtClean="0"/>
              <a:t>Default Option Notes</a:t>
            </a:r>
          </a:p>
          <a:p>
            <a:pPr lvl="1"/>
            <a:r>
              <a:rPr lang="en-US" sz="3200" dirty="0" smtClean="0"/>
              <a:t>As of 11.1.2.1.102 – Smart View no longer uses Global Default settings.  Settings are stored on a per worksheet basis.</a:t>
            </a:r>
          </a:p>
          <a:p>
            <a:pPr lvl="1"/>
            <a:r>
              <a:rPr lang="en-US" sz="3200" dirty="0" smtClean="0"/>
              <a:t>Default Options (used for new worksheets) are stored in the windows registry (*few exceptions)</a:t>
            </a:r>
            <a:br>
              <a:rPr lang="en-US" sz="3200" dirty="0" smtClean="0"/>
            </a:br>
            <a:r>
              <a:rPr lang="en-US" sz="2800" i="1" dirty="0"/>
              <a:t>Computer\HKEY_CURRENT_USER\Software\Hyperion </a:t>
            </a:r>
            <a:r>
              <a:rPr lang="en-US" sz="2800" i="1" dirty="0" smtClean="0"/>
              <a:t>Solutions\</a:t>
            </a:r>
            <a:r>
              <a:rPr lang="en-US" sz="2800" i="1" dirty="0" err="1" smtClean="0"/>
              <a:t>HyperionSmartView</a:t>
            </a:r>
            <a:r>
              <a:rPr lang="en-US" sz="2800" i="1" dirty="0" smtClean="0"/>
              <a:t>\Options\</a:t>
            </a:r>
            <a:r>
              <a:rPr lang="en-US" sz="2800" i="1" dirty="0" err="1" smtClean="0"/>
              <a:t>CAOptionsXML</a:t>
            </a: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Options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" y="6478587"/>
            <a:ext cx="12573000" cy="323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9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592387"/>
            <a:ext cx="11486171" cy="5943600"/>
          </a:xfrm>
        </p:spPr>
        <p:txBody>
          <a:bodyPr/>
          <a:lstStyle/>
          <a:p>
            <a:r>
              <a:rPr lang="en-US" sz="3600" dirty="0" smtClean="0"/>
              <a:t>The following items can be set</a:t>
            </a:r>
          </a:p>
          <a:p>
            <a:pPr lvl="1"/>
            <a:r>
              <a:rPr lang="en-US" dirty="0"/>
              <a:t>Member Options</a:t>
            </a:r>
          </a:p>
          <a:p>
            <a:pPr lvl="2"/>
            <a:r>
              <a:rPr lang="en-US" sz="3000" b="1" dirty="0"/>
              <a:t>General</a:t>
            </a:r>
            <a:r>
              <a:rPr lang="en-US" sz="3000" dirty="0"/>
              <a:t>:  Zoom In Level, Member Name Display, Indentation, Ancestor Position</a:t>
            </a:r>
          </a:p>
          <a:p>
            <a:pPr lvl="2"/>
            <a:r>
              <a:rPr lang="en-US" sz="3000" b="1" dirty="0"/>
              <a:t>Member Retention</a:t>
            </a:r>
            <a:r>
              <a:rPr lang="en-US" sz="3000" dirty="0"/>
              <a:t>:  Include Selection, Within Selected Group, Remove Unselected Groups</a:t>
            </a:r>
          </a:p>
          <a:p>
            <a:pPr lvl="2"/>
            <a:r>
              <a:rPr lang="en-US" sz="3000" b="1" dirty="0"/>
              <a:t>Comments and Formulas</a:t>
            </a:r>
            <a:r>
              <a:rPr lang="en-US" sz="3000" dirty="0"/>
              <a:t>: Preserve Formulas and Comments, in ad hoc operations (except pivot), Formula Fill, Enable Enhanced Comment Handling, Preserve Formula on POV Change</a:t>
            </a:r>
          </a:p>
          <a:p>
            <a:pPr lvl="1"/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Options </a:t>
            </a:r>
            <a:r>
              <a:rPr lang="en-US" sz="4000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592387"/>
            <a:ext cx="11486171" cy="5943600"/>
          </a:xfrm>
        </p:spPr>
        <p:txBody>
          <a:bodyPr/>
          <a:lstStyle/>
          <a:p>
            <a:r>
              <a:rPr lang="en-US" sz="3600" dirty="0" smtClean="0"/>
              <a:t>The following items can be set</a:t>
            </a:r>
          </a:p>
          <a:p>
            <a:pPr lvl="1"/>
            <a:r>
              <a:rPr lang="en-US" dirty="0"/>
              <a:t>Data Options</a:t>
            </a:r>
          </a:p>
          <a:p>
            <a:pPr lvl="2"/>
            <a:r>
              <a:rPr lang="en-US" sz="3000" b="1" dirty="0"/>
              <a:t>Suppress Rows</a:t>
            </a:r>
            <a:r>
              <a:rPr lang="en-US" sz="3000" dirty="0"/>
              <a:t>: No Data/Missing, Zero, No Access, Invalid, Underscore Characters, Repeated Members</a:t>
            </a:r>
          </a:p>
          <a:p>
            <a:pPr lvl="2"/>
            <a:r>
              <a:rPr lang="en-US" sz="3000" b="1" dirty="0"/>
              <a:t>Suppress Columns</a:t>
            </a:r>
            <a:r>
              <a:rPr lang="en-US" sz="3000" dirty="0"/>
              <a:t>: No Data/Missing, Zero, No Access</a:t>
            </a:r>
          </a:p>
          <a:p>
            <a:pPr lvl="2"/>
            <a:r>
              <a:rPr lang="en-US" sz="3000" b="1" dirty="0"/>
              <a:t>Replacement</a:t>
            </a:r>
            <a:r>
              <a:rPr lang="en-US" sz="3000" dirty="0"/>
              <a:t>: #</a:t>
            </a:r>
            <a:r>
              <a:rPr lang="en-US" sz="3000" dirty="0" err="1"/>
              <a:t>NoData</a:t>
            </a:r>
            <a:r>
              <a:rPr lang="en-US" sz="3000" dirty="0"/>
              <a:t>/Missing Label, #</a:t>
            </a:r>
            <a:r>
              <a:rPr lang="en-US" sz="3000" dirty="0" err="1"/>
              <a:t>NoAccess</a:t>
            </a:r>
            <a:r>
              <a:rPr lang="en-US" sz="3000" dirty="0"/>
              <a:t> Label, #Invalid/Meaningless, Submit Zero, Display Invalid Data, Enable Essbase Format String</a:t>
            </a:r>
          </a:p>
          <a:p>
            <a:pPr lvl="2"/>
            <a:r>
              <a:rPr lang="en-US" sz="3000" b="1" dirty="0"/>
              <a:t>Mode</a:t>
            </a:r>
            <a:r>
              <a:rPr lang="en-US" sz="3000" dirty="0"/>
              <a:t>: Cell Display, Navigate without Data, Suppress Missing Blocks</a:t>
            </a:r>
          </a:p>
          <a:p>
            <a:pPr lvl="1"/>
            <a:endParaRPr lang="en-US" sz="3000" dirty="0"/>
          </a:p>
          <a:p>
            <a:pPr lvl="1"/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Options </a:t>
            </a:r>
            <a:r>
              <a:rPr lang="en-US" sz="4000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668587"/>
            <a:ext cx="11486171" cy="6248400"/>
          </a:xfrm>
        </p:spPr>
        <p:txBody>
          <a:bodyPr/>
          <a:lstStyle/>
          <a:p>
            <a:r>
              <a:rPr lang="en-US" sz="3600" dirty="0" smtClean="0"/>
              <a:t>The following items can be set</a:t>
            </a:r>
          </a:p>
          <a:p>
            <a:pPr lvl="1"/>
            <a:r>
              <a:rPr lang="en-US" b="1" dirty="0"/>
              <a:t>Formatting</a:t>
            </a:r>
          </a:p>
          <a:p>
            <a:pPr lvl="2"/>
            <a:r>
              <a:rPr lang="en-US" sz="3000" dirty="0"/>
              <a:t>Use Thousands Separator, Use Cell Styles, Use Excel Formatting, Retain Numeric Formatting, Adjust Column Width, Scale, Preview, Decimal Places, Preview, Repeat Member </a:t>
            </a:r>
            <a:r>
              <a:rPr lang="en-US" sz="3000" dirty="0" smtClean="0"/>
              <a:t>Labels</a:t>
            </a:r>
            <a:br>
              <a:rPr lang="en-US" sz="3000" dirty="0" smtClean="0"/>
            </a:br>
            <a:endParaRPr lang="en-US" sz="3000" dirty="0" smtClean="0"/>
          </a:p>
          <a:p>
            <a:pPr lvl="1"/>
            <a:r>
              <a:rPr lang="en-US" b="1" dirty="0"/>
              <a:t>Cell Styles</a:t>
            </a:r>
          </a:p>
          <a:p>
            <a:pPr lvl="2"/>
            <a:r>
              <a:rPr lang="en-US" sz="3000" dirty="0"/>
              <a:t>*** Technically not supported; however, settings contained in the Registry Key [Computer\HKEY_CURRENT_USER\Software\Hyperion Software\</a:t>
            </a:r>
            <a:r>
              <a:rPr lang="en-US" sz="3000" dirty="0" err="1"/>
              <a:t>HyperionSmartView</a:t>
            </a:r>
            <a:r>
              <a:rPr lang="en-US" sz="3000" dirty="0"/>
              <a:t>\Options\</a:t>
            </a:r>
            <a:r>
              <a:rPr lang="en-US" sz="3000" dirty="0" err="1"/>
              <a:t>CellStyles</a:t>
            </a:r>
            <a:r>
              <a:rPr lang="en-US" sz="3000" dirty="0"/>
              <a:t>] ***</a:t>
            </a:r>
          </a:p>
          <a:p>
            <a:pPr lvl="1"/>
            <a:endParaRPr lang="en-US" sz="3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Options </a:t>
            </a:r>
            <a:r>
              <a:rPr lang="en-US" sz="4000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668587"/>
            <a:ext cx="11486171" cy="6248400"/>
          </a:xfrm>
        </p:spPr>
        <p:txBody>
          <a:bodyPr/>
          <a:lstStyle/>
          <a:p>
            <a:r>
              <a:rPr lang="en-US" sz="3600" dirty="0" smtClean="0"/>
              <a:t>The following items can be set</a:t>
            </a:r>
          </a:p>
          <a:p>
            <a:pPr lvl="1"/>
            <a:r>
              <a:rPr lang="en-US" b="1" dirty="0"/>
              <a:t>Advanced</a:t>
            </a:r>
          </a:p>
          <a:p>
            <a:pPr lvl="2"/>
            <a:r>
              <a:rPr lang="en-US" sz="3000" b="1" dirty="0"/>
              <a:t>General</a:t>
            </a:r>
            <a:r>
              <a:rPr lang="en-US" sz="3000" dirty="0"/>
              <a:t>:  </a:t>
            </a:r>
            <a:r>
              <a:rPr lang="en-US" sz="3000" b="1" i="1" dirty="0"/>
              <a:t>Shared Connections URL*</a:t>
            </a:r>
            <a:r>
              <a:rPr lang="en-US" sz="3000" dirty="0"/>
              <a:t>, Number of Undo Actions, Number of Most Recently Used Items</a:t>
            </a:r>
          </a:p>
          <a:p>
            <a:pPr lvl="2"/>
            <a:r>
              <a:rPr lang="en-US" sz="3000" b="1" dirty="0"/>
              <a:t>Logging</a:t>
            </a:r>
            <a:r>
              <a:rPr lang="en-US" sz="3000" dirty="0"/>
              <a:t>: Log Message Display, Route Messages to File, Clear Log File on Next Launch</a:t>
            </a:r>
          </a:p>
          <a:p>
            <a:pPr lvl="2"/>
            <a:r>
              <a:rPr lang="en-US" sz="3000" b="1" dirty="0"/>
              <a:t>Display</a:t>
            </a:r>
            <a:r>
              <a:rPr lang="en-US" sz="3000" dirty="0"/>
              <a:t>: Language, Display Smart View Shortcut Menu Only, </a:t>
            </a:r>
            <a:r>
              <a:rPr lang="en-US" sz="3000" b="1" i="1" dirty="0"/>
              <a:t>Disable Smart View in Outlook**, </a:t>
            </a:r>
            <a:r>
              <a:rPr lang="en-US" sz="3000" dirty="0"/>
              <a:t>Enable Ribbon Context Changing, Display options that are not valid for the active connection, Display Drill-Through Report Tool-Tips, Show Progress Information After (seconds), Progress Time </a:t>
            </a:r>
            <a:r>
              <a:rPr lang="en-US" sz="3000" dirty="0" smtClean="0"/>
              <a:t>Delay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Options </a:t>
            </a:r>
            <a:r>
              <a:rPr lang="en-US" sz="4000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668587"/>
            <a:ext cx="11486171" cy="6248400"/>
          </a:xfrm>
        </p:spPr>
        <p:txBody>
          <a:bodyPr/>
          <a:lstStyle/>
          <a:p>
            <a:r>
              <a:rPr lang="en-US" sz="3600" dirty="0" smtClean="0"/>
              <a:t>The following items can be set</a:t>
            </a:r>
          </a:p>
          <a:p>
            <a:pPr lvl="1"/>
            <a:r>
              <a:rPr lang="en-US" dirty="0"/>
              <a:t>Advanced</a:t>
            </a:r>
          </a:p>
          <a:p>
            <a:pPr lvl="2"/>
            <a:r>
              <a:rPr lang="en-US" sz="3000" b="1" dirty="0" smtClean="0"/>
              <a:t>Compatibility</a:t>
            </a:r>
            <a:r>
              <a:rPr lang="en-US" sz="3000" dirty="0"/>
              <a:t>: </a:t>
            </a:r>
            <a:r>
              <a:rPr lang="en-US" sz="3000" b="1" i="1" dirty="0"/>
              <a:t>Reduce File Size***</a:t>
            </a:r>
            <a:r>
              <a:rPr lang="en-US" sz="3000" dirty="0"/>
              <a:t>, </a:t>
            </a:r>
            <a:r>
              <a:rPr lang="en-US" sz="3000" b="1" i="1" dirty="0"/>
              <a:t>Improve Metadata Storage****, </a:t>
            </a:r>
            <a:r>
              <a:rPr lang="en-US" sz="3000" dirty="0"/>
              <a:t>Refresh Selected Functions and their dependents</a:t>
            </a:r>
          </a:p>
          <a:p>
            <a:pPr lvl="2"/>
            <a:r>
              <a:rPr lang="en-US" sz="3000" b="1" dirty="0"/>
              <a:t>Mode</a:t>
            </a:r>
            <a:r>
              <a:rPr lang="en-US" sz="3000" dirty="0"/>
              <a:t>: Use Double-click for </a:t>
            </a:r>
            <a:r>
              <a:rPr lang="en-US" sz="3000" dirty="0" smtClean="0"/>
              <a:t>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Options </a:t>
            </a:r>
            <a:r>
              <a:rPr lang="en-US" sz="4000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/>
          <p:cNvSpPr>
            <a:spLocks noGrp="1"/>
          </p:cNvSpPr>
          <p:nvPr>
            <p:ph idx="1"/>
          </p:nvPr>
        </p:nvSpPr>
        <p:spPr>
          <a:xfrm>
            <a:off x="938213" y="2927350"/>
            <a:ext cx="11739562" cy="628808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dirty="0" smtClean="0"/>
              <a:t>This session will cover the following topics related to Smart View</a:t>
            </a:r>
            <a:br>
              <a:rPr lang="en-US" altLang="en-US" dirty="0" smtClean="0"/>
            </a:br>
            <a:endParaRPr lang="en-US" altLang="en-US" dirty="0" smtClean="0"/>
          </a:p>
          <a:p>
            <a:pPr lvl="1" eaLnBrk="1" hangingPunct="1">
              <a:buClr>
                <a:srgbClr val="FF0000"/>
              </a:buClr>
              <a:buFont typeface="Arial" charset="0"/>
              <a:buChar char="●"/>
              <a:defRPr/>
            </a:pPr>
            <a:r>
              <a:rPr lang="en-US" altLang="en-US" dirty="0" smtClean="0"/>
              <a:t>Improving Smart View Documents w/ VBA &amp; API</a:t>
            </a:r>
            <a:br>
              <a:rPr lang="en-US" altLang="en-US" dirty="0" smtClean="0"/>
            </a:br>
            <a:endParaRPr lang="en-US" altLang="en-US" dirty="0" smtClean="0"/>
          </a:p>
          <a:p>
            <a:pPr lvl="1" eaLnBrk="1" hangingPunct="1">
              <a:buClr>
                <a:srgbClr val="FF0000"/>
              </a:buClr>
              <a:buFont typeface="Arial" charset="0"/>
              <a:buChar char="●"/>
              <a:defRPr/>
            </a:pPr>
            <a:r>
              <a:rPr lang="en-US" altLang="en-US" dirty="0" smtClean="0"/>
              <a:t>Simplifying Deployments </a:t>
            </a:r>
            <a:r>
              <a:rPr lang="en-US" altLang="en-US" dirty="0" smtClean="0"/>
              <a:t>of Smart </a:t>
            </a:r>
            <a:r>
              <a:rPr lang="en-US" altLang="en-US" dirty="0" smtClean="0"/>
              <a:t>View</a:t>
            </a:r>
            <a:br>
              <a:rPr lang="en-US" altLang="en-US" dirty="0" smtClean="0"/>
            </a:br>
            <a:endParaRPr lang="en-US" altLang="en-US" dirty="0" smtClean="0"/>
          </a:p>
          <a:p>
            <a:pPr lvl="1" eaLnBrk="1" hangingPunct="1">
              <a:buClr>
                <a:srgbClr val="FF0000"/>
              </a:buClr>
              <a:buFont typeface="Arial" charset="0"/>
              <a:buChar char="●"/>
              <a:defRPr/>
            </a:pPr>
            <a:r>
              <a:rPr lang="en-US" altLang="en-US" dirty="0" smtClean="0"/>
              <a:t>Essbase Add-In Conversion</a:t>
            </a:r>
            <a:br>
              <a:rPr lang="en-US" altLang="en-US" dirty="0" smtClean="0"/>
            </a:br>
            <a:endParaRPr lang="en-US" altLang="en-US" dirty="0" smtClean="0"/>
          </a:p>
          <a:p>
            <a:pPr marL="649288" lvl="1" indent="0" eaLnBrk="1" hangingPunct="1">
              <a:buClr>
                <a:srgbClr val="FF0000"/>
              </a:buClr>
              <a:buFont typeface="Arial" pitchFamily="34" charset="0"/>
              <a:buNone/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Covered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668587"/>
            <a:ext cx="11486171" cy="6248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* </a:t>
            </a:r>
            <a:r>
              <a:rPr lang="en-US" sz="2000" b="1" dirty="0"/>
              <a:t>- Contained in properties.xml</a:t>
            </a:r>
            <a:br>
              <a:rPr lang="en-US" sz="2000" b="1" dirty="0"/>
            </a:br>
            <a:r>
              <a:rPr lang="en-US" sz="2000" b="1" dirty="0"/>
              <a:t>        </a:t>
            </a:r>
            <a:r>
              <a:rPr lang="en-US" sz="2000" dirty="0"/>
              <a:t> </a:t>
            </a:r>
            <a:r>
              <a:rPr lang="en-US" sz="2000" b="1" dirty="0"/>
              <a:t>Win 7</a:t>
            </a:r>
            <a:r>
              <a:rPr lang="en-US" sz="2000" dirty="0"/>
              <a:t> – C:\Users\</a:t>
            </a:r>
            <a:r>
              <a:rPr lang="en-US" sz="2000" i="1" dirty="0"/>
              <a:t>&lt;user account&gt;</a:t>
            </a:r>
            <a:r>
              <a:rPr lang="en-US" sz="2000" dirty="0"/>
              <a:t>\</a:t>
            </a:r>
            <a:r>
              <a:rPr lang="en-US" sz="2000" dirty="0" err="1"/>
              <a:t>AppData</a:t>
            </a:r>
            <a:r>
              <a:rPr lang="en-US" sz="2000" dirty="0"/>
              <a:t>\</a:t>
            </a:r>
            <a:r>
              <a:rPr lang="en-US" sz="2000" dirty="0" err="1"/>
              <a:t>Roaming|Local</a:t>
            </a:r>
            <a:r>
              <a:rPr lang="en-US" sz="2000" dirty="0"/>
              <a:t>\Oracle\</a:t>
            </a:r>
            <a:r>
              <a:rPr lang="en-US" sz="2000" dirty="0" err="1"/>
              <a:t>SmartView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      </a:t>
            </a:r>
            <a:r>
              <a:rPr lang="en-US" sz="2000" b="1" dirty="0"/>
              <a:t>XP</a:t>
            </a:r>
            <a:r>
              <a:rPr lang="en-US" sz="2000" dirty="0"/>
              <a:t> - C:\Documents and Settings\</a:t>
            </a:r>
            <a:r>
              <a:rPr lang="en-US" sz="2000" i="1" dirty="0"/>
              <a:t>&lt;user account&gt;</a:t>
            </a:r>
            <a:r>
              <a:rPr lang="en-US" sz="2000" dirty="0"/>
              <a:t>\Application Data\Oracle\</a:t>
            </a:r>
            <a:r>
              <a:rPr lang="en-US" sz="2000" dirty="0" err="1"/>
              <a:t>SmartView</a:t>
            </a:r>
            <a:r>
              <a:rPr lang="en-US" sz="2000" dirty="0"/>
              <a:t>\properties.xml</a:t>
            </a:r>
            <a:endParaRPr lang="en-US" sz="3200" dirty="0"/>
          </a:p>
          <a:p>
            <a:pPr marL="0" indent="0">
              <a:buNone/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** - Contained in Registry Key [Computer\HKEY_CURRENT_USER\Software\Hyperion Software\</a:t>
            </a:r>
            <a:r>
              <a:rPr lang="en-US" sz="2000" b="1" dirty="0" err="1"/>
              <a:t>HyperionSmartView</a:t>
            </a:r>
            <a:r>
              <a:rPr lang="en-US" sz="2000" b="1" dirty="0"/>
              <a:t>\Preferences\</a:t>
            </a:r>
            <a:r>
              <a:rPr lang="en-US" sz="2000" b="1" dirty="0" err="1"/>
              <a:t>OutlookDisabled</a:t>
            </a:r>
            <a:r>
              <a:rPr lang="en-US" sz="2000" b="1" dirty="0"/>
              <a:t> ]</a:t>
            </a:r>
            <a:endParaRPr lang="en-US" sz="3200" b="1" dirty="0"/>
          </a:p>
          <a:p>
            <a:pPr marL="0" indent="0">
              <a:buNone/>
            </a:pPr>
            <a:r>
              <a:rPr lang="en-US" sz="2000" b="1" dirty="0"/>
              <a:t> </a:t>
            </a:r>
            <a:endParaRPr lang="en-US" sz="3200" b="1" dirty="0"/>
          </a:p>
          <a:p>
            <a:pPr marL="0" indent="0">
              <a:buNone/>
            </a:pPr>
            <a:r>
              <a:rPr lang="en-US" sz="2000" b="1" dirty="0"/>
              <a:t>*** - Contained in Registry Key [Computer\HKEY_CURRENT_USER\Software\Hyperion Software\</a:t>
            </a:r>
            <a:r>
              <a:rPr lang="en-US" sz="2000" b="1" dirty="0" err="1"/>
              <a:t>HyperionSmartView</a:t>
            </a:r>
            <a:r>
              <a:rPr lang="en-US" sz="2000" b="1" dirty="0"/>
              <a:t>\Preferences\</a:t>
            </a:r>
            <a:r>
              <a:rPr lang="en-US" sz="2000" b="1" dirty="0" err="1"/>
              <a:t>UseStorageCompression</a:t>
            </a:r>
            <a:r>
              <a:rPr lang="en-US" sz="2000" b="1" dirty="0"/>
              <a:t> &amp; </a:t>
            </a:r>
            <a:r>
              <a:rPr lang="en-US" sz="2000" b="1" dirty="0" err="1"/>
              <a:t>SelectedOptionTab</a:t>
            </a:r>
            <a:r>
              <a:rPr lang="en-US" sz="2000" b="1" dirty="0"/>
              <a:t> </a:t>
            </a:r>
            <a:r>
              <a:rPr lang="en-US" sz="2000" b="1" dirty="0" smtClean="0"/>
              <a:t>]</a:t>
            </a:r>
            <a:br>
              <a:rPr lang="en-US" sz="2000" b="1" dirty="0" smtClean="0"/>
            </a:br>
            <a:endParaRPr lang="en-US" sz="3200" b="1" dirty="0"/>
          </a:p>
          <a:p>
            <a:pPr marL="0" indent="0">
              <a:buNone/>
            </a:pPr>
            <a:r>
              <a:rPr lang="en-US" sz="2000" b="1" dirty="0"/>
              <a:t>**** - Contained in Registry Key [Computer\HKEY_CURRENT_USER\Software\Hyperion Software\</a:t>
            </a:r>
            <a:r>
              <a:rPr lang="en-US" sz="2000" b="1" dirty="0" err="1"/>
              <a:t>HyperionSmartView</a:t>
            </a:r>
            <a:r>
              <a:rPr lang="en-US" sz="2000" b="1" dirty="0"/>
              <a:t>\Preferences\</a:t>
            </a:r>
            <a:r>
              <a:rPr lang="en-US" sz="2000" b="1" dirty="0" err="1"/>
              <a:t>IgnoreShapes</a:t>
            </a:r>
            <a:r>
              <a:rPr lang="en-US" sz="2000" b="1" dirty="0"/>
              <a:t>]</a:t>
            </a:r>
            <a:endParaRPr lang="en-US" sz="3200" b="1" dirty="0"/>
          </a:p>
          <a:p>
            <a:pPr marL="0" indent="0">
              <a:buNone/>
            </a:pPr>
            <a:r>
              <a:rPr lang="en-US" sz="2000" b="1" dirty="0"/>
              <a:t> </a:t>
            </a:r>
            <a:endParaRPr lang="en-US" sz="3200" b="1" dirty="0"/>
          </a:p>
          <a:p>
            <a:pPr marL="0" indent="0">
              <a:buNone/>
            </a:pPr>
            <a:r>
              <a:rPr lang="en-US" sz="2000" b="1" dirty="0"/>
              <a:t>***** - Registry Keys contained in hive:  Key [Computer\HKEY_CURRENT_USER\Software\Oracle\</a:t>
            </a:r>
            <a:r>
              <a:rPr lang="en-US" sz="2000" b="1" dirty="0" err="1"/>
              <a:t>SmartView</a:t>
            </a:r>
            <a:r>
              <a:rPr lang="en-US" sz="2000" b="1" dirty="0"/>
              <a:t>\extensions]</a:t>
            </a:r>
            <a:endParaRPr lang="en-US" sz="3200" b="1" dirty="0"/>
          </a:p>
          <a:p>
            <a:pPr marL="1301750" lvl="2" indent="0">
              <a:buNone/>
            </a:pPr>
            <a:endParaRPr lang="en-US" sz="3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Options </a:t>
            </a:r>
            <a:r>
              <a:rPr lang="en-US" sz="4000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934088"/>
            <a:ext cx="11486171" cy="6287699"/>
          </a:xfrm>
        </p:spPr>
        <p:txBody>
          <a:bodyPr/>
          <a:lstStyle/>
          <a:p>
            <a:r>
              <a:rPr lang="en-US" dirty="0" smtClean="0"/>
              <a:t>How to automate?</a:t>
            </a:r>
          </a:p>
          <a:p>
            <a:pPr lvl="1"/>
            <a:r>
              <a:rPr lang="en-US" dirty="0" smtClean="0"/>
              <a:t>Decide what Default Options you want</a:t>
            </a:r>
          </a:p>
          <a:p>
            <a:pPr lvl="1"/>
            <a:r>
              <a:rPr lang="en-US" dirty="0" smtClean="0"/>
              <a:t>Create a Registry file that contains the preferences</a:t>
            </a:r>
          </a:p>
          <a:p>
            <a:pPr lvl="1"/>
            <a:r>
              <a:rPr lang="en-US" dirty="0" smtClean="0"/>
              <a:t>Create a logon / deployment script that executes for each user to apply the registry settings</a:t>
            </a:r>
          </a:p>
          <a:p>
            <a:pPr lvl="2"/>
            <a:r>
              <a:rPr lang="en-US" dirty="0" smtClean="0"/>
              <a:t>Settings are PER USER, not per machine!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Options </a:t>
            </a:r>
            <a:r>
              <a:rPr lang="en-US" sz="4000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Options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" y="3278187"/>
            <a:ext cx="1205419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-259556" y="2516187"/>
            <a:ext cx="11485562" cy="655637"/>
          </a:xfrm>
        </p:spPr>
        <p:txBody>
          <a:bodyPr/>
          <a:lstStyle/>
          <a:p>
            <a:pPr marL="649288" lvl="1" indent="0" eaLnBrk="1" hangingPunct="1">
              <a:buClr>
                <a:srgbClr val="00264D"/>
              </a:buClr>
              <a:buNone/>
            </a:pPr>
            <a:r>
              <a:rPr lang="en-US" altLang="en-US" sz="3200" b="1" u="sng" dirty="0" smtClean="0"/>
              <a:t>Sample Registry File</a:t>
            </a:r>
            <a:endParaRPr lang="en-US" altLang="en-US" sz="32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372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Options </a:t>
            </a:r>
            <a:r>
              <a:rPr lang="en-US" sz="4000" dirty="0" smtClean="0"/>
              <a:t>(continued)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-259556" y="2516187"/>
            <a:ext cx="11485562" cy="2057400"/>
          </a:xfrm>
        </p:spPr>
        <p:txBody>
          <a:bodyPr/>
          <a:lstStyle/>
          <a:p>
            <a:pPr marL="649288" lvl="1" indent="0" eaLnBrk="1" hangingPunct="1">
              <a:buClr>
                <a:srgbClr val="00264D"/>
              </a:buClr>
              <a:buNone/>
            </a:pPr>
            <a:r>
              <a:rPr lang="en-US" altLang="en-US" sz="3200" b="1" u="sng" dirty="0" smtClean="0"/>
              <a:t>Important Note!</a:t>
            </a:r>
          </a:p>
          <a:p>
            <a:pPr marL="649288" lvl="1" indent="0" eaLnBrk="1" hangingPunct="1">
              <a:buClr>
                <a:srgbClr val="00264D"/>
              </a:buClr>
              <a:buNone/>
            </a:pPr>
            <a:r>
              <a:rPr lang="en-US" altLang="en-US" sz="3200" dirty="0" smtClean="0"/>
              <a:t>If you are pushing updates to the registry, push Timeouts as well!</a:t>
            </a:r>
            <a:endParaRPr lang="en-US" altLang="en-US" sz="3200" dirty="0"/>
          </a:p>
          <a:p>
            <a:pPr marL="649288" lvl="1" indent="0" eaLnBrk="1" hangingPunct="1">
              <a:buClr>
                <a:srgbClr val="00264D"/>
              </a:buClr>
              <a:buNone/>
            </a:pPr>
            <a:endParaRPr lang="en-US" altLang="en-US" sz="3200" b="1" u="sng" dirty="0" smtClean="0"/>
          </a:p>
          <a:p>
            <a:pPr marL="649288" lvl="1" indent="0" eaLnBrk="1" hangingPunct="1">
              <a:buClr>
                <a:srgbClr val="00264D"/>
              </a:buClr>
              <a:buNone/>
            </a:pPr>
            <a:endParaRPr lang="en-US" altLang="en-US" sz="3200" b="1" u="sng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" y="4383087"/>
            <a:ext cx="12341097" cy="217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5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938213" y="4421188"/>
            <a:ext cx="11739562" cy="479425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4800" b="1" dirty="0" smtClean="0"/>
              <a:t>Essbase Add-In Conversion</a:t>
            </a:r>
            <a:endParaRPr lang="en-US" altLang="en-US" sz="4800" b="1" dirty="0" smtClean="0"/>
          </a:p>
        </p:txBody>
      </p:sp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Smart View </a:t>
            </a:r>
          </a:p>
        </p:txBody>
      </p:sp>
    </p:spTree>
    <p:extLst>
      <p:ext uri="{BB962C8B-B14F-4D97-AF65-F5344CB8AC3E}">
        <p14:creationId xmlns:p14="http://schemas.microsoft.com/office/powerpoint/2010/main" val="13530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1192213" y="2927350"/>
            <a:ext cx="11485562" cy="6288088"/>
          </a:xfrm>
        </p:spPr>
        <p:txBody>
          <a:bodyPr/>
          <a:lstStyle/>
          <a:p>
            <a:pPr eaLnBrk="1" hangingPunct="1">
              <a:buClr>
                <a:srgbClr val="00264D"/>
              </a:buClr>
              <a:buFont typeface="Arial" charset="0"/>
              <a:buChar char="●"/>
            </a:pPr>
            <a:r>
              <a:rPr lang="en-US" altLang="en-US" dirty="0" smtClean="0"/>
              <a:t>Key Areas to Consider when migrating/upgrading</a:t>
            </a:r>
            <a:br>
              <a:rPr lang="en-US" altLang="en-US" dirty="0" smtClean="0"/>
            </a:br>
            <a:endParaRPr lang="en-US" altLang="en-US" dirty="0" smtClean="0"/>
          </a:p>
          <a:p>
            <a:pPr lvl="1" eaLnBrk="1" hangingPunct="1">
              <a:buClr>
                <a:srgbClr val="00264D"/>
              </a:buClr>
            </a:pPr>
            <a:r>
              <a:rPr lang="en-US" altLang="en-US" dirty="0" smtClean="0"/>
              <a:t>What about existing default settings? </a:t>
            </a:r>
            <a:br>
              <a:rPr lang="en-US" altLang="en-US" dirty="0" smtClean="0"/>
            </a:br>
            <a:endParaRPr lang="en-US" altLang="en-US" dirty="0" smtClean="0"/>
          </a:p>
          <a:p>
            <a:pPr lvl="1" eaLnBrk="1" hangingPunct="1">
              <a:buClr>
                <a:srgbClr val="00264D"/>
              </a:buClr>
            </a:pPr>
            <a:r>
              <a:rPr lang="en-US" altLang="en-US" dirty="0" smtClean="0"/>
              <a:t>Converting to Smart View </a:t>
            </a:r>
            <a:r>
              <a:rPr lang="en-US" altLang="en-US" dirty="0" smtClean="0"/>
              <a:t>equivalents</a:t>
            </a:r>
            <a:br>
              <a:rPr lang="en-US" altLang="en-US" dirty="0" smtClean="0"/>
            </a:br>
            <a:endParaRPr lang="en-US" altLang="en-US" dirty="0" smtClean="0"/>
          </a:p>
          <a:p>
            <a:pPr lvl="1" eaLnBrk="1" hangingPunct="1">
              <a:buClr>
                <a:srgbClr val="00264D"/>
              </a:buClr>
            </a:pPr>
            <a:r>
              <a:rPr lang="en-US" altLang="en-US" dirty="0" smtClean="0"/>
              <a:t>Automation </a:t>
            </a:r>
            <a:r>
              <a:rPr lang="en-US" altLang="en-US" dirty="0" smtClean="0"/>
              <a:t>Scripting</a:t>
            </a:r>
            <a:br>
              <a:rPr lang="en-US" altLang="en-US" dirty="0" smtClean="0"/>
            </a:br>
            <a:endParaRPr lang="en-US" altLang="en-US" dirty="0" smtClean="0"/>
          </a:p>
          <a:p>
            <a:pPr lvl="2" eaLnBrk="1" hangingPunct="1">
              <a:buClr>
                <a:srgbClr val="00264D"/>
              </a:buClr>
            </a:pPr>
            <a:endParaRPr lang="en-US" altLang="en-US" dirty="0" smtClean="0"/>
          </a:p>
        </p:txBody>
      </p:sp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Essbase Add-In Conversion</a:t>
            </a: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Essbase Workbook Conversion Utility</a:t>
            </a:r>
            <a:endParaRPr lang="en-US" altLang="en-US" sz="3200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938213" y="2744787"/>
            <a:ext cx="11049793" cy="647065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altLang="en-US" sz="4800" b="1" dirty="0" smtClean="0"/>
          </a:p>
          <a:p>
            <a:pPr marL="0" indent="0" algn="ctr" eaLnBrk="1" hangingPunct="1">
              <a:buNone/>
            </a:pPr>
            <a:endParaRPr lang="en-US" altLang="en-US" sz="4800" b="1" dirty="0"/>
          </a:p>
          <a:p>
            <a:pPr marL="0" indent="0" algn="ctr" eaLnBrk="1" hangingPunct="1">
              <a:buNone/>
            </a:pPr>
            <a:r>
              <a:rPr lang="en-US" altLang="en-US" sz="4800" b="1" dirty="0" smtClean="0"/>
              <a:t>DEMO</a:t>
            </a:r>
            <a:br>
              <a:rPr lang="en-US" altLang="en-US" sz="4800" b="1" dirty="0" smtClean="0"/>
            </a:br>
            <a:r>
              <a:rPr lang="en-US" altLang="en-US" b="1" dirty="0"/>
              <a:t>[9_EssAdd-In </a:t>
            </a:r>
            <a:r>
              <a:rPr lang="en-US" altLang="en-US" b="1" dirty="0" err="1"/>
              <a:t>SmartView</a:t>
            </a:r>
            <a:r>
              <a:rPr lang="en-US" altLang="en-US" b="1" dirty="0"/>
              <a:t> Option Translation Mapping.xlsx]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endParaRPr lang="en-US" altLang="en-US" b="1" dirty="0" smtClean="0"/>
          </a:p>
          <a:p>
            <a:pPr eaLnBrk="1" hangingPunct="1"/>
            <a:endParaRPr lang="en-US" altLang="en-US" sz="4200" b="1" dirty="0" smtClean="0"/>
          </a:p>
        </p:txBody>
      </p:sp>
    </p:spTree>
    <p:extLst>
      <p:ext uri="{BB962C8B-B14F-4D97-AF65-F5344CB8AC3E}">
        <p14:creationId xmlns:p14="http://schemas.microsoft.com/office/powerpoint/2010/main" val="23424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Essbase Workbook Conversion Utility</a:t>
            </a:r>
            <a:endParaRPr lang="en-US" altLang="en-US" sz="3200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938213" y="2744787"/>
            <a:ext cx="11049793" cy="647065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altLang="en-US" sz="4800" b="1" dirty="0" smtClean="0"/>
          </a:p>
          <a:p>
            <a:pPr marL="0" indent="0" algn="ctr" eaLnBrk="1" hangingPunct="1">
              <a:buNone/>
            </a:pPr>
            <a:endParaRPr lang="en-US" altLang="en-US" sz="4800" b="1" dirty="0"/>
          </a:p>
          <a:p>
            <a:pPr marL="0" indent="0" algn="ctr" eaLnBrk="1" hangingPunct="1">
              <a:buNone/>
            </a:pPr>
            <a:r>
              <a:rPr lang="en-US" altLang="en-US" sz="4800" b="1" dirty="0" smtClean="0"/>
              <a:t>DEMO</a:t>
            </a:r>
            <a:br>
              <a:rPr lang="en-US" altLang="en-US" sz="4800" b="1" dirty="0" smtClean="0"/>
            </a:br>
            <a:r>
              <a:rPr lang="en-US" altLang="en-US" b="1" dirty="0"/>
              <a:t>[7_Essbase_AddIn_Workbook Conversion Utility.xlsm]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endParaRPr lang="en-US" altLang="en-US" b="1" dirty="0" smtClean="0"/>
          </a:p>
          <a:p>
            <a:pPr eaLnBrk="1" hangingPunct="1"/>
            <a:endParaRPr lang="en-US" altLang="en-US" sz="4200" b="1" dirty="0" smtClean="0"/>
          </a:p>
        </p:txBody>
      </p:sp>
    </p:spTree>
    <p:extLst>
      <p:ext uri="{BB962C8B-B14F-4D97-AF65-F5344CB8AC3E}">
        <p14:creationId xmlns:p14="http://schemas.microsoft.com/office/powerpoint/2010/main" val="30619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Essbase Workbook Conversion Utility</a:t>
            </a:r>
            <a:endParaRPr lang="en-US" altLang="en-US" sz="3200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938213" y="2744787"/>
            <a:ext cx="11049793" cy="647065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altLang="en-US" sz="4800" b="1" dirty="0" smtClean="0"/>
          </a:p>
          <a:p>
            <a:pPr marL="0" indent="0" algn="ctr" eaLnBrk="1" hangingPunct="1">
              <a:buNone/>
            </a:pPr>
            <a:endParaRPr lang="en-US" altLang="en-US" sz="4800" b="1" dirty="0"/>
          </a:p>
          <a:p>
            <a:pPr marL="0" indent="0" algn="ctr" eaLnBrk="1" hangingPunct="1">
              <a:buNone/>
            </a:pPr>
            <a:r>
              <a:rPr lang="en-US" altLang="en-US" sz="4800" b="1" dirty="0" smtClean="0"/>
              <a:t>DEMO</a:t>
            </a:r>
            <a:br>
              <a:rPr lang="en-US" altLang="en-US" sz="4800" b="1" dirty="0" smtClean="0"/>
            </a:br>
            <a:r>
              <a:rPr lang="en-US" altLang="en-US" b="1" dirty="0"/>
              <a:t>[8_ExtractEssbaseRegistry.vbs]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endParaRPr lang="en-US" altLang="en-US" b="1" dirty="0" smtClean="0"/>
          </a:p>
          <a:p>
            <a:pPr eaLnBrk="1" hangingPunct="1"/>
            <a:endParaRPr lang="en-US" altLang="en-US" sz="4200" b="1" dirty="0" smtClean="0"/>
          </a:p>
        </p:txBody>
      </p:sp>
    </p:spTree>
    <p:extLst>
      <p:ext uri="{BB962C8B-B14F-4D97-AF65-F5344CB8AC3E}">
        <p14:creationId xmlns:p14="http://schemas.microsoft.com/office/powerpoint/2010/main" val="13513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Questions</a:t>
            </a:r>
            <a:endParaRPr lang="en-US" altLang="en-US" sz="3200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938213" y="2744787"/>
            <a:ext cx="11049793" cy="647065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altLang="en-US" sz="4800" b="1" dirty="0" smtClean="0"/>
          </a:p>
          <a:p>
            <a:pPr marL="0" indent="0" algn="ctr" eaLnBrk="1" hangingPunct="1">
              <a:buNone/>
            </a:pPr>
            <a:endParaRPr lang="en-US" altLang="en-US" sz="4800" b="1" dirty="0"/>
          </a:p>
          <a:p>
            <a:pPr marL="0" indent="0" algn="ctr" eaLnBrk="1" hangingPunct="1">
              <a:buNone/>
            </a:pPr>
            <a:endParaRPr lang="en-US" altLang="en-US" sz="4800" b="1" dirty="0" smtClean="0"/>
          </a:p>
          <a:p>
            <a:pPr marL="0" indent="0" algn="ctr" eaLnBrk="1" hangingPunct="1">
              <a:buNone/>
            </a:pPr>
            <a:r>
              <a:rPr lang="en-US" altLang="en-US" sz="4800" b="1" dirty="0" smtClean="0"/>
              <a:t>Questions?</a:t>
            </a:r>
            <a:endParaRPr lang="en-US" altLang="en-US" b="1" dirty="0" smtClean="0"/>
          </a:p>
          <a:p>
            <a:pPr eaLnBrk="1" hangingPunct="1"/>
            <a:endParaRPr lang="en-US" altLang="en-US" sz="4200" b="1" dirty="0" smtClean="0"/>
          </a:p>
        </p:txBody>
      </p:sp>
    </p:spTree>
    <p:extLst>
      <p:ext uri="{BB962C8B-B14F-4D97-AF65-F5344CB8AC3E}">
        <p14:creationId xmlns:p14="http://schemas.microsoft.com/office/powerpoint/2010/main" val="29498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1961" y="2592387"/>
            <a:ext cx="11486171" cy="6287699"/>
          </a:xfrm>
        </p:spPr>
        <p:txBody>
          <a:bodyPr/>
          <a:lstStyle/>
          <a:p>
            <a:r>
              <a:rPr lang="en-US" dirty="0" smtClean="0"/>
              <a:t>Sample Excel Documents / VBA is provided at the end of the PowerPoint!</a:t>
            </a:r>
          </a:p>
          <a:p>
            <a:r>
              <a:rPr lang="en-US" dirty="0" smtClean="0"/>
              <a:t>To expedite the session (and minimize Murphy’s Law), session is combination of off-line / on-line demonstrations</a:t>
            </a:r>
          </a:p>
          <a:p>
            <a:r>
              <a:rPr lang="en-US" dirty="0" smtClean="0"/>
              <a:t>Probably more material than session time, so be sure to review deck later</a:t>
            </a:r>
          </a:p>
          <a:p>
            <a:r>
              <a:rPr lang="en-US" dirty="0" smtClean="0"/>
              <a:t>Please leave feedback, good or bad.  All constructive feedback helps to improve presentations and is welcome!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Demo Files</a:t>
            </a:r>
            <a:endParaRPr lang="en-US" altLang="en-US" sz="32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217580"/>
              </p:ext>
            </p:extLst>
          </p:nvPr>
        </p:nvGraphicFramePr>
        <p:xfrm>
          <a:off x="1320006" y="4040187"/>
          <a:ext cx="9251713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Packager Shell Object" showAsIcon="1" r:id="rId3" imgW="2642040" imgH="685800" progId="Package">
                  <p:embed/>
                </p:oleObj>
              </mc:Choice>
              <mc:Fallback>
                <p:oleObj name="Packager Shell Object" showAsIcon="1" r:id="rId3" imgW="26420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0006" y="4040187"/>
                        <a:ext cx="9251713" cy="240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Charles Beyer – Huron Consulting Group</a:t>
            </a:r>
          </a:p>
          <a:p>
            <a:pPr lvl="1"/>
            <a:r>
              <a:rPr lang="en-US" dirty="0" smtClean="0"/>
              <a:t>Email – </a:t>
            </a:r>
            <a:r>
              <a:rPr lang="en-US" dirty="0" smtClean="0">
                <a:hlinkClick r:id="rId2"/>
              </a:rPr>
              <a:t>cbeyer@huronconsultinggroup.com</a:t>
            </a:r>
            <a:endParaRPr lang="en-US" dirty="0" smtClean="0"/>
          </a:p>
          <a:p>
            <a:pPr lvl="1"/>
            <a:r>
              <a:rPr lang="en-US" dirty="0" smtClean="0"/>
              <a:t>Blog </a:t>
            </a:r>
            <a:r>
              <a:rPr lang="en-US" dirty="0"/>
              <a:t>– </a:t>
            </a:r>
            <a:r>
              <a:rPr lang="en-US" dirty="0">
                <a:hlinkClick r:id="rId3"/>
              </a:rPr>
              <a:t>http://charlescbeyer.com/ccb_wp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27013"/>
            <a:ext cx="13041313" cy="99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938213" y="4421188"/>
            <a:ext cx="11739562" cy="479425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4800" smtClean="0"/>
              <a:t>Improving Smart View Documents </a:t>
            </a:r>
            <a:br>
              <a:rPr lang="en-US" altLang="en-US" sz="4800" smtClean="0"/>
            </a:br>
            <a:r>
              <a:rPr lang="en-US" altLang="en-US" sz="4800" smtClean="0"/>
              <a:t>with VBA &amp; Smart View API</a:t>
            </a:r>
          </a:p>
        </p:txBody>
      </p:sp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Smart View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scope11">
  <a:themeElements>
    <a:clrScheme name="Kscope1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scope1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scope1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scope1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scope1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cope1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scope1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cope1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cope1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cope1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3105</TotalTime>
  <Words>1784</Words>
  <Application>Microsoft Office PowerPoint</Application>
  <PresentationFormat>Custom</PresentationFormat>
  <Paragraphs>355</Paragraphs>
  <Slides>82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Wingdings</vt:lpstr>
      <vt:lpstr>Kscope11</vt:lpstr>
      <vt:lpstr>Package</vt:lpstr>
      <vt:lpstr>PowerPoint Presentation</vt:lpstr>
      <vt:lpstr>Smart View Improving Upgrades/Migrations, Rollouts, and Reliability.  </vt:lpstr>
      <vt:lpstr>About Huron</vt:lpstr>
      <vt:lpstr>About Huron</vt:lpstr>
      <vt:lpstr>About the Speaker</vt:lpstr>
      <vt:lpstr>Session Goals</vt:lpstr>
      <vt:lpstr>Topics Covered</vt:lpstr>
      <vt:lpstr>Before We Begin….</vt:lpstr>
      <vt:lpstr>Smart View </vt:lpstr>
      <vt:lpstr>VBA – Topics Covered</vt:lpstr>
      <vt:lpstr>VBA – Topics Covered (continued)</vt:lpstr>
      <vt:lpstr>VBA Topics Covered (continued)</vt:lpstr>
      <vt:lpstr>Smart View </vt:lpstr>
      <vt:lpstr>What is VBA?</vt:lpstr>
      <vt:lpstr>Excel Model / Events / Methods</vt:lpstr>
      <vt:lpstr>Excel Model (continued)</vt:lpstr>
      <vt:lpstr>Excel Model (continued)</vt:lpstr>
      <vt:lpstr>Excel Model (continued)</vt:lpstr>
      <vt:lpstr>Excel Model (continued)</vt:lpstr>
      <vt:lpstr>Excel Methods &amp; Properties (continued)</vt:lpstr>
      <vt:lpstr>Excel Events (continued)</vt:lpstr>
      <vt:lpstr>Excel Events (continued)</vt:lpstr>
      <vt:lpstr>Excel Events (continued)</vt:lpstr>
      <vt:lpstr>Excel Events (continued)</vt:lpstr>
      <vt:lpstr>Excel Events (continued)</vt:lpstr>
      <vt:lpstr>Excel Events (continued)</vt:lpstr>
      <vt:lpstr>Excel Code Editor</vt:lpstr>
      <vt:lpstr>Excel Code Editor (continued)</vt:lpstr>
      <vt:lpstr>Excel Code Editor (continued)</vt:lpstr>
      <vt:lpstr>Developer Menu / Design Mode / Wiring Events</vt:lpstr>
      <vt:lpstr>Developer Menu (continued)</vt:lpstr>
      <vt:lpstr>Developer Menu (continued)</vt:lpstr>
      <vt:lpstr>Developer Menu (continued)</vt:lpstr>
      <vt:lpstr>Design Mode / Event Wiring </vt:lpstr>
      <vt:lpstr>Performance Optimizations</vt:lpstr>
      <vt:lpstr>Performance Optimizations</vt:lpstr>
      <vt:lpstr>Performance – Screen Updating</vt:lpstr>
      <vt:lpstr>Performance – Screen Updating (continued)</vt:lpstr>
      <vt:lpstr>Performance – Events</vt:lpstr>
      <vt:lpstr>Performance – Events (continued)</vt:lpstr>
      <vt:lpstr>Performance – Calculation Mode</vt:lpstr>
      <vt:lpstr>Performance – Calculation Mode (continued)</vt:lpstr>
      <vt:lpstr>Performance Optimization</vt:lpstr>
      <vt:lpstr>Invalid Cell Identification</vt:lpstr>
      <vt:lpstr>Add-In Detection</vt:lpstr>
      <vt:lpstr>Add-In Detection (continued)</vt:lpstr>
      <vt:lpstr>Add-In Detection (continued)</vt:lpstr>
      <vt:lpstr>HsTbar Broken Link</vt:lpstr>
      <vt:lpstr>VBA Demo Summary</vt:lpstr>
      <vt:lpstr>Smart View </vt:lpstr>
      <vt:lpstr>Smart View API – Topics Covered</vt:lpstr>
      <vt:lpstr>Smart View API – Menu Functions</vt:lpstr>
      <vt:lpstr>Smart View API – Menu Functions (continued)</vt:lpstr>
      <vt:lpstr>Smart View API – Connection Functions</vt:lpstr>
      <vt:lpstr>Smart View API – Connection Functions (continued)</vt:lpstr>
      <vt:lpstr>Smart View API – Connection Functions (continued)</vt:lpstr>
      <vt:lpstr>Smart View API</vt:lpstr>
      <vt:lpstr>Smart View API</vt:lpstr>
      <vt:lpstr>Smart View </vt:lpstr>
      <vt:lpstr>Simplifying Deployments (continued)</vt:lpstr>
      <vt:lpstr>Smart View Install</vt:lpstr>
      <vt:lpstr>Smart View Install (continued)</vt:lpstr>
      <vt:lpstr>Default Options</vt:lpstr>
      <vt:lpstr>Default Options (continued)</vt:lpstr>
      <vt:lpstr>Default Options (continued)</vt:lpstr>
      <vt:lpstr>Default Options (continued)</vt:lpstr>
      <vt:lpstr>Default Options (continued)</vt:lpstr>
      <vt:lpstr>Default Options (continued)</vt:lpstr>
      <vt:lpstr>Default Options (continued)</vt:lpstr>
      <vt:lpstr>Default Options (continued)</vt:lpstr>
      <vt:lpstr>Default Options (continued)</vt:lpstr>
      <vt:lpstr>Default Options (continued)</vt:lpstr>
      <vt:lpstr>Default Options (continued)</vt:lpstr>
      <vt:lpstr>Smart View </vt:lpstr>
      <vt:lpstr>Essbase Add-In Conversion</vt:lpstr>
      <vt:lpstr>Essbase Workbook Conversion Utility</vt:lpstr>
      <vt:lpstr>Essbase Workbook Conversion Utility</vt:lpstr>
      <vt:lpstr>Essbase Workbook Conversion Utility</vt:lpstr>
      <vt:lpstr>Questions</vt:lpstr>
      <vt:lpstr>Demo Files</vt:lpstr>
      <vt:lpstr>Contact 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Graphics</dc:creator>
  <cp:lastModifiedBy>Charles Beyer</cp:lastModifiedBy>
  <cp:revision>138</cp:revision>
  <dcterms:created xsi:type="dcterms:W3CDTF">2011-02-02T16:01:21Z</dcterms:created>
  <dcterms:modified xsi:type="dcterms:W3CDTF">2015-06-23T14:50:02Z</dcterms:modified>
</cp:coreProperties>
</file>