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84" r:id="rId3"/>
    <p:sldId id="349" r:id="rId4"/>
    <p:sldId id="262" r:id="rId5"/>
    <p:sldId id="314" r:id="rId6"/>
    <p:sldId id="315" r:id="rId7"/>
    <p:sldId id="318" r:id="rId8"/>
    <p:sldId id="334" r:id="rId9"/>
    <p:sldId id="392" r:id="rId10"/>
    <p:sldId id="350" r:id="rId11"/>
    <p:sldId id="353" r:id="rId12"/>
    <p:sldId id="355" r:id="rId13"/>
    <p:sldId id="374" r:id="rId14"/>
    <p:sldId id="375" r:id="rId15"/>
    <p:sldId id="376" r:id="rId16"/>
    <p:sldId id="377" r:id="rId17"/>
    <p:sldId id="381" r:id="rId18"/>
    <p:sldId id="383" r:id="rId19"/>
    <p:sldId id="385" r:id="rId20"/>
    <p:sldId id="384" r:id="rId21"/>
    <p:sldId id="387" r:id="rId22"/>
    <p:sldId id="390" r:id="rId23"/>
    <p:sldId id="388" r:id="rId24"/>
    <p:sldId id="411" r:id="rId25"/>
    <p:sldId id="413" r:id="rId26"/>
    <p:sldId id="414" r:id="rId27"/>
    <p:sldId id="393" r:id="rId28"/>
    <p:sldId id="335" r:id="rId29"/>
    <p:sldId id="336" r:id="rId30"/>
    <p:sldId id="422" r:id="rId31"/>
    <p:sldId id="419" r:id="rId32"/>
    <p:sldId id="426" r:id="rId33"/>
    <p:sldId id="420" r:id="rId34"/>
    <p:sldId id="285" r:id="rId35"/>
  </p:sldIdLst>
  <p:sldSz cx="9144000" cy="6858000" type="screen4x3"/>
  <p:notesSz cx="6858000" cy="9144000"/>
  <p:defaultTextStyle>
    <a:defPPr>
      <a:defRPr lang="zh-CN"/>
    </a:defPPr>
    <a:lvl1pPr lvl="0" algn="l" defTabSz="914400" fontAlgn="base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fontAlgn="base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fontAlgn="base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fontAlgn="base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fontAlgn="base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fontAlgn="base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fontAlgn="base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fontAlgn="base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fontAlgn="base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6C0D"/>
    <a:srgbClr val="050ADB"/>
    <a:srgbClr val="FB9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34"/>
        <p:guide pos="2882"/>
      </p:guideLst>
    </p:cSldViewPr>
  </p:slide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p>
            <a:pPr lvl="0" algn="l"/>
            <a:endParaRPr sz="1200"/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p>
            <a:pPr lvl="0" algn="r"/>
            <a:fld id="{BB962C8B-B14F-4D97-AF65-F5344CB8AC3E}" type="datetime1">
              <a:rPr lang="zh-CN" altLang="en-US" dirty="0"/>
            </a:fld>
            <a:endParaRPr lang="zh-CN" altLang="en-US" sz="1200" dirty="0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p>
            <a:pPr lvl="0" algn="l"/>
            <a:endParaRPr sz="1200"/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p>
            <a:pPr lvl="0" algn="r"/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 r="-9985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395288" y="4437063"/>
            <a:ext cx="7772400" cy="9667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l">
              <a:defRPr sz="3600" b="0">
                <a:solidFill>
                  <a:schemeClr val="bg1"/>
                </a:solidFill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395288" y="5445125"/>
            <a:ext cx="6400800" cy="600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>
              <a:buNone/>
              <a:defRPr sz="2400">
                <a:solidFill>
                  <a:schemeClr val="bg1"/>
                </a:solidFill>
                <a:ea typeface="微软雅黑" panose="020B0503020204020204" charset="-122"/>
              </a:defRPr>
            </a:lvl1pPr>
            <a:lvl2pPr marL="457200" lvl="1" indent="0" algn="ctr">
              <a:buNone/>
              <a:defRPr sz="2800">
                <a:solidFill>
                  <a:schemeClr val="tx1"/>
                </a:solidFill>
                <a:ea typeface="宋体" panose="02010600030101010101" pitchFamily="2" charset="-122"/>
              </a:defRPr>
            </a:lvl2pPr>
            <a:lvl3pPr marL="914400" lvl="2" indent="0" algn="ctr">
              <a:buNone/>
              <a:defRPr sz="2800">
                <a:solidFill>
                  <a:schemeClr val="tx1"/>
                </a:solidFill>
                <a:ea typeface="宋体" panose="02010600030101010101" pitchFamily="2" charset="-122"/>
              </a:defRPr>
            </a:lvl3pPr>
            <a:lvl4pPr marL="1371600" lvl="3" indent="0" algn="ctr">
              <a:buNone/>
              <a:defRPr sz="2800">
                <a:solidFill>
                  <a:schemeClr val="tx1"/>
                </a:solidFill>
                <a:ea typeface="宋体" panose="02010600030101010101" pitchFamily="2" charset="-122"/>
              </a:defRPr>
            </a:lvl4pPr>
            <a:lvl5pPr marL="1828800" lvl="4" indent="0" algn="ctr">
              <a:buNone/>
              <a:defRPr sz="2800">
                <a:solidFill>
                  <a:schemeClr val="tx1"/>
                </a:solidFill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dirty="0">
                <a:sym typeface="Calibri" panose="020F0502020204030204" charset="0"/>
              </a:rPr>
            </a:fld>
            <a:endParaRPr lang="zh-CN" altLang="en-US" dirty="0">
              <a:sym typeface="Calibri" panose="020F0502020204030204" charset="0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ym typeface="Calibri" panose="020F050202020403020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dirty="0">
                <a:sym typeface="Calibri" panose="020F0502020204030204" charset="0"/>
              </a:rPr>
            </a:fld>
            <a:endParaRPr lang="zh-CN" altLang="en-US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dirty="0">
                <a:sym typeface="Calibri" panose="020F0502020204030204" charset="0"/>
              </a:rPr>
            </a:fld>
            <a:endParaRPr lang="zh-CN" altLang="en-US" dirty="0">
              <a:sym typeface="Calibri" panose="020F050202020403020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1950" y="117475"/>
            <a:ext cx="2057400" cy="5534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117475"/>
            <a:ext cx="6052930" cy="5534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dirty="0">
                <a:sym typeface="Calibri" panose="020F0502020204030204" charset="0"/>
              </a:rPr>
            </a:fld>
            <a:endParaRPr lang="zh-CN" altLang="en-US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dirty="0">
                <a:sym typeface="Calibri" panose="020F0502020204030204" charset="0"/>
              </a:rPr>
            </a:fld>
            <a:endParaRPr lang="zh-CN" altLang="en-US" dirty="0">
              <a:sym typeface="Calibri" panose="020F050202020403020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dirty="0">
                <a:sym typeface="Calibri" panose="020F0502020204030204" charset="0"/>
              </a:rPr>
            </a:fld>
            <a:endParaRPr lang="zh-CN" altLang="en-US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dirty="0">
                <a:sym typeface="Calibri" panose="020F0502020204030204" charset="0"/>
              </a:rPr>
            </a:fld>
            <a:endParaRPr lang="zh-CN" altLang="en-US" dirty="0">
              <a:sym typeface="Calibri" panose="020F050202020403020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dirty="0">
                <a:sym typeface="Calibri" panose="020F0502020204030204" charset="0"/>
              </a:rPr>
            </a:fld>
            <a:endParaRPr lang="zh-CN" altLang="en-US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dirty="0">
                <a:sym typeface="Calibri" panose="020F0502020204030204" charset="0"/>
              </a:rPr>
            </a:fld>
            <a:endParaRPr lang="zh-CN" altLang="en-US" dirty="0">
              <a:sym typeface="Calibri" panose="020F050202020403020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123950"/>
            <a:ext cx="4032504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6846" y="1123950"/>
            <a:ext cx="4032504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dirty="0">
                <a:sym typeface="Calibri" panose="020F0502020204030204" charset="0"/>
              </a:rPr>
            </a:fld>
            <a:endParaRPr lang="zh-CN" altLang="en-US" dirty="0"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dirty="0">
                <a:sym typeface="Calibri" panose="020F0502020204030204" charset="0"/>
              </a:rPr>
            </a:fld>
            <a:endParaRPr lang="zh-CN" altLang="en-US" dirty="0">
              <a:sym typeface="Calibri" panose="020F050202020403020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dirty="0">
                <a:sym typeface="Calibri" panose="020F0502020204030204" charset="0"/>
              </a:rPr>
            </a:fld>
            <a:endParaRPr lang="zh-CN" altLang="en-US" dirty="0">
              <a:sym typeface="Calibri" panose="020F050202020403020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ym typeface="Calibri" panose="020F050202020403020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dirty="0">
                <a:sym typeface="Calibri" panose="020F0502020204030204" charset="0"/>
              </a:rPr>
            </a:fld>
            <a:endParaRPr lang="zh-CN" altLang="en-US" dirty="0">
              <a:sym typeface="Calibri" panose="020F050202020403020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dirty="0">
                <a:sym typeface="Calibri" panose="020F0502020204030204" charset="0"/>
              </a:rPr>
            </a:fld>
            <a:endParaRPr lang="zh-CN" altLang="en-US" dirty="0">
              <a:sym typeface="Calibri" panose="020F050202020403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dirty="0">
                <a:sym typeface="Calibri" panose="020F0502020204030204" charset="0"/>
              </a:rPr>
            </a:fld>
            <a:endParaRPr lang="zh-CN" altLang="en-US" dirty="0">
              <a:sym typeface="Calibri" panose="020F050202020403020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dirty="0">
                <a:sym typeface="Calibri" panose="020F0502020204030204" charset="0"/>
              </a:rPr>
            </a:fld>
            <a:endParaRPr lang="zh-CN" altLang="en-US" dirty="0">
              <a:sym typeface="Calibri" panose="020F050202020403020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ym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dirty="0">
                <a:sym typeface="Calibri" panose="020F0502020204030204" charset="0"/>
              </a:rPr>
            </a:fld>
            <a:endParaRPr lang="zh-CN" altLang="en-US" dirty="0">
              <a:sym typeface="Calibri" panose="020F050202020403020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dirty="0">
                <a:sym typeface="Calibri" panose="020F0502020204030204" charset="0"/>
              </a:rPr>
            </a:fld>
            <a:endParaRPr lang="zh-CN" altLang="en-US" dirty="0"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dirty="0">
                <a:sym typeface="Calibri" panose="020F0502020204030204" charset="0"/>
              </a:rPr>
            </a:fld>
            <a:endParaRPr lang="zh-CN" altLang="en-US" dirty="0">
              <a:sym typeface="Calibri" panose="020F050202020403020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dirty="0">
                <a:sym typeface="Calibri" panose="020F0502020204030204" charset="0"/>
              </a:rPr>
            </a:fld>
            <a:endParaRPr lang="zh-CN" altLang="en-US" dirty="0"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dirty="0">
                <a:sym typeface="Calibri" panose="020F0502020204030204" charset="0"/>
              </a:rPr>
            </a:fld>
            <a:endParaRPr lang="zh-CN" altLang="en-US" dirty="0">
              <a:sym typeface="Calibri" panose="020F0502020204030204" charset="0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 r="-242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11188" y="117475"/>
            <a:ext cx="8075612" cy="720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539750" y="1123950"/>
            <a:ext cx="8229600" cy="45275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dirty="0">
                <a:sym typeface="Calibri" panose="020F0502020204030204" charset="0"/>
              </a:rPr>
            </a:fld>
            <a:endParaRPr lang="zh-CN" altLang="en-US" dirty="0">
              <a:sym typeface="Calibri" panose="020F050202020403020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ym typeface="Calibri" panose="020F050202020403020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dirty="0">
                <a:sym typeface="Calibri" panose="020F0502020204030204" charset="0"/>
              </a:rPr>
            </a:fld>
            <a:endParaRPr lang="zh-CN" altLang="en-US" dirty="0">
              <a:sym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r"/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</a:rPr>
              <a:t>深圳市科信卓恒科技有限公司</a:t>
            </a:r>
            <a:endParaRPr lang="zh-CN" altLang="en-US" sz="24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88783" y="5140325"/>
            <a:ext cx="6400800" cy="600075"/>
          </a:xfrm>
        </p:spPr>
        <p:txBody>
          <a:bodyPr/>
          <a:p>
            <a:pPr algn="r"/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cs typeface="微软雅黑" panose="020B0503020204020204" charset="-122"/>
              </a:rPr>
              <a:t>刘英  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cs typeface="微软雅黑" panose="020B0503020204020204" charset="-122"/>
              </a:rPr>
              <a:t>15013822819</a:t>
            </a:r>
            <a:endParaRPr lang="en-US" altLang="zh-CN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cs typeface="微软雅黑" panose="020B0503020204020204" charset="-122"/>
            </a:endParaRPr>
          </a:p>
          <a:p>
            <a:pPr algn="r"/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cs typeface="微软雅黑" panose="020B0503020204020204" charset="-122"/>
              </a:rPr>
              <a:t>www.szkxzh.com</a:t>
            </a:r>
            <a:endParaRPr lang="en-US" altLang="zh-CN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74" name="Rectangle 2"/>
          <p:cNvSpPr/>
          <p:nvPr/>
        </p:nvSpPr>
        <p:spPr>
          <a:xfrm>
            <a:off x="0" y="6143625"/>
            <a:ext cx="9144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·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076" name="Rectangle 2"/>
          <p:cNvSpPr/>
          <p:nvPr/>
        </p:nvSpPr>
        <p:spPr>
          <a:xfrm>
            <a:off x="231140" y="2492693"/>
            <a:ext cx="9144000" cy="1373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>
              <a:lnSpc>
                <a:spcPts val="5000"/>
              </a:lnSpc>
            </a:pPr>
            <a:r>
              <a:rPr lang="en-US" altLang="zh-CN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GJB5000A</a:t>
            </a:r>
            <a:r>
              <a:rPr lang="zh-CN" alt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必要性</a:t>
            </a:r>
            <a:endParaRPr lang="en-US" altLang="zh-CN" sz="4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 algn="ctr">
              <a:lnSpc>
                <a:spcPts val="5000"/>
              </a:lnSpc>
            </a:pP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2.1-1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、项目策划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-(PP)</a:t>
            </a:r>
            <a:endParaRPr lang="zh-CN" altLang="en-US" sz="2800" b="1">
              <a:solidFill>
                <a:schemeClr val="tx1"/>
              </a:solidFill>
              <a:latin typeface="+mj-ea"/>
              <a:cs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3950"/>
            <a:ext cx="8229600" cy="5104765"/>
          </a:xfrm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目的：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制定和维护定义项目活动的计划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项目策划过程域包含：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制定项目计划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估计工作产品和任务的属性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确定需要的资源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\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明确利益相关方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获得对计划的承诺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\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产生进度表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标识和分析项目风险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维护该计划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项目计划的修订：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需求和承诺更改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不准确的估计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纠正措施和过程更改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7585" y="1761490"/>
            <a:ext cx="4032885" cy="21913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2.1-2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、项目策划（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PP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）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-SG v.s. SP</a:t>
            </a:r>
            <a:endParaRPr lang="zh-CN" altLang="en-US" sz="2800" b="1">
              <a:solidFill>
                <a:schemeClr val="tx1"/>
              </a:solidFill>
              <a:latin typeface="+mj-ea"/>
              <a:cs typeface="+mj-ea"/>
            </a:endParaRPr>
          </a:p>
        </p:txBody>
      </p:sp>
      <p:graphicFrame>
        <p:nvGraphicFramePr>
          <p:cNvPr id="535616" name="Group 64"/>
          <p:cNvGraphicFramePr>
            <a:graphicFrameLocks noGrp="1"/>
          </p:cNvGraphicFramePr>
          <p:nvPr>
            <p:ph idx="1"/>
          </p:nvPr>
        </p:nvGraphicFramePr>
        <p:xfrm>
          <a:off x="318770" y="951865"/>
          <a:ext cx="8661400" cy="5189855"/>
        </p:xfrm>
        <a:graphic>
          <a:graphicData uri="http://schemas.openxmlformats.org/drawingml/2006/table">
            <a:tbl>
              <a:tblPr/>
              <a:tblGrid>
                <a:gridCol w="3752850"/>
                <a:gridCol w="4908550"/>
              </a:tblGrid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专用目标（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SG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专用实践（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SP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42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专用目标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建立估计值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建立和维护项目策划参数的估计值。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1.1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估计项目的范围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1.2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建立工作产品和任务属性的估计值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1.3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定义项目生存周期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1.4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建立工作量和成本的估计值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14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专用目标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制定项目计划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建立并维护项目计划，并将其作为项目管理的基础。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2.1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编制预算和进度表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2.2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标识项目风险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2.3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制定数据管理计划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2.4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制定项目资源计划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2.5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策划所需的知识和技能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2.6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制定利益相关方参与的计划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2.7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制定项目计划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2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专用目标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3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获得对计划的承诺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建立和维护对项目计划的承诺。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3.1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评审影响项目的计划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3.2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使工作与资源水平相协调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3.3   </a:t>
                      </a:r>
                      <a:r>
                        <a:rPr lang="zh-CN" altLang="en-US" sz="1800" b="1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sym typeface="+mn-ea"/>
                        </a:rPr>
                        <a:t>获得计划承诺</a:t>
                      </a:r>
                      <a:r>
                        <a:rPr lang="en-US" altLang="zh-CN" sz="1800" b="1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sz="1800" b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sym typeface="Wingdings" panose="05000000000000000000" pitchFamily="2" charset="2"/>
                        </a:rPr>
                        <a:t>软件开发计划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2.2-1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、项目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监控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-(PMC)</a:t>
            </a:r>
            <a:endParaRPr lang="zh-CN" altLang="en-US" sz="2800" b="1">
              <a:solidFill>
                <a:schemeClr val="tx1"/>
              </a:solidFill>
              <a:latin typeface="+mj-ea"/>
              <a:cs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3950"/>
            <a:ext cx="7992110" cy="833755"/>
          </a:xfrm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目的：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了解项目进展，使得在项目绩效显著偏离计划时，能采取适当的纠正措施</a:t>
            </a:r>
            <a:endParaRPr lang="zh-CN" altLang="en-US" sz="1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9750" y="1957705"/>
            <a:ext cx="4397375" cy="4573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项目监控过程域包含：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>
              <a:lnSpc>
                <a:spcPct val="140000"/>
              </a:lnSpc>
              <a:buFont typeface="宋体" panose="02010600030101010101" pitchFamily="2" charset="-122"/>
              <a:buChar char="–"/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通过在项目进度表或工作分解结构（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WBS</a:t>
            </a: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）内预定的里程碑或控制区域内，将实际工作产品和任务属性、工作量、以及进度与计划进行比较，来确定项目的进展情况；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>
              <a:lnSpc>
                <a:spcPct val="140000"/>
              </a:lnSpc>
              <a:buFont typeface="宋体" panose="02010600030101010101" pitchFamily="2" charset="-122"/>
              <a:buChar char="–"/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适当的可视性，使得能够在绩效显著偏离计划时，及时采取纠正措施；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40000"/>
              </a:lnSpc>
              <a:buFont typeface="宋体" panose="02010600030101010101" pitchFamily="2" charset="-122"/>
              <a:buChar char="–"/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判断准则（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一般用阈值）</a:t>
            </a: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，判断计划和实际进展间是否存在明显偏差，是否需要采取行动。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7125" y="2458085"/>
            <a:ext cx="3952875" cy="25984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2.2-2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、项目监控（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PMC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）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-SG v.s. SP</a:t>
            </a:r>
            <a:endParaRPr lang="zh-CN" altLang="en-US" sz="2800" b="1">
              <a:solidFill>
                <a:schemeClr val="tx1"/>
              </a:solidFill>
              <a:latin typeface="+mj-ea"/>
              <a:cs typeface="+mj-ea"/>
            </a:endParaRPr>
          </a:p>
        </p:txBody>
      </p:sp>
      <p:graphicFrame>
        <p:nvGraphicFramePr>
          <p:cNvPr id="315433" name="Group 41"/>
          <p:cNvGraphicFramePr>
            <a:graphicFrameLocks noGrp="1"/>
          </p:cNvGraphicFramePr>
          <p:nvPr>
            <p:ph idx="1"/>
          </p:nvPr>
        </p:nvGraphicFramePr>
        <p:xfrm>
          <a:off x="539750" y="1123950"/>
          <a:ext cx="8229600" cy="4998985"/>
        </p:xfrm>
        <a:graphic>
          <a:graphicData uri="http://schemas.openxmlformats.org/drawingml/2006/table">
            <a:tbl>
              <a:tblPr/>
              <a:tblGrid>
                <a:gridCol w="3832860"/>
                <a:gridCol w="4396740"/>
              </a:tblGrid>
              <a:tr h="5518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专用目标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(SG)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专用实践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(SP)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11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专用目标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对照计划监督项目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对照项目计划监督项目的实际绩效和进展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1.1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监督项目策划参数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1.2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监督承诺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1.3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监督项目风险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1.4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监督数据管理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1.5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监督利益相关方的参与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1.6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实施进展评审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1.7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实施里程碑评审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60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专用目标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管理纠正措施直到结束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当项目绩效或结果显著偏离计划时，管理纠正措施直到结束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2.1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分析问题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2.2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采取纠正措施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2.3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管理纠正措施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项目例会报告、项目进展报告、员工日志、员工周报、项目问题汇总表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2.3-1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、需求管理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(ReqM)</a:t>
            </a:r>
            <a:endParaRPr lang="zh-CN" altLang="en-US" sz="2800" b="1">
              <a:solidFill>
                <a:schemeClr val="tx1"/>
              </a:solidFill>
              <a:latin typeface="+mj-ea"/>
              <a:cs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3950"/>
            <a:ext cx="7992110" cy="833755"/>
          </a:xfrm>
        </p:spPr>
        <p:txBody>
          <a:bodyPr/>
          <a:p>
            <a:pPr marL="285750"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目的：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管理项目的产品与产品部件的需求；标识这些需求与项目的计划与工作产品之间的不一致性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9750" y="1957705"/>
            <a:ext cx="4397375" cy="1447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ym typeface="+mn-ea"/>
              </a:rPr>
              <a:t>需求管理涉及：</a:t>
            </a:r>
            <a:endParaRPr lang="zh-CN" altLang="en-US" dirty="0"/>
          </a:p>
          <a:p>
            <a:pPr marL="742950" lvl="1" indent="-285750">
              <a:lnSpc>
                <a:spcPct val="130000"/>
              </a:lnSpc>
              <a:buFont typeface="宋体" panose="02010600030101010101" pitchFamily="2" charset="-122"/>
              <a:buChar char="–"/>
            </a:pPr>
            <a:r>
              <a:rPr lang="zh-CN" altLang="en-US" dirty="0">
                <a:sym typeface="+mn-ea"/>
              </a:rPr>
              <a:t>获得对需求的理解和承诺</a:t>
            </a:r>
            <a:endParaRPr lang="zh-CN" altLang="en-US" dirty="0"/>
          </a:p>
          <a:p>
            <a:pPr marL="742950" lvl="1" indent="-285750">
              <a:lnSpc>
                <a:spcPct val="130000"/>
              </a:lnSpc>
              <a:buFont typeface="宋体" panose="02010600030101010101" pitchFamily="2" charset="-122"/>
              <a:buChar char="–"/>
            </a:pPr>
            <a:r>
              <a:rPr lang="zh-CN" altLang="en-US" dirty="0">
                <a:sym typeface="+mn-ea"/>
              </a:rPr>
              <a:t>管理需求的变更</a:t>
            </a:r>
            <a:endParaRPr lang="zh-CN" altLang="en-US" dirty="0"/>
          </a:p>
          <a:p>
            <a:pPr marL="285750" indent="-285750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5155" y="2800985"/>
            <a:ext cx="5151755" cy="33896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2.3-2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、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需求管理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(ReqM)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-SG v.s. SP</a:t>
            </a:r>
            <a:endParaRPr lang="zh-CN" altLang="en-US" sz="2800" b="1">
              <a:solidFill>
                <a:schemeClr val="tx1"/>
              </a:solidFill>
              <a:latin typeface="+mj-ea"/>
              <a:cs typeface="+mj-ea"/>
            </a:endParaRPr>
          </a:p>
        </p:txBody>
      </p:sp>
      <p:graphicFrame>
        <p:nvGraphicFramePr>
          <p:cNvPr id="4" name="Group 14"/>
          <p:cNvGraphicFramePr>
            <a:graphicFrameLocks noGrp="1"/>
          </p:cNvGraphicFramePr>
          <p:nvPr>
            <p:ph idx="1"/>
          </p:nvPr>
        </p:nvGraphicFramePr>
        <p:xfrm>
          <a:off x="539750" y="1410970"/>
          <a:ext cx="8229600" cy="3230245"/>
        </p:xfrm>
        <a:graphic>
          <a:graphicData uri="http://schemas.openxmlformats.org/drawingml/2006/table">
            <a:tbl>
              <a:tblPr/>
              <a:tblGrid>
                <a:gridCol w="2785110"/>
                <a:gridCol w="5444490"/>
              </a:tblGrid>
              <a:tr h="6521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专用目标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(SG)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专用实践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(SP)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专用目标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管理需求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管理需求，并标识需求与项目计划与工作产品间的不一致性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1.1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获得对需求的理解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1.2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获得对需求的承诺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1.3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管理需求更改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1.4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维护需求的双向可追溯性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1.5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标识项目工作与需求之间的不一致性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2.4-1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、配置管理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(CM)</a:t>
            </a:r>
            <a:endParaRPr lang="zh-CN" altLang="en-US" sz="2800" b="1">
              <a:solidFill>
                <a:schemeClr val="tx1"/>
              </a:solidFill>
              <a:latin typeface="+mj-ea"/>
              <a:cs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3950"/>
            <a:ext cx="7992110" cy="833755"/>
          </a:xfrm>
        </p:spPr>
        <p:txBody>
          <a:bodyPr/>
          <a:p>
            <a:pPr marL="285750"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目的：</a:t>
            </a:r>
            <a:r>
              <a:rPr lang="zh-CN" altLang="en-US" sz="1800" b="1" dirty="0">
                <a:solidFill>
                  <a:schemeClr val="tx1"/>
                </a:solidFill>
                <a:sym typeface="+mn-ea"/>
              </a:rPr>
              <a:t>建立和维护工作产品的完整性</a:t>
            </a:r>
            <a:endParaRPr lang="zh-CN" altLang="en-US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9750" y="1957705"/>
            <a:ext cx="4397375" cy="2526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需求管理涉及：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742950" lvl="1" indent="-285750">
              <a:lnSpc>
                <a:spcPct val="130000"/>
              </a:lnSpc>
              <a:buFont typeface="宋体" panose="02010600030101010101" pitchFamily="2" charset="-122"/>
              <a:buChar char="–"/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配置</a:t>
            </a:r>
            <a:r>
              <a:rPr lang="zh-CN" altLang="en-US" dirty="0">
                <a:solidFill>
                  <a:srgbClr val="050ADB"/>
                </a:solidFill>
                <a:latin typeface="宋体" panose="02010600030101010101" pitchFamily="2" charset="-122"/>
                <a:sym typeface="+mn-ea"/>
              </a:rPr>
              <a:t>标识</a:t>
            </a:r>
            <a:endParaRPr lang="zh-CN" altLang="en-US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742950" lvl="1" indent="-285750">
              <a:lnSpc>
                <a:spcPct val="130000"/>
              </a:lnSpc>
              <a:buFont typeface="宋体" panose="02010600030101010101" pitchFamily="2" charset="-122"/>
              <a:buChar char="–"/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配置</a:t>
            </a:r>
            <a:r>
              <a:rPr lang="zh-CN" altLang="en-US" dirty="0">
                <a:solidFill>
                  <a:srgbClr val="050ADB"/>
                </a:solidFill>
                <a:latin typeface="宋体" panose="02010600030101010101" pitchFamily="2" charset="-122"/>
                <a:sym typeface="+mn-ea"/>
              </a:rPr>
              <a:t>控制</a:t>
            </a:r>
            <a:endParaRPr lang="zh-CN" altLang="en-US" dirty="0">
              <a:solidFill>
                <a:srgbClr val="050ADB"/>
              </a:solidFill>
              <a:latin typeface="宋体" panose="02010600030101010101" pitchFamily="2" charset="-122"/>
            </a:endParaRPr>
          </a:p>
          <a:p>
            <a:pPr marL="742950" lvl="1" indent="-285750">
              <a:lnSpc>
                <a:spcPct val="130000"/>
              </a:lnSpc>
              <a:buFont typeface="宋体" panose="02010600030101010101" pitchFamily="2" charset="-122"/>
              <a:buChar char="–"/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配置</a:t>
            </a:r>
            <a:r>
              <a:rPr lang="zh-CN" altLang="en-US" dirty="0">
                <a:solidFill>
                  <a:srgbClr val="050ADB"/>
                </a:solidFill>
                <a:latin typeface="宋体" panose="02010600030101010101" pitchFamily="2" charset="-122"/>
                <a:sym typeface="+mn-ea"/>
              </a:rPr>
              <a:t>状态记实</a:t>
            </a:r>
            <a:endParaRPr lang="zh-CN" altLang="en-US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742950" lvl="1" indent="-285750">
              <a:lnSpc>
                <a:spcPct val="130000"/>
              </a:lnSpc>
              <a:buFont typeface="宋体" panose="02010600030101010101" pitchFamily="2" charset="-122"/>
              <a:buChar char="–"/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配置</a:t>
            </a:r>
            <a:r>
              <a:rPr lang="zh-CN" altLang="en-US" dirty="0">
                <a:solidFill>
                  <a:srgbClr val="050ADB"/>
                </a:solidFill>
                <a:latin typeface="宋体" panose="02010600030101010101" pitchFamily="2" charset="-122"/>
                <a:sym typeface="+mn-ea"/>
              </a:rPr>
              <a:t>审核</a:t>
            </a:r>
            <a:endParaRPr lang="zh-CN" altLang="en-US" dirty="0">
              <a:solidFill>
                <a:srgbClr val="050ADB"/>
              </a:solidFill>
              <a:latin typeface="宋体" panose="02010600030101010101" pitchFamily="2" charset="-122"/>
            </a:endParaRPr>
          </a:p>
          <a:p>
            <a:pPr marL="742950" lvl="1" indent="-285750">
              <a:lnSpc>
                <a:spcPct val="130000"/>
              </a:lnSpc>
              <a:buFont typeface="宋体" panose="02010600030101010101" pitchFamily="2" charset="-122"/>
              <a:buChar char="–"/>
            </a:pPr>
            <a:endParaRPr lang="zh-CN" altLang="en-US" dirty="0"/>
          </a:p>
          <a:p>
            <a:pPr marL="285750" indent="-285750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5450" y="2075180"/>
            <a:ext cx="5818505" cy="39014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2.4-2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、配置管理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(CM)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-SG v.s. SP</a:t>
            </a:r>
            <a:endParaRPr lang="zh-CN" altLang="en-US" sz="2800" b="1">
              <a:solidFill>
                <a:schemeClr val="tx1"/>
              </a:solidFill>
              <a:latin typeface="+mj-ea"/>
              <a:cs typeface="+mj-ea"/>
            </a:endParaRPr>
          </a:p>
        </p:txBody>
      </p:sp>
      <p:graphicFrame>
        <p:nvGraphicFramePr>
          <p:cNvPr id="346144" name="Group 32"/>
          <p:cNvGraphicFramePr>
            <a:graphicFrameLocks noGrp="1"/>
          </p:cNvGraphicFramePr>
          <p:nvPr>
            <p:ph idx="1"/>
          </p:nvPr>
        </p:nvGraphicFramePr>
        <p:xfrm>
          <a:off x="539750" y="1267460"/>
          <a:ext cx="8229600" cy="3911955"/>
        </p:xfrm>
        <a:graphic>
          <a:graphicData uri="http://schemas.openxmlformats.org/drawingml/2006/table">
            <a:tbl>
              <a:tblPr/>
              <a:tblGrid>
                <a:gridCol w="3792220"/>
                <a:gridCol w="4437380"/>
              </a:tblGrid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专用目标（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SG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专用实践（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SP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9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专用目标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1	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建立基线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建立所标识工作产品的基线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SP 1.1	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标识配置项客观地评价过程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SP 1.2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建立一个配置管理系统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SP 1.3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生成或发布基线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6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专用目标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2	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跟踪和控制更改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跟踪和控制对基线的更改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SP 2.1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跟踪更改申请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SP 2.2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控制配置项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67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专用目标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3	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建立完整性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建立和维护基线的完整性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SP 3.1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建立配置管理记录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SP 3.2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执行配置审核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sym typeface="+mn-ea"/>
                        </a:rPr>
                        <a:t>配置状态记录表、配置管理报告（周期、阶段、项目）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2.5-1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、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过程产品质量保证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PPQA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altLang="en-US" sz="2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3950"/>
            <a:ext cx="7992110" cy="833755"/>
          </a:xfrm>
        </p:spPr>
        <p:txBody>
          <a:bodyPr/>
          <a:p>
            <a:pPr marL="285750"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目的：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使员工和管理者对过程和相关的工作产品能有客观深入的了解</a:t>
            </a:r>
            <a:endParaRPr lang="zh-CN" altLang="en-US" sz="1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1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9750" y="1591945"/>
            <a:ext cx="3930650" cy="4963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ym typeface="+mn-ea"/>
              </a:rPr>
              <a:t>过程和产品质量保证过程域包括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：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742950" lvl="1" indent="-285750">
              <a:lnSpc>
                <a:spcPct val="170000"/>
              </a:lnSpc>
              <a:buFont typeface="宋体" panose="02010600030101010101" pitchFamily="2" charset="-122"/>
              <a:buChar char="–"/>
            </a:pPr>
            <a:r>
              <a:rPr lang="zh-CN" altLang="en-US" dirty="0">
                <a:sym typeface="+mn-ea"/>
              </a:rPr>
              <a:t>客观地评价所实施的过程、工作产品和服务对适用的过程说明、标准和规程的遵循性；</a:t>
            </a:r>
            <a:endParaRPr lang="zh-CN" altLang="en-US" dirty="0"/>
          </a:p>
          <a:p>
            <a:pPr marL="742950" lvl="1" indent="-285750">
              <a:lnSpc>
                <a:spcPct val="170000"/>
              </a:lnSpc>
              <a:buFont typeface="宋体" panose="02010600030101010101" pitchFamily="2" charset="-122"/>
              <a:buChar char="–"/>
            </a:pPr>
            <a:r>
              <a:rPr lang="zh-CN" altLang="en-US" dirty="0">
                <a:sym typeface="+mn-ea"/>
              </a:rPr>
              <a:t>标识并文档化不符合项；</a:t>
            </a:r>
            <a:endParaRPr lang="zh-CN" altLang="en-US" dirty="0"/>
          </a:p>
          <a:p>
            <a:pPr marL="742950" lvl="1" indent="-285750">
              <a:lnSpc>
                <a:spcPct val="170000"/>
              </a:lnSpc>
              <a:buFont typeface="宋体" panose="02010600030101010101" pitchFamily="2" charset="-122"/>
              <a:buChar char="–"/>
            </a:pPr>
            <a:r>
              <a:rPr lang="zh-CN" altLang="en-US" dirty="0">
                <a:sym typeface="+mn-ea"/>
              </a:rPr>
              <a:t>向项目员工和经理，反馈质量保证活动的结果；</a:t>
            </a:r>
            <a:endParaRPr lang="zh-CN" altLang="en-US" dirty="0"/>
          </a:p>
          <a:p>
            <a:pPr marL="742950" lvl="1" indent="-285750">
              <a:lnSpc>
                <a:spcPct val="170000"/>
              </a:lnSpc>
              <a:buFont typeface="宋体" panose="02010600030101010101" pitchFamily="2" charset="-122"/>
              <a:buChar char="–"/>
            </a:pPr>
            <a:r>
              <a:rPr lang="zh-CN" altLang="en-US" dirty="0">
                <a:sym typeface="+mn-ea"/>
              </a:rPr>
              <a:t>确保不符合项得到解决；</a:t>
            </a:r>
            <a:endParaRPr lang="zh-CN" altLang="en-US" dirty="0"/>
          </a:p>
          <a:p>
            <a:pPr marL="742950" lvl="1" indent="-285750">
              <a:lnSpc>
                <a:spcPct val="170000"/>
              </a:lnSpc>
              <a:buFont typeface="宋体" panose="02010600030101010101" pitchFamily="2" charset="-122"/>
              <a:buChar char="–"/>
            </a:pPr>
            <a:endParaRPr lang="zh-CN" altLang="en-US" dirty="0">
              <a:solidFill>
                <a:srgbClr val="050ADB"/>
              </a:solidFill>
              <a:latin typeface="宋体" panose="02010600030101010101" pitchFamily="2" charset="-122"/>
            </a:endParaRPr>
          </a:p>
          <a:p>
            <a:pPr marL="742950" lvl="1" indent="-285750">
              <a:lnSpc>
                <a:spcPct val="130000"/>
              </a:lnSpc>
              <a:buFont typeface="宋体" panose="02010600030101010101" pitchFamily="2" charset="-122"/>
              <a:buChar char="–"/>
            </a:pPr>
            <a:endParaRPr lang="zh-CN" altLang="en-US" dirty="0"/>
          </a:p>
          <a:p>
            <a:pPr marL="285750" indent="-285750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4225" y="1788160"/>
            <a:ext cx="3828415" cy="39808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2.5-2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、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过程产品质量保证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PPQA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-SG v.s. SP</a:t>
            </a:r>
            <a:endParaRPr lang="zh-CN" altLang="en-US" sz="2800" b="1">
              <a:solidFill>
                <a:schemeClr val="tx1"/>
              </a:solidFill>
              <a:latin typeface="+mj-ea"/>
              <a:cs typeface="+mj-ea"/>
            </a:endParaRPr>
          </a:p>
        </p:txBody>
      </p:sp>
      <p:graphicFrame>
        <p:nvGraphicFramePr>
          <p:cNvPr id="369686" name="Group 22"/>
          <p:cNvGraphicFramePr>
            <a:graphicFrameLocks noGrp="1"/>
          </p:cNvGraphicFramePr>
          <p:nvPr>
            <p:ph idx="1"/>
          </p:nvPr>
        </p:nvGraphicFramePr>
        <p:xfrm>
          <a:off x="539750" y="1123950"/>
          <a:ext cx="8229600" cy="4544695"/>
        </p:xfrm>
        <a:graphic>
          <a:graphicData uri="http://schemas.openxmlformats.org/drawingml/2006/table">
            <a:tbl>
              <a:tblPr/>
              <a:tblGrid>
                <a:gridCol w="4202430"/>
                <a:gridCol w="4027170"/>
              </a:tblGrid>
              <a:tr h="7073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专用目标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(SG)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专用实践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(SP)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专用目标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客观地评价过程和工作产品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客观地评价所实施的过程和相关工作产品及服务，对适用的过程说明、标准和规程的遵循性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1.1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客观地评价过程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1.2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客观地评价工作产品和服务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QA</a:t>
                      </a:r>
                      <a:r>
                        <a:rPr lang="zh-CN" altLang="en-US" sz="18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检查单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5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专用目标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管理纠正措施直到结束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当项目绩效或结果显著偏离计划时，管理纠正措施直到结束</a:t>
                      </a:r>
                      <a:r>
                        <a:rPr kumimoji="0" lang="zh-CN" alt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kumimoji="0" lang="zh-CN" altLang="en-US" sz="18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2.1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交流并确保解决不符合项分析问题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2.2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建立记录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不符合项汇总表、质量保证报告（周期、阶段、项目）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/>
              <a:t>目  录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0865" y="1165225"/>
            <a:ext cx="4690110" cy="4527550"/>
          </a:xfrm>
        </p:spPr>
        <p:txBody>
          <a:bodyPr/>
          <a:p>
            <a:pPr marL="0" indent="0">
              <a:lnSpc>
                <a:spcPct val="140000"/>
              </a:lnSpc>
              <a:buNone/>
            </a:pP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GJB5000A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必要性</a:t>
            </a:r>
            <a:endParaRPr lang="zh-C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GJB5000A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二级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GJB5000A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咨询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软件过程管理工具</a:t>
            </a:r>
            <a:endParaRPr lang="zh-C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>
              <a:lnSpc>
                <a:spcPct val="160000"/>
              </a:lnSpc>
            </a:pPr>
            <a:endParaRPr lang="zh-C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2.6-1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、测量与分析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(MA)</a:t>
            </a:r>
            <a:endParaRPr lang="zh-CN" altLang="en-US" sz="2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3950"/>
            <a:ext cx="7992110" cy="833755"/>
          </a:xfrm>
        </p:spPr>
        <p:txBody>
          <a:bodyPr/>
          <a:p>
            <a:pPr marL="285750"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目的：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开发和保持测量能力，以支持管理信息的需要</a:t>
            </a:r>
            <a:endParaRPr lang="zh-CN" altLang="en-US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9750" y="1591945"/>
            <a:ext cx="4116705" cy="4537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fr-FR" b="1" dirty="0">
                <a:sym typeface="+mn-ea"/>
              </a:rPr>
              <a:t>测量与分析过程域</a:t>
            </a:r>
            <a:r>
              <a:rPr lang="zh-CN" altLang="en-US" b="1" dirty="0">
                <a:sym typeface="+mn-ea"/>
              </a:rPr>
              <a:t>包含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indent="-285750">
              <a:lnSpc>
                <a:spcPct val="190000"/>
              </a:lnSpc>
              <a:buFont typeface="宋体" panose="02010600030101010101" pitchFamily="2" charset="-122"/>
              <a:buChar char="–"/>
            </a:pPr>
            <a:r>
              <a:rPr lang="zh-CN" altLang="en-US" sz="1700" dirty="0">
                <a:solidFill>
                  <a:schemeClr val="tx1"/>
                </a:solidFill>
                <a:sym typeface="+mn-ea"/>
              </a:rPr>
              <a:t>规定测量与分析的目标，使它们与已标识的信息需要和目标相一致；</a:t>
            </a:r>
            <a:endParaRPr lang="zh-CN" altLang="en-US" sz="1700" dirty="0">
              <a:solidFill>
                <a:schemeClr val="tx1"/>
              </a:solidFill>
              <a:sym typeface="+mn-ea"/>
            </a:endParaRPr>
          </a:p>
          <a:p>
            <a:pPr lvl="1" indent="-285750">
              <a:lnSpc>
                <a:spcPct val="190000"/>
              </a:lnSpc>
              <a:buFont typeface="宋体" panose="02010600030101010101" pitchFamily="2" charset="-122"/>
              <a:buChar char="–"/>
            </a:pPr>
            <a:r>
              <a:rPr lang="zh-CN" altLang="en-US" sz="1700" dirty="0">
                <a:solidFill>
                  <a:schemeClr val="tx1"/>
                </a:solidFill>
                <a:sym typeface="+mn-ea"/>
              </a:rPr>
              <a:t>规定测量项和分析技术，以及数据收集、数据存储、报告和反馈的机制；执行数据的采集、存储、分析和报告；</a:t>
            </a:r>
            <a:endParaRPr lang="zh-CN" altLang="en-US" sz="1700" dirty="0">
              <a:solidFill>
                <a:schemeClr val="tx1"/>
              </a:solidFill>
            </a:endParaRPr>
          </a:p>
          <a:p>
            <a:pPr lvl="1" indent="-285750">
              <a:lnSpc>
                <a:spcPct val="190000"/>
              </a:lnSpc>
              <a:buFont typeface="宋体" panose="02010600030101010101" pitchFamily="2" charset="-122"/>
              <a:buChar char="–"/>
            </a:pPr>
            <a:r>
              <a:rPr lang="zh-CN" altLang="en-US" sz="1700" dirty="0">
                <a:solidFill>
                  <a:schemeClr val="tx1"/>
                </a:solidFill>
                <a:sym typeface="+mn-ea"/>
              </a:rPr>
              <a:t>执行数据的采集、存储、分析和报告；</a:t>
            </a:r>
            <a:endParaRPr lang="zh-CN" altLang="en-US" sz="1700" dirty="0">
              <a:solidFill>
                <a:schemeClr val="tx1"/>
              </a:solidFill>
              <a:sym typeface="+mn-ea"/>
            </a:endParaRPr>
          </a:p>
          <a:p>
            <a:pPr lvl="1" indent="-285750">
              <a:lnSpc>
                <a:spcPct val="190000"/>
              </a:lnSpc>
              <a:buFont typeface="宋体" panose="02010600030101010101" pitchFamily="2" charset="-122"/>
              <a:buChar char="–"/>
            </a:pPr>
            <a:r>
              <a:rPr lang="zh-CN" altLang="en-US" sz="1700" dirty="0">
                <a:solidFill>
                  <a:schemeClr val="tx1"/>
                </a:solidFill>
                <a:sym typeface="+mn-ea"/>
              </a:rPr>
              <a:t>提供客观的结果，以做出有根据的决策，并采取适当的纠正措施；</a:t>
            </a:r>
            <a:endParaRPr lang="zh-CN" altLang="en-US" sz="17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6455" y="1824990"/>
            <a:ext cx="4472940" cy="33521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18150" y="5207000"/>
            <a:ext cx="32943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C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此过程域，可借助工具自动完成统计测量，大大节省人力保证数据的一致性与有效性</a:t>
            </a:r>
            <a:endParaRPr lang="zh-CN" altLang="en-US" b="1">
              <a:solidFill>
                <a:srgbClr val="FF6C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2.6-2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、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测量与分析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(MA)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-SG v.s. SP</a:t>
            </a:r>
            <a:endParaRPr lang="zh-CN" altLang="en-US" sz="2800" b="1">
              <a:solidFill>
                <a:schemeClr val="tx1"/>
              </a:solidFill>
              <a:latin typeface="+mj-ea"/>
              <a:cs typeface="+mj-ea"/>
            </a:endParaRPr>
          </a:p>
        </p:txBody>
      </p:sp>
      <p:graphicFrame>
        <p:nvGraphicFramePr>
          <p:cNvPr id="104478" name="Group 30"/>
          <p:cNvGraphicFramePr>
            <a:graphicFrameLocks noGrp="1"/>
          </p:cNvGraphicFramePr>
          <p:nvPr>
            <p:ph idx="1"/>
          </p:nvPr>
        </p:nvGraphicFramePr>
        <p:xfrm>
          <a:off x="539750" y="1123950"/>
          <a:ext cx="8229600" cy="4676775"/>
        </p:xfrm>
        <a:graphic>
          <a:graphicData uri="http://schemas.openxmlformats.org/drawingml/2006/table">
            <a:tbl>
              <a:tblPr/>
              <a:tblGrid>
                <a:gridCol w="4034790"/>
                <a:gridCol w="4194810"/>
              </a:tblGrid>
              <a:tr h="6299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专用目标（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SG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专用实践（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专用目标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安排测量与分析活动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测量目标和活动要与已标识的信息需要和目标一致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1.1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确定测量目标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1.2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指明测量项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1.3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指明数据采集和存储规程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1.4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指明分析规程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5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专用目标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  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提供测量结果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提供涉及所标识信息需要和目标的测量结果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2.1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采集测量数据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2.2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分析测量数据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2.3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存储数据和结果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SP 2.3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交流结果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测量分析报告（周期、阶段、项目）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2.7-1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、供方协议管理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(SAM)</a:t>
            </a:r>
            <a:endParaRPr lang="zh-CN" altLang="en-US" sz="2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3950"/>
            <a:ext cx="7992110" cy="833755"/>
          </a:xfrm>
        </p:spPr>
        <p:txBody>
          <a:bodyPr/>
          <a:p>
            <a:pPr marL="285750"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目的：</a:t>
            </a:r>
            <a:r>
              <a:rPr lang="zh-CN" altLang="en-US" sz="1800" dirty="0">
                <a:sym typeface="+mn-ea"/>
              </a:rPr>
              <a:t>管理供方产品的获取工作。</a:t>
            </a:r>
            <a:endParaRPr lang="zh-CN" altLang="en-US" sz="1800" dirty="0"/>
          </a:p>
          <a:p>
            <a:pPr marL="0" lvl="1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1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9750" y="1591945"/>
            <a:ext cx="3853180" cy="4326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ym typeface="+mn-ea"/>
              </a:rPr>
              <a:t>供方协议管理涉及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：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742950" lvl="1" indent="-285750" eaLnBrk="1" hangingPunct="1">
              <a:lnSpc>
                <a:spcPct val="170000"/>
              </a:lnSpc>
              <a:buFont typeface="宋体" panose="02010600030101010101" pitchFamily="2" charset="-122"/>
              <a:buChar char="–"/>
            </a:pPr>
            <a:r>
              <a:rPr lang="zh-CN" altLang="en-US" dirty="0">
                <a:sym typeface="+mn-ea"/>
              </a:rPr>
              <a:t>确定待获取产品的获取方式；</a:t>
            </a:r>
            <a:endParaRPr lang="en-US" altLang="zh-CN" dirty="0"/>
          </a:p>
          <a:p>
            <a:pPr marL="742950" lvl="1" indent="-285750" eaLnBrk="1" hangingPunct="1">
              <a:lnSpc>
                <a:spcPct val="170000"/>
              </a:lnSpc>
              <a:buFont typeface="宋体" panose="02010600030101010101" pitchFamily="2" charset="-122"/>
              <a:buChar char="–"/>
            </a:pPr>
            <a:r>
              <a:rPr lang="zh-CN" altLang="en-US" dirty="0">
                <a:sym typeface="+mn-ea"/>
              </a:rPr>
              <a:t>选择供方；</a:t>
            </a:r>
            <a:endParaRPr lang="en-US" altLang="zh-CN" dirty="0"/>
          </a:p>
          <a:p>
            <a:pPr marL="742950" lvl="1" indent="-285750" eaLnBrk="1" hangingPunct="1">
              <a:lnSpc>
                <a:spcPct val="170000"/>
              </a:lnSpc>
              <a:buFont typeface="宋体" panose="02010600030101010101" pitchFamily="2" charset="-122"/>
              <a:buChar char="–"/>
            </a:pPr>
            <a:r>
              <a:rPr lang="zh-CN" altLang="en-US" dirty="0">
                <a:sym typeface="+mn-ea"/>
              </a:rPr>
              <a:t>建立并维护与供方的协议；</a:t>
            </a:r>
            <a:endParaRPr lang="en-US" altLang="zh-CN" dirty="0"/>
          </a:p>
          <a:p>
            <a:pPr marL="742950" lvl="1" indent="-285750" eaLnBrk="1" hangingPunct="1">
              <a:lnSpc>
                <a:spcPct val="170000"/>
              </a:lnSpc>
              <a:buFont typeface="宋体" panose="02010600030101010101" pitchFamily="2" charset="-122"/>
              <a:buChar char="–"/>
            </a:pPr>
            <a:r>
              <a:rPr lang="zh-CN" altLang="en-US" dirty="0">
                <a:sym typeface="+mn-ea"/>
              </a:rPr>
              <a:t>执行供方协议；</a:t>
            </a:r>
            <a:endParaRPr lang="en-US" altLang="zh-CN" dirty="0"/>
          </a:p>
          <a:p>
            <a:pPr marL="742950" lvl="1" indent="-285750" eaLnBrk="1" hangingPunct="1">
              <a:lnSpc>
                <a:spcPct val="170000"/>
              </a:lnSpc>
              <a:buFont typeface="宋体" panose="02010600030101010101" pitchFamily="2" charset="-122"/>
              <a:buChar char="–"/>
            </a:pPr>
            <a:r>
              <a:rPr lang="zh-CN" altLang="en-US" dirty="0">
                <a:sym typeface="+mn-ea"/>
              </a:rPr>
              <a:t>监督所选供方的过程；</a:t>
            </a:r>
            <a:endParaRPr lang="en-US" altLang="zh-CN" dirty="0"/>
          </a:p>
          <a:p>
            <a:pPr marL="742950" lvl="1" indent="-285750" eaLnBrk="1" hangingPunct="1">
              <a:lnSpc>
                <a:spcPct val="170000"/>
              </a:lnSpc>
              <a:buFont typeface="宋体" panose="02010600030101010101" pitchFamily="2" charset="-122"/>
              <a:buChar char="–"/>
            </a:pPr>
            <a:r>
              <a:rPr lang="zh-CN" altLang="en-US" dirty="0">
                <a:sym typeface="+mn-ea"/>
              </a:rPr>
              <a:t>评价所选供方的工作产品；</a:t>
            </a:r>
            <a:endParaRPr lang="en-US" altLang="zh-CN" dirty="0"/>
          </a:p>
          <a:p>
            <a:pPr marL="742950" lvl="1" indent="-285750" eaLnBrk="1" hangingPunct="1">
              <a:lnSpc>
                <a:spcPct val="170000"/>
              </a:lnSpc>
              <a:buFont typeface="宋体" panose="02010600030101010101" pitchFamily="2" charset="-122"/>
              <a:buChar char="–"/>
            </a:pPr>
            <a:r>
              <a:rPr lang="zh-CN" altLang="en-US" dirty="0">
                <a:sym typeface="+mn-ea"/>
              </a:rPr>
              <a:t>接收所获取产品的交付；</a:t>
            </a:r>
            <a:endParaRPr lang="en-US" altLang="zh-CN" dirty="0"/>
          </a:p>
          <a:p>
            <a:pPr marL="742950" lvl="1" indent="-285750" eaLnBrk="1" hangingPunct="1">
              <a:lnSpc>
                <a:spcPct val="170000"/>
              </a:lnSpc>
              <a:buFont typeface="宋体" panose="02010600030101010101" pitchFamily="2" charset="-122"/>
              <a:buChar char="–"/>
            </a:pPr>
            <a:r>
              <a:rPr lang="zh-CN" altLang="en-US" dirty="0">
                <a:sym typeface="+mn-ea"/>
              </a:rPr>
              <a:t>向项目移交所获取的产品；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3535" y="2590165"/>
            <a:ext cx="4699635" cy="3060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>
                <a:sym typeface="+mn-ea"/>
              </a:rPr>
              <a:t>目  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110865" y="1165225"/>
            <a:ext cx="4690110" cy="45275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GJB5000A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必要性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GJB5000A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二级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GJB5000A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咨询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软件过程管理工具</a:t>
            </a:r>
            <a:endParaRPr lang="zh-C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>
              <a:lnSpc>
                <a:spcPct val="160000"/>
              </a:lnSpc>
            </a:pPr>
            <a:endParaRPr lang="zh-C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3.1</a:t>
            </a:r>
            <a:r>
              <a:rPr lang="zh-CN" altLang="en-US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、</a:t>
            </a:r>
            <a:r>
              <a:rPr lang="en-US" altLang="zh-CN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GJB5000A </a:t>
            </a:r>
            <a:r>
              <a:rPr lang="zh-CN" altLang="en-US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咨询服务大纲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3950"/>
            <a:ext cx="7229475" cy="5052060"/>
          </a:xfrm>
        </p:spPr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GJB5000A二级认证评价咨询服务主要分为四个阶段，启动阶段、过程定义阶段、过程实施阶段、评价阶段，具体服务内容如下：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171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启动阶段</a:t>
            </a:r>
            <a:r>
              <a:rPr lang="zh-CN" altLang="en-US" sz="171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：主要包括成立过程改进组织、进行现状差距分析、进行标准培训、制定咨询服务实施计划；</a:t>
            </a:r>
            <a:endParaRPr lang="zh-CN" altLang="en-US" sz="171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171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过程定义阶段</a:t>
            </a:r>
            <a:r>
              <a:rPr lang="zh-CN" altLang="en-US" sz="171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：主要包括软件质量体系顶层架构设计、过程体系文件编写、体系评审发布；</a:t>
            </a:r>
            <a:endParaRPr lang="zh-CN" altLang="en-US" sz="171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171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过程实施阶段</a:t>
            </a:r>
            <a:r>
              <a:rPr lang="zh-CN" altLang="en-US" sz="171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：主要包括在软件研发过程中运行质量体系、监控、分析与过程改进；</a:t>
            </a:r>
            <a:endParaRPr lang="zh-CN" altLang="en-US" sz="171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171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评价阶段</a:t>
            </a:r>
            <a:r>
              <a:rPr lang="zh-CN" altLang="en-US" sz="171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：依据标准和体系进行内部评估，针对发现问题进行过程和体系整改。提请新时代认证中心评价，针对评价发现的问题进行过程和体系整改，进入体系运行相对稳定阶段。</a:t>
            </a:r>
            <a:endParaRPr lang="zh-CN" altLang="en-US" sz="171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3.1</a:t>
            </a:r>
            <a:r>
              <a:rPr lang="zh-CN" altLang="en-US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、</a:t>
            </a:r>
            <a:r>
              <a:rPr lang="en-US" altLang="zh-CN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GJB5000A </a:t>
            </a:r>
            <a:r>
              <a:rPr lang="zh-CN" altLang="en-US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咨询老师的选择</a:t>
            </a:r>
            <a:endParaRPr lang="zh-CN" altLang="en-US" b="1">
              <a:solidFill>
                <a:schemeClr val="tx1"/>
              </a:solidFill>
              <a:latin typeface="+mj-ea"/>
              <a:cs typeface="+mj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咨询服务老师应具备三员身份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裁判员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曾参与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GJB5000A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的评价；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教练员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具有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GJB5000A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的培训能力和经验；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运动员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所在企业也做过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GJB5000A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，且参与其中；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/>
              <a:t>目  录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0865" y="1165225"/>
            <a:ext cx="4690110" cy="4527550"/>
          </a:xfrm>
        </p:spPr>
        <p:txBody>
          <a:bodyPr/>
          <a:p>
            <a:pPr marL="0" indent="0">
              <a:lnSpc>
                <a:spcPct val="140000"/>
              </a:lnSpc>
              <a:buNone/>
            </a:pP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GJB5000A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必要性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GJB5000A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二级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GJB5000A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咨询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软件过程管理工具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>
              <a:lnSpc>
                <a:spcPct val="160000"/>
              </a:lnSpc>
            </a:pP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530" y="117475"/>
            <a:ext cx="8794115" cy="720725"/>
          </a:xfrm>
        </p:spPr>
        <p:txBody>
          <a:bodyPr/>
          <a:p>
            <a:pPr algn="l"/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4.1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、支撑工具在实施GJB5000A实施过程中的必要性</a:t>
            </a:r>
            <a:endParaRPr lang="zh-CN" altLang="en-US" sz="2800" b="1">
              <a:solidFill>
                <a:schemeClr val="tx1"/>
              </a:solidFill>
              <a:latin typeface="+mj-ea"/>
              <a:cs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70000"/>
              </a:lnSpc>
              <a:buClr>
                <a:srgbClr val="FF6C0D"/>
              </a:buClr>
              <a:buFont typeface="Wingdings" panose="05000000000000000000" charset="0"/>
              <a:buChar char="Ø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1)留下该留下的实施证据；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70000"/>
              </a:lnSpc>
              <a:buClr>
                <a:srgbClr val="FF6C0D"/>
              </a:buClr>
              <a:buFont typeface="Wingdings" panose="05000000000000000000" charset="0"/>
              <a:buChar char="Ø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2)大幅降低管理成本，提高管理效率；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70000"/>
              </a:lnSpc>
              <a:buClr>
                <a:srgbClr val="FF6C0D"/>
              </a:buClr>
              <a:buFont typeface="Wingdings" panose="05000000000000000000" charset="0"/>
              <a:buChar char="Ø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)规范软件开发过程，并使过程及其改进变得可见；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70000"/>
              </a:lnSpc>
              <a:buClr>
                <a:srgbClr val="FF6C0D"/>
              </a:buClr>
              <a:buFont typeface="Wingdings" panose="05000000000000000000" charset="0"/>
              <a:buChar char="Ø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)帮助组织积累和共享过程资产；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70000"/>
              </a:lnSpc>
              <a:buClr>
                <a:srgbClr val="FF6C0D"/>
              </a:buClr>
              <a:buFont typeface="Wingdings" panose="05000000000000000000" charset="0"/>
              <a:buChar char="Ø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)帮助组织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建立组织过程资产库，为过程持续改进提供决策依据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，增强市场竞争力；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70000"/>
              </a:lnSpc>
              <a:buClr>
                <a:srgbClr val="FF6C0D"/>
              </a:buClr>
              <a:buFont typeface="Wingdings" panose="05000000000000000000" charset="0"/>
              <a:buChar char="Ø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)使项目策划、监控、计划变更及测量变得轻松；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4.2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、软件过程管理工具的选择</a:t>
            </a:r>
            <a:endParaRPr lang="zh-CN" altLang="en-US" sz="2800" b="1">
              <a:solidFill>
                <a:schemeClr val="tx1"/>
              </a:solidFill>
              <a:latin typeface="+mj-ea"/>
              <a:cs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4810" y="1123950"/>
            <a:ext cx="8663940" cy="5117465"/>
          </a:xfrm>
        </p:spPr>
        <p:txBody>
          <a:bodyPr/>
          <a:p>
            <a:pPr indent="269875" defTabSz="0">
              <a:lnSpc>
                <a:spcPct val="17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合标性：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支持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GJB5000A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二、三级要求的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18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个过程域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9875" defTabSz="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本地化：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标准讲做什么；体系讲怎么做；工具即为用户体系的体现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9875" defTabSz="0">
              <a:lnSpc>
                <a:spcPct val="17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可行性：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工具已被多领域用户所使用，是最佳实践的集合，为用户提供一套完整的实施思路；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9875" defTabSz="0">
              <a:lnSpc>
                <a:spcPct val="17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易用性：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提供步骤清晰、操作简洁、易于理解的用户界面；可以自动生成管理活动的文档及报告，如：日志、周报、历程报告、项目证据等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9875" defTabSz="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有效性：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最大限度的建立和维护数据一致性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269875" defTabSz="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专业性：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专业技术支持服务，与用户分享、借鉴提升软件研制能力成熟度的成功实践。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4.3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、软件过程管理工具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-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架构</a:t>
            </a:r>
            <a:endParaRPr lang="zh-CN" altLang="en-US" sz="2800" b="1">
              <a:solidFill>
                <a:schemeClr val="tx1"/>
              </a:solidFill>
              <a:latin typeface="+mj-ea"/>
              <a:cs typeface="+mj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  <a:sym typeface="+mn-ea"/>
              </a:rPr>
              <a:t>每一个功能模块都对应着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1" charset="-122"/>
                <a:sym typeface="+mn-ea"/>
              </a:rPr>
              <a:t>GJB5000A</a:t>
            </a:r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  <a:sym typeface="+mn-ea"/>
              </a:rPr>
              <a:t>标准过程域的一个或多个专用实践，没有冗余，思路清晰，用户一看就懂、一用就会。</a:t>
            </a:r>
            <a:endParaRPr lang="en-US" altLang="zh-CN" b="1" dirty="0">
              <a:latin typeface="Arial" panose="020B0604020202020204" pitchFamily="34" charset="0"/>
              <a:ea typeface="楷体_GB2312" pitchFamily="1" charset="-122"/>
            </a:endParaRPr>
          </a:p>
          <a:p>
            <a:endParaRPr lang="zh-CN" altLang="en-US"/>
          </a:p>
        </p:txBody>
      </p:sp>
      <p:graphicFrame>
        <p:nvGraphicFramePr>
          <p:cNvPr id="9219" name="Object 2"/>
          <p:cNvGraphicFramePr>
            <a:graphicFrameLocks noChangeAspect="1"/>
          </p:cNvGraphicFramePr>
          <p:nvPr/>
        </p:nvGraphicFramePr>
        <p:xfrm>
          <a:off x="892175" y="1922780"/>
          <a:ext cx="7359650" cy="412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787265" imgH="2581910" progId="Visio.Drawing.11">
                  <p:embed/>
                </p:oleObj>
              </mc:Choice>
              <mc:Fallback>
                <p:oleObj name="" r:id="rId1" imgW="4787265" imgH="258191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2175" y="1922780"/>
                        <a:ext cx="7359650" cy="4129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10210" y="131445"/>
            <a:ext cx="8551545" cy="720725"/>
          </a:xfrm>
        </p:spPr>
        <p:txBody>
          <a:bodyPr/>
          <a:p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1.1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Calibri" panose="020F0502020204030204" charset="0"/>
              </a:rPr>
              <a:t>GJB5000A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必要性</a:t>
            </a:r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Calibri" panose="020F0502020204030204" charset="0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外部要求 </a:t>
            </a:r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Calibri" panose="020F0502020204030204" charset="0"/>
              </a:rPr>
              <a:t>GJB8000-2013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Calibri" panose="020F0502020204030204" charset="0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）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39750" y="995680"/>
            <a:ext cx="8229600" cy="4527550"/>
          </a:xfrm>
        </p:spPr>
        <p:txBody>
          <a:bodyPr/>
          <a:p>
            <a:r>
              <a:rPr lang="zh-CN" altLang="en-US" sz="2000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军用软件重要性等级：以软件失效可能造成的影响程度来划分</a:t>
            </a:r>
            <a:endParaRPr lang="en-US" altLang="zh-CN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graphicFrame>
        <p:nvGraphicFramePr>
          <p:cNvPr id="4100" name="表格 4099"/>
          <p:cNvGraphicFramePr/>
          <p:nvPr/>
        </p:nvGraphicFramePr>
        <p:xfrm>
          <a:off x="685165" y="1354455"/>
          <a:ext cx="8001635" cy="4890770"/>
        </p:xfrm>
        <a:graphic>
          <a:graphicData uri="http://schemas.openxmlformats.org/drawingml/2006/table">
            <a:tbl>
              <a:tblPr/>
              <a:tblGrid>
                <a:gridCol w="1430655"/>
                <a:gridCol w="6570980"/>
              </a:tblGrid>
              <a:tr h="727710"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军用软件</a:t>
                      </a:r>
                      <a:endParaRPr lang="en-US" altLang="zh-CN" sz="1800" b="1" dirty="0">
                        <a:solidFill>
                          <a:srgbClr val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重要性等级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软件失效可能造成的影响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832485"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Ⅰ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级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sym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灾难性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sym typeface="Times New Roman" panose="02020603050405020304" charset="0"/>
                      </a:endParaRPr>
                    </a:p>
                    <a:p>
                      <a:pPr marL="0" lvl="0" indent="0" algn="l" ea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a) 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人员死亡；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b) 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系统报废；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c) 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基本任务失败；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d) 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重大泄密或核心数据损坏、遗失等；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e) 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环境灾难；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f) 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重大经济或社会损失。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sym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>
                        <a:alpha val="100000"/>
                      </a:srgbClr>
                    </a:solidFill>
                  </a:tcPr>
                </a:tc>
              </a:tr>
              <a:tr h="1109345"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Ⅱ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级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sym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严重性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sym typeface="Times New Roman" panose="02020603050405020304" charset="0"/>
                      </a:endParaRPr>
                    </a:p>
                    <a:p>
                      <a:pPr marL="0" lvl="0" indent="0" algn="l" ea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a) 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人员严重伤害；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b) 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系统严重损坏；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c) 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基本任务的主要部分未完成；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d) 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严重泄密或重要数据损坏、遗失等；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e) 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环境严重破坏；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f) 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严重经济或社会损失。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sym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>
                        <a:alpha val="100000"/>
                      </a:srgbClr>
                    </a:solidFill>
                  </a:tcPr>
                </a:tc>
              </a:tr>
              <a:tr h="1111885"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Ⅲ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级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sym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轻度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sym typeface="Times New Roman" panose="02020603050405020304" charset="0"/>
                      </a:endParaRPr>
                    </a:p>
                    <a:p>
                      <a:pPr marL="0" lvl="0" indent="0" algn="l" ea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a) 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人员轻度伤害；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b) 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系统轻度损坏；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c) 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对完成任务有轻度影响；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d) 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一般泄密或一般数据损坏、遗失等；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e) 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环境轻度破坏；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f) 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轻度经济或社会损失。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sym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>
                        <a:alpha val="100000"/>
                      </a:srgbClr>
                    </a:solidFill>
                  </a:tcPr>
                </a:tc>
              </a:tr>
              <a:tr h="1109345"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Ⅳ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级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sym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l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轻微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sym typeface="Times New Roman" panose="02020603050405020304" charset="0"/>
                      </a:endParaRPr>
                    </a:p>
                    <a:p>
                      <a:pPr marL="0" lvl="0" indent="0" algn="l" ea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a) 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对人员的伤害或系统的损坏可忽略；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b) 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虽然执行任务有障碍但是能够完成；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c) 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数据损坏或遗失程度等可忽略；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d) 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对环境的破坏可忽略；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e) 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经济或社会损失可忽略。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sym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dirty="0">
                <a:sym typeface="Calibri" panose="020F0502020204030204" charset="0"/>
              </a:rPr>
            </a:fld>
            <a:endParaRPr lang="zh-CN" altLang="en-US" dirty="0">
              <a:sym typeface="Calibri" panose="020F05020202040302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533718" y="128270"/>
            <a:ext cx="8075612" cy="720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4.4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、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”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德立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”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软件过程管理工具成功实施案例</a:t>
            </a:r>
            <a:endParaRPr lang="zh-CN" altLang="en-US" sz="2800" b="1">
              <a:solidFill>
                <a:schemeClr val="tx1"/>
              </a:solidFill>
              <a:latin typeface="+mj-ea"/>
              <a:cs typeface="+mj-ea"/>
            </a:endParaRPr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1505" y="1193165"/>
            <a:ext cx="3495675" cy="49034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380" y="1192530"/>
            <a:ext cx="3641090" cy="490918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4.5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、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”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德立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”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软件过程管理工具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-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  <a:sym typeface="+mn-ea"/>
              </a:rPr>
              <a:t>增值技术服务</a:t>
            </a:r>
            <a:endParaRPr lang="zh-CN" altLang="en-US" sz="2800" b="1">
              <a:solidFill>
                <a:schemeClr val="tx1"/>
              </a:solidFill>
              <a:latin typeface="+mj-ea"/>
              <a:cs typeface="+mj-ea"/>
              <a:sym typeface="+mn-ea"/>
            </a:endParaRPr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956310" y="923925"/>
          <a:ext cx="6494145" cy="593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267700" imgH="12534900" progId="Visio.Drawing.11">
                  <p:embed/>
                </p:oleObj>
              </mc:Choice>
              <mc:Fallback>
                <p:oleObj name="" r:id="rId1" imgW="8267700" imgH="1253490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56310" y="923925"/>
                        <a:ext cx="6494145" cy="5932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3950"/>
            <a:ext cx="8229600" cy="5274945"/>
          </a:xfrm>
        </p:spPr>
        <p:txBody>
          <a:bodyPr/>
          <a:p>
            <a:r>
              <a:rPr lang="zh-CN" altLang="en-US"/>
              <a:t>企业简介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zh-CN" altLang="en-US" sz="1710"/>
              <a:t>深圳市科信卓恒科技有限公司成立于2010年，致力于提供可信赖的国产软件。我司拥有GJB5000A软件研制过程管理的全套解决方案及服务提供商。服务领域涉及航空、航天、中船、兵器各大军工研究院所及军事院校；</a:t>
            </a:r>
            <a:endParaRPr lang="zh-CN" altLang="en-US" sz="1710"/>
          </a:p>
          <a:p>
            <a:r>
              <a:rPr lang="zh-CN" altLang="en-US"/>
              <a:t>企业宗旨：</a:t>
            </a:r>
            <a:endParaRPr lang="zh-CN" altLang="en-US"/>
          </a:p>
          <a:p>
            <a:pPr lvl="1"/>
            <a:r>
              <a:rPr lang="zh-CN" altLang="en-US" sz="1800"/>
              <a:t>“以人为本，唯誉至诚，追求卓越，双赢共享”</a:t>
            </a:r>
            <a:endParaRPr lang="zh-CN" altLang="en-US"/>
          </a:p>
          <a:p>
            <a:r>
              <a:rPr lang="zh-CN" altLang="en-US"/>
              <a:t>企业产品：</a:t>
            </a:r>
            <a:endParaRPr lang="zh-CN" altLang="en-US"/>
          </a:p>
          <a:p>
            <a:pPr lvl="1"/>
            <a:r>
              <a:rPr lang="zh-CN" altLang="en-US"/>
              <a:t>“</a:t>
            </a:r>
            <a:r>
              <a:rPr lang="zh-CN" altLang="en-US" sz="1800"/>
              <a:t>德立”软件过程管理平台</a:t>
            </a:r>
            <a:endParaRPr lang="zh-CN" altLang="en-US" sz="1800"/>
          </a:p>
          <a:p>
            <a:pPr lvl="1"/>
            <a:r>
              <a:rPr lang="zh-CN" altLang="en-US" sz="1800"/>
              <a:t>配置管理系统</a:t>
            </a:r>
            <a:endParaRPr lang="zh-CN" altLang="en-US" sz="1800"/>
          </a:p>
          <a:p>
            <a:pPr lvl="1"/>
            <a:r>
              <a:rPr lang="zh-CN" altLang="en-US" sz="1800"/>
              <a:t>项目科研管理平台</a:t>
            </a:r>
            <a:endParaRPr lang="zh-CN" altLang="en-US" sz="1800"/>
          </a:p>
          <a:p>
            <a:pPr lvl="1"/>
            <a:r>
              <a:rPr lang="zh-CN" altLang="en-US" sz="1800"/>
              <a:t>产品生命周期管理平台</a:t>
            </a:r>
            <a:endParaRPr lang="zh-CN" altLang="en-US" sz="1800"/>
          </a:p>
          <a:p>
            <a:pPr lvl="1"/>
            <a:r>
              <a:rPr lang="zh-CN" altLang="en-US" sz="1800"/>
              <a:t>六性协同工作管理平台</a:t>
            </a:r>
            <a:endParaRPr lang="zh-CN" altLang="en-US" sz="1800"/>
          </a:p>
          <a:p>
            <a:pPr marL="457200" lvl="1" indent="0">
              <a:buNone/>
            </a:pPr>
            <a:r>
              <a:rPr lang="en-US" altLang="zh-CN" sz="1800"/>
              <a:t>……</a:t>
            </a:r>
            <a:endParaRPr lang="zh-CN" altLang="en-US" sz="1800"/>
          </a:p>
          <a:p>
            <a:endParaRPr lang="zh-CN" altLang="en-US" sz="18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4.6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、关于深圳市科信卓恒科技有限公司</a:t>
            </a:r>
            <a:endParaRPr lang="zh-CN" altLang="en-US" sz="2800" b="1">
              <a:solidFill>
                <a:schemeClr val="tx1"/>
              </a:solidFill>
              <a:latin typeface="+mj-ea"/>
              <a:cs typeface="+mj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677353" y="5365750"/>
            <a:ext cx="6400800" cy="600075"/>
          </a:xfrm>
        </p:spPr>
        <p:txBody>
          <a:bodyPr/>
          <a:p>
            <a:endParaRPr lang="zh-CN" altLang="en-US"/>
          </a:p>
        </p:txBody>
      </p:sp>
      <p:sp>
        <p:nvSpPr>
          <p:cNvPr id="2150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0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08" name="WordArt 5"/>
          <p:cNvSpPr>
            <a:spLocks noTextEdit="1"/>
          </p:cNvSpPr>
          <p:nvPr/>
        </p:nvSpPr>
        <p:spPr>
          <a:xfrm>
            <a:off x="2268538" y="3717925"/>
            <a:ext cx="5329237" cy="13684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/>
          </a:bodyPr>
          <a:p>
            <a:pPr algn="ctr"/>
            <a:r>
              <a:rPr lang="zh-CN" altLang="en-US" sz="3600" b="1">
                <a:ln w="19050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4F81BD">
                        <a:alpha val="100000"/>
                      </a:srgbClr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ea typeface="Arial" panose="020B0604020202020204" pitchFamily="34" charset="0"/>
              </a:rPr>
              <a:t>谢谢！</a:t>
            </a:r>
            <a:endParaRPr lang="zh-CN" altLang="en-US" sz="3600" b="1">
              <a:ln w="19050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  <a:gradFill rotWithShape="1"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4F81BD">
                      <a:alpha val="100000"/>
                    </a:srgbClr>
                  </a:gs>
                </a:gsLst>
                <a:lin ang="0" scaled="1"/>
                <a:tileRect/>
              </a:gra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21509" name="组合 21508"/>
          <p:cNvGrpSpPr/>
          <p:nvPr/>
        </p:nvGrpSpPr>
        <p:grpSpPr>
          <a:xfrm>
            <a:off x="3348038" y="2349500"/>
            <a:ext cx="2516187" cy="1144588"/>
            <a:chOff x="0" y="0"/>
            <a:chExt cx="1585" cy="721"/>
          </a:xfrm>
        </p:grpSpPr>
        <p:sp>
          <p:nvSpPr>
            <p:cNvPr id="21510" name="未知"/>
            <p:cNvSpPr/>
            <p:nvPr/>
          </p:nvSpPr>
          <p:spPr>
            <a:xfrm>
              <a:off x="508" y="505"/>
              <a:ext cx="312" cy="180"/>
            </a:xfrm>
            <a:custGeom>
              <a:avLst/>
              <a:gdLst/>
              <a:ahLst/>
              <a:cxnLst/>
              <a:pathLst>
                <a:path w="312" h="180">
                  <a:moveTo>
                    <a:pt x="0" y="0"/>
                  </a:moveTo>
                  <a:lnTo>
                    <a:pt x="5" y="0"/>
                  </a:lnTo>
                  <a:lnTo>
                    <a:pt x="14" y="9"/>
                  </a:lnTo>
                  <a:lnTo>
                    <a:pt x="18" y="18"/>
                  </a:lnTo>
                  <a:lnTo>
                    <a:pt x="23" y="27"/>
                  </a:lnTo>
                  <a:lnTo>
                    <a:pt x="23" y="41"/>
                  </a:lnTo>
                  <a:lnTo>
                    <a:pt x="63" y="41"/>
                  </a:lnTo>
                  <a:lnTo>
                    <a:pt x="95" y="67"/>
                  </a:lnTo>
                  <a:lnTo>
                    <a:pt x="95" y="76"/>
                  </a:lnTo>
                  <a:lnTo>
                    <a:pt x="90" y="90"/>
                  </a:lnTo>
                  <a:lnTo>
                    <a:pt x="135" y="85"/>
                  </a:lnTo>
                  <a:lnTo>
                    <a:pt x="167" y="117"/>
                  </a:lnTo>
                  <a:lnTo>
                    <a:pt x="167" y="126"/>
                  </a:lnTo>
                  <a:lnTo>
                    <a:pt x="185" y="126"/>
                  </a:lnTo>
                  <a:lnTo>
                    <a:pt x="203" y="130"/>
                  </a:lnTo>
                  <a:lnTo>
                    <a:pt x="216" y="135"/>
                  </a:lnTo>
                  <a:lnTo>
                    <a:pt x="230" y="143"/>
                  </a:lnTo>
                  <a:lnTo>
                    <a:pt x="239" y="152"/>
                  </a:lnTo>
                  <a:lnTo>
                    <a:pt x="243" y="161"/>
                  </a:lnTo>
                  <a:lnTo>
                    <a:pt x="243" y="166"/>
                  </a:lnTo>
                  <a:lnTo>
                    <a:pt x="243" y="179"/>
                  </a:lnTo>
                  <a:lnTo>
                    <a:pt x="311" y="157"/>
                  </a:lnTo>
                  <a:lnTo>
                    <a:pt x="306" y="157"/>
                  </a:lnTo>
                  <a:lnTo>
                    <a:pt x="297" y="152"/>
                  </a:lnTo>
                  <a:lnTo>
                    <a:pt x="261" y="139"/>
                  </a:lnTo>
                  <a:lnTo>
                    <a:pt x="203" y="108"/>
                  </a:lnTo>
                  <a:lnTo>
                    <a:pt x="189" y="99"/>
                  </a:lnTo>
                  <a:lnTo>
                    <a:pt x="171" y="85"/>
                  </a:lnTo>
                  <a:lnTo>
                    <a:pt x="140" y="63"/>
                  </a:lnTo>
                  <a:lnTo>
                    <a:pt x="108" y="41"/>
                  </a:lnTo>
                  <a:lnTo>
                    <a:pt x="90" y="36"/>
                  </a:lnTo>
                  <a:lnTo>
                    <a:pt x="72" y="27"/>
                  </a:lnTo>
                  <a:lnTo>
                    <a:pt x="36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8888">
                <a:alpha val="100000"/>
              </a:srgbClr>
            </a:solidFill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11" name="未知"/>
            <p:cNvSpPr/>
            <p:nvPr/>
          </p:nvSpPr>
          <p:spPr>
            <a:xfrm>
              <a:off x="459" y="483"/>
              <a:ext cx="50" cy="23"/>
            </a:xfrm>
            <a:custGeom>
              <a:avLst/>
              <a:gdLst/>
              <a:ahLst/>
              <a:cxnLst/>
              <a:pathLst>
                <a:path w="50" h="23">
                  <a:moveTo>
                    <a:pt x="40" y="18"/>
                  </a:moveTo>
                  <a:lnTo>
                    <a:pt x="49" y="22"/>
                  </a:lnTo>
                  <a:lnTo>
                    <a:pt x="27" y="13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9" y="9"/>
                  </a:lnTo>
                  <a:lnTo>
                    <a:pt x="18" y="0"/>
                  </a:lnTo>
                  <a:lnTo>
                    <a:pt x="40" y="18"/>
                  </a:lnTo>
                  <a:lnTo>
                    <a:pt x="40" y="18"/>
                  </a:lnTo>
                  <a:close/>
                </a:path>
              </a:pathLst>
            </a:custGeom>
            <a:solidFill>
              <a:srgbClr val="888888">
                <a:alpha val="100000"/>
              </a:srgbClr>
            </a:solidFill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12" name="未知"/>
            <p:cNvSpPr/>
            <p:nvPr/>
          </p:nvSpPr>
          <p:spPr>
            <a:xfrm>
              <a:off x="427" y="496"/>
              <a:ext cx="325" cy="225"/>
            </a:xfrm>
            <a:custGeom>
              <a:avLst/>
              <a:gdLst/>
              <a:ahLst/>
              <a:cxnLst/>
              <a:pathLst>
                <a:path w="325" h="225">
                  <a:moveTo>
                    <a:pt x="324" y="188"/>
                  </a:moveTo>
                  <a:lnTo>
                    <a:pt x="324" y="175"/>
                  </a:lnTo>
                  <a:lnTo>
                    <a:pt x="324" y="170"/>
                  </a:lnTo>
                  <a:lnTo>
                    <a:pt x="320" y="161"/>
                  </a:lnTo>
                  <a:lnTo>
                    <a:pt x="311" y="152"/>
                  </a:lnTo>
                  <a:lnTo>
                    <a:pt x="297" y="144"/>
                  </a:lnTo>
                  <a:lnTo>
                    <a:pt x="284" y="139"/>
                  </a:lnTo>
                  <a:lnTo>
                    <a:pt x="266" y="135"/>
                  </a:lnTo>
                  <a:lnTo>
                    <a:pt x="248" y="135"/>
                  </a:lnTo>
                  <a:lnTo>
                    <a:pt x="248" y="126"/>
                  </a:lnTo>
                  <a:lnTo>
                    <a:pt x="216" y="94"/>
                  </a:lnTo>
                  <a:lnTo>
                    <a:pt x="171" y="99"/>
                  </a:lnTo>
                  <a:lnTo>
                    <a:pt x="176" y="85"/>
                  </a:lnTo>
                  <a:lnTo>
                    <a:pt x="176" y="76"/>
                  </a:lnTo>
                  <a:lnTo>
                    <a:pt x="144" y="50"/>
                  </a:lnTo>
                  <a:lnTo>
                    <a:pt x="104" y="50"/>
                  </a:lnTo>
                  <a:lnTo>
                    <a:pt x="104" y="36"/>
                  </a:lnTo>
                  <a:lnTo>
                    <a:pt x="99" y="27"/>
                  </a:lnTo>
                  <a:lnTo>
                    <a:pt x="95" y="18"/>
                  </a:lnTo>
                  <a:lnTo>
                    <a:pt x="86" y="9"/>
                  </a:lnTo>
                  <a:lnTo>
                    <a:pt x="81" y="9"/>
                  </a:lnTo>
                  <a:lnTo>
                    <a:pt x="59" y="0"/>
                  </a:lnTo>
                  <a:lnTo>
                    <a:pt x="32" y="5"/>
                  </a:lnTo>
                  <a:lnTo>
                    <a:pt x="27" y="14"/>
                  </a:lnTo>
                  <a:lnTo>
                    <a:pt x="27" y="23"/>
                  </a:lnTo>
                  <a:lnTo>
                    <a:pt x="32" y="36"/>
                  </a:lnTo>
                  <a:lnTo>
                    <a:pt x="36" y="45"/>
                  </a:lnTo>
                  <a:lnTo>
                    <a:pt x="50" y="50"/>
                  </a:lnTo>
                  <a:lnTo>
                    <a:pt x="63" y="54"/>
                  </a:lnTo>
                  <a:lnTo>
                    <a:pt x="27" y="72"/>
                  </a:lnTo>
                  <a:lnTo>
                    <a:pt x="0" y="108"/>
                  </a:lnTo>
                  <a:lnTo>
                    <a:pt x="0" y="117"/>
                  </a:lnTo>
                  <a:lnTo>
                    <a:pt x="5" y="126"/>
                  </a:lnTo>
                  <a:lnTo>
                    <a:pt x="36" y="152"/>
                  </a:lnTo>
                  <a:lnTo>
                    <a:pt x="72" y="152"/>
                  </a:lnTo>
                  <a:lnTo>
                    <a:pt x="68" y="166"/>
                  </a:lnTo>
                  <a:lnTo>
                    <a:pt x="68" y="175"/>
                  </a:lnTo>
                  <a:lnTo>
                    <a:pt x="72" y="188"/>
                  </a:lnTo>
                  <a:lnTo>
                    <a:pt x="122" y="206"/>
                  </a:lnTo>
                  <a:lnTo>
                    <a:pt x="171" y="193"/>
                  </a:lnTo>
                  <a:lnTo>
                    <a:pt x="176" y="206"/>
                  </a:lnTo>
                  <a:lnTo>
                    <a:pt x="203" y="224"/>
                  </a:lnTo>
                  <a:lnTo>
                    <a:pt x="239" y="215"/>
                  </a:lnTo>
                  <a:lnTo>
                    <a:pt x="252" y="211"/>
                  </a:lnTo>
                  <a:lnTo>
                    <a:pt x="324" y="188"/>
                  </a:lnTo>
                  <a:lnTo>
                    <a:pt x="324" y="188"/>
                  </a:lnTo>
                  <a:close/>
                </a:path>
              </a:pathLst>
            </a:custGeom>
            <a:solidFill>
              <a:srgbClr val="EEEEEE">
                <a:alpha val="100000"/>
              </a:srgbClr>
            </a:solidFill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13" name="未知"/>
            <p:cNvSpPr/>
            <p:nvPr/>
          </p:nvSpPr>
          <p:spPr>
            <a:xfrm>
              <a:off x="733" y="523"/>
              <a:ext cx="163" cy="131"/>
            </a:xfrm>
            <a:custGeom>
              <a:avLst/>
              <a:gdLst/>
              <a:ahLst/>
              <a:cxnLst/>
              <a:pathLst>
                <a:path w="163" h="131">
                  <a:moveTo>
                    <a:pt x="162" y="117"/>
                  </a:moveTo>
                  <a:lnTo>
                    <a:pt x="117" y="130"/>
                  </a:lnTo>
                  <a:lnTo>
                    <a:pt x="113" y="121"/>
                  </a:lnTo>
                  <a:lnTo>
                    <a:pt x="113" y="112"/>
                  </a:lnTo>
                  <a:lnTo>
                    <a:pt x="104" y="103"/>
                  </a:lnTo>
                  <a:lnTo>
                    <a:pt x="99" y="94"/>
                  </a:lnTo>
                  <a:lnTo>
                    <a:pt x="90" y="85"/>
                  </a:lnTo>
                  <a:lnTo>
                    <a:pt x="86" y="76"/>
                  </a:lnTo>
                  <a:lnTo>
                    <a:pt x="18" y="23"/>
                  </a:lnTo>
                  <a:lnTo>
                    <a:pt x="0" y="0"/>
                  </a:lnTo>
                  <a:lnTo>
                    <a:pt x="41" y="27"/>
                  </a:lnTo>
                  <a:lnTo>
                    <a:pt x="149" y="103"/>
                  </a:lnTo>
                  <a:lnTo>
                    <a:pt x="162" y="117"/>
                  </a:lnTo>
                  <a:lnTo>
                    <a:pt x="162" y="117"/>
                  </a:lnTo>
                  <a:close/>
                </a:path>
              </a:pathLst>
            </a:custGeom>
            <a:solidFill>
              <a:srgbClr val="888888">
                <a:alpha val="100000"/>
              </a:srgbClr>
            </a:solidFill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14" name="未知"/>
            <p:cNvSpPr/>
            <p:nvPr/>
          </p:nvSpPr>
          <p:spPr>
            <a:xfrm>
              <a:off x="0" y="4"/>
              <a:ext cx="820" cy="511"/>
            </a:xfrm>
            <a:custGeom>
              <a:avLst/>
              <a:gdLst/>
              <a:ahLst/>
              <a:cxnLst/>
              <a:pathLst>
                <a:path w="820" h="511">
                  <a:moveTo>
                    <a:pt x="270" y="363"/>
                  </a:moveTo>
                  <a:lnTo>
                    <a:pt x="283" y="358"/>
                  </a:lnTo>
                  <a:lnTo>
                    <a:pt x="297" y="354"/>
                  </a:lnTo>
                  <a:lnTo>
                    <a:pt x="387" y="385"/>
                  </a:lnTo>
                  <a:lnTo>
                    <a:pt x="459" y="457"/>
                  </a:lnTo>
                  <a:lnTo>
                    <a:pt x="481" y="479"/>
                  </a:lnTo>
                  <a:lnTo>
                    <a:pt x="508" y="501"/>
                  </a:lnTo>
                  <a:lnTo>
                    <a:pt x="544" y="510"/>
                  </a:lnTo>
                  <a:lnTo>
                    <a:pt x="580" y="510"/>
                  </a:lnTo>
                  <a:lnTo>
                    <a:pt x="603" y="497"/>
                  </a:lnTo>
                  <a:lnTo>
                    <a:pt x="616" y="479"/>
                  </a:lnTo>
                  <a:lnTo>
                    <a:pt x="648" y="448"/>
                  </a:lnTo>
                  <a:lnTo>
                    <a:pt x="693" y="434"/>
                  </a:lnTo>
                  <a:lnTo>
                    <a:pt x="706" y="421"/>
                  </a:lnTo>
                  <a:lnTo>
                    <a:pt x="720" y="407"/>
                  </a:lnTo>
                  <a:lnTo>
                    <a:pt x="742" y="390"/>
                  </a:lnTo>
                  <a:lnTo>
                    <a:pt x="769" y="385"/>
                  </a:lnTo>
                  <a:lnTo>
                    <a:pt x="774" y="376"/>
                  </a:lnTo>
                  <a:lnTo>
                    <a:pt x="778" y="372"/>
                  </a:lnTo>
                  <a:lnTo>
                    <a:pt x="787" y="349"/>
                  </a:lnTo>
                  <a:lnTo>
                    <a:pt x="787" y="322"/>
                  </a:lnTo>
                  <a:lnTo>
                    <a:pt x="783" y="314"/>
                  </a:lnTo>
                  <a:lnTo>
                    <a:pt x="783" y="305"/>
                  </a:lnTo>
                  <a:lnTo>
                    <a:pt x="783" y="296"/>
                  </a:lnTo>
                  <a:lnTo>
                    <a:pt x="796" y="282"/>
                  </a:lnTo>
                  <a:lnTo>
                    <a:pt x="810" y="264"/>
                  </a:lnTo>
                  <a:lnTo>
                    <a:pt x="819" y="246"/>
                  </a:lnTo>
                  <a:lnTo>
                    <a:pt x="819" y="220"/>
                  </a:lnTo>
                  <a:lnTo>
                    <a:pt x="814" y="206"/>
                  </a:lnTo>
                  <a:lnTo>
                    <a:pt x="756" y="161"/>
                  </a:lnTo>
                  <a:lnTo>
                    <a:pt x="693" y="117"/>
                  </a:lnTo>
                  <a:lnTo>
                    <a:pt x="688" y="112"/>
                  </a:lnTo>
                  <a:lnTo>
                    <a:pt x="684" y="108"/>
                  </a:lnTo>
                  <a:lnTo>
                    <a:pt x="670" y="103"/>
                  </a:lnTo>
                  <a:lnTo>
                    <a:pt x="661" y="59"/>
                  </a:lnTo>
                  <a:lnTo>
                    <a:pt x="657" y="45"/>
                  </a:lnTo>
                  <a:lnTo>
                    <a:pt x="652" y="36"/>
                  </a:lnTo>
                  <a:lnTo>
                    <a:pt x="648" y="27"/>
                  </a:lnTo>
                  <a:lnTo>
                    <a:pt x="639" y="18"/>
                  </a:lnTo>
                  <a:lnTo>
                    <a:pt x="625" y="9"/>
                  </a:lnTo>
                  <a:lnTo>
                    <a:pt x="612" y="5"/>
                  </a:lnTo>
                  <a:lnTo>
                    <a:pt x="594" y="0"/>
                  </a:lnTo>
                  <a:lnTo>
                    <a:pt x="576" y="5"/>
                  </a:lnTo>
                  <a:lnTo>
                    <a:pt x="571" y="9"/>
                  </a:lnTo>
                  <a:lnTo>
                    <a:pt x="531" y="14"/>
                  </a:lnTo>
                  <a:lnTo>
                    <a:pt x="495" y="23"/>
                  </a:lnTo>
                  <a:lnTo>
                    <a:pt x="423" y="45"/>
                  </a:lnTo>
                  <a:lnTo>
                    <a:pt x="346" y="59"/>
                  </a:lnTo>
                  <a:lnTo>
                    <a:pt x="279" y="63"/>
                  </a:lnTo>
                  <a:lnTo>
                    <a:pt x="207" y="85"/>
                  </a:lnTo>
                  <a:lnTo>
                    <a:pt x="0" y="108"/>
                  </a:lnTo>
                  <a:lnTo>
                    <a:pt x="0" y="430"/>
                  </a:lnTo>
                  <a:lnTo>
                    <a:pt x="270" y="363"/>
                  </a:lnTo>
                  <a:lnTo>
                    <a:pt x="270" y="363"/>
                  </a:lnTo>
                  <a:close/>
                </a:path>
              </a:pathLst>
            </a:custGeom>
            <a:solidFill>
              <a:srgbClr val="EEEEEE">
                <a:alpha val="100000"/>
              </a:srgbClr>
            </a:solidFill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15" name="未知"/>
            <p:cNvSpPr/>
            <p:nvPr/>
          </p:nvSpPr>
          <p:spPr>
            <a:xfrm>
              <a:off x="270" y="358"/>
              <a:ext cx="239" cy="148"/>
            </a:xfrm>
            <a:custGeom>
              <a:avLst/>
              <a:gdLst/>
              <a:ahLst/>
              <a:cxnLst/>
              <a:pathLst>
                <a:path w="239" h="148">
                  <a:moveTo>
                    <a:pt x="0" y="9"/>
                  </a:moveTo>
                  <a:lnTo>
                    <a:pt x="13" y="4"/>
                  </a:lnTo>
                  <a:lnTo>
                    <a:pt x="27" y="0"/>
                  </a:lnTo>
                  <a:lnTo>
                    <a:pt x="117" y="31"/>
                  </a:lnTo>
                  <a:lnTo>
                    <a:pt x="189" y="103"/>
                  </a:lnTo>
                  <a:lnTo>
                    <a:pt x="211" y="125"/>
                  </a:lnTo>
                  <a:lnTo>
                    <a:pt x="238" y="147"/>
                  </a:lnTo>
                  <a:lnTo>
                    <a:pt x="229" y="143"/>
                  </a:lnTo>
                  <a:lnTo>
                    <a:pt x="144" y="85"/>
                  </a:lnTo>
                  <a:lnTo>
                    <a:pt x="63" y="18"/>
                  </a:lnTo>
                  <a:lnTo>
                    <a:pt x="27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BBBBBB">
                <a:alpha val="100000"/>
              </a:srgbClr>
            </a:solidFill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16" name="未知"/>
            <p:cNvSpPr/>
            <p:nvPr/>
          </p:nvSpPr>
          <p:spPr>
            <a:xfrm>
              <a:off x="598" y="4"/>
              <a:ext cx="163" cy="113"/>
            </a:xfrm>
            <a:custGeom>
              <a:avLst/>
              <a:gdLst/>
              <a:ahLst/>
              <a:cxnLst/>
              <a:pathLst>
                <a:path w="163" h="113">
                  <a:moveTo>
                    <a:pt x="0" y="0"/>
                  </a:moveTo>
                  <a:lnTo>
                    <a:pt x="41" y="18"/>
                  </a:lnTo>
                  <a:lnTo>
                    <a:pt x="63" y="59"/>
                  </a:lnTo>
                  <a:lnTo>
                    <a:pt x="72" y="103"/>
                  </a:lnTo>
                  <a:lnTo>
                    <a:pt x="81" y="108"/>
                  </a:lnTo>
                  <a:lnTo>
                    <a:pt x="90" y="112"/>
                  </a:lnTo>
                  <a:lnTo>
                    <a:pt x="126" y="94"/>
                  </a:lnTo>
                  <a:lnTo>
                    <a:pt x="158" y="59"/>
                  </a:lnTo>
                  <a:lnTo>
                    <a:pt x="162" y="50"/>
                  </a:lnTo>
                  <a:lnTo>
                    <a:pt x="162" y="36"/>
                  </a:lnTo>
                  <a:lnTo>
                    <a:pt x="153" y="36"/>
                  </a:lnTo>
                  <a:lnTo>
                    <a:pt x="131" y="32"/>
                  </a:lnTo>
                  <a:lnTo>
                    <a:pt x="113" y="32"/>
                  </a:lnTo>
                  <a:lnTo>
                    <a:pt x="104" y="27"/>
                  </a:lnTo>
                  <a:lnTo>
                    <a:pt x="104" y="18"/>
                  </a:lnTo>
                  <a:lnTo>
                    <a:pt x="77" y="14"/>
                  </a:lnTo>
                  <a:lnTo>
                    <a:pt x="50" y="9"/>
                  </a:lnTo>
                  <a:lnTo>
                    <a:pt x="36" y="5"/>
                  </a:lnTo>
                  <a:lnTo>
                    <a:pt x="23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>
                <a:alpha val="100000"/>
              </a:srgbClr>
            </a:solidFill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17" name="未知"/>
            <p:cNvSpPr/>
            <p:nvPr/>
          </p:nvSpPr>
          <p:spPr>
            <a:xfrm>
              <a:off x="702" y="18"/>
              <a:ext cx="73" cy="23"/>
            </a:xfrm>
            <a:custGeom>
              <a:avLst/>
              <a:gdLst/>
              <a:ahLst/>
              <a:cxnLst/>
              <a:pathLst>
                <a:path w="73" h="23">
                  <a:moveTo>
                    <a:pt x="58" y="22"/>
                  </a:moveTo>
                  <a:lnTo>
                    <a:pt x="67" y="18"/>
                  </a:lnTo>
                  <a:lnTo>
                    <a:pt x="72" y="9"/>
                  </a:lnTo>
                  <a:lnTo>
                    <a:pt x="72" y="4"/>
                  </a:lnTo>
                  <a:lnTo>
                    <a:pt x="54" y="0"/>
                  </a:lnTo>
                  <a:lnTo>
                    <a:pt x="27" y="0"/>
                  </a:lnTo>
                  <a:lnTo>
                    <a:pt x="0" y="4"/>
                  </a:lnTo>
                  <a:lnTo>
                    <a:pt x="0" y="13"/>
                  </a:lnTo>
                  <a:lnTo>
                    <a:pt x="9" y="18"/>
                  </a:lnTo>
                  <a:lnTo>
                    <a:pt x="31" y="22"/>
                  </a:lnTo>
                  <a:lnTo>
                    <a:pt x="58" y="22"/>
                  </a:lnTo>
                  <a:lnTo>
                    <a:pt x="58" y="22"/>
                  </a:lnTo>
                  <a:close/>
                </a:path>
              </a:pathLst>
            </a:custGeom>
            <a:solidFill>
              <a:srgbClr val="888888">
                <a:alpha val="100000"/>
              </a:srgbClr>
            </a:solidFill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18" name="未知"/>
            <p:cNvSpPr/>
            <p:nvPr/>
          </p:nvSpPr>
          <p:spPr>
            <a:xfrm>
              <a:off x="508" y="210"/>
              <a:ext cx="456" cy="381"/>
            </a:xfrm>
            <a:custGeom>
              <a:avLst/>
              <a:gdLst/>
              <a:ahLst/>
              <a:cxnLst/>
              <a:pathLst>
                <a:path w="456" h="381">
                  <a:moveTo>
                    <a:pt x="338" y="282"/>
                  </a:moveTo>
                  <a:lnTo>
                    <a:pt x="351" y="286"/>
                  </a:lnTo>
                  <a:lnTo>
                    <a:pt x="351" y="286"/>
                  </a:lnTo>
                  <a:lnTo>
                    <a:pt x="351" y="286"/>
                  </a:lnTo>
                  <a:lnTo>
                    <a:pt x="351" y="286"/>
                  </a:lnTo>
                  <a:lnTo>
                    <a:pt x="351" y="291"/>
                  </a:lnTo>
                  <a:lnTo>
                    <a:pt x="374" y="295"/>
                  </a:lnTo>
                  <a:lnTo>
                    <a:pt x="414" y="291"/>
                  </a:lnTo>
                  <a:lnTo>
                    <a:pt x="428" y="264"/>
                  </a:lnTo>
                  <a:lnTo>
                    <a:pt x="428" y="251"/>
                  </a:lnTo>
                  <a:lnTo>
                    <a:pt x="428" y="237"/>
                  </a:lnTo>
                  <a:lnTo>
                    <a:pt x="383" y="197"/>
                  </a:lnTo>
                  <a:lnTo>
                    <a:pt x="419" y="206"/>
                  </a:lnTo>
                  <a:lnTo>
                    <a:pt x="446" y="188"/>
                  </a:lnTo>
                  <a:lnTo>
                    <a:pt x="450" y="179"/>
                  </a:lnTo>
                  <a:lnTo>
                    <a:pt x="455" y="170"/>
                  </a:lnTo>
                  <a:lnTo>
                    <a:pt x="455" y="161"/>
                  </a:lnTo>
                  <a:lnTo>
                    <a:pt x="455" y="152"/>
                  </a:lnTo>
                  <a:lnTo>
                    <a:pt x="405" y="94"/>
                  </a:lnTo>
                  <a:lnTo>
                    <a:pt x="356" y="49"/>
                  </a:lnTo>
                  <a:lnTo>
                    <a:pt x="306" y="0"/>
                  </a:lnTo>
                  <a:lnTo>
                    <a:pt x="306" y="5"/>
                  </a:lnTo>
                  <a:lnTo>
                    <a:pt x="311" y="14"/>
                  </a:lnTo>
                  <a:lnTo>
                    <a:pt x="311" y="40"/>
                  </a:lnTo>
                  <a:lnTo>
                    <a:pt x="302" y="58"/>
                  </a:lnTo>
                  <a:lnTo>
                    <a:pt x="288" y="76"/>
                  </a:lnTo>
                  <a:lnTo>
                    <a:pt x="275" y="90"/>
                  </a:lnTo>
                  <a:lnTo>
                    <a:pt x="275" y="99"/>
                  </a:lnTo>
                  <a:lnTo>
                    <a:pt x="275" y="108"/>
                  </a:lnTo>
                  <a:lnTo>
                    <a:pt x="279" y="116"/>
                  </a:lnTo>
                  <a:lnTo>
                    <a:pt x="279" y="143"/>
                  </a:lnTo>
                  <a:lnTo>
                    <a:pt x="270" y="166"/>
                  </a:lnTo>
                  <a:lnTo>
                    <a:pt x="266" y="170"/>
                  </a:lnTo>
                  <a:lnTo>
                    <a:pt x="261" y="179"/>
                  </a:lnTo>
                  <a:lnTo>
                    <a:pt x="234" y="184"/>
                  </a:lnTo>
                  <a:lnTo>
                    <a:pt x="212" y="201"/>
                  </a:lnTo>
                  <a:lnTo>
                    <a:pt x="198" y="215"/>
                  </a:lnTo>
                  <a:lnTo>
                    <a:pt x="185" y="228"/>
                  </a:lnTo>
                  <a:lnTo>
                    <a:pt x="140" y="242"/>
                  </a:lnTo>
                  <a:lnTo>
                    <a:pt x="108" y="273"/>
                  </a:lnTo>
                  <a:lnTo>
                    <a:pt x="95" y="291"/>
                  </a:lnTo>
                  <a:lnTo>
                    <a:pt x="72" y="304"/>
                  </a:lnTo>
                  <a:lnTo>
                    <a:pt x="36" y="304"/>
                  </a:lnTo>
                  <a:lnTo>
                    <a:pt x="0" y="295"/>
                  </a:lnTo>
                  <a:lnTo>
                    <a:pt x="18" y="304"/>
                  </a:lnTo>
                  <a:lnTo>
                    <a:pt x="45" y="313"/>
                  </a:lnTo>
                  <a:lnTo>
                    <a:pt x="72" y="322"/>
                  </a:lnTo>
                  <a:lnTo>
                    <a:pt x="113" y="340"/>
                  </a:lnTo>
                  <a:lnTo>
                    <a:pt x="149" y="367"/>
                  </a:lnTo>
                  <a:lnTo>
                    <a:pt x="171" y="380"/>
                  </a:lnTo>
                  <a:lnTo>
                    <a:pt x="207" y="380"/>
                  </a:lnTo>
                  <a:lnTo>
                    <a:pt x="243" y="358"/>
                  </a:lnTo>
                  <a:lnTo>
                    <a:pt x="243" y="345"/>
                  </a:lnTo>
                  <a:lnTo>
                    <a:pt x="243" y="336"/>
                  </a:lnTo>
                  <a:lnTo>
                    <a:pt x="225" y="313"/>
                  </a:lnTo>
                  <a:lnTo>
                    <a:pt x="266" y="340"/>
                  </a:lnTo>
                  <a:lnTo>
                    <a:pt x="311" y="340"/>
                  </a:lnTo>
                  <a:lnTo>
                    <a:pt x="342" y="318"/>
                  </a:lnTo>
                  <a:lnTo>
                    <a:pt x="342" y="300"/>
                  </a:lnTo>
                  <a:lnTo>
                    <a:pt x="338" y="282"/>
                  </a:lnTo>
                  <a:lnTo>
                    <a:pt x="338" y="282"/>
                  </a:lnTo>
                  <a:close/>
                </a:path>
              </a:pathLst>
            </a:custGeom>
            <a:solidFill>
              <a:srgbClr val="EEEEE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19" name="未知"/>
            <p:cNvSpPr/>
            <p:nvPr/>
          </p:nvSpPr>
          <p:spPr>
            <a:xfrm>
              <a:off x="774" y="362"/>
              <a:ext cx="280" cy="292"/>
            </a:xfrm>
            <a:custGeom>
              <a:avLst/>
              <a:gdLst/>
              <a:ahLst/>
              <a:cxnLst/>
              <a:pathLst>
                <a:path w="280" h="292">
                  <a:moveTo>
                    <a:pt x="72" y="130"/>
                  </a:moveTo>
                  <a:lnTo>
                    <a:pt x="112" y="143"/>
                  </a:lnTo>
                  <a:lnTo>
                    <a:pt x="148" y="134"/>
                  </a:lnTo>
                  <a:lnTo>
                    <a:pt x="162" y="112"/>
                  </a:lnTo>
                  <a:lnTo>
                    <a:pt x="162" y="85"/>
                  </a:lnTo>
                  <a:lnTo>
                    <a:pt x="117" y="45"/>
                  </a:lnTo>
                  <a:lnTo>
                    <a:pt x="153" y="49"/>
                  </a:lnTo>
                  <a:lnTo>
                    <a:pt x="184" y="27"/>
                  </a:lnTo>
                  <a:lnTo>
                    <a:pt x="189" y="18"/>
                  </a:lnTo>
                  <a:lnTo>
                    <a:pt x="189" y="5"/>
                  </a:lnTo>
                  <a:lnTo>
                    <a:pt x="189" y="0"/>
                  </a:lnTo>
                  <a:lnTo>
                    <a:pt x="211" y="27"/>
                  </a:lnTo>
                  <a:lnTo>
                    <a:pt x="238" y="58"/>
                  </a:lnTo>
                  <a:lnTo>
                    <a:pt x="261" y="90"/>
                  </a:lnTo>
                  <a:lnTo>
                    <a:pt x="279" y="125"/>
                  </a:lnTo>
                  <a:lnTo>
                    <a:pt x="279" y="125"/>
                  </a:lnTo>
                  <a:lnTo>
                    <a:pt x="270" y="121"/>
                  </a:lnTo>
                  <a:lnTo>
                    <a:pt x="256" y="121"/>
                  </a:lnTo>
                  <a:lnTo>
                    <a:pt x="247" y="125"/>
                  </a:lnTo>
                  <a:lnTo>
                    <a:pt x="243" y="143"/>
                  </a:lnTo>
                  <a:lnTo>
                    <a:pt x="243" y="161"/>
                  </a:lnTo>
                  <a:lnTo>
                    <a:pt x="247" y="170"/>
                  </a:lnTo>
                  <a:lnTo>
                    <a:pt x="256" y="179"/>
                  </a:lnTo>
                  <a:lnTo>
                    <a:pt x="243" y="179"/>
                  </a:lnTo>
                  <a:lnTo>
                    <a:pt x="229" y="175"/>
                  </a:lnTo>
                  <a:lnTo>
                    <a:pt x="216" y="166"/>
                  </a:lnTo>
                  <a:lnTo>
                    <a:pt x="229" y="193"/>
                  </a:lnTo>
                  <a:lnTo>
                    <a:pt x="247" y="219"/>
                  </a:lnTo>
                  <a:lnTo>
                    <a:pt x="229" y="210"/>
                  </a:lnTo>
                  <a:lnTo>
                    <a:pt x="211" y="219"/>
                  </a:lnTo>
                  <a:lnTo>
                    <a:pt x="211" y="237"/>
                  </a:lnTo>
                  <a:lnTo>
                    <a:pt x="211" y="251"/>
                  </a:lnTo>
                  <a:lnTo>
                    <a:pt x="216" y="260"/>
                  </a:lnTo>
                  <a:lnTo>
                    <a:pt x="225" y="269"/>
                  </a:lnTo>
                  <a:lnTo>
                    <a:pt x="216" y="269"/>
                  </a:lnTo>
                  <a:lnTo>
                    <a:pt x="211" y="269"/>
                  </a:lnTo>
                  <a:lnTo>
                    <a:pt x="202" y="269"/>
                  </a:lnTo>
                  <a:lnTo>
                    <a:pt x="193" y="264"/>
                  </a:lnTo>
                  <a:lnTo>
                    <a:pt x="189" y="251"/>
                  </a:lnTo>
                  <a:lnTo>
                    <a:pt x="184" y="242"/>
                  </a:lnTo>
                  <a:lnTo>
                    <a:pt x="166" y="233"/>
                  </a:lnTo>
                  <a:lnTo>
                    <a:pt x="148" y="242"/>
                  </a:lnTo>
                  <a:lnTo>
                    <a:pt x="144" y="251"/>
                  </a:lnTo>
                  <a:lnTo>
                    <a:pt x="144" y="264"/>
                  </a:lnTo>
                  <a:lnTo>
                    <a:pt x="153" y="278"/>
                  </a:lnTo>
                  <a:lnTo>
                    <a:pt x="166" y="291"/>
                  </a:lnTo>
                  <a:lnTo>
                    <a:pt x="148" y="286"/>
                  </a:lnTo>
                  <a:lnTo>
                    <a:pt x="135" y="282"/>
                  </a:lnTo>
                  <a:lnTo>
                    <a:pt x="121" y="278"/>
                  </a:lnTo>
                  <a:lnTo>
                    <a:pt x="108" y="264"/>
                  </a:lnTo>
                  <a:lnTo>
                    <a:pt x="0" y="188"/>
                  </a:lnTo>
                  <a:lnTo>
                    <a:pt x="45" y="188"/>
                  </a:lnTo>
                  <a:lnTo>
                    <a:pt x="76" y="166"/>
                  </a:lnTo>
                  <a:lnTo>
                    <a:pt x="76" y="148"/>
                  </a:lnTo>
                  <a:lnTo>
                    <a:pt x="72" y="130"/>
                  </a:lnTo>
                  <a:lnTo>
                    <a:pt x="72" y="130"/>
                  </a:lnTo>
                  <a:close/>
                </a:path>
              </a:pathLst>
            </a:custGeom>
            <a:solidFill>
              <a:srgbClr val="EEEEE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0" name="未知"/>
            <p:cNvSpPr/>
            <p:nvPr/>
          </p:nvSpPr>
          <p:spPr>
            <a:xfrm>
              <a:off x="679" y="546"/>
              <a:ext cx="163" cy="112"/>
            </a:xfrm>
            <a:custGeom>
              <a:avLst/>
              <a:gdLst/>
              <a:ahLst/>
              <a:cxnLst/>
              <a:pathLst>
                <a:path w="163" h="112">
                  <a:moveTo>
                    <a:pt x="72" y="0"/>
                  </a:moveTo>
                  <a:lnTo>
                    <a:pt x="72" y="9"/>
                  </a:lnTo>
                  <a:lnTo>
                    <a:pt x="72" y="22"/>
                  </a:lnTo>
                  <a:lnTo>
                    <a:pt x="36" y="44"/>
                  </a:lnTo>
                  <a:lnTo>
                    <a:pt x="0" y="44"/>
                  </a:lnTo>
                  <a:lnTo>
                    <a:pt x="27" y="67"/>
                  </a:lnTo>
                  <a:lnTo>
                    <a:pt x="90" y="98"/>
                  </a:lnTo>
                  <a:lnTo>
                    <a:pt x="126" y="111"/>
                  </a:lnTo>
                  <a:lnTo>
                    <a:pt x="122" y="102"/>
                  </a:lnTo>
                  <a:lnTo>
                    <a:pt x="117" y="98"/>
                  </a:lnTo>
                  <a:lnTo>
                    <a:pt x="117" y="89"/>
                  </a:lnTo>
                  <a:lnTo>
                    <a:pt x="122" y="76"/>
                  </a:lnTo>
                  <a:lnTo>
                    <a:pt x="131" y="71"/>
                  </a:lnTo>
                  <a:lnTo>
                    <a:pt x="149" y="76"/>
                  </a:lnTo>
                  <a:lnTo>
                    <a:pt x="162" y="80"/>
                  </a:lnTo>
                  <a:lnTo>
                    <a:pt x="153" y="67"/>
                  </a:lnTo>
                  <a:lnTo>
                    <a:pt x="144" y="58"/>
                  </a:lnTo>
                  <a:lnTo>
                    <a:pt x="140" y="53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EEEEE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1" name="未知"/>
            <p:cNvSpPr/>
            <p:nvPr/>
          </p:nvSpPr>
          <p:spPr>
            <a:xfrm>
              <a:off x="1017" y="483"/>
              <a:ext cx="50" cy="64"/>
            </a:xfrm>
            <a:custGeom>
              <a:avLst/>
              <a:gdLst/>
              <a:ahLst/>
              <a:cxnLst/>
              <a:pathLst>
                <a:path w="50" h="64">
                  <a:moveTo>
                    <a:pt x="13" y="58"/>
                  </a:moveTo>
                  <a:lnTo>
                    <a:pt x="22" y="63"/>
                  </a:lnTo>
                  <a:lnTo>
                    <a:pt x="49" y="63"/>
                  </a:lnTo>
                  <a:lnTo>
                    <a:pt x="49" y="54"/>
                  </a:lnTo>
                  <a:lnTo>
                    <a:pt x="49" y="36"/>
                  </a:lnTo>
                  <a:lnTo>
                    <a:pt x="49" y="22"/>
                  </a:lnTo>
                  <a:lnTo>
                    <a:pt x="36" y="4"/>
                  </a:lnTo>
                  <a:lnTo>
                    <a:pt x="27" y="0"/>
                  </a:lnTo>
                  <a:lnTo>
                    <a:pt x="13" y="0"/>
                  </a:lnTo>
                  <a:lnTo>
                    <a:pt x="4" y="4"/>
                  </a:lnTo>
                  <a:lnTo>
                    <a:pt x="0" y="22"/>
                  </a:lnTo>
                  <a:lnTo>
                    <a:pt x="0" y="40"/>
                  </a:lnTo>
                  <a:lnTo>
                    <a:pt x="4" y="49"/>
                  </a:lnTo>
                  <a:lnTo>
                    <a:pt x="13" y="58"/>
                  </a:lnTo>
                  <a:lnTo>
                    <a:pt x="13" y="58"/>
                  </a:lnTo>
                  <a:close/>
                </a:path>
              </a:pathLst>
            </a:custGeom>
            <a:solidFill>
              <a:srgbClr val="888888">
                <a:alpha val="100000"/>
              </a:srgbClr>
            </a:solidFill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2" name="未知"/>
            <p:cNvSpPr/>
            <p:nvPr/>
          </p:nvSpPr>
          <p:spPr>
            <a:xfrm>
              <a:off x="985" y="572"/>
              <a:ext cx="46" cy="69"/>
            </a:xfrm>
            <a:custGeom>
              <a:avLst/>
              <a:gdLst/>
              <a:ahLst/>
              <a:cxnLst/>
              <a:pathLst>
                <a:path w="46" h="69">
                  <a:moveTo>
                    <a:pt x="14" y="59"/>
                  </a:moveTo>
                  <a:lnTo>
                    <a:pt x="27" y="68"/>
                  </a:lnTo>
                  <a:lnTo>
                    <a:pt x="41" y="68"/>
                  </a:lnTo>
                  <a:lnTo>
                    <a:pt x="45" y="63"/>
                  </a:lnTo>
                  <a:lnTo>
                    <a:pt x="45" y="45"/>
                  </a:lnTo>
                  <a:lnTo>
                    <a:pt x="45" y="27"/>
                  </a:lnTo>
                  <a:lnTo>
                    <a:pt x="41" y="18"/>
                  </a:lnTo>
                  <a:lnTo>
                    <a:pt x="32" y="5"/>
                  </a:lnTo>
                  <a:lnTo>
                    <a:pt x="18" y="0"/>
                  </a:lnTo>
                  <a:lnTo>
                    <a:pt x="9" y="5"/>
                  </a:lnTo>
                  <a:lnTo>
                    <a:pt x="0" y="9"/>
                  </a:lnTo>
                  <a:lnTo>
                    <a:pt x="0" y="27"/>
                  </a:lnTo>
                  <a:lnTo>
                    <a:pt x="0" y="41"/>
                  </a:lnTo>
                  <a:lnTo>
                    <a:pt x="5" y="50"/>
                  </a:lnTo>
                  <a:lnTo>
                    <a:pt x="14" y="59"/>
                  </a:lnTo>
                  <a:lnTo>
                    <a:pt x="14" y="59"/>
                  </a:lnTo>
                  <a:close/>
                </a:path>
              </a:pathLst>
            </a:custGeom>
            <a:solidFill>
              <a:srgbClr val="888888">
                <a:alpha val="100000"/>
              </a:srgbClr>
            </a:solidFill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3" name="未知"/>
            <p:cNvSpPr/>
            <p:nvPr/>
          </p:nvSpPr>
          <p:spPr>
            <a:xfrm>
              <a:off x="918" y="595"/>
              <a:ext cx="50" cy="59"/>
            </a:xfrm>
            <a:custGeom>
              <a:avLst/>
              <a:gdLst/>
              <a:ahLst/>
              <a:cxnLst/>
              <a:pathLst>
                <a:path w="50" h="59">
                  <a:moveTo>
                    <a:pt x="40" y="9"/>
                  </a:moveTo>
                  <a:lnTo>
                    <a:pt x="22" y="0"/>
                  </a:lnTo>
                  <a:lnTo>
                    <a:pt x="13" y="0"/>
                  </a:lnTo>
                  <a:lnTo>
                    <a:pt x="4" y="9"/>
                  </a:lnTo>
                  <a:lnTo>
                    <a:pt x="0" y="18"/>
                  </a:lnTo>
                  <a:lnTo>
                    <a:pt x="0" y="31"/>
                  </a:lnTo>
                  <a:lnTo>
                    <a:pt x="9" y="45"/>
                  </a:lnTo>
                  <a:lnTo>
                    <a:pt x="22" y="58"/>
                  </a:lnTo>
                  <a:lnTo>
                    <a:pt x="31" y="58"/>
                  </a:lnTo>
                  <a:lnTo>
                    <a:pt x="49" y="53"/>
                  </a:lnTo>
                  <a:lnTo>
                    <a:pt x="49" y="36"/>
                  </a:lnTo>
                  <a:lnTo>
                    <a:pt x="49" y="31"/>
                  </a:lnTo>
                  <a:lnTo>
                    <a:pt x="45" y="18"/>
                  </a:lnTo>
                  <a:lnTo>
                    <a:pt x="40" y="9"/>
                  </a:lnTo>
                  <a:lnTo>
                    <a:pt x="40" y="9"/>
                  </a:lnTo>
                  <a:close/>
                </a:path>
              </a:pathLst>
            </a:custGeom>
            <a:solidFill>
              <a:srgbClr val="888888">
                <a:alpha val="100000"/>
              </a:srgbClr>
            </a:solidFill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4" name="未知"/>
            <p:cNvSpPr/>
            <p:nvPr/>
          </p:nvSpPr>
          <p:spPr>
            <a:xfrm>
              <a:off x="796" y="617"/>
              <a:ext cx="55" cy="50"/>
            </a:xfrm>
            <a:custGeom>
              <a:avLst/>
              <a:gdLst/>
              <a:ahLst/>
              <a:cxnLst/>
              <a:pathLst>
                <a:path w="55" h="50">
                  <a:moveTo>
                    <a:pt x="9" y="40"/>
                  </a:moveTo>
                  <a:lnTo>
                    <a:pt x="0" y="27"/>
                  </a:lnTo>
                  <a:lnTo>
                    <a:pt x="0" y="18"/>
                  </a:lnTo>
                  <a:lnTo>
                    <a:pt x="5" y="5"/>
                  </a:lnTo>
                  <a:lnTo>
                    <a:pt x="14" y="0"/>
                  </a:lnTo>
                  <a:lnTo>
                    <a:pt x="45" y="9"/>
                  </a:lnTo>
                  <a:lnTo>
                    <a:pt x="54" y="31"/>
                  </a:lnTo>
                  <a:lnTo>
                    <a:pt x="54" y="40"/>
                  </a:lnTo>
                  <a:lnTo>
                    <a:pt x="50" y="49"/>
                  </a:lnTo>
                  <a:lnTo>
                    <a:pt x="36" y="49"/>
                  </a:lnTo>
                  <a:lnTo>
                    <a:pt x="18" y="45"/>
                  </a:lnTo>
                  <a:lnTo>
                    <a:pt x="9" y="40"/>
                  </a:lnTo>
                  <a:lnTo>
                    <a:pt x="9" y="40"/>
                  </a:lnTo>
                  <a:close/>
                </a:path>
              </a:pathLst>
            </a:custGeom>
            <a:solidFill>
              <a:srgbClr val="888888">
                <a:alpha val="100000"/>
              </a:srgbClr>
            </a:solidFill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5" name="未知"/>
            <p:cNvSpPr/>
            <p:nvPr/>
          </p:nvSpPr>
          <p:spPr>
            <a:xfrm>
              <a:off x="1188" y="0"/>
              <a:ext cx="397" cy="502"/>
            </a:xfrm>
            <a:custGeom>
              <a:avLst/>
              <a:gdLst/>
              <a:ahLst/>
              <a:cxnLst/>
              <a:pathLst>
                <a:path w="397" h="502">
                  <a:moveTo>
                    <a:pt x="396" y="282"/>
                  </a:moveTo>
                  <a:lnTo>
                    <a:pt x="396" y="9"/>
                  </a:lnTo>
                  <a:lnTo>
                    <a:pt x="382" y="4"/>
                  </a:lnTo>
                  <a:lnTo>
                    <a:pt x="364" y="0"/>
                  </a:lnTo>
                  <a:lnTo>
                    <a:pt x="301" y="13"/>
                  </a:lnTo>
                  <a:lnTo>
                    <a:pt x="261" y="58"/>
                  </a:lnTo>
                  <a:lnTo>
                    <a:pt x="225" y="89"/>
                  </a:lnTo>
                  <a:lnTo>
                    <a:pt x="0" y="170"/>
                  </a:lnTo>
                  <a:lnTo>
                    <a:pt x="27" y="183"/>
                  </a:lnTo>
                  <a:lnTo>
                    <a:pt x="63" y="188"/>
                  </a:lnTo>
                  <a:lnTo>
                    <a:pt x="85" y="188"/>
                  </a:lnTo>
                  <a:lnTo>
                    <a:pt x="108" y="255"/>
                  </a:lnTo>
                  <a:lnTo>
                    <a:pt x="126" y="318"/>
                  </a:lnTo>
                  <a:lnTo>
                    <a:pt x="135" y="376"/>
                  </a:lnTo>
                  <a:lnTo>
                    <a:pt x="139" y="434"/>
                  </a:lnTo>
                  <a:lnTo>
                    <a:pt x="135" y="447"/>
                  </a:lnTo>
                  <a:lnTo>
                    <a:pt x="130" y="465"/>
                  </a:lnTo>
                  <a:lnTo>
                    <a:pt x="126" y="479"/>
                  </a:lnTo>
                  <a:lnTo>
                    <a:pt x="117" y="483"/>
                  </a:lnTo>
                  <a:lnTo>
                    <a:pt x="112" y="483"/>
                  </a:lnTo>
                  <a:lnTo>
                    <a:pt x="103" y="479"/>
                  </a:lnTo>
                  <a:lnTo>
                    <a:pt x="103" y="470"/>
                  </a:lnTo>
                  <a:lnTo>
                    <a:pt x="85" y="483"/>
                  </a:lnTo>
                  <a:lnTo>
                    <a:pt x="94" y="492"/>
                  </a:lnTo>
                  <a:lnTo>
                    <a:pt x="99" y="501"/>
                  </a:lnTo>
                  <a:lnTo>
                    <a:pt x="139" y="501"/>
                  </a:lnTo>
                  <a:lnTo>
                    <a:pt x="175" y="470"/>
                  </a:lnTo>
                  <a:lnTo>
                    <a:pt x="216" y="465"/>
                  </a:lnTo>
                  <a:lnTo>
                    <a:pt x="256" y="461"/>
                  </a:lnTo>
                  <a:lnTo>
                    <a:pt x="328" y="434"/>
                  </a:lnTo>
                  <a:lnTo>
                    <a:pt x="396" y="407"/>
                  </a:lnTo>
                  <a:lnTo>
                    <a:pt x="396" y="282"/>
                  </a:lnTo>
                  <a:lnTo>
                    <a:pt x="396" y="282"/>
                  </a:lnTo>
                  <a:close/>
                </a:path>
              </a:pathLst>
            </a:custGeom>
            <a:solidFill>
              <a:srgbClr val="777777">
                <a:alpha val="100000"/>
              </a:srgbClr>
            </a:solidFill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6" name="未知"/>
            <p:cNvSpPr/>
            <p:nvPr/>
          </p:nvSpPr>
          <p:spPr>
            <a:xfrm>
              <a:off x="1291" y="456"/>
              <a:ext cx="33" cy="28"/>
            </a:xfrm>
            <a:custGeom>
              <a:avLst/>
              <a:gdLst/>
              <a:ahLst/>
              <a:cxnLst/>
              <a:pathLst>
                <a:path w="33" h="28">
                  <a:moveTo>
                    <a:pt x="0" y="14"/>
                  </a:moveTo>
                  <a:lnTo>
                    <a:pt x="14" y="5"/>
                  </a:lnTo>
                  <a:lnTo>
                    <a:pt x="32" y="0"/>
                  </a:lnTo>
                  <a:lnTo>
                    <a:pt x="27" y="23"/>
                  </a:lnTo>
                  <a:lnTo>
                    <a:pt x="9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7" name="未知"/>
            <p:cNvSpPr/>
            <p:nvPr/>
          </p:nvSpPr>
          <p:spPr>
            <a:xfrm>
              <a:off x="765" y="36"/>
              <a:ext cx="563" cy="546"/>
            </a:xfrm>
            <a:custGeom>
              <a:avLst/>
              <a:gdLst/>
              <a:ahLst/>
              <a:cxnLst/>
              <a:pathLst>
                <a:path w="563" h="546">
                  <a:moveTo>
                    <a:pt x="562" y="371"/>
                  </a:moveTo>
                  <a:lnTo>
                    <a:pt x="540" y="380"/>
                  </a:lnTo>
                  <a:lnTo>
                    <a:pt x="517" y="398"/>
                  </a:lnTo>
                  <a:lnTo>
                    <a:pt x="481" y="438"/>
                  </a:lnTo>
                  <a:lnTo>
                    <a:pt x="409" y="492"/>
                  </a:lnTo>
                  <a:lnTo>
                    <a:pt x="256" y="545"/>
                  </a:lnTo>
                  <a:lnTo>
                    <a:pt x="243" y="527"/>
                  </a:lnTo>
                  <a:lnTo>
                    <a:pt x="261" y="532"/>
                  </a:lnTo>
                  <a:lnTo>
                    <a:pt x="279" y="527"/>
                  </a:lnTo>
                  <a:lnTo>
                    <a:pt x="288" y="523"/>
                  </a:lnTo>
                  <a:lnTo>
                    <a:pt x="292" y="510"/>
                  </a:lnTo>
                  <a:lnTo>
                    <a:pt x="301" y="510"/>
                  </a:lnTo>
                  <a:lnTo>
                    <a:pt x="301" y="501"/>
                  </a:lnTo>
                  <a:lnTo>
                    <a:pt x="301" y="483"/>
                  </a:lnTo>
                  <a:lnTo>
                    <a:pt x="297" y="469"/>
                  </a:lnTo>
                  <a:lnTo>
                    <a:pt x="288" y="451"/>
                  </a:lnTo>
                  <a:lnTo>
                    <a:pt x="270" y="416"/>
                  </a:lnTo>
                  <a:lnTo>
                    <a:pt x="247" y="384"/>
                  </a:lnTo>
                  <a:lnTo>
                    <a:pt x="198" y="326"/>
                  </a:lnTo>
                  <a:lnTo>
                    <a:pt x="148" y="268"/>
                  </a:lnTo>
                  <a:lnTo>
                    <a:pt x="99" y="223"/>
                  </a:lnTo>
                  <a:lnTo>
                    <a:pt x="49" y="174"/>
                  </a:lnTo>
                  <a:lnTo>
                    <a:pt x="175" y="147"/>
                  </a:lnTo>
                  <a:lnTo>
                    <a:pt x="220" y="134"/>
                  </a:lnTo>
                  <a:lnTo>
                    <a:pt x="207" y="129"/>
                  </a:lnTo>
                  <a:lnTo>
                    <a:pt x="193" y="121"/>
                  </a:lnTo>
                  <a:lnTo>
                    <a:pt x="184" y="121"/>
                  </a:lnTo>
                  <a:lnTo>
                    <a:pt x="171" y="121"/>
                  </a:lnTo>
                  <a:lnTo>
                    <a:pt x="153" y="112"/>
                  </a:lnTo>
                  <a:lnTo>
                    <a:pt x="139" y="98"/>
                  </a:lnTo>
                  <a:lnTo>
                    <a:pt x="126" y="98"/>
                  </a:lnTo>
                  <a:lnTo>
                    <a:pt x="108" y="98"/>
                  </a:lnTo>
                  <a:lnTo>
                    <a:pt x="54" y="85"/>
                  </a:lnTo>
                  <a:lnTo>
                    <a:pt x="9" y="53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9" y="13"/>
                  </a:lnTo>
                  <a:lnTo>
                    <a:pt x="18" y="4"/>
                  </a:lnTo>
                  <a:lnTo>
                    <a:pt x="36" y="13"/>
                  </a:lnTo>
                  <a:lnTo>
                    <a:pt x="58" y="18"/>
                  </a:lnTo>
                  <a:lnTo>
                    <a:pt x="103" y="13"/>
                  </a:lnTo>
                  <a:lnTo>
                    <a:pt x="144" y="0"/>
                  </a:lnTo>
                  <a:lnTo>
                    <a:pt x="189" y="4"/>
                  </a:lnTo>
                  <a:lnTo>
                    <a:pt x="229" y="9"/>
                  </a:lnTo>
                  <a:lnTo>
                    <a:pt x="337" y="49"/>
                  </a:lnTo>
                  <a:lnTo>
                    <a:pt x="423" y="134"/>
                  </a:lnTo>
                  <a:lnTo>
                    <a:pt x="463" y="147"/>
                  </a:lnTo>
                  <a:lnTo>
                    <a:pt x="508" y="152"/>
                  </a:lnTo>
                  <a:lnTo>
                    <a:pt x="549" y="259"/>
                  </a:lnTo>
                  <a:lnTo>
                    <a:pt x="562" y="371"/>
                  </a:lnTo>
                  <a:lnTo>
                    <a:pt x="562" y="371"/>
                  </a:lnTo>
                  <a:close/>
                </a:path>
              </a:pathLst>
            </a:custGeom>
            <a:solidFill>
              <a:srgbClr val="EEEEEE">
                <a:alpha val="100000"/>
              </a:srgbClr>
            </a:solidFill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8" name="未知"/>
            <p:cNvSpPr/>
            <p:nvPr/>
          </p:nvSpPr>
          <p:spPr>
            <a:xfrm>
              <a:off x="1021" y="407"/>
              <a:ext cx="307" cy="175"/>
            </a:xfrm>
            <a:custGeom>
              <a:avLst/>
              <a:gdLst/>
              <a:ahLst/>
              <a:cxnLst/>
              <a:pathLst>
                <a:path w="307" h="175">
                  <a:moveTo>
                    <a:pt x="306" y="0"/>
                  </a:moveTo>
                  <a:lnTo>
                    <a:pt x="306" y="22"/>
                  </a:lnTo>
                  <a:lnTo>
                    <a:pt x="302" y="49"/>
                  </a:lnTo>
                  <a:lnTo>
                    <a:pt x="284" y="54"/>
                  </a:lnTo>
                  <a:lnTo>
                    <a:pt x="270" y="63"/>
                  </a:lnTo>
                  <a:lnTo>
                    <a:pt x="257" y="76"/>
                  </a:lnTo>
                  <a:lnTo>
                    <a:pt x="230" y="94"/>
                  </a:lnTo>
                  <a:lnTo>
                    <a:pt x="117" y="143"/>
                  </a:lnTo>
                  <a:lnTo>
                    <a:pt x="0" y="174"/>
                  </a:lnTo>
                  <a:lnTo>
                    <a:pt x="149" y="121"/>
                  </a:lnTo>
                  <a:lnTo>
                    <a:pt x="270" y="18"/>
                  </a:lnTo>
                  <a:lnTo>
                    <a:pt x="288" y="4"/>
                  </a:lnTo>
                  <a:lnTo>
                    <a:pt x="306" y="0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888888">
                <a:alpha val="100000"/>
              </a:srgbClr>
            </a:solidFill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9" name="未知"/>
            <p:cNvSpPr/>
            <p:nvPr/>
          </p:nvSpPr>
          <p:spPr>
            <a:xfrm>
              <a:off x="1224" y="188"/>
              <a:ext cx="68" cy="117"/>
            </a:xfrm>
            <a:custGeom>
              <a:avLst/>
              <a:gdLst/>
              <a:ahLst/>
              <a:cxnLst/>
              <a:pathLst>
                <a:path w="68" h="117">
                  <a:moveTo>
                    <a:pt x="58" y="112"/>
                  </a:moveTo>
                  <a:lnTo>
                    <a:pt x="67" y="89"/>
                  </a:lnTo>
                  <a:lnTo>
                    <a:pt x="63" y="67"/>
                  </a:lnTo>
                  <a:lnTo>
                    <a:pt x="40" y="31"/>
                  </a:lnTo>
                  <a:lnTo>
                    <a:pt x="0" y="0"/>
                  </a:lnTo>
                  <a:lnTo>
                    <a:pt x="31" y="49"/>
                  </a:lnTo>
                  <a:lnTo>
                    <a:pt x="31" y="103"/>
                  </a:lnTo>
                  <a:lnTo>
                    <a:pt x="27" y="116"/>
                  </a:lnTo>
                  <a:lnTo>
                    <a:pt x="45" y="116"/>
                  </a:lnTo>
                  <a:lnTo>
                    <a:pt x="45" y="94"/>
                  </a:lnTo>
                  <a:lnTo>
                    <a:pt x="49" y="67"/>
                  </a:lnTo>
                  <a:lnTo>
                    <a:pt x="45" y="62"/>
                  </a:lnTo>
                  <a:lnTo>
                    <a:pt x="54" y="80"/>
                  </a:lnTo>
                  <a:lnTo>
                    <a:pt x="58" y="94"/>
                  </a:lnTo>
                  <a:lnTo>
                    <a:pt x="58" y="112"/>
                  </a:lnTo>
                  <a:lnTo>
                    <a:pt x="58" y="112"/>
                  </a:lnTo>
                  <a:close/>
                </a:path>
              </a:pathLst>
            </a:custGeom>
            <a:solidFill>
              <a:srgbClr val="88888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30" name="未知"/>
            <p:cNvSpPr/>
            <p:nvPr/>
          </p:nvSpPr>
          <p:spPr>
            <a:xfrm>
              <a:off x="904" y="125"/>
              <a:ext cx="276" cy="287"/>
            </a:xfrm>
            <a:custGeom>
              <a:avLst/>
              <a:gdLst/>
              <a:ahLst/>
              <a:cxnLst/>
              <a:pathLst>
                <a:path w="276" h="287">
                  <a:moveTo>
                    <a:pt x="36" y="58"/>
                  </a:moveTo>
                  <a:lnTo>
                    <a:pt x="81" y="45"/>
                  </a:lnTo>
                  <a:lnTo>
                    <a:pt x="68" y="40"/>
                  </a:lnTo>
                  <a:lnTo>
                    <a:pt x="54" y="32"/>
                  </a:lnTo>
                  <a:lnTo>
                    <a:pt x="45" y="32"/>
                  </a:lnTo>
                  <a:lnTo>
                    <a:pt x="32" y="32"/>
                  </a:lnTo>
                  <a:lnTo>
                    <a:pt x="14" y="23"/>
                  </a:lnTo>
                  <a:lnTo>
                    <a:pt x="0" y="9"/>
                  </a:lnTo>
                  <a:lnTo>
                    <a:pt x="14" y="5"/>
                  </a:lnTo>
                  <a:lnTo>
                    <a:pt x="32" y="0"/>
                  </a:lnTo>
                  <a:lnTo>
                    <a:pt x="41" y="9"/>
                  </a:lnTo>
                  <a:lnTo>
                    <a:pt x="54" y="14"/>
                  </a:lnTo>
                  <a:lnTo>
                    <a:pt x="72" y="18"/>
                  </a:lnTo>
                  <a:lnTo>
                    <a:pt x="86" y="23"/>
                  </a:lnTo>
                  <a:lnTo>
                    <a:pt x="113" y="40"/>
                  </a:lnTo>
                  <a:lnTo>
                    <a:pt x="113" y="67"/>
                  </a:lnTo>
                  <a:lnTo>
                    <a:pt x="104" y="81"/>
                  </a:lnTo>
                  <a:lnTo>
                    <a:pt x="95" y="99"/>
                  </a:lnTo>
                  <a:lnTo>
                    <a:pt x="86" y="121"/>
                  </a:lnTo>
                  <a:lnTo>
                    <a:pt x="86" y="148"/>
                  </a:lnTo>
                  <a:lnTo>
                    <a:pt x="99" y="175"/>
                  </a:lnTo>
                  <a:lnTo>
                    <a:pt x="113" y="197"/>
                  </a:lnTo>
                  <a:lnTo>
                    <a:pt x="135" y="224"/>
                  </a:lnTo>
                  <a:lnTo>
                    <a:pt x="158" y="246"/>
                  </a:lnTo>
                  <a:lnTo>
                    <a:pt x="185" y="260"/>
                  </a:lnTo>
                  <a:lnTo>
                    <a:pt x="207" y="273"/>
                  </a:lnTo>
                  <a:lnTo>
                    <a:pt x="239" y="277"/>
                  </a:lnTo>
                  <a:lnTo>
                    <a:pt x="275" y="273"/>
                  </a:lnTo>
                  <a:lnTo>
                    <a:pt x="261" y="282"/>
                  </a:lnTo>
                  <a:lnTo>
                    <a:pt x="225" y="286"/>
                  </a:lnTo>
                  <a:lnTo>
                    <a:pt x="189" y="282"/>
                  </a:lnTo>
                  <a:lnTo>
                    <a:pt x="158" y="273"/>
                  </a:lnTo>
                  <a:lnTo>
                    <a:pt x="122" y="255"/>
                  </a:lnTo>
                  <a:lnTo>
                    <a:pt x="90" y="233"/>
                  </a:lnTo>
                  <a:lnTo>
                    <a:pt x="63" y="206"/>
                  </a:lnTo>
                  <a:lnTo>
                    <a:pt x="36" y="179"/>
                  </a:lnTo>
                  <a:lnTo>
                    <a:pt x="14" y="157"/>
                  </a:lnTo>
                  <a:lnTo>
                    <a:pt x="9" y="139"/>
                  </a:lnTo>
                  <a:lnTo>
                    <a:pt x="5" y="121"/>
                  </a:lnTo>
                  <a:lnTo>
                    <a:pt x="5" y="116"/>
                  </a:lnTo>
                  <a:lnTo>
                    <a:pt x="5" y="103"/>
                  </a:lnTo>
                  <a:lnTo>
                    <a:pt x="14" y="76"/>
                  </a:lnTo>
                  <a:lnTo>
                    <a:pt x="36" y="58"/>
                  </a:lnTo>
                  <a:lnTo>
                    <a:pt x="36" y="58"/>
                  </a:lnTo>
                  <a:close/>
                </a:path>
              </a:pathLst>
            </a:custGeom>
            <a:solidFill>
              <a:srgbClr val="88888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31" name="未知"/>
            <p:cNvSpPr/>
            <p:nvPr/>
          </p:nvSpPr>
          <p:spPr>
            <a:xfrm>
              <a:off x="990" y="528"/>
              <a:ext cx="68" cy="41"/>
            </a:xfrm>
            <a:custGeom>
              <a:avLst/>
              <a:gdLst/>
              <a:ahLst/>
              <a:cxnLst/>
              <a:pathLst>
                <a:path w="68" h="41">
                  <a:moveTo>
                    <a:pt x="40" y="13"/>
                  </a:moveTo>
                  <a:lnTo>
                    <a:pt x="49" y="18"/>
                  </a:lnTo>
                  <a:lnTo>
                    <a:pt x="58" y="18"/>
                  </a:lnTo>
                  <a:lnTo>
                    <a:pt x="67" y="18"/>
                  </a:lnTo>
                  <a:lnTo>
                    <a:pt x="63" y="31"/>
                  </a:lnTo>
                  <a:lnTo>
                    <a:pt x="54" y="35"/>
                  </a:lnTo>
                  <a:lnTo>
                    <a:pt x="36" y="4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18" y="9"/>
                  </a:lnTo>
                  <a:lnTo>
                    <a:pt x="40" y="13"/>
                  </a:lnTo>
                  <a:lnTo>
                    <a:pt x="40" y="13"/>
                  </a:lnTo>
                  <a:close/>
                </a:path>
              </a:pathLst>
            </a:custGeom>
            <a:solidFill>
              <a:srgbClr val="BBBBB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1532" name="组合 21531"/>
            <p:cNvGrpSpPr/>
            <p:nvPr/>
          </p:nvGrpSpPr>
          <p:grpSpPr>
            <a:xfrm>
              <a:off x="396" y="58"/>
              <a:ext cx="595" cy="547"/>
              <a:chOff x="0" y="0"/>
              <a:chExt cx="595" cy="547"/>
            </a:xfrm>
          </p:grpSpPr>
          <p:sp>
            <p:nvSpPr>
              <p:cNvPr id="21533" name="未知"/>
              <p:cNvSpPr/>
              <p:nvPr/>
            </p:nvSpPr>
            <p:spPr>
              <a:xfrm>
                <a:off x="0" y="0"/>
                <a:ext cx="275" cy="122"/>
              </a:xfrm>
              <a:custGeom>
                <a:avLst/>
                <a:gdLst/>
                <a:ahLst/>
                <a:cxnLst/>
                <a:pathLst>
                  <a:path w="275" h="122">
                    <a:moveTo>
                      <a:pt x="274" y="121"/>
                    </a:moveTo>
                    <a:lnTo>
                      <a:pt x="252" y="94"/>
                    </a:lnTo>
                    <a:lnTo>
                      <a:pt x="225" y="72"/>
                    </a:lnTo>
                    <a:lnTo>
                      <a:pt x="121" y="14"/>
                    </a:lnTo>
                    <a:lnTo>
                      <a:pt x="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EEEEE">
                  <a:alpha val="100000"/>
                </a:srgbClr>
              </a:solidFill>
              <a:ln w="31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534" name="未知"/>
              <p:cNvSpPr/>
              <p:nvPr/>
            </p:nvSpPr>
            <p:spPr>
              <a:xfrm>
                <a:off x="234" y="27"/>
                <a:ext cx="41" cy="23"/>
              </a:xfrm>
              <a:custGeom>
                <a:avLst/>
                <a:gdLst/>
                <a:ahLst/>
                <a:cxnLst/>
                <a:pathLst>
                  <a:path w="41" h="23">
                    <a:moveTo>
                      <a:pt x="40" y="22"/>
                    </a:moveTo>
                    <a:lnTo>
                      <a:pt x="27" y="13"/>
                    </a:lnTo>
                    <a:lnTo>
                      <a:pt x="13" y="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EEEEE">
                  <a:alpha val="100000"/>
                </a:srgbClr>
              </a:solidFill>
              <a:ln w="31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535" name="未知"/>
              <p:cNvSpPr/>
              <p:nvPr/>
            </p:nvSpPr>
            <p:spPr>
              <a:xfrm>
                <a:off x="279" y="429"/>
                <a:ext cx="59" cy="37"/>
              </a:xfrm>
              <a:custGeom>
                <a:avLst/>
                <a:gdLst/>
                <a:ahLst/>
                <a:cxnLst/>
                <a:pathLst>
                  <a:path w="59" h="37">
                    <a:moveTo>
                      <a:pt x="58" y="36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EEEEE">
                  <a:alpha val="100000"/>
                </a:srgbClr>
              </a:solidFill>
              <a:ln w="31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536" name="未知"/>
              <p:cNvSpPr/>
              <p:nvPr/>
            </p:nvSpPr>
            <p:spPr>
              <a:xfrm>
                <a:off x="396" y="380"/>
                <a:ext cx="55" cy="55"/>
              </a:xfrm>
              <a:custGeom>
                <a:avLst/>
                <a:gdLst/>
                <a:ahLst/>
                <a:cxnLst/>
                <a:pathLst>
                  <a:path w="55" h="55">
                    <a:moveTo>
                      <a:pt x="54" y="54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EEEEE">
                  <a:alpha val="100000"/>
                </a:srgbClr>
              </a:solidFill>
              <a:ln w="31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537" name="未知"/>
              <p:cNvSpPr/>
              <p:nvPr/>
            </p:nvSpPr>
            <p:spPr>
              <a:xfrm>
                <a:off x="432" y="295"/>
                <a:ext cx="64" cy="55"/>
              </a:xfrm>
              <a:custGeom>
                <a:avLst/>
                <a:gdLst/>
                <a:ahLst/>
                <a:cxnLst/>
                <a:pathLst>
                  <a:path w="64" h="55">
                    <a:moveTo>
                      <a:pt x="63" y="54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EEEEE">
                  <a:alpha val="100000"/>
                </a:srgbClr>
              </a:solidFill>
              <a:ln w="31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538" name="未知"/>
              <p:cNvSpPr/>
              <p:nvPr/>
            </p:nvSpPr>
            <p:spPr>
              <a:xfrm>
                <a:off x="540" y="389"/>
                <a:ext cx="55" cy="82"/>
              </a:xfrm>
              <a:custGeom>
                <a:avLst/>
                <a:gdLst/>
                <a:ahLst/>
                <a:cxnLst/>
                <a:pathLst>
                  <a:path w="55" h="82">
                    <a:moveTo>
                      <a:pt x="54" y="81"/>
                    </a:moveTo>
                    <a:lnTo>
                      <a:pt x="31" y="40"/>
                    </a:lnTo>
                    <a:lnTo>
                      <a:pt x="22" y="27"/>
                    </a:lnTo>
                    <a:lnTo>
                      <a:pt x="13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EEEEE">
                  <a:alpha val="100000"/>
                </a:srgbClr>
              </a:solidFill>
              <a:ln w="31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539" name="未知"/>
              <p:cNvSpPr/>
              <p:nvPr/>
            </p:nvSpPr>
            <p:spPr>
              <a:xfrm>
                <a:off x="450" y="434"/>
                <a:ext cx="113" cy="113"/>
              </a:xfrm>
              <a:custGeom>
                <a:avLst/>
                <a:gdLst/>
                <a:ahLst/>
                <a:cxnLst/>
                <a:pathLst>
                  <a:path w="113" h="113">
                    <a:moveTo>
                      <a:pt x="0" y="0"/>
                    </a:moveTo>
                    <a:lnTo>
                      <a:pt x="94" y="94"/>
                    </a:lnTo>
                    <a:lnTo>
                      <a:pt x="103" y="103"/>
                    </a:lnTo>
                    <a:lnTo>
                      <a:pt x="112" y="112"/>
                    </a:lnTo>
                  </a:path>
                </a:pathLst>
              </a:custGeom>
              <a:solidFill>
                <a:srgbClr val="EEEEEE">
                  <a:alpha val="100000"/>
                </a:srgbClr>
              </a:solidFill>
              <a:ln w="31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2" name="灯片编号占位符 1"/>
          <p:cNvSpPr/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</p:spPr>
        <p:txBody>
          <a:bodyPr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dirty="0">
                <a:sym typeface="Calibri" panose="020F0502020204030204" charset="0"/>
              </a:rPr>
            </a:fld>
            <a:endParaRPr lang="zh-CN" altLang="en-US" dirty="0"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81025" y="117475"/>
            <a:ext cx="8321040" cy="720725"/>
          </a:xfrm>
        </p:spPr>
        <p:txBody>
          <a:bodyPr/>
          <a:p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1.2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Calibri" panose="020F0502020204030204" charset="0"/>
              </a:rPr>
              <a:t>GJB5000A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必要性</a:t>
            </a:r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Calibri" panose="020F0502020204030204" charset="0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外部要求 </a:t>
            </a:r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Calibri" panose="020F0502020204030204" charset="0"/>
              </a:rPr>
              <a:t>GJB8000-2013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Calibri" panose="020F0502020204030204" charset="0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）</a:t>
            </a:r>
            <a:endParaRPr lang="zh-CN" altLang="en-US" sz="2400" b="1" dirty="0">
              <a:solidFill>
                <a:schemeClr val="tx1"/>
              </a:solidFill>
              <a:latin typeface="+mj-ea"/>
              <a:cs typeface="+mj-ea"/>
              <a:sym typeface="宋体" panose="02010600030101010101" pitchFamily="2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军用软件规模等级：根据软件研制任务范围估计软件规模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2" name="Rectangle 3"/>
          <p:cNvSpPr/>
          <p:nvPr/>
        </p:nvSpPr>
        <p:spPr>
          <a:xfrm>
            <a:off x="611505" y="1123792"/>
            <a:ext cx="8388350" cy="55308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marL="0" indent="269875" defTabSz="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</a:pPr>
            <a:endParaRPr lang="en-US" altLang="zh-CN" sz="20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124" name="表格 5123"/>
          <p:cNvGraphicFramePr/>
          <p:nvPr/>
        </p:nvGraphicFramePr>
        <p:xfrm>
          <a:off x="684213" y="1622108"/>
          <a:ext cx="7777163" cy="2225992"/>
        </p:xfrm>
        <a:graphic>
          <a:graphicData uri="http://schemas.openxmlformats.org/drawingml/2006/table">
            <a:tbl>
              <a:tblPr/>
              <a:tblGrid>
                <a:gridCol w="2160588"/>
                <a:gridCol w="2592387"/>
                <a:gridCol w="3024188"/>
              </a:tblGrid>
              <a:tr h="371475"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规模等级（功能点）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Times New Roman" panose="02020603050405020304" charset="0"/>
                      </a:endParaRPr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嵌入式软件</a:t>
                      </a:r>
                      <a:endParaRPr lang="zh-CN" altLang="en-US"/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非嵌入式软件</a:t>
                      </a:r>
                      <a:endParaRPr lang="zh-CN" altLang="en-US"/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370205"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巨</a:t>
                      </a:r>
                      <a:endParaRPr lang="zh-CN" altLang="en-US"/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363855" lvl="0" indent="-97155" algn="ctr" defTabSz="0" eaLnBrk="1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tabLst>
                          <a:tab pos="266700" algn="l"/>
                          <a:tab pos="723900" algn="l"/>
                        </a:tabLst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1,000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FP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363855" lvl="0" indent="-97155" algn="ctr" defTabSz="0" eaLnBrk="1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tabLst>
                          <a:tab pos="266700" algn="l"/>
                          <a:tab pos="723900" algn="l"/>
                        </a:tabLst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10,000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FP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>
                        <a:alpha val="100000"/>
                      </a:srgbClr>
                    </a:solidFill>
                  </a:tcPr>
                </a:tc>
              </a:tr>
              <a:tr h="371475"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大</a:t>
                      </a:r>
                      <a:endParaRPr lang="zh-CN" altLang="en-US"/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363855" lvl="0" indent="-97155" algn="ctr" defTabSz="0" eaLnBrk="1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tabLst>
                          <a:tab pos="266700" algn="l"/>
                          <a:tab pos="723900" algn="l"/>
                        </a:tabLst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300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FP &lt; 1,000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363855" lvl="0" indent="-97155" algn="ctr" defTabSz="0" eaLnBrk="1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tabLst>
                          <a:tab pos="266700" algn="l"/>
                          <a:tab pos="723900" algn="l"/>
                        </a:tabLst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3,000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FP &lt; 10,000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>
                        <a:alpha val="100000"/>
                      </a:srgbClr>
                    </a:solidFill>
                  </a:tcPr>
                </a:tc>
              </a:tr>
              <a:tr h="369887"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中</a:t>
                      </a:r>
                      <a:endParaRPr lang="zh-CN" altLang="en-US"/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363855" lvl="0" indent="-97155" algn="ctr" defTabSz="0" eaLnBrk="1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tabLst>
                          <a:tab pos="266700" algn="l"/>
                          <a:tab pos="723900" algn="l"/>
                        </a:tabLst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50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FP &lt; 300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363855" lvl="0" indent="-97155" algn="ctr" defTabSz="0" eaLnBrk="1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tabLst>
                          <a:tab pos="266700" algn="l"/>
                          <a:tab pos="723900" algn="l"/>
                        </a:tabLst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500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FP &lt; 3,000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>
                        <a:alpha val="100000"/>
                      </a:srgbClr>
                    </a:solidFill>
                  </a:tcPr>
                </a:tc>
              </a:tr>
              <a:tr h="371475"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小</a:t>
                      </a:r>
                      <a:endParaRPr lang="zh-CN" altLang="en-US"/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363855" lvl="0" indent="-97155" algn="ctr" defTabSz="0" eaLnBrk="1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tabLst>
                          <a:tab pos="266700" algn="l"/>
                          <a:tab pos="723900" algn="l"/>
                        </a:tabLst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5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FP &lt; 50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363855" lvl="0" indent="-97155" algn="ctr" defTabSz="0" eaLnBrk="1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tabLst>
                          <a:tab pos="266700" algn="l"/>
                          <a:tab pos="723900" algn="l"/>
                        </a:tabLst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50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FP &lt; 500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>
                        <a:alpha val="100000"/>
                      </a:srgbClr>
                    </a:solidFill>
                  </a:tcPr>
                </a:tc>
              </a:tr>
              <a:tr h="371475"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defTabSz="0" eaLnBrk="1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tabLst>
                          <a:tab pos="431800" algn="l"/>
                        </a:tabLst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Times New Roman" panose="02020603050405020304" charset="0"/>
                        </a:rPr>
                        <a:t>微</a:t>
                      </a:r>
                      <a:endParaRPr lang="zh-CN" altLang="en-US"/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363855" lvl="0" indent="-97155" algn="ctr" defTabSz="0" eaLnBrk="1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tabLst>
                          <a:tab pos="266700" algn="l"/>
                          <a:tab pos="723900" algn="l"/>
                        </a:tabLst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FP &lt; 5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363855" lvl="0" indent="-97155" algn="ctr" defTabSz="0" eaLnBrk="1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tabLst>
                          <a:tab pos="266700" algn="l"/>
                          <a:tab pos="723900" algn="l"/>
                        </a:tabLst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FP &lt; 50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54" name="表格 5153"/>
          <p:cNvGraphicFramePr/>
          <p:nvPr/>
        </p:nvGraphicFramePr>
        <p:xfrm>
          <a:off x="684213" y="4006850"/>
          <a:ext cx="7777163" cy="2225675"/>
        </p:xfrm>
        <a:graphic>
          <a:graphicData uri="http://schemas.openxmlformats.org/drawingml/2006/table">
            <a:tbl>
              <a:tblPr/>
              <a:tblGrid>
                <a:gridCol w="2160588"/>
                <a:gridCol w="2592387"/>
                <a:gridCol w="3024188"/>
              </a:tblGrid>
              <a:tr h="371475"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规模等级（代码行）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嵌入式软件</a:t>
                      </a:r>
                      <a:endParaRPr lang="zh-CN" altLang="en-US"/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非嵌入式软件</a:t>
                      </a:r>
                      <a:endParaRPr lang="zh-CN" altLang="en-US"/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369888"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巨</a:t>
                      </a:r>
                      <a:endParaRPr lang="zh-CN" altLang="en-US"/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100,000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n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1,000,000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n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>
                        <a:alpha val="100000"/>
                      </a:srgbClr>
                    </a:solidFill>
                  </a:tcPr>
                </a:tc>
              </a:tr>
              <a:tr h="371475"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大</a:t>
                      </a:r>
                      <a:endParaRPr lang="zh-CN" altLang="en-US"/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30,000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n &lt; 100,000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300,000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n &lt; 1,000,000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>
                        <a:alpha val="100000"/>
                      </a:srgbClr>
                    </a:solidFill>
                  </a:tcPr>
                </a:tc>
              </a:tr>
              <a:tr h="369887"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中</a:t>
                      </a:r>
                      <a:endParaRPr lang="zh-CN" altLang="en-US"/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5,000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n &lt; 30,000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50,000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n &lt; 300,000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>
                        <a:alpha val="100000"/>
                      </a:srgbClr>
                    </a:solidFill>
                  </a:tcPr>
                </a:tc>
              </a:tr>
              <a:tr h="371475"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小</a:t>
                      </a:r>
                      <a:endParaRPr lang="zh-CN" altLang="en-US"/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500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n &lt;5,000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5,000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≤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n &lt; 50,000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>
                        <a:alpha val="100000"/>
                      </a:srgbClr>
                    </a:solidFill>
                  </a:tcPr>
                </a:tc>
              </a:tr>
              <a:tr h="371475"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defTabSz="0" eaLnBrk="1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tabLst>
                          <a:tab pos="431800" algn="l"/>
                        </a:tabLst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微</a:t>
                      </a:r>
                      <a:endParaRPr lang="zh-CN" altLang="en-US"/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n &lt; 500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n &lt; 5,000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53975" marR="53975" marT="53975" marB="5397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dirty="0">
                <a:sym typeface="Calibri" panose="020F0502020204030204" charset="0"/>
              </a:rPr>
            </a:fld>
            <a:endParaRPr lang="zh-CN" altLang="en-US" dirty="0">
              <a:sym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3415" y="117475"/>
            <a:ext cx="8330565" cy="720725"/>
          </a:xfrm>
        </p:spPr>
        <p:txBody>
          <a:bodyPr/>
          <a:p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1.3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Calibri" panose="020F0502020204030204" charset="0"/>
              </a:rPr>
              <a:t>GJB5000A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必要性</a:t>
            </a:r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Calibri" panose="020F0502020204030204" charset="0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外部要求 </a:t>
            </a:r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Calibri" panose="020F0502020204030204" charset="0"/>
              </a:rPr>
              <a:t>GJB8000-2013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Calibri" panose="020F0502020204030204" charset="0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）</a:t>
            </a:r>
            <a:endParaRPr lang="zh-CN" altLang="en-US" sz="2400" dirty="0">
              <a:solidFill>
                <a:schemeClr val="tx1"/>
              </a:solidFill>
              <a:latin typeface="+mj-ea"/>
              <a:cs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军用软件研制能力等级要求：根据软件重要性等级和规模等级，确定软件研制单位应具备的软件研制能力等级最低要求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148" name="表格 6147"/>
          <p:cNvGraphicFramePr/>
          <p:nvPr/>
        </p:nvGraphicFramePr>
        <p:xfrm>
          <a:off x="719455" y="2007235"/>
          <a:ext cx="7991475" cy="3959225"/>
        </p:xfrm>
        <a:graphic>
          <a:graphicData uri="http://schemas.openxmlformats.org/drawingml/2006/table">
            <a:tbl>
              <a:tblPr/>
              <a:tblGrid>
                <a:gridCol w="2209800"/>
                <a:gridCol w="1155700"/>
                <a:gridCol w="1155700"/>
                <a:gridCol w="1157288"/>
                <a:gridCol w="1157287"/>
                <a:gridCol w="1155700"/>
              </a:tblGrid>
              <a:tr h="660400">
                <a:tc rowSpan="2"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软件重要性等级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软件规模等级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</a:tr>
              <a:tr h="658813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巨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大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中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小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微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Ⅰ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五级</a:t>
                      </a:r>
                      <a:endParaRPr lang="zh-CN" altLang="en-US"/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BF8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四级</a:t>
                      </a:r>
                      <a:endParaRPr lang="zh-CN" altLang="en-US"/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三级</a:t>
                      </a:r>
                      <a:endParaRPr lang="zh-CN" altLang="en-US"/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三级</a:t>
                      </a:r>
                      <a:endParaRPr lang="zh-CN" altLang="en-US"/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三级</a:t>
                      </a:r>
                      <a:endParaRPr lang="zh-CN" altLang="en-US"/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100000"/>
                      </a:srgbClr>
                    </a:solidFill>
                  </a:tcPr>
                </a:tc>
              </a:tr>
              <a:tr h="658812"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Ⅱ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四级</a:t>
                      </a:r>
                      <a:endParaRPr lang="zh-CN" altLang="en-US"/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三级</a:t>
                      </a:r>
                      <a:endParaRPr lang="zh-CN" altLang="en-US"/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三级</a:t>
                      </a:r>
                      <a:endParaRPr lang="zh-CN" altLang="en-US"/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二级</a:t>
                      </a:r>
                      <a:endParaRPr lang="zh-CN" altLang="en-US"/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二级</a:t>
                      </a:r>
                      <a:endParaRPr lang="zh-CN" altLang="en-US"/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00000"/>
                      </a:srgbClr>
                    </a:solidFill>
                  </a:tcPr>
                </a:tc>
              </a:tr>
              <a:tr h="660400"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Ⅲ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三级</a:t>
                      </a:r>
                      <a:endParaRPr lang="zh-CN" altLang="en-US"/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三级</a:t>
                      </a:r>
                      <a:endParaRPr lang="zh-CN" altLang="en-US"/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二级</a:t>
                      </a:r>
                      <a:endParaRPr lang="zh-CN" altLang="en-US"/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二级</a:t>
                      </a:r>
                      <a:endParaRPr lang="zh-CN" altLang="en-US"/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一级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BF8F">
                        <a:alpha val="100000"/>
                      </a:srgbClr>
                    </a:solidFill>
                  </a:tcPr>
                </a:tc>
              </a:tr>
              <a:tr h="660400"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Ⅳ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三级</a:t>
                      </a:r>
                      <a:endParaRPr lang="zh-CN" altLang="en-US"/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二级</a:t>
                      </a:r>
                      <a:endParaRPr lang="zh-CN" altLang="en-US"/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二级</a:t>
                      </a:r>
                      <a:endParaRPr lang="zh-CN" altLang="en-US"/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一级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BF8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sym typeface="Calibri" panose="020F0502020204030204" charset="0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一级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BF8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dirty="0">
                <a:sym typeface="Calibri" panose="020F0502020204030204" charset="0"/>
              </a:rPr>
            </a:fld>
            <a:endParaRPr lang="zh-CN" altLang="en-US" dirty="0">
              <a:sym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1.4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Calibri" panose="020F0502020204030204" charset="0"/>
              </a:rPr>
              <a:t>GJB5000A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必要性</a:t>
            </a:r>
            <a:r>
              <a:rPr lang="en-US" altLang="zh-CN" sz="2400" b="1" dirty="0">
                <a:solidFill>
                  <a:schemeClr val="tx1"/>
                </a:solidFill>
                <a:latin typeface="+mj-ea"/>
                <a:cs typeface="+mj-ea"/>
                <a:sym typeface="Calibri" panose="020F0502020204030204" charset="0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cs typeface="+mj-ea"/>
                <a:sym typeface="宋体" panose="02010600030101010101" pitchFamily="2" charset="-122"/>
              </a:rPr>
              <a:t>内部自身需要</a:t>
            </a:r>
            <a:endParaRPr lang="zh-CN" altLang="en-US" sz="2400" b="1" dirty="0">
              <a:solidFill>
                <a:schemeClr val="tx1"/>
              </a:solidFill>
              <a:latin typeface="+mj-ea"/>
              <a:cs typeface="+mj-ea"/>
              <a:sym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269875" defTabSz="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软件复杂度越来越高，研制感觉吃力？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269875" defTabSz="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进度总是拖延，预算总是超支？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269875" defTabSz="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有计划但不能按照计划执行？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269875" defTabSz="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开发人员看起来很忙，但效率不高？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269875" defTabSz="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领导不清楚项目状况，也不知道下面人在忙什么？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269875" defTabSz="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项目负责人总是感觉人手不够？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269875" defTabSz="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软件返工次数越来越多？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269875" defTabSz="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Ø"/>
              <a:tabLst>
                <a:tab pos="498475" algn="l"/>
              </a:tabLst>
            </a:pP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楷体_GB2312" pitchFamily="1" charset="-122"/>
              </a:rPr>
              <a:t>……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dirty="0">
                <a:sym typeface="Calibri" panose="020F0502020204030204" charset="0"/>
              </a:rPr>
            </a:fld>
            <a:endParaRPr lang="zh-CN" altLang="en-US" dirty="0">
              <a:sym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2400" b="1">
                <a:solidFill>
                  <a:schemeClr val="tx1"/>
                </a:solidFill>
                <a:latin typeface="+mj-ea"/>
                <a:cs typeface="+mj-ea"/>
              </a:rPr>
              <a:t>1.5</a:t>
            </a:r>
            <a:r>
              <a:rPr lang="zh-CN" altLang="en-US" sz="2400" b="1">
                <a:solidFill>
                  <a:schemeClr val="tx1"/>
                </a:solidFill>
                <a:latin typeface="+mj-ea"/>
                <a:cs typeface="+mj-ea"/>
              </a:rPr>
              <a:t>、实施</a:t>
            </a:r>
            <a:r>
              <a:rPr lang="en-US" altLang="zh-CN" sz="2400" b="1">
                <a:solidFill>
                  <a:schemeClr val="tx1"/>
                </a:solidFill>
                <a:latin typeface="+mj-ea"/>
                <a:cs typeface="+mj-ea"/>
              </a:rPr>
              <a:t>GJB5000A</a:t>
            </a:r>
            <a:r>
              <a:rPr lang="zh-CN" altLang="en-US" sz="2400" b="1">
                <a:solidFill>
                  <a:schemeClr val="tx1"/>
                </a:solidFill>
                <a:latin typeface="+mj-ea"/>
                <a:cs typeface="+mj-ea"/>
              </a:rPr>
              <a:t>的目标</a:t>
            </a:r>
            <a:endParaRPr lang="zh-CN" altLang="en-US" sz="2400" b="1">
              <a:solidFill>
                <a:schemeClr val="tx1"/>
              </a:solidFill>
              <a:latin typeface="+mj-ea"/>
              <a:cs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3950"/>
            <a:ext cx="8229600" cy="4899025"/>
          </a:xfrm>
        </p:spPr>
        <p:txBody>
          <a:bodyPr/>
          <a:p>
            <a:pPr defTabSz="0">
              <a:lnSpc>
                <a:spcPct val="160000"/>
              </a:lnSpc>
              <a:buClr>
                <a:srgbClr val="FF6600"/>
              </a:buClr>
              <a:buFont typeface="Wingdings" panose="05000000000000000000" charset="0"/>
              <a:buChar char="Ø"/>
              <a:tabLst>
                <a:tab pos="498475" algn="l"/>
              </a:tabLst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建立企业文化；</a:t>
            </a:r>
            <a:endParaRPr lang="zh-CN" altLang="en-US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defTabSz="0">
              <a:lnSpc>
                <a:spcPct val="160000"/>
              </a:lnSpc>
              <a:buClr>
                <a:srgbClr val="FF6600"/>
              </a:buClr>
              <a:buFont typeface="Wingdings" panose="05000000000000000000" charset="0"/>
              <a:buChar char="Ø"/>
              <a:tabLst>
                <a:tab pos="498475" algn="l"/>
              </a:tabLst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规范软件研发过程；</a:t>
            </a:r>
            <a:endParaRPr lang="zh-CN" altLang="en-US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defTabSz="0">
              <a:lnSpc>
                <a:spcPct val="160000"/>
              </a:lnSpc>
              <a:buClr>
                <a:srgbClr val="FF6600"/>
              </a:buClr>
              <a:buFont typeface="Wingdings" panose="05000000000000000000" charset="0"/>
              <a:buChar char="Ø"/>
              <a:tabLst>
                <a:tab pos="498475" algn="l"/>
              </a:tabLst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提高企业软件研制能力；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defTabSz="0">
              <a:lnSpc>
                <a:spcPct val="160000"/>
              </a:lnSpc>
              <a:buClr>
                <a:srgbClr val="FF6600"/>
              </a:buClr>
              <a:buFont typeface="Wingdings" panose="05000000000000000000" charset="0"/>
              <a:buChar char="Ø"/>
              <a:tabLst>
                <a:tab pos="498475" algn="l"/>
              </a:tabLst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软件研发过程持续改进；</a:t>
            </a:r>
            <a:endParaRPr lang="zh-CN" altLang="en-US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defTabSz="0">
              <a:lnSpc>
                <a:spcPct val="160000"/>
              </a:lnSpc>
              <a:buClr>
                <a:srgbClr val="FF6600"/>
              </a:buClr>
              <a:buFont typeface="Wingdings" panose="05000000000000000000" charset="0"/>
              <a:buChar char="Ø"/>
              <a:tabLst>
                <a:tab pos="498475" algn="l"/>
              </a:tabLst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提高软件开发效率；</a:t>
            </a:r>
            <a:endParaRPr lang="zh-CN" altLang="en-US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defTabSz="0">
              <a:lnSpc>
                <a:spcPct val="160000"/>
              </a:lnSpc>
              <a:buClr>
                <a:srgbClr val="FF6600"/>
              </a:buClr>
              <a:buFont typeface="Wingdings" panose="05000000000000000000" charset="0"/>
              <a:buChar char="Ø"/>
              <a:tabLst>
                <a:tab pos="498475" algn="l"/>
              </a:tabLst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提高产品质量；</a:t>
            </a:r>
            <a:endParaRPr lang="zh-CN" altLang="en-US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defTabSz="0">
              <a:lnSpc>
                <a:spcPct val="160000"/>
              </a:lnSpc>
              <a:buClr>
                <a:srgbClr val="FF6600"/>
              </a:buClr>
              <a:buFont typeface="Wingdings" panose="05000000000000000000" charset="0"/>
              <a:buChar char="Ø"/>
              <a:tabLst>
                <a:tab pos="498475" algn="l"/>
              </a:tabLst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减低研制成本；</a:t>
            </a:r>
            <a:endParaRPr lang="zh-CN" altLang="en-US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defTabSz="0">
              <a:lnSpc>
                <a:spcPct val="160000"/>
              </a:lnSpc>
              <a:buClr>
                <a:srgbClr val="FF6600"/>
              </a:buClr>
              <a:buFont typeface="Wingdings" panose="05000000000000000000" charset="0"/>
              <a:buChar char="Ø"/>
              <a:tabLst>
                <a:tab pos="498475" algn="l"/>
              </a:tabLst>
            </a:pP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……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defTabSz="0">
              <a:lnSpc>
                <a:spcPct val="160000"/>
              </a:lnSpc>
              <a:buClr>
                <a:srgbClr val="FF6600"/>
              </a:buClr>
              <a:tabLst>
                <a:tab pos="498475" algn="l"/>
              </a:tabLst>
            </a:pP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/>
              <a:t>目  录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0865" y="1165225"/>
            <a:ext cx="4690110" cy="4527550"/>
          </a:xfrm>
        </p:spPr>
        <p:txBody>
          <a:bodyPr/>
          <a:p>
            <a:pPr marL="0" indent="0">
              <a:lnSpc>
                <a:spcPct val="140000"/>
              </a:lnSpc>
              <a:buNone/>
            </a:pP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GJB5000A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必要性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GJB5000A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二级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GJB5000A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咨询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华文楷体" panose="02010600040101010101" pitchFamily="2" charset="-122"/>
              </a:rPr>
              <a:t>软件过程管理工具</a:t>
            </a:r>
            <a:endParaRPr lang="zh-C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  <a:p>
            <a:pPr>
              <a:lnSpc>
                <a:spcPct val="160000"/>
              </a:lnSpc>
            </a:pPr>
            <a:endParaRPr lang="zh-C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2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、关于</a:t>
            </a:r>
            <a:r>
              <a:rPr lang="en-US" altLang="zh-CN" sz="2800" b="1">
                <a:solidFill>
                  <a:schemeClr val="tx1"/>
                </a:solidFill>
                <a:latin typeface="+mj-ea"/>
                <a:cs typeface="+mj-ea"/>
              </a:rPr>
              <a:t>GJB5000A </a:t>
            </a:r>
            <a:r>
              <a:rPr lang="zh-CN" altLang="en-US" sz="2800" b="1">
                <a:solidFill>
                  <a:schemeClr val="tx1"/>
                </a:solidFill>
                <a:latin typeface="+mj-ea"/>
                <a:cs typeface="+mj-ea"/>
              </a:rPr>
              <a:t>二级</a:t>
            </a:r>
            <a:endParaRPr lang="zh-CN" altLang="en-US" sz="2800" b="1">
              <a:solidFill>
                <a:schemeClr val="tx1"/>
              </a:solidFill>
              <a:latin typeface="+mj-ea"/>
              <a:cs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984250"/>
            <a:ext cx="8229600" cy="4667250"/>
          </a:xfrm>
        </p:spPr>
        <p:txBody>
          <a:bodyPr/>
          <a:p>
            <a:pPr>
              <a:lnSpc>
                <a:spcPct val="11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GJB5000A-2008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二级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r>
              <a:rPr lang="zh-CN" altLang="en-US" sz="2000" b="1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制度化已管理过程</a:t>
            </a:r>
            <a:r>
              <a:rPr lang="en-US" altLang="zh-CN" sz="2000" b="1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sz="2000" b="1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共用目标</a:t>
            </a:r>
            <a:r>
              <a:rPr lang="en-US" altLang="zh-CN" sz="2000" b="1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-GG</a:t>
            </a:r>
            <a:r>
              <a:rPr lang="zh-CN" altLang="en-US" sz="2000" dirty="0" smtClean="0">
                <a:ln>
                  <a:noFill/>
                </a:ln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  <a:sym typeface="+mn-ea"/>
              </a:rPr>
              <a:t>从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1" charset="-122"/>
                <a:sym typeface="+mn-ea"/>
              </a:rPr>
              <a:t>7</a:t>
            </a:r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  <a:sym typeface="+mn-ea"/>
              </a:rPr>
              <a:t>个方面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1" charset="-122"/>
                <a:sym typeface="+mn-ea"/>
              </a:rPr>
              <a:t>(</a:t>
            </a:r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  <a:sym typeface="+mn-ea"/>
              </a:rPr>
              <a:t>过程域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1" charset="-122"/>
                <a:sym typeface="+mn-ea"/>
              </a:rPr>
              <a:t>-PA)</a:t>
            </a:r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  <a:sym typeface="+mn-ea"/>
              </a:rPr>
              <a:t>对软件研制过程提出要求</a:t>
            </a:r>
            <a:endParaRPr lang="zh-CN" altLang="en-US" sz="200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70890" y="1960880"/>
          <a:ext cx="783399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755"/>
                <a:gridCol w="3893185"/>
                <a:gridCol w="1329055"/>
              </a:tblGrid>
              <a:tr h="467360">
                <a:tc>
                  <a:txBody>
                    <a:bodyPr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SG-SP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67360">
                <a:tc>
                  <a:txBody>
                    <a:bodyPr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项目策划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-PP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制定软件研制计划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3-14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67360">
                <a:tc>
                  <a:txBody>
                    <a:bodyPr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项目监控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-PMC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按照软件研制计划监控项目的执行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2-10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67360">
                <a:tc>
                  <a:txBody>
                    <a:bodyPr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需求管理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ReqM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管理需求的变更，跟踪需求一致性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1-5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67360">
                <a:tc>
                  <a:txBody>
                    <a:bodyPr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配置管理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-CM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管理工作产品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3-7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67360">
                <a:tc>
                  <a:txBody>
                    <a:bodyPr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过程产品质量保证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-PPQA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评价过程和工作产品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2-4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67360">
                <a:tc>
                  <a:txBody>
                    <a:bodyPr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测量分析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-MA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采集数据并分析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2-8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67360">
                <a:tc>
                  <a:txBody>
                    <a:bodyPr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供方协议管理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-SAM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监督供方过程，评价供方工作产品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2-8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67360">
                <a:tc gridSpan="3">
                  <a:txBody>
                    <a:bodyPr/>
                    <a:p>
                      <a:r>
                        <a:rPr lang="en-US" altLang="zh-CN" sz="18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*15</a:t>
                      </a:r>
                      <a:r>
                        <a:rPr lang="zh-CN" altLang="en-US" sz="18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个专用目标</a:t>
                      </a:r>
                      <a:r>
                        <a:rPr lang="en-US" altLang="zh-CN" sz="18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+56</a:t>
                      </a:r>
                      <a:r>
                        <a:rPr lang="zh-CN" altLang="en-US" sz="18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个专用实践</a:t>
                      </a:r>
                      <a:r>
                        <a:rPr lang="en-US" altLang="zh-CN" sz="18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+10</a:t>
                      </a:r>
                      <a:r>
                        <a:rPr lang="zh-CN" altLang="en-US" sz="18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个共用实践</a:t>
                      </a:r>
                      <a:endParaRPr lang="zh-CN" altLang="en-US" sz="18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cPr anchor="ctr"/>
                </a:tc>
                <a:tc hMerge="1"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立体地图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875A8"/>
      </a:accent2>
      <a:accent3>
        <a:srgbClr val="FFFFFF"/>
      </a:accent3>
      <a:accent4>
        <a:srgbClr val="000000"/>
      </a:accent4>
      <a:accent5>
        <a:srgbClr val="D9EDEE"/>
      </a:accent5>
      <a:accent6>
        <a:srgbClr val="316896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noFill/>
        </a:ln>
      </a:spPr>
      <a:bodyPr anchor="ctr">
        <a:spAutoFit/>
      </a:bodyPr>
      <a:lstStyle>
        <a:defPPr marL="0" indent="269875" defTabSz="0">
          <a:lnSpc>
            <a:spcPct val="150000"/>
          </a:lnSpc>
          <a:buClr>
            <a:srgbClr val="FF6600"/>
          </a:buClr>
          <a:buFont typeface="Wingdings" panose="05000000000000000000" pitchFamily="2" charset="2"/>
          <a:buChar char="Ø"/>
          <a:tabLst>
            <a:tab pos="498475" algn="l"/>
          </a:tabLst>
          <a:defRPr lang="zh-CN" altLang="en-US" sz="2000" b="1" dirty="0">
            <a:solidFill>
              <a:srgbClr val="000000"/>
            </a:solidFill>
            <a:ea typeface="宋体" panose="02010600030101010101" pitchFamily="2" charset="-122"/>
          </a:defRPr>
        </a:defPPr>
      </a:lstStyle>
    </a:spDef>
  </a:objectDefaul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86FA8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316396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875A8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316896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5450</Words>
  <Application>WPS 演示</Application>
  <PresentationFormat>全屏显示(4:3)</PresentationFormat>
  <Paragraphs>618</Paragraphs>
  <Slides>33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Arial</vt:lpstr>
      <vt:lpstr>宋体</vt:lpstr>
      <vt:lpstr>Wingdings</vt:lpstr>
      <vt:lpstr>Calibri</vt:lpstr>
      <vt:lpstr>微软雅黑</vt:lpstr>
      <vt:lpstr>方正姚体</vt:lpstr>
      <vt:lpstr>华文楷体</vt:lpstr>
      <vt:lpstr>Times New Roman</vt:lpstr>
      <vt:lpstr>楷体_GB2312</vt:lpstr>
      <vt:lpstr>Wingdings</vt:lpstr>
      <vt:lpstr>黑体</vt:lpstr>
      <vt:lpstr>Arial Unicode MS</vt:lpstr>
      <vt:lpstr>新宋体</vt:lpstr>
      <vt:lpstr>立体地图</vt:lpstr>
      <vt:lpstr>Visio.Drawing.11</vt:lpstr>
      <vt:lpstr>Visio.Drawing.11</vt:lpstr>
      <vt:lpstr>深圳市科信卓恒科技有限公司</vt:lpstr>
      <vt:lpstr>目  录</vt:lpstr>
      <vt:lpstr>1.1、GJB5000A必要性——外部要求 GJB8000-2013（1）</vt:lpstr>
      <vt:lpstr>1.2、GJB5000A必要性——外部要求 GJB8000-2013（2）</vt:lpstr>
      <vt:lpstr>1.3、GJB5000A必要性——外部要求 GJB8000-2013（3）</vt:lpstr>
      <vt:lpstr>1.4、GJB5000A必要性——内部自身需要</vt:lpstr>
      <vt:lpstr>1.5、实施GJB5000A的目标</vt:lpstr>
      <vt:lpstr>目  录</vt:lpstr>
      <vt:lpstr>2 、关于GJB5000A 二级</vt:lpstr>
      <vt:lpstr>2.1-1 、项目策划-(PP)</vt:lpstr>
      <vt:lpstr>2.1-2 、项目策划（PP）-SG v.s. SP</vt:lpstr>
      <vt:lpstr>2.2-1 、项目监控-(PMC)</vt:lpstr>
      <vt:lpstr>2.2-2 、项目监控（PMC）-SG v.s. SP</vt:lpstr>
      <vt:lpstr>2.3-1 、需求管理(ReqM)</vt:lpstr>
      <vt:lpstr>2.3-2 、需求管理(ReqM)-SG v.s. SP</vt:lpstr>
      <vt:lpstr>2.4-1 、配置管理(CM)</vt:lpstr>
      <vt:lpstr>2.4-1 、配置管理(CM)-SG v.s. SP</vt:lpstr>
      <vt:lpstr>2.5-1 、过程产品质量保证(PPQA)</vt:lpstr>
      <vt:lpstr>2.5-5 、过程产品质量保证(PPQA)-SG v.s. SP</vt:lpstr>
      <vt:lpstr>2.6-1 、测量与分析(MA)</vt:lpstr>
      <vt:lpstr>2.6-2 、过程产品质量保证(PPQA)-SG v.s. SP</vt:lpstr>
      <vt:lpstr>2.7-1 、供方协议管理(SAM)</vt:lpstr>
      <vt:lpstr>目  录</vt:lpstr>
      <vt:lpstr>3.1、GJB5000A 咨询服务大纲</vt:lpstr>
      <vt:lpstr>3.1、GJB5000A 咨询老师的选择</vt:lpstr>
      <vt:lpstr>目  录</vt:lpstr>
      <vt:lpstr>4.1、支撑工具在实施GJB5000A实施过程中的必要性</vt:lpstr>
      <vt:lpstr>4.2 、软件过程管理工具的选择</vt:lpstr>
      <vt:lpstr>4.3 、软件过程管理工具-架构</vt:lpstr>
      <vt:lpstr>PowerPoint 演示文稿</vt:lpstr>
      <vt:lpstr>4.5 、”德立”软件过程管理工具-增值技术服务</vt:lpstr>
      <vt:lpstr>4.6 、关于深圳市科信卓恒科技有限公司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系统管理员</dc:creator>
  <cp:lastModifiedBy>Administrator</cp:lastModifiedBy>
  <cp:revision>560</cp:revision>
  <dcterms:created xsi:type="dcterms:W3CDTF">2010-09-13T01:42:00Z</dcterms:created>
  <dcterms:modified xsi:type="dcterms:W3CDTF">2018-12-10T14:26:08Z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