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4" r:id="rId3"/>
    <p:sldId id="349" r:id="rId4"/>
    <p:sldId id="262" r:id="rId5"/>
    <p:sldId id="314" r:id="rId6"/>
    <p:sldId id="315" r:id="rId7"/>
    <p:sldId id="318" r:id="rId8"/>
    <p:sldId id="334" r:id="rId9"/>
    <p:sldId id="392" r:id="rId10"/>
    <p:sldId id="350" r:id="rId11"/>
    <p:sldId id="353" r:id="rId12"/>
    <p:sldId id="355" r:id="rId13"/>
    <p:sldId id="374" r:id="rId14"/>
    <p:sldId id="375" r:id="rId15"/>
    <p:sldId id="376" r:id="rId16"/>
    <p:sldId id="377" r:id="rId17"/>
    <p:sldId id="381" r:id="rId18"/>
    <p:sldId id="383" r:id="rId19"/>
    <p:sldId id="385" r:id="rId20"/>
    <p:sldId id="384" r:id="rId21"/>
    <p:sldId id="387" r:id="rId22"/>
    <p:sldId id="390" r:id="rId23"/>
    <p:sldId id="388" r:id="rId24"/>
    <p:sldId id="411" r:id="rId25"/>
    <p:sldId id="413" r:id="rId26"/>
    <p:sldId id="414" r:id="rId27"/>
    <p:sldId id="393" r:id="rId28"/>
    <p:sldId id="335" r:id="rId29"/>
    <p:sldId id="336" r:id="rId30"/>
    <p:sldId id="28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C0D"/>
    <a:srgbClr val="050ADB"/>
    <a:srgbClr val="F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2" y="-84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4" cy="72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6F099C-2964-462A-A1D3-1A9695A3B7FE}" type="datetime1">
              <a:rPr lang="zh-CN" altLang="en-US"/>
            </a:fld>
            <a:endParaRPr lang="zh-CN" altLang="en-US" sz="1200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>
              <a:buFont typeface="Arial" panose="020B0604020202020204" pitchFamily="34" charset="0"/>
              <a:buNone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8495A8-0199-4B27-9DB6-790448140EF1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395288" y="4437063"/>
            <a:ext cx="7772400" cy="9667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395288" y="5445125"/>
            <a:ext cx="6400800" cy="600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pitchFamily="3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205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fld id="{42EB0A6D-BA59-40B0-B360-1C118DB9E4B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052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ctr">
              <a:defRPr sz="1400"/>
            </a:lvl1pPr>
          </a:lstStyle>
          <a:p>
            <a:pPr>
              <a:defRPr/>
            </a:p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2F6E-B9E4-42B9-A3B3-2DC7CC79F24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7466-4500-48EF-8861-0A84E15847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117475"/>
            <a:ext cx="20574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17475"/>
            <a:ext cx="6052930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998C-FE79-4789-8C25-46A96929EEAB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94B56-BBC9-417E-80E4-DDDCA13268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C965-4012-4AAE-99E5-54C917FCCA0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3682E-7229-4952-8055-959AC3ECBC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2238C-3A95-4603-B825-C5423BDA6266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AB4E-BF4B-40BC-9271-1C7E41721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6846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29748-563A-470A-9B76-99D0FF76662B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DBB2D-E489-4E85-B0E0-DEBDB81AE0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D79E6-0972-4DD2-BF4F-74C501EA8603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282E9-86F6-4FEC-AD09-F092A8D337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51DF7-C586-41DD-8125-8C2396B1EACD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7E383-D474-4E6E-97CD-D6635F09DA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2D5F-40F3-4611-A66C-0AAB02FCAA5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A98FD-F0B1-4BFC-BF63-52F6692834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C4600-0EC1-4BD3-AEA1-FB887F91E338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B2B48-190A-42D8-A059-6716CF9B0F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FAA23-FE13-47EF-A21F-C66AC2867C1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559D4-C320-4377-9783-E8F3F56925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 bwMode="auto">
          <a:xfrm>
            <a:off x="611188" y="117475"/>
            <a:ext cx="8075612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 bwMode="auto">
          <a:xfrm>
            <a:off x="539750" y="1123950"/>
            <a:ext cx="8229600" cy="452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defRPr>
            </a:lvl1pPr>
          </a:lstStyle>
          <a:p>
            <a:pPr>
              <a:defRPr/>
            </a:pPr>
            <a:fld id="{6A4A7068-AE5E-4071-BE55-899B88B966D3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defRPr>
            </a:lvl1pPr>
          </a:lstStyle>
          <a:p>
            <a:pPr>
              <a:defRPr/>
            </a:p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defRPr>
            </a:lvl1pPr>
          </a:lstStyle>
          <a:p>
            <a:pPr>
              <a:defRPr/>
            </a:pPr>
            <a:fld id="{15C70E61-9A36-4C44-A3E5-C76231C6B58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深圳市科信卓恒科技有限公司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5140325"/>
            <a:ext cx="6400800" cy="600075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微软雅黑" panose="020B0503020204020204" pitchFamily="34" charset="-122"/>
              </a:rPr>
              <a:t>刘英 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微软雅黑" panose="020B0503020204020204" pitchFamily="34" charset="-122"/>
              </a:rPr>
              <a:t>15013822819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 eaLnBrk="1" hangingPunct="1"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微软雅黑" panose="020B0503020204020204" pitchFamily="34" charset="-122"/>
              </a:rPr>
              <a:t>www.szkxzh.com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6143625"/>
            <a:ext cx="914400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  <a:latin typeface="方正姚体"/>
                <a:ea typeface="方正姚体"/>
                <a:cs typeface="方正姚体"/>
                <a:sym typeface="方正姚体"/>
              </a:rPr>
              <a:t>·</a:t>
            </a:r>
            <a:endParaRPr lang="zh-CN" altLang="en-US"/>
          </a:p>
        </p:txBody>
      </p:sp>
      <p:sp>
        <p:nvSpPr>
          <p:cNvPr id="3076" name="Rectangle 2"/>
          <p:cNvSpPr/>
          <p:nvPr/>
        </p:nvSpPr>
        <p:spPr>
          <a:xfrm>
            <a:off x="231775" y="2492375"/>
            <a:ext cx="91440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en-US" altLang="zh-CN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algn="ctr">
              <a:lnSpc>
                <a:spcPts val="5000"/>
              </a:lnSpc>
              <a:buFont typeface="Arial" panose="020B0604020202020204" pitchFamily="34" charset="0"/>
              <a:buNone/>
              <a:defRPr/>
            </a:pP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2.1-1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、项目策划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-(PP)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8229600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制定和维护定义项目活动的计划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项目策划过程域包含：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制定项目计划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估计工作产品和任务的属性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确定需要的资源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明确利益相关方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获得对计划的承诺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产生进度表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标识和分析项目风险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维护该计划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项目计划的修订：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需求和承诺更改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不准确的估计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纠正措施和过程更改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6950" y="1762125"/>
            <a:ext cx="4033838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2.1-2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、项目策划（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PP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24596" name="Group 20"/>
          <p:cNvGraphicFramePr>
            <a:graphicFrameLocks noGrp="1"/>
          </p:cNvGraphicFramePr>
          <p:nvPr>
            <p:ph idx="1"/>
          </p:nvPr>
        </p:nvGraphicFramePr>
        <p:xfrm>
          <a:off x="334963" y="1052513"/>
          <a:ext cx="8661400" cy="5189537"/>
        </p:xfrm>
        <a:graphic>
          <a:graphicData uri="http://schemas.openxmlformats.org/drawingml/2006/table">
            <a:tbl>
              <a:tblPr/>
              <a:tblGrid>
                <a:gridCol w="3752850"/>
                <a:gridCol w="49085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建立估计值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建立和维护项目策划参数的估计值。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估计项目的范围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建立工作产品和任务属性的估计值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1.3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定义项目生存周期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1.4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建立工作量和成本的估计值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制定项目计划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建立并维护项目计划，并将其作为项目管理的基础。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编制预算和进度表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标识项目风险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2.3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制定数据管理计划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2.4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制定项目资源计划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2.5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策划所需的知识和技能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2.6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制定利益相关方参与的计划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2.7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制定项目计划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2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获得对计划的承诺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建立和维护对项目计划的承诺。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3.1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评审影响项目的计划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3.2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使工作与资源水平相协调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3.3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获得计划承诺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软件开发计划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2.2-1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监控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-(PMC)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了解项目进展，使得在项目绩效显著偏离计划时，能采取适当的纠正措施</a:t>
            </a:r>
            <a:endParaRPr lang="zh-CN" altLang="en-US" sz="1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文本框 6"/>
          <p:cNvSpPr txBox="1">
            <a:spLocks noChangeArrowheads="1"/>
          </p:cNvSpPr>
          <p:nvPr/>
        </p:nvSpPr>
        <p:spPr bwMode="auto">
          <a:xfrm>
            <a:off x="539750" y="1957388"/>
            <a:ext cx="4397375" cy="457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sym typeface="+mn-ea"/>
              </a:rPr>
              <a:t>项目监控过程域包含：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通过在项目进度表或工作分解结构（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WBS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）内预定的里程碑或控制区域内，将实际工作产品和任务属性、工作量、以及进度与计划进行比较，来确定项目的进展情况；</a:t>
            </a:r>
            <a:endParaRPr lang="zh-CN" altLang="en-US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适当的可视性，使得能够在绩效显著偏离计划时，及时采取纠正措施；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判断准则（一般用阈值），判断计划和实际进展间是否存在明显偏差，是否需要采取行动。</a:t>
            </a:r>
            <a:endParaRPr lang="zh-CN" altLang="en-US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25604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37125" y="2457450"/>
            <a:ext cx="3952875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2.2-2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、项目监控（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PMC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15433" name="Group 41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999038"/>
        </p:xfrm>
        <a:graphic>
          <a:graphicData uri="http://schemas.openxmlformats.org/drawingml/2006/table">
            <a:tbl>
              <a:tblPr/>
              <a:tblGrid>
                <a:gridCol w="3832225"/>
                <a:gridCol w="4397375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(SG)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(SP)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对照计划监督项目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对照项目计划监督项目的实际绩效和进展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监督项目策划参数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监督承诺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监督项目风险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监督数据管理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1.5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监督利益相关方的参与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1.6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实施进展评审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1.7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实施里程碑评审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管理纠正措施直到结束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当项目绩效或结果显著偏离计划时，管理纠正措施直到结束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分析问题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采取纠正措施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管理纠正措施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项目例会报告、项目进展报告、员工日志、员工周报、项目问题汇总表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2.3-1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、需求管理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(ReqM)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marL="285750" lvl="1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管理项目的产品与产品部件的需求；标识这些需求与项目的计划与工作产品之间的不一致性</a:t>
            </a: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文本框 6"/>
          <p:cNvSpPr txBox="1">
            <a:spLocks noChangeArrowheads="1"/>
          </p:cNvSpPr>
          <p:nvPr/>
        </p:nvSpPr>
        <p:spPr bwMode="auto">
          <a:xfrm>
            <a:off x="539750" y="1957388"/>
            <a:ext cx="4397375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需求管理涉及：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获得对需求的理解和承诺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管理需求的变更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27652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44838" y="2800350"/>
            <a:ext cx="51514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2.3-2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需求管理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(ReqM)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28686" name="Group 14"/>
          <p:cNvGraphicFramePr>
            <a:graphicFrameLocks noGrp="1"/>
          </p:cNvGraphicFramePr>
          <p:nvPr>
            <p:ph idx="1"/>
          </p:nvPr>
        </p:nvGraphicFramePr>
        <p:xfrm>
          <a:off x="539750" y="1411288"/>
          <a:ext cx="8229600" cy="3243262"/>
        </p:xfrm>
        <a:graphic>
          <a:graphicData uri="http://schemas.openxmlformats.org/drawingml/2006/table">
            <a:tbl>
              <a:tblPr/>
              <a:tblGrid>
                <a:gridCol w="2784475"/>
                <a:gridCol w="5445125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(SG)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(SP)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管理需求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管理需求，并标识需求与项目计划与工作产品间的不一致性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获得对需求的理解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获得对需求的承诺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管理需求更改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维护需求的双向可追溯性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1.5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标识项目工作与需求之间的不一致性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需求双向追踪表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2.4-1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、配置管理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(CM)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marL="285750" lvl="1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b="1" smtClean="0">
                <a:sym typeface="+mn-ea"/>
              </a:rPr>
              <a:t>建立和维护工作产品的完整性</a:t>
            </a: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9" name="文本框 6"/>
          <p:cNvSpPr txBox="1">
            <a:spLocks noChangeArrowheads="1"/>
          </p:cNvSpPr>
          <p:nvPr/>
        </p:nvSpPr>
        <p:spPr bwMode="auto">
          <a:xfrm>
            <a:off x="539750" y="1957388"/>
            <a:ext cx="4397375" cy="2527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sym typeface="+mn-ea"/>
              </a:rPr>
              <a:t>需求管理涉及：</a:t>
            </a:r>
            <a:endParaRPr lang="zh-CN" altLang="en-US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标识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控制</a:t>
            </a:r>
            <a:endParaRPr lang="zh-CN" altLang="en-US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状态记实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审核</a:t>
            </a:r>
            <a:endParaRPr lang="zh-CN" altLang="en-US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65450" y="2074863"/>
            <a:ext cx="5818188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2.4-1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、配置管理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(CM)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>
            <p:ph idx="1"/>
          </p:nvPr>
        </p:nvGraphicFramePr>
        <p:xfrm>
          <a:off x="539750" y="1266825"/>
          <a:ext cx="8229600" cy="4956175"/>
        </p:xfrm>
        <a:graphic>
          <a:graphicData uri="http://schemas.openxmlformats.org/drawingml/2006/table">
            <a:tbl>
              <a:tblPr/>
              <a:tblGrid>
                <a:gridCol w="3792538"/>
                <a:gridCol w="4437062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建立基线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建立所标识工作产品的基线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1.1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标识配置项客观地评价过程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建立一个配置管理系统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生成或发布基线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跟踪和控制更改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跟踪和控制对基线的更改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跟踪更改申请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控制配置项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建立完整性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建立和维护基线的完整性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3.1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建立配置管理记录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3.2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执行配置审核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配置状态记录表、配置管理报告（周期、阶段、项目）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2.5-1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过程产品质量保证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PPQA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marL="285750" lvl="1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使员工和管理者对过程和相关的工作产品能有客观深入的了解</a:t>
            </a:r>
            <a:endParaRPr lang="zh-CN" altLang="en-US" sz="1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文本框 6"/>
          <p:cNvSpPr txBox="1">
            <a:spLocks noChangeArrowheads="1"/>
          </p:cNvSpPr>
          <p:nvPr/>
        </p:nvSpPr>
        <p:spPr bwMode="auto">
          <a:xfrm>
            <a:off x="539750" y="1592263"/>
            <a:ext cx="3930650" cy="4964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过程和产品质量保证过程域包括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客观地评价所实施的过程、工作产品和服务对适用的过程说明、标准和规程的遵循性；</a:t>
            </a:r>
            <a:endParaRPr lang="zh-CN" altLang="en-US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标识并文档化不符合项；</a:t>
            </a:r>
            <a:endParaRPr lang="zh-CN" altLang="en-US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向项目员工和经理，反馈质量保证活动的结果；</a:t>
            </a:r>
            <a:endParaRPr lang="zh-CN" altLang="en-US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确保不符合项得到解决；</a:t>
            </a:r>
            <a:endParaRPr lang="zh-CN" altLang="en-US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endParaRPr lang="zh-CN" altLang="en-US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94225" y="1787525"/>
            <a:ext cx="38290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2.5-2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过程产品质量保证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PPQA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2785" name="Group 17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810125"/>
        </p:xfrm>
        <a:graphic>
          <a:graphicData uri="http://schemas.openxmlformats.org/drawingml/2006/table">
            <a:tbl>
              <a:tblPr/>
              <a:tblGrid>
                <a:gridCol w="4246245"/>
                <a:gridCol w="3983355"/>
              </a:tblGrid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(SG)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(SP)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客观地评价过程和工作产品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客观地评价所实施的过程和相关工作产品及服务，对适用的过程说明、标准和规程的遵循性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客观地评价过程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客观地评价工作产品和服务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管理纠正措施直到结束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当项目绩效或结果显著偏离计划时，管理纠正措施直到结束</a:t>
                      </a:r>
                      <a:r>
                        <a:rPr kumimoji="0" lang="zh-CN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交流并确保解决不符合项分析问题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建立记录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不符合项汇总表、质量保证报告（周期、阶段、项目）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/>
              <a:t>目  录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1500" y="1165225"/>
            <a:ext cx="4689475" cy="45275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2.6-1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、测量与分析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(MA)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marL="285750" lvl="1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开发和保持测量能力，以支持管理信息的需要</a:t>
            </a:r>
            <a:endParaRPr lang="zh-CN" altLang="en-US" sz="1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文本框 6"/>
          <p:cNvSpPr txBox="1">
            <a:spLocks noChangeArrowheads="1"/>
          </p:cNvSpPr>
          <p:nvPr/>
        </p:nvSpPr>
        <p:spPr bwMode="auto">
          <a:xfrm>
            <a:off x="539750" y="1592263"/>
            <a:ext cx="4116388" cy="453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fr-FR" b="1">
                <a:sym typeface="+mn-ea"/>
              </a:rPr>
              <a:t>测量与分析过程域</a:t>
            </a:r>
            <a:r>
              <a:rPr lang="zh-CN" altLang="en-US" b="1">
                <a:sym typeface="+mn-ea"/>
              </a:rPr>
              <a:t>包含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>
                <a:sym typeface="+mn-ea"/>
              </a:rPr>
              <a:t>规定测量与分析的目标，使它们与已标识的信息需要和目标相一致；</a:t>
            </a:r>
            <a:endParaRPr lang="zh-CN" altLang="en-US" sz="1700">
              <a:sym typeface="+mn-ea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>
                <a:sym typeface="+mn-ea"/>
              </a:rPr>
              <a:t>规定测量项和分析技术，以及数据收集、数据存储、报告和反馈的机制；执行数据的采集、存储、分析和报告；</a:t>
            </a:r>
            <a:endParaRPr lang="zh-CN" altLang="en-US" sz="1700"/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>
                <a:sym typeface="+mn-ea"/>
              </a:rPr>
              <a:t>执行数据的采集、存储、分析和报告；</a:t>
            </a:r>
            <a:endParaRPr lang="zh-CN" altLang="en-US" sz="1700">
              <a:sym typeface="+mn-ea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>
                <a:sym typeface="+mn-ea"/>
              </a:rPr>
              <a:t>提供客观的结果，以做出有根据的决策，并采取适当的纠正措施；</a:t>
            </a:r>
            <a:endParaRPr lang="zh-CN" altLang="en-US" sz="1700">
              <a:sym typeface="+mn-ea"/>
            </a:endParaRPr>
          </a:p>
        </p:txBody>
      </p:sp>
      <p:pic>
        <p:nvPicPr>
          <p:cNvPr id="33796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56138" y="1825625"/>
            <a:ext cx="4473575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5518150" y="5207000"/>
            <a:ext cx="3294063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FF6C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此过程域，可借助工具自动完成统计测量，大大节省人力保证数据的一致性与有效性</a:t>
            </a:r>
            <a:endParaRPr lang="zh-CN" altLang="en-US" b="1">
              <a:solidFill>
                <a:srgbClr val="FF6C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2.6-2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过程产品质量保证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PPQA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4833" name="Group 17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914900"/>
        </p:xfrm>
        <a:graphic>
          <a:graphicData uri="http://schemas.openxmlformats.org/drawingml/2006/table">
            <a:tbl>
              <a:tblPr/>
              <a:tblGrid>
                <a:gridCol w="4035425"/>
                <a:gridCol w="4194175"/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安排测量与分析活动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测量目标和活动要与已标识的信息需要和目标一致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确定测量目标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指明测量项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指明数据采集和存储规程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指明分析规程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提供测量结果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提供涉及所标识信息需要和目标的测量结果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采集测量数据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分析测量数据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存储数据和结果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交流结果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测量分析报告（周期、阶段、项目）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2.7-1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、供方协议管理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(SAM)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1475" cy="833438"/>
          </a:xfrm>
        </p:spPr>
        <p:txBody>
          <a:bodyPr/>
          <a:lstStyle/>
          <a:p>
            <a:pPr marL="285750" lvl="1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sym typeface="+mn-ea"/>
              </a:rPr>
              <a:t>管理供方产品的获取工作。</a:t>
            </a:r>
            <a:endParaRPr lang="zh-CN" altLang="en-US" sz="1800" dirty="0"/>
          </a:p>
          <a:p>
            <a:pPr marL="0" lvl="1" indent="0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43" name="文本框 6"/>
          <p:cNvSpPr txBox="1">
            <a:spLocks noChangeArrowheads="1"/>
          </p:cNvSpPr>
          <p:nvPr/>
        </p:nvSpPr>
        <p:spPr bwMode="auto">
          <a:xfrm>
            <a:off x="539750" y="1592263"/>
            <a:ext cx="3852863" cy="4325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供方协议管理涉及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确定待获取产品的获取方式；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选择供方；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建立并维护与供方的协议；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执行供方协议；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监督所选供方的过程；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评价所选供方的工作产品；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接收所获取产品的交付；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>
                <a:sym typeface="+mn-ea"/>
              </a:rPr>
              <a:t>向项目移交所获取的产品；</a:t>
            </a:r>
            <a:endParaRPr lang="zh-CN" altLang="en-US"/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52900" y="2590800"/>
            <a:ext cx="47005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ym typeface="+mn-ea"/>
              </a:rPr>
              <a:t>目  录</a:t>
            </a:r>
            <a:endParaRPr lang="zh-CN" altLang="en-US" smtClean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111500" y="1165225"/>
            <a:ext cx="4689475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3.1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GJB5000A 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咨询服务大纲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229475" cy="50514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GJB5000A二级认证评价咨询服务主要分为四个阶段，启动阶段、过程定义阶段、过程实施阶段、评价阶段，具体服务内容如下：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：主要包括成立过程改进组织、进行现状差距分析、进行标准培训、制定咨询服务实施计划；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过程定义阶段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：主要包括软件质量体系顶层架构设计、过程体系文件编写、体系评审发布；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过程实施阶段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：主要包括在软件研发过程中运行质量体系、监控、分析与过程改进；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评价阶段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：依据标准和体系进行内部评估，针对发现问题进行过程和体系整改。提请新时代认证中心评价，针对评价发现的问题进行过程和体系整改，进入体系运行相对稳定阶段。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3.1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GJB5000A 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咨询老师的选择</a:t>
            </a:r>
            <a:endParaRPr lang="zh-CN" altLang="en-US" b="1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咨询服务老师应具备三员身份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裁判员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曾参与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GJB5000A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的评价；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教练员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GJB5000A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的培训能力和经验；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运动员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所在企业也做过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GJB5000A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，且参与其中；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/>
              <a:t>目  录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1500" y="1165225"/>
            <a:ext cx="4689475" cy="45275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117475"/>
            <a:ext cx="8794750" cy="7207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4.1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、支撑工具在实施GJB5000A实施过程中的必要性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1)留下该留下的实施证据；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2)大幅降低管理成本，提高管理效率；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)规范软件开发过程，并使过程及其改进变得可见；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)帮助组织积累和共享过程资产；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)帮助组织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建立组织过程资产库，为过程持续改进提供决策依据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，增强市场竞争力；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Clr>
                <a:srgbClr val="FF6C0D"/>
              </a:buClr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)使项目策划、监控、计划变更及测量变得轻松；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、软件过程管理工具的选择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84175" y="1123950"/>
            <a:ext cx="8664575" cy="5118100"/>
          </a:xfrm>
        </p:spPr>
        <p:txBody>
          <a:bodyPr/>
          <a:lstStyle/>
          <a:p>
            <a:pPr indent="269875" defTabSz="0" eaLnBrk="1" hangingPunct="1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合标性：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GJB5000A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二、三级要求的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18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个过程域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本地化：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标准讲做什么；体系讲怎么做；工具即为用户体系的体现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defTabSz="0" eaLnBrk="1" hangingPunct="1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可行性：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工具已被多领域用户所使用，是最佳实践的集合，为用户提供一套完整的实施思路；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defTabSz="0" eaLnBrk="1" hangingPunct="1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易用性：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提供步骤清晰、操作简洁、易于理解的用户界面；可以自动生成管理活动的文档及报告，如：日志、周报、历程报告、项目证据等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有效性：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最大限度的建立和维护数据一致性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专业性：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专业技术支持服务，与用户分享、借鉴提升软件研制能力成熟度的成功实践。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副标题 3"/>
          <p:cNvSpPr>
            <a:spLocks noGrp="1"/>
          </p:cNvSpPr>
          <p:nvPr>
            <p:ph type="subTitle" idx="1"/>
          </p:nvPr>
        </p:nvSpPr>
        <p:spPr>
          <a:xfrm>
            <a:off x="1677988" y="5365750"/>
            <a:ext cx="6400800" cy="600075"/>
          </a:xfrm>
        </p:spPr>
        <p:txBody>
          <a:bodyPr/>
          <a:lstStyle/>
          <a:p>
            <a:pPr eaLnBrk="1" hangingPunct="1"/>
            <a:endParaRPr lang="zh-CN" altLang="en-US" smtClean="0">
              <a:ea typeface="微软雅黑" panose="020B0503020204020204" pitchFamily="34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21508" name="WordArt 5"/>
          <p:cNvSpPr>
            <a:spLocks noTextEdit="1"/>
          </p:cNvSpPr>
          <p:nvPr/>
        </p:nvSpPr>
        <p:spPr bwMode="auto">
          <a:xfrm>
            <a:off x="2268538" y="3717925"/>
            <a:ext cx="5329237" cy="1368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chemeClr val="bg1"/>
                  </a:solidFill>
                  <a:miter lim="800000"/>
                </a:ln>
                <a:gradFill rotWithShape="1">
                  <a:gsLst>
                    <a:gs pos="0">
                      <a:srgbClr val="000000"/>
                    </a:gs>
                    <a:gs pos="100000">
                      <a:srgbClr val="4F81BD"/>
                    </a:gs>
                  </a:gsLst>
                  <a:lin ang="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zh-CN" altLang="en-US" sz="3600" b="1" kern="10">
              <a:ln w="19050">
                <a:solidFill>
                  <a:schemeClr val="bg1"/>
                </a:solidFill>
                <a:miter lim="800000"/>
              </a:ln>
              <a:gradFill rotWithShape="1">
                <a:gsLst>
                  <a:gs pos="0">
                    <a:srgbClr val="000000"/>
                  </a:gs>
                  <a:gs pos="100000">
                    <a:srgbClr val="4F81BD"/>
                  </a:gs>
                </a:gsLst>
                <a:lin ang="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3013" name="组合 21508"/>
          <p:cNvGrpSpPr/>
          <p:nvPr/>
        </p:nvGrpSpPr>
        <p:grpSpPr bwMode="auto">
          <a:xfrm>
            <a:off x="3348038" y="2349500"/>
            <a:ext cx="2516187" cy="1144588"/>
            <a:chOff x="0" y="0"/>
            <a:chExt cx="1585" cy="721"/>
          </a:xfrm>
        </p:grpSpPr>
        <p:sp>
          <p:nvSpPr>
            <p:cNvPr id="43015" name="未知"/>
            <p:cNvSpPr/>
            <p:nvPr/>
          </p:nvSpPr>
          <p:spPr bwMode="auto">
            <a:xfrm>
              <a:off x="508" y="505"/>
              <a:ext cx="312" cy="180"/>
            </a:xfrm>
            <a:custGeom>
              <a:avLst/>
              <a:gdLst>
                <a:gd name="T0" fmla="*/ 0 w 312"/>
                <a:gd name="T1" fmla="*/ 0 h 180"/>
                <a:gd name="T2" fmla="*/ 5 w 312"/>
                <a:gd name="T3" fmla="*/ 0 h 180"/>
                <a:gd name="T4" fmla="*/ 14 w 312"/>
                <a:gd name="T5" fmla="*/ 9 h 180"/>
                <a:gd name="T6" fmla="*/ 18 w 312"/>
                <a:gd name="T7" fmla="*/ 18 h 180"/>
                <a:gd name="T8" fmla="*/ 23 w 312"/>
                <a:gd name="T9" fmla="*/ 27 h 180"/>
                <a:gd name="T10" fmla="*/ 23 w 312"/>
                <a:gd name="T11" fmla="*/ 41 h 180"/>
                <a:gd name="T12" fmla="*/ 63 w 312"/>
                <a:gd name="T13" fmla="*/ 41 h 180"/>
                <a:gd name="T14" fmla="*/ 95 w 312"/>
                <a:gd name="T15" fmla="*/ 67 h 180"/>
                <a:gd name="T16" fmla="*/ 95 w 312"/>
                <a:gd name="T17" fmla="*/ 76 h 180"/>
                <a:gd name="T18" fmla="*/ 90 w 312"/>
                <a:gd name="T19" fmla="*/ 90 h 180"/>
                <a:gd name="T20" fmla="*/ 135 w 312"/>
                <a:gd name="T21" fmla="*/ 85 h 180"/>
                <a:gd name="T22" fmla="*/ 167 w 312"/>
                <a:gd name="T23" fmla="*/ 117 h 180"/>
                <a:gd name="T24" fmla="*/ 167 w 312"/>
                <a:gd name="T25" fmla="*/ 126 h 180"/>
                <a:gd name="T26" fmla="*/ 185 w 312"/>
                <a:gd name="T27" fmla="*/ 126 h 180"/>
                <a:gd name="T28" fmla="*/ 203 w 312"/>
                <a:gd name="T29" fmla="*/ 130 h 180"/>
                <a:gd name="T30" fmla="*/ 216 w 312"/>
                <a:gd name="T31" fmla="*/ 135 h 180"/>
                <a:gd name="T32" fmla="*/ 230 w 312"/>
                <a:gd name="T33" fmla="*/ 143 h 180"/>
                <a:gd name="T34" fmla="*/ 239 w 312"/>
                <a:gd name="T35" fmla="*/ 152 h 180"/>
                <a:gd name="T36" fmla="*/ 243 w 312"/>
                <a:gd name="T37" fmla="*/ 161 h 180"/>
                <a:gd name="T38" fmla="*/ 243 w 312"/>
                <a:gd name="T39" fmla="*/ 166 h 180"/>
                <a:gd name="T40" fmla="*/ 243 w 312"/>
                <a:gd name="T41" fmla="*/ 179 h 180"/>
                <a:gd name="T42" fmla="*/ 311 w 312"/>
                <a:gd name="T43" fmla="*/ 157 h 180"/>
                <a:gd name="T44" fmla="*/ 306 w 312"/>
                <a:gd name="T45" fmla="*/ 157 h 180"/>
                <a:gd name="T46" fmla="*/ 297 w 312"/>
                <a:gd name="T47" fmla="*/ 152 h 180"/>
                <a:gd name="T48" fmla="*/ 261 w 312"/>
                <a:gd name="T49" fmla="*/ 139 h 180"/>
                <a:gd name="T50" fmla="*/ 203 w 312"/>
                <a:gd name="T51" fmla="*/ 108 h 180"/>
                <a:gd name="T52" fmla="*/ 189 w 312"/>
                <a:gd name="T53" fmla="*/ 99 h 180"/>
                <a:gd name="T54" fmla="*/ 171 w 312"/>
                <a:gd name="T55" fmla="*/ 85 h 180"/>
                <a:gd name="T56" fmla="*/ 140 w 312"/>
                <a:gd name="T57" fmla="*/ 63 h 180"/>
                <a:gd name="T58" fmla="*/ 108 w 312"/>
                <a:gd name="T59" fmla="*/ 41 h 180"/>
                <a:gd name="T60" fmla="*/ 90 w 312"/>
                <a:gd name="T61" fmla="*/ 36 h 180"/>
                <a:gd name="T62" fmla="*/ 72 w 312"/>
                <a:gd name="T63" fmla="*/ 27 h 180"/>
                <a:gd name="T64" fmla="*/ 36 w 312"/>
                <a:gd name="T65" fmla="*/ 14 h 180"/>
                <a:gd name="T66" fmla="*/ 0 w 312"/>
                <a:gd name="T67" fmla="*/ 0 h 180"/>
                <a:gd name="T68" fmla="*/ 0 w 312"/>
                <a:gd name="T69" fmla="*/ 0 h 1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2"/>
                <a:gd name="T106" fmla="*/ 0 h 180"/>
                <a:gd name="T107" fmla="*/ 312 w 312"/>
                <a:gd name="T108" fmla="*/ 180 h 1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2" h="180">
                  <a:moveTo>
                    <a:pt x="0" y="0"/>
                  </a:moveTo>
                  <a:lnTo>
                    <a:pt x="5" y="0"/>
                  </a:lnTo>
                  <a:lnTo>
                    <a:pt x="14" y="9"/>
                  </a:lnTo>
                  <a:lnTo>
                    <a:pt x="18" y="18"/>
                  </a:lnTo>
                  <a:lnTo>
                    <a:pt x="23" y="27"/>
                  </a:lnTo>
                  <a:lnTo>
                    <a:pt x="23" y="41"/>
                  </a:lnTo>
                  <a:lnTo>
                    <a:pt x="63" y="41"/>
                  </a:lnTo>
                  <a:lnTo>
                    <a:pt x="95" y="67"/>
                  </a:lnTo>
                  <a:lnTo>
                    <a:pt x="95" y="76"/>
                  </a:lnTo>
                  <a:lnTo>
                    <a:pt x="90" y="90"/>
                  </a:lnTo>
                  <a:lnTo>
                    <a:pt x="135" y="85"/>
                  </a:lnTo>
                  <a:lnTo>
                    <a:pt x="167" y="117"/>
                  </a:lnTo>
                  <a:lnTo>
                    <a:pt x="167" y="126"/>
                  </a:lnTo>
                  <a:lnTo>
                    <a:pt x="185" y="126"/>
                  </a:lnTo>
                  <a:lnTo>
                    <a:pt x="203" y="130"/>
                  </a:lnTo>
                  <a:lnTo>
                    <a:pt x="216" y="135"/>
                  </a:lnTo>
                  <a:lnTo>
                    <a:pt x="230" y="143"/>
                  </a:lnTo>
                  <a:lnTo>
                    <a:pt x="239" y="152"/>
                  </a:lnTo>
                  <a:lnTo>
                    <a:pt x="243" y="161"/>
                  </a:lnTo>
                  <a:lnTo>
                    <a:pt x="243" y="166"/>
                  </a:lnTo>
                  <a:lnTo>
                    <a:pt x="243" y="179"/>
                  </a:lnTo>
                  <a:lnTo>
                    <a:pt x="311" y="157"/>
                  </a:lnTo>
                  <a:lnTo>
                    <a:pt x="306" y="157"/>
                  </a:lnTo>
                  <a:lnTo>
                    <a:pt x="297" y="152"/>
                  </a:lnTo>
                  <a:lnTo>
                    <a:pt x="261" y="139"/>
                  </a:lnTo>
                  <a:lnTo>
                    <a:pt x="203" y="108"/>
                  </a:lnTo>
                  <a:lnTo>
                    <a:pt x="189" y="99"/>
                  </a:lnTo>
                  <a:lnTo>
                    <a:pt x="171" y="85"/>
                  </a:lnTo>
                  <a:lnTo>
                    <a:pt x="140" y="63"/>
                  </a:lnTo>
                  <a:lnTo>
                    <a:pt x="108" y="41"/>
                  </a:lnTo>
                  <a:lnTo>
                    <a:pt x="90" y="36"/>
                  </a:lnTo>
                  <a:lnTo>
                    <a:pt x="72" y="27"/>
                  </a:lnTo>
                  <a:lnTo>
                    <a:pt x="3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未知"/>
            <p:cNvSpPr/>
            <p:nvPr/>
          </p:nvSpPr>
          <p:spPr bwMode="auto">
            <a:xfrm>
              <a:off x="459" y="483"/>
              <a:ext cx="50" cy="23"/>
            </a:xfrm>
            <a:custGeom>
              <a:avLst/>
              <a:gdLst>
                <a:gd name="T0" fmla="*/ 40 w 50"/>
                <a:gd name="T1" fmla="*/ 18 h 23"/>
                <a:gd name="T2" fmla="*/ 49 w 50"/>
                <a:gd name="T3" fmla="*/ 22 h 23"/>
                <a:gd name="T4" fmla="*/ 27 w 50"/>
                <a:gd name="T5" fmla="*/ 13 h 23"/>
                <a:gd name="T6" fmla="*/ 0 w 50"/>
                <a:gd name="T7" fmla="*/ 18 h 23"/>
                <a:gd name="T8" fmla="*/ 0 w 50"/>
                <a:gd name="T9" fmla="*/ 18 h 23"/>
                <a:gd name="T10" fmla="*/ 9 w 50"/>
                <a:gd name="T11" fmla="*/ 9 h 23"/>
                <a:gd name="T12" fmla="*/ 18 w 50"/>
                <a:gd name="T13" fmla="*/ 0 h 23"/>
                <a:gd name="T14" fmla="*/ 40 w 50"/>
                <a:gd name="T15" fmla="*/ 18 h 23"/>
                <a:gd name="T16" fmla="*/ 40 w 50"/>
                <a:gd name="T17" fmla="*/ 18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40" y="18"/>
                  </a:moveTo>
                  <a:lnTo>
                    <a:pt x="49" y="22"/>
                  </a:lnTo>
                  <a:lnTo>
                    <a:pt x="27" y="13"/>
                  </a:lnTo>
                  <a:lnTo>
                    <a:pt x="0" y="18"/>
                  </a:lnTo>
                  <a:lnTo>
                    <a:pt x="9" y="9"/>
                  </a:lnTo>
                  <a:lnTo>
                    <a:pt x="18" y="0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未知"/>
            <p:cNvSpPr/>
            <p:nvPr/>
          </p:nvSpPr>
          <p:spPr bwMode="auto">
            <a:xfrm>
              <a:off x="427" y="496"/>
              <a:ext cx="325" cy="225"/>
            </a:xfrm>
            <a:custGeom>
              <a:avLst/>
              <a:gdLst>
                <a:gd name="T0" fmla="*/ 324 w 325"/>
                <a:gd name="T1" fmla="*/ 188 h 225"/>
                <a:gd name="T2" fmla="*/ 324 w 325"/>
                <a:gd name="T3" fmla="*/ 175 h 225"/>
                <a:gd name="T4" fmla="*/ 324 w 325"/>
                <a:gd name="T5" fmla="*/ 170 h 225"/>
                <a:gd name="T6" fmla="*/ 320 w 325"/>
                <a:gd name="T7" fmla="*/ 161 h 225"/>
                <a:gd name="T8" fmla="*/ 311 w 325"/>
                <a:gd name="T9" fmla="*/ 152 h 225"/>
                <a:gd name="T10" fmla="*/ 297 w 325"/>
                <a:gd name="T11" fmla="*/ 144 h 225"/>
                <a:gd name="T12" fmla="*/ 284 w 325"/>
                <a:gd name="T13" fmla="*/ 139 h 225"/>
                <a:gd name="T14" fmla="*/ 266 w 325"/>
                <a:gd name="T15" fmla="*/ 135 h 225"/>
                <a:gd name="T16" fmla="*/ 248 w 325"/>
                <a:gd name="T17" fmla="*/ 135 h 225"/>
                <a:gd name="T18" fmla="*/ 248 w 325"/>
                <a:gd name="T19" fmla="*/ 126 h 225"/>
                <a:gd name="T20" fmla="*/ 216 w 325"/>
                <a:gd name="T21" fmla="*/ 94 h 225"/>
                <a:gd name="T22" fmla="*/ 171 w 325"/>
                <a:gd name="T23" fmla="*/ 99 h 225"/>
                <a:gd name="T24" fmla="*/ 176 w 325"/>
                <a:gd name="T25" fmla="*/ 85 h 225"/>
                <a:gd name="T26" fmla="*/ 176 w 325"/>
                <a:gd name="T27" fmla="*/ 76 h 225"/>
                <a:gd name="T28" fmla="*/ 144 w 325"/>
                <a:gd name="T29" fmla="*/ 50 h 225"/>
                <a:gd name="T30" fmla="*/ 104 w 325"/>
                <a:gd name="T31" fmla="*/ 50 h 225"/>
                <a:gd name="T32" fmla="*/ 104 w 325"/>
                <a:gd name="T33" fmla="*/ 36 h 225"/>
                <a:gd name="T34" fmla="*/ 99 w 325"/>
                <a:gd name="T35" fmla="*/ 27 h 225"/>
                <a:gd name="T36" fmla="*/ 95 w 325"/>
                <a:gd name="T37" fmla="*/ 18 h 225"/>
                <a:gd name="T38" fmla="*/ 86 w 325"/>
                <a:gd name="T39" fmla="*/ 9 h 225"/>
                <a:gd name="T40" fmla="*/ 81 w 325"/>
                <a:gd name="T41" fmla="*/ 9 h 225"/>
                <a:gd name="T42" fmla="*/ 59 w 325"/>
                <a:gd name="T43" fmla="*/ 0 h 225"/>
                <a:gd name="T44" fmla="*/ 32 w 325"/>
                <a:gd name="T45" fmla="*/ 5 h 225"/>
                <a:gd name="T46" fmla="*/ 27 w 325"/>
                <a:gd name="T47" fmla="*/ 14 h 225"/>
                <a:gd name="T48" fmla="*/ 27 w 325"/>
                <a:gd name="T49" fmla="*/ 23 h 225"/>
                <a:gd name="T50" fmla="*/ 32 w 325"/>
                <a:gd name="T51" fmla="*/ 36 h 225"/>
                <a:gd name="T52" fmla="*/ 36 w 325"/>
                <a:gd name="T53" fmla="*/ 45 h 225"/>
                <a:gd name="T54" fmla="*/ 50 w 325"/>
                <a:gd name="T55" fmla="*/ 50 h 225"/>
                <a:gd name="T56" fmla="*/ 63 w 325"/>
                <a:gd name="T57" fmla="*/ 54 h 225"/>
                <a:gd name="T58" fmla="*/ 27 w 325"/>
                <a:gd name="T59" fmla="*/ 72 h 225"/>
                <a:gd name="T60" fmla="*/ 0 w 325"/>
                <a:gd name="T61" fmla="*/ 108 h 225"/>
                <a:gd name="T62" fmla="*/ 0 w 325"/>
                <a:gd name="T63" fmla="*/ 117 h 225"/>
                <a:gd name="T64" fmla="*/ 5 w 325"/>
                <a:gd name="T65" fmla="*/ 126 h 225"/>
                <a:gd name="T66" fmla="*/ 36 w 325"/>
                <a:gd name="T67" fmla="*/ 152 h 225"/>
                <a:gd name="T68" fmla="*/ 72 w 325"/>
                <a:gd name="T69" fmla="*/ 152 h 225"/>
                <a:gd name="T70" fmla="*/ 68 w 325"/>
                <a:gd name="T71" fmla="*/ 166 h 225"/>
                <a:gd name="T72" fmla="*/ 68 w 325"/>
                <a:gd name="T73" fmla="*/ 175 h 225"/>
                <a:gd name="T74" fmla="*/ 72 w 325"/>
                <a:gd name="T75" fmla="*/ 188 h 225"/>
                <a:gd name="T76" fmla="*/ 122 w 325"/>
                <a:gd name="T77" fmla="*/ 206 h 225"/>
                <a:gd name="T78" fmla="*/ 171 w 325"/>
                <a:gd name="T79" fmla="*/ 193 h 225"/>
                <a:gd name="T80" fmla="*/ 176 w 325"/>
                <a:gd name="T81" fmla="*/ 206 h 225"/>
                <a:gd name="T82" fmla="*/ 203 w 325"/>
                <a:gd name="T83" fmla="*/ 224 h 225"/>
                <a:gd name="T84" fmla="*/ 239 w 325"/>
                <a:gd name="T85" fmla="*/ 215 h 225"/>
                <a:gd name="T86" fmla="*/ 252 w 325"/>
                <a:gd name="T87" fmla="*/ 211 h 225"/>
                <a:gd name="T88" fmla="*/ 324 w 325"/>
                <a:gd name="T89" fmla="*/ 188 h 225"/>
                <a:gd name="T90" fmla="*/ 324 w 325"/>
                <a:gd name="T91" fmla="*/ 188 h 2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225"/>
                <a:gd name="T140" fmla="*/ 325 w 325"/>
                <a:gd name="T141" fmla="*/ 225 h 22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225">
                  <a:moveTo>
                    <a:pt x="324" y="188"/>
                  </a:moveTo>
                  <a:lnTo>
                    <a:pt x="324" y="175"/>
                  </a:lnTo>
                  <a:lnTo>
                    <a:pt x="324" y="170"/>
                  </a:lnTo>
                  <a:lnTo>
                    <a:pt x="320" y="161"/>
                  </a:lnTo>
                  <a:lnTo>
                    <a:pt x="311" y="152"/>
                  </a:lnTo>
                  <a:lnTo>
                    <a:pt x="297" y="144"/>
                  </a:lnTo>
                  <a:lnTo>
                    <a:pt x="284" y="139"/>
                  </a:lnTo>
                  <a:lnTo>
                    <a:pt x="266" y="135"/>
                  </a:lnTo>
                  <a:lnTo>
                    <a:pt x="248" y="135"/>
                  </a:lnTo>
                  <a:lnTo>
                    <a:pt x="248" y="126"/>
                  </a:lnTo>
                  <a:lnTo>
                    <a:pt x="216" y="94"/>
                  </a:lnTo>
                  <a:lnTo>
                    <a:pt x="171" y="99"/>
                  </a:lnTo>
                  <a:lnTo>
                    <a:pt x="176" y="85"/>
                  </a:lnTo>
                  <a:lnTo>
                    <a:pt x="176" y="76"/>
                  </a:lnTo>
                  <a:lnTo>
                    <a:pt x="144" y="50"/>
                  </a:lnTo>
                  <a:lnTo>
                    <a:pt x="104" y="50"/>
                  </a:lnTo>
                  <a:lnTo>
                    <a:pt x="104" y="36"/>
                  </a:lnTo>
                  <a:lnTo>
                    <a:pt x="99" y="27"/>
                  </a:lnTo>
                  <a:lnTo>
                    <a:pt x="95" y="18"/>
                  </a:lnTo>
                  <a:lnTo>
                    <a:pt x="86" y="9"/>
                  </a:lnTo>
                  <a:lnTo>
                    <a:pt x="81" y="9"/>
                  </a:lnTo>
                  <a:lnTo>
                    <a:pt x="59" y="0"/>
                  </a:lnTo>
                  <a:lnTo>
                    <a:pt x="32" y="5"/>
                  </a:lnTo>
                  <a:lnTo>
                    <a:pt x="27" y="14"/>
                  </a:lnTo>
                  <a:lnTo>
                    <a:pt x="27" y="23"/>
                  </a:lnTo>
                  <a:lnTo>
                    <a:pt x="32" y="36"/>
                  </a:lnTo>
                  <a:lnTo>
                    <a:pt x="36" y="45"/>
                  </a:lnTo>
                  <a:lnTo>
                    <a:pt x="50" y="50"/>
                  </a:lnTo>
                  <a:lnTo>
                    <a:pt x="63" y="54"/>
                  </a:lnTo>
                  <a:lnTo>
                    <a:pt x="27" y="72"/>
                  </a:lnTo>
                  <a:lnTo>
                    <a:pt x="0" y="108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36" y="152"/>
                  </a:lnTo>
                  <a:lnTo>
                    <a:pt x="72" y="152"/>
                  </a:lnTo>
                  <a:lnTo>
                    <a:pt x="68" y="166"/>
                  </a:lnTo>
                  <a:lnTo>
                    <a:pt x="68" y="175"/>
                  </a:lnTo>
                  <a:lnTo>
                    <a:pt x="72" y="188"/>
                  </a:lnTo>
                  <a:lnTo>
                    <a:pt x="122" y="206"/>
                  </a:lnTo>
                  <a:lnTo>
                    <a:pt x="171" y="193"/>
                  </a:lnTo>
                  <a:lnTo>
                    <a:pt x="176" y="206"/>
                  </a:lnTo>
                  <a:lnTo>
                    <a:pt x="203" y="224"/>
                  </a:lnTo>
                  <a:lnTo>
                    <a:pt x="239" y="215"/>
                  </a:lnTo>
                  <a:lnTo>
                    <a:pt x="252" y="211"/>
                  </a:lnTo>
                  <a:lnTo>
                    <a:pt x="324" y="18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未知"/>
            <p:cNvSpPr/>
            <p:nvPr/>
          </p:nvSpPr>
          <p:spPr bwMode="auto">
            <a:xfrm>
              <a:off x="733" y="523"/>
              <a:ext cx="163" cy="131"/>
            </a:xfrm>
            <a:custGeom>
              <a:avLst/>
              <a:gdLst>
                <a:gd name="T0" fmla="*/ 162 w 163"/>
                <a:gd name="T1" fmla="*/ 117 h 131"/>
                <a:gd name="T2" fmla="*/ 117 w 163"/>
                <a:gd name="T3" fmla="*/ 130 h 131"/>
                <a:gd name="T4" fmla="*/ 113 w 163"/>
                <a:gd name="T5" fmla="*/ 121 h 131"/>
                <a:gd name="T6" fmla="*/ 113 w 163"/>
                <a:gd name="T7" fmla="*/ 112 h 131"/>
                <a:gd name="T8" fmla="*/ 104 w 163"/>
                <a:gd name="T9" fmla="*/ 103 h 131"/>
                <a:gd name="T10" fmla="*/ 99 w 163"/>
                <a:gd name="T11" fmla="*/ 94 h 131"/>
                <a:gd name="T12" fmla="*/ 90 w 163"/>
                <a:gd name="T13" fmla="*/ 85 h 131"/>
                <a:gd name="T14" fmla="*/ 86 w 163"/>
                <a:gd name="T15" fmla="*/ 76 h 131"/>
                <a:gd name="T16" fmla="*/ 18 w 163"/>
                <a:gd name="T17" fmla="*/ 23 h 131"/>
                <a:gd name="T18" fmla="*/ 0 w 163"/>
                <a:gd name="T19" fmla="*/ 0 h 131"/>
                <a:gd name="T20" fmla="*/ 41 w 163"/>
                <a:gd name="T21" fmla="*/ 27 h 131"/>
                <a:gd name="T22" fmla="*/ 149 w 163"/>
                <a:gd name="T23" fmla="*/ 103 h 131"/>
                <a:gd name="T24" fmla="*/ 162 w 163"/>
                <a:gd name="T25" fmla="*/ 117 h 131"/>
                <a:gd name="T26" fmla="*/ 162 w 163"/>
                <a:gd name="T27" fmla="*/ 117 h 1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3"/>
                <a:gd name="T43" fmla="*/ 0 h 131"/>
                <a:gd name="T44" fmla="*/ 163 w 163"/>
                <a:gd name="T45" fmla="*/ 131 h 1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3" h="131">
                  <a:moveTo>
                    <a:pt x="162" y="117"/>
                  </a:moveTo>
                  <a:lnTo>
                    <a:pt x="117" y="130"/>
                  </a:lnTo>
                  <a:lnTo>
                    <a:pt x="113" y="121"/>
                  </a:lnTo>
                  <a:lnTo>
                    <a:pt x="113" y="112"/>
                  </a:lnTo>
                  <a:lnTo>
                    <a:pt x="104" y="103"/>
                  </a:lnTo>
                  <a:lnTo>
                    <a:pt x="99" y="94"/>
                  </a:lnTo>
                  <a:lnTo>
                    <a:pt x="90" y="85"/>
                  </a:lnTo>
                  <a:lnTo>
                    <a:pt x="86" y="76"/>
                  </a:lnTo>
                  <a:lnTo>
                    <a:pt x="18" y="23"/>
                  </a:lnTo>
                  <a:lnTo>
                    <a:pt x="0" y="0"/>
                  </a:lnTo>
                  <a:lnTo>
                    <a:pt x="41" y="27"/>
                  </a:lnTo>
                  <a:lnTo>
                    <a:pt x="149" y="103"/>
                  </a:lnTo>
                  <a:lnTo>
                    <a:pt x="162" y="11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未知"/>
            <p:cNvSpPr/>
            <p:nvPr/>
          </p:nvSpPr>
          <p:spPr bwMode="auto">
            <a:xfrm>
              <a:off x="0" y="4"/>
              <a:ext cx="820" cy="511"/>
            </a:xfrm>
            <a:custGeom>
              <a:avLst/>
              <a:gdLst>
                <a:gd name="T0" fmla="*/ 270 w 820"/>
                <a:gd name="T1" fmla="*/ 363 h 511"/>
                <a:gd name="T2" fmla="*/ 283 w 820"/>
                <a:gd name="T3" fmla="*/ 358 h 511"/>
                <a:gd name="T4" fmla="*/ 297 w 820"/>
                <a:gd name="T5" fmla="*/ 354 h 511"/>
                <a:gd name="T6" fmla="*/ 387 w 820"/>
                <a:gd name="T7" fmla="*/ 385 h 511"/>
                <a:gd name="T8" fmla="*/ 459 w 820"/>
                <a:gd name="T9" fmla="*/ 457 h 511"/>
                <a:gd name="T10" fmla="*/ 481 w 820"/>
                <a:gd name="T11" fmla="*/ 479 h 511"/>
                <a:gd name="T12" fmla="*/ 508 w 820"/>
                <a:gd name="T13" fmla="*/ 501 h 511"/>
                <a:gd name="T14" fmla="*/ 544 w 820"/>
                <a:gd name="T15" fmla="*/ 510 h 511"/>
                <a:gd name="T16" fmla="*/ 580 w 820"/>
                <a:gd name="T17" fmla="*/ 510 h 511"/>
                <a:gd name="T18" fmla="*/ 603 w 820"/>
                <a:gd name="T19" fmla="*/ 497 h 511"/>
                <a:gd name="T20" fmla="*/ 616 w 820"/>
                <a:gd name="T21" fmla="*/ 479 h 511"/>
                <a:gd name="T22" fmla="*/ 648 w 820"/>
                <a:gd name="T23" fmla="*/ 448 h 511"/>
                <a:gd name="T24" fmla="*/ 693 w 820"/>
                <a:gd name="T25" fmla="*/ 434 h 511"/>
                <a:gd name="T26" fmla="*/ 706 w 820"/>
                <a:gd name="T27" fmla="*/ 421 h 511"/>
                <a:gd name="T28" fmla="*/ 720 w 820"/>
                <a:gd name="T29" fmla="*/ 407 h 511"/>
                <a:gd name="T30" fmla="*/ 742 w 820"/>
                <a:gd name="T31" fmla="*/ 390 h 511"/>
                <a:gd name="T32" fmla="*/ 769 w 820"/>
                <a:gd name="T33" fmla="*/ 385 h 511"/>
                <a:gd name="T34" fmla="*/ 774 w 820"/>
                <a:gd name="T35" fmla="*/ 376 h 511"/>
                <a:gd name="T36" fmla="*/ 778 w 820"/>
                <a:gd name="T37" fmla="*/ 372 h 511"/>
                <a:gd name="T38" fmla="*/ 787 w 820"/>
                <a:gd name="T39" fmla="*/ 349 h 511"/>
                <a:gd name="T40" fmla="*/ 787 w 820"/>
                <a:gd name="T41" fmla="*/ 322 h 511"/>
                <a:gd name="T42" fmla="*/ 783 w 820"/>
                <a:gd name="T43" fmla="*/ 314 h 511"/>
                <a:gd name="T44" fmla="*/ 783 w 820"/>
                <a:gd name="T45" fmla="*/ 305 h 511"/>
                <a:gd name="T46" fmla="*/ 783 w 820"/>
                <a:gd name="T47" fmla="*/ 296 h 511"/>
                <a:gd name="T48" fmla="*/ 796 w 820"/>
                <a:gd name="T49" fmla="*/ 282 h 511"/>
                <a:gd name="T50" fmla="*/ 810 w 820"/>
                <a:gd name="T51" fmla="*/ 264 h 511"/>
                <a:gd name="T52" fmla="*/ 819 w 820"/>
                <a:gd name="T53" fmla="*/ 246 h 511"/>
                <a:gd name="T54" fmla="*/ 819 w 820"/>
                <a:gd name="T55" fmla="*/ 220 h 511"/>
                <a:gd name="T56" fmla="*/ 814 w 820"/>
                <a:gd name="T57" fmla="*/ 206 h 511"/>
                <a:gd name="T58" fmla="*/ 756 w 820"/>
                <a:gd name="T59" fmla="*/ 161 h 511"/>
                <a:gd name="T60" fmla="*/ 693 w 820"/>
                <a:gd name="T61" fmla="*/ 117 h 511"/>
                <a:gd name="T62" fmla="*/ 688 w 820"/>
                <a:gd name="T63" fmla="*/ 112 h 511"/>
                <a:gd name="T64" fmla="*/ 684 w 820"/>
                <a:gd name="T65" fmla="*/ 108 h 511"/>
                <a:gd name="T66" fmla="*/ 670 w 820"/>
                <a:gd name="T67" fmla="*/ 103 h 511"/>
                <a:gd name="T68" fmla="*/ 661 w 820"/>
                <a:gd name="T69" fmla="*/ 59 h 511"/>
                <a:gd name="T70" fmla="*/ 657 w 820"/>
                <a:gd name="T71" fmla="*/ 45 h 511"/>
                <a:gd name="T72" fmla="*/ 652 w 820"/>
                <a:gd name="T73" fmla="*/ 36 h 511"/>
                <a:gd name="T74" fmla="*/ 648 w 820"/>
                <a:gd name="T75" fmla="*/ 27 h 511"/>
                <a:gd name="T76" fmla="*/ 639 w 820"/>
                <a:gd name="T77" fmla="*/ 18 h 511"/>
                <a:gd name="T78" fmla="*/ 625 w 820"/>
                <a:gd name="T79" fmla="*/ 9 h 511"/>
                <a:gd name="T80" fmla="*/ 612 w 820"/>
                <a:gd name="T81" fmla="*/ 5 h 511"/>
                <a:gd name="T82" fmla="*/ 594 w 820"/>
                <a:gd name="T83" fmla="*/ 0 h 511"/>
                <a:gd name="T84" fmla="*/ 576 w 820"/>
                <a:gd name="T85" fmla="*/ 5 h 511"/>
                <a:gd name="T86" fmla="*/ 571 w 820"/>
                <a:gd name="T87" fmla="*/ 9 h 511"/>
                <a:gd name="T88" fmla="*/ 531 w 820"/>
                <a:gd name="T89" fmla="*/ 14 h 511"/>
                <a:gd name="T90" fmla="*/ 495 w 820"/>
                <a:gd name="T91" fmla="*/ 23 h 511"/>
                <a:gd name="T92" fmla="*/ 423 w 820"/>
                <a:gd name="T93" fmla="*/ 45 h 511"/>
                <a:gd name="T94" fmla="*/ 346 w 820"/>
                <a:gd name="T95" fmla="*/ 59 h 511"/>
                <a:gd name="T96" fmla="*/ 279 w 820"/>
                <a:gd name="T97" fmla="*/ 63 h 511"/>
                <a:gd name="T98" fmla="*/ 207 w 820"/>
                <a:gd name="T99" fmla="*/ 85 h 511"/>
                <a:gd name="T100" fmla="*/ 0 w 820"/>
                <a:gd name="T101" fmla="*/ 108 h 511"/>
                <a:gd name="T102" fmla="*/ 0 w 820"/>
                <a:gd name="T103" fmla="*/ 430 h 511"/>
                <a:gd name="T104" fmla="*/ 270 w 820"/>
                <a:gd name="T105" fmla="*/ 363 h 511"/>
                <a:gd name="T106" fmla="*/ 270 w 820"/>
                <a:gd name="T107" fmla="*/ 363 h 5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0"/>
                <a:gd name="T163" fmla="*/ 0 h 511"/>
                <a:gd name="T164" fmla="*/ 820 w 820"/>
                <a:gd name="T165" fmla="*/ 511 h 5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0" h="511">
                  <a:moveTo>
                    <a:pt x="270" y="363"/>
                  </a:moveTo>
                  <a:lnTo>
                    <a:pt x="283" y="358"/>
                  </a:lnTo>
                  <a:lnTo>
                    <a:pt x="297" y="354"/>
                  </a:lnTo>
                  <a:lnTo>
                    <a:pt x="387" y="385"/>
                  </a:lnTo>
                  <a:lnTo>
                    <a:pt x="459" y="457"/>
                  </a:lnTo>
                  <a:lnTo>
                    <a:pt x="481" y="479"/>
                  </a:lnTo>
                  <a:lnTo>
                    <a:pt x="508" y="501"/>
                  </a:lnTo>
                  <a:lnTo>
                    <a:pt x="544" y="510"/>
                  </a:lnTo>
                  <a:lnTo>
                    <a:pt x="580" y="510"/>
                  </a:lnTo>
                  <a:lnTo>
                    <a:pt x="603" y="497"/>
                  </a:lnTo>
                  <a:lnTo>
                    <a:pt x="616" y="479"/>
                  </a:lnTo>
                  <a:lnTo>
                    <a:pt x="648" y="448"/>
                  </a:lnTo>
                  <a:lnTo>
                    <a:pt x="693" y="434"/>
                  </a:lnTo>
                  <a:lnTo>
                    <a:pt x="706" y="421"/>
                  </a:lnTo>
                  <a:lnTo>
                    <a:pt x="720" y="407"/>
                  </a:lnTo>
                  <a:lnTo>
                    <a:pt x="742" y="390"/>
                  </a:lnTo>
                  <a:lnTo>
                    <a:pt x="769" y="385"/>
                  </a:lnTo>
                  <a:lnTo>
                    <a:pt x="774" y="376"/>
                  </a:lnTo>
                  <a:lnTo>
                    <a:pt x="778" y="372"/>
                  </a:lnTo>
                  <a:lnTo>
                    <a:pt x="787" y="349"/>
                  </a:lnTo>
                  <a:lnTo>
                    <a:pt x="787" y="322"/>
                  </a:lnTo>
                  <a:lnTo>
                    <a:pt x="783" y="314"/>
                  </a:lnTo>
                  <a:lnTo>
                    <a:pt x="783" y="305"/>
                  </a:lnTo>
                  <a:lnTo>
                    <a:pt x="783" y="296"/>
                  </a:lnTo>
                  <a:lnTo>
                    <a:pt x="796" y="282"/>
                  </a:lnTo>
                  <a:lnTo>
                    <a:pt x="810" y="264"/>
                  </a:lnTo>
                  <a:lnTo>
                    <a:pt x="819" y="246"/>
                  </a:lnTo>
                  <a:lnTo>
                    <a:pt x="819" y="220"/>
                  </a:lnTo>
                  <a:lnTo>
                    <a:pt x="814" y="206"/>
                  </a:lnTo>
                  <a:lnTo>
                    <a:pt x="756" y="161"/>
                  </a:lnTo>
                  <a:lnTo>
                    <a:pt x="693" y="117"/>
                  </a:lnTo>
                  <a:lnTo>
                    <a:pt x="688" y="112"/>
                  </a:lnTo>
                  <a:lnTo>
                    <a:pt x="684" y="108"/>
                  </a:lnTo>
                  <a:lnTo>
                    <a:pt x="670" y="103"/>
                  </a:lnTo>
                  <a:lnTo>
                    <a:pt x="661" y="59"/>
                  </a:lnTo>
                  <a:lnTo>
                    <a:pt x="657" y="45"/>
                  </a:lnTo>
                  <a:lnTo>
                    <a:pt x="652" y="36"/>
                  </a:lnTo>
                  <a:lnTo>
                    <a:pt x="648" y="27"/>
                  </a:lnTo>
                  <a:lnTo>
                    <a:pt x="639" y="18"/>
                  </a:lnTo>
                  <a:lnTo>
                    <a:pt x="625" y="9"/>
                  </a:lnTo>
                  <a:lnTo>
                    <a:pt x="612" y="5"/>
                  </a:lnTo>
                  <a:lnTo>
                    <a:pt x="594" y="0"/>
                  </a:lnTo>
                  <a:lnTo>
                    <a:pt x="576" y="5"/>
                  </a:lnTo>
                  <a:lnTo>
                    <a:pt x="571" y="9"/>
                  </a:lnTo>
                  <a:lnTo>
                    <a:pt x="531" y="14"/>
                  </a:lnTo>
                  <a:lnTo>
                    <a:pt x="495" y="23"/>
                  </a:lnTo>
                  <a:lnTo>
                    <a:pt x="423" y="45"/>
                  </a:lnTo>
                  <a:lnTo>
                    <a:pt x="346" y="59"/>
                  </a:lnTo>
                  <a:lnTo>
                    <a:pt x="279" y="63"/>
                  </a:lnTo>
                  <a:lnTo>
                    <a:pt x="207" y="85"/>
                  </a:lnTo>
                  <a:lnTo>
                    <a:pt x="0" y="108"/>
                  </a:lnTo>
                  <a:lnTo>
                    <a:pt x="0" y="430"/>
                  </a:lnTo>
                  <a:lnTo>
                    <a:pt x="270" y="363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未知"/>
            <p:cNvSpPr/>
            <p:nvPr/>
          </p:nvSpPr>
          <p:spPr bwMode="auto">
            <a:xfrm>
              <a:off x="270" y="358"/>
              <a:ext cx="239" cy="148"/>
            </a:xfrm>
            <a:custGeom>
              <a:avLst/>
              <a:gdLst>
                <a:gd name="T0" fmla="*/ 0 w 239"/>
                <a:gd name="T1" fmla="*/ 9 h 148"/>
                <a:gd name="T2" fmla="*/ 13 w 239"/>
                <a:gd name="T3" fmla="*/ 4 h 148"/>
                <a:gd name="T4" fmla="*/ 27 w 239"/>
                <a:gd name="T5" fmla="*/ 0 h 148"/>
                <a:gd name="T6" fmla="*/ 117 w 239"/>
                <a:gd name="T7" fmla="*/ 31 h 148"/>
                <a:gd name="T8" fmla="*/ 189 w 239"/>
                <a:gd name="T9" fmla="*/ 103 h 148"/>
                <a:gd name="T10" fmla="*/ 211 w 239"/>
                <a:gd name="T11" fmla="*/ 125 h 148"/>
                <a:gd name="T12" fmla="*/ 238 w 239"/>
                <a:gd name="T13" fmla="*/ 147 h 148"/>
                <a:gd name="T14" fmla="*/ 229 w 239"/>
                <a:gd name="T15" fmla="*/ 143 h 148"/>
                <a:gd name="T16" fmla="*/ 144 w 239"/>
                <a:gd name="T17" fmla="*/ 85 h 148"/>
                <a:gd name="T18" fmla="*/ 63 w 239"/>
                <a:gd name="T19" fmla="*/ 18 h 148"/>
                <a:gd name="T20" fmla="*/ 27 w 239"/>
                <a:gd name="T21" fmla="*/ 9 h 148"/>
                <a:gd name="T22" fmla="*/ 0 w 239"/>
                <a:gd name="T23" fmla="*/ 9 h 148"/>
                <a:gd name="T24" fmla="*/ 0 w 239"/>
                <a:gd name="T25" fmla="*/ 9 h 1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9"/>
                <a:gd name="T40" fmla="*/ 0 h 148"/>
                <a:gd name="T41" fmla="*/ 239 w 239"/>
                <a:gd name="T42" fmla="*/ 148 h 1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9" h="148">
                  <a:moveTo>
                    <a:pt x="0" y="9"/>
                  </a:moveTo>
                  <a:lnTo>
                    <a:pt x="13" y="4"/>
                  </a:lnTo>
                  <a:lnTo>
                    <a:pt x="27" y="0"/>
                  </a:lnTo>
                  <a:lnTo>
                    <a:pt x="117" y="31"/>
                  </a:lnTo>
                  <a:lnTo>
                    <a:pt x="189" y="103"/>
                  </a:lnTo>
                  <a:lnTo>
                    <a:pt x="211" y="125"/>
                  </a:lnTo>
                  <a:lnTo>
                    <a:pt x="238" y="147"/>
                  </a:lnTo>
                  <a:lnTo>
                    <a:pt x="229" y="143"/>
                  </a:lnTo>
                  <a:lnTo>
                    <a:pt x="144" y="85"/>
                  </a:lnTo>
                  <a:lnTo>
                    <a:pt x="63" y="18"/>
                  </a:lnTo>
                  <a:lnTo>
                    <a:pt x="27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未知"/>
            <p:cNvSpPr/>
            <p:nvPr/>
          </p:nvSpPr>
          <p:spPr bwMode="auto">
            <a:xfrm>
              <a:off x="598" y="4"/>
              <a:ext cx="163" cy="113"/>
            </a:xfrm>
            <a:custGeom>
              <a:avLst/>
              <a:gdLst>
                <a:gd name="T0" fmla="*/ 0 w 163"/>
                <a:gd name="T1" fmla="*/ 0 h 113"/>
                <a:gd name="T2" fmla="*/ 41 w 163"/>
                <a:gd name="T3" fmla="*/ 18 h 113"/>
                <a:gd name="T4" fmla="*/ 63 w 163"/>
                <a:gd name="T5" fmla="*/ 59 h 113"/>
                <a:gd name="T6" fmla="*/ 72 w 163"/>
                <a:gd name="T7" fmla="*/ 103 h 113"/>
                <a:gd name="T8" fmla="*/ 81 w 163"/>
                <a:gd name="T9" fmla="*/ 108 h 113"/>
                <a:gd name="T10" fmla="*/ 90 w 163"/>
                <a:gd name="T11" fmla="*/ 112 h 113"/>
                <a:gd name="T12" fmla="*/ 126 w 163"/>
                <a:gd name="T13" fmla="*/ 94 h 113"/>
                <a:gd name="T14" fmla="*/ 158 w 163"/>
                <a:gd name="T15" fmla="*/ 59 h 113"/>
                <a:gd name="T16" fmla="*/ 162 w 163"/>
                <a:gd name="T17" fmla="*/ 50 h 113"/>
                <a:gd name="T18" fmla="*/ 162 w 163"/>
                <a:gd name="T19" fmla="*/ 36 h 113"/>
                <a:gd name="T20" fmla="*/ 153 w 163"/>
                <a:gd name="T21" fmla="*/ 36 h 113"/>
                <a:gd name="T22" fmla="*/ 131 w 163"/>
                <a:gd name="T23" fmla="*/ 32 h 113"/>
                <a:gd name="T24" fmla="*/ 113 w 163"/>
                <a:gd name="T25" fmla="*/ 32 h 113"/>
                <a:gd name="T26" fmla="*/ 104 w 163"/>
                <a:gd name="T27" fmla="*/ 27 h 113"/>
                <a:gd name="T28" fmla="*/ 104 w 163"/>
                <a:gd name="T29" fmla="*/ 18 h 113"/>
                <a:gd name="T30" fmla="*/ 77 w 163"/>
                <a:gd name="T31" fmla="*/ 14 h 113"/>
                <a:gd name="T32" fmla="*/ 50 w 163"/>
                <a:gd name="T33" fmla="*/ 9 h 113"/>
                <a:gd name="T34" fmla="*/ 36 w 163"/>
                <a:gd name="T35" fmla="*/ 5 h 113"/>
                <a:gd name="T36" fmla="*/ 23 w 163"/>
                <a:gd name="T37" fmla="*/ 0 h 113"/>
                <a:gd name="T38" fmla="*/ 9 w 163"/>
                <a:gd name="T39" fmla="*/ 0 h 113"/>
                <a:gd name="T40" fmla="*/ 0 w 163"/>
                <a:gd name="T41" fmla="*/ 0 h 113"/>
                <a:gd name="T42" fmla="*/ 0 w 163"/>
                <a:gd name="T43" fmla="*/ 0 h 1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3"/>
                <a:gd name="T67" fmla="*/ 0 h 113"/>
                <a:gd name="T68" fmla="*/ 163 w 163"/>
                <a:gd name="T69" fmla="*/ 113 h 1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3" h="113">
                  <a:moveTo>
                    <a:pt x="0" y="0"/>
                  </a:moveTo>
                  <a:lnTo>
                    <a:pt x="41" y="18"/>
                  </a:lnTo>
                  <a:lnTo>
                    <a:pt x="63" y="59"/>
                  </a:lnTo>
                  <a:lnTo>
                    <a:pt x="72" y="103"/>
                  </a:lnTo>
                  <a:lnTo>
                    <a:pt x="81" y="108"/>
                  </a:lnTo>
                  <a:lnTo>
                    <a:pt x="90" y="112"/>
                  </a:lnTo>
                  <a:lnTo>
                    <a:pt x="126" y="94"/>
                  </a:lnTo>
                  <a:lnTo>
                    <a:pt x="158" y="59"/>
                  </a:lnTo>
                  <a:lnTo>
                    <a:pt x="162" y="50"/>
                  </a:lnTo>
                  <a:lnTo>
                    <a:pt x="162" y="36"/>
                  </a:lnTo>
                  <a:lnTo>
                    <a:pt x="153" y="36"/>
                  </a:lnTo>
                  <a:lnTo>
                    <a:pt x="131" y="32"/>
                  </a:lnTo>
                  <a:lnTo>
                    <a:pt x="113" y="32"/>
                  </a:lnTo>
                  <a:lnTo>
                    <a:pt x="104" y="27"/>
                  </a:lnTo>
                  <a:lnTo>
                    <a:pt x="104" y="18"/>
                  </a:lnTo>
                  <a:lnTo>
                    <a:pt x="77" y="14"/>
                  </a:lnTo>
                  <a:lnTo>
                    <a:pt x="50" y="9"/>
                  </a:lnTo>
                  <a:lnTo>
                    <a:pt x="36" y="5"/>
                  </a:lnTo>
                  <a:lnTo>
                    <a:pt x="23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未知"/>
            <p:cNvSpPr/>
            <p:nvPr/>
          </p:nvSpPr>
          <p:spPr bwMode="auto">
            <a:xfrm>
              <a:off x="702" y="18"/>
              <a:ext cx="73" cy="23"/>
            </a:xfrm>
            <a:custGeom>
              <a:avLst/>
              <a:gdLst>
                <a:gd name="T0" fmla="*/ 58 w 73"/>
                <a:gd name="T1" fmla="*/ 22 h 23"/>
                <a:gd name="T2" fmla="*/ 67 w 73"/>
                <a:gd name="T3" fmla="*/ 18 h 23"/>
                <a:gd name="T4" fmla="*/ 72 w 73"/>
                <a:gd name="T5" fmla="*/ 9 h 23"/>
                <a:gd name="T6" fmla="*/ 72 w 73"/>
                <a:gd name="T7" fmla="*/ 4 h 23"/>
                <a:gd name="T8" fmla="*/ 54 w 73"/>
                <a:gd name="T9" fmla="*/ 0 h 23"/>
                <a:gd name="T10" fmla="*/ 27 w 73"/>
                <a:gd name="T11" fmla="*/ 0 h 23"/>
                <a:gd name="T12" fmla="*/ 0 w 73"/>
                <a:gd name="T13" fmla="*/ 4 h 23"/>
                <a:gd name="T14" fmla="*/ 0 w 73"/>
                <a:gd name="T15" fmla="*/ 13 h 23"/>
                <a:gd name="T16" fmla="*/ 9 w 73"/>
                <a:gd name="T17" fmla="*/ 18 h 23"/>
                <a:gd name="T18" fmla="*/ 31 w 73"/>
                <a:gd name="T19" fmla="*/ 22 h 23"/>
                <a:gd name="T20" fmla="*/ 58 w 73"/>
                <a:gd name="T21" fmla="*/ 22 h 23"/>
                <a:gd name="T22" fmla="*/ 58 w 73"/>
                <a:gd name="T23" fmla="*/ 22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"/>
                <a:gd name="T37" fmla="*/ 0 h 23"/>
                <a:gd name="T38" fmla="*/ 73 w 73"/>
                <a:gd name="T39" fmla="*/ 23 h 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" h="23">
                  <a:moveTo>
                    <a:pt x="58" y="22"/>
                  </a:moveTo>
                  <a:lnTo>
                    <a:pt x="67" y="18"/>
                  </a:lnTo>
                  <a:lnTo>
                    <a:pt x="72" y="9"/>
                  </a:lnTo>
                  <a:lnTo>
                    <a:pt x="72" y="4"/>
                  </a:lnTo>
                  <a:lnTo>
                    <a:pt x="54" y="0"/>
                  </a:lnTo>
                  <a:lnTo>
                    <a:pt x="27" y="0"/>
                  </a:lnTo>
                  <a:lnTo>
                    <a:pt x="0" y="4"/>
                  </a:lnTo>
                  <a:lnTo>
                    <a:pt x="0" y="13"/>
                  </a:lnTo>
                  <a:lnTo>
                    <a:pt x="9" y="18"/>
                  </a:lnTo>
                  <a:lnTo>
                    <a:pt x="31" y="22"/>
                  </a:lnTo>
                  <a:lnTo>
                    <a:pt x="58" y="22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未知"/>
            <p:cNvSpPr/>
            <p:nvPr/>
          </p:nvSpPr>
          <p:spPr bwMode="auto">
            <a:xfrm>
              <a:off x="508" y="210"/>
              <a:ext cx="456" cy="381"/>
            </a:xfrm>
            <a:custGeom>
              <a:avLst/>
              <a:gdLst>
                <a:gd name="T0" fmla="*/ 338 w 456"/>
                <a:gd name="T1" fmla="*/ 282 h 381"/>
                <a:gd name="T2" fmla="*/ 351 w 456"/>
                <a:gd name="T3" fmla="*/ 286 h 381"/>
                <a:gd name="T4" fmla="*/ 351 w 456"/>
                <a:gd name="T5" fmla="*/ 286 h 381"/>
                <a:gd name="T6" fmla="*/ 351 w 456"/>
                <a:gd name="T7" fmla="*/ 286 h 381"/>
                <a:gd name="T8" fmla="*/ 351 w 456"/>
                <a:gd name="T9" fmla="*/ 286 h 381"/>
                <a:gd name="T10" fmla="*/ 351 w 456"/>
                <a:gd name="T11" fmla="*/ 291 h 381"/>
                <a:gd name="T12" fmla="*/ 374 w 456"/>
                <a:gd name="T13" fmla="*/ 295 h 381"/>
                <a:gd name="T14" fmla="*/ 414 w 456"/>
                <a:gd name="T15" fmla="*/ 291 h 381"/>
                <a:gd name="T16" fmla="*/ 428 w 456"/>
                <a:gd name="T17" fmla="*/ 264 h 381"/>
                <a:gd name="T18" fmla="*/ 428 w 456"/>
                <a:gd name="T19" fmla="*/ 251 h 381"/>
                <a:gd name="T20" fmla="*/ 428 w 456"/>
                <a:gd name="T21" fmla="*/ 237 h 381"/>
                <a:gd name="T22" fmla="*/ 383 w 456"/>
                <a:gd name="T23" fmla="*/ 197 h 381"/>
                <a:gd name="T24" fmla="*/ 419 w 456"/>
                <a:gd name="T25" fmla="*/ 206 h 381"/>
                <a:gd name="T26" fmla="*/ 446 w 456"/>
                <a:gd name="T27" fmla="*/ 188 h 381"/>
                <a:gd name="T28" fmla="*/ 450 w 456"/>
                <a:gd name="T29" fmla="*/ 179 h 381"/>
                <a:gd name="T30" fmla="*/ 455 w 456"/>
                <a:gd name="T31" fmla="*/ 170 h 381"/>
                <a:gd name="T32" fmla="*/ 455 w 456"/>
                <a:gd name="T33" fmla="*/ 161 h 381"/>
                <a:gd name="T34" fmla="*/ 455 w 456"/>
                <a:gd name="T35" fmla="*/ 152 h 381"/>
                <a:gd name="T36" fmla="*/ 405 w 456"/>
                <a:gd name="T37" fmla="*/ 94 h 381"/>
                <a:gd name="T38" fmla="*/ 356 w 456"/>
                <a:gd name="T39" fmla="*/ 49 h 381"/>
                <a:gd name="T40" fmla="*/ 306 w 456"/>
                <a:gd name="T41" fmla="*/ 0 h 381"/>
                <a:gd name="T42" fmla="*/ 306 w 456"/>
                <a:gd name="T43" fmla="*/ 5 h 381"/>
                <a:gd name="T44" fmla="*/ 311 w 456"/>
                <a:gd name="T45" fmla="*/ 14 h 381"/>
                <a:gd name="T46" fmla="*/ 311 w 456"/>
                <a:gd name="T47" fmla="*/ 40 h 381"/>
                <a:gd name="T48" fmla="*/ 302 w 456"/>
                <a:gd name="T49" fmla="*/ 58 h 381"/>
                <a:gd name="T50" fmla="*/ 288 w 456"/>
                <a:gd name="T51" fmla="*/ 76 h 381"/>
                <a:gd name="T52" fmla="*/ 275 w 456"/>
                <a:gd name="T53" fmla="*/ 90 h 381"/>
                <a:gd name="T54" fmla="*/ 275 w 456"/>
                <a:gd name="T55" fmla="*/ 99 h 381"/>
                <a:gd name="T56" fmla="*/ 275 w 456"/>
                <a:gd name="T57" fmla="*/ 108 h 381"/>
                <a:gd name="T58" fmla="*/ 279 w 456"/>
                <a:gd name="T59" fmla="*/ 116 h 381"/>
                <a:gd name="T60" fmla="*/ 279 w 456"/>
                <a:gd name="T61" fmla="*/ 143 h 381"/>
                <a:gd name="T62" fmla="*/ 270 w 456"/>
                <a:gd name="T63" fmla="*/ 166 h 381"/>
                <a:gd name="T64" fmla="*/ 266 w 456"/>
                <a:gd name="T65" fmla="*/ 170 h 381"/>
                <a:gd name="T66" fmla="*/ 261 w 456"/>
                <a:gd name="T67" fmla="*/ 179 h 381"/>
                <a:gd name="T68" fmla="*/ 234 w 456"/>
                <a:gd name="T69" fmla="*/ 184 h 381"/>
                <a:gd name="T70" fmla="*/ 212 w 456"/>
                <a:gd name="T71" fmla="*/ 201 h 381"/>
                <a:gd name="T72" fmla="*/ 198 w 456"/>
                <a:gd name="T73" fmla="*/ 215 h 381"/>
                <a:gd name="T74" fmla="*/ 185 w 456"/>
                <a:gd name="T75" fmla="*/ 228 h 381"/>
                <a:gd name="T76" fmla="*/ 140 w 456"/>
                <a:gd name="T77" fmla="*/ 242 h 381"/>
                <a:gd name="T78" fmla="*/ 108 w 456"/>
                <a:gd name="T79" fmla="*/ 273 h 381"/>
                <a:gd name="T80" fmla="*/ 95 w 456"/>
                <a:gd name="T81" fmla="*/ 291 h 381"/>
                <a:gd name="T82" fmla="*/ 72 w 456"/>
                <a:gd name="T83" fmla="*/ 304 h 381"/>
                <a:gd name="T84" fmla="*/ 36 w 456"/>
                <a:gd name="T85" fmla="*/ 304 h 381"/>
                <a:gd name="T86" fmla="*/ 0 w 456"/>
                <a:gd name="T87" fmla="*/ 295 h 381"/>
                <a:gd name="T88" fmla="*/ 18 w 456"/>
                <a:gd name="T89" fmla="*/ 304 h 381"/>
                <a:gd name="T90" fmla="*/ 45 w 456"/>
                <a:gd name="T91" fmla="*/ 313 h 381"/>
                <a:gd name="T92" fmla="*/ 72 w 456"/>
                <a:gd name="T93" fmla="*/ 322 h 381"/>
                <a:gd name="T94" fmla="*/ 113 w 456"/>
                <a:gd name="T95" fmla="*/ 340 h 381"/>
                <a:gd name="T96" fmla="*/ 149 w 456"/>
                <a:gd name="T97" fmla="*/ 367 h 381"/>
                <a:gd name="T98" fmla="*/ 171 w 456"/>
                <a:gd name="T99" fmla="*/ 380 h 381"/>
                <a:gd name="T100" fmla="*/ 207 w 456"/>
                <a:gd name="T101" fmla="*/ 380 h 381"/>
                <a:gd name="T102" fmla="*/ 243 w 456"/>
                <a:gd name="T103" fmla="*/ 358 h 381"/>
                <a:gd name="T104" fmla="*/ 243 w 456"/>
                <a:gd name="T105" fmla="*/ 345 h 381"/>
                <a:gd name="T106" fmla="*/ 243 w 456"/>
                <a:gd name="T107" fmla="*/ 336 h 381"/>
                <a:gd name="T108" fmla="*/ 225 w 456"/>
                <a:gd name="T109" fmla="*/ 313 h 381"/>
                <a:gd name="T110" fmla="*/ 266 w 456"/>
                <a:gd name="T111" fmla="*/ 340 h 381"/>
                <a:gd name="T112" fmla="*/ 311 w 456"/>
                <a:gd name="T113" fmla="*/ 340 h 381"/>
                <a:gd name="T114" fmla="*/ 342 w 456"/>
                <a:gd name="T115" fmla="*/ 318 h 381"/>
                <a:gd name="T116" fmla="*/ 342 w 456"/>
                <a:gd name="T117" fmla="*/ 300 h 381"/>
                <a:gd name="T118" fmla="*/ 338 w 456"/>
                <a:gd name="T119" fmla="*/ 282 h 381"/>
                <a:gd name="T120" fmla="*/ 338 w 456"/>
                <a:gd name="T121" fmla="*/ 282 h 3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56"/>
                <a:gd name="T184" fmla="*/ 0 h 381"/>
                <a:gd name="T185" fmla="*/ 456 w 456"/>
                <a:gd name="T186" fmla="*/ 381 h 38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56" h="381">
                  <a:moveTo>
                    <a:pt x="338" y="282"/>
                  </a:moveTo>
                  <a:lnTo>
                    <a:pt x="351" y="286"/>
                  </a:lnTo>
                  <a:lnTo>
                    <a:pt x="351" y="291"/>
                  </a:lnTo>
                  <a:lnTo>
                    <a:pt x="374" y="295"/>
                  </a:lnTo>
                  <a:lnTo>
                    <a:pt x="414" y="291"/>
                  </a:lnTo>
                  <a:lnTo>
                    <a:pt x="428" y="264"/>
                  </a:lnTo>
                  <a:lnTo>
                    <a:pt x="428" y="251"/>
                  </a:lnTo>
                  <a:lnTo>
                    <a:pt x="428" y="237"/>
                  </a:lnTo>
                  <a:lnTo>
                    <a:pt x="383" y="197"/>
                  </a:lnTo>
                  <a:lnTo>
                    <a:pt x="419" y="206"/>
                  </a:lnTo>
                  <a:lnTo>
                    <a:pt x="446" y="188"/>
                  </a:lnTo>
                  <a:lnTo>
                    <a:pt x="450" y="179"/>
                  </a:lnTo>
                  <a:lnTo>
                    <a:pt x="455" y="170"/>
                  </a:lnTo>
                  <a:lnTo>
                    <a:pt x="455" y="161"/>
                  </a:lnTo>
                  <a:lnTo>
                    <a:pt x="455" y="152"/>
                  </a:lnTo>
                  <a:lnTo>
                    <a:pt x="405" y="94"/>
                  </a:lnTo>
                  <a:lnTo>
                    <a:pt x="356" y="49"/>
                  </a:lnTo>
                  <a:lnTo>
                    <a:pt x="306" y="0"/>
                  </a:lnTo>
                  <a:lnTo>
                    <a:pt x="306" y="5"/>
                  </a:lnTo>
                  <a:lnTo>
                    <a:pt x="311" y="14"/>
                  </a:lnTo>
                  <a:lnTo>
                    <a:pt x="311" y="40"/>
                  </a:lnTo>
                  <a:lnTo>
                    <a:pt x="302" y="58"/>
                  </a:lnTo>
                  <a:lnTo>
                    <a:pt x="288" y="76"/>
                  </a:lnTo>
                  <a:lnTo>
                    <a:pt x="275" y="90"/>
                  </a:lnTo>
                  <a:lnTo>
                    <a:pt x="275" y="99"/>
                  </a:lnTo>
                  <a:lnTo>
                    <a:pt x="275" y="108"/>
                  </a:lnTo>
                  <a:lnTo>
                    <a:pt x="279" y="116"/>
                  </a:lnTo>
                  <a:lnTo>
                    <a:pt x="279" y="143"/>
                  </a:lnTo>
                  <a:lnTo>
                    <a:pt x="270" y="166"/>
                  </a:lnTo>
                  <a:lnTo>
                    <a:pt x="266" y="170"/>
                  </a:lnTo>
                  <a:lnTo>
                    <a:pt x="261" y="179"/>
                  </a:lnTo>
                  <a:lnTo>
                    <a:pt x="234" y="184"/>
                  </a:lnTo>
                  <a:lnTo>
                    <a:pt x="212" y="201"/>
                  </a:lnTo>
                  <a:lnTo>
                    <a:pt x="198" y="215"/>
                  </a:lnTo>
                  <a:lnTo>
                    <a:pt x="185" y="228"/>
                  </a:lnTo>
                  <a:lnTo>
                    <a:pt x="140" y="242"/>
                  </a:lnTo>
                  <a:lnTo>
                    <a:pt x="108" y="273"/>
                  </a:lnTo>
                  <a:lnTo>
                    <a:pt x="95" y="291"/>
                  </a:lnTo>
                  <a:lnTo>
                    <a:pt x="72" y="304"/>
                  </a:lnTo>
                  <a:lnTo>
                    <a:pt x="36" y="304"/>
                  </a:lnTo>
                  <a:lnTo>
                    <a:pt x="0" y="295"/>
                  </a:lnTo>
                  <a:lnTo>
                    <a:pt x="18" y="304"/>
                  </a:lnTo>
                  <a:lnTo>
                    <a:pt x="45" y="313"/>
                  </a:lnTo>
                  <a:lnTo>
                    <a:pt x="72" y="322"/>
                  </a:lnTo>
                  <a:lnTo>
                    <a:pt x="113" y="340"/>
                  </a:lnTo>
                  <a:lnTo>
                    <a:pt x="149" y="367"/>
                  </a:lnTo>
                  <a:lnTo>
                    <a:pt x="171" y="380"/>
                  </a:lnTo>
                  <a:lnTo>
                    <a:pt x="207" y="380"/>
                  </a:lnTo>
                  <a:lnTo>
                    <a:pt x="243" y="358"/>
                  </a:lnTo>
                  <a:lnTo>
                    <a:pt x="243" y="345"/>
                  </a:lnTo>
                  <a:lnTo>
                    <a:pt x="243" y="336"/>
                  </a:lnTo>
                  <a:lnTo>
                    <a:pt x="225" y="313"/>
                  </a:lnTo>
                  <a:lnTo>
                    <a:pt x="266" y="340"/>
                  </a:lnTo>
                  <a:lnTo>
                    <a:pt x="311" y="340"/>
                  </a:lnTo>
                  <a:lnTo>
                    <a:pt x="342" y="318"/>
                  </a:lnTo>
                  <a:lnTo>
                    <a:pt x="342" y="300"/>
                  </a:lnTo>
                  <a:lnTo>
                    <a:pt x="338" y="282"/>
                  </a:lnTo>
                  <a:close/>
                </a:path>
              </a:pathLst>
            </a:custGeom>
            <a:solidFill>
              <a:srgbClr val="EEEEE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未知"/>
            <p:cNvSpPr/>
            <p:nvPr/>
          </p:nvSpPr>
          <p:spPr bwMode="auto">
            <a:xfrm>
              <a:off x="774" y="362"/>
              <a:ext cx="280" cy="292"/>
            </a:xfrm>
            <a:custGeom>
              <a:avLst/>
              <a:gdLst>
                <a:gd name="T0" fmla="*/ 72 w 280"/>
                <a:gd name="T1" fmla="*/ 130 h 292"/>
                <a:gd name="T2" fmla="*/ 112 w 280"/>
                <a:gd name="T3" fmla="*/ 143 h 292"/>
                <a:gd name="T4" fmla="*/ 148 w 280"/>
                <a:gd name="T5" fmla="*/ 134 h 292"/>
                <a:gd name="T6" fmla="*/ 162 w 280"/>
                <a:gd name="T7" fmla="*/ 112 h 292"/>
                <a:gd name="T8" fmla="*/ 162 w 280"/>
                <a:gd name="T9" fmla="*/ 85 h 292"/>
                <a:gd name="T10" fmla="*/ 117 w 280"/>
                <a:gd name="T11" fmla="*/ 45 h 292"/>
                <a:gd name="T12" fmla="*/ 153 w 280"/>
                <a:gd name="T13" fmla="*/ 49 h 292"/>
                <a:gd name="T14" fmla="*/ 184 w 280"/>
                <a:gd name="T15" fmla="*/ 27 h 292"/>
                <a:gd name="T16" fmla="*/ 189 w 280"/>
                <a:gd name="T17" fmla="*/ 18 h 292"/>
                <a:gd name="T18" fmla="*/ 189 w 280"/>
                <a:gd name="T19" fmla="*/ 5 h 292"/>
                <a:gd name="T20" fmla="*/ 189 w 280"/>
                <a:gd name="T21" fmla="*/ 0 h 292"/>
                <a:gd name="T22" fmla="*/ 211 w 280"/>
                <a:gd name="T23" fmla="*/ 27 h 292"/>
                <a:gd name="T24" fmla="*/ 238 w 280"/>
                <a:gd name="T25" fmla="*/ 58 h 292"/>
                <a:gd name="T26" fmla="*/ 261 w 280"/>
                <a:gd name="T27" fmla="*/ 90 h 292"/>
                <a:gd name="T28" fmla="*/ 279 w 280"/>
                <a:gd name="T29" fmla="*/ 125 h 292"/>
                <a:gd name="T30" fmla="*/ 279 w 280"/>
                <a:gd name="T31" fmla="*/ 125 h 292"/>
                <a:gd name="T32" fmla="*/ 270 w 280"/>
                <a:gd name="T33" fmla="*/ 121 h 292"/>
                <a:gd name="T34" fmla="*/ 256 w 280"/>
                <a:gd name="T35" fmla="*/ 121 h 292"/>
                <a:gd name="T36" fmla="*/ 247 w 280"/>
                <a:gd name="T37" fmla="*/ 125 h 292"/>
                <a:gd name="T38" fmla="*/ 243 w 280"/>
                <a:gd name="T39" fmla="*/ 143 h 292"/>
                <a:gd name="T40" fmla="*/ 243 w 280"/>
                <a:gd name="T41" fmla="*/ 161 h 292"/>
                <a:gd name="T42" fmla="*/ 247 w 280"/>
                <a:gd name="T43" fmla="*/ 170 h 292"/>
                <a:gd name="T44" fmla="*/ 256 w 280"/>
                <a:gd name="T45" fmla="*/ 179 h 292"/>
                <a:gd name="T46" fmla="*/ 243 w 280"/>
                <a:gd name="T47" fmla="*/ 179 h 292"/>
                <a:gd name="T48" fmla="*/ 229 w 280"/>
                <a:gd name="T49" fmla="*/ 175 h 292"/>
                <a:gd name="T50" fmla="*/ 216 w 280"/>
                <a:gd name="T51" fmla="*/ 166 h 292"/>
                <a:gd name="T52" fmla="*/ 229 w 280"/>
                <a:gd name="T53" fmla="*/ 193 h 292"/>
                <a:gd name="T54" fmla="*/ 247 w 280"/>
                <a:gd name="T55" fmla="*/ 219 h 292"/>
                <a:gd name="T56" fmla="*/ 229 w 280"/>
                <a:gd name="T57" fmla="*/ 210 h 292"/>
                <a:gd name="T58" fmla="*/ 211 w 280"/>
                <a:gd name="T59" fmla="*/ 219 h 292"/>
                <a:gd name="T60" fmla="*/ 211 w 280"/>
                <a:gd name="T61" fmla="*/ 237 h 292"/>
                <a:gd name="T62" fmla="*/ 211 w 280"/>
                <a:gd name="T63" fmla="*/ 251 h 292"/>
                <a:gd name="T64" fmla="*/ 216 w 280"/>
                <a:gd name="T65" fmla="*/ 260 h 292"/>
                <a:gd name="T66" fmla="*/ 225 w 280"/>
                <a:gd name="T67" fmla="*/ 269 h 292"/>
                <a:gd name="T68" fmla="*/ 216 w 280"/>
                <a:gd name="T69" fmla="*/ 269 h 292"/>
                <a:gd name="T70" fmla="*/ 211 w 280"/>
                <a:gd name="T71" fmla="*/ 269 h 292"/>
                <a:gd name="T72" fmla="*/ 202 w 280"/>
                <a:gd name="T73" fmla="*/ 269 h 292"/>
                <a:gd name="T74" fmla="*/ 193 w 280"/>
                <a:gd name="T75" fmla="*/ 264 h 292"/>
                <a:gd name="T76" fmla="*/ 189 w 280"/>
                <a:gd name="T77" fmla="*/ 251 h 292"/>
                <a:gd name="T78" fmla="*/ 184 w 280"/>
                <a:gd name="T79" fmla="*/ 242 h 292"/>
                <a:gd name="T80" fmla="*/ 166 w 280"/>
                <a:gd name="T81" fmla="*/ 233 h 292"/>
                <a:gd name="T82" fmla="*/ 148 w 280"/>
                <a:gd name="T83" fmla="*/ 242 h 292"/>
                <a:gd name="T84" fmla="*/ 144 w 280"/>
                <a:gd name="T85" fmla="*/ 251 h 292"/>
                <a:gd name="T86" fmla="*/ 144 w 280"/>
                <a:gd name="T87" fmla="*/ 264 h 292"/>
                <a:gd name="T88" fmla="*/ 153 w 280"/>
                <a:gd name="T89" fmla="*/ 278 h 292"/>
                <a:gd name="T90" fmla="*/ 166 w 280"/>
                <a:gd name="T91" fmla="*/ 291 h 292"/>
                <a:gd name="T92" fmla="*/ 148 w 280"/>
                <a:gd name="T93" fmla="*/ 286 h 292"/>
                <a:gd name="T94" fmla="*/ 135 w 280"/>
                <a:gd name="T95" fmla="*/ 282 h 292"/>
                <a:gd name="T96" fmla="*/ 121 w 280"/>
                <a:gd name="T97" fmla="*/ 278 h 292"/>
                <a:gd name="T98" fmla="*/ 108 w 280"/>
                <a:gd name="T99" fmla="*/ 264 h 292"/>
                <a:gd name="T100" fmla="*/ 0 w 280"/>
                <a:gd name="T101" fmla="*/ 188 h 292"/>
                <a:gd name="T102" fmla="*/ 45 w 280"/>
                <a:gd name="T103" fmla="*/ 188 h 292"/>
                <a:gd name="T104" fmla="*/ 76 w 280"/>
                <a:gd name="T105" fmla="*/ 166 h 292"/>
                <a:gd name="T106" fmla="*/ 76 w 280"/>
                <a:gd name="T107" fmla="*/ 148 h 292"/>
                <a:gd name="T108" fmla="*/ 72 w 280"/>
                <a:gd name="T109" fmla="*/ 130 h 292"/>
                <a:gd name="T110" fmla="*/ 72 w 280"/>
                <a:gd name="T111" fmla="*/ 130 h 2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0"/>
                <a:gd name="T169" fmla="*/ 0 h 292"/>
                <a:gd name="T170" fmla="*/ 280 w 280"/>
                <a:gd name="T171" fmla="*/ 292 h 2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0" h="292">
                  <a:moveTo>
                    <a:pt x="72" y="130"/>
                  </a:moveTo>
                  <a:lnTo>
                    <a:pt x="112" y="143"/>
                  </a:lnTo>
                  <a:lnTo>
                    <a:pt x="148" y="134"/>
                  </a:lnTo>
                  <a:lnTo>
                    <a:pt x="162" y="112"/>
                  </a:lnTo>
                  <a:lnTo>
                    <a:pt x="162" y="85"/>
                  </a:lnTo>
                  <a:lnTo>
                    <a:pt x="117" y="45"/>
                  </a:lnTo>
                  <a:lnTo>
                    <a:pt x="153" y="49"/>
                  </a:lnTo>
                  <a:lnTo>
                    <a:pt x="184" y="27"/>
                  </a:lnTo>
                  <a:lnTo>
                    <a:pt x="189" y="18"/>
                  </a:lnTo>
                  <a:lnTo>
                    <a:pt x="189" y="5"/>
                  </a:lnTo>
                  <a:lnTo>
                    <a:pt x="189" y="0"/>
                  </a:lnTo>
                  <a:lnTo>
                    <a:pt x="211" y="27"/>
                  </a:lnTo>
                  <a:lnTo>
                    <a:pt x="238" y="58"/>
                  </a:lnTo>
                  <a:lnTo>
                    <a:pt x="261" y="90"/>
                  </a:lnTo>
                  <a:lnTo>
                    <a:pt x="279" y="125"/>
                  </a:lnTo>
                  <a:lnTo>
                    <a:pt x="270" y="121"/>
                  </a:lnTo>
                  <a:lnTo>
                    <a:pt x="256" y="121"/>
                  </a:lnTo>
                  <a:lnTo>
                    <a:pt x="247" y="125"/>
                  </a:lnTo>
                  <a:lnTo>
                    <a:pt x="243" y="143"/>
                  </a:lnTo>
                  <a:lnTo>
                    <a:pt x="243" y="161"/>
                  </a:lnTo>
                  <a:lnTo>
                    <a:pt x="247" y="170"/>
                  </a:lnTo>
                  <a:lnTo>
                    <a:pt x="256" y="179"/>
                  </a:lnTo>
                  <a:lnTo>
                    <a:pt x="243" y="179"/>
                  </a:lnTo>
                  <a:lnTo>
                    <a:pt x="229" y="175"/>
                  </a:lnTo>
                  <a:lnTo>
                    <a:pt x="216" y="166"/>
                  </a:lnTo>
                  <a:lnTo>
                    <a:pt x="229" y="193"/>
                  </a:lnTo>
                  <a:lnTo>
                    <a:pt x="247" y="219"/>
                  </a:lnTo>
                  <a:lnTo>
                    <a:pt x="229" y="210"/>
                  </a:lnTo>
                  <a:lnTo>
                    <a:pt x="211" y="219"/>
                  </a:lnTo>
                  <a:lnTo>
                    <a:pt x="211" y="237"/>
                  </a:lnTo>
                  <a:lnTo>
                    <a:pt x="211" y="251"/>
                  </a:lnTo>
                  <a:lnTo>
                    <a:pt x="216" y="260"/>
                  </a:lnTo>
                  <a:lnTo>
                    <a:pt x="225" y="269"/>
                  </a:lnTo>
                  <a:lnTo>
                    <a:pt x="216" y="269"/>
                  </a:lnTo>
                  <a:lnTo>
                    <a:pt x="211" y="269"/>
                  </a:lnTo>
                  <a:lnTo>
                    <a:pt x="202" y="269"/>
                  </a:lnTo>
                  <a:lnTo>
                    <a:pt x="193" y="264"/>
                  </a:lnTo>
                  <a:lnTo>
                    <a:pt x="189" y="251"/>
                  </a:lnTo>
                  <a:lnTo>
                    <a:pt x="184" y="242"/>
                  </a:lnTo>
                  <a:lnTo>
                    <a:pt x="166" y="233"/>
                  </a:lnTo>
                  <a:lnTo>
                    <a:pt x="148" y="242"/>
                  </a:lnTo>
                  <a:lnTo>
                    <a:pt x="144" y="251"/>
                  </a:lnTo>
                  <a:lnTo>
                    <a:pt x="144" y="264"/>
                  </a:lnTo>
                  <a:lnTo>
                    <a:pt x="153" y="278"/>
                  </a:lnTo>
                  <a:lnTo>
                    <a:pt x="166" y="291"/>
                  </a:lnTo>
                  <a:lnTo>
                    <a:pt x="148" y="286"/>
                  </a:lnTo>
                  <a:lnTo>
                    <a:pt x="135" y="282"/>
                  </a:lnTo>
                  <a:lnTo>
                    <a:pt x="121" y="278"/>
                  </a:lnTo>
                  <a:lnTo>
                    <a:pt x="108" y="264"/>
                  </a:lnTo>
                  <a:lnTo>
                    <a:pt x="0" y="188"/>
                  </a:lnTo>
                  <a:lnTo>
                    <a:pt x="45" y="188"/>
                  </a:lnTo>
                  <a:lnTo>
                    <a:pt x="76" y="166"/>
                  </a:lnTo>
                  <a:lnTo>
                    <a:pt x="76" y="148"/>
                  </a:lnTo>
                  <a:lnTo>
                    <a:pt x="72" y="130"/>
                  </a:lnTo>
                  <a:close/>
                </a:path>
              </a:pathLst>
            </a:custGeom>
            <a:solidFill>
              <a:srgbClr val="EEEEE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未知"/>
            <p:cNvSpPr/>
            <p:nvPr/>
          </p:nvSpPr>
          <p:spPr bwMode="auto">
            <a:xfrm>
              <a:off x="679" y="546"/>
              <a:ext cx="163" cy="112"/>
            </a:xfrm>
            <a:custGeom>
              <a:avLst/>
              <a:gdLst>
                <a:gd name="T0" fmla="*/ 72 w 163"/>
                <a:gd name="T1" fmla="*/ 0 h 112"/>
                <a:gd name="T2" fmla="*/ 72 w 163"/>
                <a:gd name="T3" fmla="*/ 9 h 112"/>
                <a:gd name="T4" fmla="*/ 72 w 163"/>
                <a:gd name="T5" fmla="*/ 22 h 112"/>
                <a:gd name="T6" fmla="*/ 36 w 163"/>
                <a:gd name="T7" fmla="*/ 44 h 112"/>
                <a:gd name="T8" fmla="*/ 0 w 163"/>
                <a:gd name="T9" fmla="*/ 44 h 112"/>
                <a:gd name="T10" fmla="*/ 27 w 163"/>
                <a:gd name="T11" fmla="*/ 67 h 112"/>
                <a:gd name="T12" fmla="*/ 90 w 163"/>
                <a:gd name="T13" fmla="*/ 98 h 112"/>
                <a:gd name="T14" fmla="*/ 126 w 163"/>
                <a:gd name="T15" fmla="*/ 111 h 112"/>
                <a:gd name="T16" fmla="*/ 122 w 163"/>
                <a:gd name="T17" fmla="*/ 102 h 112"/>
                <a:gd name="T18" fmla="*/ 117 w 163"/>
                <a:gd name="T19" fmla="*/ 98 h 112"/>
                <a:gd name="T20" fmla="*/ 117 w 163"/>
                <a:gd name="T21" fmla="*/ 89 h 112"/>
                <a:gd name="T22" fmla="*/ 122 w 163"/>
                <a:gd name="T23" fmla="*/ 76 h 112"/>
                <a:gd name="T24" fmla="*/ 131 w 163"/>
                <a:gd name="T25" fmla="*/ 71 h 112"/>
                <a:gd name="T26" fmla="*/ 149 w 163"/>
                <a:gd name="T27" fmla="*/ 76 h 112"/>
                <a:gd name="T28" fmla="*/ 162 w 163"/>
                <a:gd name="T29" fmla="*/ 80 h 112"/>
                <a:gd name="T30" fmla="*/ 153 w 163"/>
                <a:gd name="T31" fmla="*/ 67 h 112"/>
                <a:gd name="T32" fmla="*/ 144 w 163"/>
                <a:gd name="T33" fmla="*/ 58 h 112"/>
                <a:gd name="T34" fmla="*/ 140 w 163"/>
                <a:gd name="T35" fmla="*/ 53 h 112"/>
                <a:gd name="T36" fmla="*/ 72 w 163"/>
                <a:gd name="T37" fmla="*/ 0 h 112"/>
                <a:gd name="T38" fmla="*/ 72 w 163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12"/>
                <a:gd name="T62" fmla="*/ 163 w 163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12">
                  <a:moveTo>
                    <a:pt x="72" y="0"/>
                  </a:moveTo>
                  <a:lnTo>
                    <a:pt x="72" y="9"/>
                  </a:lnTo>
                  <a:lnTo>
                    <a:pt x="72" y="22"/>
                  </a:lnTo>
                  <a:lnTo>
                    <a:pt x="36" y="44"/>
                  </a:lnTo>
                  <a:lnTo>
                    <a:pt x="0" y="44"/>
                  </a:lnTo>
                  <a:lnTo>
                    <a:pt x="27" y="67"/>
                  </a:lnTo>
                  <a:lnTo>
                    <a:pt x="90" y="98"/>
                  </a:lnTo>
                  <a:lnTo>
                    <a:pt x="126" y="111"/>
                  </a:lnTo>
                  <a:lnTo>
                    <a:pt x="122" y="102"/>
                  </a:lnTo>
                  <a:lnTo>
                    <a:pt x="117" y="98"/>
                  </a:lnTo>
                  <a:lnTo>
                    <a:pt x="117" y="89"/>
                  </a:lnTo>
                  <a:lnTo>
                    <a:pt x="122" y="76"/>
                  </a:lnTo>
                  <a:lnTo>
                    <a:pt x="131" y="71"/>
                  </a:lnTo>
                  <a:lnTo>
                    <a:pt x="149" y="76"/>
                  </a:lnTo>
                  <a:lnTo>
                    <a:pt x="162" y="80"/>
                  </a:lnTo>
                  <a:lnTo>
                    <a:pt x="153" y="67"/>
                  </a:lnTo>
                  <a:lnTo>
                    <a:pt x="144" y="58"/>
                  </a:lnTo>
                  <a:lnTo>
                    <a:pt x="140" y="5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EEE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未知"/>
            <p:cNvSpPr/>
            <p:nvPr/>
          </p:nvSpPr>
          <p:spPr bwMode="auto">
            <a:xfrm>
              <a:off x="1017" y="483"/>
              <a:ext cx="50" cy="64"/>
            </a:xfrm>
            <a:custGeom>
              <a:avLst/>
              <a:gdLst>
                <a:gd name="T0" fmla="*/ 13 w 50"/>
                <a:gd name="T1" fmla="*/ 58 h 64"/>
                <a:gd name="T2" fmla="*/ 22 w 50"/>
                <a:gd name="T3" fmla="*/ 63 h 64"/>
                <a:gd name="T4" fmla="*/ 49 w 50"/>
                <a:gd name="T5" fmla="*/ 63 h 64"/>
                <a:gd name="T6" fmla="*/ 49 w 50"/>
                <a:gd name="T7" fmla="*/ 54 h 64"/>
                <a:gd name="T8" fmla="*/ 49 w 50"/>
                <a:gd name="T9" fmla="*/ 36 h 64"/>
                <a:gd name="T10" fmla="*/ 49 w 50"/>
                <a:gd name="T11" fmla="*/ 22 h 64"/>
                <a:gd name="T12" fmla="*/ 36 w 50"/>
                <a:gd name="T13" fmla="*/ 4 h 64"/>
                <a:gd name="T14" fmla="*/ 27 w 50"/>
                <a:gd name="T15" fmla="*/ 0 h 64"/>
                <a:gd name="T16" fmla="*/ 13 w 50"/>
                <a:gd name="T17" fmla="*/ 0 h 64"/>
                <a:gd name="T18" fmla="*/ 4 w 50"/>
                <a:gd name="T19" fmla="*/ 4 h 64"/>
                <a:gd name="T20" fmla="*/ 0 w 50"/>
                <a:gd name="T21" fmla="*/ 22 h 64"/>
                <a:gd name="T22" fmla="*/ 0 w 50"/>
                <a:gd name="T23" fmla="*/ 40 h 64"/>
                <a:gd name="T24" fmla="*/ 4 w 50"/>
                <a:gd name="T25" fmla="*/ 49 h 64"/>
                <a:gd name="T26" fmla="*/ 13 w 50"/>
                <a:gd name="T27" fmla="*/ 58 h 64"/>
                <a:gd name="T28" fmla="*/ 13 w 50"/>
                <a:gd name="T29" fmla="*/ 58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64"/>
                <a:gd name="T47" fmla="*/ 50 w 50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64">
                  <a:moveTo>
                    <a:pt x="13" y="58"/>
                  </a:moveTo>
                  <a:lnTo>
                    <a:pt x="22" y="63"/>
                  </a:lnTo>
                  <a:lnTo>
                    <a:pt x="49" y="63"/>
                  </a:lnTo>
                  <a:lnTo>
                    <a:pt x="49" y="54"/>
                  </a:lnTo>
                  <a:lnTo>
                    <a:pt x="49" y="36"/>
                  </a:lnTo>
                  <a:lnTo>
                    <a:pt x="49" y="22"/>
                  </a:lnTo>
                  <a:lnTo>
                    <a:pt x="36" y="4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0" y="22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13" y="5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未知"/>
            <p:cNvSpPr/>
            <p:nvPr/>
          </p:nvSpPr>
          <p:spPr bwMode="auto">
            <a:xfrm>
              <a:off x="985" y="572"/>
              <a:ext cx="46" cy="69"/>
            </a:xfrm>
            <a:custGeom>
              <a:avLst/>
              <a:gdLst>
                <a:gd name="T0" fmla="*/ 14 w 46"/>
                <a:gd name="T1" fmla="*/ 59 h 69"/>
                <a:gd name="T2" fmla="*/ 27 w 46"/>
                <a:gd name="T3" fmla="*/ 68 h 69"/>
                <a:gd name="T4" fmla="*/ 41 w 46"/>
                <a:gd name="T5" fmla="*/ 68 h 69"/>
                <a:gd name="T6" fmla="*/ 45 w 46"/>
                <a:gd name="T7" fmla="*/ 63 h 69"/>
                <a:gd name="T8" fmla="*/ 45 w 46"/>
                <a:gd name="T9" fmla="*/ 45 h 69"/>
                <a:gd name="T10" fmla="*/ 45 w 46"/>
                <a:gd name="T11" fmla="*/ 27 h 69"/>
                <a:gd name="T12" fmla="*/ 41 w 46"/>
                <a:gd name="T13" fmla="*/ 18 h 69"/>
                <a:gd name="T14" fmla="*/ 32 w 46"/>
                <a:gd name="T15" fmla="*/ 5 h 69"/>
                <a:gd name="T16" fmla="*/ 18 w 46"/>
                <a:gd name="T17" fmla="*/ 0 h 69"/>
                <a:gd name="T18" fmla="*/ 9 w 46"/>
                <a:gd name="T19" fmla="*/ 5 h 69"/>
                <a:gd name="T20" fmla="*/ 0 w 46"/>
                <a:gd name="T21" fmla="*/ 9 h 69"/>
                <a:gd name="T22" fmla="*/ 0 w 46"/>
                <a:gd name="T23" fmla="*/ 27 h 69"/>
                <a:gd name="T24" fmla="*/ 0 w 46"/>
                <a:gd name="T25" fmla="*/ 41 h 69"/>
                <a:gd name="T26" fmla="*/ 5 w 46"/>
                <a:gd name="T27" fmla="*/ 50 h 69"/>
                <a:gd name="T28" fmla="*/ 14 w 46"/>
                <a:gd name="T29" fmla="*/ 59 h 69"/>
                <a:gd name="T30" fmla="*/ 14 w 46"/>
                <a:gd name="T31" fmla="*/ 59 h 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6"/>
                <a:gd name="T49" fmla="*/ 0 h 69"/>
                <a:gd name="T50" fmla="*/ 46 w 46"/>
                <a:gd name="T51" fmla="*/ 69 h 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6" h="69">
                  <a:moveTo>
                    <a:pt x="14" y="59"/>
                  </a:moveTo>
                  <a:lnTo>
                    <a:pt x="27" y="68"/>
                  </a:lnTo>
                  <a:lnTo>
                    <a:pt x="41" y="68"/>
                  </a:lnTo>
                  <a:lnTo>
                    <a:pt x="45" y="63"/>
                  </a:lnTo>
                  <a:lnTo>
                    <a:pt x="45" y="45"/>
                  </a:lnTo>
                  <a:lnTo>
                    <a:pt x="45" y="27"/>
                  </a:lnTo>
                  <a:lnTo>
                    <a:pt x="41" y="18"/>
                  </a:lnTo>
                  <a:lnTo>
                    <a:pt x="32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5" y="50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未知"/>
            <p:cNvSpPr/>
            <p:nvPr/>
          </p:nvSpPr>
          <p:spPr bwMode="auto">
            <a:xfrm>
              <a:off x="918" y="595"/>
              <a:ext cx="50" cy="59"/>
            </a:xfrm>
            <a:custGeom>
              <a:avLst/>
              <a:gdLst>
                <a:gd name="T0" fmla="*/ 40 w 50"/>
                <a:gd name="T1" fmla="*/ 9 h 59"/>
                <a:gd name="T2" fmla="*/ 22 w 50"/>
                <a:gd name="T3" fmla="*/ 0 h 59"/>
                <a:gd name="T4" fmla="*/ 13 w 50"/>
                <a:gd name="T5" fmla="*/ 0 h 59"/>
                <a:gd name="T6" fmla="*/ 4 w 50"/>
                <a:gd name="T7" fmla="*/ 9 h 59"/>
                <a:gd name="T8" fmla="*/ 0 w 50"/>
                <a:gd name="T9" fmla="*/ 18 h 59"/>
                <a:gd name="T10" fmla="*/ 0 w 50"/>
                <a:gd name="T11" fmla="*/ 31 h 59"/>
                <a:gd name="T12" fmla="*/ 9 w 50"/>
                <a:gd name="T13" fmla="*/ 45 h 59"/>
                <a:gd name="T14" fmla="*/ 22 w 50"/>
                <a:gd name="T15" fmla="*/ 58 h 59"/>
                <a:gd name="T16" fmla="*/ 31 w 50"/>
                <a:gd name="T17" fmla="*/ 58 h 59"/>
                <a:gd name="T18" fmla="*/ 49 w 50"/>
                <a:gd name="T19" fmla="*/ 53 h 59"/>
                <a:gd name="T20" fmla="*/ 49 w 50"/>
                <a:gd name="T21" fmla="*/ 36 h 59"/>
                <a:gd name="T22" fmla="*/ 49 w 50"/>
                <a:gd name="T23" fmla="*/ 31 h 59"/>
                <a:gd name="T24" fmla="*/ 45 w 50"/>
                <a:gd name="T25" fmla="*/ 18 h 59"/>
                <a:gd name="T26" fmla="*/ 40 w 50"/>
                <a:gd name="T27" fmla="*/ 9 h 59"/>
                <a:gd name="T28" fmla="*/ 40 w 50"/>
                <a:gd name="T29" fmla="*/ 9 h 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59"/>
                <a:gd name="T47" fmla="*/ 50 w 50"/>
                <a:gd name="T48" fmla="*/ 59 h 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59">
                  <a:moveTo>
                    <a:pt x="40" y="9"/>
                  </a:moveTo>
                  <a:lnTo>
                    <a:pt x="22" y="0"/>
                  </a:lnTo>
                  <a:lnTo>
                    <a:pt x="13" y="0"/>
                  </a:lnTo>
                  <a:lnTo>
                    <a:pt x="4" y="9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9" y="45"/>
                  </a:lnTo>
                  <a:lnTo>
                    <a:pt x="22" y="58"/>
                  </a:lnTo>
                  <a:lnTo>
                    <a:pt x="31" y="58"/>
                  </a:lnTo>
                  <a:lnTo>
                    <a:pt x="49" y="53"/>
                  </a:lnTo>
                  <a:lnTo>
                    <a:pt x="49" y="36"/>
                  </a:lnTo>
                  <a:lnTo>
                    <a:pt x="49" y="31"/>
                  </a:lnTo>
                  <a:lnTo>
                    <a:pt x="45" y="18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未知"/>
            <p:cNvSpPr/>
            <p:nvPr/>
          </p:nvSpPr>
          <p:spPr bwMode="auto">
            <a:xfrm>
              <a:off x="796" y="617"/>
              <a:ext cx="55" cy="50"/>
            </a:xfrm>
            <a:custGeom>
              <a:avLst/>
              <a:gdLst>
                <a:gd name="T0" fmla="*/ 9 w 55"/>
                <a:gd name="T1" fmla="*/ 40 h 50"/>
                <a:gd name="T2" fmla="*/ 0 w 55"/>
                <a:gd name="T3" fmla="*/ 27 h 50"/>
                <a:gd name="T4" fmla="*/ 0 w 55"/>
                <a:gd name="T5" fmla="*/ 18 h 50"/>
                <a:gd name="T6" fmla="*/ 5 w 55"/>
                <a:gd name="T7" fmla="*/ 5 h 50"/>
                <a:gd name="T8" fmla="*/ 14 w 55"/>
                <a:gd name="T9" fmla="*/ 0 h 50"/>
                <a:gd name="T10" fmla="*/ 45 w 55"/>
                <a:gd name="T11" fmla="*/ 9 h 50"/>
                <a:gd name="T12" fmla="*/ 54 w 55"/>
                <a:gd name="T13" fmla="*/ 31 h 50"/>
                <a:gd name="T14" fmla="*/ 54 w 55"/>
                <a:gd name="T15" fmla="*/ 40 h 50"/>
                <a:gd name="T16" fmla="*/ 50 w 55"/>
                <a:gd name="T17" fmla="*/ 49 h 50"/>
                <a:gd name="T18" fmla="*/ 36 w 55"/>
                <a:gd name="T19" fmla="*/ 49 h 50"/>
                <a:gd name="T20" fmla="*/ 18 w 55"/>
                <a:gd name="T21" fmla="*/ 45 h 50"/>
                <a:gd name="T22" fmla="*/ 9 w 55"/>
                <a:gd name="T23" fmla="*/ 40 h 50"/>
                <a:gd name="T24" fmla="*/ 9 w 55"/>
                <a:gd name="T25" fmla="*/ 40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0"/>
                <a:gd name="T41" fmla="*/ 55 w 55"/>
                <a:gd name="T42" fmla="*/ 50 h 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0">
                  <a:moveTo>
                    <a:pt x="9" y="40"/>
                  </a:moveTo>
                  <a:lnTo>
                    <a:pt x="0" y="27"/>
                  </a:lnTo>
                  <a:lnTo>
                    <a:pt x="0" y="18"/>
                  </a:lnTo>
                  <a:lnTo>
                    <a:pt x="5" y="5"/>
                  </a:lnTo>
                  <a:lnTo>
                    <a:pt x="14" y="0"/>
                  </a:lnTo>
                  <a:lnTo>
                    <a:pt x="45" y="9"/>
                  </a:lnTo>
                  <a:lnTo>
                    <a:pt x="54" y="31"/>
                  </a:lnTo>
                  <a:lnTo>
                    <a:pt x="54" y="40"/>
                  </a:lnTo>
                  <a:lnTo>
                    <a:pt x="50" y="49"/>
                  </a:lnTo>
                  <a:lnTo>
                    <a:pt x="36" y="49"/>
                  </a:lnTo>
                  <a:lnTo>
                    <a:pt x="18" y="45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未知"/>
            <p:cNvSpPr/>
            <p:nvPr/>
          </p:nvSpPr>
          <p:spPr bwMode="auto">
            <a:xfrm>
              <a:off x="1188" y="0"/>
              <a:ext cx="397" cy="502"/>
            </a:xfrm>
            <a:custGeom>
              <a:avLst/>
              <a:gdLst>
                <a:gd name="T0" fmla="*/ 396 w 397"/>
                <a:gd name="T1" fmla="*/ 282 h 502"/>
                <a:gd name="T2" fmla="*/ 396 w 397"/>
                <a:gd name="T3" fmla="*/ 9 h 502"/>
                <a:gd name="T4" fmla="*/ 382 w 397"/>
                <a:gd name="T5" fmla="*/ 4 h 502"/>
                <a:gd name="T6" fmla="*/ 364 w 397"/>
                <a:gd name="T7" fmla="*/ 0 h 502"/>
                <a:gd name="T8" fmla="*/ 301 w 397"/>
                <a:gd name="T9" fmla="*/ 13 h 502"/>
                <a:gd name="T10" fmla="*/ 261 w 397"/>
                <a:gd name="T11" fmla="*/ 58 h 502"/>
                <a:gd name="T12" fmla="*/ 225 w 397"/>
                <a:gd name="T13" fmla="*/ 89 h 502"/>
                <a:gd name="T14" fmla="*/ 0 w 397"/>
                <a:gd name="T15" fmla="*/ 170 h 502"/>
                <a:gd name="T16" fmla="*/ 27 w 397"/>
                <a:gd name="T17" fmla="*/ 183 h 502"/>
                <a:gd name="T18" fmla="*/ 63 w 397"/>
                <a:gd name="T19" fmla="*/ 188 h 502"/>
                <a:gd name="T20" fmla="*/ 85 w 397"/>
                <a:gd name="T21" fmla="*/ 188 h 502"/>
                <a:gd name="T22" fmla="*/ 108 w 397"/>
                <a:gd name="T23" fmla="*/ 255 h 502"/>
                <a:gd name="T24" fmla="*/ 126 w 397"/>
                <a:gd name="T25" fmla="*/ 318 h 502"/>
                <a:gd name="T26" fmla="*/ 135 w 397"/>
                <a:gd name="T27" fmla="*/ 376 h 502"/>
                <a:gd name="T28" fmla="*/ 139 w 397"/>
                <a:gd name="T29" fmla="*/ 434 h 502"/>
                <a:gd name="T30" fmla="*/ 135 w 397"/>
                <a:gd name="T31" fmla="*/ 447 h 502"/>
                <a:gd name="T32" fmla="*/ 130 w 397"/>
                <a:gd name="T33" fmla="*/ 465 h 502"/>
                <a:gd name="T34" fmla="*/ 126 w 397"/>
                <a:gd name="T35" fmla="*/ 479 h 502"/>
                <a:gd name="T36" fmla="*/ 117 w 397"/>
                <a:gd name="T37" fmla="*/ 483 h 502"/>
                <a:gd name="T38" fmla="*/ 112 w 397"/>
                <a:gd name="T39" fmla="*/ 483 h 502"/>
                <a:gd name="T40" fmla="*/ 103 w 397"/>
                <a:gd name="T41" fmla="*/ 479 h 502"/>
                <a:gd name="T42" fmla="*/ 103 w 397"/>
                <a:gd name="T43" fmla="*/ 470 h 502"/>
                <a:gd name="T44" fmla="*/ 85 w 397"/>
                <a:gd name="T45" fmla="*/ 483 h 502"/>
                <a:gd name="T46" fmla="*/ 94 w 397"/>
                <a:gd name="T47" fmla="*/ 492 h 502"/>
                <a:gd name="T48" fmla="*/ 99 w 397"/>
                <a:gd name="T49" fmla="*/ 501 h 502"/>
                <a:gd name="T50" fmla="*/ 139 w 397"/>
                <a:gd name="T51" fmla="*/ 501 h 502"/>
                <a:gd name="T52" fmla="*/ 175 w 397"/>
                <a:gd name="T53" fmla="*/ 470 h 502"/>
                <a:gd name="T54" fmla="*/ 216 w 397"/>
                <a:gd name="T55" fmla="*/ 465 h 502"/>
                <a:gd name="T56" fmla="*/ 256 w 397"/>
                <a:gd name="T57" fmla="*/ 461 h 502"/>
                <a:gd name="T58" fmla="*/ 328 w 397"/>
                <a:gd name="T59" fmla="*/ 434 h 502"/>
                <a:gd name="T60" fmla="*/ 396 w 397"/>
                <a:gd name="T61" fmla="*/ 407 h 502"/>
                <a:gd name="T62" fmla="*/ 396 w 397"/>
                <a:gd name="T63" fmla="*/ 282 h 502"/>
                <a:gd name="T64" fmla="*/ 396 w 397"/>
                <a:gd name="T65" fmla="*/ 282 h 5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7"/>
                <a:gd name="T100" fmla="*/ 0 h 502"/>
                <a:gd name="T101" fmla="*/ 397 w 397"/>
                <a:gd name="T102" fmla="*/ 502 h 5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7" h="502">
                  <a:moveTo>
                    <a:pt x="396" y="282"/>
                  </a:moveTo>
                  <a:lnTo>
                    <a:pt x="396" y="9"/>
                  </a:lnTo>
                  <a:lnTo>
                    <a:pt x="382" y="4"/>
                  </a:lnTo>
                  <a:lnTo>
                    <a:pt x="364" y="0"/>
                  </a:lnTo>
                  <a:lnTo>
                    <a:pt x="301" y="13"/>
                  </a:lnTo>
                  <a:lnTo>
                    <a:pt x="261" y="58"/>
                  </a:lnTo>
                  <a:lnTo>
                    <a:pt x="225" y="89"/>
                  </a:lnTo>
                  <a:lnTo>
                    <a:pt x="0" y="170"/>
                  </a:lnTo>
                  <a:lnTo>
                    <a:pt x="27" y="183"/>
                  </a:lnTo>
                  <a:lnTo>
                    <a:pt x="63" y="188"/>
                  </a:lnTo>
                  <a:lnTo>
                    <a:pt x="85" y="188"/>
                  </a:lnTo>
                  <a:lnTo>
                    <a:pt x="108" y="255"/>
                  </a:lnTo>
                  <a:lnTo>
                    <a:pt x="126" y="318"/>
                  </a:lnTo>
                  <a:lnTo>
                    <a:pt x="135" y="376"/>
                  </a:lnTo>
                  <a:lnTo>
                    <a:pt x="139" y="434"/>
                  </a:lnTo>
                  <a:lnTo>
                    <a:pt x="135" y="447"/>
                  </a:lnTo>
                  <a:lnTo>
                    <a:pt x="130" y="465"/>
                  </a:lnTo>
                  <a:lnTo>
                    <a:pt x="126" y="479"/>
                  </a:lnTo>
                  <a:lnTo>
                    <a:pt x="117" y="483"/>
                  </a:lnTo>
                  <a:lnTo>
                    <a:pt x="112" y="483"/>
                  </a:lnTo>
                  <a:lnTo>
                    <a:pt x="103" y="479"/>
                  </a:lnTo>
                  <a:lnTo>
                    <a:pt x="103" y="470"/>
                  </a:lnTo>
                  <a:lnTo>
                    <a:pt x="85" y="483"/>
                  </a:lnTo>
                  <a:lnTo>
                    <a:pt x="94" y="492"/>
                  </a:lnTo>
                  <a:lnTo>
                    <a:pt x="99" y="501"/>
                  </a:lnTo>
                  <a:lnTo>
                    <a:pt x="139" y="501"/>
                  </a:lnTo>
                  <a:lnTo>
                    <a:pt x="175" y="470"/>
                  </a:lnTo>
                  <a:lnTo>
                    <a:pt x="216" y="465"/>
                  </a:lnTo>
                  <a:lnTo>
                    <a:pt x="256" y="461"/>
                  </a:lnTo>
                  <a:lnTo>
                    <a:pt x="328" y="434"/>
                  </a:lnTo>
                  <a:lnTo>
                    <a:pt x="396" y="407"/>
                  </a:lnTo>
                  <a:lnTo>
                    <a:pt x="396" y="282"/>
                  </a:lnTo>
                  <a:close/>
                </a:path>
              </a:pathLst>
            </a:custGeom>
            <a:solidFill>
              <a:srgbClr val="777777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未知"/>
            <p:cNvSpPr/>
            <p:nvPr/>
          </p:nvSpPr>
          <p:spPr bwMode="auto">
            <a:xfrm>
              <a:off x="1291" y="456"/>
              <a:ext cx="33" cy="28"/>
            </a:xfrm>
            <a:custGeom>
              <a:avLst/>
              <a:gdLst>
                <a:gd name="T0" fmla="*/ 0 w 33"/>
                <a:gd name="T1" fmla="*/ 14 h 28"/>
                <a:gd name="T2" fmla="*/ 14 w 33"/>
                <a:gd name="T3" fmla="*/ 5 h 28"/>
                <a:gd name="T4" fmla="*/ 32 w 33"/>
                <a:gd name="T5" fmla="*/ 0 h 28"/>
                <a:gd name="T6" fmla="*/ 27 w 33"/>
                <a:gd name="T7" fmla="*/ 23 h 28"/>
                <a:gd name="T8" fmla="*/ 9 w 33"/>
                <a:gd name="T9" fmla="*/ 27 h 28"/>
                <a:gd name="T10" fmla="*/ 0 w 33"/>
                <a:gd name="T11" fmla="*/ 23 h 28"/>
                <a:gd name="T12" fmla="*/ 0 w 33"/>
                <a:gd name="T13" fmla="*/ 14 h 28"/>
                <a:gd name="T14" fmla="*/ 0 w 33"/>
                <a:gd name="T15" fmla="*/ 14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"/>
                <a:gd name="T25" fmla="*/ 0 h 28"/>
                <a:gd name="T26" fmla="*/ 33 w 33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" h="28">
                  <a:moveTo>
                    <a:pt x="0" y="14"/>
                  </a:moveTo>
                  <a:lnTo>
                    <a:pt x="14" y="5"/>
                  </a:lnTo>
                  <a:lnTo>
                    <a:pt x="32" y="0"/>
                  </a:lnTo>
                  <a:lnTo>
                    <a:pt x="27" y="23"/>
                  </a:lnTo>
                  <a:lnTo>
                    <a:pt x="9" y="27"/>
                  </a:lnTo>
                  <a:lnTo>
                    <a:pt x="0" y="2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未知"/>
            <p:cNvSpPr/>
            <p:nvPr/>
          </p:nvSpPr>
          <p:spPr bwMode="auto">
            <a:xfrm>
              <a:off x="765" y="36"/>
              <a:ext cx="563" cy="546"/>
            </a:xfrm>
            <a:custGeom>
              <a:avLst/>
              <a:gdLst>
                <a:gd name="T0" fmla="*/ 562 w 563"/>
                <a:gd name="T1" fmla="*/ 371 h 546"/>
                <a:gd name="T2" fmla="*/ 540 w 563"/>
                <a:gd name="T3" fmla="*/ 380 h 546"/>
                <a:gd name="T4" fmla="*/ 517 w 563"/>
                <a:gd name="T5" fmla="*/ 398 h 546"/>
                <a:gd name="T6" fmla="*/ 481 w 563"/>
                <a:gd name="T7" fmla="*/ 438 h 546"/>
                <a:gd name="T8" fmla="*/ 409 w 563"/>
                <a:gd name="T9" fmla="*/ 492 h 546"/>
                <a:gd name="T10" fmla="*/ 256 w 563"/>
                <a:gd name="T11" fmla="*/ 545 h 546"/>
                <a:gd name="T12" fmla="*/ 243 w 563"/>
                <a:gd name="T13" fmla="*/ 527 h 546"/>
                <a:gd name="T14" fmla="*/ 261 w 563"/>
                <a:gd name="T15" fmla="*/ 532 h 546"/>
                <a:gd name="T16" fmla="*/ 279 w 563"/>
                <a:gd name="T17" fmla="*/ 527 h 546"/>
                <a:gd name="T18" fmla="*/ 288 w 563"/>
                <a:gd name="T19" fmla="*/ 523 h 546"/>
                <a:gd name="T20" fmla="*/ 292 w 563"/>
                <a:gd name="T21" fmla="*/ 510 h 546"/>
                <a:gd name="T22" fmla="*/ 301 w 563"/>
                <a:gd name="T23" fmla="*/ 510 h 546"/>
                <a:gd name="T24" fmla="*/ 301 w 563"/>
                <a:gd name="T25" fmla="*/ 501 h 546"/>
                <a:gd name="T26" fmla="*/ 301 w 563"/>
                <a:gd name="T27" fmla="*/ 483 h 546"/>
                <a:gd name="T28" fmla="*/ 297 w 563"/>
                <a:gd name="T29" fmla="*/ 469 h 546"/>
                <a:gd name="T30" fmla="*/ 288 w 563"/>
                <a:gd name="T31" fmla="*/ 451 h 546"/>
                <a:gd name="T32" fmla="*/ 270 w 563"/>
                <a:gd name="T33" fmla="*/ 416 h 546"/>
                <a:gd name="T34" fmla="*/ 247 w 563"/>
                <a:gd name="T35" fmla="*/ 384 h 546"/>
                <a:gd name="T36" fmla="*/ 198 w 563"/>
                <a:gd name="T37" fmla="*/ 326 h 546"/>
                <a:gd name="T38" fmla="*/ 148 w 563"/>
                <a:gd name="T39" fmla="*/ 268 h 546"/>
                <a:gd name="T40" fmla="*/ 99 w 563"/>
                <a:gd name="T41" fmla="*/ 223 h 546"/>
                <a:gd name="T42" fmla="*/ 49 w 563"/>
                <a:gd name="T43" fmla="*/ 174 h 546"/>
                <a:gd name="T44" fmla="*/ 175 w 563"/>
                <a:gd name="T45" fmla="*/ 147 h 546"/>
                <a:gd name="T46" fmla="*/ 220 w 563"/>
                <a:gd name="T47" fmla="*/ 134 h 546"/>
                <a:gd name="T48" fmla="*/ 207 w 563"/>
                <a:gd name="T49" fmla="*/ 129 h 546"/>
                <a:gd name="T50" fmla="*/ 193 w 563"/>
                <a:gd name="T51" fmla="*/ 121 h 546"/>
                <a:gd name="T52" fmla="*/ 184 w 563"/>
                <a:gd name="T53" fmla="*/ 121 h 546"/>
                <a:gd name="T54" fmla="*/ 171 w 563"/>
                <a:gd name="T55" fmla="*/ 121 h 546"/>
                <a:gd name="T56" fmla="*/ 153 w 563"/>
                <a:gd name="T57" fmla="*/ 112 h 546"/>
                <a:gd name="T58" fmla="*/ 139 w 563"/>
                <a:gd name="T59" fmla="*/ 98 h 546"/>
                <a:gd name="T60" fmla="*/ 126 w 563"/>
                <a:gd name="T61" fmla="*/ 98 h 546"/>
                <a:gd name="T62" fmla="*/ 108 w 563"/>
                <a:gd name="T63" fmla="*/ 98 h 546"/>
                <a:gd name="T64" fmla="*/ 54 w 563"/>
                <a:gd name="T65" fmla="*/ 85 h 546"/>
                <a:gd name="T66" fmla="*/ 9 w 563"/>
                <a:gd name="T67" fmla="*/ 53 h 546"/>
                <a:gd name="T68" fmla="*/ 0 w 563"/>
                <a:gd name="T69" fmla="*/ 36 h 546"/>
                <a:gd name="T70" fmla="*/ 4 w 563"/>
                <a:gd name="T71" fmla="*/ 22 h 546"/>
                <a:gd name="T72" fmla="*/ 9 w 563"/>
                <a:gd name="T73" fmla="*/ 13 h 546"/>
                <a:gd name="T74" fmla="*/ 18 w 563"/>
                <a:gd name="T75" fmla="*/ 4 h 546"/>
                <a:gd name="T76" fmla="*/ 36 w 563"/>
                <a:gd name="T77" fmla="*/ 13 h 546"/>
                <a:gd name="T78" fmla="*/ 58 w 563"/>
                <a:gd name="T79" fmla="*/ 18 h 546"/>
                <a:gd name="T80" fmla="*/ 103 w 563"/>
                <a:gd name="T81" fmla="*/ 13 h 546"/>
                <a:gd name="T82" fmla="*/ 144 w 563"/>
                <a:gd name="T83" fmla="*/ 0 h 546"/>
                <a:gd name="T84" fmla="*/ 189 w 563"/>
                <a:gd name="T85" fmla="*/ 4 h 546"/>
                <a:gd name="T86" fmla="*/ 229 w 563"/>
                <a:gd name="T87" fmla="*/ 9 h 546"/>
                <a:gd name="T88" fmla="*/ 337 w 563"/>
                <a:gd name="T89" fmla="*/ 49 h 546"/>
                <a:gd name="T90" fmla="*/ 423 w 563"/>
                <a:gd name="T91" fmla="*/ 134 h 546"/>
                <a:gd name="T92" fmla="*/ 463 w 563"/>
                <a:gd name="T93" fmla="*/ 147 h 546"/>
                <a:gd name="T94" fmla="*/ 508 w 563"/>
                <a:gd name="T95" fmla="*/ 152 h 546"/>
                <a:gd name="T96" fmla="*/ 549 w 563"/>
                <a:gd name="T97" fmla="*/ 259 h 546"/>
                <a:gd name="T98" fmla="*/ 562 w 563"/>
                <a:gd name="T99" fmla="*/ 371 h 546"/>
                <a:gd name="T100" fmla="*/ 562 w 563"/>
                <a:gd name="T101" fmla="*/ 371 h 5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3"/>
                <a:gd name="T154" fmla="*/ 0 h 546"/>
                <a:gd name="T155" fmla="*/ 563 w 563"/>
                <a:gd name="T156" fmla="*/ 546 h 54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3" h="546">
                  <a:moveTo>
                    <a:pt x="562" y="371"/>
                  </a:moveTo>
                  <a:lnTo>
                    <a:pt x="540" y="380"/>
                  </a:lnTo>
                  <a:lnTo>
                    <a:pt x="517" y="398"/>
                  </a:lnTo>
                  <a:lnTo>
                    <a:pt x="481" y="438"/>
                  </a:lnTo>
                  <a:lnTo>
                    <a:pt x="409" y="492"/>
                  </a:lnTo>
                  <a:lnTo>
                    <a:pt x="256" y="545"/>
                  </a:lnTo>
                  <a:lnTo>
                    <a:pt x="243" y="527"/>
                  </a:lnTo>
                  <a:lnTo>
                    <a:pt x="261" y="532"/>
                  </a:lnTo>
                  <a:lnTo>
                    <a:pt x="279" y="527"/>
                  </a:lnTo>
                  <a:lnTo>
                    <a:pt x="288" y="523"/>
                  </a:lnTo>
                  <a:lnTo>
                    <a:pt x="292" y="510"/>
                  </a:lnTo>
                  <a:lnTo>
                    <a:pt x="301" y="510"/>
                  </a:lnTo>
                  <a:lnTo>
                    <a:pt x="301" y="501"/>
                  </a:lnTo>
                  <a:lnTo>
                    <a:pt x="301" y="483"/>
                  </a:lnTo>
                  <a:lnTo>
                    <a:pt x="297" y="469"/>
                  </a:lnTo>
                  <a:lnTo>
                    <a:pt x="288" y="451"/>
                  </a:lnTo>
                  <a:lnTo>
                    <a:pt x="270" y="416"/>
                  </a:lnTo>
                  <a:lnTo>
                    <a:pt x="247" y="384"/>
                  </a:lnTo>
                  <a:lnTo>
                    <a:pt x="198" y="326"/>
                  </a:lnTo>
                  <a:lnTo>
                    <a:pt x="148" y="268"/>
                  </a:lnTo>
                  <a:lnTo>
                    <a:pt x="99" y="223"/>
                  </a:lnTo>
                  <a:lnTo>
                    <a:pt x="49" y="174"/>
                  </a:lnTo>
                  <a:lnTo>
                    <a:pt x="175" y="147"/>
                  </a:lnTo>
                  <a:lnTo>
                    <a:pt x="220" y="134"/>
                  </a:lnTo>
                  <a:lnTo>
                    <a:pt x="207" y="129"/>
                  </a:lnTo>
                  <a:lnTo>
                    <a:pt x="193" y="121"/>
                  </a:lnTo>
                  <a:lnTo>
                    <a:pt x="184" y="121"/>
                  </a:lnTo>
                  <a:lnTo>
                    <a:pt x="171" y="121"/>
                  </a:lnTo>
                  <a:lnTo>
                    <a:pt x="153" y="112"/>
                  </a:lnTo>
                  <a:lnTo>
                    <a:pt x="139" y="98"/>
                  </a:lnTo>
                  <a:lnTo>
                    <a:pt x="126" y="98"/>
                  </a:lnTo>
                  <a:lnTo>
                    <a:pt x="108" y="98"/>
                  </a:lnTo>
                  <a:lnTo>
                    <a:pt x="54" y="85"/>
                  </a:lnTo>
                  <a:lnTo>
                    <a:pt x="9" y="53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36" y="13"/>
                  </a:lnTo>
                  <a:lnTo>
                    <a:pt x="58" y="18"/>
                  </a:lnTo>
                  <a:lnTo>
                    <a:pt x="103" y="13"/>
                  </a:lnTo>
                  <a:lnTo>
                    <a:pt x="144" y="0"/>
                  </a:lnTo>
                  <a:lnTo>
                    <a:pt x="189" y="4"/>
                  </a:lnTo>
                  <a:lnTo>
                    <a:pt x="229" y="9"/>
                  </a:lnTo>
                  <a:lnTo>
                    <a:pt x="337" y="49"/>
                  </a:lnTo>
                  <a:lnTo>
                    <a:pt x="423" y="134"/>
                  </a:lnTo>
                  <a:lnTo>
                    <a:pt x="463" y="147"/>
                  </a:lnTo>
                  <a:lnTo>
                    <a:pt x="508" y="152"/>
                  </a:lnTo>
                  <a:lnTo>
                    <a:pt x="549" y="259"/>
                  </a:lnTo>
                  <a:lnTo>
                    <a:pt x="562" y="371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未知"/>
            <p:cNvSpPr/>
            <p:nvPr/>
          </p:nvSpPr>
          <p:spPr bwMode="auto">
            <a:xfrm>
              <a:off x="1021" y="407"/>
              <a:ext cx="307" cy="175"/>
            </a:xfrm>
            <a:custGeom>
              <a:avLst/>
              <a:gdLst>
                <a:gd name="T0" fmla="*/ 306 w 307"/>
                <a:gd name="T1" fmla="*/ 0 h 175"/>
                <a:gd name="T2" fmla="*/ 306 w 307"/>
                <a:gd name="T3" fmla="*/ 22 h 175"/>
                <a:gd name="T4" fmla="*/ 302 w 307"/>
                <a:gd name="T5" fmla="*/ 49 h 175"/>
                <a:gd name="T6" fmla="*/ 284 w 307"/>
                <a:gd name="T7" fmla="*/ 54 h 175"/>
                <a:gd name="T8" fmla="*/ 270 w 307"/>
                <a:gd name="T9" fmla="*/ 63 h 175"/>
                <a:gd name="T10" fmla="*/ 257 w 307"/>
                <a:gd name="T11" fmla="*/ 76 h 175"/>
                <a:gd name="T12" fmla="*/ 230 w 307"/>
                <a:gd name="T13" fmla="*/ 94 h 175"/>
                <a:gd name="T14" fmla="*/ 117 w 307"/>
                <a:gd name="T15" fmla="*/ 143 h 175"/>
                <a:gd name="T16" fmla="*/ 0 w 307"/>
                <a:gd name="T17" fmla="*/ 174 h 175"/>
                <a:gd name="T18" fmla="*/ 149 w 307"/>
                <a:gd name="T19" fmla="*/ 121 h 175"/>
                <a:gd name="T20" fmla="*/ 270 w 307"/>
                <a:gd name="T21" fmla="*/ 18 h 175"/>
                <a:gd name="T22" fmla="*/ 288 w 307"/>
                <a:gd name="T23" fmla="*/ 4 h 175"/>
                <a:gd name="T24" fmla="*/ 306 w 307"/>
                <a:gd name="T25" fmla="*/ 0 h 175"/>
                <a:gd name="T26" fmla="*/ 306 w 307"/>
                <a:gd name="T27" fmla="*/ 0 h 1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7"/>
                <a:gd name="T43" fmla="*/ 0 h 175"/>
                <a:gd name="T44" fmla="*/ 307 w 307"/>
                <a:gd name="T45" fmla="*/ 175 h 17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7" h="175">
                  <a:moveTo>
                    <a:pt x="306" y="0"/>
                  </a:moveTo>
                  <a:lnTo>
                    <a:pt x="306" y="22"/>
                  </a:lnTo>
                  <a:lnTo>
                    <a:pt x="302" y="49"/>
                  </a:lnTo>
                  <a:lnTo>
                    <a:pt x="284" y="54"/>
                  </a:lnTo>
                  <a:lnTo>
                    <a:pt x="270" y="63"/>
                  </a:lnTo>
                  <a:lnTo>
                    <a:pt x="257" y="76"/>
                  </a:lnTo>
                  <a:lnTo>
                    <a:pt x="230" y="94"/>
                  </a:lnTo>
                  <a:lnTo>
                    <a:pt x="117" y="143"/>
                  </a:lnTo>
                  <a:lnTo>
                    <a:pt x="0" y="174"/>
                  </a:lnTo>
                  <a:lnTo>
                    <a:pt x="149" y="121"/>
                  </a:lnTo>
                  <a:lnTo>
                    <a:pt x="270" y="18"/>
                  </a:lnTo>
                  <a:lnTo>
                    <a:pt x="288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未知"/>
            <p:cNvSpPr/>
            <p:nvPr/>
          </p:nvSpPr>
          <p:spPr bwMode="auto">
            <a:xfrm>
              <a:off x="1224" y="188"/>
              <a:ext cx="68" cy="117"/>
            </a:xfrm>
            <a:custGeom>
              <a:avLst/>
              <a:gdLst>
                <a:gd name="T0" fmla="*/ 58 w 68"/>
                <a:gd name="T1" fmla="*/ 112 h 117"/>
                <a:gd name="T2" fmla="*/ 67 w 68"/>
                <a:gd name="T3" fmla="*/ 89 h 117"/>
                <a:gd name="T4" fmla="*/ 63 w 68"/>
                <a:gd name="T5" fmla="*/ 67 h 117"/>
                <a:gd name="T6" fmla="*/ 40 w 68"/>
                <a:gd name="T7" fmla="*/ 31 h 117"/>
                <a:gd name="T8" fmla="*/ 0 w 68"/>
                <a:gd name="T9" fmla="*/ 0 h 117"/>
                <a:gd name="T10" fmla="*/ 31 w 68"/>
                <a:gd name="T11" fmla="*/ 49 h 117"/>
                <a:gd name="T12" fmla="*/ 31 w 68"/>
                <a:gd name="T13" fmla="*/ 103 h 117"/>
                <a:gd name="T14" fmla="*/ 27 w 68"/>
                <a:gd name="T15" fmla="*/ 116 h 117"/>
                <a:gd name="T16" fmla="*/ 45 w 68"/>
                <a:gd name="T17" fmla="*/ 116 h 117"/>
                <a:gd name="T18" fmla="*/ 45 w 68"/>
                <a:gd name="T19" fmla="*/ 94 h 117"/>
                <a:gd name="T20" fmla="*/ 49 w 68"/>
                <a:gd name="T21" fmla="*/ 67 h 117"/>
                <a:gd name="T22" fmla="*/ 45 w 68"/>
                <a:gd name="T23" fmla="*/ 62 h 117"/>
                <a:gd name="T24" fmla="*/ 54 w 68"/>
                <a:gd name="T25" fmla="*/ 80 h 117"/>
                <a:gd name="T26" fmla="*/ 58 w 68"/>
                <a:gd name="T27" fmla="*/ 94 h 117"/>
                <a:gd name="T28" fmla="*/ 58 w 68"/>
                <a:gd name="T29" fmla="*/ 112 h 117"/>
                <a:gd name="T30" fmla="*/ 58 w 68"/>
                <a:gd name="T31" fmla="*/ 112 h 1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"/>
                <a:gd name="T49" fmla="*/ 0 h 117"/>
                <a:gd name="T50" fmla="*/ 68 w 68"/>
                <a:gd name="T51" fmla="*/ 117 h 1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" h="117">
                  <a:moveTo>
                    <a:pt x="58" y="112"/>
                  </a:moveTo>
                  <a:lnTo>
                    <a:pt x="67" y="89"/>
                  </a:lnTo>
                  <a:lnTo>
                    <a:pt x="63" y="67"/>
                  </a:lnTo>
                  <a:lnTo>
                    <a:pt x="40" y="31"/>
                  </a:lnTo>
                  <a:lnTo>
                    <a:pt x="0" y="0"/>
                  </a:lnTo>
                  <a:lnTo>
                    <a:pt x="31" y="49"/>
                  </a:lnTo>
                  <a:lnTo>
                    <a:pt x="31" y="103"/>
                  </a:lnTo>
                  <a:lnTo>
                    <a:pt x="27" y="116"/>
                  </a:lnTo>
                  <a:lnTo>
                    <a:pt x="45" y="116"/>
                  </a:lnTo>
                  <a:lnTo>
                    <a:pt x="45" y="94"/>
                  </a:lnTo>
                  <a:lnTo>
                    <a:pt x="49" y="67"/>
                  </a:lnTo>
                  <a:lnTo>
                    <a:pt x="45" y="62"/>
                  </a:lnTo>
                  <a:lnTo>
                    <a:pt x="54" y="80"/>
                  </a:lnTo>
                  <a:lnTo>
                    <a:pt x="58" y="94"/>
                  </a:lnTo>
                  <a:lnTo>
                    <a:pt x="58" y="112"/>
                  </a:lnTo>
                  <a:close/>
                </a:path>
              </a:pathLst>
            </a:custGeom>
            <a:solidFill>
              <a:srgbClr val="888888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未知"/>
            <p:cNvSpPr/>
            <p:nvPr/>
          </p:nvSpPr>
          <p:spPr bwMode="auto">
            <a:xfrm>
              <a:off x="904" y="125"/>
              <a:ext cx="276" cy="287"/>
            </a:xfrm>
            <a:custGeom>
              <a:avLst/>
              <a:gdLst>
                <a:gd name="T0" fmla="*/ 36 w 276"/>
                <a:gd name="T1" fmla="*/ 58 h 287"/>
                <a:gd name="T2" fmla="*/ 81 w 276"/>
                <a:gd name="T3" fmla="*/ 45 h 287"/>
                <a:gd name="T4" fmla="*/ 68 w 276"/>
                <a:gd name="T5" fmla="*/ 40 h 287"/>
                <a:gd name="T6" fmla="*/ 54 w 276"/>
                <a:gd name="T7" fmla="*/ 32 h 287"/>
                <a:gd name="T8" fmla="*/ 45 w 276"/>
                <a:gd name="T9" fmla="*/ 32 h 287"/>
                <a:gd name="T10" fmla="*/ 32 w 276"/>
                <a:gd name="T11" fmla="*/ 32 h 287"/>
                <a:gd name="T12" fmla="*/ 14 w 276"/>
                <a:gd name="T13" fmla="*/ 23 h 287"/>
                <a:gd name="T14" fmla="*/ 0 w 276"/>
                <a:gd name="T15" fmla="*/ 9 h 287"/>
                <a:gd name="T16" fmla="*/ 14 w 276"/>
                <a:gd name="T17" fmla="*/ 5 h 287"/>
                <a:gd name="T18" fmla="*/ 32 w 276"/>
                <a:gd name="T19" fmla="*/ 0 h 287"/>
                <a:gd name="T20" fmla="*/ 41 w 276"/>
                <a:gd name="T21" fmla="*/ 9 h 287"/>
                <a:gd name="T22" fmla="*/ 54 w 276"/>
                <a:gd name="T23" fmla="*/ 14 h 287"/>
                <a:gd name="T24" fmla="*/ 72 w 276"/>
                <a:gd name="T25" fmla="*/ 18 h 287"/>
                <a:gd name="T26" fmla="*/ 86 w 276"/>
                <a:gd name="T27" fmla="*/ 23 h 287"/>
                <a:gd name="T28" fmla="*/ 113 w 276"/>
                <a:gd name="T29" fmla="*/ 40 h 287"/>
                <a:gd name="T30" fmla="*/ 113 w 276"/>
                <a:gd name="T31" fmla="*/ 67 h 287"/>
                <a:gd name="T32" fmla="*/ 104 w 276"/>
                <a:gd name="T33" fmla="*/ 81 h 287"/>
                <a:gd name="T34" fmla="*/ 95 w 276"/>
                <a:gd name="T35" fmla="*/ 99 h 287"/>
                <a:gd name="T36" fmla="*/ 86 w 276"/>
                <a:gd name="T37" fmla="*/ 121 h 287"/>
                <a:gd name="T38" fmla="*/ 86 w 276"/>
                <a:gd name="T39" fmla="*/ 148 h 287"/>
                <a:gd name="T40" fmla="*/ 99 w 276"/>
                <a:gd name="T41" fmla="*/ 175 h 287"/>
                <a:gd name="T42" fmla="*/ 113 w 276"/>
                <a:gd name="T43" fmla="*/ 197 h 287"/>
                <a:gd name="T44" fmla="*/ 135 w 276"/>
                <a:gd name="T45" fmla="*/ 224 h 287"/>
                <a:gd name="T46" fmla="*/ 158 w 276"/>
                <a:gd name="T47" fmla="*/ 246 h 287"/>
                <a:gd name="T48" fmla="*/ 185 w 276"/>
                <a:gd name="T49" fmla="*/ 260 h 287"/>
                <a:gd name="T50" fmla="*/ 207 w 276"/>
                <a:gd name="T51" fmla="*/ 273 h 287"/>
                <a:gd name="T52" fmla="*/ 239 w 276"/>
                <a:gd name="T53" fmla="*/ 277 h 287"/>
                <a:gd name="T54" fmla="*/ 275 w 276"/>
                <a:gd name="T55" fmla="*/ 273 h 287"/>
                <a:gd name="T56" fmla="*/ 261 w 276"/>
                <a:gd name="T57" fmla="*/ 282 h 287"/>
                <a:gd name="T58" fmla="*/ 225 w 276"/>
                <a:gd name="T59" fmla="*/ 286 h 287"/>
                <a:gd name="T60" fmla="*/ 189 w 276"/>
                <a:gd name="T61" fmla="*/ 282 h 287"/>
                <a:gd name="T62" fmla="*/ 158 w 276"/>
                <a:gd name="T63" fmla="*/ 273 h 287"/>
                <a:gd name="T64" fmla="*/ 122 w 276"/>
                <a:gd name="T65" fmla="*/ 255 h 287"/>
                <a:gd name="T66" fmla="*/ 90 w 276"/>
                <a:gd name="T67" fmla="*/ 233 h 287"/>
                <a:gd name="T68" fmla="*/ 63 w 276"/>
                <a:gd name="T69" fmla="*/ 206 h 287"/>
                <a:gd name="T70" fmla="*/ 36 w 276"/>
                <a:gd name="T71" fmla="*/ 179 h 287"/>
                <a:gd name="T72" fmla="*/ 14 w 276"/>
                <a:gd name="T73" fmla="*/ 157 h 287"/>
                <a:gd name="T74" fmla="*/ 9 w 276"/>
                <a:gd name="T75" fmla="*/ 139 h 287"/>
                <a:gd name="T76" fmla="*/ 5 w 276"/>
                <a:gd name="T77" fmla="*/ 121 h 287"/>
                <a:gd name="T78" fmla="*/ 5 w 276"/>
                <a:gd name="T79" fmla="*/ 116 h 287"/>
                <a:gd name="T80" fmla="*/ 5 w 276"/>
                <a:gd name="T81" fmla="*/ 103 h 287"/>
                <a:gd name="T82" fmla="*/ 14 w 276"/>
                <a:gd name="T83" fmla="*/ 76 h 287"/>
                <a:gd name="T84" fmla="*/ 36 w 276"/>
                <a:gd name="T85" fmla="*/ 58 h 287"/>
                <a:gd name="T86" fmla="*/ 36 w 276"/>
                <a:gd name="T87" fmla="*/ 58 h 2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76"/>
                <a:gd name="T133" fmla="*/ 0 h 287"/>
                <a:gd name="T134" fmla="*/ 276 w 276"/>
                <a:gd name="T135" fmla="*/ 287 h 2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76" h="287">
                  <a:moveTo>
                    <a:pt x="36" y="58"/>
                  </a:moveTo>
                  <a:lnTo>
                    <a:pt x="81" y="45"/>
                  </a:lnTo>
                  <a:lnTo>
                    <a:pt x="68" y="40"/>
                  </a:lnTo>
                  <a:lnTo>
                    <a:pt x="54" y="32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4" y="23"/>
                  </a:lnTo>
                  <a:lnTo>
                    <a:pt x="0" y="9"/>
                  </a:lnTo>
                  <a:lnTo>
                    <a:pt x="14" y="5"/>
                  </a:lnTo>
                  <a:lnTo>
                    <a:pt x="32" y="0"/>
                  </a:lnTo>
                  <a:lnTo>
                    <a:pt x="41" y="9"/>
                  </a:lnTo>
                  <a:lnTo>
                    <a:pt x="54" y="14"/>
                  </a:lnTo>
                  <a:lnTo>
                    <a:pt x="72" y="18"/>
                  </a:lnTo>
                  <a:lnTo>
                    <a:pt x="86" y="23"/>
                  </a:lnTo>
                  <a:lnTo>
                    <a:pt x="113" y="40"/>
                  </a:lnTo>
                  <a:lnTo>
                    <a:pt x="113" y="67"/>
                  </a:lnTo>
                  <a:lnTo>
                    <a:pt x="104" y="81"/>
                  </a:lnTo>
                  <a:lnTo>
                    <a:pt x="95" y="99"/>
                  </a:lnTo>
                  <a:lnTo>
                    <a:pt x="86" y="121"/>
                  </a:lnTo>
                  <a:lnTo>
                    <a:pt x="86" y="148"/>
                  </a:lnTo>
                  <a:lnTo>
                    <a:pt x="99" y="175"/>
                  </a:lnTo>
                  <a:lnTo>
                    <a:pt x="113" y="197"/>
                  </a:lnTo>
                  <a:lnTo>
                    <a:pt x="135" y="224"/>
                  </a:lnTo>
                  <a:lnTo>
                    <a:pt x="158" y="246"/>
                  </a:lnTo>
                  <a:lnTo>
                    <a:pt x="185" y="260"/>
                  </a:lnTo>
                  <a:lnTo>
                    <a:pt x="207" y="273"/>
                  </a:lnTo>
                  <a:lnTo>
                    <a:pt x="239" y="277"/>
                  </a:lnTo>
                  <a:lnTo>
                    <a:pt x="275" y="273"/>
                  </a:lnTo>
                  <a:lnTo>
                    <a:pt x="261" y="282"/>
                  </a:lnTo>
                  <a:lnTo>
                    <a:pt x="225" y="286"/>
                  </a:lnTo>
                  <a:lnTo>
                    <a:pt x="189" y="282"/>
                  </a:lnTo>
                  <a:lnTo>
                    <a:pt x="158" y="273"/>
                  </a:lnTo>
                  <a:lnTo>
                    <a:pt x="122" y="255"/>
                  </a:lnTo>
                  <a:lnTo>
                    <a:pt x="90" y="233"/>
                  </a:lnTo>
                  <a:lnTo>
                    <a:pt x="63" y="206"/>
                  </a:lnTo>
                  <a:lnTo>
                    <a:pt x="36" y="179"/>
                  </a:lnTo>
                  <a:lnTo>
                    <a:pt x="14" y="157"/>
                  </a:lnTo>
                  <a:lnTo>
                    <a:pt x="9" y="139"/>
                  </a:lnTo>
                  <a:lnTo>
                    <a:pt x="5" y="121"/>
                  </a:lnTo>
                  <a:lnTo>
                    <a:pt x="5" y="116"/>
                  </a:lnTo>
                  <a:lnTo>
                    <a:pt x="5" y="103"/>
                  </a:lnTo>
                  <a:lnTo>
                    <a:pt x="14" y="76"/>
                  </a:lnTo>
                  <a:lnTo>
                    <a:pt x="36" y="58"/>
                  </a:lnTo>
                  <a:close/>
                </a:path>
              </a:pathLst>
            </a:custGeom>
            <a:solidFill>
              <a:srgbClr val="888888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未知"/>
            <p:cNvSpPr/>
            <p:nvPr/>
          </p:nvSpPr>
          <p:spPr bwMode="auto">
            <a:xfrm>
              <a:off x="990" y="528"/>
              <a:ext cx="68" cy="41"/>
            </a:xfrm>
            <a:custGeom>
              <a:avLst/>
              <a:gdLst>
                <a:gd name="T0" fmla="*/ 40 w 68"/>
                <a:gd name="T1" fmla="*/ 13 h 41"/>
                <a:gd name="T2" fmla="*/ 49 w 68"/>
                <a:gd name="T3" fmla="*/ 18 h 41"/>
                <a:gd name="T4" fmla="*/ 58 w 68"/>
                <a:gd name="T5" fmla="*/ 18 h 41"/>
                <a:gd name="T6" fmla="*/ 67 w 68"/>
                <a:gd name="T7" fmla="*/ 18 h 41"/>
                <a:gd name="T8" fmla="*/ 63 w 68"/>
                <a:gd name="T9" fmla="*/ 31 h 41"/>
                <a:gd name="T10" fmla="*/ 54 w 68"/>
                <a:gd name="T11" fmla="*/ 35 h 41"/>
                <a:gd name="T12" fmla="*/ 36 w 68"/>
                <a:gd name="T13" fmla="*/ 40 h 41"/>
                <a:gd name="T14" fmla="*/ 18 w 68"/>
                <a:gd name="T15" fmla="*/ 35 h 41"/>
                <a:gd name="T16" fmla="*/ 0 w 68"/>
                <a:gd name="T17" fmla="*/ 0 h 41"/>
                <a:gd name="T18" fmla="*/ 18 w 68"/>
                <a:gd name="T19" fmla="*/ 9 h 41"/>
                <a:gd name="T20" fmla="*/ 40 w 68"/>
                <a:gd name="T21" fmla="*/ 13 h 41"/>
                <a:gd name="T22" fmla="*/ 40 w 68"/>
                <a:gd name="T23" fmla="*/ 13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8"/>
                <a:gd name="T37" fmla="*/ 0 h 41"/>
                <a:gd name="T38" fmla="*/ 68 w 68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8" h="41">
                  <a:moveTo>
                    <a:pt x="40" y="13"/>
                  </a:moveTo>
                  <a:lnTo>
                    <a:pt x="49" y="18"/>
                  </a:lnTo>
                  <a:lnTo>
                    <a:pt x="58" y="18"/>
                  </a:lnTo>
                  <a:lnTo>
                    <a:pt x="67" y="18"/>
                  </a:lnTo>
                  <a:lnTo>
                    <a:pt x="63" y="31"/>
                  </a:lnTo>
                  <a:lnTo>
                    <a:pt x="54" y="35"/>
                  </a:lnTo>
                  <a:lnTo>
                    <a:pt x="36" y="4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18" y="9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BBBBB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7" name="组合 21531"/>
            <p:cNvGrpSpPr/>
            <p:nvPr/>
          </p:nvGrpSpPr>
          <p:grpSpPr bwMode="auto">
            <a:xfrm>
              <a:off x="396" y="58"/>
              <a:ext cx="595" cy="547"/>
              <a:chOff x="0" y="0"/>
              <a:chExt cx="595" cy="547"/>
            </a:xfrm>
          </p:grpSpPr>
          <p:sp>
            <p:nvSpPr>
              <p:cNvPr id="43038" name="未知"/>
              <p:cNvSpPr/>
              <p:nvPr/>
            </p:nvSpPr>
            <p:spPr bwMode="auto">
              <a:xfrm>
                <a:off x="0" y="0"/>
                <a:ext cx="275" cy="122"/>
              </a:xfrm>
              <a:custGeom>
                <a:avLst/>
                <a:gdLst>
                  <a:gd name="T0" fmla="*/ 274 w 275"/>
                  <a:gd name="T1" fmla="*/ 121 h 122"/>
                  <a:gd name="T2" fmla="*/ 252 w 275"/>
                  <a:gd name="T3" fmla="*/ 94 h 122"/>
                  <a:gd name="T4" fmla="*/ 225 w 275"/>
                  <a:gd name="T5" fmla="*/ 72 h 122"/>
                  <a:gd name="T6" fmla="*/ 121 w 275"/>
                  <a:gd name="T7" fmla="*/ 14 h 122"/>
                  <a:gd name="T8" fmla="*/ 9 w 275"/>
                  <a:gd name="T9" fmla="*/ 0 h 122"/>
                  <a:gd name="T10" fmla="*/ 0 w 275"/>
                  <a:gd name="T11" fmla="*/ 0 h 1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5"/>
                  <a:gd name="T19" fmla="*/ 0 h 122"/>
                  <a:gd name="T20" fmla="*/ 275 w 275"/>
                  <a:gd name="T21" fmla="*/ 122 h 1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5" h="122">
                    <a:moveTo>
                      <a:pt x="274" y="121"/>
                    </a:moveTo>
                    <a:lnTo>
                      <a:pt x="252" y="94"/>
                    </a:lnTo>
                    <a:lnTo>
                      <a:pt x="225" y="72"/>
                    </a:lnTo>
                    <a:lnTo>
                      <a:pt x="121" y="14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未知"/>
              <p:cNvSpPr/>
              <p:nvPr/>
            </p:nvSpPr>
            <p:spPr bwMode="auto">
              <a:xfrm>
                <a:off x="234" y="27"/>
                <a:ext cx="41" cy="23"/>
              </a:xfrm>
              <a:custGeom>
                <a:avLst/>
                <a:gdLst>
                  <a:gd name="T0" fmla="*/ 40 w 41"/>
                  <a:gd name="T1" fmla="*/ 22 h 23"/>
                  <a:gd name="T2" fmla="*/ 27 w 41"/>
                  <a:gd name="T3" fmla="*/ 13 h 23"/>
                  <a:gd name="T4" fmla="*/ 13 w 41"/>
                  <a:gd name="T5" fmla="*/ 4 h 23"/>
                  <a:gd name="T6" fmla="*/ 0 w 41"/>
                  <a:gd name="T7" fmla="*/ 0 h 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23"/>
                  <a:gd name="T14" fmla="*/ 41 w 41"/>
                  <a:gd name="T15" fmla="*/ 23 h 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23">
                    <a:moveTo>
                      <a:pt x="40" y="22"/>
                    </a:moveTo>
                    <a:lnTo>
                      <a:pt x="27" y="13"/>
                    </a:lnTo>
                    <a:lnTo>
                      <a:pt x="13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未知"/>
              <p:cNvSpPr/>
              <p:nvPr/>
            </p:nvSpPr>
            <p:spPr bwMode="auto">
              <a:xfrm>
                <a:off x="279" y="429"/>
                <a:ext cx="59" cy="37"/>
              </a:xfrm>
              <a:custGeom>
                <a:avLst/>
                <a:gdLst>
                  <a:gd name="T0" fmla="*/ 58 w 59"/>
                  <a:gd name="T1" fmla="*/ 36 h 37"/>
                  <a:gd name="T2" fmla="*/ 0 w 59"/>
                  <a:gd name="T3" fmla="*/ 0 h 37"/>
                  <a:gd name="T4" fmla="*/ 0 60000 65536"/>
                  <a:gd name="T5" fmla="*/ 0 60000 65536"/>
                  <a:gd name="T6" fmla="*/ 0 w 59"/>
                  <a:gd name="T7" fmla="*/ 0 h 37"/>
                  <a:gd name="T8" fmla="*/ 59 w 59"/>
                  <a:gd name="T9" fmla="*/ 37 h 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9" h="37">
                    <a:moveTo>
                      <a:pt x="58" y="3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未知"/>
              <p:cNvSpPr/>
              <p:nvPr/>
            </p:nvSpPr>
            <p:spPr bwMode="auto">
              <a:xfrm>
                <a:off x="396" y="380"/>
                <a:ext cx="55" cy="55"/>
              </a:xfrm>
              <a:custGeom>
                <a:avLst/>
                <a:gdLst>
                  <a:gd name="T0" fmla="*/ 54 w 55"/>
                  <a:gd name="T1" fmla="*/ 54 h 55"/>
                  <a:gd name="T2" fmla="*/ 0 w 55"/>
                  <a:gd name="T3" fmla="*/ 0 h 55"/>
                  <a:gd name="T4" fmla="*/ 0 60000 65536"/>
                  <a:gd name="T5" fmla="*/ 0 60000 65536"/>
                  <a:gd name="T6" fmla="*/ 0 w 55"/>
                  <a:gd name="T7" fmla="*/ 0 h 55"/>
                  <a:gd name="T8" fmla="*/ 55 w 55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5" h="55">
                    <a:moveTo>
                      <a:pt x="54" y="5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未知"/>
              <p:cNvSpPr/>
              <p:nvPr/>
            </p:nvSpPr>
            <p:spPr bwMode="auto">
              <a:xfrm>
                <a:off x="432" y="295"/>
                <a:ext cx="64" cy="55"/>
              </a:xfrm>
              <a:custGeom>
                <a:avLst/>
                <a:gdLst>
                  <a:gd name="T0" fmla="*/ 63 w 64"/>
                  <a:gd name="T1" fmla="*/ 54 h 55"/>
                  <a:gd name="T2" fmla="*/ 0 w 64"/>
                  <a:gd name="T3" fmla="*/ 0 h 55"/>
                  <a:gd name="T4" fmla="*/ 0 60000 65536"/>
                  <a:gd name="T5" fmla="*/ 0 60000 65536"/>
                  <a:gd name="T6" fmla="*/ 0 w 64"/>
                  <a:gd name="T7" fmla="*/ 0 h 55"/>
                  <a:gd name="T8" fmla="*/ 64 w 64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55">
                    <a:moveTo>
                      <a:pt x="63" y="5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未知"/>
              <p:cNvSpPr/>
              <p:nvPr/>
            </p:nvSpPr>
            <p:spPr bwMode="auto">
              <a:xfrm>
                <a:off x="540" y="389"/>
                <a:ext cx="55" cy="82"/>
              </a:xfrm>
              <a:custGeom>
                <a:avLst/>
                <a:gdLst>
                  <a:gd name="T0" fmla="*/ 54 w 55"/>
                  <a:gd name="T1" fmla="*/ 81 h 82"/>
                  <a:gd name="T2" fmla="*/ 31 w 55"/>
                  <a:gd name="T3" fmla="*/ 40 h 82"/>
                  <a:gd name="T4" fmla="*/ 22 w 55"/>
                  <a:gd name="T5" fmla="*/ 27 h 82"/>
                  <a:gd name="T6" fmla="*/ 13 w 55"/>
                  <a:gd name="T7" fmla="*/ 14 h 82"/>
                  <a:gd name="T8" fmla="*/ 0 w 55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82"/>
                  <a:gd name="T17" fmla="*/ 55 w 55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82">
                    <a:moveTo>
                      <a:pt x="54" y="81"/>
                    </a:moveTo>
                    <a:lnTo>
                      <a:pt x="31" y="40"/>
                    </a:lnTo>
                    <a:lnTo>
                      <a:pt x="22" y="27"/>
                    </a:lnTo>
                    <a:lnTo>
                      <a:pt x="13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未知"/>
              <p:cNvSpPr/>
              <p:nvPr/>
            </p:nvSpPr>
            <p:spPr bwMode="auto">
              <a:xfrm>
                <a:off x="450" y="434"/>
                <a:ext cx="113" cy="113"/>
              </a:xfrm>
              <a:custGeom>
                <a:avLst/>
                <a:gdLst>
                  <a:gd name="T0" fmla="*/ 0 w 113"/>
                  <a:gd name="T1" fmla="*/ 0 h 113"/>
                  <a:gd name="T2" fmla="*/ 94 w 113"/>
                  <a:gd name="T3" fmla="*/ 94 h 113"/>
                  <a:gd name="T4" fmla="*/ 103 w 113"/>
                  <a:gd name="T5" fmla="*/ 103 h 113"/>
                  <a:gd name="T6" fmla="*/ 112 w 113"/>
                  <a:gd name="T7" fmla="*/ 112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13"/>
                  <a:gd name="T14" fmla="*/ 113 w 113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13">
                    <a:moveTo>
                      <a:pt x="0" y="0"/>
                    </a:moveTo>
                    <a:lnTo>
                      <a:pt x="94" y="94"/>
                    </a:lnTo>
                    <a:lnTo>
                      <a:pt x="103" y="103"/>
                    </a:lnTo>
                    <a:lnTo>
                      <a:pt x="112" y="112"/>
                    </a:lnTo>
                  </a:path>
                </a:pathLst>
              </a:custGeom>
              <a:solidFill>
                <a:srgbClr val="EEEEEE"/>
              </a:solidFill>
              <a:ln w="31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14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fld id="{307A9B07-9891-4BEC-9FBD-99083BD2FDA4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9575" y="131763"/>
            <a:ext cx="855186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1.1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/>
          </a:p>
        </p:txBody>
      </p:sp>
      <p:sp>
        <p:nvSpPr>
          <p:cNvPr id="16386" name="内容占位符 5"/>
          <p:cNvSpPr>
            <a:spLocks noGrp="1"/>
          </p:cNvSpPr>
          <p:nvPr>
            <p:ph idx="1"/>
          </p:nvPr>
        </p:nvSpPr>
        <p:spPr>
          <a:xfrm>
            <a:off x="539750" y="995363"/>
            <a:ext cx="8229600" cy="4527550"/>
          </a:xfrm>
        </p:spPr>
        <p:txBody>
          <a:bodyPr/>
          <a:lstStyle/>
          <a:p>
            <a:pPr eaLnBrk="1" hangingPunct="1"/>
            <a:r>
              <a:rPr lang="zh-CN" altLang="en-US" sz="2000" b="1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军用软件重要性等级：以软件失效可能造成的影响程度来划分</a:t>
            </a:r>
            <a:endParaRPr lang="en-US" altLang="zh-CN" b="1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4100" name="表格 4099"/>
          <p:cNvGraphicFramePr>
            <a:graphicFrameLocks noGrp="1"/>
          </p:cNvGraphicFramePr>
          <p:nvPr/>
        </p:nvGraphicFramePr>
        <p:xfrm>
          <a:off x="685800" y="1354138"/>
          <a:ext cx="8001000" cy="4891087"/>
        </p:xfrm>
        <a:graphic>
          <a:graphicData uri="http://schemas.openxmlformats.org/drawingml/2006/table">
            <a:tbl>
              <a:tblPr/>
              <a:tblGrid>
                <a:gridCol w="1430338"/>
                <a:gridCol w="6570662"/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军用软件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重要性等级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软件失效可能造成的影响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Ⅰ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灾难性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人员死亡；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b)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系统报废；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基本任务失败；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d)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重大泄密或核心数据损坏、遗失等；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环境灾难；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重大经济或社会损失。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11096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Ⅱ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严重性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人员严重伤害；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b)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系统严重损坏；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基本任务的主要部分未完成；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d)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严重泄密或重要数据损坏、遗失等；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环境严重破坏；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严重经济或社会损失。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Ⅲ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轻度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人员轻度伤害；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b)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系统轻度损坏；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对完成任务有轻度影响；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d)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一般泄密或一般数据损坏、遗失等；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环境轻度破坏；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轻度经济或社会损失。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11096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Ⅳ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轻微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对人员的伤害或系统的损坏可忽略；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b)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虽然执行任务有障碍但是能够完成；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数据损坏或遗失程度等可忽略；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d)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对环境的破坏可忽略；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经济或社会损失可忽略。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640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fld id="{2B6A5650-2E47-4157-8289-8E6195BD564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1025" y="117475"/>
            <a:ext cx="8321675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1.2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+mj-ea"/>
              <a:cs typeface="+mj-ea"/>
              <a:sym typeface="宋体" panose="02010600030101010101" pitchFamily="2" charset="-122"/>
            </a:endParaRPr>
          </a:p>
        </p:txBody>
      </p:sp>
      <p:sp>
        <p:nvSpPr>
          <p:cNvPr id="17410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军用软件规模等级：根据软件研制任务范围估计软件规模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188" y="1123950"/>
            <a:ext cx="8388350" cy="552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endParaRPr lang="en-US" altLang="zh-CN" sz="2000" b="1">
              <a:solidFill>
                <a:srgbClr val="000000"/>
              </a:solidFill>
            </a:endParaRPr>
          </a:p>
        </p:txBody>
      </p:sp>
      <p:graphicFrame>
        <p:nvGraphicFramePr>
          <p:cNvPr id="5124" name="表格 5123"/>
          <p:cNvGraphicFramePr>
            <a:graphicFrameLocks noGrp="1"/>
          </p:cNvGraphicFramePr>
          <p:nvPr/>
        </p:nvGraphicFramePr>
        <p:xfrm>
          <a:off x="684213" y="1622425"/>
          <a:ext cx="7777162" cy="2368550"/>
        </p:xfrm>
        <a:graphic>
          <a:graphicData uri="http://schemas.openxmlformats.org/drawingml/2006/table">
            <a:tbl>
              <a:tblPr/>
              <a:tblGrid>
                <a:gridCol w="2160587"/>
                <a:gridCol w="2592388"/>
                <a:gridCol w="3024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规模等级（功能点）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嵌入式软件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非嵌入式软件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巨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1,000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3,000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10,000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中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300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3,000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小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1800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微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0" lvl="0" indent="-97155" algn="ctr" defTabSz="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4" name="表格 5153"/>
          <p:cNvGraphicFramePr>
            <a:graphicFrameLocks noGrp="1"/>
          </p:cNvGraphicFramePr>
          <p:nvPr/>
        </p:nvGraphicFramePr>
        <p:xfrm>
          <a:off x="684213" y="4006850"/>
          <a:ext cx="7777162" cy="2368550"/>
        </p:xfrm>
        <a:graphic>
          <a:graphicData uri="http://schemas.openxmlformats.org/drawingml/2006/table">
            <a:tbl>
              <a:tblPr/>
              <a:tblGrid>
                <a:gridCol w="2160587"/>
                <a:gridCol w="2592388"/>
                <a:gridCol w="3024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规模等级（代码行）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嵌入式软件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非嵌入式软件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巨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1,000,000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100,000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1,000,000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30,000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300,000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小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&lt;5,000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5,000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50,000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1800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微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5,000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</a:tr>
            </a:tbl>
          </a:graphicData>
        </a:graphic>
      </p:graphicFrame>
      <p:sp>
        <p:nvSpPr>
          <p:cNvPr id="1747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fld id="{2C0EBACE-C6D6-4E08-80D0-8E7C9F9220E0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4050" y="117475"/>
            <a:ext cx="832961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18434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军用软件研制能力等级要求：根据软件重要性等级和规模等级，确定软件研制单位应具备的软件研制能力等级最低要求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8" name="表格 6147"/>
          <p:cNvGraphicFramePr>
            <a:graphicFrameLocks noGrp="1"/>
          </p:cNvGraphicFramePr>
          <p:nvPr/>
        </p:nvGraphicFramePr>
        <p:xfrm>
          <a:off x="719138" y="2006600"/>
          <a:ext cx="7991475" cy="3959226"/>
        </p:xfrm>
        <a:graphic>
          <a:graphicData uri="http://schemas.openxmlformats.org/drawingml/2006/table">
            <a:tbl>
              <a:tblPr/>
              <a:tblGrid>
                <a:gridCol w="2209800"/>
                <a:gridCol w="1155700"/>
                <a:gridCol w="1155700"/>
                <a:gridCol w="1157287"/>
                <a:gridCol w="1157288"/>
                <a:gridCol w="1155700"/>
              </a:tblGrid>
              <a:tr h="660400"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软件重要性等级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软件规模等级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588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五级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四级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Ⅱ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四级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Ⅲ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sym typeface="Calibri" panose="020F050202020403020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sp>
        <p:nvSpPr>
          <p:cNvPr id="1848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fld id="{4516A4E6-3834-46EB-BA2D-3071F6F21466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1.4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内部自身需要</a:t>
            </a:r>
            <a:endParaRPr lang="zh-CN" altLang="en-US" sz="2400" b="1" dirty="0">
              <a:solidFill>
                <a:schemeClr val="tx1"/>
              </a:solidFill>
              <a:latin typeface="+mj-ea"/>
              <a:cs typeface="+mj-ea"/>
              <a:sym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软件复杂度越来越高，研制感觉吃力？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进度总是拖延，预算总是超支？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有计划但不能按照计划执行？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开发人员看起来很忙，但效率不高？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领导不清楚项目状况，也不知道下面人在忙什么？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项目负责人总是感觉人手不够？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软件返工次数越来越多？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楷体_GB2312" pitchFamily="1" charset="-122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45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fld id="{BE7775B1-BE3F-446F-A97B-126A4908FBA7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chemeClr val="tx1"/>
                </a:solidFill>
                <a:latin typeface="+mj-ea"/>
                <a:cs typeface="+mj-ea"/>
              </a:rPr>
              <a:t>1.5</a:t>
            </a:r>
            <a:r>
              <a:rPr lang="zh-CN" altLang="en-US" sz="2400" b="1">
                <a:solidFill>
                  <a:schemeClr val="tx1"/>
                </a:solidFill>
                <a:latin typeface="+mj-ea"/>
                <a:cs typeface="+mj-ea"/>
              </a:rPr>
              <a:t>、实施</a:t>
            </a:r>
            <a:r>
              <a:rPr lang="en-US" altLang="zh-CN" sz="2400" b="1">
                <a:solidFill>
                  <a:schemeClr val="tx1"/>
                </a:solidFill>
                <a:latin typeface="+mj-ea"/>
                <a:cs typeface="+mj-ea"/>
              </a:rPr>
              <a:t>GJB5000A</a:t>
            </a:r>
            <a:r>
              <a:rPr lang="zh-CN" altLang="en-US" sz="2400" b="1">
                <a:solidFill>
                  <a:schemeClr val="tx1"/>
                </a:solidFill>
                <a:latin typeface="+mj-ea"/>
                <a:cs typeface="+mj-ea"/>
              </a:rPr>
              <a:t>的目标</a:t>
            </a:r>
            <a:endParaRPr lang="zh-CN" altLang="en-US" sz="24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8229600" cy="4899025"/>
          </a:xfrm>
        </p:spPr>
        <p:txBody>
          <a:bodyPr/>
          <a:lstStyle/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建立企业文化；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规范软件研发过程；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提高企业软件研制能力；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软件研发过程持续改进；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提高软件开发效率；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提高产品质量；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减低研制成本；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……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lnSpc>
                <a:spcPct val="160000"/>
              </a:lnSpc>
              <a:buClr>
                <a:srgbClr val="FF6600"/>
              </a:buClr>
              <a:tabLst>
                <a:tab pos="498475" algn="l"/>
              </a:tabLst>
            </a:pP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0" eaLnBrk="1" hangingPunct="1">
              <a:tabLst>
                <a:tab pos="498475" algn="l"/>
              </a:tabLst>
            </a:pPr>
            <a:endParaRPr lang="zh-CN" altLang="en-US" smtClean="0"/>
          </a:p>
          <a:p>
            <a:pPr defTabSz="0" eaLnBrk="1" hangingPunct="1">
              <a:tabLst>
                <a:tab pos="498475" algn="l"/>
              </a:tabLst>
            </a:pP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/>
              <a:t>目  录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1500" y="1165225"/>
            <a:ext cx="4689475" cy="45275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eaLnBrk="1" hangingPunct="1">
              <a:lnSpc>
                <a:spcPct val="160000"/>
              </a:lnSpc>
              <a:defRPr/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、关于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GJB5000A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二级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539750" y="984250"/>
            <a:ext cx="8229600" cy="46672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GJB5000A-2008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制度化已管理过程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共用目标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-GG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0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smtClean="0">
                <a:ea typeface="楷体_GB2312"/>
                <a:cs typeface="楷体_GB2312"/>
                <a:sym typeface="+mn-ea"/>
              </a:rPr>
              <a:t>从</a:t>
            </a:r>
            <a:r>
              <a:rPr lang="en-US" altLang="zh-CN" sz="2000" b="1" smtClean="0">
                <a:ea typeface="楷体_GB2312"/>
                <a:cs typeface="楷体_GB2312"/>
                <a:sym typeface="+mn-ea"/>
              </a:rPr>
              <a:t>7</a:t>
            </a:r>
            <a:r>
              <a:rPr lang="zh-CN" altLang="en-US" sz="2000" b="1" smtClean="0">
                <a:ea typeface="楷体_GB2312"/>
                <a:cs typeface="楷体_GB2312"/>
                <a:sym typeface="+mn-ea"/>
              </a:rPr>
              <a:t>个方面</a:t>
            </a:r>
            <a:r>
              <a:rPr lang="en-US" altLang="zh-CN" sz="2000" b="1" smtClean="0">
                <a:ea typeface="楷体_GB2312"/>
                <a:cs typeface="楷体_GB2312"/>
                <a:sym typeface="+mn-ea"/>
              </a:rPr>
              <a:t>(</a:t>
            </a:r>
            <a:r>
              <a:rPr lang="zh-CN" altLang="en-US" sz="2000" b="1" smtClean="0">
                <a:ea typeface="楷体_GB2312"/>
                <a:cs typeface="楷体_GB2312"/>
                <a:sym typeface="+mn-ea"/>
              </a:rPr>
              <a:t>过程域</a:t>
            </a:r>
            <a:r>
              <a:rPr lang="en-US" altLang="zh-CN" sz="2000" b="1" smtClean="0">
                <a:ea typeface="楷体_GB2312"/>
                <a:cs typeface="楷体_GB2312"/>
                <a:sym typeface="+mn-ea"/>
              </a:rPr>
              <a:t>-PA)</a:t>
            </a:r>
            <a:r>
              <a:rPr lang="zh-CN" altLang="en-US" sz="2000" b="1" smtClean="0">
                <a:ea typeface="楷体_GB2312"/>
                <a:cs typeface="楷体_GB2312"/>
                <a:sym typeface="+mn-ea"/>
              </a:rPr>
              <a:t>对软件研制过程提出要求</a:t>
            </a:r>
            <a:endParaRPr lang="zh-CN" altLang="en-US" sz="20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1525" y="1960563"/>
          <a:ext cx="7834313" cy="42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55"/>
                <a:gridCol w="3893185"/>
                <a:gridCol w="1329055"/>
              </a:tblGrid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SG-SP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项目策划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制定软件研制计划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项目监控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-PMC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按照软件研制计划监控项目的执行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管理需求的变更，跟踪需求一致性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-CM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过程产品质量保证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-PPQA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评价过程和工作产品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测量分析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-MA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采集数据并分析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供方协议管理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-SAM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监督供方过程，评价供方工作产品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 gridSpan="3"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*15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个专用目标</a:t>
                      </a:r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+56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个专用实践</a:t>
                      </a:r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+10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个共用实践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</a:ln>
      </a:spPr>
      <a:bodyPr anchor="ctr">
        <a:spAutoFit/>
      </a:bodyPr>
      <a:lstStyle>
        <a:defPPr marL="0" indent="269875" defTabSz="0">
          <a:lnSpc>
            <a:spcPct val="150000"/>
          </a:lnSpc>
          <a:buClr>
            <a:srgbClr val="FF6600"/>
          </a:buClr>
          <a:buFont typeface="Wingdings" panose="05000000000000000000" pitchFamily="2" charset="2"/>
          <a:buChar char="Ø"/>
          <a:tabLst>
            <a:tab pos="498475" algn="l"/>
          </a:tabLst>
          <a:defRPr lang="zh-CN" altLang="en-US" sz="2000" b="1" dirty="0">
            <a:solidFill>
              <a:srgbClr val="000000"/>
            </a:solidFill>
            <a:ea typeface="宋体" panose="02010600030101010101" pitchFamily="2" charset="-122"/>
          </a:defRPr>
        </a:defPPr>
      </a:lstStyle>
    </a:spDef>
  </a:objectDefaults>
  <a:extraClrSchemeLst>
    <a:extraClrScheme>
      <a:clrScheme name="立体地图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立体地图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326498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立体地图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326998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5137</Words>
  <Application>WPS 演示</Application>
  <PresentationFormat>全屏显示(4:3)</PresentationFormat>
  <Paragraphs>594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方正姚体</vt:lpstr>
      <vt:lpstr>华文楷体</vt:lpstr>
      <vt:lpstr>Times New Roman</vt:lpstr>
      <vt:lpstr>楷体_GB2312</vt:lpstr>
      <vt:lpstr>黑体</vt:lpstr>
      <vt:lpstr>楷体_GB2312</vt:lpstr>
      <vt:lpstr>Segoe Print</vt:lpstr>
      <vt:lpstr>Arial Unicode MS</vt:lpstr>
      <vt:lpstr>新宋体</vt:lpstr>
      <vt:lpstr>立体地图</vt:lpstr>
      <vt:lpstr>深圳市科信卓恒科技有限公司</vt:lpstr>
      <vt:lpstr>目  录</vt:lpstr>
      <vt:lpstr>1.1、GJB5000A必要性——外部要求 GJB8000-2013（1）</vt:lpstr>
      <vt:lpstr>1.2、GJB5000A必要性——外部要求 GJB8000-2013（2）</vt:lpstr>
      <vt:lpstr>1.3、GJB5000A必要性——外部要求 GJB8000-2013（3）</vt:lpstr>
      <vt:lpstr>1.4、GJB5000A必要性——内部自身需要</vt:lpstr>
      <vt:lpstr>1.5、实施GJB5000A的目标</vt:lpstr>
      <vt:lpstr>目  录</vt:lpstr>
      <vt:lpstr>2 、关于GJB5000A 二级</vt:lpstr>
      <vt:lpstr>2.1-1 、项目策划-(PP)</vt:lpstr>
      <vt:lpstr>2.1-2 、项目策划（PP）-SG v.s. SP</vt:lpstr>
      <vt:lpstr>2.2-1 、项目监控-(PMC)</vt:lpstr>
      <vt:lpstr>2.2-2 、项目监控（PMC）-SG v.s. SP</vt:lpstr>
      <vt:lpstr>2.3-1 、需求管理(ReqM)</vt:lpstr>
      <vt:lpstr>2.3-2 、需求管理(ReqM)-SG v.s. SP</vt:lpstr>
      <vt:lpstr>2.4-1 、配置管理(CM)</vt:lpstr>
      <vt:lpstr>2.4-1 、配置管理(CM)-SG v.s. SP</vt:lpstr>
      <vt:lpstr>2.5-1 、过程产品质量保证(PPQA)</vt:lpstr>
      <vt:lpstr>2.5-5 、过程产品质量保证(PPQA)-SG v.s. SP</vt:lpstr>
      <vt:lpstr>2.6-1 、测量与分析(MA)</vt:lpstr>
      <vt:lpstr>2.6-2 、过程产品质量保证(PPQA)-SG v.s. SP</vt:lpstr>
      <vt:lpstr>2.7-1 、供方协议管理(SAM)</vt:lpstr>
      <vt:lpstr>目  录</vt:lpstr>
      <vt:lpstr>3.1、GJB5000A 咨询服务大纲</vt:lpstr>
      <vt:lpstr>3.1、GJB5000A 咨询老师的选择</vt:lpstr>
      <vt:lpstr>目  录</vt:lpstr>
      <vt:lpstr>4.1、支撑工具在实施GJB5000A实施过程中的必要性</vt:lpstr>
      <vt:lpstr>4.2 、软件过程管理工具的选择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系统管理员</dc:creator>
  <cp:lastModifiedBy>Administrator</cp:lastModifiedBy>
  <cp:revision>557</cp:revision>
  <dcterms:created xsi:type="dcterms:W3CDTF">2010-09-13T01:42:00Z</dcterms:created>
  <dcterms:modified xsi:type="dcterms:W3CDTF">2018-12-10T14:26:11Z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