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A009-B77B-AF49-A402-B29B82BF1B34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DE34-60C7-7745-9C0D-8B60930F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gif</a:t>
            </a:r>
          </a:p>
          <a:p>
            <a:r>
              <a:rPr lang="en-US" dirty="0" smtClean="0"/>
              <a:t>Project that cone into {</a:t>
            </a:r>
            <a:r>
              <a:rPr lang="en-US" dirty="0" err="1" smtClean="0"/>
              <a:t>phi,theta</a:t>
            </a:r>
            <a:r>
              <a:rPr lang="en-US" dirty="0" smtClean="0"/>
              <a:t>}</a:t>
            </a:r>
            <a:r>
              <a:rPr lang="en-US" baseline="0" dirty="0" smtClean="0"/>
              <a:t> space (e.g. onto the unit sphere)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simple </a:t>
            </a:r>
            <a:r>
              <a:rPr lang="en-US" baseline="0" dirty="0" err="1" smtClean="0"/>
              <a:t>backprojection</a:t>
            </a:r>
            <a:r>
              <a:rPr lang="en-US" baseline="0" dirty="0" smtClean="0"/>
              <a:t>. C</a:t>
            </a:r>
            <a:r>
              <a:rPr lang="en-US" dirty="0" smtClean="0"/>
              <a:t>ould do MLEM,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I’m talking about reducing the uncertainty in the observables, which reduces the uncertainty in the image no matter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A67E9-E854-4EB1-A6BA-669872EEE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E8AD-1E03-4E44-BEF7-95BCF506D403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09A2-E63E-CA46-AB97-8DFD7634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Compton Imaging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817132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All Organic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736171" y="1903995"/>
            <a:ext cx="162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Inorganic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38953" y="3151503"/>
            <a:ext cx="3560923" cy="1301616"/>
            <a:chOff x="1626533" y="3330387"/>
            <a:chExt cx="7447436" cy="2947953"/>
          </a:xfrm>
        </p:grpSpPr>
        <p:sp>
          <p:nvSpPr>
            <p:cNvPr id="30" name="Rectangle 29"/>
            <p:cNvSpPr/>
            <p:nvPr/>
          </p:nvSpPr>
          <p:spPr>
            <a:xfrm>
              <a:off x="1626533" y="3330388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50470" y="3330387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26533" y="4154299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93333" y="4154298"/>
              <a:ext cx="442913" cy="414337"/>
            </a:xfrm>
            <a:prstGeom prst="rect">
              <a:avLst/>
            </a:prstGeom>
            <a:solidFill>
              <a:srgbClr val="4F80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4407" y="3339909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4406" y="4154298"/>
              <a:ext cx="442913" cy="414337"/>
            </a:xfrm>
            <a:prstGeom prst="rect">
              <a:avLst/>
            </a:prstGeom>
            <a:solidFill>
              <a:srgbClr val="4F80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98344" y="3339908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8344" y="4154298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26533" y="5011539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93333" y="5011538"/>
              <a:ext cx="442913" cy="414337"/>
            </a:xfrm>
            <a:prstGeom prst="rect">
              <a:avLst/>
            </a:prstGeom>
            <a:solidFill>
              <a:srgbClr val="4F80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74406" y="5011538"/>
              <a:ext cx="442913" cy="414337"/>
            </a:xfrm>
            <a:prstGeom prst="rect">
              <a:avLst/>
            </a:prstGeom>
            <a:solidFill>
              <a:srgbClr val="4F80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98344" y="5011538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26533" y="5864003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93333" y="5864002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74406" y="5864002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98344" y="5864002"/>
              <a:ext cx="442913" cy="414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840887" y="4686556"/>
              <a:ext cx="233082" cy="2285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036342" y="4383121"/>
              <a:ext cx="3921086" cy="3755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</p:cNvCxnSpPr>
            <p:nvPr/>
          </p:nvCxnSpPr>
          <p:spPr>
            <a:xfrm flipH="1">
              <a:off x="3895865" y="4361467"/>
              <a:ext cx="1245393" cy="7676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H="1" flipV="1">
            <a:off x="1981200" y="3684756"/>
            <a:ext cx="1676400" cy="24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10800000">
            <a:off x="6070319" y="3125423"/>
            <a:ext cx="3293442" cy="1301616"/>
            <a:chOff x="1626533" y="3330387"/>
            <a:chExt cx="6888018" cy="2947953"/>
          </a:xfrm>
        </p:grpSpPr>
        <p:sp>
          <p:nvSpPr>
            <p:cNvPr id="56" name="Rectangle 55"/>
            <p:cNvSpPr/>
            <p:nvPr/>
          </p:nvSpPr>
          <p:spPr>
            <a:xfrm>
              <a:off x="1626533" y="3330388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0470" y="3330387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26533" y="4154299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93333" y="4154298"/>
              <a:ext cx="442913" cy="414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4407" y="3339909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74406" y="4154298"/>
              <a:ext cx="442913" cy="414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98344" y="3339908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98344" y="4154298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26533" y="5011539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93333" y="5011538"/>
              <a:ext cx="442913" cy="414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74406" y="5011538"/>
              <a:ext cx="442913" cy="4143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98344" y="5011538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26533" y="5864003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93333" y="5864002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4406" y="5864002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98344" y="5864002"/>
              <a:ext cx="442913" cy="414337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46" idx="5"/>
            </p:cNvCxnSpPr>
            <p:nvPr/>
          </p:nvCxnSpPr>
          <p:spPr>
            <a:xfrm rot="10800000">
              <a:off x="4919800" y="4425295"/>
              <a:ext cx="3594751" cy="3017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006594" y="4425295"/>
              <a:ext cx="1023937" cy="7038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364566" y="400472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Source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355630" y="4910684"/>
            <a:ext cx="25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2 Compton scatters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513141" y="4816800"/>
            <a:ext cx="253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2 Compton scatters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1 Compton scatter followed by full energy deposition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10652" y="5967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Systems can also </a:t>
            </a:r>
            <a:r>
              <a:rPr lang="en-US"/>
              <a:t>be mixed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56244" y="2212128"/>
            <a:ext cx="683156" cy="181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2935" y="2145641"/>
            <a:ext cx="685121" cy="1966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72" y="316416"/>
            <a:ext cx="8229600" cy="1143000"/>
          </a:xfrm>
        </p:spPr>
        <p:txBody>
          <a:bodyPr/>
          <a:lstStyle/>
          <a:p>
            <a:r>
              <a:rPr lang="en-US" dirty="0" smtClean="0"/>
              <a:t>Compton Imaging: Inorganics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2" y="1143001"/>
            <a:ext cx="7315199" cy="4041733"/>
            <a:chOff x="1524001" y="1668935"/>
            <a:chExt cx="5503868" cy="435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728" y="1668935"/>
              <a:ext cx="3421791" cy="4350865"/>
            </a:xfrm>
            <a:prstGeom prst="rect">
              <a:avLst/>
            </a:prstGeom>
          </p:spPr>
        </p:pic>
        <p:sp>
          <p:nvSpPr>
            <p:cNvPr id="6" name="Explosion 1 5"/>
            <p:cNvSpPr/>
            <p:nvPr/>
          </p:nvSpPr>
          <p:spPr>
            <a:xfrm>
              <a:off x="4800600" y="3733800"/>
              <a:ext cx="457200" cy="3810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xplosion 2 6"/>
            <p:cNvSpPr/>
            <p:nvPr/>
          </p:nvSpPr>
          <p:spPr>
            <a:xfrm>
              <a:off x="6494469" y="3733800"/>
              <a:ext cx="533400" cy="3048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24001" y="3885333"/>
              <a:ext cx="3473761" cy="8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67992" y="3885333"/>
              <a:ext cx="3129769" cy="213446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1199" y="2736187"/>
                <a:ext cx="10806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charset="0"/>
                        </a:rPr>
                        <m:t>𝐬𝐜𝐚𝐭𝐭𝐞𝐫𝐞𝐝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𝜸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198" y="2736187"/>
                <a:ext cx="108065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65" t="-100000" r="-41243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8309" y="2703342"/>
                <a:ext cx="108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08" y="2703342"/>
                <a:ext cx="10806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68036" y="5633618"/>
                <a:ext cx="3250849" cy="56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𝐜𝐨𝐬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𝝍</m:t>
                    </m:r>
                    <m:r>
                      <a:rPr lang="en-US" b="1" i="1" dirty="0">
                        <a:latin typeface="Cambria Math" charset="0"/>
                      </a:rPr>
                      <m:t>)</m:t>
                    </m:r>
                    <m:r>
                      <a:rPr lang="en-US" b="1" dirty="0">
                        <a:latin typeface="Cambria Math" charset="0"/>
                      </a:rPr>
                      <m:t>=</m:t>
                    </m:r>
                    <m:r>
                      <a:rPr lang="en-US" b="1" dirty="0">
                        <a:latin typeface="Cambria Math" charset="0"/>
                      </a:rPr>
                      <m:t>𝟏</m:t>
                    </m:r>
                    <m:r>
                      <a:rPr lang="en-US" b="1" dirty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𝐟</m:t>
                                </m:r>
                              </m:sub>
                            </m:sSub>
                          </m:den>
                        </m:f>
                        <m:r>
                          <a:rPr lang="en-US" b="1" dirty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35" y="5633618"/>
                <a:ext cx="3250849" cy="5677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99926" y="1456425"/>
                <a:ext cx="1405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Incident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25" y="1456425"/>
                <a:ext cx="140527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78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2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51147" y="16254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00846" y="141681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Photoelectric Absorption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6635" y="5483510"/>
                <a:ext cx="1585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483510"/>
                <a:ext cx="158571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46635" y="5852842"/>
                <a:ext cx="325084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852842"/>
                <a:ext cx="3250849" cy="395558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7664982" y="3202796"/>
            <a:ext cx="2280301" cy="873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04077" y="4724074"/>
                <a:ext cx="1301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77" y="4724073"/>
                <a:ext cx="1301068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86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02082" y="4478341"/>
            <a:ext cx="3389718" cy="9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241350" y="4436933"/>
            <a:ext cx="1514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solidFill>
                  <a:schemeClr val="accent1"/>
                </a:solidFill>
              </a:rPr>
              <a:t>Observables</a:t>
            </a:r>
            <a:endParaRPr lang="en-US" sz="1900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20013" y="4715470"/>
                <a:ext cx="1535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13" y="4715470"/>
                <a:ext cx="1535738" cy="9233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3270040" y="5029200"/>
            <a:ext cx="387561" cy="378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79116" y="5029200"/>
            <a:ext cx="97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56244" y="2212128"/>
            <a:ext cx="683156" cy="181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2935" y="2145641"/>
            <a:ext cx="685121" cy="1966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72" y="316416"/>
            <a:ext cx="8229600" cy="1143000"/>
          </a:xfrm>
        </p:spPr>
        <p:txBody>
          <a:bodyPr/>
          <a:lstStyle/>
          <a:p>
            <a:r>
              <a:rPr lang="en-US" dirty="0" smtClean="0"/>
              <a:t>Compton Imaging: Inorganics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2" y="1143001"/>
            <a:ext cx="7315199" cy="4041733"/>
            <a:chOff x="1524001" y="1668935"/>
            <a:chExt cx="5503868" cy="435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728" y="1668935"/>
              <a:ext cx="3421791" cy="4350865"/>
            </a:xfrm>
            <a:prstGeom prst="rect">
              <a:avLst/>
            </a:prstGeom>
          </p:spPr>
        </p:pic>
        <p:sp>
          <p:nvSpPr>
            <p:cNvPr id="6" name="Explosion 1 5"/>
            <p:cNvSpPr/>
            <p:nvPr/>
          </p:nvSpPr>
          <p:spPr>
            <a:xfrm>
              <a:off x="4800600" y="3733800"/>
              <a:ext cx="457200" cy="3810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xplosion 2 6"/>
            <p:cNvSpPr/>
            <p:nvPr/>
          </p:nvSpPr>
          <p:spPr>
            <a:xfrm>
              <a:off x="6494469" y="3733800"/>
              <a:ext cx="533400" cy="3048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24001" y="3885333"/>
              <a:ext cx="3473761" cy="8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1199" y="2736187"/>
                <a:ext cx="10806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charset="0"/>
                        </a:rPr>
                        <m:t>𝐬𝐜𝐚𝐭𝐭𝐞𝐫𝐞𝐝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𝜸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198" y="2736187"/>
                <a:ext cx="108065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65" t="-100000" r="-41243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8309" y="2703342"/>
                <a:ext cx="108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08" y="2703342"/>
                <a:ext cx="10806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68036" y="5633618"/>
                <a:ext cx="3250849" cy="56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𝐜𝐨𝐬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𝝍</m:t>
                    </m:r>
                    <m:r>
                      <a:rPr lang="en-US" b="1" i="1" dirty="0">
                        <a:latin typeface="Cambria Math" charset="0"/>
                      </a:rPr>
                      <m:t>)</m:t>
                    </m:r>
                    <m:r>
                      <a:rPr lang="en-US" b="1" dirty="0">
                        <a:latin typeface="Cambria Math" charset="0"/>
                      </a:rPr>
                      <m:t>=</m:t>
                    </m:r>
                    <m:r>
                      <a:rPr lang="en-US" b="1" dirty="0">
                        <a:latin typeface="Cambria Math" charset="0"/>
                      </a:rPr>
                      <m:t>𝟏</m:t>
                    </m:r>
                    <m:r>
                      <a:rPr lang="en-US" b="1" dirty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𝐟</m:t>
                                </m:r>
                              </m:sub>
                            </m:sSub>
                          </m:den>
                        </m:f>
                        <m:r>
                          <a:rPr lang="en-US" b="1" dirty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35" y="5633618"/>
                <a:ext cx="3250849" cy="5677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99926" y="1456425"/>
                <a:ext cx="1405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Incident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25" y="1456425"/>
                <a:ext cx="140527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478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3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51147" y="16254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00846" y="141681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Photoelectric Absorption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6635" y="5483510"/>
                <a:ext cx="1585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483510"/>
                <a:ext cx="158571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46635" y="5852842"/>
                <a:ext cx="325084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852842"/>
                <a:ext cx="3250849" cy="395558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7664982" y="3202796"/>
            <a:ext cx="2280301" cy="873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04077" y="4724074"/>
                <a:ext cx="1301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77" y="4724073"/>
                <a:ext cx="1301068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86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02082" y="4478341"/>
            <a:ext cx="3389718" cy="9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241350" y="4436933"/>
            <a:ext cx="1514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solidFill>
                  <a:schemeClr val="accent1"/>
                </a:solidFill>
              </a:rPr>
              <a:t>Observables</a:t>
            </a:r>
            <a:endParaRPr lang="en-US" sz="1900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20013" y="4715470"/>
                <a:ext cx="1535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13" y="4715470"/>
                <a:ext cx="1535738" cy="9233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3505201" y="3201921"/>
            <a:ext cx="4159781" cy="19828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8751" y="4025186"/>
            <a:ext cx="577359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  <a:r>
              <a:rPr lang="en-US" sz="2000" b="1" dirty="0"/>
              <a:t>ncertainty dominated by intrinsic energy resolution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270040" y="5029200"/>
            <a:ext cx="387561" cy="378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79116" y="5029200"/>
            <a:ext cx="97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56244" y="2208995"/>
            <a:ext cx="683156" cy="181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2935" y="2142508"/>
            <a:ext cx="685121" cy="1966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72" y="316416"/>
            <a:ext cx="8229600" cy="1143000"/>
          </a:xfrm>
        </p:spPr>
        <p:txBody>
          <a:bodyPr/>
          <a:lstStyle/>
          <a:p>
            <a:r>
              <a:rPr lang="en-US" dirty="0" smtClean="0"/>
              <a:t>Compton Imaging: Organics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2" y="1139868"/>
            <a:ext cx="7315198" cy="4041733"/>
            <a:chOff x="1524002" y="1668935"/>
            <a:chExt cx="5503867" cy="435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728" y="1668935"/>
              <a:ext cx="3421791" cy="4350865"/>
            </a:xfrm>
            <a:prstGeom prst="rect">
              <a:avLst/>
            </a:prstGeom>
          </p:spPr>
        </p:pic>
        <p:sp>
          <p:nvSpPr>
            <p:cNvPr id="6" name="Explosion 1 5"/>
            <p:cNvSpPr/>
            <p:nvPr/>
          </p:nvSpPr>
          <p:spPr>
            <a:xfrm>
              <a:off x="4800600" y="3733800"/>
              <a:ext cx="457200" cy="3810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xplosion 2 6"/>
            <p:cNvSpPr/>
            <p:nvPr/>
          </p:nvSpPr>
          <p:spPr>
            <a:xfrm>
              <a:off x="6494469" y="3733800"/>
              <a:ext cx="533400" cy="3048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24002" y="3885333"/>
              <a:ext cx="3465603" cy="86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77200" y="2743200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43200"/>
                <a:ext cx="20049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32"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07688" y="2680565"/>
                <a:ext cx="108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87" y="2680565"/>
                <a:ext cx="10806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70133" y="1489648"/>
                <a:ext cx="1405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Incident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32" y="1489648"/>
                <a:ext cx="140527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3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4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51147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57659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20013" y="4715470"/>
                <a:ext cx="1535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13" y="4715470"/>
                <a:ext cx="1535738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04077" y="4724074"/>
                <a:ext cx="1301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77" y="4724073"/>
                <a:ext cx="130106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86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202082" y="4478341"/>
            <a:ext cx="3389718" cy="9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146635" y="5852842"/>
                <a:ext cx="325084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charset="0"/>
                            </a:rPr>
                            <m:t>𝐄</m:t>
                          </m:r>
                        </m:e>
                        <m:sub>
                          <m:r>
                            <a:rPr lang="en-US" b="1" dirty="0">
                              <a:latin typeface="Cambria Math" charset="0"/>
                            </a:rPr>
                            <m:t>𝐨𝐮𝐭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852842"/>
                <a:ext cx="3250849" cy="395558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46634" y="5472554"/>
                <a:ext cx="3292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charset="0"/>
                          </a:rPr>
                          <m:t>𝐄</m:t>
                        </m:r>
                      </m:e>
                      <m:sub>
                        <m:r>
                          <a:rPr lang="en-US" b="1" dirty="0">
                            <a:latin typeface="Cambria Math" charset="0"/>
                          </a:rPr>
                          <m:t>𝐨𝐮𝐭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472554"/>
                <a:ext cx="329276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871541" y="4038859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n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41" y="4038859"/>
                <a:ext cx="20049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32"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7664982" y="3200400"/>
            <a:ext cx="23225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54612" y="3200400"/>
            <a:ext cx="713389" cy="90825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41350" y="4436933"/>
            <a:ext cx="1514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solidFill>
                  <a:schemeClr val="accent1"/>
                </a:solidFill>
              </a:rPr>
              <a:t>Observables</a:t>
            </a:r>
            <a:endParaRPr lang="en-US" sz="1900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68036" y="5633618"/>
                <a:ext cx="3250849" cy="56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𝐜𝐨𝐬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𝝍</m:t>
                    </m:r>
                    <m:r>
                      <a:rPr lang="en-US" b="1" i="1" dirty="0">
                        <a:latin typeface="Cambria Math" charset="0"/>
                      </a:rPr>
                      <m:t>)</m:t>
                    </m:r>
                    <m:r>
                      <a:rPr lang="en-US" b="1" dirty="0">
                        <a:latin typeface="Cambria Math" charset="0"/>
                      </a:rPr>
                      <m:t>=</m:t>
                    </m:r>
                    <m:r>
                      <a:rPr lang="en-US" b="1" dirty="0">
                        <a:latin typeface="Cambria Math" charset="0"/>
                      </a:rPr>
                      <m:t>𝟏</m:t>
                    </m:r>
                    <m:r>
                      <a:rPr lang="en-US" b="1" dirty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𝐟</m:t>
                                </m:r>
                              </m:sub>
                            </m:sSub>
                          </m:den>
                        </m:f>
                        <m:r>
                          <a:rPr lang="en-US" b="1" dirty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35" y="5633618"/>
                <a:ext cx="3250849" cy="5677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3505201" y="3201921"/>
            <a:ext cx="4159781" cy="19828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70040" y="5029200"/>
            <a:ext cx="387561" cy="378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79116" y="5029200"/>
            <a:ext cx="97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56244" y="2208995"/>
            <a:ext cx="683156" cy="181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2935" y="2142508"/>
            <a:ext cx="685121" cy="1966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72" y="316416"/>
            <a:ext cx="8229600" cy="1143000"/>
          </a:xfrm>
        </p:spPr>
        <p:txBody>
          <a:bodyPr/>
          <a:lstStyle/>
          <a:p>
            <a:r>
              <a:rPr lang="en-US" dirty="0" smtClean="0"/>
              <a:t>Compton Imaging: Organics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2" y="1139868"/>
            <a:ext cx="7315198" cy="4041733"/>
            <a:chOff x="1524002" y="1668935"/>
            <a:chExt cx="5503867" cy="435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728" y="1668935"/>
              <a:ext cx="3421791" cy="4350865"/>
            </a:xfrm>
            <a:prstGeom prst="rect">
              <a:avLst/>
            </a:prstGeom>
          </p:spPr>
        </p:pic>
        <p:sp>
          <p:nvSpPr>
            <p:cNvPr id="6" name="Explosion 1 5"/>
            <p:cNvSpPr/>
            <p:nvPr/>
          </p:nvSpPr>
          <p:spPr>
            <a:xfrm>
              <a:off x="4800600" y="3733800"/>
              <a:ext cx="457200" cy="3810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xplosion 2 6"/>
            <p:cNvSpPr/>
            <p:nvPr/>
          </p:nvSpPr>
          <p:spPr>
            <a:xfrm>
              <a:off x="6494469" y="3733800"/>
              <a:ext cx="533400" cy="3048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24002" y="3885333"/>
              <a:ext cx="3465603" cy="86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77200" y="2743200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43200"/>
                <a:ext cx="20049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32"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07688" y="2680565"/>
                <a:ext cx="108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87" y="2680565"/>
                <a:ext cx="10806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70133" y="1489648"/>
                <a:ext cx="1405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Incident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32" y="1489648"/>
                <a:ext cx="140527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3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5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51147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57659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20013" y="4715470"/>
                <a:ext cx="1535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13" y="4715470"/>
                <a:ext cx="1535738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04077" y="4724074"/>
                <a:ext cx="1301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77" y="4724073"/>
                <a:ext cx="130106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86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202082" y="4478341"/>
            <a:ext cx="3389718" cy="9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146635" y="5852842"/>
                <a:ext cx="325084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≈</m:t>
                      </m:r>
                      <m:r>
                        <a:rPr lang="en-US" b="1" i="1" dirty="0">
                          <a:latin typeface="Cambria Math" charset="0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1" i="1" dirty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852842"/>
                <a:ext cx="3250849" cy="395558"/>
              </a:xfrm>
              <a:prstGeom prst="rect">
                <a:avLst/>
              </a:prstGeom>
              <a:blipFill rotWithShape="0">
                <a:blip r:embed="rId9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46634" y="5472554"/>
                <a:ext cx="3292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+</m:t>
                      </m:r>
                      <m:r>
                        <a:rPr lang="en-US" b="1" i="1" dirty="0">
                          <a:latin typeface="Cambria Math" charset="0"/>
                        </a:rPr>
                        <m:t>𝒌</m:t>
                      </m:r>
                      <m:r>
                        <a:rPr lang="en-US" b="1" i="1" dirty="0">
                          <a:latin typeface="Cambria Math" charset="0"/>
                        </a:rPr>
                        <m:t> ∗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472554"/>
                <a:ext cx="32927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871541" y="4038859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n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41" y="4038859"/>
                <a:ext cx="20049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32"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7664982" y="3200400"/>
            <a:ext cx="23225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54612" y="3200400"/>
            <a:ext cx="713389" cy="90825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41350" y="4436933"/>
            <a:ext cx="1514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solidFill>
                  <a:schemeClr val="accent1"/>
                </a:solidFill>
              </a:rPr>
              <a:t>Observables</a:t>
            </a:r>
            <a:endParaRPr lang="en-US" sz="1900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68036" y="5633618"/>
                <a:ext cx="3250849" cy="56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𝐜𝐨𝐬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𝝍</m:t>
                    </m:r>
                    <m:r>
                      <a:rPr lang="en-US" b="1" i="1" dirty="0">
                        <a:latin typeface="Cambria Math" charset="0"/>
                      </a:rPr>
                      <m:t>)</m:t>
                    </m:r>
                    <m:r>
                      <a:rPr lang="en-US" b="1" dirty="0">
                        <a:latin typeface="Cambria Math" charset="0"/>
                      </a:rPr>
                      <m:t>=</m:t>
                    </m:r>
                    <m:r>
                      <a:rPr lang="en-US" b="1" dirty="0">
                        <a:latin typeface="Cambria Math" charset="0"/>
                      </a:rPr>
                      <m:t>𝟏</m:t>
                    </m:r>
                    <m:r>
                      <a:rPr lang="en-US" b="1" dirty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𝐟</m:t>
                                </m:r>
                              </m:sub>
                            </m:sSub>
                          </m:den>
                        </m:f>
                        <m:r>
                          <a:rPr lang="en-US" b="1" dirty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35" y="5633618"/>
                <a:ext cx="3250849" cy="5677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3505201" y="3201921"/>
            <a:ext cx="4159781" cy="19828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270040" y="5029200"/>
            <a:ext cx="387561" cy="378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79116" y="5029200"/>
            <a:ext cx="97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56244" y="2208995"/>
            <a:ext cx="683156" cy="181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2935" y="2142508"/>
            <a:ext cx="685121" cy="1966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972" y="316416"/>
            <a:ext cx="8229600" cy="1143000"/>
          </a:xfrm>
        </p:spPr>
        <p:txBody>
          <a:bodyPr/>
          <a:lstStyle/>
          <a:p>
            <a:r>
              <a:rPr lang="en-US" dirty="0" smtClean="0"/>
              <a:t>Compton Imaging: Organics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2" y="1139868"/>
            <a:ext cx="7315198" cy="4041733"/>
            <a:chOff x="1524002" y="1668935"/>
            <a:chExt cx="5503867" cy="4350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3728" y="1668935"/>
              <a:ext cx="3421791" cy="4350865"/>
            </a:xfrm>
            <a:prstGeom prst="rect">
              <a:avLst/>
            </a:prstGeom>
          </p:spPr>
        </p:pic>
        <p:sp>
          <p:nvSpPr>
            <p:cNvPr id="6" name="Explosion 1 5"/>
            <p:cNvSpPr/>
            <p:nvPr/>
          </p:nvSpPr>
          <p:spPr>
            <a:xfrm>
              <a:off x="4800600" y="3733800"/>
              <a:ext cx="457200" cy="3810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xplosion 2 6"/>
            <p:cNvSpPr/>
            <p:nvPr/>
          </p:nvSpPr>
          <p:spPr>
            <a:xfrm>
              <a:off x="6494469" y="3733800"/>
              <a:ext cx="533400" cy="3048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24002" y="3885333"/>
              <a:ext cx="3465603" cy="86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77200" y="2743200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43200"/>
                <a:ext cx="20049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32"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07688" y="2680565"/>
                <a:ext cx="1080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87" y="2680565"/>
                <a:ext cx="10806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 descr="\displaystyle \lambda '-\lambda ={\frac {h}{m_{e}c}}(1-\cos {\theta })~.}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70133" y="1489648"/>
                <a:ext cx="1405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Incident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32" y="1489648"/>
                <a:ext cx="140527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3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6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51147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57659" y="1622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Compton Scatter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20013" y="4715470"/>
                <a:ext cx="1535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13" y="4715470"/>
                <a:ext cx="1535738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04077" y="4724074"/>
                <a:ext cx="13010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77" y="4724073"/>
                <a:ext cx="130106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869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202082" y="4478341"/>
            <a:ext cx="3389718" cy="916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146635" y="5852842"/>
                <a:ext cx="325084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≈</m:t>
                      </m:r>
                      <m:r>
                        <a:rPr lang="en-US" b="1" i="1" dirty="0">
                          <a:latin typeface="Cambria Math" charset="0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1" i="1" dirty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852842"/>
                <a:ext cx="3250849" cy="395558"/>
              </a:xfrm>
              <a:prstGeom prst="rect">
                <a:avLst/>
              </a:prstGeom>
              <a:blipFill rotWithShape="0">
                <a:blip r:embed="rId9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46634" y="5472554"/>
                <a:ext cx="3292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charset="0"/>
                        </a:rPr>
                        <m:t>+</m:t>
                      </m:r>
                      <m:r>
                        <a:rPr lang="en-US" b="1" i="1" dirty="0">
                          <a:latin typeface="Cambria Math" charset="0"/>
                        </a:rPr>
                        <m:t>𝒌</m:t>
                      </m:r>
                      <m:r>
                        <a:rPr lang="en-US" b="1" i="1" dirty="0">
                          <a:latin typeface="Cambria Math" charset="0"/>
                        </a:rPr>
                        <m:t> ∗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34" y="5472554"/>
                <a:ext cx="32927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871541" y="4038859"/>
                <a:ext cx="200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n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d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𝐬𝐜𝐚𝐭𝐭𝐞𝐫𝐞𝐝</m:t>
                    </m:r>
                    <m:r>
                      <a:rPr lang="en-US" b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𝜸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41" y="4038859"/>
                <a:ext cx="20049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32"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7664982" y="3200400"/>
            <a:ext cx="23225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54612" y="3200400"/>
            <a:ext cx="713389" cy="90825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41350" y="4436933"/>
            <a:ext cx="1514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solidFill>
                  <a:schemeClr val="accent1"/>
                </a:solidFill>
              </a:rPr>
              <a:t>Observables</a:t>
            </a:r>
            <a:endParaRPr lang="en-US" sz="1900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68036" y="5633618"/>
                <a:ext cx="3250849" cy="56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𝐜𝐨𝐬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</a:rPr>
                      <m:t>𝝍</m:t>
                    </m:r>
                    <m:r>
                      <a:rPr lang="en-US" b="1" i="1" dirty="0">
                        <a:latin typeface="Cambria Math" charset="0"/>
                      </a:rPr>
                      <m:t>)</m:t>
                    </m:r>
                    <m:r>
                      <a:rPr lang="en-US" b="1" dirty="0">
                        <a:latin typeface="Cambria Math" charset="0"/>
                      </a:rPr>
                      <m:t>=</m:t>
                    </m:r>
                    <m:r>
                      <a:rPr lang="en-US" b="1" dirty="0">
                        <a:latin typeface="Cambria Math" charset="0"/>
                      </a:rPr>
                      <m:t>𝟏</m:t>
                    </m:r>
                    <m:r>
                      <a:rPr lang="en-US" b="1" dirty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𝐟</m:t>
                                </m:r>
                              </m:sub>
                            </m:sSub>
                          </m:den>
                        </m:f>
                        <m:r>
                          <a:rPr lang="en-US" b="1" dirty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US" b="1" dirty="0">
                                    <a:latin typeface="Cambria Math" charset="0"/>
                                  </a:rPr>
                                  <m:t>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𝐜</m:t>
                                </m:r>
                              </m:e>
                              <m:sup>
                                <m:r>
                                  <a:rPr lang="en-US" b="1" dirty="0">
                                    <a:latin typeface="Cambria Math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35" y="5633618"/>
                <a:ext cx="3250849" cy="5677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3505201" y="3201921"/>
            <a:ext cx="4159781" cy="19828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58751" y="4025186"/>
            <a:ext cx="577359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  <a:r>
              <a:rPr lang="en-US" sz="2000" b="1" dirty="0"/>
              <a:t>ncertainty dominated by kinematic approximations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3270040" y="5029200"/>
            <a:ext cx="387561" cy="3781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16" y="5029200"/>
            <a:ext cx="97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Source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Compton Imaging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5C02-6997-49A8-905C-7DB3F8B3023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274" r="11111"/>
          <a:stretch/>
        </p:blipFill>
        <p:spPr>
          <a:xfrm>
            <a:off x="1600201" y="1981201"/>
            <a:ext cx="2991455" cy="2468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157" r="11111"/>
          <a:stretch/>
        </p:blipFill>
        <p:spPr>
          <a:xfrm>
            <a:off x="4667855" y="1981202"/>
            <a:ext cx="2926080" cy="246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704" r="11110"/>
          <a:stretch/>
        </p:blipFill>
        <p:spPr>
          <a:xfrm>
            <a:off x="7688361" y="1981201"/>
            <a:ext cx="2942688" cy="24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="">
      <p:transition spd="med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671</Words>
  <Application>Microsoft Macintosh PowerPoint</Application>
  <PresentationFormat>Widescreen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Compton Imaging</vt:lpstr>
      <vt:lpstr>Compton Imaging: Inorganics</vt:lpstr>
      <vt:lpstr>Compton Imaging: Inorganics</vt:lpstr>
      <vt:lpstr>Compton Imaging: Organics</vt:lpstr>
      <vt:lpstr>Compton Imaging: Organics</vt:lpstr>
      <vt:lpstr>Compton Imaging: Organics</vt:lpstr>
      <vt:lpstr>Compton Imaging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Compton Imaging</dc:title>
  <dc:creator>Kyle Beyer</dc:creator>
  <cp:lastModifiedBy>Kyle Beyer</cp:lastModifiedBy>
  <cp:revision>1</cp:revision>
  <dcterms:created xsi:type="dcterms:W3CDTF">2018-05-24T03:11:47Z</dcterms:created>
  <dcterms:modified xsi:type="dcterms:W3CDTF">2018-05-24T03:13:11Z</dcterms:modified>
</cp:coreProperties>
</file>