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72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3" r:id="rId18"/>
    <p:sldId id="271" r:id="rId1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2" roundtripDataSignature="AMtx7mhdvC0ZXSQEd3KmOfO8XOPWqTkbi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38DB5A-A855-48C9-B23A-A2E91298C692}" v="137" dt="2023-11-10T00:49:25.011"/>
    <p1510:client id="{259FC5F8-E7D5-4104-9E8C-45EE3BB4490C}" v="33" dt="2023-11-10T00:08:58.194"/>
    <p1510:client id="{30A7A1B3-1AC0-4A3F-92AA-A1D6C2303BE5}" v="246" dt="2023-11-10T00:37:04.695"/>
    <p1510:client id="{A92D0647-6B13-43B8-B0CB-BA8EF89448E8}" v="1017" dt="2023-11-09T13:12:05.9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5000" autoAdjust="0"/>
  </p:normalViewPr>
  <p:slideViewPr>
    <p:cSldViewPr snapToGrid="0">
      <p:cViewPr varScale="1">
        <p:scale>
          <a:sx n="62" d="100"/>
          <a:sy n="62" d="100"/>
        </p:scale>
        <p:origin x="1459" y="4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customschemas.google.com/relationships/presentationmetadata" Target="metadata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9" name="Google Shape;16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6" name="Google Shape;18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6" name="Google Shape;18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4" name="Google Shape;194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9" name="Google Shape;9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-패턴이름 🡪 명명은 우리가 문제를 기술하기 쉽게 해주며, 무슨 뜻인지 알 수 있도록 해줌</a:t>
            </a:r>
            <a:endParaRPr/>
          </a:p>
        </p:txBody>
      </p:sp>
      <p:sp>
        <p:nvSpPr>
          <p:cNvPr id="100" name="Google Shape;100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6" name="Google Shape;10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purpose -&gt; 패턴이 하는일(what a pattern  does)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creational -&gt; 객체 생성의 프로세스 관여(concern the process of object creation)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structural -&gt; class나 object의 구성(composition)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behavioral -&gt;class나 객체가 상호작용하고, 책임을 분배 관여(characterize the ways in which classes or objects interact and distribute responsibility)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scope-&gt;(패턴이 우선 적용하는게 클래스 인지 객체인지 (specifies whether the pattern applies primarily to classes or to objects)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AutoNum type="arabicPeriod"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fld>
            <a:endParaRPr lang="en-US"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3484200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endParaRPr dirty="0"/>
          </a:p>
        </p:txBody>
      </p:sp>
      <p:sp>
        <p:nvSpPr>
          <p:cNvPr id="118" name="Google Shape;11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6087618c4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6087618c46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dirty="0"/>
              <a:t>1.read the pattern once through for an overview</a:t>
            </a:r>
            <a:endParaRPr sz="28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dirty="0"/>
              <a:t>2.go back and study the structure, participants, and collaborations sections</a:t>
            </a:r>
            <a:endParaRPr sz="28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dirty="0"/>
              <a:t>3. look at the sample code section to see a concrete example of the pattern in code</a:t>
            </a:r>
            <a:endParaRPr sz="28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dirty="0"/>
              <a:t>4. choose names for patterns participants that are meaningful in the application context</a:t>
            </a:r>
            <a:endParaRPr sz="28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dirty="0"/>
              <a:t>5. define the classes</a:t>
            </a:r>
            <a:endParaRPr sz="28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dirty="0"/>
              <a:t>6. define application-specific names for operations in the pattern</a:t>
            </a:r>
            <a:endParaRPr sz="28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dirty="0"/>
              <a:t>7. implement the operations to carry out the responsibilities and collaborations in the pattern</a:t>
            </a:r>
            <a:endParaRPr dirty="0"/>
          </a:p>
        </p:txBody>
      </p:sp>
      <p:sp>
        <p:nvSpPr>
          <p:cNvPr id="125" name="Google Shape;125;g26087618c46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7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7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9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9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20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1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1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21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21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2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2" name="Google Shape;12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3" name="Google Shape;13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4" name="Google Shape;14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>
            <a:spLocks noGrp="1"/>
          </p:cNvSpPr>
          <p:nvPr>
            <p:ph type="ctrTitle"/>
          </p:nvPr>
        </p:nvSpPr>
        <p:spPr>
          <a:xfrm>
            <a:off x="1524000" y="1041083"/>
            <a:ext cx="9144000" cy="2702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r>
              <a:rPr lang="en-US" sz="5600" dirty="0"/>
              <a:t>Design Patterns</a:t>
            </a:r>
            <a:br>
              <a:rPr lang="en-US" dirty="0"/>
            </a:br>
            <a:br>
              <a:rPr lang="en-US" dirty="0"/>
            </a:br>
            <a:r>
              <a:rPr lang="en-US" sz="4000" dirty="0"/>
              <a:t>Abstract factory</a:t>
            </a:r>
          </a:p>
        </p:txBody>
      </p:sp>
      <p:sp>
        <p:nvSpPr>
          <p:cNvPr id="89" name="Google Shape;89;p1"/>
          <p:cNvSpPr txBox="1">
            <a:spLocks noGrp="1"/>
          </p:cNvSpPr>
          <p:nvPr>
            <p:ph type="subTitle" idx="1"/>
          </p:nvPr>
        </p:nvSpPr>
        <p:spPr>
          <a:xfrm>
            <a:off x="1524000" y="429291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	</a:t>
            </a:r>
          </a:p>
          <a:p>
            <a:pPr marL="0" indent="0">
              <a:spcBef>
                <a:spcPts val="0"/>
              </a:spcBef>
            </a:pPr>
            <a:endParaRPr lang="en-US" altLang="ko-KR" dirty="0"/>
          </a:p>
          <a:p>
            <a:pPr marL="0" indent="0">
              <a:spcBef>
                <a:spcPts val="0"/>
              </a:spcBef>
            </a:pPr>
            <a:endParaRPr lang="en-US" altLang="ko-KR" dirty="0"/>
          </a:p>
          <a:p>
            <a:pPr marL="0" indent="0">
              <a:spcBef>
                <a:spcPts val="0"/>
              </a:spcBef>
            </a:pPr>
            <a:endParaRPr lang="en-US" altLang="ko-KR" dirty="0"/>
          </a:p>
          <a:p>
            <a:pPr marL="457200" lvl="1" indent="0" algn="r">
              <a:spcBef>
                <a:spcPts val="0"/>
              </a:spcBef>
            </a:pPr>
            <a:r>
              <a:rPr lang="en-US" altLang="ko-KR" dirty="0"/>
              <a:t>1조 </a:t>
            </a:r>
            <a:r>
              <a:rPr lang="en-US" altLang="ko-KR" err="1"/>
              <a:t>전승민</a:t>
            </a:r>
            <a:r>
              <a:rPr lang="en-US" altLang="ko-KR" dirty="0"/>
              <a:t> </a:t>
            </a:r>
            <a:r>
              <a:rPr lang="en-US" altLang="ko-KR" err="1"/>
              <a:t>김정민</a:t>
            </a:r>
            <a:r>
              <a:rPr lang="en-US" altLang="ko-KR" dirty="0"/>
              <a:t> </a:t>
            </a:r>
            <a:r>
              <a:rPr lang="en-US" altLang="ko-KR" err="1"/>
              <a:t>박민성</a:t>
            </a:r>
            <a:r>
              <a:rPr lang="en-US" altLang="ko-KR" dirty="0"/>
              <a:t> </a:t>
            </a:r>
            <a:r>
              <a:rPr lang="en-US" altLang="ko-KR" err="1"/>
              <a:t>이경민</a:t>
            </a:r>
            <a:endParaRPr lang="en-US" altLang="ko-K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8"/>
          <p:cNvSpPr/>
          <p:nvPr/>
        </p:nvSpPr>
        <p:spPr>
          <a:xfrm>
            <a:off x="0" y="-1"/>
            <a:ext cx="12191695" cy="68520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2" name="Google Shape;142;p8"/>
          <p:cNvSpPr/>
          <p:nvPr/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3" name="Google Shape;143;p8"/>
          <p:cNvSpPr txBox="1">
            <a:spLocks noGrp="1"/>
          </p:cNvSpPr>
          <p:nvPr>
            <p:ph type="title"/>
          </p:nvPr>
        </p:nvSpPr>
        <p:spPr>
          <a:xfrm>
            <a:off x="6303854" y="2429121"/>
            <a:ext cx="6492556" cy="1297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Malgun Gothic"/>
              <a:buNone/>
            </a:pPr>
            <a:r>
              <a:rPr lang="en-US" sz="6000" dirty="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Abstract factory</a:t>
            </a:r>
            <a:endParaRPr lang="ko-KR" altLang="en-US" sz="6000" dirty="0">
              <a:solidFill>
                <a:schemeClr val="dk2"/>
              </a:solidFill>
            </a:endParaRPr>
          </a:p>
        </p:txBody>
      </p:sp>
      <p:pic>
        <p:nvPicPr>
          <p:cNvPr id="144" name="Google Shape;144;p8" descr="공장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 extrusionOk="0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  <a:noFill/>
          <a:ln>
            <a:noFill/>
          </a:ln>
        </p:spPr>
      </p:pic>
      <p:grpSp>
        <p:nvGrpSpPr>
          <p:cNvPr id="145" name="Google Shape;145;p8"/>
          <p:cNvGrpSpPr/>
          <p:nvPr/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46" name="Google Shape;146;p8"/>
            <p:cNvSpPr/>
            <p:nvPr/>
          </p:nvSpPr>
          <p:spPr>
            <a:xfrm flipH="1">
              <a:off x="305" y="34854"/>
              <a:ext cx="6028697" cy="6817170"/>
            </a:xfrm>
            <a:custGeom>
              <a:avLst/>
              <a:gdLst/>
              <a:ahLst/>
              <a:cxnLst/>
              <a:rect l="l" t="t" r="r" b="b"/>
              <a:pathLst>
                <a:path w="6028697" h="6817170" extrusionOk="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70AD47">
                    <a:alpha val="9803"/>
                  </a:srgbClr>
                </a:gs>
                <a:gs pos="85000">
                  <a:srgbClr val="4472C4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7" name="Google Shape;147;p8"/>
            <p:cNvSpPr/>
            <p:nvPr/>
          </p:nvSpPr>
          <p:spPr>
            <a:xfrm flipH="1">
              <a:off x="305" y="1"/>
              <a:ext cx="6165116" cy="6858001"/>
            </a:xfrm>
            <a:custGeom>
              <a:avLst/>
              <a:gdLst/>
              <a:ahLst/>
              <a:cxnLst/>
              <a:rect l="l" t="t" r="r" b="b"/>
              <a:pathLst>
                <a:path w="6264586" h="6858001" extrusionOk="0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70AD47">
                    <a:alpha val="9803"/>
                  </a:srgbClr>
                </a:gs>
                <a:gs pos="85000">
                  <a:srgbClr val="4472C4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8" name="Google Shape;148;p8"/>
            <p:cNvSpPr/>
            <p:nvPr/>
          </p:nvSpPr>
          <p:spPr>
            <a:xfrm flipH="1">
              <a:off x="305" y="-5977"/>
              <a:ext cx="6238675" cy="6858001"/>
            </a:xfrm>
            <a:custGeom>
              <a:avLst/>
              <a:gdLst/>
              <a:ahLst/>
              <a:cxnLst/>
              <a:rect l="l" t="t" r="r" b="b"/>
              <a:pathLst>
                <a:path w="6264586" h="6858001" extrusionOk="0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70AD47">
                    <a:alpha val="9803"/>
                  </a:srgbClr>
                </a:gs>
                <a:gs pos="85000">
                  <a:srgbClr val="4472C4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algn="ctr">
              <a:buSzPts val="4400"/>
            </a:pPr>
            <a:r>
              <a:rPr lang="en-US" dirty="0"/>
              <a:t>Pattern name and classification</a:t>
            </a:r>
            <a:br>
              <a:rPr lang="en-US" dirty="0"/>
            </a:br>
            <a:r>
              <a:rPr lang="en-US" sz="2000" dirty="0"/>
              <a:t>(</a:t>
            </a:r>
            <a:r>
              <a:rPr lang="en-US" sz="2000" dirty="0" err="1"/>
              <a:t>패턴의</a:t>
            </a:r>
            <a:r>
              <a:rPr lang="en-US" sz="2000" dirty="0"/>
              <a:t> </a:t>
            </a:r>
            <a:r>
              <a:rPr lang="en-US" sz="2000" dirty="0" err="1"/>
              <a:t>이름과</a:t>
            </a:r>
            <a:r>
              <a:rPr lang="en-US" sz="2000" dirty="0"/>
              <a:t> </a:t>
            </a:r>
            <a:r>
              <a:rPr lang="en-US" sz="2000" dirty="0" err="1"/>
              <a:t>분류</a:t>
            </a:r>
            <a:r>
              <a:rPr lang="en-US" sz="2000" dirty="0"/>
              <a:t>)</a:t>
            </a:r>
            <a:endParaRPr dirty="0"/>
          </a:p>
        </p:txBody>
      </p:sp>
      <p:sp>
        <p:nvSpPr>
          <p:cNvPr id="154" name="Google Shape;154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indent="0" algn="ctr">
              <a:spcBef>
                <a:spcPts val="0"/>
              </a:spcBef>
              <a:buSzPts val="2800"/>
              <a:buNone/>
            </a:pPr>
            <a:r>
              <a:rPr lang="en-US" sz="3600" dirty="0"/>
              <a:t>Abstract   /   factory</a:t>
            </a:r>
            <a:endParaRPr lang="ko-KR" altLang="en-US" sz="3600" dirty="0"/>
          </a:p>
          <a:p>
            <a:pPr marL="0" indent="0" algn="ctr">
              <a:spcBef>
                <a:spcPts val="0"/>
              </a:spcBef>
              <a:buSzPts val="2800"/>
              <a:buNone/>
            </a:pPr>
            <a:endParaRPr lang="en-US" dirty="0"/>
          </a:p>
          <a:p>
            <a:pPr marL="0" indent="0" algn="ctr">
              <a:buSzPts val="2800"/>
              <a:buNone/>
            </a:pPr>
            <a:r>
              <a:rPr lang="en-US" sz="2400" dirty="0"/>
              <a:t>Abstract (</a:t>
            </a:r>
            <a:r>
              <a:rPr lang="ko-KR" altLang="en-US" sz="2400" dirty="0"/>
              <a:t>추상적인</a:t>
            </a:r>
            <a:r>
              <a:rPr lang="en-US" sz="2400" dirty="0"/>
              <a:t>, </a:t>
            </a:r>
            <a:r>
              <a:rPr lang="en-US" sz="2400" dirty="0" err="1"/>
              <a:t>추상</a:t>
            </a:r>
            <a:r>
              <a:rPr lang="en-US" sz="2400" dirty="0"/>
              <a:t>)</a:t>
            </a:r>
            <a:endParaRPr sz="240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US" dirty="0"/>
          </a:p>
          <a:p>
            <a:pPr marL="0" indent="0" algn="ctr">
              <a:buSzPts val="2800"/>
              <a:buNone/>
            </a:pPr>
            <a:r>
              <a:rPr lang="ko-KR" altLang="af-ZA" dirty="0"/>
              <a:t>추상화란?</a:t>
            </a:r>
            <a:endParaRPr lang="af-ZA" altLang="ko-KR" dirty="0"/>
          </a:p>
          <a:p>
            <a:pPr marL="0" indent="0" algn="ctr">
              <a:buSzPts val="2800"/>
              <a:buNone/>
            </a:pPr>
            <a:r>
              <a:rPr lang="ko-KR" altLang="af-ZA" dirty="0"/>
              <a:t>구체적인 디테일들을 </a:t>
            </a:r>
            <a:r>
              <a:rPr lang="ko-KR" altLang="af-ZA" dirty="0" err="1"/>
              <a:t>일반화시키는</a:t>
            </a:r>
            <a:r>
              <a:rPr lang="ko-KR" altLang="af-ZA" dirty="0"/>
              <a:t> 과정이다</a:t>
            </a:r>
            <a:endParaRPr lang="af-ZA" dirty="0"/>
          </a:p>
          <a:p>
            <a:pPr algn="ctr">
              <a:buNone/>
            </a:pPr>
            <a:r>
              <a:rPr lang="en-US" altLang="ko-KR" sz="2400" dirty="0"/>
              <a:t>(Abstraction is process of generalizing concrete details)</a:t>
            </a:r>
            <a:endParaRPr lang="ko-KR" sz="2400" dirty="0"/>
          </a:p>
          <a:p>
            <a:pPr marL="0" indent="0" algn="ctr">
              <a:buSzPts val="2800"/>
              <a:buNone/>
            </a:pPr>
            <a:endParaRPr lang="ko-KR" altLang="af-ZA"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dirty="0"/>
              <a:t>Factory(</a:t>
            </a:r>
            <a:r>
              <a:rPr lang="en-US" dirty="0" err="1"/>
              <a:t>공장</a:t>
            </a:r>
            <a:r>
              <a:rPr lang="en-US" dirty="0"/>
              <a:t>)</a:t>
            </a: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dirty="0" err="1"/>
              <a:t>무언가를</a:t>
            </a:r>
            <a:r>
              <a:rPr lang="en-US" dirty="0"/>
              <a:t> </a:t>
            </a:r>
            <a:r>
              <a:rPr lang="en-US" dirty="0" err="1"/>
              <a:t>만들어낸다</a:t>
            </a:r>
            <a:endParaRPr dirty="0" err="1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algn="ctr">
              <a:buSzPts val="4400"/>
            </a:pPr>
            <a:r>
              <a:rPr lang="en-US" dirty="0"/>
              <a:t>Intent</a:t>
            </a:r>
            <a:br>
              <a:rPr lang="en-US" dirty="0"/>
            </a:br>
            <a:r>
              <a:rPr lang="en-US" sz="2000" dirty="0"/>
              <a:t>(</a:t>
            </a:r>
            <a:r>
              <a:rPr lang="en-US" sz="2000" dirty="0" err="1"/>
              <a:t>무슨</a:t>
            </a:r>
            <a:r>
              <a:rPr lang="en-US" sz="2000" dirty="0"/>
              <a:t> </a:t>
            </a:r>
            <a:r>
              <a:rPr lang="en-US" sz="2000" dirty="0" err="1"/>
              <a:t>역할을</a:t>
            </a:r>
            <a:r>
              <a:rPr lang="en-US" sz="2000" dirty="0"/>
              <a:t> </a:t>
            </a:r>
            <a:r>
              <a:rPr lang="en-US" sz="2000" dirty="0" err="1"/>
              <a:t>하고</a:t>
            </a:r>
            <a:r>
              <a:rPr lang="en-US" sz="2000" dirty="0"/>
              <a:t>, </a:t>
            </a:r>
            <a:r>
              <a:rPr lang="en-US" sz="2000" dirty="0" err="1"/>
              <a:t>어떤</a:t>
            </a:r>
            <a:r>
              <a:rPr lang="en-US" sz="2000" dirty="0"/>
              <a:t> </a:t>
            </a:r>
            <a:r>
              <a:rPr lang="en-US" sz="2000" dirty="0" err="1"/>
              <a:t>문제상황이</a:t>
            </a:r>
            <a:r>
              <a:rPr lang="en-US" sz="2000" dirty="0"/>
              <a:t> </a:t>
            </a:r>
            <a:r>
              <a:rPr lang="en-US" sz="2000" dirty="0" err="1"/>
              <a:t>있을까</a:t>
            </a:r>
            <a:r>
              <a:rPr lang="en-US" sz="2000" dirty="0"/>
              <a:t>?)</a:t>
            </a:r>
            <a:endParaRPr lang="ko-KR" altLang="en-US" sz="2000" dirty="0"/>
          </a:p>
        </p:txBody>
      </p:sp>
      <p:sp>
        <p:nvSpPr>
          <p:cNvPr id="160" name="Google Shape;160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 algn="ctr">
              <a:spcBef>
                <a:spcPts val="0"/>
              </a:spcBef>
              <a:buSzPts val="2800"/>
              <a:buNone/>
            </a:pPr>
            <a:r>
              <a:rPr lang="ko-KR" altLang="en-US" dirty="0"/>
              <a:t>추상</a:t>
            </a:r>
            <a:r>
              <a:rPr lang="en-US" dirty="0"/>
              <a:t> </a:t>
            </a:r>
            <a:r>
              <a:rPr lang="ko-KR" altLang="en-US" dirty="0" err="1"/>
              <a:t>팩토리는</a:t>
            </a:r>
            <a:r>
              <a:rPr lang="ko-KR" altLang="en-US" dirty="0"/>
              <a:t>...</a:t>
            </a:r>
            <a:endParaRPr lang="en-US" dirty="0"/>
          </a:p>
          <a:p>
            <a:pPr marL="0" indent="0" algn="ctr">
              <a:spcBef>
                <a:spcPts val="0"/>
              </a:spcBef>
              <a:buSzPts val="2800"/>
              <a:buNone/>
            </a:pPr>
            <a:endParaRPr lang="en-US" dirty="0"/>
          </a:p>
          <a:p>
            <a:pPr marL="0" indent="0" algn="ctr">
              <a:spcBef>
                <a:spcPts val="0"/>
              </a:spcBef>
              <a:buSzPts val="2800"/>
              <a:buNone/>
            </a:pPr>
            <a:r>
              <a:rPr lang="en-US" dirty="0" err="1"/>
              <a:t>구상클래스를</a:t>
            </a:r>
            <a:r>
              <a:rPr lang="en-US" dirty="0"/>
              <a:t> </a:t>
            </a:r>
            <a:r>
              <a:rPr lang="en-US" dirty="0" err="1"/>
              <a:t>구체화</a:t>
            </a:r>
            <a:r>
              <a:rPr lang="en-US" dirty="0"/>
              <a:t> </a:t>
            </a:r>
            <a:r>
              <a:rPr lang="en-US" dirty="0" err="1"/>
              <a:t>하지</a:t>
            </a:r>
            <a:r>
              <a:rPr lang="en-US" dirty="0"/>
              <a:t> </a:t>
            </a:r>
            <a:r>
              <a:rPr lang="en-US" dirty="0" err="1"/>
              <a:t>않고</a:t>
            </a:r>
            <a:r>
              <a:rPr lang="en-US" dirty="0"/>
              <a:t>, </a:t>
            </a:r>
            <a:r>
              <a:rPr lang="ko-KR" altLang="en-US" dirty="0"/>
              <a:t>연관되거나</a:t>
            </a:r>
            <a:endParaRPr lang="ko-KR"/>
          </a:p>
          <a:p>
            <a:pPr marL="0" lv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ko-KR" altLang="en-US" dirty="0"/>
              <a:t>의존적인</a:t>
            </a:r>
            <a:r>
              <a:rPr lang="en-US" dirty="0"/>
              <a:t> </a:t>
            </a:r>
            <a:r>
              <a:rPr lang="en-US" dirty="0" err="1"/>
              <a:t>객체의</a:t>
            </a:r>
            <a:r>
              <a:rPr lang="en-US" dirty="0"/>
              <a:t> </a:t>
            </a:r>
            <a:r>
              <a:rPr lang="en-US" dirty="0" err="1"/>
              <a:t>조합을</a:t>
            </a:r>
            <a:r>
              <a:rPr lang="en-US" dirty="0"/>
              <a:t> </a:t>
            </a:r>
            <a:r>
              <a:rPr lang="en-US" dirty="0" err="1"/>
              <a:t>만드는</a:t>
            </a:r>
            <a:r>
              <a:rPr lang="en-US" dirty="0"/>
              <a:t> </a:t>
            </a:r>
            <a:r>
              <a:rPr lang="en-US" dirty="0" err="1"/>
              <a:t>인터페이스를</a:t>
            </a:r>
            <a:r>
              <a:rPr lang="en-US" dirty="0"/>
              <a:t> </a:t>
            </a:r>
            <a:r>
              <a:rPr lang="en-US" dirty="0" err="1"/>
              <a:t>제공</a:t>
            </a:r>
            <a:endParaRPr lang="ko-KR" altLang="en-US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dirty="0"/>
              <a:t>*</a:t>
            </a:r>
            <a:r>
              <a:rPr lang="en-US" err="1"/>
              <a:t>구상</a:t>
            </a:r>
            <a:r>
              <a:rPr lang="en-US" dirty="0"/>
              <a:t>(concrete) &lt;-&gt; </a:t>
            </a:r>
            <a:r>
              <a:rPr lang="en-US" err="1"/>
              <a:t>추상</a:t>
            </a:r>
            <a:r>
              <a:rPr lang="en-US" dirty="0"/>
              <a:t>(abstraction)</a:t>
            </a:r>
            <a:endParaRPr dirty="0"/>
          </a:p>
          <a:p>
            <a:pPr marL="0" indent="0" algn="ctr">
              <a:buSzPts val="2800"/>
              <a:buNone/>
            </a:pPr>
            <a:r>
              <a:rPr lang="en-US" dirty="0"/>
              <a:t>      </a:t>
            </a: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/>
              <a:t>Also known as</a:t>
            </a:r>
            <a:endParaRPr/>
          </a:p>
        </p:txBody>
      </p:sp>
      <p:sp>
        <p:nvSpPr>
          <p:cNvPr id="166" name="Google Shape;166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 algn="ctr">
              <a:spcBef>
                <a:spcPts val="0"/>
              </a:spcBef>
              <a:buSzPts val="2800"/>
              <a:buNone/>
            </a:pPr>
            <a:r>
              <a:rPr lang="en-US" dirty="0"/>
              <a:t>Kit Pattern</a:t>
            </a:r>
            <a:endParaRPr lang="ko-KR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algn="ctr">
              <a:buSzPts val="4400"/>
            </a:pPr>
            <a:r>
              <a:rPr lang="en-US" dirty="0"/>
              <a:t>Motivation</a:t>
            </a:r>
            <a:br>
              <a:rPr lang="en-US" dirty="0"/>
            </a:br>
            <a:r>
              <a:rPr lang="en-US" sz="2000" dirty="0"/>
              <a:t>(</a:t>
            </a:r>
            <a:r>
              <a:rPr lang="en-US" sz="2000" dirty="0" err="1"/>
              <a:t>시나리오</a:t>
            </a:r>
            <a:r>
              <a:rPr lang="en-US" sz="2000" dirty="0"/>
              <a:t> </a:t>
            </a:r>
            <a:r>
              <a:rPr lang="en-US" sz="2000" dirty="0" err="1"/>
              <a:t>제시</a:t>
            </a:r>
            <a:r>
              <a:rPr lang="en-US" sz="2000" dirty="0"/>
              <a:t> 및 </a:t>
            </a:r>
            <a:r>
              <a:rPr lang="en-US" sz="2000" dirty="0" err="1"/>
              <a:t>솔루션</a:t>
            </a:r>
            <a:r>
              <a:rPr lang="en-US" sz="2000" dirty="0"/>
              <a:t>)</a:t>
            </a:r>
            <a:endParaRPr sz="2000" dirty="0"/>
          </a:p>
        </p:txBody>
      </p:sp>
      <p:pic>
        <p:nvPicPr>
          <p:cNvPr id="172" name="Google Shape;172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35069" y="2478844"/>
            <a:ext cx="7668491" cy="3536511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12"/>
          <p:cNvSpPr/>
          <p:nvPr/>
        </p:nvSpPr>
        <p:spPr>
          <a:xfrm>
            <a:off x="2701760" y="2161830"/>
            <a:ext cx="3975300" cy="34020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p12"/>
          <p:cNvSpPr txBox="1"/>
          <p:nvPr/>
        </p:nvSpPr>
        <p:spPr>
          <a:xfrm>
            <a:off x="900560" y="5102155"/>
            <a:ext cx="2134500" cy="9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공장 객체</a:t>
            </a:r>
            <a:endParaRPr sz="2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5" name="Google Shape;175;p12"/>
          <p:cNvSpPr/>
          <p:nvPr/>
        </p:nvSpPr>
        <p:spPr>
          <a:xfrm>
            <a:off x="7464760" y="2913880"/>
            <a:ext cx="2399400" cy="13257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6" name="Google Shape;176;p12"/>
          <p:cNvSpPr/>
          <p:nvPr/>
        </p:nvSpPr>
        <p:spPr>
          <a:xfrm>
            <a:off x="7464760" y="4489605"/>
            <a:ext cx="2399400" cy="13257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7" name="Google Shape;177;p12"/>
          <p:cNvSpPr txBox="1"/>
          <p:nvPr/>
        </p:nvSpPr>
        <p:spPr>
          <a:xfrm>
            <a:off x="8324260" y="5815305"/>
            <a:ext cx="3456000" cy="5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컴포넌트 구현체</a:t>
            </a:r>
            <a:endParaRPr sz="2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algn="ctr">
              <a:buSzPts val="4400"/>
            </a:pPr>
            <a:r>
              <a:rPr lang="en-US" dirty="0"/>
              <a:t>Applicability</a:t>
            </a:r>
            <a:br>
              <a:rPr lang="en-US" dirty="0"/>
            </a:br>
            <a:r>
              <a:rPr lang="en-US" sz="2000" dirty="0"/>
              <a:t>(</a:t>
            </a:r>
            <a:r>
              <a:rPr lang="en-US" sz="2000" dirty="0" err="1"/>
              <a:t>어떤</a:t>
            </a:r>
            <a:r>
              <a:rPr lang="en-US" sz="2000" dirty="0"/>
              <a:t> </a:t>
            </a:r>
            <a:r>
              <a:rPr lang="en-US" sz="2000" dirty="0" err="1"/>
              <a:t>상황에</a:t>
            </a:r>
            <a:r>
              <a:rPr lang="en-US" sz="2000" dirty="0"/>
              <a:t> </a:t>
            </a:r>
            <a:r>
              <a:rPr lang="en-US" sz="2000" dirty="0" err="1"/>
              <a:t>적용</a:t>
            </a:r>
            <a:r>
              <a:rPr lang="en-US" sz="2000" dirty="0"/>
              <a:t> </a:t>
            </a:r>
            <a:r>
              <a:rPr lang="en-US" sz="2000" dirty="0" err="1"/>
              <a:t>가능할까</a:t>
            </a:r>
            <a:r>
              <a:rPr lang="en-US" sz="2000" dirty="0"/>
              <a:t>?)</a:t>
            </a:r>
            <a:endParaRPr sz="2000" dirty="0"/>
          </a:p>
        </p:txBody>
      </p:sp>
      <p:sp>
        <p:nvSpPr>
          <p:cNvPr id="183" name="Google Shape;183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indent="-228600">
              <a:spcBef>
                <a:spcPts val="0"/>
              </a:spcBef>
              <a:buSzPts val="2400"/>
            </a:pPr>
            <a:endParaRPr lang="en-US" sz="2000" dirty="0"/>
          </a:p>
          <a:p>
            <a:pPr marL="228600" indent="-228600">
              <a:spcBef>
                <a:spcPts val="0"/>
              </a:spcBef>
              <a:buSzPts val="2400"/>
            </a:pPr>
            <a:endParaRPr lang="en-US" sz="2000" dirty="0"/>
          </a:p>
          <a:p>
            <a:pPr marL="228600" indent="-228600">
              <a:spcBef>
                <a:spcPts val="0"/>
              </a:spcBef>
              <a:buSzPts val="2400"/>
            </a:pPr>
            <a:r>
              <a:rPr lang="en-US" sz="2000" dirty="0" err="1"/>
              <a:t>시스템이</a:t>
            </a:r>
            <a:r>
              <a:rPr lang="en-US" sz="2000" dirty="0"/>
              <a:t>, </a:t>
            </a:r>
            <a:r>
              <a:rPr lang="en-US" sz="2000" dirty="0" err="1"/>
              <a:t>product가</a:t>
            </a:r>
            <a:r>
              <a:rPr lang="en-US" sz="2000" dirty="0"/>
              <a:t> </a:t>
            </a:r>
            <a:r>
              <a:rPr lang="en-US" sz="2000" dirty="0" err="1"/>
              <a:t>만들어지고</a:t>
            </a:r>
            <a:r>
              <a:rPr lang="en-US" sz="2000" dirty="0"/>
              <a:t> </a:t>
            </a:r>
            <a:r>
              <a:rPr lang="ko-KR" altLang="en-US" sz="2000" dirty="0"/>
              <a:t>구성되어</a:t>
            </a:r>
            <a:r>
              <a:rPr lang="en-US" sz="2000" dirty="0"/>
              <a:t> </a:t>
            </a:r>
            <a:r>
              <a:rPr lang="ko-KR" altLang="en-US" sz="2000" dirty="0"/>
              <a:t>있는 것과</a:t>
            </a:r>
            <a:r>
              <a:rPr lang="en-US" sz="2000" dirty="0"/>
              <a:t> </a:t>
            </a:r>
            <a:r>
              <a:rPr lang="ko-KR" altLang="en-US" sz="2000" dirty="0"/>
              <a:t>독립적이어야</a:t>
            </a:r>
            <a:r>
              <a:rPr lang="en-US" sz="2000" dirty="0"/>
              <a:t> </a:t>
            </a:r>
            <a:r>
              <a:rPr lang="ko-KR" altLang="en-US" sz="2000" dirty="0"/>
              <a:t>할</a:t>
            </a:r>
            <a:r>
              <a:rPr lang="en-US" sz="2000" dirty="0"/>
              <a:t> </a:t>
            </a:r>
            <a:r>
              <a:rPr lang="ko-KR" altLang="en-US" sz="2000" dirty="0"/>
              <a:t>때</a:t>
            </a:r>
            <a:endParaRPr lang="ko-KR"/>
          </a:p>
          <a:p>
            <a:pPr marL="228600" lvl="0" indent="-76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000" dirty="0"/>
          </a:p>
          <a:p>
            <a:pPr marL="228600" indent="-228600">
              <a:buSzPts val="2400"/>
            </a:pPr>
            <a:r>
              <a:rPr lang="en-US" sz="2000" dirty="0" err="1"/>
              <a:t>시스템이</a:t>
            </a:r>
            <a:r>
              <a:rPr lang="en-US" sz="2000" dirty="0"/>
              <a:t> </a:t>
            </a:r>
            <a:r>
              <a:rPr lang="en-US" sz="2000" dirty="0" err="1"/>
              <a:t>product의</a:t>
            </a:r>
            <a:r>
              <a:rPr lang="en-US" sz="2000" dirty="0"/>
              <a:t> </a:t>
            </a:r>
            <a:r>
              <a:rPr lang="en-US" sz="2000" dirty="0" err="1"/>
              <a:t>여러</a:t>
            </a:r>
            <a:r>
              <a:rPr lang="en-US" sz="2000" dirty="0"/>
              <a:t> </a:t>
            </a:r>
            <a:r>
              <a:rPr lang="en-US" sz="2000" dirty="0" err="1"/>
              <a:t>개의</a:t>
            </a:r>
            <a:r>
              <a:rPr lang="en-US" sz="2000" dirty="0"/>
              <a:t> </a:t>
            </a:r>
            <a:r>
              <a:rPr lang="ko-KR" altLang="en-US" sz="2000" dirty="0" err="1"/>
              <a:t>집합군</a:t>
            </a:r>
            <a:r>
              <a:rPr lang="en-US" sz="2000" dirty="0"/>
              <a:t>(</a:t>
            </a:r>
            <a:r>
              <a:rPr lang="en-US" altLang="ko-KR" sz="2000" dirty="0"/>
              <a:t>family)</a:t>
            </a:r>
            <a:r>
              <a:rPr lang="ko-KR" altLang="en-US" sz="2000" dirty="0" err="1"/>
              <a:t>으로</a:t>
            </a:r>
            <a:r>
              <a:rPr lang="en-US" sz="2000" dirty="0"/>
              <a:t> </a:t>
            </a:r>
            <a:r>
              <a:rPr lang="en-US" sz="2000" dirty="0" err="1"/>
              <a:t>구성되어</a:t>
            </a:r>
            <a:r>
              <a:rPr lang="en-US" sz="2000" dirty="0"/>
              <a:t> </a:t>
            </a:r>
            <a:r>
              <a:rPr lang="en-US" sz="2000" dirty="0" err="1"/>
              <a:t>있어야</a:t>
            </a:r>
            <a:r>
              <a:rPr lang="en-US" sz="2000" dirty="0"/>
              <a:t> </a:t>
            </a:r>
            <a:r>
              <a:rPr lang="ko-KR" altLang="en-US" sz="2000" dirty="0"/>
              <a:t>할</a:t>
            </a:r>
            <a:r>
              <a:rPr lang="en-US" sz="2000" dirty="0"/>
              <a:t> </a:t>
            </a:r>
            <a:r>
              <a:rPr lang="ko-KR" altLang="en-US" sz="2000" dirty="0"/>
              <a:t>때</a:t>
            </a:r>
            <a:endParaRPr sz="2000" dirty="0"/>
          </a:p>
          <a:p>
            <a:pPr marL="228600" lvl="0" indent="-76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000" dirty="0"/>
          </a:p>
          <a:p>
            <a:pPr marL="228600" indent="-228600">
              <a:buSzPts val="2400"/>
            </a:pPr>
            <a:r>
              <a:rPr lang="en-US" sz="2000" err="1"/>
              <a:t>관련된</a:t>
            </a:r>
            <a:r>
              <a:rPr lang="en-US" sz="2000" dirty="0"/>
              <a:t> product </a:t>
            </a:r>
            <a:r>
              <a:rPr lang="en-US" sz="2000" err="1"/>
              <a:t>객체의</a:t>
            </a:r>
            <a:r>
              <a:rPr lang="en-US" sz="2000" dirty="0"/>
              <a:t> </a:t>
            </a:r>
            <a:r>
              <a:rPr lang="en-US" sz="2000" err="1"/>
              <a:t>집합이</a:t>
            </a:r>
            <a:r>
              <a:rPr lang="en-US" sz="2000" dirty="0"/>
              <a:t> </a:t>
            </a:r>
            <a:r>
              <a:rPr lang="en-US" sz="2000" err="1"/>
              <a:t>같이</a:t>
            </a:r>
            <a:r>
              <a:rPr lang="en-US" sz="2000" dirty="0"/>
              <a:t> </a:t>
            </a:r>
            <a:r>
              <a:rPr lang="en-US" sz="2000" err="1"/>
              <a:t>사용되기</a:t>
            </a:r>
            <a:r>
              <a:rPr lang="en-US" sz="2000" dirty="0"/>
              <a:t> </a:t>
            </a:r>
            <a:r>
              <a:rPr lang="en-US" sz="2000" err="1"/>
              <a:t>위해</a:t>
            </a:r>
            <a:r>
              <a:rPr lang="en-US" sz="2000" dirty="0"/>
              <a:t> </a:t>
            </a:r>
            <a:r>
              <a:rPr lang="ko-KR" altLang="en-US" sz="2000" dirty="0"/>
              <a:t>디자인되었고</a:t>
            </a:r>
            <a:r>
              <a:rPr lang="en-US" sz="2000" dirty="0"/>
              <a:t>, </a:t>
            </a:r>
            <a:r>
              <a:rPr lang="ko-KR" altLang="en-US" sz="2000" dirty="0"/>
              <a:t>이</a:t>
            </a:r>
            <a:r>
              <a:rPr lang="en-US" sz="2000" dirty="0"/>
              <a:t> </a:t>
            </a:r>
            <a:r>
              <a:rPr lang="ko-KR" altLang="en-US" sz="2000" dirty="0"/>
              <a:t>제약조건을</a:t>
            </a:r>
            <a:r>
              <a:rPr lang="en-US" sz="2000" dirty="0"/>
              <a:t> </a:t>
            </a:r>
            <a:r>
              <a:rPr lang="ko-KR" altLang="en-US" sz="2000" dirty="0"/>
              <a:t>강화해야</a:t>
            </a:r>
            <a:r>
              <a:rPr lang="en-US" sz="2000" dirty="0"/>
              <a:t> </a:t>
            </a:r>
            <a:r>
              <a:rPr lang="ko-KR" altLang="en-US" sz="2000" dirty="0"/>
              <a:t>할</a:t>
            </a:r>
            <a:r>
              <a:rPr lang="en-US" sz="2000" dirty="0"/>
              <a:t> </a:t>
            </a:r>
            <a:r>
              <a:rPr lang="ko-KR" altLang="en-US" sz="2000" dirty="0"/>
              <a:t>때</a:t>
            </a:r>
            <a:endParaRPr sz="2000" dirty="0"/>
          </a:p>
          <a:p>
            <a:pPr marL="228600" lvl="0" indent="-76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000" dirty="0"/>
          </a:p>
          <a:p>
            <a:pPr marL="228600" indent="-228600">
              <a:buSzPts val="2400"/>
            </a:pPr>
            <a:r>
              <a:rPr lang="en-US" sz="2000" err="1"/>
              <a:t>제품의</a:t>
            </a:r>
            <a:r>
              <a:rPr lang="en-US" sz="2000" dirty="0"/>
              <a:t> </a:t>
            </a:r>
            <a:r>
              <a:rPr lang="en-US" sz="2000" err="1"/>
              <a:t>클래스</a:t>
            </a:r>
            <a:r>
              <a:rPr lang="en-US" sz="2000" dirty="0"/>
              <a:t> </a:t>
            </a:r>
            <a:r>
              <a:rPr lang="en-US" sz="2000" err="1"/>
              <a:t>라이브러리를</a:t>
            </a:r>
            <a:r>
              <a:rPr lang="en-US" sz="2000" dirty="0"/>
              <a:t> </a:t>
            </a:r>
            <a:r>
              <a:rPr lang="en-US" sz="2000" err="1"/>
              <a:t>제공하고</a:t>
            </a:r>
            <a:r>
              <a:rPr lang="en-US" sz="2000" dirty="0"/>
              <a:t>, </a:t>
            </a:r>
            <a:r>
              <a:rPr lang="en-US" sz="2000" err="1"/>
              <a:t>client에</a:t>
            </a:r>
            <a:r>
              <a:rPr lang="en-US" sz="2000" dirty="0"/>
              <a:t> </a:t>
            </a:r>
            <a:r>
              <a:rPr lang="en-US" sz="2000" err="1"/>
              <a:t>interface만</a:t>
            </a:r>
            <a:r>
              <a:rPr lang="en-US" sz="2000" dirty="0"/>
              <a:t> </a:t>
            </a:r>
            <a:r>
              <a:rPr lang="en-US" sz="2000" err="1"/>
              <a:t>노출하고</a:t>
            </a:r>
            <a:r>
              <a:rPr lang="en-US" sz="2000" dirty="0"/>
              <a:t> </a:t>
            </a:r>
            <a:r>
              <a:rPr lang="ko-KR" altLang="en-US" sz="2000" err="1"/>
              <a:t>싶을</a:t>
            </a:r>
            <a:r>
              <a:rPr lang="en-US" sz="2000" dirty="0"/>
              <a:t> </a:t>
            </a:r>
            <a:r>
              <a:rPr lang="ko-KR" altLang="en-US" sz="2000"/>
              <a:t>때</a:t>
            </a:r>
            <a:endParaRPr sz="2000"/>
          </a:p>
          <a:p>
            <a:pPr marL="228600" lvl="0" indent="-76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dirty="0"/>
          </a:p>
          <a:p>
            <a:pPr marL="228600" lvl="0" indent="-76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7851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/>
              <a:t>Structure</a:t>
            </a:r>
            <a:r>
              <a:rPr lang="en-US" sz="2000"/>
              <a:t>(구조도) </a:t>
            </a:r>
            <a:br>
              <a:rPr lang="en-US" sz="2000"/>
            </a:br>
            <a:r>
              <a:rPr lang="en-US" sz="4200"/>
              <a:t>&amp; Participants</a:t>
            </a:r>
            <a:endParaRPr sz="4200"/>
          </a:p>
        </p:txBody>
      </p:sp>
      <p:pic>
        <p:nvPicPr>
          <p:cNvPr id="189" name="Google Shape;189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80811" y="437767"/>
            <a:ext cx="6095999" cy="2885762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14"/>
          <p:cNvSpPr txBox="1"/>
          <p:nvPr/>
        </p:nvSpPr>
        <p:spPr>
          <a:xfrm>
            <a:off x="378691" y="2262732"/>
            <a:ext cx="5338500" cy="4385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indent="-285750"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AbstractFactory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 </a:t>
            </a:r>
            <a:r>
              <a:rPr lang="en-US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en-US" sz="160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WidgetFactory</a:t>
            </a:r>
            <a:r>
              <a:rPr lang="en-US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sz="16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최상위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공장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클래스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여러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개의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제품들을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생성하는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여러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메소드를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추상화</a:t>
            </a:r>
            <a:endParaRPr sz="1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85750" marR="0" lvl="0" indent="-254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</a:pPr>
            <a:endParaRPr sz="10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85750" indent="-285750"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ConcreteFactory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 </a:t>
            </a:r>
            <a:r>
              <a:rPr lang="en-US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en-US" sz="160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MotifWidgetFactory</a:t>
            </a:r>
            <a:r>
              <a:rPr lang="en-US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sz="16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서브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공장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클래스들은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타입에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맞는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제품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객체를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반환하도록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메소드를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재정의한다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85750" marR="0" lvl="0" indent="-254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</a:pPr>
            <a:endParaRPr sz="5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85750" indent="-285750"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AbstractProduct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 </a:t>
            </a:r>
            <a:r>
              <a:rPr lang="en-US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(Window, </a:t>
            </a:r>
            <a:r>
              <a:rPr lang="en-US" sz="160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ScrollBar</a:t>
            </a:r>
            <a:r>
              <a:rPr lang="en-US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sz="16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각 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타입의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제품들을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추상화한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인터페이스</a:t>
            </a:r>
            <a:endParaRPr sz="1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85750" marR="0" lvl="0" indent="-254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</a:pPr>
            <a:endParaRPr sz="10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85750" indent="-285750"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ConcreteProduct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 </a:t>
            </a:r>
            <a:r>
              <a:rPr lang="en-US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en-US" sz="160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MotifWindow</a:t>
            </a:r>
            <a:r>
              <a:rPr lang="en-US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en-US" sz="160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MotifScrollBar</a:t>
            </a:r>
            <a:r>
              <a:rPr lang="en-US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sz="16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각 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타입의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제품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구현체들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이들은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팩토리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객체로부터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생성된다</a:t>
            </a:r>
            <a:endParaRPr sz="1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85750" marR="0" lvl="0" indent="-254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</a:pPr>
            <a:endParaRPr sz="10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Client</a:t>
            </a:r>
            <a:endParaRPr sz="1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91" name="Google Shape;191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266" y="3648223"/>
            <a:ext cx="6349734" cy="29283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7851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>
              <a:buSzPts val="4400"/>
            </a:pPr>
            <a:r>
              <a:rPr lang="ko-KR" altLang="en-US" sz="4200" dirty="0"/>
              <a:t>일반적인 흐름</a:t>
            </a:r>
          </a:p>
        </p:txBody>
      </p:sp>
      <p:pic>
        <p:nvPicPr>
          <p:cNvPr id="189" name="Google Shape;189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80811" y="437767"/>
            <a:ext cx="6095999" cy="2885762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14"/>
          <p:cNvSpPr txBox="1"/>
          <p:nvPr/>
        </p:nvSpPr>
        <p:spPr>
          <a:xfrm>
            <a:off x="307571" y="1957932"/>
            <a:ext cx="5338500" cy="3970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indent="-285750" algn="just">
              <a:buFont typeface="Wingdings"/>
              <a:buChar char="Ø"/>
            </a:pPr>
            <a:r>
              <a:rPr lang="ko-KR" altLang="en-US" sz="1800" b="1" dirty="0">
                <a:solidFill>
                  <a:schemeClr val="tx1"/>
                </a:solidFill>
                <a:latin typeface="Malgun Gothic"/>
                <a:ea typeface="Malgun Gothic"/>
                <a:cs typeface="Söhne"/>
              </a:rPr>
              <a:t>최상위 팩토리 생성</a:t>
            </a:r>
            <a:r>
              <a:rPr lang="en-US" altLang="ko-KR" sz="1800" b="1" dirty="0">
                <a:solidFill>
                  <a:schemeClr val="tx1"/>
                </a:solidFill>
                <a:latin typeface="Malgun Gothic"/>
                <a:ea typeface="Söhne"/>
                <a:cs typeface="Söhne"/>
              </a:rPr>
              <a:t>:</a:t>
            </a:r>
            <a:r>
              <a:rPr lang="ko-KR" altLang="en-US" sz="1800" dirty="0">
                <a:solidFill>
                  <a:schemeClr val="tx1"/>
                </a:solidFill>
                <a:latin typeface="Malgun Gothic"/>
                <a:ea typeface="Malgun Gothic"/>
                <a:cs typeface="Söhne"/>
              </a:rPr>
              <a:t> 먼저 추상 팩토리 인터페이스를 구현하는 최상위 </a:t>
            </a:r>
            <a:r>
              <a:rPr lang="ko-KR" altLang="en-US" sz="1800" dirty="0" err="1">
                <a:solidFill>
                  <a:schemeClr val="tx1"/>
                </a:solidFill>
                <a:latin typeface="Malgun Gothic"/>
                <a:ea typeface="Malgun Gothic"/>
                <a:cs typeface="Söhne"/>
              </a:rPr>
              <a:t>팩토리가</a:t>
            </a:r>
            <a:r>
              <a:rPr lang="ko-KR" altLang="en-US" sz="1800" dirty="0">
                <a:solidFill>
                  <a:schemeClr val="tx1"/>
                </a:solidFill>
                <a:latin typeface="Malgun Gothic"/>
                <a:ea typeface="Malgun Gothic"/>
                <a:cs typeface="Söhne"/>
              </a:rPr>
              <a:t> 생성된다. 이 </a:t>
            </a:r>
            <a:r>
              <a:rPr lang="ko-KR" altLang="en-US" sz="1800" dirty="0" err="1">
                <a:solidFill>
                  <a:schemeClr val="tx1"/>
                </a:solidFill>
                <a:latin typeface="Malgun Gothic"/>
                <a:ea typeface="Malgun Gothic"/>
                <a:cs typeface="Söhne"/>
              </a:rPr>
              <a:t>팩토리는</a:t>
            </a:r>
            <a:r>
              <a:rPr lang="ko-KR" altLang="en-US" sz="1800" dirty="0">
                <a:solidFill>
                  <a:schemeClr val="tx1"/>
                </a:solidFill>
                <a:latin typeface="Malgun Gothic"/>
                <a:ea typeface="Malgun Gothic"/>
                <a:cs typeface="Söhne"/>
              </a:rPr>
              <a:t> 하위 팩토리</a:t>
            </a:r>
            <a:r>
              <a:rPr lang="en-US" altLang="ko-KR" sz="1800" dirty="0">
                <a:solidFill>
                  <a:schemeClr val="tx1"/>
                </a:solidFill>
                <a:latin typeface="Malgun Gothic"/>
                <a:ea typeface="Söhne"/>
                <a:cs typeface="Söhne"/>
              </a:rPr>
              <a:t>(</a:t>
            </a:r>
            <a:r>
              <a:rPr lang="af-ZA" sz="1800" dirty="0" err="1">
                <a:solidFill>
                  <a:schemeClr val="tx1"/>
                </a:solidFill>
                <a:latin typeface="Malgun Gothic"/>
                <a:ea typeface="Söhne"/>
                <a:cs typeface="Söhne"/>
              </a:rPr>
              <a:t>Concrete</a:t>
            </a:r>
            <a:r>
              <a:rPr lang="af-ZA" sz="1800" dirty="0">
                <a:solidFill>
                  <a:schemeClr val="tx1"/>
                </a:solidFill>
                <a:latin typeface="Malgun Gothic"/>
                <a:ea typeface="Söhne"/>
                <a:cs typeface="Söhne"/>
              </a:rPr>
              <a:t> </a:t>
            </a:r>
            <a:r>
              <a:rPr lang="af-ZA" sz="1800" dirty="0" err="1">
                <a:solidFill>
                  <a:schemeClr val="tx1"/>
                </a:solidFill>
                <a:latin typeface="Malgun Gothic"/>
                <a:ea typeface="Söhne"/>
                <a:cs typeface="Söhne"/>
              </a:rPr>
              <a:t>Factory</a:t>
            </a:r>
            <a:r>
              <a:rPr lang="af-ZA" sz="1800" dirty="0">
                <a:solidFill>
                  <a:schemeClr val="tx1"/>
                </a:solidFill>
                <a:latin typeface="Malgun Gothic"/>
                <a:ea typeface="Söhne"/>
                <a:cs typeface="Söhne"/>
              </a:rPr>
              <a:t>)</a:t>
            </a:r>
            <a:r>
              <a:rPr lang="ko-KR" altLang="en-US" sz="1800" dirty="0">
                <a:solidFill>
                  <a:schemeClr val="tx1"/>
                </a:solidFill>
                <a:latin typeface="Malgun Gothic"/>
                <a:ea typeface="Malgun Gothic"/>
                <a:cs typeface="Söhne"/>
              </a:rPr>
              <a:t>들을 생성할 수 있는 메서드들을 제공한다.</a:t>
            </a:r>
            <a:endParaRPr lang="en-US" altLang="ko-KR" sz="1800">
              <a:solidFill>
                <a:schemeClr val="tx1"/>
              </a:solidFill>
              <a:latin typeface="Malgun Gothic"/>
            </a:endParaRPr>
          </a:p>
          <a:p>
            <a:pPr algn="just"/>
            <a:endParaRPr lang="ko-KR" altLang="en-US" sz="1800" dirty="0">
              <a:solidFill>
                <a:schemeClr val="tx1"/>
              </a:solidFill>
              <a:latin typeface="Malgun Gothic"/>
              <a:ea typeface="Malgun Gothic"/>
              <a:cs typeface="Söhne"/>
            </a:endParaRPr>
          </a:p>
          <a:p>
            <a:pPr marL="285750" indent="-285750" algn="just">
              <a:buFont typeface="Wingdings"/>
              <a:buChar char="Ø"/>
            </a:pPr>
            <a:r>
              <a:rPr lang="ko-KR" altLang="en-US" sz="1800" b="1" dirty="0">
                <a:solidFill>
                  <a:schemeClr val="tx1"/>
                </a:solidFill>
                <a:latin typeface="Malgun Gothic"/>
                <a:ea typeface="Malgun Gothic"/>
                <a:cs typeface="Söhne"/>
              </a:rPr>
              <a:t>하위 팩토리 생성</a:t>
            </a:r>
            <a:r>
              <a:rPr lang="en-US" altLang="ko-KR" sz="1800" b="1" dirty="0">
                <a:solidFill>
                  <a:schemeClr val="tx1"/>
                </a:solidFill>
                <a:latin typeface="Malgun Gothic"/>
                <a:ea typeface="Söhne"/>
                <a:cs typeface="Söhne"/>
              </a:rPr>
              <a:t>:</a:t>
            </a:r>
            <a:r>
              <a:rPr lang="ko-KR" altLang="en-US" sz="1800" dirty="0">
                <a:solidFill>
                  <a:schemeClr val="tx1"/>
                </a:solidFill>
                <a:latin typeface="Malgun Gothic"/>
                <a:ea typeface="Malgun Gothic"/>
                <a:cs typeface="Söhne"/>
              </a:rPr>
              <a:t> 최상위 </a:t>
            </a:r>
            <a:r>
              <a:rPr lang="ko-KR" altLang="en-US" sz="1800" dirty="0" err="1">
                <a:solidFill>
                  <a:schemeClr val="tx1"/>
                </a:solidFill>
                <a:latin typeface="Malgun Gothic"/>
                <a:ea typeface="Malgun Gothic"/>
                <a:cs typeface="Söhne"/>
              </a:rPr>
              <a:t>팩토리를</a:t>
            </a:r>
            <a:r>
              <a:rPr lang="ko-KR" altLang="en-US" sz="1800" dirty="0">
                <a:solidFill>
                  <a:schemeClr val="tx1"/>
                </a:solidFill>
                <a:latin typeface="Malgun Gothic"/>
                <a:ea typeface="Malgun Gothic"/>
                <a:cs typeface="Söhne"/>
              </a:rPr>
              <a:t> 사용하여 특정 종류의 객체를 생성할 수 있는 하위 </a:t>
            </a:r>
            <a:r>
              <a:rPr lang="ko-KR" altLang="en-US" sz="1800" dirty="0" err="1">
                <a:solidFill>
                  <a:schemeClr val="tx1"/>
                </a:solidFill>
                <a:latin typeface="Malgun Gothic"/>
                <a:ea typeface="Malgun Gothic"/>
                <a:cs typeface="Söhne"/>
              </a:rPr>
              <a:t>팩토리들이</a:t>
            </a:r>
            <a:r>
              <a:rPr lang="ko-KR" altLang="en-US" sz="1800" dirty="0">
                <a:solidFill>
                  <a:schemeClr val="tx1"/>
                </a:solidFill>
                <a:latin typeface="Malgun Gothic"/>
                <a:ea typeface="Malgun Gothic"/>
                <a:cs typeface="Söhne"/>
              </a:rPr>
              <a:t> 생성된다.</a:t>
            </a:r>
            <a:r>
              <a:rPr lang="en-US" altLang="ko-KR" sz="1800" dirty="0">
                <a:solidFill>
                  <a:schemeClr val="tx1"/>
                </a:solidFill>
                <a:latin typeface="Söhne"/>
                <a:ea typeface="Malgun Gothic"/>
                <a:cs typeface="Söhne"/>
              </a:rPr>
              <a:t> </a:t>
            </a:r>
            <a:r>
              <a:rPr lang="ko-KR" altLang="en-US" sz="1800" dirty="0">
                <a:solidFill>
                  <a:schemeClr val="tx1"/>
                </a:solidFill>
                <a:latin typeface="Malgun Gothic"/>
                <a:ea typeface="Malgun Gothic"/>
                <a:cs typeface="Söhne"/>
              </a:rPr>
              <a:t>각 하위 </a:t>
            </a:r>
            <a:r>
              <a:rPr lang="ko-KR" altLang="en-US" sz="1800" dirty="0" err="1">
                <a:solidFill>
                  <a:schemeClr val="tx1"/>
                </a:solidFill>
                <a:latin typeface="Malgun Gothic"/>
                <a:ea typeface="Malgun Gothic"/>
                <a:cs typeface="Söhne"/>
              </a:rPr>
              <a:t>팩토리는</a:t>
            </a:r>
            <a:r>
              <a:rPr lang="ko-KR" altLang="en-US" sz="1800" dirty="0">
                <a:solidFill>
                  <a:schemeClr val="tx1"/>
                </a:solidFill>
                <a:latin typeface="Malgun Gothic"/>
                <a:ea typeface="Malgun Gothic"/>
                <a:cs typeface="Söhne"/>
              </a:rPr>
              <a:t> 관련 있는 객체들을 생성할 책임을 가지고 있다.</a:t>
            </a:r>
            <a:endParaRPr lang="ko-KR" sz="1800" dirty="0">
              <a:solidFill>
                <a:schemeClr val="tx1"/>
              </a:solidFill>
              <a:latin typeface="Malgun Gothic"/>
              <a:ea typeface="Malgun Gothic"/>
              <a:cs typeface="Söhne"/>
            </a:endParaRPr>
          </a:p>
          <a:p>
            <a:pPr algn="just"/>
            <a:endParaRPr lang="ko-KR" altLang="en-US" sz="1800" dirty="0">
              <a:solidFill>
                <a:schemeClr val="tx1"/>
              </a:solidFill>
              <a:latin typeface="Malgun Gothic"/>
              <a:ea typeface="Malgun Gothic"/>
              <a:cs typeface="Söhne"/>
            </a:endParaRPr>
          </a:p>
          <a:p>
            <a:pPr marL="285750" indent="-285750" algn="just">
              <a:buFont typeface="Wingdings"/>
              <a:buChar char="Ø"/>
            </a:pPr>
            <a:r>
              <a:rPr lang="ko-KR" altLang="en-US" sz="1800" b="1" dirty="0">
                <a:solidFill>
                  <a:schemeClr val="tx1"/>
                </a:solidFill>
                <a:latin typeface="Malgun Gothic"/>
                <a:ea typeface="Malgun Gothic"/>
                <a:cs typeface="Söhne"/>
              </a:rPr>
              <a:t>객체 생성</a:t>
            </a:r>
            <a:r>
              <a:rPr lang="en-US" altLang="ko-KR" sz="1800" b="1" dirty="0">
                <a:solidFill>
                  <a:schemeClr val="tx1"/>
                </a:solidFill>
                <a:latin typeface="Malgun Gothic"/>
                <a:ea typeface="Söhne"/>
                <a:cs typeface="Söhne"/>
              </a:rPr>
              <a:t>:</a:t>
            </a:r>
            <a:r>
              <a:rPr lang="ko-KR" altLang="en-US" sz="1800" dirty="0">
                <a:solidFill>
                  <a:schemeClr val="tx1"/>
                </a:solidFill>
                <a:latin typeface="Malgun Gothic"/>
                <a:ea typeface="Malgun Gothic"/>
                <a:cs typeface="Söhne"/>
              </a:rPr>
              <a:t> 이 객체들은 최상위 </a:t>
            </a:r>
            <a:r>
              <a:rPr lang="ko-KR" altLang="en-US" sz="1800" dirty="0" err="1">
                <a:solidFill>
                  <a:schemeClr val="tx1"/>
                </a:solidFill>
                <a:latin typeface="Malgun Gothic"/>
                <a:ea typeface="Malgun Gothic"/>
                <a:cs typeface="Söhne"/>
              </a:rPr>
              <a:t>팩토리를</a:t>
            </a:r>
            <a:r>
              <a:rPr lang="ko-KR" altLang="en-US" sz="1800" dirty="0">
                <a:solidFill>
                  <a:schemeClr val="tx1"/>
                </a:solidFill>
                <a:latin typeface="Malgun Gothic"/>
                <a:ea typeface="Malgun Gothic"/>
                <a:cs typeface="Söhne"/>
              </a:rPr>
              <a:t> 통해 생성된 하위 </a:t>
            </a:r>
            <a:r>
              <a:rPr lang="ko-KR" altLang="en-US" sz="1800" dirty="0" err="1">
                <a:solidFill>
                  <a:schemeClr val="tx1"/>
                </a:solidFill>
                <a:latin typeface="Malgun Gothic"/>
                <a:ea typeface="Malgun Gothic"/>
                <a:cs typeface="Söhne"/>
              </a:rPr>
              <a:t>팩토리에서</a:t>
            </a:r>
            <a:r>
              <a:rPr lang="ko-KR" altLang="en-US" sz="1800" dirty="0">
                <a:solidFill>
                  <a:schemeClr val="tx1"/>
                </a:solidFill>
                <a:latin typeface="Malgun Gothic"/>
                <a:ea typeface="Malgun Gothic"/>
                <a:cs typeface="Söhne"/>
              </a:rPr>
              <a:t> 얻어진 것이며</a:t>
            </a:r>
            <a:r>
              <a:rPr lang="en-US" altLang="ko-KR" sz="1800" dirty="0">
                <a:solidFill>
                  <a:schemeClr val="tx1"/>
                </a:solidFill>
                <a:latin typeface="Malgun Gothic"/>
                <a:ea typeface="Söhne"/>
                <a:cs typeface="Söhne"/>
              </a:rPr>
              <a:t>, </a:t>
            </a:r>
            <a:r>
              <a:rPr lang="ko-KR" altLang="en-US" sz="1800" dirty="0">
                <a:solidFill>
                  <a:schemeClr val="tx1"/>
                </a:solidFill>
                <a:latin typeface="Malgun Gothic"/>
                <a:ea typeface="Malgun Gothic"/>
                <a:cs typeface="Söhne"/>
              </a:rPr>
              <a:t>이들 객체들은 서로 관련이 있다.</a:t>
            </a:r>
            <a:endParaRPr lang="en-US" altLang="ko-KR" sz="1800" dirty="0">
              <a:solidFill>
                <a:schemeClr val="tx1"/>
              </a:solidFill>
              <a:latin typeface="Söhne"/>
              <a:ea typeface="Malgun Gothic"/>
              <a:cs typeface="Malgun Gothic"/>
            </a:endParaRPr>
          </a:p>
        </p:txBody>
      </p:sp>
      <p:pic>
        <p:nvPicPr>
          <p:cNvPr id="191" name="Google Shape;191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266" y="3648223"/>
            <a:ext cx="6349734" cy="292833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748489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algn="ctr">
              <a:buSzPts val="4400"/>
            </a:pPr>
            <a:r>
              <a:rPr lang="en-US" dirty="0"/>
              <a:t>Consequences</a:t>
            </a:r>
            <a:br>
              <a:rPr lang="en-US" dirty="0"/>
            </a:br>
            <a:r>
              <a:rPr lang="en-US" sz="2000" dirty="0"/>
              <a:t>(</a:t>
            </a:r>
            <a:r>
              <a:rPr lang="en-US" sz="2000" dirty="0" err="1"/>
              <a:t>결론</a:t>
            </a:r>
            <a:r>
              <a:rPr lang="en-US" sz="2000" dirty="0"/>
              <a:t> – </a:t>
            </a:r>
            <a:r>
              <a:rPr lang="ko-KR" altLang="en-US" sz="2000" dirty="0"/>
              <a:t>추상</a:t>
            </a:r>
            <a:r>
              <a:rPr lang="en-US" sz="2000" dirty="0"/>
              <a:t> </a:t>
            </a:r>
            <a:r>
              <a:rPr lang="ko-KR" altLang="en-US" sz="2000" dirty="0"/>
              <a:t>패턴 사용의</a:t>
            </a:r>
            <a:r>
              <a:rPr lang="en-US" sz="2000" dirty="0"/>
              <a:t> </a:t>
            </a:r>
            <a:r>
              <a:rPr lang="en-US" sz="2000" dirty="0" err="1"/>
              <a:t>이점</a:t>
            </a:r>
            <a:r>
              <a:rPr lang="en-US" sz="2000" dirty="0"/>
              <a:t> </a:t>
            </a:r>
            <a:r>
              <a:rPr lang="ko-KR" altLang="en-US" sz="2000" dirty="0"/>
              <a:t>및</a:t>
            </a:r>
            <a:r>
              <a:rPr lang="en-US" sz="2000" dirty="0"/>
              <a:t> </a:t>
            </a:r>
            <a:r>
              <a:rPr lang="ko-KR" altLang="en-US" sz="2000" dirty="0"/>
              <a:t>단점</a:t>
            </a:r>
            <a:r>
              <a:rPr lang="en-US" sz="2000" dirty="0"/>
              <a:t>)</a:t>
            </a:r>
            <a:endParaRPr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4E91D2-F254-7A86-A8D3-0B23AB0FC7D8}"/>
              </a:ext>
            </a:extLst>
          </p:cNvPr>
          <p:cNvSpPr txBox="1"/>
          <p:nvPr/>
        </p:nvSpPr>
        <p:spPr>
          <a:xfrm>
            <a:off x="838200" y="1690688"/>
            <a:ext cx="10688782" cy="501675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맑은 고딕"/>
                <a:ea typeface="맑은 고딕"/>
              </a:rPr>
              <a:t>구상클래스를 분리시킨다</a:t>
            </a:r>
            <a:r>
              <a:rPr lang="en-US" altLang="ko-KR" sz="2000" dirty="0">
                <a:latin typeface="맑은 고딕"/>
                <a:ea typeface="맑은 고딕"/>
              </a:rPr>
              <a:t>.</a:t>
            </a:r>
            <a:endParaRPr lang="ko-KR" altLang="en-US"/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en-US" altLang="ko-KR" sz="2000" dirty="0">
              <a:latin typeface="맑은 고딕"/>
              <a:ea typeface="맑은 고딕"/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en-US" altLang="ko-KR" sz="2000" dirty="0">
              <a:latin typeface="맑은 고딕"/>
              <a:ea typeface="맑은 고딕"/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맑은 고딕"/>
                <a:ea typeface="맑은 고딕"/>
              </a:rPr>
              <a:t>제품군의 교환을 쉽게 한다.</a:t>
            </a:r>
            <a:endParaRPr lang="en-US" altLang="ko-KR" sz="2000" dirty="0">
              <a:latin typeface="맑은 고딕"/>
              <a:ea typeface="맑은 고딕"/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ko-KR" altLang="en-US" sz="2000" dirty="0">
              <a:latin typeface="맑은 고딕"/>
              <a:ea typeface="맑은 고딕"/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en-US" altLang="ko-KR" sz="2000" dirty="0">
              <a:latin typeface="맑은 고딕"/>
              <a:ea typeface="맑은 고딕"/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accent2"/>
                </a:solidFill>
                <a:latin typeface="맑은 고딕"/>
                <a:ea typeface="맑은 고딕"/>
              </a:rPr>
              <a:t>새로운 종류의 </a:t>
            </a:r>
            <a:r>
              <a:rPr lang="en-US" altLang="ko-KR" sz="2000" dirty="0">
                <a:solidFill>
                  <a:schemeClr val="accent2"/>
                </a:solidFill>
                <a:latin typeface="맑은 고딕"/>
                <a:ea typeface="맑은 고딕"/>
              </a:rPr>
              <a:t>product</a:t>
            </a:r>
            <a:r>
              <a:rPr lang="ko-KR" altLang="en-US" sz="2000" err="1">
                <a:solidFill>
                  <a:schemeClr val="accent2"/>
                </a:solidFill>
                <a:latin typeface="맑은 고딕"/>
                <a:ea typeface="맑은 고딕"/>
              </a:rPr>
              <a:t>를</a:t>
            </a:r>
            <a:r>
              <a:rPr lang="ko-KR" altLang="en-US" sz="2000" dirty="0">
                <a:solidFill>
                  <a:schemeClr val="accent2"/>
                </a:solidFill>
                <a:latin typeface="맑은 고딕"/>
                <a:ea typeface="맑은 고딕"/>
              </a:rPr>
              <a:t> 지원하는 게 어렵다</a:t>
            </a:r>
            <a:endParaRPr lang="en-US" altLang="ko-KR" sz="2000" dirty="0">
              <a:solidFill>
                <a:schemeClr val="accent2"/>
              </a:solidFill>
              <a:latin typeface="맑은 고딕"/>
              <a:ea typeface="맑은 고딕"/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ko-KR" altLang="en-US" sz="2000" dirty="0">
              <a:solidFill>
                <a:schemeClr val="accent2"/>
              </a:solidFill>
              <a:latin typeface="맑은 고딕"/>
              <a:ea typeface="맑은 고딕"/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en-US" altLang="ko-KR" sz="2000" dirty="0">
              <a:latin typeface="맑은 고딕"/>
              <a:ea typeface="맑은 고딕"/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accent2"/>
                </a:solidFill>
                <a:latin typeface="맑은 고딕"/>
                <a:ea typeface="맑은 고딕"/>
              </a:rPr>
              <a:t>기존 추상 </a:t>
            </a:r>
            <a:r>
              <a:rPr lang="ko-KR" altLang="en-US" sz="2000" err="1">
                <a:solidFill>
                  <a:schemeClr val="accent2"/>
                </a:solidFill>
                <a:latin typeface="맑은 고딕"/>
                <a:ea typeface="맑은 고딕"/>
              </a:rPr>
              <a:t>팩토리의</a:t>
            </a:r>
            <a:r>
              <a:rPr lang="ko-KR" altLang="en-US" sz="2000" dirty="0">
                <a:solidFill>
                  <a:schemeClr val="accent2"/>
                </a:solidFill>
                <a:latin typeface="맑은 고딕"/>
                <a:ea typeface="맑은 고딕"/>
              </a:rPr>
              <a:t> 세부사항이 변경되면 모든 </a:t>
            </a:r>
            <a:r>
              <a:rPr lang="ko-KR" altLang="en-US" sz="2000" err="1">
                <a:solidFill>
                  <a:schemeClr val="accent2"/>
                </a:solidFill>
                <a:latin typeface="맑은 고딕"/>
                <a:ea typeface="맑은 고딕"/>
              </a:rPr>
              <a:t>팩토리에</a:t>
            </a:r>
            <a:r>
              <a:rPr lang="ko-KR" altLang="en-US" sz="2000" dirty="0">
                <a:solidFill>
                  <a:schemeClr val="accent2"/>
                </a:solidFill>
                <a:latin typeface="맑은 고딕"/>
                <a:ea typeface="맑은 고딕"/>
              </a:rPr>
              <a:t> 대한 수정이 </a:t>
            </a:r>
            <a:r>
              <a:rPr lang="ko-KR" altLang="en-US" sz="2000" err="1">
                <a:solidFill>
                  <a:schemeClr val="accent2"/>
                </a:solidFill>
                <a:latin typeface="맑은 고딕"/>
                <a:ea typeface="맑은 고딕"/>
              </a:rPr>
              <a:t>필요해진다</a:t>
            </a:r>
            <a:r>
              <a:rPr lang="en-US" altLang="ko-KR" sz="2000" dirty="0">
                <a:solidFill>
                  <a:schemeClr val="accent2"/>
                </a:solidFill>
                <a:latin typeface="맑은 고딕"/>
                <a:ea typeface="맑은 고딕"/>
              </a:rPr>
              <a:t>.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accent2"/>
              </a:solidFill>
              <a:latin typeface="맑은 고딕"/>
              <a:ea typeface="맑은 고딕"/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accent2"/>
              </a:solidFill>
              <a:latin typeface="맑은 고딕"/>
              <a:ea typeface="맑은 고딕"/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accent2"/>
                </a:solidFill>
                <a:latin typeface="맑은 고딕"/>
                <a:ea typeface="맑은 고딕"/>
              </a:rPr>
              <a:t>각 구현체마다 팩토리 객체들은 모두 구현해줘야 하기에 객체가 늘어날 때 마다 클래스가 증가하여 코드의 복잡성이 증가한다</a:t>
            </a:r>
            <a:br>
              <a:rPr lang="en-US" altLang="ko-KR" sz="2000" dirty="0">
                <a:solidFill>
                  <a:schemeClr val="accent2"/>
                </a:solidFill>
                <a:latin typeface="+mn-ea"/>
                <a:ea typeface="+mn-ea"/>
              </a:rPr>
            </a:br>
            <a:r>
              <a:rPr lang="en-US" altLang="ko-KR" sz="2000" dirty="0">
                <a:solidFill>
                  <a:schemeClr val="accent2"/>
                </a:solidFill>
                <a:latin typeface="맑은 고딕"/>
                <a:ea typeface="맑은 고딕"/>
              </a:rPr>
              <a:t>(</a:t>
            </a:r>
            <a:r>
              <a:rPr lang="ko-KR" altLang="en-US" sz="2000" dirty="0">
                <a:solidFill>
                  <a:schemeClr val="accent2"/>
                </a:solidFill>
                <a:latin typeface="맑은 고딕"/>
                <a:ea typeface="맑은 고딕"/>
              </a:rPr>
              <a:t>팩토리 패턴의 공통적인 문제점</a:t>
            </a:r>
            <a:r>
              <a:rPr lang="en-US" altLang="ko-KR" sz="2000" dirty="0">
                <a:solidFill>
                  <a:schemeClr val="accent2"/>
                </a:solidFill>
                <a:latin typeface="맑은 고딕"/>
                <a:ea typeface="맑은 고딕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ko-KR" altLang="en-US" sz="2000" dirty="0">
              <a:latin typeface="맑은 고딕"/>
              <a:ea typeface="맑은 고딕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>
              <a:buSzPts val="4400"/>
            </a:pPr>
            <a:r>
              <a:rPr lang="ko-KR" altLang="en-US" dirty="0"/>
              <a:t>참조</a:t>
            </a:r>
            <a:r>
              <a:rPr lang="en-US" altLang="ko-KR" dirty="0"/>
              <a:t> </a:t>
            </a:r>
            <a:r>
              <a:rPr lang="ko-KR" altLang="en-US" dirty="0"/>
              <a:t>문서 </a:t>
            </a:r>
            <a:r>
              <a:rPr lang="en-US" sz="4000" dirty="0"/>
              <a:t>Reference</a:t>
            </a:r>
            <a:endParaRPr sz="4000" dirty="0"/>
          </a:p>
        </p:txBody>
      </p:sp>
      <p:sp>
        <p:nvSpPr>
          <p:cNvPr id="95" name="Google Shape;95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886200" lvl="8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dirty="0"/>
              <a:t>Design patterns elements of reusable object-oriented software</a:t>
            </a:r>
            <a:endParaRPr dirty="0"/>
          </a:p>
          <a:p>
            <a:pPr marL="3657600" lvl="8" indent="0">
              <a:buNone/>
            </a:pPr>
            <a:r>
              <a:rPr lang="en-US" dirty="0"/>
              <a:t>   (Erich Gamma, Richard Helem)</a:t>
            </a:r>
            <a:endParaRPr dirty="0"/>
          </a:p>
          <a:p>
            <a:pPr marL="365760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/>
          </a:p>
          <a:p>
            <a:pPr marL="365760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lang="en-US" dirty="0"/>
          </a:p>
        </p:txBody>
      </p:sp>
      <p:pic>
        <p:nvPicPr>
          <p:cNvPr id="96" name="Google Shape;96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1690688"/>
            <a:ext cx="3491828" cy="43940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dirty="0"/>
              <a:t>What is design pattern?</a:t>
            </a:r>
            <a:endParaRPr lang="ko-KR" altLang="en-US" dirty="0"/>
          </a:p>
        </p:txBody>
      </p:sp>
      <p:sp>
        <p:nvSpPr>
          <p:cNvPr id="103" name="Google Shape;103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indent="0" algn="ctr">
              <a:spcBef>
                <a:spcPts val="0"/>
              </a:spcBef>
              <a:buSzPts val="2800"/>
              <a:buNone/>
            </a:pPr>
            <a:r>
              <a:rPr lang="en-US" dirty="0"/>
              <a:t>Software</a:t>
            </a:r>
            <a:r>
              <a:rPr lang="ko-KR" altLang="en-US" dirty="0"/>
              <a:t> 개발 시 </a:t>
            </a:r>
            <a:r>
              <a:rPr lang="en-US" err="1"/>
              <a:t>계속해서</a:t>
            </a:r>
            <a:r>
              <a:rPr lang="en-US" dirty="0"/>
              <a:t> </a:t>
            </a:r>
            <a:r>
              <a:rPr lang="en-US" err="1"/>
              <a:t>발생하는</a:t>
            </a:r>
            <a:r>
              <a:rPr lang="en-US" dirty="0"/>
              <a:t> </a:t>
            </a:r>
            <a:r>
              <a:rPr lang="en-US" err="1"/>
              <a:t>설계</a:t>
            </a:r>
            <a:r>
              <a:rPr lang="en-US" dirty="0"/>
              <a:t> </a:t>
            </a:r>
            <a:r>
              <a:rPr lang="en-US" err="1"/>
              <a:t>문제</a:t>
            </a:r>
            <a:endParaRPr lang="ko-KR" altLang="en-US" err="1"/>
          </a:p>
          <a:p>
            <a:pPr marL="0" indent="0" algn="ctr">
              <a:spcBef>
                <a:spcPts val="0"/>
              </a:spcBef>
              <a:buSzPts val="2800"/>
              <a:buNone/>
            </a:pPr>
            <a:endParaRPr lang="en-US" dirty="0"/>
          </a:p>
          <a:p>
            <a:pPr marL="0" indent="0" algn="ctr">
              <a:spcBef>
                <a:spcPts val="0"/>
              </a:spcBef>
              <a:buSzPts val="2800"/>
              <a:buNone/>
            </a:pPr>
            <a:r>
              <a:rPr lang="ko-KR" altLang="en-US" sz="1800" dirty="0" err="1"/>
              <a:t>솔루션을제공해서</a:t>
            </a:r>
            <a:r>
              <a:rPr lang="ko-KR" altLang="en-US" sz="1800" dirty="0"/>
              <a:t> </a:t>
            </a:r>
            <a:r>
              <a:rPr lang="en-US" sz="1800" dirty="0" err="1"/>
              <a:t>성공적인</a:t>
            </a:r>
            <a:r>
              <a:rPr lang="en-US" sz="1800" dirty="0"/>
              <a:t> </a:t>
            </a:r>
            <a:r>
              <a:rPr lang="en-US" sz="1800" dirty="0" err="1"/>
              <a:t>디자인과</a:t>
            </a:r>
            <a:r>
              <a:rPr lang="en-US" sz="1800" dirty="0"/>
              <a:t> </a:t>
            </a:r>
            <a:r>
              <a:rPr lang="ko-KR" altLang="en-US" sz="1800" dirty="0" err="1"/>
              <a:t>아키텍쳐의</a:t>
            </a:r>
            <a:r>
              <a:rPr lang="en-US" sz="1800" dirty="0"/>
              <a:t> </a:t>
            </a:r>
            <a:r>
              <a:rPr lang="ko-KR" altLang="en-US" sz="1800" dirty="0"/>
              <a:t>재사용을</a:t>
            </a:r>
            <a:r>
              <a:rPr lang="en-US" sz="1800" dirty="0"/>
              <a:t> </a:t>
            </a:r>
            <a:r>
              <a:rPr lang="ko-KR" altLang="en-US" sz="1800" dirty="0"/>
              <a:t>용이하게</a:t>
            </a:r>
            <a:r>
              <a:rPr lang="en-US" sz="1800" dirty="0"/>
              <a:t> </a:t>
            </a:r>
            <a:r>
              <a:rPr lang="ko-KR" altLang="en-US" sz="1800" dirty="0"/>
              <a:t>함</a:t>
            </a:r>
            <a:endParaRPr lang="en-US" sz="1800" dirty="0"/>
          </a:p>
          <a:p>
            <a:pPr marL="0" indent="0" algn="ctr">
              <a:buNone/>
            </a:pPr>
            <a:r>
              <a:rPr lang="ko-KR" altLang="en-US" dirty="0"/>
              <a:t>  </a:t>
            </a:r>
            <a:r>
              <a:rPr lang="en-US" sz="1800" dirty="0" err="1"/>
              <a:t>디자인</a:t>
            </a:r>
            <a:r>
              <a:rPr lang="en-US" sz="1800" dirty="0"/>
              <a:t> </a:t>
            </a:r>
            <a:r>
              <a:rPr lang="en-US" sz="1800" dirty="0" err="1"/>
              <a:t>패턴은</a:t>
            </a:r>
            <a:r>
              <a:rPr lang="en-US" sz="1800" dirty="0"/>
              <a:t> </a:t>
            </a:r>
            <a:r>
              <a:rPr lang="ko-KR" altLang="en-US" sz="1800" dirty="0"/>
              <a:t>또한</a:t>
            </a:r>
            <a:r>
              <a:rPr lang="en-US" sz="1800" dirty="0"/>
              <a:t>,  </a:t>
            </a:r>
            <a:r>
              <a:rPr lang="ko-KR" altLang="en-US" sz="1800" dirty="0"/>
              <a:t>반복되는</a:t>
            </a:r>
            <a:r>
              <a:rPr lang="en-US" sz="1800" dirty="0"/>
              <a:t> </a:t>
            </a:r>
            <a:r>
              <a:rPr lang="ko-KR" altLang="en-US" sz="1800" dirty="0"/>
              <a:t>디자인 문제들에</a:t>
            </a:r>
            <a:r>
              <a:rPr lang="en-US" sz="1800" dirty="0"/>
              <a:t> </a:t>
            </a:r>
            <a:r>
              <a:rPr lang="ko-KR" altLang="en-US" sz="1800" dirty="0"/>
              <a:t>대해 입증된</a:t>
            </a:r>
            <a:r>
              <a:rPr lang="en-US" sz="1800" dirty="0"/>
              <a:t> </a:t>
            </a:r>
            <a:r>
              <a:rPr lang="en-US" sz="1800" dirty="0" err="1"/>
              <a:t>솔루션을</a:t>
            </a:r>
            <a:r>
              <a:rPr lang="en-US" sz="1800" dirty="0"/>
              <a:t> </a:t>
            </a:r>
            <a:r>
              <a:rPr lang="en-US" sz="1800" dirty="0" err="1"/>
              <a:t>제공하여</a:t>
            </a:r>
            <a:endParaRPr lang="ko-KR" sz="1800" dirty="0"/>
          </a:p>
          <a:p>
            <a:pPr marL="0" indent="0" algn="ctr">
              <a:buNone/>
            </a:pPr>
            <a:r>
              <a:rPr lang="en-US" sz="1800" err="1"/>
              <a:t>소프트웨어</a:t>
            </a:r>
            <a:r>
              <a:rPr lang="en-US" sz="1800" dirty="0"/>
              <a:t> </a:t>
            </a:r>
            <a:r>
              <a:rPr lang="en-US" sz="1800" err="1"/>
              <a:t>개발자들은</a:t>
            </a:r>
            <a:r>
              <a:rPr lang="en-US" sz="1800" dirty="0"/>
              <a:t> </a:t>
            </a:r>
            <a:r>
              <a:rPr lang="ko-KR" altLang="en-US" sz="1800" dirty="0"/>
              <a:t>잘</a:t>
            </a:r>
            <a:r>
              <a:rPr lang="en-US" sz="1800" dirty="0"/>
              <a:t> </a:t>
            </a:r>
            <a:r>
              <a:rPr lang="ko-KR" altLang="en-US" sz="1800" dirty="0"/>
              <a:t>짜여진</a:t>
            </a:r>
            <a:r>
              <a:rPr lang="en-US" sz="1800" dirty="0"/>
              <a:t> </a:t>
            </a:r>
            <a:r>
              <a:rPr lang="ko-KR" altLang="en-US" sz="1800" dirty="0"/>
              <a:t>그리고</a:t>
            </a:r>
            <a:r>
              <a:rPr lang="en-US" altLang="ko-KR" sz="1800" dirty="0"/>
              <a:t> </a:t>
            </a:r>
            <a:r>
              <a:rPr lang="ko-KR" altLang="en-US" sz="1800" dirty="0"/>
              <a:t>유지가</a:t>
            </a:r>
            <a:r>
              <a:rPr lang="en-US" sz="1800" dirty="0"/>
              <a:t> </a:t>
            </a:r>
            <a:r>
              <a:rPr lang="ko-KR" altLang="en-US" sz="1800" dirty="0"/>
              <a:t>잘</a:t>
            </a:r>
            <a:r>
              <a:rPr lang="en-US" sz="1800" dirty="0"/>
              <a:t> </a:t>
            </a:r>
            <a:r>
              <a:rPr lang="ko-KR" altLang="en-US" sz="1800" dirty="0"/>
              <a:t>될만한</a:t>
            </a:r>
            <a:r>
              <a:rPr lang="en-US" sz="1800" dirty="0"/>
              <a:t> </a:t>
            </a:r>
            <a:r>
              <a:rPr lang="en-US" sz="1800" err="1"/>
              <a:t>소프트웨어를</a:t>
            </a:r>
            <a:r>
              <a:rPr lang="en-US" sz="1800" dirty="0"/>
              <a:t> </a:t>
            </a:r>
            <a:r>
              <a:rPr lang="ko-KR" altLang="en-US" sz="1800" dirty="0"/>
              <a:t>만드는</a:t>
            </a:r>
            <a:r>
              <a:rPr lang="en-US" sz="1800" dirty="0"/>
              <a:t> </a:t>
            </a:r>
            <a:r>
              <a:rPr lang="ko-KR" altLang="en-US" sz="1800" dirty="0"/>
              <a:t>데</a:t>
            </a:r>
            <a:r>
              <a:rPr lang="en-US" sz="1800" dirty="0"/>
              <a:t> </a:t>
            </a:r>
            <a:r>
              <a:rPr lang="ko-KR" altLang="en-US" sz="1800" dirty="0"/>
              <a:t>도움을 준다</a:t>
            </a:r>
            <a:r>
              <a:rPr lang="en-US" sz="1800" dirty="0"/>
              <a:t>.</a:t>
            </a:r>
            <a:endParaRPr lang="ko-KR" sz="1800" dirty="0"/>
          </a:p>
          <a:p>
            <a:pPr marL="0" indent="0" algn="ctr">
              <a:buSzPts val="2800"/>
              <a:buNone/>
            </a:pPr>
            <a:endParaRPr lang="en-US"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ko-KR" altLang="en-US" b="1" dirty="0">
                <a:solidFill>
                  <a:schemeClr val="accent5">
                    <a:lumMod val="75000"/>
                  </a:schemeClr>
                </a:solidFill>
              </a:rPr>
              <a:t>디자인패턴의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 4가지 </a:t>
            </a:r>
            <a:r>
              <a:rPr lang="ko-KR" altLang="en-US" b="1" dirty="0">
                <a:solidFill>
                  <a:schemeClr val="accent5">
                    <a:lumMod val="75000"/>
                  </a:schemeClr>
                </a:solidFill>
              </a:rPr>
              <a:t>중요인자</a:t>
            </a:r>
            <a:endParaRPr b="1">
              <a:solidFill>
                <a:schemeClr val="accent5">
                  <a:lumMod val="75000"/>
                </a:schemeClr>
              </a:solidFill>
            </a:endParaRPr>
          </a:p>
          <a:p>
            <a:pPr marL="0" indent="0" algn="ctr">
              <a:buSzPts val="2000"/>
              <a:buNone/>
            </a:pPr>
            <a:r>
              <a:rPr lang="ko-KR" altLang="en-US" sz="2000" dirty="0"/>
              <a:t>패턴의</a:t>
            </a:r>
            <a:r>
              <a:rPr lang="en-US" altLang="ko-KR" sz="2000" dirty="0"/>
              <a:t> </a:t>
            </a:r>
            <a:r>
              <a:rPr lang="ko-KR" altLang="en-US" sz="2000" dirty="0"/>
              <a:t>이름</a:t>
            </a:r>
            <a:r>
              <a:rPr lang="en-US" sz="2000" dirty="0"/>
              <a:t> </a:t>
            </a:r>
            <a:r>
              <a:rPr lang="en-US" sz="2000" dirty="0">
                <a:sym typeface="Wingdings" panose="05000000000000000000" pitchFamily="2" charset="2"/>
              </a:rPr>
              <a:t> </a:t>
            </a:r>
            <a:r>
              <a:rPr lang="ko-KR" altLang="en-US" sz="2000" dirty="0">
                <a:sym typeface="Wingdings" panose="05000000000000000000" pitchFamily="2" charset="2"/>
              </a:rPr>
              <a:t>패턴의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ko-KR" altLang="en-US" sz="2000" dirty="0">
                <a:sym typeface="Wingdings" panose="05000000000000000000" pitchFamily="2" charset="2"/>
              </a:rPr>
              <a:t>이름</a:t>
            </a:r>
            <a:r>
              <a:rPr lang="en-US" sz="2000" dirty="0">
                <a:sym typeface="Wingdings" panose="05000000000000000000" pitchFamily="2" charset="2"/>
              </a:rPr>
              <a:t> = </a:t>
            </a:r>
            <a:r>
              <a:rPr lang="ko-KR" altLang="en-US" sz="2000" dirty="0">
                <a:sym typeface="Wingdings" panose="05000000000000000000" pitchFamily="2" charset="2"/>
              </a:rPr>
              <a:t>솔루션을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ko-KR" altLang="en-US" sz="2000" dirty="0">
                <a:sym typeface="Wingdings" panose="05000000000000000000" pitchFamily="2" charset="2"/>
              </a:rPr>
              <a:t>담고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ko-KR" altLang="en-US" sz="2000" dirty="0">
                <a:sym typeface="Wingdings" panose="05000000000000000000" pitchFamily="2" charset="2"/>
              </a:rPr>
              <a:t>있는 경우가 많다. -&gt; 소통원활</a:t>
            </a:r>
            <a:endParaRPr lang="en-US" sz="2000" dirty="0"/>
          </a:p>
          <a:p>
            <a:pPr marL="0" indent="0" algn="ctr">
              <a:buSzPts val="2000"/>
              <a:buNone/>
            </a:pPr>
            <a:r>
              <a:rPr lang="en-US" sz="2000" dirty="0"/>
              <a:t> </a:t>
            </a:r>
            <a:r>
              <a:rPr lang="en-US" sz="2000" dirty="0" err="1"/>
              <a:t>문제</a:t>
            </a:r>
            <a:r>
              <a:rPr lang="en-US" sz="2000" dirty="0"/>
              <a:t> </a:t>
            </a:r>
            <a:r>
              <a:rPr lang="ko-KR" altLang="en-US" sz="2000" dirty="0"/>
              <a:t>및</a:t>
            </a:r>
            <a:r>
              <a:rPr lang="en-US" sz="2000" dirty="0"/>
              <a:t> </a:t>
            </a:r>
            <a:r>
              <a:rPr lang="ko-KR" altLang="en-US" sz="2000" dirty="0"/>
              <a:t>배경</a:t>
            </a:r>
            <a:r>
              <a:rPr lang="en-US" altLang="ko-KR" sz="2000" dirty="0"/>
              <a:t> </a:t>
            </a:r>
            <a:r>
              <a:rPr lang="en-US" sz="2000" dirty="0">
                <a:sym typeface="Wingdings" panose="05000000000000000000" pitchFamily="2" charset="2"/>
              </a:rPr>
              <a:t> </a:t>
            </a:r>
            <a:r>
              <a:rPr lang="ko-KR" altLang="en-US" sz="2000" dirty="0">
                <a:sym typeface="Wingdings" panose="05000000000000000000" pitchFamily="2" charset="2"/>
              </a:rPr>
              <a:t>언제</a:t>
            </a:r>
            <a:r>
              <a:rPr lang="en-US" sz="2000" dirty="0">
                <a:sym typeface="Wingdings" panose="05000000000000000000" pitchFamily="2" charset="2"/>
              </a:rPr>
              <a:t> </a:t>
            </a:r>
            <a:r>
              <a:rPr lang="ko-KR" altLang="en-US" sz="2000" dirty="0">
                <a:sym typeface="Wingdings" panose="05000000000000000000" pitchFamily="2" charset="2"/>
              </a:rPr>
              <a:t>패턴을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ko-KR" altLang="en-US" sz="2000" dirty="0">
                <a:sym typeface="Wingdings" panose="05000000000000000000" pitchFamily="2" charset="2"/>
              </a:rPr>
              <a:t>사용하는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ko-KR" altLang="en-US" sz="2000" dirty="0">
                <a:sym typeface="Wingdings" panose="05000000000000000000" pitchFamily="2" charset="2"/>
              </a:rPr>
              <a:t>가? -&gt; 해결할 문제와 그 배경</a:t>
            </a:r>
            <a:endParaRPr lang="en-US" sz="2000" dirty="0"/>
          </a:p>
          <a:p>
            <a:pPr marL="0" indent="0" algn="ctr">
              <a:buSzPts val="2000"/>
              <a:buNone/>
            </a:pPr>
            <a:r>
              <a:rPr lang="en-US" sz="2000" dirty="0" err="1"/>
              <a:t>솔루션</a:t>
            </a:r>
            <a:r>
              <a:rPr lang="en-US" sz="2000" dirty="0"/>
              <a:t> </a:t>
            </a:r>
            <a:r>
              <a:rPr lang="en-US" sz="2000" dirty="0">
                <a:sym typeface="Wingdings" panose="05000000000000000000" pitchFamily="2" charset="2"/>
              </a:rPr>
              <a:t> </a:t>
            </a:r>
            <a:r>
              <a:rPr lang="ko-KR" altLang="en-US" sz="2000" dirty="0">
                <a:sym typeface="Wingdings" panose="05000000000000000000" pitchFamily="2" charset="2"/>
              </a:rPr>
              <a:t>위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ko-KR" altLang="en-US" sz="2000" dirty="0">
                <a:sym typeface="Wingdings" panose="05000000000000000000" pitchFamily="2" charset="2"/>
              </a:rPr>
              <a:t>문제에서의 해결책을 제시</a:t>
            </a:r>
            <a:endParaRPr lang="en-US" altLang="ko-KR" sz="2000" dirty="0"/>
          </a:p>
          <a:p>
            <a:pPr marL="0" indent="0" algn="ctr">
              <a:buSzPts val="2000"/>
              <a:buNone/>
            </a:pPr>
            <a:r>
              <a:rPr lang="en-US" sz="2000" dirty="0" err="1"/>
              <a:t>결과</a:t>
            </a:r>
            <a:r>
              <a:rPr lang="en-US" sz="2000" dirty="0"/>
              <a:t> </a:t>
            </a:r>
            <a:r>
              <a:rPr lang="en-US" sz="2000" dirty="0">
                <a:sym typeface="Wingdings" panose="05000000000000000000" pitchFamily="2" charset="2"/>
              </a:rPr>
              <a:t> </a:t>
            </a:r>
            <a:r>
              <a:rPr lang="ko-KR" altLang="en-US" sz="2000" dirty="0">
                <a:sym typeface="Wingdings" panose="05000000000000000000" pitchFamily="2" charset="2"/>
              </a:rPr>
              <a:t>패턴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ko-KR" altLang="en-US" sz="2000" dirty="0">
                <a:sym typeface="Wingdings" panose="05000000000000000000" pitchFamily="2" charset="2"/>
              </a:rPr>
              <a:t>사용으로 얻는 결과와</a:t>
            </a:r>
            <a:r>
              <a:rPr lang="en-US" sz="2000" dirty="0"/>
              <a:t> </a:t>
            </a:r>
            <a:r>
              <a:rPr lang="ko-KR" altLang="en-US" sz="2000" dirty="0"/>
              <a:t>장단점</a:t>
            </a:r>
            <a:endParaRPr lang="en-US" altLang="ko-KR" sz="2000" dirty="0"/>
          </a:p>
        </p:txBody>
      </p:sp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5C78DBD2-12D1-321B-CA35-E218BDC977A6}"/>
              </a:ext>
            </a:extLst>
          </p:cNvPr>
          <p:cNvSpPr/>
          <p:nvPr/>
        </p:nvSpPr>
        <p:spPr>
          <a:xfrm>
            <a:off x="1610360" y="2466340"/>
            <a:ext cx="365760" cy="23368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1C21B119-01C3-A488-2C5D-B11B9D320ABD}"/>
              </a:ext>
            </a:extLst>
          </p:cNvPr>
          <p:cNvSpPr/>
          <p:nvPr/>
        </p:nvSpPr>
        <p:spPr>
          <a:xfrm>
            <a:off x="1620519" y="2913379"/>
            <a:ext cx="365760" cy="23368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/>
              <a:t>Describing design patterns</a:t>
            </a:r>
            <a:endParaRPr/>
          </a:p>
        </p:txBody>
      </p:sp>
      <p:sp>
        <p:nvSpPr>
          <p:cNvPr id="109" name="Google Shape;109;p4"/>
          <p:cNvSpPr txBox="1">
            <a:spLocks noGrp="1"/>
          </p:cNvSpPr>
          <p:nvPr>
            <p:ph type="body" idx="1"/>
          </p:nvPr>
        </p:nvSpPr>
        <p:spPr>
          <a:xfrm>
            <a:off x="736600" y="1866265"/>
            <a:ext cx="11013440" cy="4991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2" anchor="t" anchorCtr="0">
            <a:noAutofit/>
          </a:bodyPr>
          <a:lstStyle/>
          <a:p>
            <a:pPr marL="312420" indent="-285750">
              <a:spcBef>
                <a:spcPts val="0"/>
              </a:spcBef>
              <a:buSzPct val="100000"/>
              <a:buFont typeface="Calibri"/>
              <a:buChar char="-"/>
            </a:pPr>
            <a:r>
              <a:rPr lang="en-US" sz="1400" dirty="0"/>
              <a:t>Pattern name and classification</a:t>
            </a:r>
            <a:endParaRPr lang="ko-KR" altLang="en-US" sz="1400" dirty="0"/>
          </a:p>
          <a:p>
            <a:pPr marL="769620" lvl="1" indent="-285750">
              <a:spcBef>
                <a:spcPts val="0"/>
              </a:spcBef>
              <a:buSzPct val="100000"/>
              <a:buFont typeface="Courier New"/>
              <a:buChar char="o"/>
            </a:pPr>
            <a:r>
              <a:rPr lang="ko-KR" altLang="en-US" sz="1400" dirty="0"/>
              <a:t>패턴의</a:t>
            </a:r>
            <a:r>
              <a:rPr lang="en-US" sz="1400" dirty="0"/>
              <a:t> </a:t>
            </a:r>
            <a:r>
              <a:rPr lang="ko-KR" altLang="en-US" sz="1400" dirty="0"/>
              <a:t>이름과</a:t>
            </a:r>
            <a:r>
              <a:rPr lang="en-US" sz="1400" dirty="0"/>
              <a:t> </a:t>
            </a:r>
            <a:r>
              <a:rPr lang="ko-KR" altLang="en-US" sz="1400" dirty="0"/>
              <a:t>분류</a:t>
            </a:r>
            <a:endParaRPr lang="en-US" sz="1400" dirty="0"/>
          </a:p>
          <a:p>
            <a:pPr marL="312420" lvl="0" indent="-28575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 sz="1400" dirty="0"/>
              <a:t>Intent</a:t>
            </a:r>
            <a:endParaRPr sz="1400"/>
          </a:p>
          <a:p>
            <a:pPr marL="769620" lvl="1" indent="-285750">
              <a:buSzPct val="100000"/>
              <a:buFont typeface="Courier New"/>
              <a:buChar char="o"/>
            </a:pPr>
            <a:r>
              <a:rPr lang="ko-KR" altLang="en-US" sz="1400" dirty="0"/>
              <a:t>의도</a:t>
            </a:r>
            <a:endParaRPr lang="en-US" sz="1400" dirty="0"/>
          </a:p>
          <a:p>
            <a:pPr marL="312420" indent="-285750">
              <a:buSzPct val="100000"/>
              <a:buFont typeface="Calibri"/>
              <a:buChar char="-"/>
            </a:pPr>
            <a:r>
              <a:rPr lang="en-US" sz="1400" dirty="0"/>
              <a:t>Also known as</a:t>
            </a:r>
            <a:endParaRPr sz="1400"/>
          </a:p>
          <a:p>
            <a:pPr marL="769620" lvl="1" indent="-285750">
              <a:buSzPct val="100000"/>
              <a:buFont typeface="Courier New"/>
              <a:buChar char="o"/>
            </a:pPr>
            <a:r>
              <a:rPr lang="en-US" sz="1400" dirty="0"/>
              <a:t>~</a:t>
            </a:r>
            <a:r>
              <a:rPr lang="ko-KR" altLang="en-US" sz="1400" dirty="0"/>
              <a:t>로도</a:t>
            </a:r>
            <a:r>
              <a:rPr lang="en-US" altLang="ko-KR" sz="1400" dirty="0"/>
              <a:t> </a:t>
            </a:r>
            <a:r>
              <a:rPr lang="ko-KR" altLang="en-US" sz="1400" dirty="0"/>
              <a:t>알려졌다</a:t>
            </a:r>
            <a:endParaRPr lang="en-US" sz="1400" dirty="0"/>
          </a:p>
          <a:p>
            <a:pPr marL="312420" indent="-285750">
              <a:buSzPct val="100000"/>
              <a:buFont typeface="Calibri"/>
              <a:buChar char="-"/>
            </a:pPr>
            <a:r>
              <a:rPr lang="en-US" sz="1400" dirty="0"/>
              <a:t>Motivation</a:t>
            </a:r>
            <a:endParaRPr sz="1400"/>
          </a:p>
          <a:p>
            <a:pPr marL="769620" lvl="1" indent="-285750">
              <a:buSzPct val="100000"/>
              <a:buFont typeface="Courier New"/>
              <a:buChar char="o"/>
            </a:pPr>
            <a:r>
              <a:rPr lang="ko-KR" sz="1400" dirty="0"/>
              <a:t>시나리오 제시 및 솔루션</a:t>
            </a:r>
            <a:endParaRPr lang="ko-KR" altLang="en-US" sz="1400" dirty="0"/>
          </a:p>
          <a:p>
            <a:pPr marL="312420" indent="-285750">
              <a:buSzPct val="100000"/>
              <a:buFont typeface="Calibri"/>
              <a:buChar char="-"/>
            </a:pPr>
            <a:r>
              <a:rPr lang="en-US" sz="1400" dirty="0"/>
              <a:t>Applicability</a:t>
            </a:r>
            <a:endParaRPr sz="1400"/>
          </a:p>
          <a:p>
            <a:pPr marL="769620" lvl="1" indent="-285750">
              <a:buSzPct val="100000"/>
              <a:buFont typeface="Courier New"/>
              <a:buChar char="o"/>
            </a:pPr>
            <a:r>
              <a:rPr lang="ko-KR" altLang="en-US" sz="1400" dirty="0"/>
              <a:t>어떤</a:t>
            </a:r>
            <a:r>
              <a:rPr lang="en-US" altLang="ko-KR" sz="1400" dirty="0"/>
              <a:t> </a:t>
            </a:r>
            <a:r>
              <a:rPr lang="ko-KR" altLang="en-US" sz="1400" dirty="0"/>
              <a:t>상황에</a:t>
            </a:r>
            <a:r>
              <a:rPr lang="en-US" altLang="ko-KR" sz="1400" dirty="0"/>
              <a:t> </a:t>
            </a:r>
            <a:r>
              <a:rPr lang="ko-KR" altLang="en-US" sz="1400" dirty="0"/>
              <a:t>적용</a:t>
            </a:r>
            <a:r>
              <a:rPr lang="en-US" altLang="ko-KR" sz="1400" dirty="0"/>
              <a:t> </a:t>
            </a:r>
            <a:r>
              <a:rPr lang="ko-KR" altLang="en-US" sz="1400" dirty="0"/>
              <a:t>가능할까</a:t>
            </a:r>
            <a:r>
              <a:rPr lang="en-US" sz="1400" dirty="0"/>
              <a:t>?</a:t>
            </a:r>
          </a:p>
          <a:p>
            <a:pPr marL="312420" indent="-285750">
              <a:buSzPct val="100000"/>
              <a:buFont typeface="Calibri"/>
              <a:buChar char="-"/>
            </a:pPr>
            <a:r>
              <a:rPr lang="en-US" sz="1400" dirty="0"/>
              <a:t>Structure and Participants</a:t>
            </a:r>
            <a:endParaRPr lang="ko-KR" altLang="en-US" sz="1400" dirty="0"/>
          </a:p>
          <a:p>
            <a:pPr marL="769620" lvl="1" indent="-285750">
              <a:buSzPct val="100000"/>
              <a:buFont typeface="Courier New"/>
              <a:buChar char="o"/>
            </a:pPr>
            <a:r>
              <a:rPr lang="ko-KR" altLang="en-US" sz="1400" dirty="0"/>
              <a:t>구조도</a:t>
            </a:r>
          </a:p>
          <a:p>
            <a:pPr marL="228600" indent="-201930">
              <a:buSzPct val="100000"/>
              <a:buFont typeface="Calibri"/>
              <a:buChar char="-"/>
            </a:pPr>
            <a:endParaRPr lang="en-US" sz="1400" dirty="0"/>
          </a:p>
          <a:p>
            <a:pPr marL="228600" indent="-201930">
              <a:buSzPct val="100000"/>
              <a:buFont typeface="Calibri"/>
              <a:buChar char="-"/>
            </a:pPr>
            <a:endParaRPr lang="en-US" sz="1400" dirty="0"/>
          </a:p>
          <a:p>
            <a:pPr marL="228600" indent="-201930">
              <a:buSzPct val="100000"/>
              <a:buFont typeface="Calibri"/>
              <a:buChar char="-"/>
            </a:pPr>
            <a:endParaRPr lang="en-US" sz="1400" dirty="0"/>
          </a:p>
          <a:p>
            <a:pPr marL="228600" indent="-201930">
              <a:buSzPct val="100000"/>
              <a:buFont typeface="Calibri"/>
              <a:buChar char="-"/>
            </a:pPr>
            <a:endParaRPr lang="en-US" sz="1400" dirty="0"/>
          </a:p>
          <a:p>
            <a:pPr marL="228600" indent="-201930">
              <a:buSzPct val="100000"/>
              <a:buFont typeface="Calibri"/>
              <a:buChar char="-"/>
            </a:pPr>
            <a:endParaRPr lang="en-US" sz="1400" dirty="0"/>
          </a:p>
          <a:p>
            <a:pPr marL="26670" lvl="0" indent="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altLang="ko-KR" sz="1400" dirty="0"/>
          </a:p>
          <a:p>
            <a:pPr marL="228600" lvl="0" indent="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ko-KR" altLang="en-US" sz="1400" dirty="0"/>
          </a:p>
          <a:p>
            <a:pPr marL="0" lvl="0" indent="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ko-KR" altLang="en-US" sz="1400" dirty="0"/>
          </a:p>
        </p:txBody>
      </p:sp>
      <p:sp>
        <p:nvSpPr>
          <p:cNvPr id="4" name="Google Shape;109;p4">
            <a:extLst>
              <a:ext uri="{FF2B5EF4-FFF2-40B4-BE49-F238E27FC236}">
                <a16:creationId xmlns:a16="http://schemas.microsoft.com/office/drawing/2014/main" id="{A0ABB5CA-85CA-6E2E-50F9-2AB0761A50A0}"/>
              </a:ext>
            </a:extLst>
          </p:cNvPr>
          <p:cNvSpPr txBox="1">
            <a:spLocks noGrp="1"/>
          </p:cNvSpPr>
          <p:nvPr/>
        </p:nvSpPr>
        <p:spPr>
          <a:xfrm>
            <a:off x="6659880" y="1683385"/>
            <a:ext cx="551688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2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312420" indent="-285750">
              <a:buSzPct val="100000"/>
              <a:buFont typeface="Calibri"/>
              <a:buChar char="-"/>
            </a:pPr>
            <a:r>
              <a:rPr lang="en-US" sz="1800" dirty="0"/>
              <a:t>Collaborations</a:t>
            </a:r>
            <a:endParaRPr lang="ko-KR" altLang="en-US" sz="1800" dirty="0"/>
          </a:p>
          <a:p>
            <a:pPr marL="312420" indent="-285750">
              <a:buSzPct val="100000"/>
              <a:buFont typeface="Calibri"/>
              <a:buChar char="-"/>
            </a:pPr>
            <a:r>
              <a:rPr lang="en-US" u="sng" dirty="0">
                <a:solidFill>
                  <a:schemeClr val="accent6"/>
                </a:solidFill>
              </a:rPr>
              <a:t>Consequences</a:t>
            </a:r>
          </a:p>
          <a:p>
            <a:pPr marL="769620" lvl="1" indent="-285750">
              <a:buSzPct val="100000"/>
              <a:buFont typeface="Courier New"/>
              <a:buChar char="o"/>
            </a:pPr>
            <a:r>
              <a:rPr lang="ko-KR" altLang="en-US" u="sng" dirty="0">
                <a:solidFill>
                  <a:schemeClr val="accent6"/>
                </a:solidFill>
              </a:rPr>
              <a:t>결과</a:t>
            </a:r>
            <a:r>
              <a:rPr lang="en-US" altLang="ko-KR" sz="2800" u="sng" dirty="0">
                <a:solidFill>
                  <a:schemeClr val="accent6"/>
                </a:solidFill>
              </a:rPr>
              <a:t> </a:t>
            </a:r>
            <a:endParaRPr lang="en-US" sz="2800" u="sng" dirty="0">
              <a:solidFill>
                <a:schemeClr val="accent6"/>
              </a:solidFill>
            </a:endParaRPr>
          </a:p>
          <a:p>
            <a:pPr marL="31242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 sz="1800" dirty="0"/>
              <a:t>Implementation</a:t>
            </a:r>
          </a:p>
          <a:p>
            <a:pPr marL="31242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 sz="1800" dirty="0"/>
              <a:t>Sample code</a:t>
            </a:r>
          </a:p>
          <a:p>
            <a:pPr marL="312420" indent="-285750">
              <a:buSzPct val="100000"/>
              <a:buFont typeface="Calibri"/>
              <a:buChar char="-"/>
            </a:pPr>
            <a:r>
              <a:rPr lang="en-US" sz="1800" dirty="0"/>
              <a:t>Known uses</a:t>
            </a:r>
          </a:p>
          <a:p>
            <a:pPr marL="312420" indent="-285750">
              <a:buSzPct val="100000"/>
              <a:buFont typeface="Calibri"/>
              <a:buChar char="-"/>
            </a:pPr>
            <a:r>
              <a:rPr lang="en-US" sz="1800" dirty="0"/>
              <a:t>Related problems</a:t>
            </a:r>
            <a:endParaRPr sz="1800" dirty="0"/>
          </a:p>
          <a:p>
            <a:pPr marL="2286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1800" dirty="0"/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CCFF1558-AF9F-B566-2F71-BE9091F586FA}"/>
              </a:ext>
            </a:extLst>
          </p:cNvPr>
          <p:cNvSpPr/>
          <p:nvPr/>
        </p:nvSpPr>
        <p:spPr>
          <a:xfrm>
            <a:off x="6009640" y="2303780"/>
            <a:ext cx="650240" cy="3556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/>
              <a:t>Organizing the catalog</a:t>
            </a:r>
            <a:endParaRPr/>
          </a:p>
        </p:txBody>
      </p:sp>
      <p:pic>
        <p:nvPicPr>
          <p:cNvPr id="115" name="Google Shape;115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64580" y="1832773"/>
            <a:ext cx="9571399" cy="42066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4367F3-23D5-090B-6570-6EB4E3DB4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altLang="ko-KR" sz="3600" b="1" dirty="0"/>
              <a:t>How</a:t>
            </a:r>
            <a:r>
              <a:rPr lang="ko-KR" altLang="en-US" sz="3600" b="1" dirty="0"/>
              <a:t> </a:t>
            </a:r>
            <a:r>
              <a:rPr lang="en-US" altLang="ko-KR" sz="3600" b="1" dirty="0"/>
              <a:t>design patterns solve design problems</a:t>
            </a:r>
            <a:endParaRPr lang="ko-KR" altLang="en-US" sz="3600" b="1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1B6B8B5-5D17-1FF7-665E-76E4EA8CA7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ko-KR" altLang="en-US" b="1" dirty="0"/>
              <a:t>재사용성</a:t>
            </a:r>
            <a:r>
              <a:rPr lang="en-US" altLang="ko-KR" b="1" dirty="0"/>
              <a:t>(Reusability)</a:t>
            </a:r>
            <a:endParaRPr lang="ko-KR" altLang="en-US"/>
          </a:p>
          <a:p>
            <a:pPr marL="114300" indent="0">
              <a:buNone/>
            </a:pPr>
            <a:r>
              <a:rPr lang="en-US" altLang="ko-KR" dirty="0"/>
              <a:t>-  </a:t>
            </a:r>
            <a:r>
              <a:rPr lang="ko-KR" altLang="en-US" sz="1600" dirty="0"/>
              <a:t>일반적인 문제들에 대해 디자인 패턴은 솔루션을 </a:t>
            </a:r>
            <a:r>
              <a:rPr lang="ko-KR" altLang="en-US" sz="1600" dirty="0" err="1"/>
              <a:t>캡슐화하여</a:t>
            </a:r>
            <a:r>
              <a:rPr lang="en-US" altLang="ko-KR" sz="1600" dirty="0"/>
              <a:t> </a:t>
            </a:r>
            <a:r>
              <a:rPr lang="ko-KR" altLang="en-US" sz="1600" dirty="0"/>
              <a:t>다양한 프로젝트에 적용될 수 있다.</a:t>
            </a:r>
            <a:endParaRPr lang="en-US" altLang="ko-KR" sz="1600" dirty="0"/>
          </a:p>
          <a:p>
            <a:pPr marL="114300" indent="0">
              <a:buNone/>
            </a:pPr>
            <a:r>
              <a:rPr lang="en-US" altLang="ko-KR" sz="1600" dirty="0"/>
              <a:t>      </a:t>
            </a:r>
            <a:r>
              <a:rPr lang="ko-KR" altLang="en-US" sz="1600" dirty="0">
                <a:sym typeface="Wingdings" panose="05000000000000000000" pitchFamily="2" charset="2"/>
              </a:rPr>
              <a:t>코드 재사용을 높이고</a:t>
            </a:r>
            <a:r>
              <a:rPr lang="en-US" altLang="ko-KR" sz="1600" dirty="0">
                <a:sym typeface="Wingdings" panose="05000000000000000000" pitchFamily="2" charset="2"/>
              </a:rPr>
              <a:t>, </a:t>
            </a:r>
            <a:r>
              <a:rPr lang="ko-KR" altLang="en-US" sz="1600" dirty="0">
                <a:sym typeface="Wingdings" panose="05000000000000000000" pitchFamily="2" charset="2"/>
              </a:rPr>
              <a:t>의존성을 낮춤</a:t>
            </a:r>
            <a:endParaRPr lang="en-US" altLang="ko-KR" sz="1600" dirty="0"/>
          </a:p>
          <a:p>
            <a:pPr marL="114300" indent="0">
              <a:buNone/>
            </a:pPr>
            <a:r>
              <a:rPr lang="ko-KR" altLang="en-US" b="1" dirty="0"/>
              <a:t>확장성</a:t>
            </a:r>
            <a:r>
              <a:rPr lang="en-US" altLang="ko-KR" b="1" dirty="0"/>
              <a:t>(Scalability)</a:t>
            </a:r>
          </a:p>
          <a:p>
            <a:pPr>
              <a:buFont typeface="Calibri"/>
              <a:buChar char="-"/>
            </a:pPr>
            <a:r>
              <a:rPr lang="ko-KR" altLang="en-US" sz="1600" dirty="0"/>
              <a:t>이미 만들어진 디자인 패턴을 따름으로써 </a:t>
            </a:r>
            <a:r>
              <a:rPr lang="ko-KR" altLang="en-US" sz="1600" dirty="0" err="1"/>
              <a:t>S</a:t>
            </a:r>
            <a:r>
              <a:rPr lang="en-US" altLang="ko-KR" sz="1600" dirty="0" err="1"/>
              <a:t>oftware</a:t>
            </a:r>
            <a:r>
              <a:rPr lang="en-US" altLang="ko-KR" sz="1600" dirty="0"/>
              <a:t> </a:t>
            </a:r>
            <a:r>
              <a:rPr lang="ko-KR" altLang="en-US" sz="1600" dirty="0"/>
              <a:t>구조가 더 확장성 있을 수 있게 해주며</a:t>
            </a:r>
            <a:r>
              <a:rPr lang="en-US" altLang="ko-KR" sz="1600" dirty="0"/>
              <a:t>, </a:t>
            </a:r>
            <a:r>
              <a:rPr lang="ko-KR" altLang="en-US" sz="1600" dirty="0"/>
              <a:t>향후 변화 적응을 쉽게 함</a:t>
            </a:r>
            <a:endParaRPr lang="en-US" altLang="ko-KR" sz="1600" dirty="0"/>
          </a:p>
          <a:p>
            <a:pPr marL="114300" indent="0">
              <a:buNone/>
            </a:pPr>
            <a:r>
              <a:rPr lang="ko-KR" altLang="en-US" b="1" dirty="0"/>
              <a:t>유지능력</a:t>
            </a:r>
            <a:r>
              <a:rPr lang="en-US" altLang="ko-KR" b="1" dirty="0"/>
              <a:t>(Maintainability)</a:t>
            </a:r>
          </a:p>
          <a:p>
            <a:pPr marL="571500" indent="-457200">
              <a:buFont typeface="Calibri"/>
              <a:buChar char="-"/>
            </a:pPr>
            <a:r>
              <a:rPr lang="ko-KR" altLang="en-US" sz="1600" dirty="0"/>
              <a:t>디자인 패턴은 코드를 훨씬 정돈되고 이해하기 쉽게 이끈다 </a:t>
            </a:r>
            <a:r>
              <a:rPr lang="en-US" altLang="ko-KR" sz="1600" dirty="0">
                <a:sym typeface="Wingdings" panose="05000000000000000000" pitchFamily="2" charset="2"/>
              </a:rPr>
              <a:t> </a:t>
            </a:r>
            <a:r>
              <a:rPr lang="ko-KR" altLang="en-US" sz="1600" dirty="0"/>
              <a:t>유지와</a:t>
            </a:r>
            <a:r>
              <a:rPr lang="en-US" altLang="ko-KR" sz="1600" dirty="0"/>
              <a:t> </a:t>
            </a:r>
            <a:r>
              <a:rPr lang="ko-KR" altLang="en-US" sz="1600" dirty="0"/>
              <a:t>디버깅이 용이함</a:t>
            </a:r>
            <a:endParaRPr lang="en-US" altLang="ko-KR" sz="1600" dirty="0"/>
          </a:p>
          <a:p>
            <a:pPr marL="114300" indent="0">
              <a:buNone/>
            </a:pPr>
            <a:r>
              <a:rPr lang="ko-KR" altLang="en-US" b="1" dirty="0"/>
              <a:t>소통</a:t>
            </a:r>
            <a:r>
              <a:rPr lang="en-US" altLang="ko-KR" b="1" dirty="0"/>
              <a:t>(communication)</a:t>
            </a:r>
          </a:p>
          <a:p>
            <a:pPr marL="571500" indent="-457200">
              <a:buFont typeface="Calibri"/>
              <a:buChar char="-"/>
            </a:pPr>
            <a:r>
              <a:rPr lang="ko-KR" altLang="en-US" sz="1600" dirty="0"/>
              <a:t>디자인 패턴은 개발자들 사이에 통용되는 어휘와</a:t>
            </a:r>
            <a:r>
              <a:rPr lang="en-US" altLang="ko-KR" sz="1600" dirty="0"/>
              <a:t>, </a:t>
            </a:r>
            <a:r>
              <a:rPr lang="ko-KR" altLang="en-US" sz="1600" dirty="0"/>
              <a:t>개념을 제공함 </a:t>
            </a:r>
            <a:r>
              <a:rPr lang="en-US" altLang="ko-KR" sz="1600" dirty="0">
                <a:sym typeface="Wingdings" panose="05000000000000000000" pitchFamily="2" charset="2"/>
              </a:rPr>
              <a:t> </a:t>
            </a:r>
            <a:r>
              <a:rPr lang="ko-KR" altLang="en-US" sz="1600" dirty="0">
                <a:sym typeface="Wingdings" panose="05000000000000000000" pitchFamily="2" charset="2"/>
              </a:rPr>
              <a:t>이해와 소통이 쉬움</a:t>
            </a:r>
            <a:endParaRPr lang="en-US" altLang="ko-KR" sz="1600" dirty="0"/>
          </a:p>
          <a:p>
            <a:pPr>
              <a:buFont typeface="Calibri"/>
              <a:buChar char="-"/>
            </a:pPr>
            <a:endParaRPr lang="en-US" altLang="ko-KR" dirty="0"/>
          </a:p>
          <a:p>
            <a:pPr>
              <a:buFont typeface="Calibri"/>
              <a:buChar char="-"/>
            </a:pPr>
            <a:endParaRPr lang="ko-KR" altLang="en-US" dirty="0"/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F3A66C11-A0CD-6345-B57C-BFB3293EBC91}"/>
              </a:ext>
            </a:extLst>
          </p:cNvPr>
          <p:cNvSpPr/>
          <p:nvPr/>
        </p:nvSpPr>
        <p:spPr>
          <a:xfrm>
            <a:off x="1013252" y="2896891"/>
            <a:ext cx="365760" cy="23368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32155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sz="4800" b="1" dirty="0"/>
              <a:t>How to select a Design pattern</a:t>
            </a:r>
            <a:endParaRPr lang="ko-KR" altLang="en-US" sz="4800" b="1"/>
          </a:p>
        </p:txBody>
      </p:sp>
      <p:sp>
        <p:nvSpPr>
          <p:cNvPr id="3" name="Google Shape;109;p4">
            <a:extLst>
              <a:ext uri="{FF2B5EF4-FFF2-40B4-BE49-F238E27FC236}">
                <a16:creationId xmlns:a16="http://schemas.microsoft.com/office/drawing/2014/main" id="{4C92763B-C9A5-BB96-1E83-1E3C316B9A7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0" y="2230581"/>
            <a:ext cx="10515600" cy="39463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1" anchor="t" anchorCtr="0">
            <a:normAutofit/>
          </a:bodyPr>
          <a:lstStyle/>
          <a:p>
            <a:pPr marL="228600" indent="0">
              <a:buNone/>
            </a:pPr>
            <a:r>
              <a:rPr lang="en-US" altLang="ko-KR" dirty="0"/>
              <a:t>1. </a:t>
            </a:r>
            <a:r>
              <a:rPr lang="ko-KR" altLang="en-US" dirty="0"/>
              <a:t>디자인 패턴이 어떻게 디자인 문제를 해결하는지</a:t>
            </a:r>
          </a:p>
          <a:p>
            <a:pPr marL="228600" indent="0">
              <a:buNone/>
            </a:pPr>
            <a:r>
              <a:rPr lang="en-US" altLang="ko-KR" dirty="0"/>
              <a:t>2. intent section </a:t>
            </a:r>
            <a:r>
              <a:rPr lang="ko-KR" altLang="en-US" dirty="0"/>
              <a:t>훑어보기</a:t>
            </a:r>
          </a:p>
          <a:p>
            <a:pPr marL="228600" indent="0">
              <a:buNone/>
            </a:pPr>
            <a:r>
              <a:rPr lang="ko-KR" altLang="en-US" dirty="0"/>
              <a:t>     내 문제상황과 연관되어 있는지 확인하기</a:t>
            </a:r>
            <a:endParaRPr lang="ko-KR" dirty="0"/>
          </a:p>
          <a:p>
            <a:pPr marL="2286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ko-KR" dirty="0"/>
              <a:t>3. </a:t>
            </a:r>
            <a:r>
              <a:rPr lang="ko-KR" altLang="en-US" dirty="0"/>
              <a:t>패턴이 어떻게 서로 연관되는지 보기</a:t>
            </a:r>
            <a:endParaRPr lang="en-US" altLang="ko-KR" dirty="0"/>
          </a:p>
          <a:p>
            <a:pPr marL="228600" indent="0">
              <a:buNone/>
            </a:pPr>
            <a:r>
              <a:rPr lang="en-US" altLang="ko-KR" dirty="0"/>
              <a:t>4. </a:t>
            </a:r>
            <a:r>
              <a:rPr lang="ko-KR" altLang="en-US" dirty="0"/>
              <a:t>분류할 때 </a:t>
            </a:r>
            <a:r>
              <a:rPr lang="en-US" altLang="ko-KR" dirty="0"/>
              <a:t>purpose</a:t>
            </a:r>
            <a:r>
              <a:rPr lang="ko-KR" altLang="en-US" dirty="0"/>
              <a:t>중에서 무슨 패턴인지 정하기</a:t>
            </a:r>
          </a:p>
          <a:p>
            <a:pPr marL="228600" indent="0">
              <a:buNone/>
            </a:pPr>
            <a:r>
              <a:rPr lang="en-US" altLang="ko-KR" dirty="0"/>
              <a:t>5. Redesign </a:t>
            </a:r>
            <a:r>
              <a:rPr lang="ko-KR" altLang="en-US" dirty="0"/>
              <a:t>하는 이유를 확인하기</a:t>
            </a:r>
          </a:p>
          <a:p>
            <a:pPr marL="228600" indent="0">
              <a:buNone/>
            </a:pPr>
            <a:r>
              <a:rPr lang="en-US" altLang="ko-KR" dirty="0"/>
              <a:t>6. Redesign </a:t>
            </a:r>
            <a:r>
              <a:rPr lang="ko-KR" altLang="en-US" dirty="0"/>
              <a:t>하지 않고 바꿀 수 있는 방법은 없는지 확인하기</a:t>
            </a:r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C56F55D8-EC8E-0CC3-65D1-2579B518DC2B}"/>
              </a:ext>
            </a:extLst>
          </p:cNvPr>
          <p:cNvSpPr/>
          <p:nvPr/>
        </p:nvSpPr>
        <p:spPr>
          <a:xfrm>
            <a:off x="1158656" y="3333771"/>
            <a:ext cx="508000" cy="33528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6087618c46_0_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/>
              <a:t>how to use a design pattern</a:t>
            </a:r>
            <a:endParaRPr lang="ko-KR" altLang="en-US" sz="4800" b="1"/>
          </a:p>
        </p:txBody>
      </p:sp>
      <p:sp>
        <p:nvSpPr>
          <p:cNvPr id="128" name="Google Shape;128;g26087618c46_0_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914400" indent="-457200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lang="en-US" sz="2400" dirty="0" err="1"/>
              <a:t>선택한</a:t>
            </a:r>
            <a:r>
              <a:rPr lang="en-US" sz="2400" dirty="0"/>
              <a:t> </a:t>
            </a:r>
            <a:r>
              <a:rPr lang="en-US" sz="2400" dirty="0" err="1"/>
              <a:t>패턴을</a:t>
            </a:r>
            <a:r>
              <a:rPr lang="en-US" sz="2400" dirty="0"/>
              <a:t> </a:t>
            </a:r>
            <a:r>
              <a:rPr lang="en-US" sz="2400" dirty="0" err="1"/>
              <a:t>overview로</a:t>
            </a:r>
            <a:r>
              <a:rPr lang="en-US" sz="2400" dirty="0"/>
              <a:t> 쭉 </a:t>
            </a:r>
            <a:r>
              <a:rPr lang="en-US" sz="2400" dirty="0" err="1"/>
              <a:t>훑는다</a:t>
            </a:r>
            <a:endParaRPr lang="ko-KR" altLang="en-US" sz="2400"/>
          </a:p>
          <a:p>
            <a:pPr marL="0" indent="0">
              <a:lnSpc>
                <a:spcPct val="100000"/>
              </a:lnSpc>
              <a:spcBef>
                <a:spcPts val="0"/>
              </a:spcBef>
              <a:buSzPts val="1100"/>
              <a:buNone/>
            </a:pPr>
            <a:endParaRPr lang="en-US" sz="2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SzPts val="1100"/>
              <a:buNone/>
            </a:pPr>
            <a:r>
              <a:rPr lang="en-US" sz="2400" dirty="0"/>
              <a:t>     2.  </a:t>
            </a:r>
            <a:r>
              <a:rPr lang="en-US" sz="2400" dirty="0" err="1"/>
              <a:t>선택한</a:t>
            </a:r>
            <a:r>
              <a:rPr lang="en-US" sz="2400" dirty="0"/>
              <a:t> </a:t>
            </a:r>
            <a:r>
              <a:rPr lang="ko-KR" altLang="en-US" sz="2400" dirty="0"/>
              <a:t>패턴의</a:t>
            </a:r>
            <a:r>
              <a:rPr lang="en-US" sz="2400" dirty="0"/>
              <a:t> </a:t>
            </a:r>
            <a:r>
              <a:rPr lang="en-US" sz="2400" dirty="0" err="1"/>
              <a:t>구조</a:t>
            </a:r>
            <a:r>
              <a:rPr lang="en-US" sz="2400" dirty="0"/>
              <a:t>, participants, </a:t>
            </a:r>
            <a:r>
              <a:rPr lang="en-US" sz="2400" dirty="0" err="1"/>
              <a:t>그리고</a:t>
            </a:r>
            <a:r>
              <a:rPr lang="en-US" sz="2400" dirty="0"/>
              <a:t> collaboration </a:t>
            </a:r>
            <a:r>
              <a:rPr lang="en-US" sz="2400" dirty="0" err="1"/>
              <a:t>section을</a:t>
            </a:r>
            <a:r>
              <a:rPr lang="en-US" sz="2400" dirty="0"/>
              <a:t> </a:t>
            </a:r>
            <a:r>
              <a:rPr lang="en-US" sz="2400" dirty="0" err="1"/>
              <a:t>공부한다</a:t>
            </a:r>
            <a:r>
              <a:rPr lang="en-US" sz="2400" dirty="0"/>
              <a:t>.</a:t>
            </a:r>
            <a:endParaRPr sz="2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SzPts val="1100"/>
              <a:buNone/>
            </a:pPr>
            <a:endParaRPr lang="en-US" sz="2400" dirty="0"/>
          </a:p>
          <a:p>
            <a:pPr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3.  sample code </a:t>
            </a:r>
            <a:r>
              <a:rPr lang="ko-KR" altLang="en-US" sz="2400" dirty="0" err="1"/>
              <a:t>섹션으로</a:t>
            </a:r>
            <a:r>
              <a:rPr lang="ko-KR" altLang="en-US" sz="2400" dirty="0"/>
              <a:t> 가,</a:t>
            </a:r>
            <a:r>
              <a:rPr lang="en-US" sz="2400" dirty="0"/>
              <a:t> </a:t>
            </a:r>
            <a:r>
              <a:rPr lang="en-US" sz="2400" dirty="0" err="1"/>
              <a:t>패턴의</a:t>
            </a:r>
            <a:r>
              <a:rPr lang="en-US" sz="2400" dirty="0"/>
              <a:t> </a:t>
            </a:r>
            <a:r>
              <a:rPr lang="en-US" sz="2400" dirty="0" err="1"/>
              <a:t>자세한</a:t>
            </a:r>
            <a:r>
              <a:rPr lang="en-US" sz="2400" dirty="0"/>
              <a:t> </a:t>
            </a:r>
            <a:r>
              <a:rPr lang="en-US" sz="2400" dirty="0" err="1"/>
              <a:t>코드를</a:t>
            </a:r>
            <a:r>
              <a:rPr lang="en-US" sz="2400" dirty="0"/>
              <a:t> </a:t>
            </a:r>
            <a:r>
              <a:rPr lang="en-US" sz="2400" dirty="0" err="1"/>
              <a:t>본다</a:t>
            </a:r>
            <a:r>
              <a:rPr lang="en-US" sz="2400" dirty="0"/>
              <a:t>.</a:t>
            </a:r>
            <a:endParaRPr sz="2400" dirty="0" err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/>
          </a:p>
          <a:p>
            <a:pPr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4.  </a:t>
            </a:r>
            <a:r>
              <a:rPr lang="en-US" sz="2400" dirty="0" err="1"/>
              <a:t>pattern의</a:t>
            </a:r>
            <a:r>
              <a:rPr lang="en-US" sz="2400" dirty="0"/>
              <a:t> </a:t>
            </a:r>
            <a:r>
              <a:rPr lang="en-US" sz="2400" dirty="0" err="1"/>
              <a:t>participants의</a:t>
            </a:r>
            <a:r>
              <a:rPr lang="en-US" sz="2400" dirty="0"/>
              <a:t> </a:t>
            </a:r>
            <a:r>
              <a:rPr lang="en-US" sz="2400" dirty="0" err="1"/>
              <a:t>이름을</a:t>
            </a:r>
            <a:r>
              <a:rPr lang="en-US" sz="2400" dirty="0"/>
              <a:t> </a:t>
            </a:r>
            <a:r>
              <a:rPr lang="en-US" sz="2400" dirty="0" err="1"/>
              <a:t>정한다</a:t>
            </a:r>
            <a:r>
              <a:rPr lang="en-US" sz="2400" dirty="0"/>
              <a:t>.</a:t>
            </a:r>
            <a:endParaRPr sz="2400" dirty="0" err="1"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/>
          </a:p>
          <a:p>
            <a:pPr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5.  </a:t>
            </a:r>
            <a:r>
              <a:rPr lang="en-US" sz="2400" dirty="0" err="1"/>
              <a:t>클래스를</a:t>
            </a:r>
            <a:r>
              <a:rPr lang="en-US" sz="2400" dirty="0"/>
              <a:t> </a:t>
            </a:r>
            <a:r>
              <a:rPr lang="en-US" sz="2400" dirty="0" err="1"/>
              <a:t>정의한다</a:t>
            </a:r>
            <a:r>
              <a:rPr lang="en-US" sz="2400" dirty="0"/>
              <a:t>.</a:t>
            </a:r>
            <a:endParaRPr sz="2400" dirty="0"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/>
          </a:p>
          <a:p>
            <a:pPr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6.  </a:t>
            </a:r>
            <a:r>
              <a:rPr lang="en-US" sz="2400" dirty="0" err="1"/>
              <a:t>applicantion의</a:t>
            </a:r>
            <a:r>
              <a:rPr lang="en-US" sz="2400" dirty="0"/>
              <a:t> </a:t>
            </a:r>
            <a:r>
              <a:rPr lang="en-US" sz="2400" dirty="0" err="1"/>
              <a:t>상세한</a:t>
            </a:r>
            <a:r>
              <a:rPr lang="en-US" sz="2400" dirty="0"/>
              <a:t> </a:t>
            </a:r>
            <a:r>
              <a:rPr lang="en-US" sz="2400" dirty="0" err="1"/>
              <a:t>이름을</a:t>
            </a:r>
            <a:r>
              <a:rPr lang="en-US" sz="2400" dirty="0"/>
              <a:t> </a:t>
            </a:r>
            <a:r>
              <a:rPr lang="en-US" sz="2400" dirty="0" err="1"/>
              <a:t>모두</a:t>
            </a:r>
            <a:r>
              <a:rPr lang="en-US" sz="2400" dirty="0"/>
              <a:t> </a:t>
            </a:r>
            <a:r>
              <a:rPr lang="en-US" sz="2400" dirty="0" err="1"/>
              <a:t>정의한다</a:t>
            </a:r>
            <a:r>
              <a:rPr lang="en-US" sz="2400" dirty="0"/>
              <a:t>.</a:t>
            </a:r>
            <a:endParaRPr sz="2400" dirty="0"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/>
          </a:p>
          <a:p>
            <a:pPr indent="0">
              <a:lnSpc>
                <a:spcPct val="100000"/>
              </a:lnSpc>
              <a:spcBef>
                <a:spcPts val="0"/>
              </a:spcBef>
              <a:buSzPts val="1100"/>
              <a:buNone/>
            </a:pPr>
            <a:r>
              <a:rPr lang="en-US" sz="2400" dirty="0"/>
              <a:t>7.  </a:t>
            </a:r>
            <a:r>
              <a:rPr lang="en-US" sz="2400" dirty="0" err="1"/>
              <a:t>패턴안의</a:t>
            </a:r>
            <a:r>
              <a:rPr lang="en-US" sz="2400" dirty="0"/>
              <a:t> Responsibilities</a:t>
            </a:r>
            <a:r>
              <a:rPr lang="ko-KR" altLang="en-US" sz="2400" dirty="0"/>
              <a:t>들과</a:t>
            </a:r>
            <a:r>
              <a:rPr lang="en-US" sz="2400" dirty="0"/>
              <a:t> </a:t>
            </a:r>
            <a:r>
              <a:rPr lang="en-US" sz="2400" dirty="0" err="1"/>
              <a:t>collaborations를</a:t>
            </a:r>
            <a:r>
              <a:rPr lang="en-US" sz="2400" dirty="0"/>
              <a:t> </a:t>
            </a:r>
            <a:r>
              <a:rPr lang="en-US" sz="2400" dirty="0" err="1"/>
              <a:t>수행하기</a:t>
            </a:r>
            <a:r>
              <a:rPr lang="en-US" sz="2400" dirty="0"/>
              <a:t> </a:t>
            </a:r>
            <a:r>
              <a:rPr lang="en-US" sz="2400" dirty="0" err="1"/>
              <a:t>위해</a:t>
            </a:r>
            <a:r>
              <a:rPr lang="en-US" sz="2400" dirty="0"/>
              <a:t> </a:t>
            </a:r>
            <a:r>
              <a:rPr lang="ko-KR" altLang="en-US" sz="2400" dirty="0"/>
              <a:t>구현한다</a:t>
            </a:r>
            <a:r>
              <a:rPr lang="en-US" sz="2400" dirty="0"/>
              <a:t>.</a:t>
            </a:r>
            <a:endParaRPr sz="4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7"/>
          <p:cNvSpPr/>
          <p:nvPr/>
        </p:nvSpPr>
        <p:spPr>
          <a:xfrm>
            <a:off x="5943600" y="3276600"/>
            <a:ext cx="4862052" cy="4862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36" name="Google Shape;136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72545" y="0"/>
            <a:ext cx="6719455" cy="6782397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dirty="0"/>
              <a:t>Finding appropriate</a:t>
            </a:r>
            <a:br>
              <a:rPr lang="en-US" dirty="0"/>
            </a:br>
            <a:r>
              <a:rPr lang="en-US" dirty="0"/>
              <a:t>designs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783</Words>
  <Application>Microsoft Office PowerPoint</Application>
  <PresentationFormat>와이드스크린</PresentationFormat>
  <Paragraphs>130</Paragraphs>
  <Slides>18</Slides>
  <Notes>18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19" baseType="lpstr">
      <vt:lpstr>Office 테마</vt:lpstr>
      <vt:lpstr>  Design Patterns  Abstract factory</vt:lpstr>
      <vt:lpstr>참조 문서 Reference</vt:lpstr>
      <vt:lpstr>What is design pattern?</vt:lpstr>
      <vt:lpstr>Describing design patterns</vt:lpstr>
      <vt:lpstr>Organizing the catalog</vt:lpstr>
      <vt:lpstr>How design patterns solve design problems</vt:lpstr>
      <vt:lpstr>How to select a Design pattern</vt:lpstr>
      <vt:lpstr>how to use a design pattern</vt:lpstr>
      <vt:lpstr>Finding appropriate designs</vt:lpstr>
      <vt:lpstr>Abstract factory</vt:lpstr>
      <vt:lpstr>Pattern name and classification (패턴의 이름과 분류)</vt:lpstr>
      <vt:lpstr>Intent (무슨 역할을 하고, 어떤 문제상황이 있을까?)</vt:lpstr>
      <vt:lpstr>Also known as</vt:lpstr>
      <vt:lpstr>Motivation (시나리오 제시 및 솔루션)</vt:lpstr>
      <vt:lpstr>Applicability (어떤 상황에 적용 가능할까?)</vt:lpstr>
      <vt:lpstr>Structure(구조도)  &amp; Participants</vt:lpstr>
      <vt:lpstr>일반적인 흐름</vt:lpstr>
      <vt:lpstr>Consequences (결론 – 추상 패턴 사용의 이점 및 단점)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Abstract factory (추상 팩토리)</dc:title>
  <dc:creator>박민성</dc:creator>
  <cp:lastModifiedBy>박민성</cp:lastModifiedBy>
  <cp:revision>393</cp:revision>
  <dcterms:created xsi:type="dcterms:W3CDTF">2023-11-08T08:10:34Z</dcterms:created>
  <dcterms:modified xsi:type="dcterms:W3CDTF">2023-11-10T00:49:38Z</dcterms:modified>
</cp:coreProperties>
</file>