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8"/>
  </p:notesMasterIdLst>
  <p:sldIdLst>
    <p:sldId id="258" r:id="rId3"/>
    <p:sldId id="279" r:id="rId4"/>
    <p:sldId id="266" r:id="rId5"/>
    <p:sldId id="280" r:id="rId6"/>
    <p:sldId id="281" r:id="rId7"/>
    <p:sldId id="287" r:id="rId8"/>
    <p:sldId id="312" r:id="rId9"/>
    <p:sldId id="278" r:id="rId10"/>
    <p:sldId id="267" r:id="rId11"/>
    <p:sldId id="282" r:id="rId12"/>
    <p:sldId id="283" r:id="rId13"/>
    <p:sldId id="289" r:id="rId14"/>
    <p:sldId id="290" r:id="rId15"/>
    <p:sldId id="28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6" r:id="rId27"/>
    <p:sldId id="285" r:id="rId28"/>
    <p:sldId id="291" r:id="rId29"/>
    <p:sldId id="292" r:id="rId30"/>
    <p:sldId id="294" r:id="rId31"/>
    <p:sldId id="307" r:id="rId32"/>
    <p:sldId id="308" r:id="rId33"/>
    <p:sldId id="309" r:id="rId34"/>
    <p:sldId id="293" r:id="rId35"/>
    <p:sldId id="310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3AE5AD-CD94-4F66-A148-0ED80E3EE1CB}">
          <p14:sldIdLst>
            <p14:sldId id="258"/>
            <p14:sldId id="279"/>
            <p14:sldId id="266"/>
            <p14:sldId id="280"/>
            <p14:sldId id="281"/>
            <p14:sldId id="287"/>
            <p14:sldId id="312"/>
            <p14:sldId id="278"/>
            <p14:sldId id="267"/>
            <p14:sldId id="282"/>
            <p14:sldId id="283"/>
            <p14:sldId id="289"/>
            <p14:sldId id="290"/>
            <p14:sldId id="284"/>
          </p14:sldIdLst>
        </p14:section>
        <p14:section name="사업자 회원" id="{AE1C5F7D-5FE4-4A88-B2FE-F9335E8C057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</p14:sldIdLst>
        </p14:section>
        <p14:section name="개인 회원" id="{D36DAC16-DA40-4519-88D2-2AC238FA5E6C}">
          <p14:sldIdLst>
            <p14:sldId id="285"/>
            <p14:sldId id="291"/>
            <p14:sldId id="292"/>
            <p14:sldId id="294"/>
            <p14:sldId id="307"/>
            <p14:sldId id="308"/>
            <p14:sldId id="309"/>
            <p14:sldId id="293"/>
            <p14:sldId id="310"/>
            <p14:sldId id="311"/>
          </p14:sldIdLst>
        </p14:section>
        <p14:section name="뒷단" id="{978CCA77-1620-4940-BF6D-DFCC75FA1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A"/>
    <a:srgbClr val="28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7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2F0A-F3C2-44FF-8A47-487DF1BA660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F91D-008A-4876-86C1-C52DBDC3E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2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9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4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026" y="220208"/>
            <a:ext cx="8228135" cy="418058"/>
          </a:xfrm>
          <a:prstGeom prst="rect">
            <a:avLst/>
          </a:prstGeom>
        </p:spPr>
        <p:txBody>
          <a:bodyPr/>
          <a:lstStyle>
            <a:lvl1pPr algn="l">
              <a:defRPr sz="2200" b="1" i="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441620" y="845389"/>
            <a:ext cx="7362375" cy="2831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>
          <a:xfrm>
            <a:off x="6588224" y="1628800"/>
            <a:ext cx="2232248" cy="4752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7676706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026" y="220208"/>
            <a:ext cx="8228135" cy="418058"/>
          </a:xfrm>
          <a:prstGeom prst="rect">
            <a:avLst/>
          </a:prstGeom>
        </p:spPr>
        <p:txBody>
          <a:bodyPr/>
          <a:lstStyle>
            <a:lvl1pPr algn="l">
              <a:defRPr sz="2200" b="1" i="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441620" y="845389"/>
            <a:ext cx="7362375" cy="2831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>
          <a:xfrm>
            <a:off x="6588224" y="1628800"/>
            <a:ext cx="2232248" cy="4752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4060650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4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0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5588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4425950" y="6508750"/>
            <a:ext cx="465138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5AB6F99-8519-4D2B-97C1-EC5981C88C06}" type="slidenum">
              <a:rPr lang="ko-KR" altLang="en-US" sz="800" smtClean="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pPr eaLnBrk="1" latinLnBrk="1" hangingPunct="1">
                <a:defRPr/>
              </a:pPr>
              <a:t>‹#›</a:t>
            </a:fld>
            <a:endParaRPr lang="ko-KR" altLang="en-US" sz="800" dirty="0">
              <a:solidFill>
                <a:srgbClr val="33333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8"/>
          <p:cNvSpPr>
            <a:spLocks noChangeArrowheads="1"/>
          </p:cNvSpPr>
          <p:nvPr/>
        </p:nvSpPr>
        <p:spPr bwMode="auto">
          <a:xfrm>
            <a:off x="287338" y="836613"/>
            <a:ext cx="8569325" cy="30321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kumimoji="0" lang="en-US" altLang="ko-KR" sz="1200" baseline="0" dirty="0">
                <a:solidFill>
                  <a:srgbClr val="333333"/>
                </a:solidFill>
                <a:latin typeface="+mn-lt"/>
                <a:ea typeface="+mn-ea"/>
              </a:rPr>
              <a:t>● </a:t>
            </a:r>
            <a:r>
              <a:rPr kumimoji="0" lang="ko-KR" altLang="en-US" sz="1200" baseline="0" dirty="0">
                <a:solidFill>
                  <a:srgbClr val="333333"/>
                </a:solidFill>
                <a:latin typeface="+mn-lt"/>
                <a:ea typeface="+mn-ea"/>
              </a:rPr>
              <a:t>화면 설명 </a:t>
            </a:r>
            <a:r>
              <a:rPr kumimoji="0" lang="en-US" altLang="ko-KR" sz="1200" baseline="0" dirty="0">
                <a:solidFill>
                  <a:srgbClr val="333333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6551613" y="1247775"/>
            <a:ext cx="2305050" cy="322263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8100" dir="2700000" algn="tl" rotWithShape="0">
                    <a:srgbClr val="000000">
                      <a:alpha val="39999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33" name="직사각형 10"/>
          <p:cNvSpPr>
            <a:spLocks noChangeArrowheads="1"/>
          </p:cNvSpPr>
          <p:nvPr/>
        </p:nvSpPr>
        <p:spPr bwMode="auto">
          <a:xfrm>
            <a:off x="6551613" y="1247775"/>
            <a:ext cx="2305050" cy="32385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kumimoji="0" lang="en-US" altLang="ko-KR" sz="1200" baseline="0" dirty="0">
                <a:solidFill>
                  <a:schemeClr val="bg1"/>
                </a:solidFill>
                <a:latin typeface="+mn-lt"/>
                <a:ea typeface="+mn-ea"/>
              </a:rPr>
              <a:t>● </a:t>
            </a:r>
            <a:r>
              <a:rPr kumimoji="0" lang="ko-KR" altLang="en-US" sz="1200" baseline="0" dirty="0">
                <a:solidFill>
                  <a:schemeClr val="bg1"/>
                </a:solidFill>
                <a:latin typeface="+mn-lt"/>
                <a:ea typeface="+mn-ea"/>
              </a:rPr>
              <a:t>기능 설명</a:t>
            </a:r>
            <a:endParaRPr kumimoji="0" lang="en-US" altLang="ko-KR" sz="120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34" name="직사각형 11"/>
          <p:cNvSpPr>
            <a:spLocks noChangeArrowheads="1"/>
          </p:cNvSpPr>
          <p:nvPr/>
        </p:nvSpPr>
        <p:spPr bwMode="auto">
          <a:xfrm>
            <a:off x="287338" y="1249363"/>
            <a:ext cx="6192837" cy="514667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endParaRPr kumimoji="0" lang="en-US" altLang="ko-KR" sz="1400">
              <a:solidFill>
                <a:srgbClr val="3C3C3B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35" name="직사각형 12"/>
          <p:cNvSpPr>
            <a:spLocks noChangeArrowheads="1"/>
          </p:cNvSpPr>
          <p:nvPr/>
        </p:nvSpPr>
        <p:spPr bwMode="auto">
          <a:xfrm>
            <a:off x="6551613" y="1249363"/>
            <a:ext cx="2305050" cy="514667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endParaRPr kumimoji="0" lang="en-US" altLang="ko-KR" sz="1400">
              <a:solidFill>
                <a:srgbClr val="3C3C3B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3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fade thruBlk="1"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 bwMode="auto">
          <a:xfrm>
            <a:off x="5694219" y="6204932"/>
            <a:ext cx="3449782" cy="4873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rgbClr val="284B53"/>
                </a:solidFill>
                <a:latin typeface="+mj-ea"/>
                <a:ea typeface="+mj-ea"/>
              </a:rPr>
              <a:t>BEYOND </a:t>
            </a:r>
            <a:r>
              <a:rPr lang="ko-KR" altLang="en-US" sz="2000" b="1" dirty="0">
                <a:solidFill>
                  <a:srgbClr val="284B53"/>
                </a:solidFill>
                <a:latin typeface="+mj-ea"/>
                <a:ea typeface="+mj-ea"/>
              </a:rPr>
              <a:t>한화 </a:t>
            </a:r>
            <a:r>
              <a:rPr lang="en-US" altLang="ko-KR" sz="2000" b="1" dirty="0">
                <a:solidFill>
                  <a:srgbClr val="284B53"/>
                </a:solidFill>
                <a:latin typeface="+mj-ea"/>
                <a:ea typeface="+mj-ea"/>
              </a:rPr>
              <a:t>1</a:t>
            </a:r>
            <a:r>
              <a:rPr lang="ko-KR" altLang="en-US" sz="2000" b="1" dirty="0">
                <a:solidFill>
                  <a:srgbClr val="284B53"/>
                </a:solidFill>
                <a:latin typeface="+mj-ea"/>
                <a:ea typeface="+mj-ea"/>
              </a:rPr>
              <a:t>기 스프링 </a:t>
            </a:r>
            <a:r>
              <a:rPr lang="en-US" altLang="ko-KR" sz="2000" b="1" dirty="0">
                <a:solidFill>
                  <a:srgbClr val="284B53"/>
                </a:solidFill>
                <a:latin typeface="+mj-ea"/>
                <a:ea typeface="+mj-ea"/>
              </a:rPr>
              <a:t>2</a:t>
            </a:r>
            <a:r>
              <a:rPr lang="ko-KR" altLang="en-US" sz="2000" b="1" dirty="0">
                <a:solidFill>
                  <a:srgbClr val="284B53"/>
                </a:solidFill>
                <a:latin typeface="+mj-ea"/>
                <a:ea typeface="+mj-ea"/>
              </a:rPr>
              <a:t>조</a:t>
            </a:r>
            <a:endParaRPr lang="en-US" altLang="ko-KR" sz="2000" b="1" dirty="0">
              <a:solidFill>
                <a:srgbClr val="284B5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17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회원가입과 로그인 중 선택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회원 가입 선택 화면으로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로그인 선택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E4619-AEFB-B5A5-6872-939DF28E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00055"/>
            <a:ext cx="6105264" cy="3158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B5A0A-ACEE-897F-0934-0C06562EF8C2}"/>
              </a:ext>
            </a:extLst>
          </p:cNvPr>
          <p:cNvSpPr txBox="1"/>
          <p:nvPr/>
        </p:nvSpPr>
        <p:spPr>
          <a:xfrm>
            <a:off x="2752531" y="390952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29606-BD22-400B-328E-AC7079A87CAB}"/>
              </a:ext>
            </a:extLst>
          </p:cNvPr>
          <p:cNvSpPr txBox="1"/>
          <p:nvPr/>
        </p:nvSpPr>
        <p:spPr>
          <a:xfrm>
            <a:off x="3576734" y="390952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5530189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유형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가입 유형을 선택하는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개인 버튼을 누르면</a:t>
            </a:r>
            <a:r>
              <a:rPr lang="en-US" altLang="ko-KR" dirty="0"/>
              <a:t>,</a:t>
            </a:r>
            <a:r>
              <a:rPr lang="ko-KR" altLang="en-US" dirty="0"/>
              <a:t> 개인 회원 가입으로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사업자 버튼을 누르면</a:t>
            </a:r>
            <a:r>
              <a:rPr lang="en-US" altLang="ko-KR" dirty="0"/>
              <a:t>, </a:t>
            </a:r>
            <a:r>
              <a:rPr lang="ko-KR" altLang="en-US" dirty="0"/>
              <a:t>사업자의 회원 가입으로 이동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메인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B699B-3399-D503-4053-2A96EDBA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30279"/>
            <a:ext cx="6114594" cy="3138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85003-A8DD-A2A3-65FE-A082B7FC4C32}"/>
              </a:ext>
            </a:extLst>
          </p:cNvPr>
          <p:cNvSpPr txBox="1"/>
          <p:nvPr/>
        </p:nvSpPr>
        <p:spPr>
          <a:xfrm>
            <a:off x="419878" y="253593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57940-8089-A25E-1028-4C7E06594852}"/>
              </a:ext>
            </a:extLst>
          </p:cNvPr>
          <p:cNvSpPr txBox="1"/>
          <p:nvPr/>
        </p:nvSpPr>
        <p:spPr>
          <a:xfrm>
            <a:off x="1101824" y="2511382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8A1D4-194A-4BA6-DFFB-DFFFC97E074B}"/>
              </a:ext>
            </a:extLst>
          </p:cNvPr>
          <p:cNvSpPr txBox="1"/>
          <p:nvPr/>
        </p:nvSpPr>
        <p:spPr>
          <a:xfrm>
            <a:off x="1783770" y="2511382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2957327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7F2F-CFB1-C8F6-743D-F15907D8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– </a:t>
            </a:r>
            <a:r>
              <a:rPr lang="ko-KR" altLang="en-US" dirty="0"/>
              <a:t>개인 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70B6F-3CFE-C3DA-D3FC-86F4BDDE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회원의 회원 가입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D008-A469-49AF-AF7C-50911B73D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  <a:r>
              <a:rPr lang="en-US" altLang="ko-KR" dirty="0"/>
              <a:t> (ID </a:t>
            </a:r>
            <a:r>
              <a:rPr lang="ko-KR" altLang="en-US" dirty="0"/>
              <a:t>중복 검사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비밀번호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이름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성별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나이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 성공하면 로그인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D2ED8-9E73-F5CC-FC99-5EFE8098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79306"/>
            <a:ext cx="6138026" cy="3119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B4ACC7-467D-1D76-9D4C-70947276214C}"/>
              </a:ext>
            </a:extLst>
          </p:cNvPr>
          <p:cNvSpPr txBox="1"/>
          <p:nvPr/>
        </p:nvSpPr>
        <p:spPr>
          <a:xfrm>
            <a:off x="2472612" y="234883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1FC80-910E-3181-5CD4-D4707C73B11C}"/>
              </a:ext>
            </a:extLst>
          </p:cNvPr>
          <p:cNvSpPr txBox="1"/>
          <p:nvPr/>
        </p:nvSpPr>
        <p:spPr>
          <a:xfrm>
            <a:off x="2486607" y="259216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852EB-C9AE-E0D0-780F-935A268710D8}"/>
              </a:ext>
            </a:extLst>
          </p:cNvPr>
          <p:cNvSpPr txBox="1"/>
          <p:nvPr/>
        </p:nvSpPr>
        <p:spPr>
          <a:xfrm>
            <a:off x="2157350" y="2776830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68CF9-CF5C-A31E-E648-77BC19D3710B}"/>
              </a:ext>
            </a:extLst>
          </p:cNvPr>
          <p:cNvSpPr txBox="1"/>
          <p:nvPr/>
        </p:nvSpPr>
        <p:spPr>
          <a:xfrm>
            <a:off x="1296248" y="294735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9C75F-154C-BF5A-A2BD-5641DBFAD825}"/>
              </a:ext>
            </a:extLst>
          </p:cNvPr>
          <p:cNvSpPr txBox="1"/>
          <p:nvPr/>
        </p:nvSpPr>
        <p:spPr>
          <a:xfrm>
            <a:off x="2157349" y="317435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8E631-8720-A1AB-FCFA-55CF506723D0}"/>
              </a:ext>
            </a:extLst>
          </p:cNvPr>
          <p:cNvSpPr txBox="1"/>
          <p:nvPr/>
        </p:nvSpPr>
        <p:spPr>
          <a:xfrm>
            <a:off x="909775" y="3429000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06697932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5C83E-9F52-87A7-E8EA-30C2052B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– </a:t>
            </a:r>
            <a:r>
              <a:rPr lang="ko-KR" altLang="en-US" dirty="0"/>
              <a:t>사업자 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6296-2573-9B46-F95A-D38F7C64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 회원의 회원 가입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87751-FD03-4913-A313-3EC33EE73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사업자 코드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비빌번호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상호</a:t>
            </a:r>
            <a:r>
              <a:rPr lang="en-US" altLang="ko-KR" dirty="0"/>
              <a:t>)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가입일자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 성공하면 로그인 페이지로 이동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F6641-1053-33B6-7288-4AD117CE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451690"/>
            <a:ext cx="6114594" cy="3075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BE0F1-3D7D-C272-69A2-5FF5AEF32FED}"/>
              </a:ext>
            </a:extLst>
          </p:cNvPr>
          <p:cNvSpPr txBox="1"/>
          <p:nvPr/>
        </p:nvSpPr>
        <p:spPr>
          <a:xfrm>
            <a:off x="2695373" y="238591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0D3E6-26EC-54C9-1217-4719DCFD49F4}"/>
              </a:ext>
            </a:extLst>
          </p:cNvPr>
          <p:cNvSpPr txBox="1"/>
          <p:nvPr/>
        </p:nvSpPr>
        <p:spPr>
          <a:xfrm>
            <a:off x="2519655" y="262673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B1A4B-AC3E-605A-D035-735BA569635A}"/>
              </a:ext>
            </a:extLst>
          </p:cNvPr>
          <p:cNvSpPr txBox="1"/>
          <p:nvPr/>
        </p:nvSpPr>
        <p:spPr>
          <a:xfrm>
            <a:off x="2187259" y="282346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ABE89-C52B-1526-709F-A82158BFDEA0}"/>
              </a:ext>
            </a:extLst>
          </p:cNvPr>
          <p:cNvSpPr txBox="1"/>
          <p:nvPr/>
        </p:nvSpPr>
        <p:spPr>
          <a:xfrm>
            <a:off x="2162759" y="3189780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3BD17-DF42-0DD2-ACF9-B53F55F169E1}"/>
              </a:ext>
            </a:extLst>
          </p:cNvPr>
          <p:cNvSpPr txBox="1"/>
          <p:nvPr/>
        </p:nvSpPr>
        <p:spPr>
          <a:xfrm>
            <a:off x="3227218" y="305966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6290689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유형 선택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유형 선택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개인 회원 로그인 화면으로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사업자 회원 로그인 화면으로 이동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E7E1ED-7DC3-AA8E-CB81-BE19AC0C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85295"/>
            <a:ext cx="6123925" cy="311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C2EB2-2B6B-91C2-3F10-3477CB1910F0}"/>
              </a:ext>
            </a:extLst>
          </p:cNvPr>
          <p:cNvSpPr txBox="1"/>
          <p:nvPr/>
        </p:nvSpPr>
        <p:spPr>
          <a:xfrm>
            <a:off x="485193" y="271549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4EBC1-21E0-A5E9-51D3-95B6376983E2}"/>
              </a:ext>
            </a:extLst>
          </p:cNvPr>
          <p:cNvSpPr txBox="1"/>
          <p:nvPr/>
        </p:nvSpPr>
        <p:spPr>
          <a:xfrm>
            <a:off x="1167139" y="2690947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A0B88-7D4C-5F1C-9272-4A4E86EB72CC}"/>
              </a:ext>
            </a:extLst>
          </p:cNvPr>
          <p:cNvSpPr txBox="1"/>
          <p:nvPr/>
        </p:nvSpPr>
        <p:spPr>
          <a:xfrm>
            <a:off x="1849085" y="2690947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1056644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60C0-7666-1F60-327C-1EC0A37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사업자 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FB159-2765-B2D3-AA3B-3F525EB9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 회원의 로그인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F3638-2FF3-CD12-AD98-C65DEFD147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사업자 코드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 성공 시</a:t>
            </a:r>
            <a:r>
              <a:rPr lang="en-US" altLang="ko-KR" dirty="0"/>
              <a:t>, </a:t>
            </a:r>
            <a:r>
              <a:rPr lang="ko-KR" altLang="en-US" dirty="0"/>
              <a:t>사업자 메뉴로 이동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뒤로 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4F006-D428-AE83-9266-6D780FF9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04661"/>
            <a:ext cx="6118057" cy="3389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47E07-6510-2768-E46C-47C740C9B4A5}"/>
              </a:ext>
            </a:extLst>
          </p:cNvPr>
          <p:cNvSpPr txBox="1"/>
          <p:nvPr/>
        </p:nvSpPr>
        <p:spPr>
          <a:xfrm>
            <a:off x="2662469" y="229090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A7512-BC44-5E7D-F41A-205AFA913094}"/>
              </a:ext>
            </a:extLst>
          </p:cNvPr>
          <p:cNvSpPr txBox="1"/>
          <p:nvPr/>
        </p:nvSpPr>
        <p:spPr>
          <a:xfrm>
            <a:off x="2469866" y="250766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1A01D-82F7-A456-0E30-8334CB9ABB75}"/>
              </a:ext>
            </a:extLst>
          </p:cNvPr>
          <p:cNvSpPr txBox="1"/>
          <p:nvPr/>
        </p:nvSpPr>
        <p:spPr>
          <a:xfrm>
            <a:off x="802035" y="2651017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DB6E6-1E8D-821E-C060-9EB41359216A}"/>
              </a:ext>
            </a:extLst>
          </p:cNvPr>
          <p:cNvSpPr txBox="1"/>
          <p:nvPr/>
        </p:nvSpPr>
        <p:spPr>
          <a:xfrm>
            <a:off x="912376" y="287700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75922865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C934-6CD9-8331-C52D-08A2A97A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사업자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F1D80-8A6A-B0E3-DAD5-A65B146C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로그인한 사업자가 자신의 정보 수정 및 사업장을 관리할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4885A-9BAB-D216-743B-CE971A11EC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사업자 정보 수정 메뉴로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내 사업장</a:t>
            </a:r>
            <a:r>
              <a:rPr lang="en-US" altLang="ko-KR" dirty="0"/>
              <a:t>(Company) </a:t>
            </a:r>
            <a:r>
              <a:rPr lang="ko-KR" altLang="en-US" dirty="0"/>
              <a:t>관리 메뉴로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로그아웃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CE408-887E-00E6-C200-4395CB42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0" y="2054001"/>
            <a:ext cx="6049280" cy="33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1839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A5D5-5BC7-CE8B-8E07-F82DEF7C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사업자 메뉴 </a:t>
            </a:r>
            <a:r>
              <a:rPr lang="en-US" altLang="ko-KR" dirty="0"/>
              <a:t>– </a:t>
            </a:r>
            <a:r>
              <a:rPr lang="ko-KR" altLang="en-US" dirty="0"/>
              <a:t>내 사업자 정보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5ADE-4A59-8F3C-C276-40515C79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 정보를 수정 할 수 있는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596840-4FC2-9942-718D-41A3FD109F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이름 수정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수정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가입일자 수정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수정 완료 버튼을 눌러서 수정이 성공하면 화면에 프로필이 성공적으로 업데이트 되었다는 메시지 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사업자 메뉴로 이동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147E7-6309-85B7-565D-380238A0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16862"/>
            <a:ext cx="6095933" cy="3401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BDFFC-FE2C-A3EF-1549-AB374CC536C4}"/>
              </a:ext>
            </a:extLst>
          </p:cNvPr>
          <p:cNvSpPr txBox="1"/>
          <p:nvPr/>
        </p:nvSpPr>
        <p:spPr>
          <a:xfrm>
            <a:off x="2407298" y="324433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B841C-AB6B-F5CB-94BB-368E979A7C95}"/>
              </a:ext>
            </a:extLst>
          </p:cNvPr>
          <p:cNvSpPr txBox="1"/>
          <p:nvPr/>
        </p:nvSpPr>
        <p:spPr>
          <a:xfrm>
            <a:off x="2569164" y="3635943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24201-A0A1-F7D2-CA1D-4056401003B0}"/>
              </a:ext>
            </a:extLst>
          </p:cNvPr>
          <p:cNvSpPr txBox="1"/>
          <p:nvPr/>
        </p:nvSpPr>
        <p:spPr>
          <a:xfrm>
            <a:off x="2569163" y="4027552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6395-B8F9-2199-6457-10B25562178C}"/>
              </a:ext>
            </a:extLst>
          </p:cNvPr>
          <p:cNvSpPr txBox="1"/>
          <p:nvPr/>
        </p:nvSpPr>
        <p:spPr>
          <a:xfrm>
            <a:off x="976021" y="439688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1FD1D-0F54-4CBE-26C9-25A0D9473EB3}"/>
              </a:ext>
            </a:extLst>
          </p:cNvPr>
          <p:cNvSpPr txBox="1"/>
          <p:nvPr/>
        </p:nvSpPr>
        <p:spPr>
          <a:xfrm>
            <a:off x="772125" y="468839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86425391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BF7E-22AF-3BD1-10B9-30295F6C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사업자 메뉴</a:t>
            </a:r>
            <a:r>
              <a:rPr lang="en-US" altLang="ko-KR" dirty="0"/>
              <a:t> – </a:t>
            </a:r>
            <a:r>
              <a:rPr lang="ko-KR" altLang="en-US" dirty="0"/>
              <a:t>내 사업장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2893C-CCCE-A489-8D08-4AA2C310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사업자가 가지고 있는 사업장을 관리할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1C895-0958-4B48-2572-24E41032B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내 사업장 전체를 볼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새 사업장을 추가할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뒤로 가기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75960-B987-FEEE-7065-BC1BB1E8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39347"/>
            <a:ext cx="6104620" cy="34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6213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5B21F-2179-91C8-964A-5D8A5BD8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사업장 관리 </a:t>
            </a:r>
            <a:r>
              <a:rPr lang="en-US" altLang="ko-KR" dirty="0"/>
              <a:t>– </a:t>
            </a:r>
            <a:r>
              <a:rPr lang="ko-KR" altLang="en-US" dirty="0"/>
              <a:t>새 사업장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994C1-041A-D52A-420A-865BABF0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0804D-8278-241C-56F7-C84948C1D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사업장 이름 입력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사업장 주소 입력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성공적으로 사업장 </a:t>
            </a:r>
            <a:r>
              <a:rPr lang="ko-KR" altLang="en-US" dirty="0" err="1"/>
              <a:t>추가시</a:t>
            </a:r>
            <a:r>
              <a:rPr lang="ko-KR" altLang="en-US" dirty="0"/>
              <a:t> 화면에 </a:t>
            </a:r>
            <a:r>
              <a:rPr lang="en-US" altLang="ko-KR" dirty="0"/>
              <a:t>“</a:t>
            </a:r>
            <a:r>
              <a:rPr lang="ko-KR" altLang="en-US" dirty="0"/>
              <a:t>사업장 추가를 완료했습니다</a:t>
            </a:r>
            <a:r>
              <a:rPr lang="en-US" altLang="ko-KR" dirty="0"/>
              <a:t>“ </a:t>
            </a:r>
            <a:r>
              <a:rPr lang="ko-KR" altLang="en-US" dirty="0"/>
              <a:t>메시지 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사업장 관리 메뉴로 돌아가기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E5A05-3301-FD72-2746-76D043A9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48677"/>
            <a:ext cx="6146256" cy="3412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B687C-B234-FB5E-4B3B-91E36A184909}"/>
              </a:ext>
            </a:extLst>
          </p:cNvPr>
          <p:cNvSpPr txBox="1"/>
          <p:nvPr/>
        </p:nvSpPr>
        <p:spPr>
          <a:xfrm>
            <a:off x="2603241" y="219299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60ED3-C76E-B5D2-B186-523BF858155D}"/>
              </a:ext>
            </a:extLst>
          </p:cNvPr>
          <p:cNvSpPr txBox="1"/>
          <p:nvPr/>
        </p:nvSpPr>
        <p:spPr>
          <a:xfrm>
            <a:off x="933101" y="262259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34F6E-85B1-5332-A1FA-3172CBF0D766}"/>
              </a:ext>
            </a:extLst>
          </p:cNvPr>
          <p:cNvSpPr txBox="1"/>
          <p:nvPr/>
        </p:nvSpPr>
        <p:spPr>
          <a:xfrm>
            <a:off x="3130734" y="263861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E9288-9C54-6AD4-A560-F81CAD53D3A5}"/>
              </a:ext>
            </a:extLst>
          </p:cNvPr>
          <p:cNvSpPr txBox="1"/>
          <p:nvPr/>
        </p:nvSpPr>
        <p:spPr>
          <a:xfrm>
            <a:off x="4263789" y="262788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1435423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18" y="1542196"/>
            <a:ext cx="86267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 이름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Private Stay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프로그램 목적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독채 숙소 예약 프로그램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숙박 예약 프로세스 간소화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자동화를 통해 숙박 예약 과정을 원활하게 함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독채 숙소 예약을 통한 프라이버시 보장과 고급 경험 제공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코로나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침체된 지역 경제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 숙박 사업자와의 상생을 통해 활성화 및 발전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주요 기능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	1)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손님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 및 관리자와 같은 다양한 사용자 역할 및 액션이 포함되어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2)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사업장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사업장 관리를 통해 새 사업장을 추가할 수 있으며 특정 사업장을 선택해 관리할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3)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숙박 예약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손님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예약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이용 가능한 상품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찾고 세부 정보를 확인하여 선호에 따라 예약할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4)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상품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정보 및 상품 예약 현황을 업데이트 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5)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예약 확인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본인의 예약 목록과 현황을 확인할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6)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프로필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- USER(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손님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계정에서 본인의 프로필을 확인 및 수정할 수 있음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	7)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메이븐을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이용한 빌드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배포</a:t>
            </a:r>
            <a:endParaRPr lang="ko-KR" alt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50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EC753-C1E8-05F7-9D16-C5FE4BC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사업장 관리 </a:t>
            </a:r>
            <a:r>
              <a:rPr lang="en-US" altLang="ko-KR" dirty="0"/>
              <a:t>– </a:t>
            </a:r>
            <a:r>
              <a:rPr lang="ko-KR" altLang="en-US" dirty="0"/>
              <a:t>내 사업장 전체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B44A0-AE9A-E74B-6E53-C123CE77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사업자가 등록한 사업장 전체 목록을 보는 화면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D7A60-AA1D-8AE9-4783-A7FABAFFE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사업장 코드</a:t>
            </a:r>
            <a:r>
              <a:rPr lang="en-US" altLang="ko-KR" dirty="0"/>
              <a:t>, </a:t>
            </a:r>
            <a:r>
              <a:rPr lang="ko-KR" altLang="en-US" dirty="0"/>
              <a:t>사업장 이름</a:t>
            </a:r>
            <a:r>
              <a:rPr lang="en-US" altLang="ko-KR" dirty="0"/>
              <a:t>, </a:t>
            </a:r>
            <a:r>
              <a:rPr lang="ko-KR" altLang="en-US" dirty="0"/>
              <a:t>사업장 주소 조회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사업장 코드를 누르면 해당 사업장의 상품을 관리할 수 있는 메뉴로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65BED-782F-6020-910A-7EEB9782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42764"/>
            <a:ext cx="6102923" cy="3396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FD5CA4-DB34-500E-145C-B9A2AC110DFB}"/>
              </a:ext>
            </a:extLst>
          </p:cNvPr>
          <p:cNvSpPr txBox="1"/>
          <p:nvPr/>
        </p:nvSpPr>
        <p:spPr>
          <a:xfrm>
            <a:off x="222376" y="356759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64195685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3A9E-471C-3EC5-4D08-EEA68B81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사업장 상품 관리 메뉴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A8B12-48BB-FB56-E931-9E5C054A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사업자가 선택한 사업장의 상품을 관리할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2C455-7C5A-3F58-F864-6B7DF50A3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새로운 상품을 추가할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등록된 상품 전체를 볼 수 있는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18A010-A5E3-6B87-8862-7A3438BC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9347"/>
            <a:ext cx="6140445" cy="34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371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7B48-BB58-0D43-19E1-8C86E600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관리 메뉴 </a:t>
            </a:r>
            <a:r>
              <a:rPr lang="en-US" altLang="ko-KR" dirty="0"/>
              <a:t>– </a:t>
            </a:r>
            <a:r>
              <a:rPr lang="ko-KR" altLang="en-US" dirty="0"/>
              <a:t>새로운 상품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96EC6-B9BF-E0D7-B894-17FE4B33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사업장에 새로운 상품을 추가할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EB01F-F910-1513-A5B0-3BD752659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상품명 입력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가격 입력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설명 입력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버튼을 클릭하면 상품 리스트로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0177B-BF5A-E0C5-BD35-77AB0D54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83607"/>
            <a:ext cx="6105264" cy="3405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52689-E807-BFC3-55D0-9E4AA8F1EA9A}"/>
              </a:ext>
            </a:extLst>
          </p:cNvPr>
          <p:cNvSpPr txBox="1"/>
          <p:nvPr/>
        </p:nvSpPr>
        <p:spPr>
          <a:xfrm>
            <a:off x="2844315" y="2251135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AF0DC-DFA7-7693-CBDD-5F819BA0A134}"/>
              </a:ext>
            </a:extLst>
          </p:cNvPr>
          <p:cNvSpPr txBox="1"/>
          <p:nvPr/>
        </p:nvSpPr>
        <p:spPr>
          <a:xfrm>
            <a:off x="2312470" y="2449897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787C0-3AA9-1965-58F5-0144EB54548C}"/>
              </a:ext>
            </a:extLst>
          </p:cNvPr>
          <p:cNvSpPr txBox="1"/>
          <p:nvPr/>
        </p:nvSpPr>
        <p:spPr>
          <a:xfrm>
            <a:off x="2153038" y="268361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5D66E-66E6-FF97-4E4D-09A9777C84DC}"/>
              </a:ext>
            </a:extLst>
          </p:cNvPr>
          <p:cNvSpPr txBox="1"/>
          <p:nvPr/>
        </p:nvSpPr>
        <p:spPr>
          <a:xfrm>
            <a:off x="2153038" y="297918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720BB-F2E2-3334-304F-CEB9EFB7BC88}"/>
              </a:ext>
            </a:extLst>
          </p:cNvPr>
          <p:cNvSpPr txBox="1"/>
          <p:nvPr/>
        </p:nvSpPr>
        <p:spPr>
          <a:xfrm>
            <a:off x="688966" y="3163855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80970401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8136D-3096-3DFA-E0DE-9BD4BC10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관리 메뉴 </a:t>
            </a:r>
            <a:r>
              <a:rPr lang="en-US" altLang="ko-KR" dirty="0"/>
              <a:t>– </a:t>
            </a:r>
            <a:r>
              <a:rPr lang="ko-KR" altLang="en-US" dirty="0"/>
              <a:t>상품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F144C-E7A2-8181-43A4-BF13F2C0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사업의 상품 리스트를 볼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F21FE-65DE-0D1A-2ED2-5A426D3A5A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상품 코드 </a:t>
            </a:r>
            <a:r>
              <a:rPr lang="en-US" altLang="ko-KR" dirty="0"/>
              <a:t>, </a:t>
            </a:r>
            <a:r>
              <a:rPr lang="ko-KR" altLang="en-US" dirty="0"/>
              <a:t>상품 가격</a:t>
            </a:r>
            <a:r>
              <a:rPr lang="en-US" altLang="ko-KR" dirty="0"/>
              <a:t>, </a:t>
            </a:r>
            <a:r>
              <a:rPr lang="ko-KR" altLang="en-US" dirty="0"/>
              <a:t>상품 설명을 볼 수 있음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상품 코드를 클릭하면 날짜를 선택해서 재고를 관리할 수 있는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466801-1796-56FC-D6CF-DAC997AD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1984"/>
            <a:ext cx="6110662" cy="3362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2348C-5CD6-E7E4-BE8E-AB1ABAC177D3}"/>
              </a:ext>
            </a:extLst>
          </p:cNvPr>
          <p:cNvSpPr txBox="1"/>
          <p:nvPr/>
        </p:nvSpPr>
        <p:spPr>
          <a:xfrm>
            <a:off x="323528" y="296026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2174396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AE95-2451-C6CA-38BA-35FDAD10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캘린더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7FE10-78C5-CDE6-B057-286AC91D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선택 후</a:t>
            </a:r>
            <a:r>
              <a:rPr lang="en-US" altLang="ko-KR" dirty="0"/>
              <a:t>, </a:t>
            </a:r>
            <a:r>
              <a:rPr lang="ko-KR" altLang="en-US" dirty="0"/>
              <a:t>해당 상품의 재고 관리를 원하는 날을 선택할 수 있는 캘린더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8E3A4-814A-EF86-AA42-16851708E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원하는 날짜 선택 가능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버튼으로 달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날짜를 선택하면 해당 날의 재고 관리 메뉴로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1B835-2526-839A-DF23-79DA2E72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5" y="2174033"/>
            <a:ext cx="6097638" cy="3511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C09AE-0161-FE72-7C45-7E0CE8116FD2}"/>
              </a:ext>
            </a:extLst>
          </p:cNvPr>
          <p:cNvSpPr txBox="1"/>
          <p:nvPr/>
        </p:nvSpPr>
        <p:spPr>
          <a:xfrm>
            <a:off x="4663784" y="2092515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8C9FE-36F8-12BB-CB45-731304E1D703}"/>
              </a:ext>
            </a:extLst>
          </p:cNvPr>
          <p:cNvSpPr txBox="1"/>
          <p:nvPr/>
        </p:nvSpPr>
        <p:spPr>
          <a:xfrm>
            <a:off x="3370844" y="4549285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15271192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8736-9B30-4958-63F0-79CEF48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등록 및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4AAE4-C55F-2D8B-A57D-6FAF31D7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날짜에 재고를 등록하는 화면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B51B1-4C69-2101-DFA3-A76B36F41A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해당 상품의 등록일자 </a:t>
            </a:r>
            <a:r>
              <a:rPr lang="en-US" altLang="ko-KR" dirty="0"/>
              <a:t>+ </a:t>
            </a:r>
            <a:r>
              <a:rPr lang="ko-KR" altLang="en-US" dirty="0"/>
              <a:t>상품코드 조합으로 재고 코드 등록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첫 등록 시 체크를 하면 재고 </a:t>
            </a:r>
            <a:r>
              <a:rPr lang="en-US" altLang="ko-KR" dirty="0"/>
              <a:t>1, </a:t>
            </a:r>
            <a:r>
              <a:rPr lang="ko-KR" altLang="en-US" dirty="0"/>
              <a:t>체크를 풀면 재고 </a:t>
            </a:r>
            <a:r>
              <a:rPr lang="en-US" altLang="ko-KR" dirty="0"/>
              <a:t>0</a:t>
            </a:r>
            <a:r>
              <a:rPr lang="ko-KR" altLang="en-US" dirty="0"/>
              <a:t>으로 재고 등록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두 번째부터는 체크를 하고 저장하면 재고를 </a:t>
            </a:r>
            <a:r>
              <a:rPr lang="en-US" altLang="ko-KR" dirty="0"/>
              <a:t>1 </a:t>
            </a:r>
            <a:r>
              <a:rPr lang="ko-KR" altLang="en-US" dirty="0"/>
              <a:t>→ </a:t>
            </a:r>
            <a:r>
              <a:rPr lang="en-US" altLang="ko-KR" dirty="0"/>
              <a:t>0</a:t>
            </a:r>
            <a:r>
              <a:rPr lang="ko-KR" altLang="en-US" dirty="0"/>
              <a:t>으로 수정</a:t>
            </a:r>
            <a:r>
              <a:rPr lang="en-US" altLang="ko-KR" dirty="0"/>
              <a:t>, </a:t>
            </a:r>
            <a:r>
              <a:rPr lang="ko-KR" altLang="en-US" dirty="0"/>
              <a:t>재고를 </a:t>
            </a:r>
            <a:r>
              <a:rPr lang="en-US" altLang="ko-KR" dirty="0"/>
              <a:t>0 </a:t>
            </a:r>
            <a:r>
              <a:rPr lang="ko-KR" altLang="en-US" dirty="0"/>
              <a:t>→ </a:t>
            </a:r>
            <a:r>
              <a:rPr lang="en-US" altLang="ko-KR" dirty="0"/>
              <a:t>1</a:t>
            </a:r>
            <a:r>
              <a:rPr lang="ko-KR" altLang="en-US" dirty="0"/>
              <a:t>으로 수정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81BE71-822D-D28E-DE18-2096799D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3" y="2164702"/>
            <a:ext cx="5929757" cy="3058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18DA7-078E-1EB0-4C77-CDC0418DB776}"/>
              </a:ext>
            </a:extLst>
          </p:cNvPr>
          <p:cNvSpPr txBox="1"/>
          <p:nvPr/>
        </p:nvSpPr>
        <p:spPr>
          <a:xfrm>
            <a:off x="1441619" y="2123175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06B5-D931-B588-686E-1E55265B538F}"/>
              </a:ext>
            </a:extLst>
          </p:cNvPr>
          <p:cNvSpPr txBox="1"/>
          <p:nvPr/>
        </p:nvSpPr>
        <p:spPr>
          <a:xfrm>
            <a:off x="3865248" y="230784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F92AA-7D27-27AF-EDE6-B73464FE6C58}"/>
              </a:ext>
            </a:extLst>
          </p:cNvPr>
          <p:cNvSpPr txBox="1"/>
          <p:nvPr/>
        </p:nvSpPr>
        <p:spPr>
          <a:xfrm>
            <a:off x="760101" y="266993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15456903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개인 회원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회원 로그인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아이디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 성공하면 유저 메뉴로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3E803F-17E5-4564-3C7F-D8943CBE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61087"/>
            <a:ext cx="6105264" cy="3102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1D842-73C2-3FF7-B018-511C30ED1C2A}"/>
              </a:ext>
            </a:extLst>
          </p:cNvPr>
          <p:cNvSpPr txBox="1"/>
          <p:nvPr/>
        </p:nvSpPr>
        <p:spPr>
          <a:xfrm>
            <a:off x="2197360" y="2267640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D8E1C-2E15-5179-B8FD-8F8AE9BAA426}"/>
              </a:ext>
            </a:extLst>
          </p:cNvPr>
          <p:cNvSpPr txBox="1"/>
          <p:nvPr/>
        </p:nvSpPr>
        <p:spPr>
          <a:xfrm>
            <a:off x="2356791" y="2545753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83830-BDEF-C969-9EF0-0C23D37DC4D6}"/>
              </a:ext>
            </a:extLst>
          </p:cNvPr>
          <p:cNvSpPr txBox="1"/>
          <p:nvPr/>
        </p:nvSpPr>
        <p:spPr>
          <a:xfrm>
            <a:off x="737433" y="273286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940500452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2B88-FF41-EFC6-FCFA-B2584D55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F31D-B11C-82BF-7A63-60DEA0DE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로그인한 유저의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DA510-7DF5-766F-2048-C4B111F340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개인 정보 수정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내 예약을 볼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새로운 예약을 할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2BE6F4-0B89-5120-D2B0-5325B278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4702"/>
            <a:ext cx="6153489" cy="3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463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2825B-6686-A33B-474A-0131C93E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메뉴 </a:t>
            </a:r>
            <a:r>
              <a:rPr lang="en-US" altLang="ko-KR" dirty="0"/>
              <a:t>– </a:t>
            </a:r>
            <a:r>
              <a:rPr lang="ko-KR" altLang="en-US" dirty="0"/>
              <a:t>개인 정보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1E1A7-3635-3FA5-224B-21568D59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자신의 개인 정보를 수정할 수 있는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747C-AAEB-CC89-E2A1-3785EE07DD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가입일자는 변경 불가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 번호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나이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프로필 업데이트에 성공하면 화면에 해당 메시지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134ABC-6EBE-A0ED-1AA4-F273C4B7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95117"/>
            <a:ext cx="6105264" cy="308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363E7-5CE5-0FB8-1F0D-209A2743100B}"/>
              </a:ext>
            </a:extLst>
          </p:cNvPr>
          <p:cNvSpPr txBox="1"/>
          <p:nvPr/>
        </p:nvSpPr>
        <p:spPr>
          <a:xfrm>
            <a:off x="2324435" y="3679141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4EA2E-4C49-8351-9250-441747E27F32}"/>
              </a:ext>
            </a:extLst>
          </p:cNvPr>
          <p:cNvSpPr txBox="1"/>
          <p:nvPr/>
        </p:nvSpPr>
        <p:spPr>
          <a:xfrm>
            <a:off x="2050294" y="438607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337F-8C1B-47A1-5FC5-35C2C155572C}"/>
              </a:ext>
            </a:extLst>
          </p:cNvPr>
          <p:cNvSpPr txBox="1"/>
          <p:nvPr/>
        </p:nvSpPr>
        <p:spPr>
          <a:xfrm>
            <a:off x="1175697" y="508104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189174650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C055-93D6-0B0B-D6BD-11B465C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예약 </a:t>
            </a:r>
            <a:r>
              <a:rPr lang="en-US" altLang="ko-KR" dirty="0"/>
              <a:t>– </a:t>
            </a:r>
            <a:r>
              <a:rPr lang="ko-KR" altLang="en-US" dirty="0"/>
              <a:t>사업장 선택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3AEBC-EBCD-7B7E-A58A-3A83A3E9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새로운 예약을 하기 위해</a:t>
            </a:r>
            <a:r>
              <a:rPr lang="en-US" altLang="ko-KR" dirty="0"/>
              <a:t>, </a:t>
            </a:r>
            <a:r>
              <a:rPr lang="ko-KR" altLang="en-US" dirty="0"/>
              <a:t>사업장을 선택하는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72704-C2F0-D1DA-249F-B209EF3F6A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시스템에 등록된 전체 사업장을 조회 가능</a:t>
            </a:r>
            <a:r>
              <a:rPr lang="en-US" altLang="ko-KR" dirty="0"/>
              <a:t>(</a:t>
            </a:r>
            <a:r>
              <a:rPr lang="ko-KR" altLang="en-US" dirty="0"/>
              <a:t>사업장코드</a:t>
            </a:r>
            <a:r>
              <a:rPr lang="en-US" altLang="ko-KR" dirty="0"/>
              <a:t>, </a:t>
            </a:r>
            <a:r>
              <a:rPr lang="ko-KR" altLang="en-US" dirty="0"/>
              <a:t>사업장이름</a:t>
            </a:r>
            <a:r>
              <a:rPr lang="en-US" altLang="ko-KR" dirty="0"/>
              <a:t>, </a:t>
            </a:r>
            <a:r>
              <a:rPr lang="ko-KR" altLang="en-US" dirty="0"/>
              <a:t>사업장주소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사업장 이름을 클릭 시</a:t>
            </a:r>
            <a:r>
              <a:rPr lang="en-US" altLang="ko-KR" dirty="0"/>
              <a:t>, </a:t>
            </a:r>
            <a:r>
              <a:rPr lang="ko-KR" altLang="en-US" dirty="0"/>
              <a:t>해당 사업장에 등록된 상품리스트로 선택으로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E2CBC7-B367-1341-DDA0-EE15A189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155371"/>
            <a:ext cx="6108626" cy="335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2839D-2BD1-0533-9888-DFCA50E28961}"/>
              </a:ext>
            </a:extLst>
          </p:cNvPr>
          <p:cNvSpPr txBox="1"/>
          <p:nvPr/>
        </p:nvSpPr>
        <p:spPr>
          <a:xfrm>
            <a:off x="1250302" y="3793896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96297161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6378" y="1467853"/>
            <a:ext cx="3854987" cy="3361842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58816" y="1467855"/>
            <a:ext cx="4968806" cy="5102214"/>
          </a:xfrm>
          <a:custGeom>
            <a:avLst/>
            <a:gdLst>
              <a:gd name="connsiteX0" fmla="*/ 0 w 4971578"/>
              <a:gd name="connsiteY0" fmla="*/ 578329 h 3469907"/>
              <a:gd name="connsiteX1" fmla="*/ 578329 w 4971578"/>
              <a:gd name="connsiteY1" fmla="*/ 0 h 3469907"/>
              <a:gd name="connsiteX2" fmla="*/ 4393249 w 4971578"/>
              <a:gd name="connsiteY2" fmla="*/ 0 h 3469907"/>
              <a:gd name="connsiteX3" fmla="*/ 4971578 w 4971578"/>
              <a:gd name="connsiteY3" fmla="*/ 578329 h 3469907"/>
              <a:gd name="connsiteX4" fmla="*/ 4971578 w 4971578"/>
              <a:gd name="connsiteY4" fmla="*/ 2891578 h 3469907"/>
              <a:gd name="connsiteX5" fmla="*/ 4393249 w 4971578"/>
              <a:gd name="connsiteY5" fmla="*/ 3469907 h 3469907"/>
              <a:gd name="connsiteX6" fmla="*/ 578329 w 4971578"/>
              <a:gd name="connsiteY6" fmla="*/ 3469907 h 3469907"/>
              <a:gd name="connsiteX7" fmla="*/ 0 w 4971578"/>
              <a:gd name="connsiteY7" fmla="*/ 2891578 h 3469907"/>
              <a:gd name="connsiteX8" fmla="*/ 0 w 4971578"/>
              <a:gd name="connsiteY8" fmla="*/ 578329 h 3469907"/>
              <a:gd name="connsiteX0" fmla="*/ 0 w 4971578"/>
              <a:gd name="connsiteY0" fmla="*/ 578329 h 3477371"/>
              <a:gd name="connsiteX1" fmla="*/ 578329 w 4971578"/>
              <a:gd name="connsiteY1" fmla="*/ 0 h 3477371"/>
              <a:gd name="connsiteX2" fmla="*/ 4393249 w 4971578"/>
              <a:gd name="connsiteY2" fmla="*/ 0 h 3477371"/>
              <a:gd name="connsiteX3" fmla="*/ 4971578 w 4971578"/>
              <a:gd name="connsiteY3" fmla="*/ 578329 h 3477371"/>
              <a:gd name="connsiteX4" fmla="*/ 4971578 w 4971578"/>
              <a:gd name="connsiteY4" fmla="*/ 2891578 h 3477371"/>
              <a:gd name="connsiteX5" fmla="*/ 4393249 w 4971578"/>
              <a:gd name="connsiteY5" fmla="*/ 3469907 h 3477371"/>
              <a:gd name="connsiteX6" fmla="*/ 1670180 w 4971578"/>
              <a:gd name="connsiteY6" fmla="*/ 3477371 h 3477371"/>
              <a:gd name="connsiteX7" fmla="*/ 578329 w 4971578"/>
              <a:gd name="connsiteY7" fmla="*/ 3469907 h 3477371"/>
              <a:gd name="connsiteX8" fmla="*/ 0 w 4971578"/>
              <a:gd name="connsiteY8" fmla="*/ 2891578 h 3477371"/>
              <a:gd name="connsiteX9" fmla="*/ 0 w 4971578"/>
              <a:gd name="connsiteY9" fmla="*/ 578329 h 3477371"/>
              <a:gd name="connsiteX0" fmla="*/ 0 w 4971578"/>
              <a:gd name="connsiteY0" fmla="*/ 578329 h 3922756"/>
              <a:gd name="connsiteX1" fmla="*/ 578329 w 4971578"/>
              <a:gd name="connsiteY1" fmla="*/ 0 h 3922756"/>
              <a:gd name="connsiteX2" fmla="*/ 4393249 w 4971578"/>
              <a:gd name="connsiteY2" fmla="*/ 0 h 3922756"/>
              <a:gd name="connsiteX3" fmla="*/ 4971578 w 4971578"/>
              <a:gd name="connsiteY3" fmla="*/ 578329 h 3922756"/>
              <a:gd name="connsiteX4" fmla="*/ 4971578 w 4971578"/>
              <a:gd name="connsiteY4" fmla="*/ 2891578 h 3922756"/>
              <a:gd name="connsiteX5" fmla="*/ 4393249 w 4971578"/>
              <a:gd name="connsiteY5" fmla="*/ 3469907 h 3922756"/>
              <a:gd name="connsiteX6" fmla="*/ 1670180 w 4971578"/>
              <a:gd name="connsiteY6" fmla="*/ 3477371 h 3922756"/>
              <a:gd name="connsiteX7" fmla="*/ 578329 w 4971578"/>
              <a:gd name="connsiteY7" fmla="*/ 3469907 h 3922756"/>
              <a:gd name="connsiteX8" fmla="*/ 0 w 4971578"/>
              <a:gd name="connsiteY8" fmla="*/ 2891578 h 3922756"/>
              <a:gd name="connsiteX9" fmla="*/ 0 w 4971578"/>
              <a:gd name="connsiteY9" fmla="*/ 578329 h 3922756"/>
              <a:gd name="connsiteX0" fmla="*/ 0 w 4971578"/>
              <a:gd name="connsiteY0" fmla="*/ 578329 h 5037458"/>
              <a:gd name="connsiteX1" fmla="*/ 578329 w 4971578"/>
              <a:gd name="connsiteY1" fmla="*/ 0 h 5037458"/>
              <a:gd name="connsiteX2" fmla="*/ 4393249 w 4971578"/>
              <a:gd name="connsiteY2" fmla="*/ 0 h 5037458"/>
              <a:gd name="connsiteX3" fmla="*/ 4971578 w 4971578"/>
              <a:gd name="connsiteY3" fmla="*/ 578329 h 5037458"/>
              <a:gd name="connsiteX4" fmla="*/ 4971578 w 4971578"/>
              <a:gd name="connsiteY4" fmla="*/ 2891578 h 5037458"/>
              <a:gd name="connsiteX5" fmla="*/ 2536457 w 4971578"/>
              <a:gd name="connsiteY5" fmla="*/ 5037450 h 5037458"/>
              <a:gd name="connsiteX6" fmla="*/ 1670180 w 4971578"/>
              <a:gd name="connsiteY6" fmla="*/ 3477371 h 5037458"/>
              <a:gd name="connsiteX7" fmla="*/ 578329 w 4971578"/>
              <a:gd name="connsiteY7" fmla="*/ 3469907 h 5037458"/>
              <a:gd name="connsiteX8" fmla="*/ 0 w 4971578"/>
              <a:gd name="connsiteY8" fmla="*/ 2891578 h 5037458"/>
              <a:gd name="connsiteX9" fmla="*/ 0 w 4971578"/>
              <a:gd name="connsiteY9" fmla="*/ 578329 h 5037458"/>
              <a:gd name="connsiteX0" fmla="*/ 0 w 4971578"/>
              <a:gd name="connsiteY0" fmla="*/ 578329 h 5082793"/>
              <a:gd name="connsiteX1" fmla="*/ 578329 w 4971578"/>
              <a:gd name="connsiteY1" fmla="*/ 0 h 5082793"/>
              <a:gd name="connsiteX2" fmla="*/ 4393249 w 4971578"/>
              <a:gd name="connsiteY2" fmla="*/ 0 h 5082793"/>
              <a:gd name="connsiteX3" fmla="*/ 4971578 w 4971578"/>
              <a:gd name="connsiteY3" fmla="*/ 578329 h 5082793"/>
              <a:gd name="connsiteX4" fmla="*/ 4971578 w 4971578"/>
              <a:gd name="connsiteY4" fmla="*/ 4888329 h 5082793"/>
              <a:gd name="connsiteX5" fmla="*/ 2536457 w 4971578"/>
              <a:gd name="connsiteY5" fmla="*/ 5037450 h 5082793"/>
              <a:gd name="connsiteX6" fmla="*/ 1670180 w 4971578"/>
              <a:gd name="connsiteY6" fmla="*/ 3477371 h 5082793"/>
              <a:gd name="connsiteX7" fmla="*/ 578329 w 4971578"/>
              <a:gd name="connsiteY7" fmla="*/ 3469907 h 5082793"/>
              <a:gd name="connsiteX8" fmla="*/ 0 w 4971578"/>
              <a:gd name="connsiteY8" fmla="*/ 2891578 h 5082793"/>
              <a:gd name="connsiteX9" fmla="*/ 0 w 4971578"/>
              <a:gd name="connsiteY9" fmla="*/ 578329 h 5082793"/>
              <a:gd name="connsiteX0" fmla="*/ 0 w 4971578"/>
              <a:gd name="connsiteY0" fmla="*/ 578329 h 5102214"/>
              <a:gd name="connsiteX1" fmla="*/ 578329 w 4971578"/>
              <a:gd name="connsiteY1" fmla="*/ 0 h 5102214"/>
              <a:gd name="connsiteX2" fmla="*/ 4393249 w 4971578"/>
              <a:gd name="connsiteY2" fmla="*/ 0 h 5102214"/>
              <a:gd name="connsiteX3" fmla="*/ 4971578 w 4971578"/>
              <a:gd name="connsiteY3" fmla="*/ 578329 h 5102214"/>
              <a:gd name="connsiteX4" fmla="*/ 4971578 w 4971578"/>
              <a:gd name="connsiteY4" fmla="*/ 4888329 h 5102214"/>
              <a:gd name="connsiteX5" fmla="*/ 2415092 w 4971578"/>
              <a:gd name="connsiteY5" fmla="*/ 5074772 h 5102214"/>
              <a:gd name="connsiteX6" fmla="*/ 1670180 w 4971578"/>
              <a:gd name="connsiteY6" fmla="*/ 3477371 h 5102214"/>
              <a:gd name="connsiteX7" fmla="*/ 578329 w 4971578"/>
              <a:gd name="connsiteY7" fmla="*/ 3469907 h 5102214"/>
              <a:gd name="connsiteX8" fmla="*/ 0 w 4971578"/>
              <a:gd name="connsiteY8" fmla="*/ 2891578 h 5102214"/>
              <a:gd name="connsiteX9" fmla="*/ 0 w 4971578"/>
              <a:gd name="connsiteY9" fmla="*/ 578329 h 51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1578" h="5102214">
                <a:moveTo>
                  <a:pt x="0" y="578329"/>
                </a:moveTo>
                <a:cubicBezTo>
                  <a:pt x="0" y="258927"/>
                  <a:pt x="258927" y="0"/>
                  <a:pt x="578329" y="0"/>
                </a:cubicBezTo>
                <a:lnTo>
                  <a:pt x="4393249" y="0"/>
                </a:lnTo>
                <a:cubicBezTo>
                  <a:pt x="4712651" y="0"/>
                  <a:pt x="4971578" y="258927"/>
                  <a:pt x="4971578" y="578329"/>
                </a:cubicBezTo>
                <a:lnTo>
                  <a:pt x="4971578" y="4888329"/>
                </a:lnTo>
                <a:cubicBezTo>
                  <a:pt x="4971578" y="5207731"/>
                  <a:pt x="2734494" y="5074772"/>
                  <a:pt x="2415092" y="5074772"/>
                </a:cubicBezTo>
                <a:cubicBezTo>
                  <a:pt x="1507402" y="5077260"/>
                  <a:pt x="1672801" y="4482589"/>
                  <a:pt x="1670180" y="3477371"/>
                </a:cubicBezTo>
                <a:lnTo>
                  <a:pt x="578329" y="3469907"/>
                </a:lnTo>
                <a:cubicBezTo>
                  <a:pt x="258927" y="3469907"/>
                  <a:pt x="0" y="3210980"/>
                  <a:pt x="0" y="2891578"/>
                </a:cubicBezTo>
                <a:lnTo>
                  <a:pt x="0" y="578329"/>
                </a:lnTo>
                <a:close/>
              </a:path>
            </a:pathLst>
          </a:cu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6107" y="5112327"/>
            <a:ext cx="5274033" cy="1571106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개발 환경 및 </a:t>
            </a:r>
            <a:r>
              <a:rPr lang="en-US" altLang="ko-KR" sz="3200" dirty="0">
                <a:solidFill>
                  <a:srgbClr val="FFF7EA"/>
                </a:solidFill>
                <a:latin typeface="+mj-ea"/>
                <a:ea typeface="+mj-ea"/>
              </a:rPr>
              <a:t>API</a:t>
            </a:r>
            <a:endParaRPr lang="ko-KR" altLang="en-US" sz="32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8140" y="1216160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Frontend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695078" y="1210049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Backend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146159" y="4896434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ETC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55E831-C243-A981-EC4B-10A8AAD2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558" y1="26871" x2="50558" y2="26871"/>
                        <a14:foregroundMark x1="49814" y1="82653" x2="49814" y2="82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90" y="1820356"/>
            <a:ext cx="1174752" cy="12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69CD6E-ED68-74FA-F93B-D480992F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54" y="1773673"/>
            <a:ext cx="737305" cy="1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01F66-A3C7-2C3A-5391-BBB7CBB1F28F}"/>
              </a:ext>
            </a:extLst>
          </p:cNvPr>
          <p:cNvSpPr txBox="1"/>
          <p:nvPr/>
        </p:nvSpPr>
        <p:spPr>
          <a:xfrm>
            <a:off x="7636970" y="3054873"/>
            <a:ext cx="1082792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JPA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89272BC-4DAA-E718-0EAA-7D0F78BB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7" y="5591596"/>
            <a:ext cx="862838" cy="85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2EBB177-E275-C778-9E69-093AF818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01" y="2109452"/>
            <a:ext cx="1685762" cy="8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CF260A7-48B2-32B8-BCF2-DF1E2105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8" y="1966508"/>
            <a:ext cx="837826" cy="11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8F3FD34-656B-832D-86FE-C12B60C3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6" y="196981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EEE0394-F1E5-0772-3026-F51E0DDC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31" y="1967886"/>
            <a:ext cx="2155878" cy="121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7C162F1-187E-2115-90CC-F9FA6F60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26" y="3468878"/>
            <a:ext cx="970779" cy="9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F76CE-42E0-0078-3317-13580F6A8293}"/>
              </a:ext>
            </a:extLst>
          </p:cNvPr>
          <p:cNvSpPr txBox="1"/>
          <p:nvPr/>
        </p:nvSpPr>
        <p:spPr>
          <a:xfrm>
            <a:off x="577821" y="4444511"/>
            <a:ext cx="126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Thymeleaf</a:t>
            </a:r>
            <a:endParaRPr lang="ko-KR" altLang="en-US" dirty="0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F7EF0A22-1F35-691F-6FCA-25578182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88" y="5479041"/>
            <a:ext cx="1022947" cy="10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BAE3D6F9-EA9B-1B26-D3B1-786FA64A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11" y="5544191"/>
            <a:ext cx="985198" cy="9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8CD7677-C2A6-D571-13C0-3D138840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98" y="5390493"/>
            <a:ext cx="1834490" cy="46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8DC6B9F3-47FA-35BB-38FE-73472F18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09" y="3553708"/>
            <a:ext cx="1266493" cy="10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텍스트, 그래픽, 폰트, 스크린샷이(가) 표시된 사진&#10;&#10;자동 생성된 설명">
            <a:extLst>
              <a:ext uri="{FF2B5EF4-FFF2-40B4-BE49-F238E27FC236}">
                <a16:creationId xmlns:a16="http://schemas.microsoft.com/office/drawing/2014/main" id="{5FD97E45-B557-C248-01ED-685D30F2E7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2" y="3431218"/>
            <a:ext cx="1020693" cy="1020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001A73-D78C-C157-13CA-5CD1B6CB7E0A}"/>
              </a:ext>
            </a:extLst>
          </p:cNvPr>
          <p:cNvSpPr txBox="1"/>
          <p:nvPr/>
        </p:nvSpPr>
        <p:spPr>
          <a:xfrm>
            <a:off x="2141750" y="4459302"/>
            <a:ext cx="126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bootstrap</a:t>
            </a:r>
            <a:endParaRPr lang="ko-KR" altLang="en-US" dirty="0"/>
          </a:p>
        </p:txBody>
      </p:sp>
      <p:pic>
        <p:nvPicPr>
          <p:cNvPr id="2076" name="Picture 28">
            <a:extLst>
              <a:ext uri="{FF2B5EF4-FFF2-40B4-BE49-F238E27FC236}">
                <a16:creationId xmlns:a16="http://schemas.microsoft.com/office/drawing/2014/main" id="{A8FCCB56-2101-0E35-1BC8-AB611537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73" y="5354983"/>
            <a:ext cx="1179133" cy="11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410F4AF0-8AE2-86D4-7194-E8DDEAA2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95" y="3395337"/>
            <a:ext cx="1247913" cy="11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DEF08-1CEE-2BA8-5C29-EACF57FD67A2}"/>
              </a:ext>
            </a:extLst>
          </p:cNvPr>
          <p:cNvSpPr txBox="1"/>
          <p:nvPr/>
        </p:nvSpPr>
        <p:spPr>
          <a:xfrm>
            <a:off x="6001823" y="4491265"/>
            <a:ext cx="1082792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STS</a:t>
            </a:r>
            <a:endParaRPr lang="ko-KR" altLang="en-US" dirty="0"/>
          </a:p>
        </p:txBody>
      </p:sp>
      <p:pic>
        <p:nvPicPr>
          <p:cNvPr id="16" name="그림 15" descr="요리, 칠리, 피망과 고추, 채소이(가) 표시된 사진&#10;&#10;자동 생성된 설명">
            <a:extLst>
              <a:ext uri="{FF2B5EF4-FFF2-40B4-BE49-F238E27FC236}">
                <a16:creationId xmlns:a16="http://schemas.microsoft.com/office/drawing/2014/main" id="{75F60520-A9FC-3C1D-E856-B0FA536B03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35" y="3848926"/>
            <a:ext cx="12287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2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2D7F-19D5-22B3-580C-22611809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사업장에서 예약할 상품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9A1F1-EE2F-3161-2F41-D8641F7A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사업장의 예약할 수 있는 상품 리스트를 보는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E3CC-B8D0-4A4F-E52E-C05C91521A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상품 이름</a:t>
            </a:r>
            <a:r>
              <a:rPr lang="en-US" altLang="ko-KR" dirty="0"/>
              <a:t>, </a:t>
            </a:r>
            <a:r>
              <a:rPr lang="ko-KR" altLang="en-US" dirty="0"/>
              <a:t>상품 코드</a:t>
            </a:r>
            <a:r>
              <a:rPr lang="en-US" altLang="ko-KR" dirty="0"/>
              <a:t>, </a:t>
            </a:r>
            <a:r>
              <a:rPr lang="ko-KR" altLang="en-US" dirty="0"/>
              <a:t>상품 가격</a:t>
            </a:r>
            <a:r>
              <a:rPr lang="en-US" altLang="ko-KR" dirty="0"/>
              <a:t>(1</a:t>
            </a:r>
            <a:r>
              <a:rPr lang="ko-KR" altLang="en-US" dirty="0"/>
              <a:t>박</a:t>
            </a:r>
            <a:r>
              <a:rPr lang="en-US" altLang="ko-KR" dirty="0"/>
              <a:t>). </a:t>
            </a:r>
            <a:r>
              <a:rPr lang="ko-KR" altLang="en-US" dirty="0"/>
              <a:t>상품 설명을 조회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원하는 상품 코드를 선택하면</a:t>
            </a:r>
            <a:r>
              <a:rPr lang="en-US" altLang="ko-KR" dirty="0"/>
              <a:t>, </a:t>
            </a:r>
            <a:r>
              <a:rPr lang="ko-KR" altLang="en-US" dirty="0"/>
              <a:t>예약할 날짜를 선택할 수 있는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B8F146-CA74-176D-ECCB-3FB8DC5D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13992"/>
            <a:ext cx="6118057" cy="3389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54C05-44D0-084C-FE88-EFE10DB85F00}"/>
              </a:ext>
            </a:extLst>
          </p:cNvPr>
          <p:cNvSpPr txBox="1"/>
          <p:nvPr/>
        </p:nvSpPr>
        <p:spPr>
          <a:xfrm>
            <a:off x="979715" y="261964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079304978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BDC1-3798-62A5-5AA8-A2E65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예약할 날짜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D75BF-5D35-C5A7-455E-FC6F29E3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사업장의 선택한 상품의 예약일자를 선택하는 캘린더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CA88A-A0CE-2353-B550-7F8C2E7A2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원하는 날짜 선택 가능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버튼으로 달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날짜를 선택하면 해당 날짜에 예약 하기 메뉴로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BF02E-45C2-98CD-43AF-1F98C497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23322"/>
            <a:ext cx="6140597" cy="3499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961C8-F4D8-6C56-7F80-0274C1807C0D}"/>
              </a:ext>
            </a:extLst>
          </p:cNvPr>
          <p:cNvSpPr txBox="1"/>
          <p:nvPr/>
        </p:nvSpPr>
        <p:spPr>
          <a:xfrm>
            <a:off x="4653810" y="226928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8015E-D3BE-D7E3-F9B5-9C9301C731FC}"/>
              </a:ext>
            </a:extLst>
          </p:cNvPr>
          <p:cNvSpPr txBox="1"/>
          <p:nvPr/>
        </p:nvSpPr>
        <p:spPr>
          <a:xfrm>
            <a:off x="3396656" y="477796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161069519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EA645-9A3A-24EC-9EE3-998C178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예약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B645-BC9D-CEC7-2E11-7F1F8825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선택한 화면을 예약할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2D168-04D0-1D6F-2869-4690B057D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인원수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예약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버튼을 누르면 예약 등록 후</a:t>
            </a:r>
            <a:r>
              <a:rPr lang="en-US" altLang="ko-KR" dirty="0"/>
              <a:t>, </a:t>
            </a:r>
            <a:r>
              <a:rPr lang="ko-KR" altLang="en-US" dirty="0"/>
              <a:t>재고가 </a:t>
            </a:r>
            <a:r>
              <a:rPr lang="en-US" altLang="ko-KR" dirty="0"/>
              <a:t>0</a:t>
            </a:r>
            <a:r>
              <a:rPr lang="ko-KR" altLang="en-US" dirty="0"/>
              <a:t>으로 변경</a:t>
            </a:r>
            <a:r>
              <a:rPr lang="en-US" altLang="ko-KR" dirty="0"/>
              <a:t>, </a:t>
            </a:r>
            <a:r>
              <a:rPr lang="ko-KR" altLang="en-US" dirty="0"/>
              <a:t>예약 관리 화면으로 이동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95A38D-35B7-57B6-E1BC-E59A9F11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9" y="2202024"/>
            <a:ext cx="5970756" cy="3320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C79A5-2F92-0C01-575F-7B9DC7166C49}"/>
              </a:ext>
            </a:extLst>
          </p:cNvPr>
          <p:cNvSpPr txBox="1"/>
          <p:nvPr/>
        </p:nvSpPr>
        <p:spPr>
          <a:xfrm>
            <a:off x="1730828" y="272102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69244-A56F-649B-9FFC-009ACF6EC1FB}"/>
              </a:ext>
            </a:extLst>
          </p:cNvPr>
          <p:cNvSpPr txBox="1"/>
          <p:nvPr/>
        </p:nvSpPr>
        <p:spPr>
          <a:xfrm>
            <a:off x="2132084" y="324003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D5E20-2DB7-21E0-9467-BDD662022A01}"/>
              </a:ext>
            </a:extLst>
          </p:cNvPr>
          <p:cNvSpPr txBox="1"/>
          <p:nvPr/>
        </p:nvSpPr>
        <p:spPr>
          <a:xfrm>
            <a:off x="1600239" y="3862134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015437297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2E64-62F0-1BA6-B5D6-BD84382B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예약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FB919-1A46-1379-BC2A-F70BE0C5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예약을 조회</a:t>
            </a:r>
            <a:r>
              <a:rPr lang="en-US" altLang="ko-KR" dirty="0"/>
              <a:t>, </a:t>
            </a:r>
            <a:r>
              <a:rPr lang="ko-KR" altLang="en-US" dirty="0"/>
              <a:t>관리할 수 있는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4F3EE-6DB2-7379-EF4C-A1C9A1A3D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예약 상태에 따라서 내 예약 조회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예약 번호</a:t>
            </a:r>
            <a:r>
              <a:rPr lang="en-US" altLang="ko-KR" dirty="0"/>
              <a:t>, </a:t>
            </a:r>
            <a:r>
              <a:rPr lang="ko-KR" altLang="en-US" dirty="0"/>
              <a:t>인원수</a:t>
            </a:r>
            <a:r>
              <a:rPr lang="en-US" altLang="ko-KR" dirty="0"/>
              <a:t>, </a:t>
            </a:r>
            <a:r>
              <a:rPr lang="ko-KR" altLang="en-US" dirty="0"/>
              <a:t>예약 상태</a:t>
            </a:r>
            <a:r>
              <a:rPr lang="en-US" altLang="ko-KR" dirty="0"/>
              <a:t>, </a:t>
            </a:r>
            <a:r>
              <a:rPr lang="ko-KR" altLang="en-US" dirty="0"/>
              <a:t>예약생성일 조회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업데이트</a:t>
            </a:r>
            <a:r>
              <a:rPr lang="en-US" altLang="ko-KR" dirty="0"/>
              <a:t>: </a:t>
            </a:r>
            <a:r>
              <a:rPr lang="ko-KR" altLang="en-US" dirty="0"/>
              <a:t>예약의 상태를 변경하는 메뉴로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예약을 취소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48D73A-D35B-D7DB-BBEC-1B41C21F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68555"/>
            <a:ext cx="6075234" cy="2303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59371-6336-B270-D909-62B950592EA8}"/>
              </a:ext>
            </a:extLst>
          </p:cNvPr>
          <p:cNvSpPr txBox="1"/>
          <p:nvPr/>
        </p:nvSpPr>
        <p:spPr>
          <a:xfrm>
            <a:off x="929364" y="287591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5CDF5-D114-66A7-D14D-C99863DBC650}"/>
              </a:ext>
            </a:extLst>
          </p:cNvPr>
          <p:cNvSpPr txBox="1"/>
          <p:nvPr/>
        </p:nvSpPr>
        <p:spPr>
          <a:xfrm>
            <a:off x="300502" y="3820443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0EDEA-23C3-9119-00F0-D8AEFAA27733}"/>
              </a:ext>
            </a:extLst>
          </p:cNvPr>
          <p:cNvSpPr txBox="1"/>
          <p:nvPr/>
        </p:nvSpPr>
        <p:spPr>
          <a:xfrm>
            <a:off x="4590962" y="357027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0B11D-6345-FD41-48F4-4D67A9B474C0}"/>
              </a:ext>
            </a:extLst>
          </p:cNvPr>
          <p:cNvSpPr txBox="1"/>
          <p:nvPr/>
        </p:nvSpPr>
        <p:spPr>
          <a:xfrm>
            <a:off x="5564541" y="357027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276112771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9835A-ACDC-6F30-33C1-EC2194F9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예약 관리</a:t>
            </a:r>
            <a:r>
              <a:rPr lang="en-US" altLang="ko-KR" dirty="0"/>
              <a:t>-</a:t>
            </a:r>
            <a:r>
              <a:rPr lang="ko-KR" altLang="en-US" dirty="0"/>
              <a:t>예약 상태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A805-E15F-6B71-7C10-5E3D1C4B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예약관리에서 업데이트 버튼 선택 시 넘어오는 예약 상태 업데이트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0FE9D-A1CD-8C9B-9957-7FDA62C7A7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인원 수 변경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예약 상태</a:t>
            </a:r>
            <a:r>
              <a:rPr lang="en-US" altLang="ko-KR" dirty="0"/>
              <a:t>(</a:t>
            </a:r>
            <a:r>
              <a:rPr lang="ko-KR" altLang="en-US" dirty="0"/>
              <a:t>예약 → 확정</a:t>
            </a:r>
            <a:r>
              <a:rPr lang="en-US" altLang="ko-KR" dirty="0"/>
              <a:t>)</a:t>
            </a:r>
            <a:r>
              <a:rPr lang="ko-KR" altLang="en-US" dirty="0"/>
              <a:t>으로 변경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1F1896-8853-8E0C-3C29-6456183E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8" y="1940768"/>
            <a:ext cx="5975713" cy="328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9DEA7-5240-D4E6-1001-F1776F625226}"/>
              </a:ext>
            </a:extLst>
          </p:cNvPr>
          <p:cNvSpPr txBox="1"/>
          <p:nvPr/>
        </p:nvSpPr>
        <p:spPr>
          <a:xfrm>
            <a:off x="331891" y="250129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77FCA-E8FA-B28D-67AB-0116867ECDE1}"/>
              </a:ext>
            </a:extLst>
          </p:cNvPr>
          <p:cNvSpPr txBox="1"/>
          <p:nvPr/>
        </p:nvSpPr>
        <p:spPr>
          <a:xfrm>
            <a:off x="331891" y="2997218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DFAA-5AA4-6C6E-5C46-204917690492}"/>
              </a:ext>
            </a:extLst>
          </p:cNvPr>
          <p:cNvSpPr txBox="1"/>
          <p:nvPr/>
        </p:nvSpPr>
        <p:spPr>
          <a:xfrm>
            <a:off x="1087329" y="3429000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3044485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err="1">
                <a:solidFill>
                  <a:srgbClr val="FFF7E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메이븐</a:t>
            </a:r>
            <a:r>
              <a:rPr lang="ko-KR" altLang="en-US" sz="3200" dirty="0">
                <a:solidFill>
                  <a:srgbClr val="FFF7E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빌드 및 배포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6F1FE-D5B0-2116-AF26-E3A394BE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2" y="1464907"/>
            <a:ext cx="8063676" cy="48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팀원 소개 및 맡은 역할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8618" y="1916704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284B53"/>
                </a:solidFill>
                <a:latin typeface="+mn-ea"/>
              </a:rPr>
              <a:t>정수민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588734" y="1916704"/>
            <a:ext cx="1676327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김정민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팀원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98894" y="1916704"/>
            <a:ext cx="1676327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윤채영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팀원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9055" y="1916704"/>
            <a:ext cx="1676327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임성현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팀원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63" y="2710790"/>
            <a:ext cx="2099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빌드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배포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발표 및 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PPT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제작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요구사항 명세서 작성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(user)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및 취합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설계 스크립트 파일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작성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테스트 계획 및 결과 보고서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(user)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및 취합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데이터베이스 설계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회원가입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로그인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로그아웃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회원정보 수정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정보 수정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CRUD and 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코드 전체 취합 및 연결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189" y="2710789"/>
            <a:ext cx="2099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(Reservation)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설계 스크립트 파일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작성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새로운 예약 하기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내 예약 정보 수정하기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내 예약 리스트 보기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Reservation CRUD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271" y="2710788"/>
            <a:ext cx="2099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(product, stock)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테스트 계획 및 결과 보고서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(product, stock)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상품 등록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사업장별 상품 목록 보기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rgbClr val="284B53"/>
                </a:solidFill>
                <a:latin typeface="+mn-ea"/>
              </a:rPr>
              <a:t>날짜별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재고 현황 등록 및 수정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캘린더 구현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예약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재고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Product CRUD 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구현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Stock CRUD 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구현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endParaRPr lang="ko-KR" altLang="en-US" sz="1200" dirty="0">
              <a:solidFill>
                <a:srgbClr val="284B53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6353" y="2710788"/>
            <a:ext cx="20995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데이터베이스 설계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(business, company)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테스트 계획 및 결과 보고서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(business, company)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Business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회원가입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Business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로그인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로그아웃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회원정보 수정 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Company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등록하기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Company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리스트 보기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Business CRUD and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Company CRUD and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solidFill>
                <a:srgbClr val="284B5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4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테이블 리스트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4D3FAF-262D-25F6-DD5F-526C0C2F9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48892"/>
              </p:ext>
            </p:extLst>
          </p:nvPr>
        </p:nvGraphicFramePr>
        <p:xfrm>
          <a:off x="258618" y="2183363"/>
          <a:ext cx="8626764" cy="2911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478">
                  <a:extLst>
                    <a:ext uri="{9D8B030D-6E8A-4147-A177-3AD203B41FA5}">
                      <a16:colId xmlns:a16="http://schemas.microsoft.com/office/drawing/2014/main" val="1690226470"/>
                    </a:ext>
                  </a:extLst>
                </a:gridCol>
                <a:gridCol w="2540379">
                  <a:extLst>
                    <a:ext uri="{9D8B030D-6E8A-4147-A177-3AD203B41FA5}">
                      <a16:colId xmlns:a16="http://schemas.microsoft.com/office/drawing/2014/main" val="3121376991"/>
                    </a:ext>
                  </a:extLst>
                </a:gridCol>
                <a:gridCol w="5276907">
                  <a:extLst>
                    <a:ext uri="{9D8B030D-6E8A-4147-A177-3AD203B41FA5}">
                      <a16:colId xmlns:a16="http://schemas.microsoft.com/office/drawing/2014/main" val="3883105216"/>
                    </a:ext>
                  </a:extLst>
                </a:gridCol>
              </a:tblGrid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38076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개인 가입자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00300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>
                          <a:effectLst/>
                          <a:latin typeface="+mn-ea"/>
                          <a:ea typeface="+mn-ea"/>
                        </a:rPr>
                        <a:t>사업자 가입자 정보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43284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COMPANY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회사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02338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PRODUCT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등록 상품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791593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STOCK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</a:rPr>
                        <a:t>날짜별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 상품 재고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14273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RESERVATION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예약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2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8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F7EA"/>
                </a:solidFill>
                <a:latin typeface="+mj-ea"/>
                <a:ea typeface="+mj-ea"/>
              </a:rPr>
              <a:t>ERD</a:t>
            </a:r>
            <a:endParaRPr lang="ko-KR" altLang="en-US" sz="32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3" name="Picture 1" descr="A screenshot of a computer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" y="1299912"/>
            <a:ext cx="8626764" cy="5052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30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73B4DC-80C3-9B79-3FEA-003C9F25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235424"/>
            <a:ext cx="2128969" cy="5437849"/>
          </a:xfrm>
          <a:prstGeom prst="rect">
            <a:avLst/>
          </a:prstGeom>
        </p:spPr>
      </p:pic>
      <p:sp>
        <p:nvSpPr>
          <p:cNvPr id="4" name="사각형: 둥근 모서리 19">
            <a:extLst>
              <a:ext uri="{FF2B5EF4-FFF2-40B4-BE49-F238E27FC236}">
                <a16:creationId xmlns:a16="http://schemas.microsoft.com/office/drawing/2014/main" id="{5E3BB9B9-B477-07C8-F27B-DCE09D5321FE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5B0D0-2ACD-C9D4-B3EF-AECEC460334A}"/>
              </a:ext>
            </a:extLst>
          </p:cNvPr>
          <p:cNvSpPr txBox="1"/>
          <p:nvPr/>
        </p:nvSpPr>
        <p:spPr>
          <a:xfrm>
            <a:off x="2704828" y="2674947"/>
            <a:ext cx="60566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84B53"/>
                </a:solidFill>
                <a:latin typeface="+mn-ea"/>
              </a:rPr>
              <a:t>MVC Pattern</a:t>
            </a:r>
            <a:r>
              <a:rPr lang="ko-KR" altLang="en-US" sz="2000" b="1" dirty="0">
                <a:solidFill>
                  <a:srgbClr val="284B53"/>
                </a:solidFill>
                <a:latin typeface="+mn-ea"/>
              </a:rPr>
              <a:t>을 이용한 프로젝트 구조</a:t>
            </a:r>
            <a:endParaRPr lang="en-US" altLang="ko-KR" sz="2000" b="1" dirty="0">
              <a:solidFill>
                <a:srgbClr val="284B53"/>
              </a:solidFill>
              <a:latin typeface="+mn-ea"/>
            </a:endParaRPr>
          </a:p>
          <a:p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- Model</a:t>
            </a:r>
          </a:p>
          <a:p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- View</a:t>
            </a:r>
          </a:p>
          <a:p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- Controller</a:t>
            </a:r>
          </a:p>
        </p:txBody>
      </p:sp>
    </p:spTree>
    <p:extLst>
      <p:ext uri="{BB962C8B-B14F-4D97-AF65-F5344CB8AC3E}">
        <p14:creationId xmlns:p14="http://schemas.microsoft.com/office/powerpoint/2010/main" val="368073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페이지 구성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16EE4E08-1ABD-3328-DEF6-527504580C8D}"/>
              </a:ext>
            </a:extLst>
          </p:cNvPr>
          <p:cNvSpPr/>
          <p:nvPr/>
        </p:nvSpPr>
        <p:spPr>
          <a:xfrm>
            <a:off x="83130" y="2366814"/>
            <a:ext cx="720437" cy="1219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화면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B4C640C9-DD53-AD67-76EA-4B731CF5145E}"/>
              </a:ext>
            </a:extLst>
          </p:cNvPr>
          <p:cNvSpPr/>
          <p:nvPr/>
        </p:nvSpPr>
        <p:spPr>
          <a:xfrm>
            <a:off x="766624" y="1742206"/>
            <a:ext cx="1099127" cy="69504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가입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E8E43E43-9D38-487E-7260-27D66BBCABF6}"/>
              </a:ext>
            </a:extLst>
          </p:cNvPr>
          <p:cNvSpPr/>
          <p:nvPr/>
        </p:nvSpPr>
        <p:spPr>
          <a:xfrm>
            <a:off x="639164" y="4528744"/>
            <a:ext cx="1440873" cy="69504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22336EB3-0DC0-ABB8-1499-ED7DF290394D}"/>
              </a:ext>
            </a:extLst>
          </p:cNvPr>
          <p:cNvSpPr/>
          <p:nvPr/>
        </p:nvSpPr>
        <p:spPr>
          <a:xfrm>
            <a:off x="2062717" y="1233032"/>
            <a:ext cx="1099127" cy="695040"/>
          </a:xfrm>
          <a:prstGeom prst="flowChartDecision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80741FB5-636D-4ACA-D5E4-2C2F7AFD0A86}"/>
              </a:ext>
            </a:extLst>
          </p:cNvPr>
          <p:cNvSpPr/>
          <p:nvPr/>
        </p:nvSpPr>
        <p:spPr>
          <a:xfrm>
            <a:off x="1845093" y="2262824"/>
            <a:ext cx="1459351" cy="69504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사업자</a:t>
            </a:r>
            <a:endParaRPr lang="en-US" altLang="ko-KR" sz="1400" dirty="0"/>
          </a:p>
          <a:p>
            <a:pPr algn="ctr"/>
            <a:r>
              <a:rPr lang="ko-KR" altLang="en-US" sz="1400" dirty="0"/>
              <a:t>회원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223772D-9F21-C7B2-2239-619BC557611F}"/>
              </a:ext>
            </a:extLst>
          </p:cNvPr>
          <p:cNvCxnSpPr>
            <a:cxnSpLocks/>
            <a:stCxn id="32" idx="0"/>
            <a:endCxn id="33" idx="1"/>
          </p:cNvCxnSpPr>
          <p:nvPr/>
        </p:nvCxnSpPr>
        <p:spPr>
          <a:xfrm rot="5400000" flipH="1" flipV="1">
            <a:off x="466442" y="2066633"/>
            <a:ext cx="277088" cy="32327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853C08A-ABF7-90AD-C7DD-28C3BB6532BE}"/>
              </a:ext>
            </a:extLst>
          </p:cNvPr>
          <p:cNvCxnSpPr>
            <a:cxnSpLocks/>
            <a:stCxn id="32" idx="2"/>
            <a:endCxn id="38" idx="1"/>
          </p:cNvCxnSpPr>
          <p:nvPr/>
        </p:nvCxnSpPr>
        <p:spPr>
          <a:xfrm rot="16200000" flipH="1">
            <a:off x="-103869" y="4133231"/>
            <a:ext cx="1290250" cy="19581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0E09D59-749E-7685-CBF7-CC5B5948F248}"/>
              </a:ext>
            </a:extLst>
          </p:cNvPr>
          <p:cNvCxnSpPr>
            <a:cxnSpLocks/>
            <a:stCxn id="33" idx="0"/>
            <a:endCxn id="39" idx="1"/>
          </p:cNvCxnSpPr>
          <p:nvPr/>
        </p:nvCxnSpPr>
        <p:spPr>
          <a:xfrm rot="5400000" flipH="1" flipV="1">
            <a:off x="1608625" y="1288115"/>
            <a:ext cx="161654" cy="746529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89BB272-FF21-3AF8-E050-AFBFD1588C0C}"/>
              </a:ext>
            </a:extLst>
          </p:cNvPr>
          <p:cNvCxnSpPr>
            <a:cxnSpLocks/>
            <a:stCxn id="33" idx="2"/>
            <a:endCxn id="40" idx="1"/>
          </p:cNvCxnSpPr>
          <p:nvPr/>
        </p:nvCxnSpPr>
        <p:spPr>
          <a:xfrm rot="16200000" flipH="1">
            <a:off x="1494091" y="2259342"/>
            <a:ext cx="173098" cy="52890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22364313-A7B1-4E58-8D06-11F554CD9CDC}"/>
              </a:ext>
            </a:extLst>
          </p:cNvPr>
          <p:cNvSpPr/>
          <p:nvPr/>
        </p:nvSpPr>
        <p:spPr>
          <a:xfrm>
            <a:off x="2024617" y="3586013"/>
            <a:ext cx="1099127" cy="695040"/>
          </a:xfrm>
          <a:prstGeom prst="flowChartDecision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309D5CF-C39F-231E-6637-66BA32A57C01}"/>
              </a:ext>
            </a:extLst>
          </p:cNvPr>
          <p:cNvSpPr/>
          <p:nvPr/>
        </p:nvSpPr>
        <p:spPr>
          <a:xfrm>
            <a:off x="1806993" y="5604242"/>
            <a:ext cx="1478113" cy="69504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사업자 회원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D77FBF6-30AB-C27B-3773-AD4A1088FD6E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1202839" y="5347607"/>
            <a:ext cx="760917" cy="447391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D441864-6304-FA94-7753-49BDFBDC459E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410973" y="3882162"/>
            <a:ext cx="562272" cy="66501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56BEF12-4C0D-BFCE-7ADC-85C397EE8ED2}"/>
              </a:ext>
            </a:extLst>
          </p:cNvPr>
          <p:cNvSpPr/>
          <p:nvPr/>
        </p:nvSpPr>
        <p:spPr>
          <a:xfrm>
            <a:off x="3985008" y="3064968"/>
            <a:ext cx="1376219" cy="32096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 정보 수정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920CAAA-D6B7-BA6C-0EB5-32CD39BD959F}"/>
              </a:ext>
            </a:extLst>
          </p:cNvPr>
          <p:cNvSpPr/>
          <p:nvPr/>
        </p:nvSpPr>
        <p:spPr>
          <a:xfrm>
            <a:off x="3985008" y="4000718"/>
            <a:ext cx="1376219" cy="32096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새로운 예약하기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AD619FA-CDD4-5DC5-58BD-F26E723910E2}"/>
              </a:ext>
            </a:extLst>
          </p:cNvPr>
          <p:cNvSpPr/>
          <p:nvPr/>
        </p:nvSpPr>
        <p:spPr>
          <a:xfrm>
            <a:off x="3985008" y="4475821"/>
            <a:ext cx="1376219" cy="32096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89F36C-4E3A-D9A4-E67E-70B189A873C4}"/>
              </a:ext>
            </a:extLst>
          </p:cNvPr>
          <p:cNvSpPr/>
          <p:nvPr/>
        </p:nvSpPr>
        <p:spPr>
          <a:xfrm>
            <a:off x="3985008" y="5320130"/>
            <a:ext cx="1579430" cy="320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사업자 정보 수정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711EE89-32DC-9341-0A66-DE8ECD383A27}"/>
              </a:ext>
            </a:extLst>
          </p:cNvPr>
          <p:cNvSpPr/>
          <p:nvPr/>
        </p:nvSpPr>
        <p:spPr>
          <a:xfrm>
            <a:off x="3985009" y="5771031"/>
            <a:ext cx="1376219" cy="320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 사업장 관리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7A3520-999A-4AFA-AB7E-EEBE9F88CD4B}"/>
              </a:ext>
            </a:extLst>
          </p:cNvPr>
          <p:cNvSpPr/>
          <p:nvPr/>
        </p:nvSpPr>
        <p:spPr>
          <a:xfrm>
            <a:off x="3985009" y="6246134"/>
            <a:ext cx="1376219" cy="320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  <a:endParaRPr lang="ko-KR" altLang="en-US" sz="12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0D8729E-7E3B-9640-C8A0-20028CFB92A4}"/>
              </a:ext>
            </a:extLst>
          </p:cNvPr>
          <p:cNvCxnSpPr>
            <a:cxnSpLocks/>
          </p:cNvCxnSpPr>
          <p:nvPr/>
        </p:nvCxnSpPr>
        <p:spPr>
          <a:xfrm>
            <a:off x="3554442" y="3215049"/>
            <a:ext cx="0" cy="1448549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B8D8C32-1E98-94F1-3457-D578CE45BC79}"/>
              </a:ext>
            </a:extLst>
          </p:cNvPr>
          <p:cNvCxnSpPr>
            <a:endCxn id="89" idx="1"/>
          </p:cNvCxnSpPr>
          <p:nvPr/>
        </p:nvCxnSpPr>
        <p:spPr>
          <a:xfrm>
            <a:off x="3554442" y="3215049"/>
            <a:ext cx="430566" cy="10404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AAC5B6F-6CAE-2FA3-B7D2-4357B22D46EE}"/>
              </a:ext>
            </a:extLst>
          </p:cNvPr>
          <p:cNvCxnSpPr>
            <a:cxnSpLocks/>
          </p:cNvCxnSpPr>
          <p:nvPr/>
        </p:nvCxnSpPr>
        <p:spPr>
          <a:xfrm>
            <a:off x="3554442" y="3686099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0596268-D372-9B62-335A-F1D8D4847008}"/>
              </a:ext>
            </a:extLst>
          </p:cNvPr>
          <p:cNvCxnSpPr>
            <a:cxnSpLocks/>
          </p:cNvCxnSpPr>
          <p:nvPr/>
        </p:nvCxnSpPr>
        <p:spPr>
          <a:xfrm>
            <a:off x="3083387" y="3921250"/>
            <a:ext cx="471055" cy="12283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4779263-B707-E679-242E-289A0AE6C85E}"/>
              </a:ext>
            </a:extLst>
          </p:cNvPr>
          <p:cNvCxnSpPr>
            <a:cxnSpLocks/>
          </p:cNvCxnSpPr>
          <p:nvPr/>
        </p:nvCxnSpPr>
        <p:spPr>
          <a:xfrm>
            <a:off x="3554309" y="4202950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63669F2-A9A6-182F-6C1B-8B77AA8D9811}"/>
              </a:ext>
            </a:extLst>
          </p:cNvPr>
          <p:cNvCxnSpPr>
            <a:cxnSpLocks/>
          </p:cNvCxnSpPr>
          <p:nvPr/>
        </p:nvCxnSpPr>
        <p:spPr>
          <a:xfrm>
            <a:off x="3554309" y="4663598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EE6DBB2-ED97-7BC2-684F-08BBED0715F6}"/>
              </a:ext>
            </a:extLst>
          </p:cNvPr>
          <p:cNvSpPr/>
          <p:nvPr/>
        </p:nvSpPr>
        <p:spPr>
          <a:xfrm>
            <a:off x="3985008" y="3525614"/>
            <a:ext cx="1376219" cy="3209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 예약 현황 보기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E15D65-C1C3-4A8C-6EDB-3CE4084B3B42}"/>
              </a:ext>
            </a:extLst>
          </p:cNvPr>
          <p:cNvSpPr/>
          <p:nvPr/>
        </p:nvSpPr>
        <p:spPr>
          <a:xfrm>
            <a:off x="7065864" y="6065368"/>
            <a:ext cx="923636" cy="486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</a:t>
            </a:r>
            <a:endParaRPr lang="en-US" altLang="ko-KR" sz="1200" dirty="0"/>
          </a:p>
          <a:p>
            <a:pPr algn="ctr"/>
            <a:r>
              <a:rPr lang="ko-KR" altLang="en-US" sz="1200" dirty="0"/>
              <a:t>추가 하기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88B1A4F-8C5A-BD32-2C59-5B06CD75CC5A}"/>
              </a:ext>
            </a:extLst>
          </p:cNvPr>
          <p:cNvCxnSpPr>
            <a:cxnSpLocks/>
          </p:cNvCxnSpPr>
          <p:nvPr/>
        </p:nvCxnSpPr>
        <p:spPr>
          <a:xfrm>
            <a:off x="6737447" y="5653896"/>
            <a:ext cx="328417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2D9AD4B-E29A-0258-55BA-08573C9230AD}"/>
              </a:ext>
            </a:extLst>
          </p:cNvPr>
          <p:cNvCxnSpPr>
            <a:cxnSpLocks/>
          </p:cNvCxnSpPr>
          <p:nvPr/>
        </p:nvCxnSpPr>
        <p:spPr>
          <a:xfrm flipH="1">
            <a:off x="6737446" y="5653896"/>
            <a:ext cx="1" cy="654832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07D3F9F-C9AD-C46C-CCB7-15223B9B897F}"/>
              </a:ext>
            </a:extLst>
          </p:cNvPr>
          <p:cNvCxnSpPr>
            <a:cxnSpLocks/>
            <a:stCxn id="94" idx="3"/>
            <a:endCxn id="158" idx="1"/>
          </p:cNvCxnSpPr>
          <p:nvPr/>
        </p:nvCxnSpPr>
        <p:spPr>
          <a:xfrm flipV="1">
            <a:off x="5361228" y="5931515"/>
            <a:ext cx="439764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8A5908-0D99-DEA0-DA61-A8D7E1637F82}"/>
              </a:ext>
            </a:extLst>
          </p:cNvPr>
          <p:cNvCxnSpPr>
            <a:cxnSpLocks/>
            <a:endCxn id="142" idx="1"/>
          </p:cNvCxnSpPr>
          <p:nvPr/>
        </p:nvCxnSpPr>
        <p:spPr>
          <a:xfrm flipV="1">
            <a:off x="6737446" y="6308728"/>
            <a:ext cx="328418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판단 157">
            <a:extLst>
              <a:ext uri="{FF2B5EF4-FFF2-40B4-BE49-F238E27FC236}">
                <a16:creationId xmlns:a16="http://schemas.microsoft.com/office/drawing/2014/main" id="{28A58FCA-5062-5D9E-ADA2-E0C8DDA7D2B4}"/>
              </a:ext>
            </a:extLst>
          </p:cNvPr>
          <p:cNvSpPr/>
          <p:nvPr/>
        </p:nvSpPr>
        <p:spPr>
          <a:xfrm>
            <a:off x="5800992" y="5583995"/>
            <a:ext cx="699902" cy="695040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사업장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CB3B1B5-6B91-763F-A649-562E607D88B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6500894" y="5931515"/>
            <a:ext cx="236552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0EBA8FD-F021-FC6B-1BD3-01D199FE28A0}"/>
              </a:ext>
            </a:extLst>
          </p:cNvPr>
          <p:cNvCxnSpPr>
            <a:cxnSpLocks/>
          </p:cNvCxnSpPr>
          <p:nvPr/>
        </p:nvCxnSpPr>
        <p:spPr>
          <a:xfrm>
            <a:off x="3546418" y="5384448"/>
            <a:ext cx="6431" cy="1001889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52B301-3465-31A5-B225-B8825727E2A0}"/>
              </a:ext>
            </a:extLst>
          </p:cNvPr>
          <p:cNvCxnSpPr/>
          <p:nvPr/>
        </p:nvCxnSpPr>
        <p:spPr>
          <a:xfrm>
            <a:off x="3546418" y="5384448"/>
            <a:ext cx="430566" cy="10404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0A4B811-763A-F147-421E-4399302EF90B}"/>
              </a:ext>
            </a:extLst>
          </p:cNvPr>
          <p:cNvCxnSpPr>
            <a:cxnSpLocks/>
          </p:cNvCxnSpPr>
          <p:nvPr/>
        </p:nvCxnSpPr>
        <p:spPr>
          <a:xfrm>
            <a:off x="3546418" y="5855498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80F4D26-CB51-0E5F-C151-6A6C05F60C41}"/>
              </a:ext>
            </a:extLst>
          </p:cNvPr>
          <p:cNvCxnSpPr>
            <a:cxnSpLocks/>
          </p:cNvCxnSpPr>
          <p:nvPr/>
        </p:nvCxnSpPr>
        <p:spPr>
          <a:xfrm>
            <a:off x="3257398" y="5951762"/>
            <a:ext cx="295451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163BB86-39DF-70D2-44BE-F51F44AA4015}"/>
              </a:ext>
            </a:extLst>
          </p:cNvPr>
          <p:cNvCxnSpPr>
            <a:cxnSpLocks/>
          </p:cNvCxnSpPr>
          <p:nvPr/>
        </p:nvCxnSpPr>
        <p:spPr>
          <a:xfrm>
            <a:off x="3546285" y="6372349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7768136C-48B0-0AC7-6120-5F2AC0610B7D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361227" y="4161202"/>
            <a:ext cx="170463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DC4038F-3CC0-3BDB-490C-7DD003246908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7989500" y="5604242"/>
            <a:ext cx="195025" cy="7894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96F5230-4A80-8030-5F4B-4E48EDECCEF3}"/>
              </a:ext>
            </a:extLst>
          </p:cNvPr>
          <p:cNvSpPr/>
          <p:nvPr/>
        </p:nvSpPr>
        <p:spPr>
          <a:xfrm>
            <a:off x="7065863" y="3933533"/>
            <a:ext cx="923637" cy="4867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 전체 보기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95BAAAF-B36B-30B8-C8D5-BB31149023B0}"/>
              </a:ext>
            </a:extLst>
          </p:cNvPr>
          <p:cNvSpPr/>
          <p:nvPr/>
        </p:nvSpPr>
        <p:spPr>
          <a:xfrm>
            <a:off x="7065864" y="5384448"/>
            <a:ext cx="923637" cy="4867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 전체 보기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A5AA330-B3AF-5F30-B595-D848BC1B7851}"/>
              </a:ext>
            </a:extLst>
          </p:cNvPr>
          <p:cNvSpPr/>
          <p:nvPr/>
        </p:nvSpPr>
        <p:spPr>
          <a:xfrm>
            <a:off x="8184525" y="3933534"/>
            <a:ext cx="811278" cy="4867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45F6CB0A-20A4-E9E6-31AC-D03965722B62}"/>
              </a:ext>
            </a:extLst>
          </p:cNvPr>
          <p:cNvCxnSpPr>
            <a:cxnSpLocks/>
            <a:stCxn id="187" idx="3"/>
            <a:endCxn id="197" idx="1"/>
          </p:cNvCxnSpPr>
          <p:nvPr/>
        </p:nvCxnSpPr>
        <p:spPr>
          <a:xfrm>
            <a:off x="7989500" y="4176896"/>
            <a:ext cx="19502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F6E3B31-677F-807D-5BB6-782310B36956}"/>
              </a:ext>
            </a:extLst>
          </p:cNvPr>
          <p:cNvSpPr/>
          <p:nvPr/>
        </p:nvSpPr>
        <p:spPr>
          <a:xfrm>
            <a:off x="8184525" y="5368774"/>
            <a:ext cx="811278" cy="4867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476B8EA8-12B2-B880-1FF6-C05E6D4796DE}"/>
              </a:ext>
            </a:extLst>
          </p:cNvPr>
          <p:cNvCxnSpPr>
            <a:cxnSpLocks/>
          </p:cNvCxnSpPr>
          <p:nvPr/>
        </p:nvCxnSpPr>
        <p:spPr>
          <a:xfrm>
            <a:off x="8995803" y="4154718"/>
            <a:ext cx="19502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36835D2C-A510-519F-C886-47DD0C1B4790}"/>
              </a:ext>
            </a:extLst>
          </p:cNvPr>
          <p:cNvCxnSpPr>
            <a:cxnSpLocks/>
          </p:cNvCxnSpPr>
          <p:nvPr/>
        </p:nvCxnSpPr>
        <p:spPr>
          <a:xfrm>
            <a:off x="8995802" y="5597758"/>
            <a:ext cx="19502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B6D1CAD-362F-A4AF-2CE0-705DEF09CA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26" y="2847060"/>
            <a:ext cx="372788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DC4038F-3CC0-3BDB-490C-7DD00324690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28" y="4850915"/>
            <a:ext cx="372788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0B2AFF-9894-F238-2474-66B97352F049}"/>
              </a:ext>
            </a:extLst>
          </p:cNvPr>
          <p:cNvSpPr/>
          <p:nvPr/>
        </p:nvSpPr>
        <p:spPr>
          <a:xfrm>
            <a:off x="374414" y="2686575"/>
            <a:ext cx="1069896" cy="3209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80D01F-8071-631C-7E20-F66109550B6B}"/>
              </a:ext>
            </a:extLst>
          </p:cNvPr>
          <p:cNvSpPr/>
          <p:nvPr/>
        </p:nvSpPr>
        <p:spPr>
          <a:xfrm>
            <a:off x="374416" y="4690430"/>
            <a:ext cx="1069896" cy="3209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569210-5A7F-89BC-71FD-C0129AC4AB62}"/>
              </a:ext>
            </a:extLst>
          </p:cNvPr>
          <p:cNvSpPr/>
          <p:nvPr/>
        </p:nvSpPr>
        <p:spPr>
          <a:xfrm>
            <a:off x="2000913" y="2603695"/>
            <a:ext cx="1069896" cy="486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 리스트 전체 보기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5C3A2A-EBB6-4548-1BD4-E4E930EC51CA}"/>
              </a:ext>
            </a:extLst>
          </p:cNvPr>
          <p:cNvSpPr/>
          <p:nvPr/>
        </p:nvSpPr>
        <p:spPr>
          <a:xfrm>
            <a:off x="2000912" y="4001002"/>
            <a:ext cx="1069896" cy="486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 추가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CB45C6-19FF-F4B7-B308-AF2ED409548A}"/>
              </a:ext>
            </a:extLst>
          </p:cNvPr>
          <p:cNvSpPr/>
          <p:nvPr/>
        </p:nvSpPr>
        <p:spPr>
          <a:xfrm>
            <a:off x="2000912" y="4607550"/>
            <a:ext cx="1069896" cy="486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상품 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C35D10-898E-B238-41D4-239B1E3EE38D}"/>
              </a:ext>
            </a:extLst>
          </p:cNvPr>
          <p:cNvSpPr/>
          <p:nvPr/>
        </p:nvSpPr>
        <p:spPr>
          <a:xfrm>
            <a:off x="3433473" y="2686575"/>
            <a:ext cx="864205" cy="32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71A28D-CC58-6D15-69E7-3023E0C537B9}"/>
              </a:ext>
            </a:extLst>
          </p:cNvPr>
          <p:cNvSpPr/>
          <p:nvPr/>
        </p:nvSpPr>
        <p:spPr>
          <a:xfrm>
            <a:off x="3433473" y="4690430"/>
            <a:ext cx="864205" cy="32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48327-4177-DC32-1BFA-5796952C7647}"/>
              </a:ext>
            </a:extLst>
          </p:cNvPr>
          <p:cNvSpPr/>
          <p:nvPr/>
        </p:nvSpPr>
        <p:spPr>
          <a:xfrm>
            <a:off x="8122520" y="4387156"/>
            <a:ext cx="864205" cy="3209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0054AD-BE13-455C-339F-B8E44B5A0CFE}"/>
              </a:ext>
            </a:extLst>
          </p:cNvPr>
          <p:cNvSpPr/>
          <p:nvPr/>
        </p:nvSpPr>
        <p:spPr>
          <a:xfrm>
            <a:off x="8122519" y="4905477"/>
            <a:ext cx="864205" cy="3209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재고 수정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EC51B8-6F14-66E8-EF7D-4746CD9B1025}"/>
              </a:ext>
            </a:extLst>
          </p:cNvPr>
          <p:cNvSpPr/>
          <p:nvPr/>
        </p:nvSpPr>
        <p:spPr>
          <a:xfrm>
            <a:off x="4756644" y="4595781"/>
            <a:ext cx="864205" cy="5090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날짜 선택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F4558A-CFC8-932F-AB3C-E89CDA6E0389}"/>
              </a:ext>
            </a:extLst>
          </p:cNvPr>
          <p:cNvSpPr/>
          <p:nvPr/>
        </p:nvSpPr>
        <p:spPr>
          <a:xfrm>
            <a:off x="4751782" y="2592545"/>
            <a:ext cx="864205" cy="5090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날짜 선택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7C6123B2-202E-D024-4AAB-0BFF345BF992}"/>
              </a:ext>
            </a:extLst>
          </p:cNvPr>
          <p:cNvSpPr/>
          <p:nvPr/>
        </p:nvSpPr>
        <p:spPr>
          <a:xfrm>
            <a:off x="6257857" y="4500531"/>
            <a:ext cx="1095108" cy="69504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재고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4008D0-3FD9-2C34-C58B-78397F55D8BE}"/>
              </a:ext>
            </a:extLst>
          </p:cNvPr>
          <p:cNvSpPr/>
          <p:nvPr/>
        </p:nvSpPr>
        <p:spPr>
          <a:xfrm>
            <a:off x="6227064" y="2530423"/>
            <a:ext cx="1069896" cy="6332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예약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C2066B-EB2D-6D93-E7E8-7C411A86A74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444310" y="2847060"/>
            <a:ext cx="556603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4A7BAED-790E-9DB8-0C7D-A3ECE3AFE2E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70809" y="2847060"/>
            <a:ext cx="362664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419F0-CB83-FAAC-AF29-78955E8CB16A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4297678" y="2847060"/>
            <a:ext cx="454104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7B92ED-5A9F-C502-80DD-AB805A731ADC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5615987" y="2847060"/>
            <a:ext cx="611077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486B9F-DDAB-3D5A-34E7-FE1DFF70BD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80580" y="4244366"/>
            <a:ext cx="320332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A761EF-EEA5-40C2-A296-38975364F095}"/>
              </a:ext>
            </a:extLst>
          </p:cNvPr>
          <p:cNvCxnSpPr>
            <a:cxnSpLocks/>
            <a:stCxn id="9" idx="3"/>
            <a:endCxn id="18" idx="2"/>
          </p:cNvCxnSpPr>
          <p:nvPr/>
        </p:nvCxnSpPr>
        <p:spPr>
          <a:xfrm flipV="1">
            <a:off x="4297678" y="4850296"/>
            <a:ext cx="458966" cy="619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CD07B8E-A93F-B2BB-3E60-0372C7B858C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70808" y="4850915"/>
            <a:ext cx="36266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70714B-ADF3-6C27-9E60-10993BE20F68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 flipV="1">
            <a:off x="5620849" y="4848051"/>
            <a:ext cx="637008" cy="2245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67EB116-619B-436D-4901-F0333BBFA38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806661" y="4547641"/>
            <a:ext cx="315859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2A85A8A-1F54-B80C-AB3B-8528F6EF7A6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806661" y="5065961"/>
            <a:ext cx="315858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D80B095-C98E-FE02-FA48-943B72DB811A}"/>
              </a:ext>
            </a:extLst>
          </p:cNvPr>
          <p:cNvCxnSpPr>
            <a:cxnSpLocks/>
          </p:cNvCxnSpPr>
          <p:nvPr/>
        </p:nvCxnSpPr>
        <p:spPr>
          <a:xfrm>
            <a:off x="7806661" y="4547641"/>
            <a:ext cx="0" cy="518320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9162555-808D-860C-0EAD-1147F44FC8A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352965" y="4848051"/>
            <a:ext cx="453696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5137A4A-E922-51D0-6261-FA52176106C2}"/>
              </a:ext>
            </a:extLst>
          </p:cNvPr>
          <p:cNvCxnSpPr>
            <a:cxnSpLocks/>
          </p:cNvCxnSpPr>
          <p:nvPr/>
        </p:nvCxnSpPr>
        <p:spPr>
          <a:xfrm>
            <a:off x="1458567" y="4848050"/>
            <a:ext cx="22648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B07A6CE-5ACA-B36C-BA42-54E5CBFA308C}"/>
              </a:ext>
            </a:extLst>
          </p:cNvPr>
          <p:cNvCxnSpPr>
            <a:cxnSpLocks/>
          </p:cNvCxnSpPr>
          <p:nvPr/>
        </p:nvCxnSpPr>
        <p:spPr>
          <a:xfrm>
            <a:off x="1685054" y="4848050"/>
            <a:ext cx="287346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186D914-B2F4-D64B-7E5E-B37BA13581F3}"/>
              </a:ext>
            </a:extLst>
          </p:cNvPr>
          <p:cNvCxnSpPr>
            <a:cxnSpLocks/>
          </p:cNvCxnSpPr>
          <p:nvPr/>
        </p:nvCxnSpPr>
        <p:spPr>
          <a:xfrm flipH="1">
            <a:off x="1680580" y="4244366"/>
            <a:ext cx="8012" cy="603684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240399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테마">
  <a:themeElements>
    <a:clrScheme name="9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1438</Words>
  <Application>Microsoft Office PowerPoint</Application>
  <PresentationFormat>화면 슬라이드 쇼(4:3)</PresentationFormat>
  <Paragraphs>342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굴림</vt:lpstr>
      <vt:lpstr>굴림체</vt:lpstr>
      <vt:lpstr>맑은 고딕</vt:lpstr>
      <vt:lpstr>Arial</vt:lpstr>
      <vt:lpstr>Calibri</vt:lpstr>
      <vt:lpstr>Calibri Light</vt:lpstr>
      <vt:lpstr>Office 테마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화면</vt:lpstr>
      <vt:lpstr>회원 가입 유형 선택</vt:lpstr>
      <vt:lpstr>회원 가입 – 개인 회원</vt:lpstr>
      <vt:lpstr>회원 가입 – 사업자 회원</vt:lpstr>
      <vt:lpstr>로그인 유형 선택 화면</vt:lpstr>
      <vt:lpstr>로그인 – 사업자 회원</vt:lpstr>
      <vt:lpstr>사업자 메뉴</vt:lpstr>
      <vt:lpstr>사업자 메뉴 – 내 사업자 정보 수정</vt:lpstr>
      <vt:lpstr>사업자 메뉴 – 내 사업장 관리</vt:lpstr>
      <vt:lpstr>사업장 관리 – 새 사업장 추가하기</vt:lpstr>
      <vt:lpstr>사업장 관리 – 내 사업장 전체 보기</vt:lpstr>
      <vt:lpstr>특정 사업장 상품 관리 메뉴 </vt:lpstr>
      <vt:lpstr>상품 관리 메뉴 – 새로운 상품 추가</vt:lpstr>
      <vt:lpstr>상품 관리 메뉴 – 상품 리스트</vt:lpstr>
      <vt:lpstr>캘린더</vt:lpstr>
      <vt:lpstr>재고 등록 및 수정</vt:lpstr>
      <vt:lpstr>로그인-개인 회원</vt:lpstr>
      <vt:lpstr>유저 메뉴</vt:lpstr>
      <vt:lpstr>유저 메뉴 – 개인 정보 수정</vt:lpstr>
      <vt:lpstr>새로운 예약 – 사업장 선택 메뉴</vt:lpstr>
      <vt:lpstr>사업장에서 예약할 상품 선택</vt:lpstr>
      <vt:lpstr>상품 예약할 날짜 선택</vt:lpstr>
      <vt:lpstr>상품 예약 하기</vt:lpstr>
      <vt:lpstr>내 예약 관리</vt:lpstr>
      <vt:lpstr>내 예약 관리-예약 상태 수정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SooMin Jeong</dc:creator>
  <cp:lastModifiedBy>SooMin Jeong</cp:lastModifiedBy>
  <cp:revision>99</cp:revision>
  <dcterms:created xsi:type="dcterms:W3CDTF">2024-01-16T15:21:05Z</dcterms:created>
  <dcterms:modified xsi:type="dcterms:W3CDTF">2024-01-17T06:07:10Z</dcterms:modified>
</cp:coreProperties>
</file>