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63" r:id="rId4"/>
    <p:sldId id="261" r:id="rId5"/>
    <p:sldId id="259" r:id="rId6"/>
    <p:sldId id="26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Moraes" userId="a9ed7c1a2721281b" providerId="LiveId" clId="{FB32CAD7-C012-4B6F-B9E9-82F9F192B9D7}"/>
    <pc:docChg chg="custSel modSld">
      <pc:chgData name="Marcos Moraes" userId="a9ed7c1a2721281b" providerId="LiveId" clId="{FB32CAD7-C012-4B6F-B9E9-82F9F192B9D7}" dt="2021-04-19T05:21:05.014" v="26" actId="1076"/>
      <pc:docMkLst>
        <pc:docMk/>
      </pc:docMkLst>
      <pc:sldChg chg="addSp delSp modSp mod">
        <pc:chgData name="Marcos Moraes" userId="a9ed7c1a2721281b" providerId="LiveId" clId="{FB32CAD7-C012-4B6F-B9E9-82F9F192B9D7}" dt="2021-04-19T05:21:05.014" v="26" actId="1076"/>
        <pc:sldMkLst>
          <pc:docMk/>
          <pc:sldMk cId="805727357" sldId="264"/>
        </pc:sldMkLst>
        <pc:spChg chg="mod">
          <ac:chgData name="Marcos Moraes" userId="a9ed7c1a2721281b" providerId="LiveId" clId="{FB32CAD7-C012-4B6F-B9E9-82F9F192B9D7}" dt="2021-04-19T05:19:42.525" v="17" actId="1076"/>
          <ac:spMkLst>
            <pc:docMk/>
            <pc:sldMk cId="805727357" sldId="264"/>
            <ac:spMk id="3" creationId="{639E8735-6BBA-4F2E-8583-22ABD4E0792E}"/>
          </ac:spMkLst>
        </pc:spChg>
        <pc:picChg chg="add del mod">
          <ac:chgData name="Marcos Moraes" userId="a9ed7c1a2721281b" providerId="LiveId" clId="{FB32CAD7-C012-4B6F-B9E9-82F9F192B9D7}" dt="2021-04-19T05:19:30.045" v="12"/>
          <ac:picMkLst>
            <pc:docMk/>
            <pc:sldMk cId="805727357" sldId="264"/>
            <ac:picMk id="1026" creationId="{C207064E-52F1-4390-A5F6-AE77F6CAAD54}"/>
          </ac:picMkLst>
        </pc:picChg>
        <pc:picChg chg="add del mod">
          <ac:chgData name="Marcos Moraes" userId="a9ed7c1a2721281b" providerId="LiveId" clId="{FB32CAD7-C012-4B6F-B9E9-82F9F192B9D7}" dt="2021-04-19T05:19:55.259" v="21" actId="478"/>
          <ac:picMkLst>
            <pc:docMk/>
            <pc:sldMk cId="805727357" sldId="264"/>
            <ac:picMk id="1028" creationId="{41920C20-837D-4F0B-91A0-F4D6E0A8F3B8}"/>
          </ac:picMkLst>
        </pc:picChg>
        <pc:picChg chg="add mod">
          <ac:chgData name="Marcos Moraes" userId="a9ed7c1a2721281b" providerId="LiveId" clId="{FB32CAD7-C012-4B6F-B9E9-82F9F192B9D7}" dt="2021-04-19T05:20:29.091" v="23" actId="1076"/>
          <ac:picMkLst>
            <pc:docMk/>
            <pc:sldMk cId="805727357" sldId="264"/>
            <ac:picMk id="1030" creationId="{1BE5C12B-76BB-414F-90E2-C24ABD766FBF}"/>
          </ac:picMkLst>
        </pc:picChg>
        <pc:picChg chg="add mod">
          <ac:chgData name="Marcos Moraes" userId="a9ed7c1a2721281b" providerId="LiveId" clId="{FB32CAD7-C012-4B6F-B9E9-82F9F192B9D7}" dt="2021-04-19T05:21:05.014" v="26" actId="1076"/>
          <ac:picMkLst>
            <pc:docMk/>
            <pc:sldMk cId="805727357" sldId="264"/>
            <ac:picMk id="1032" creationId="{B9A5EBFA-F350-402C-8BBD-DA34535790B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316258969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AAE774B-DF5A-4E28-B763-7D0A2A81C314}" type="datetimeFigureOut">
              <a:rPr lang="pt-BR" smtClean="0"/>
              <a:t>19/04/2021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33560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433464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Clique para editar os estilos de texto Mestres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A9CBE8-BB87-46A2-9D0C-118F5B465BB5}" type="slidenum">
              <a:rPr lang="pt-BR" smtClean="0"/>
              <a:t>‹nº›</a:t>
            </a:fld>
            <a:endParaRPr lang="pt-B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7264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373300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AAE774B-DF5A-4E28-B763-7D0A2A81C314}" type="datetimeFigureOut">
              <a:rPr lang="pt-BR" smtClean="0"/>
              <a:t>19/04/2021</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2144737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AAE774B-DF5A-4E28-B763-7D0A2A81C314}" type="datetimeFigureOut">
              <a:rPr lang="pt-BR" smtClean="0"/>
              <a:t>19/04/2021</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2984042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3911686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121067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264817344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88550489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AAE774B-DF5A-4E28-B763-7D0A2A81C314}" type="datetimeFigureOut">
              <a:rPr lang="pt-BR" smtClean="0"/>
              <a:t>19/04/2021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371840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AAE774B-DF5A-4E28-B763-7D0A2A81C314}" type="datetimeFigureOut">
              <a:rPr lang="pt-BR" smtClean="0"/>
              <a:t>19/04/2021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389068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3"/>
          <p:cNvSpPr>
            <a:spLocks noGrp="1"/>
          </p:cNvSpPr>
          <p:nvPr>
            <p:ph type="ftr" sz="quarter" idx="11"/>
          </p:nvPr>
        </p:nvSpPr>
        <p:spPr/>
        <p:txBody>
          <a:bodyPr/>
          <a:lstStyle/>
          <a:p>
            <a:endParaRPr lang="pt-BR"/>
          </a:p>
        </p:txBody>
      </p:sp>
      <p:sp>
        <p:nvSpPr>
          <p:cNvPr id="6" name="Slide Number Placeholder 4"/>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235717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2"/>
          <p:cNvSpPr>
            <a:spLocks noGrp="1"/>
          </p:cNvSpPr>
          <p:nvPr>
            <p:ph type="ftr" sz="quarter" idx="11"/>
          </p:nvPr>
        </p:nvSpPr>
        <p:spPr/>
        <p:txBody>
          <a:bodyPr/>
          <a:lstStyle/>
          <a:p>
            <a:endParaRPr lang="pt-BR"/>
          </a:p>
        </p:txBody>
      </p:sp>
      <p:sp>
        <p:nvSpPr>
          <p:cNvPr id="6" name="Slide Number Placeholder 3"/>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33622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7" name="Date Placeholder 4"/>
          <p:cNvSpPr>
            <a:spLocks noGrp="1"/>
          </p:cNvSpPr>
          <p:nvPr>
            <p:ph type="dt" sz="half" idx="10"/>
          </p:nvPr>
        </p:nvSpPr>
        <p:spPr/>
        <p:txBody>
          <a:bodyPr/>
          <a:lstStyle/>
          <a:p>
            <a:fld id="{0AAE774B-DF5A-4E28-B763-7D0A2A81C314}" type="datetimeFigureOut">
              <a:rPr lang="pt-BR" smtClean="0"/>
              <a:t>19/04/2021</a:t>
            </a:fld>
            <a:endParaRPr lang="pt-BR"/>
          </a:p>
        </p:txBody>
      </p:sp>
      <p:sp>
        <p:nvSpPr>
          <p:cNvPr id="5" name="Footer Placeholder 5"/>
          <p:cNvSpPr>
            <a:spLocks noGrp="1"/>
          </p:cNvSpPr>
          <p:nvPr>
            <p:ph type="ftr" sz="quarter" idx="11"/>
          </p:nvPr>
        </p:nvSpPr>
        <p:spPr/>
        <p:txBody>
          <a:bodyPr/>
          <a:lstStyle/>
          <a:p>
            <a:endParaRPr lang="pt-BR"/>
          </a:p>
        </p:txBody>
      </p:sp>
      <p:sp>
        <p:nvSpPr>
          <p:cNvPr id="6" name="Slide Number Placeholder 6"/>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10327863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AAE774B-DF5A-4E28-B763-7D0A2A81C314}" type="datetimeFigureOut">
              <a:rPr lang="pt-BR" smtClean="0"/>
              <a:t>19/04/2021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DA9CBE8-BB87-46A2-9D0C-118F5B465BB5}" type="slidenum">
              <a:rPr lang="pt-BR" smtClean="0"/>
              <a:t>‹nº›</a:t>
            </a:fld>
            <a:endParaRPr lang="pt-BR"/>
          </a:p>
        </p:txBody>
      </p:sp>
    </p:spTree>
    <p:extLst>
      <p:ext uri="{BB962C8B-B14F-4D97-AF65-F5344CB8AC3E}">
        <p14:creationId xmlns:p14="http://schemas.microsoft.com/office/powerpoint/2010/main" val="170855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AAE774B-DF5A-4E28-B763-7D0A2A81C314}" type="datetimeFigureOut">
              <a:rPr lang="pt-BR" smtClean="0"/>
              <a:t>19/04/2021</a:t>
            </a:fld>
            <a:endParaRPr lang="pt-B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B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A9CBE8-BB87-46A2-9D0C-118F5B465BB5}" type="slidenum">
              <a:rPr lang="pt-BR" smtClean="0"/>
              <a:t>‹nº›</a:t>
            </a:fld>
            <a:endParaRPr lang="pt-BR"/>
          </a:p>
        </p:txBody>
      </p:sp>
    </p:spTree>
    <p:extLst>
      <p:ext uri="{BB962C8B-B14F-4D97-AF65-F5344CB8AC3E}">
        <p14:creationId xmlns:p14="http://schemas.microsoft.com/office/powerpoint/2010/main" val="3558124550"/>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39910-5C02-4306-AB87-F0DBDCDA0A56}"/>
              </a:ext>
            </a:extLst>
          </p:cNvPr>
          <p:cNvSpPr>
            <a:spLocks noGrp="1"/>
          </p:cNvSpPr>
          <p:nvPr>
            <p:ph type="ctrTitle"/>
          </p:nvPr>
        </p:nvSpPr>
        <p:spPr>
          <a:xfrm>
            <a:off x="2547457" y="1850260"/>
            <a:ext cx="6277762" cy="1721505"/>
          </a:xfrm>
        </p:spPr>
        <p:txBody>
          <a:bodyPr>
            <a:normAutofit fontScale="90000"/>
          </a:bodyPr>
          <a:lstStyle/>
          <a:p>
            <a:r>
              <a:rPr lang="pt-BR" dirty="0"/>
              <a:t>Grafo 1</a:t>
            </a:r>
            <a:br>
              <a:rPr lang="pt-BR" dirty="0"/>
            </a:br>
            <a:r>
              <a:rPr lang="pt-BR" dirty="0"/>
              <a:t>Busca em Largura </a:t>
            </a:r>
            <a:br>
              <a:rPr lang="pt-BR" dirty="0"/>
            </a:br>
            <a:endParaRPr lang="pt-BR" sz="2000" dirty="0"/>
          </a:p>
        </p:txBody>
      </p:sp>
      <p:sp>
        <p:nvSpPr>
          <p:cNvPr id="3" name="Subtítulo 2">
            <a:extLst>
              <a:ext uri="{FF2B5EF4-FFF2-40B4-BE49-F238E27FC236}">
                <a16:creationId xmlns:a16="http://schemas.microsoft.com/office/drawing/2014/main" id="{02761DE5-7C03-4BB9-8611-F608158C129B}"/>
              </a:ext>
            </a:extLst>
          </p:cNvPr>
          <p:cNvSpPr>
            <a:spLocks noGrp="1"/>
          </p:cNvSpPr>
          <p:nvPr>
            <p:ph type="subTitle" idx="1"/>
          </p:nvPr>
        </p:nvSpPr>
        <p:spPr/>
        <p:txBody>
          <a:bodyPr>
            <a:normAutofit fontScale="62500" lnSpcReduction="20000"/>
          </a:bodyPr>
          <a:lstStyle/>
          <a:p>
            <a:pPr algn="l"/>
            <a:r>
              <a:rPr lang="pt-BR" sz="2400" dirty="0">
                <a:solidFill>
                  <a:schemeClr val="bg1"/>
                </a:solidFill>
              </a:rPr>
              <a:t>Alunos: Iuri, Marcos</a:t>
            </a:r>
          </a:p>
          <a:p>
            <a:pPr algn="l"/>
            <a:r>
              <a:rPr lang="pt-BR" dirty="0">
                <a:solidFill>
                  <a:schemeClr val="bg1"/>
                </a:solidFill>
              </a:rPr>
              <a:t>Professor: Igor Machado Coelho</a:t>
            </a:r>
          </a:p>
          <a:p>
            <a:pPr algn="l"/>
            <a:r>
              <a:rPr lang="pt-BR" dirty="0">
                <a:solidFill>
                  <a:schemeClr val="bg1"/>
                </a:solidFill>
              </a:rPr>
              <a:t>Matéria: Estrutura de Dados 2021.1 UFF</a:t>
            </a:r>
          </a:p>
        </p:txBody>
      </p:sp>
    </p:spTree>
    <p:extLst>
      <p:ext uri="{BB962C8B-B14F-4D97-AF65-F5344CB8AC3E}">
        <p14:creationId xmlns:p14="http://schemas.microsoft.com/office/powerpoint/2010/main" val="56832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6C6AA-69A6-4FDA-AC64-2C535E3E297F}"/>
              </a:ext>
            </a:extLst>
          </p:cNvPr>
          <p:cNvSpPr>
            <a:spLocks noGrp="1"/>
          </p:cNvSpPr>
          <p:nvPr>
            <p:ph type="title"/>
          </p:nvPr>
        </p:nvSpPr>
        <p:spPr>
          <a:xfrm>
            <a:off x="1143001" y="175115"/>
            <a:ext cx="9905998" cy="1478570"/>
          </a:xfrm>
        </p:spPr>
        <p:txBody>
          <a:bodyPr>
            <a:normAutofit/>
          </a:bodyPr>
          <a:lstStyle/>
          <a:p>
            <a:pPr algn="ctr"/>
            <a:r>
              <a:rPr lang="pt-BR" dirty="0"/>
              <a:t>Definição/Conceito da Busca em Largura</a:t>
            </a:r>
          </a:p>
        </p:txBody>
      </p:sp>
      <p:sp>
        <p:nvSpPr>
          <p:cNvPr id="3" name="Espaço Reservado para Conteúdo 2">
            <a:extLst>
              <a:ext uri="{FF2B5EF4-FFF2-40B4-BE49-F238E27FC236}">
                <a16:creationId xmlns:a16="http://schemas.microsoft.com/office/drawing/2014/main" id="{6B81D756-70CB-40F4-9A69-C584C3894B7C}"/>
              </a:ext>
            </a:extLst>
          </p:cNvPr>
          <p:cNvSpPr>
            <a:spLocks noGrp="1"/>
          </p:cNvSpPr>
          <p:nvPr>
            <p:ph idx="1"/>
          </p:nvPr>
        </p:nvSpPr>
        <p:spPr>
          <a:xfrm>
            <a:off x="831019" y="1749723"/>
            <a:ext cx="6576459" cy="4340684"/>
          </a:xfrm>
        </p:spPr>
        <p:txBody>
          <a:bodyPr>
            <a:normAutofit/>
          </a:bodyPr>
          <a:lstStyle/>
          <a:p>
            <a:r>
              <a:rPr lang="pt-BR" dirty="0"/>
              <a:t>A busca em largura é um algoritmo de busca em arvores e grafos.</a:t>
            </a:r>
          </a:p>
          <a:p>
            <a:r>
              <a:rPr lang="pt-BR" dirty="0"/>
              <a:t>A busca em largura pode ser implementada de varias formas, sendo a mais conhecida </a:t>
            </a:r>
            <a:r>
              <a:rPr lang="pt-BR"/>
              <a:t>é iterativamente </a:t>
            </a:r>
            <a:r>
              <a:rPr lang="pt-BR" dirty="0"/>
              <a:t>através de uma fila(FIFO).</a:t>
            </a:r>
          </a:p>
          <a:p>
            <a:r>
              <a:rPr lang="pt-BR" dirty="0"/>
              <a:t> Partindo de um vértice inicial, ela explora todos os vértices vizinhos. Em seguida, para cada vértice vizinho ela repete esse processo, visitando os vértices ainda não explorados. Até que ela encontre o alvo da busca.</a:t>
            </a:r>
          </a:p>
          <a:p>
            <a:r>
              <a:rPr lang="pt-BR" dirty="0"/>
              <a:t>Tem o objetivo de achar o menor caminho entre um nó raiz e os outros nós dos grafos.</a:t>
            </a:r>
          </a:p>
        </p:txBody>
      </p:sp>
      <p:pic>
        <p:nvPicPr>
          <p:cNvPr id="5" name="Imagem 4">
            <a:extLst>
              <a:ext uri="{FF2B5EF4-FFF2-40B4-BE49-F238E27FC236}">
                <a16:creationId xmlns:a16="http://schemas.microsoft.com/office/drawing/2014/main" id="{7260F88B-5703-4563-AAE4-617EB94BF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465" y="1868210"/>
            <a:ext cx="3987305" cy="3987305"/>
          </a:xfrm>
          <a:prstGeom prst="rect">
            <a:avLst/>
          </a:prstGeom>
        </p:spPr>
      </p:pic>
    </p:spTree>
    <p:extLst>
      <p:ext uri="{BB962C8B-B14F-4D97-AF65-F5344CB8AC3E}">
        <p14:creationId xmlns:p14="http://schemas.microsoft.com/office/powerpoint/2010/main" val="46949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62433-1FBF-4C45-BEF0-4BDC20F65206}"/>
              </a:ext>
            </a:extLst>
          </p:cNvPr>
          <p:cNvSpPr>
            <a:spLocks noGrp="1"/>
          </p:cNvSpPr>
          <p:nvPr>
            <p:ph type="title"/>
          </p:nvPr>
        </p:nvSpPr>
        <p:spPr>
          <a:xfrm>
            <a:off x="838200" y="121844"/>
            <a:ext cx="10515600" cy="1325563"/>
          </a:xfrm>
        </p:spPr>
        <p:txBody>
          <a:bodyPr/>
          <a:lstStyle/>
          <a:p>
            <a:pPr algn="ctr"/>
            <a:r>
              <a:rPr lang="pt-BR" dirty="0"/>
              <a:t>Cores e identificação</a:t>
            </a:r>
          </a:p>
        </p:txBody>
      </p:sp>
      <p:sp>
        <p:nvSpPr>
          <p:cNvPr id="3" name="Espaço Reservado para Conteúdo 2">
            <a:extLst>
              <a:ext uri="{FF2B5EF4-FFF2-40B4-BE49-F238E27FC236}">
                <a16:creationId xmlns:a16="http://schemas.microsoft.com/office/drawing/2014/main" id="{E8D3603C-45C7-40E0-A99D-B7A6463C8131}"/>
              </a:ext>
            </a:extLst>
          </p:cNvPr>
          <p:cNvSpPr>
            <a:spLocks noGrp="1"/>
          </p:cNvSpPr>
          <p:nvPr>
            <p:ph idx="1"/>
          </p:nvPr>
        </p:nvSpPr>
        <p:spPr>
          <a:xfrm>
            <a:off x="838200" y="1504120"/>
            <a:ext cx="6586057" cy="4351338"/>
          </a:xfrm>
        </p:spPr>
        <p:txBody>
          <a:bodyPr>
            <a:normAutofit lnSpcReduction="10000"/>
          </a:bodyPr>
          <a:lstStyle/>
          <a:p>
            <a:r>
              <a:rPr lang="pt-BR" dirty="0"/>
              <a:t>Para organizar e diferenciar os vértices que já foram visitados dos que ainda não foram, o algoritmo de busca em largura utiliza cores para essa diferenciação.</a:t>
            </a:r>
          </a:p>
          <a:p>
            <a:r>
              <a:rPr lang="pt-BR" dirty="0"/>
              <a:t>Sendo elas: branco, cinza e preto.</a:t>
            </a:r>
          </a:p>
          <a:p>
            <a:r>
              <a:rPr lang="pt-BR" dirty="0"/>
              <a:t>Branco: vértices que não foram descobertos ainda.</a:t>
            </a:r>
          </a:p>
          <a:p>
            <a:r>
              <a:rPr lang="pt-BR" dirty="0"/>
              <a:t>Cinza: o vértice foi descoberto, mas não analisaram seus vizinhos ainda.</a:t>
            </a:r>
          </a:p>
          <a:p>
            <a:r>
              <a:rPr lang="pt-BR" dirty="0"/>
              <a:t>Preto: vértices descobertos e vizinhos examinados.</a:t>
            </a:r>
          </a:p>
          <a:p>
            <a:r>
              <a:rPr lang="pt-BR" dirty="0"/>
              <a:t>Para armazenar os vértices o algoritmo utiliza uma fila.</a:t>
            </a:r>
          </a:p>
        </p:txBody>
      </p:sp>
    </p:spTree>
    <p:extLst>
      <p:ext uri="{BB962C8B-B14F-4D97-AF65-F5344CB8AC3E}">
        <p14:creationId xmlns:p14="http://schemas.microsoft.com/office/powerpoint/2010/main" val="102724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11C48-1B15-4251-82B4-68B1F07EDCEA}"/>
              </a:ext>
            </a:extLst>
          </p:cNvPr>
          <p:cNvSpPr>
            <a:spLocks noGrp="1"/>
          </p:cNvSpPr>
          <p:nvPr>
            <p:ph type="title"/>
          </p:nvPr>
        </p:nvSpPr>
        <p:spPr>
          <a:xfrm>
            <a:off x="762793" y="181762"/>
            <a:ext cx="10353762" cy="970450"/>
          </a:xfrm>
        </p:spPr>
        <p:txBody>
          <a:bodyPr>
            <a:normAutofit/>
          </a:bodyPr>
          <a:lstStyle/>
          <a:p>
            <a:pPr algn="ctr"/>
            <a:r>
              <a:rPr lang="pt-BR" dirty="0"/>
              <a:t>Exemplificação</a:t>
            </a:r>
          </a:p>
        </p:txBody>
      </p:sp>
      <p:pic>
        <p:nvPicPr>
          <p:cNvPr id="6" name="Espaço Reservado para Conteúdo 5">
            <a:extLst>
              <a:ext uri="{FF2B5EF4-FFF2-40B4-BE49-F238E27FC236}">
                <a16:creationId xmlns:a16="http://schemas.microsoft.com/office/drawing/2014/main" id="{CDB04F2D-A907-4B8F-9052-C701489096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995" y="1152212"/>
            <a:ext cx="10084560" cy="5176007"/>
          </a:xfrm>
        </p:spPr>
      </p:pic>
    </p:spTree>
    <p:extLst>
      <p:ext uri="{BB962C8B-B14F-4D97-AF65-F5344CB8AC3E}">
        <p14:creationId xmlns:p14="http://schemas.microsoft.com/office/powerpoint/2010/main" val="254353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9E6777-82A2-4AEB-9506-32AF654A82AA}"/>
              </a:ext>
            </a:extLst>
          </p:cNvPr>
          <p:cNvSpPr>
            <a:spLocks noGrp="1"/>
          </p:cNvSpPr>
          <p:nvPr>
            <p:ph type="title"/>
          </p:nvPr>
        </p:nvSpPr>
        <p:spPr>
          <a:xfrm>
            <a:off x="1237885" y="83112"/>
            <a:ext cx="8534400" cy="1507067"/>
          </a:xfrm>
        </p:spPr>
        <p:txBody>
          <a:bodyPr/>
          <a:lstStyle/>
          <a:p>
            <a:pPr algn="ctr"/>
            <a:r>
              <a:rPr lang="pt-BR" dirty="0"/>
              <a:t>Complexidade de tempo </a:t>
            </a:r>
          </a:p>
        </p:txBody>
      </p:sp>
      <p:sp>
        <p:nvSpPr>
          <p:cNvPr id="3" name="Espaço Reservado para Conteúdo 2">
            <a:extLst>
              <a:ext uri="{FF2B5EF4-FFF2-40B4-BE49-F238E27FC236}">
                <a16:creationId xmlns:a16="http://schemas.microsoft.com/office/drawing/2014/main" id="{BE097948-F3F0-4C48-A0A0-A0FD56EDE860}"/>
              </a:ext>
            </a:extLst>
          </p:cNvPr>
          <p:cNvSpPr>
            <a:spLocks noGrp="1"/>
          </p:cNvSpPr>
          <p:nvPr>
            <p:ph idx="1"/>
          </p:nvPr>
        </p:nvSpPr>
        <p:spPr>
          <a:xfrm>
            <a:off x="1103661" y="1323364"/>
            <a:ext cx="8534400" cy="3615267"/>
          </a:xfrm>
        </p:spPr>
        <p:txBody>
          <a:bodyPr>
            <a:normAutofit/>
          </a:bodyPr>
          <a:lstStyle/>
          <a:p>
            <a:endParaRPr lang="pt-BR" dirty="0">
              <a:latin typeface="Arial" panose="020B0604020202020204" pitchFamily="34" charset="0"/>
            </a:endParaRPr>
          </a:p>
          <a:p>
            <a:r>
              <a:rPr lang="pt-BR" dirty="0"/>
              <a:t>Cada vértice será visitado apenas uma vez e será marcado, ou seja complexidade O(V).</a:t>
            </a:r>
          </a:p>
          <a:p>
            <a:r>
              <a:rPr lang="pt-BR" dirty="0"/>
              <a:t>Já o número de vizinhos dos vértices se da pelo número de arestas que ele está conectado, sendo assim, a complexidade se da por O(A).</a:t>
            </a:r>
          </a:p>
          <a:p>
            <a:r>
              <a:rPr lang="pt-BR" dirty="0"/>
              <a:t>A complexidade total do algoritmo no pior dos casos é representada por O (V+A). No qual V = vértices e A = arestas.</a:t>
            </a:r>
          </a:p>
          <a:p>
            <a:endParaRPr lang="pt-BR" dirty="0"/>
          </a:p>
        </p:txBody>
      </p:sp>
    </p:spTree>
    <p:extLst>
      <p:ext uri="{BB962C8B-B14F-4D97-AF65-F5344CB8AC3E}">
        <p14:creationId xmlns:p14="http://schemas.microsoft.com/office/powerpoint/2010/main" val="51542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0C4CA6-B742-45F2-95DC-888285AEF5D3}"/>
              </a:ext>
            </a:extLst>
          </p:cNvPr>
          <p:cNvSpPr>
            <a:spLocks noGrp="1"/>
          </p:cNvSpPr>
          <p:nvPr>
            <p:ph type="title"/>
          </p:nvPr>
        </p:nvSpPr>
        <p:spPr>
          <a:xfrm>
            <a:off x="1828800" y="250892"/>
            <a:ext cx="8534400" cy="1507067"/>
          </a:xfrm>
        </p:spPr>
        <p:txBody>
          <a:bodyPr>
            <a:normAutofit/>
          </a:bodyPr>
          <a:lstStyle/>
          <a:p>
            <a:pPr algn="ctr"/>
            <a:r>
              <a:rPr lang="pt-BR" dirty="0"/>
              <a:t>Aplicações da Busca em Largura </a:t>
            </a:r>
          </a:p>
        </p:txBody>
      </p:sp>
      <p:sp>
        <p:nvSpPr>
          <p:cNvPr id="3" name="Espaço Reservado para Conteúdo 2">
            <a:extLst>
              <a:ext uri="{FF2B5EF4-FFF2-40B4-BE49-F238E27FC236}">
                <a16:creationId xmlns:a16="http://schemas.microsoft.com/office/drawing/2014/main" id="{639E8735-6BBA-4F2E-8583-22ABD4E0792E}"/>
              </a:ext>
            </a:extLst>
          </p:cNvPr>
          <p:cNvSpPr>
            <a:spLocks noGrp="1"/>
          </p:cNvSpPr>
          <p:nvPr>
            <p:ph idx="1"/>
          </p:nvPr>
        </p:nvSpPr>
        <p:spPr>
          <a:xfrm>
            <a:off x="944271" y="1956644"/>
            <a:ext cx="5808867" cy="3693253"/>
          </a:xfrm>
        </p:spPr>
        <p:txBody>
          <a:bodyPr>
            <a:normAutofit fontScale="92500" lnSpcReduction="10000"/>
          </a:bodyPr>
          <a:lstStyle/>
          <a:p>
            <a:r>
              <a:rPr lang="pt-BR" dirty="0"/>
              <a:t>Base para Caminho mais curto (</a:t>
            </a:r>
            <a:r>
              <a:rPr lang="pt-BR" dirty="0" err="1"/>
              <a:t>Dijkstra</a:t>
            </a:r>
            <a:r>
              <a:rPr lang="pt-BR" dirty="0"/>
              <a:t>);</a:t>
            </a:r>
          </a:p>
          <a:p>
            <a:r>
              <a:rPr lang="pt-BR" dirty="0"/>
              <a:t>Base para Árvore Geradora Mínima - AGM (</a:t>
            </a:r>
            <a:r>
              <a:rPr lang="pt-BR" dirty="0" err="1"/>
              <a:t>Prim</a:t>
            </a:r>
            <a:r>
              <a:rPr lang="pt-BR" dirty="0"/>
              <a:t>);</a:t>
            </a:r>
          </a:p>
          <a:p>
            <a:r>
              <a:rPr lang="pt-BR" dirty="0"/>
              <a:t>  Utilizado para calcular rotas de custo mínimo em um par de localidades em um mapa, por exemplo em um sistema de GPS.</a:t>
            </a:r>
          </a:p>
          <a:p>
            <a:r>
              <a:rPr lang="pt-BR" dirty="0"/>
              <a:t>Pode ser utilizado como base para um jogo chamado Oracle </a:t>
            </a:r>
            <a:r>
              <a:rPr lang="pt-BR" dirty="0" err="1"/>
              <a:t>of</a:t>
            </a:r>
            <a:r>
              <a:rPr lang="pt-BR" dirty="0"/>
              <a:t> Bacon, onde os jogadores desafiam uns aos outros para escolher arbitrariamente um ator e, em seguida, conectá-los a um outro ator por meio de um filme.</a:t>
            </a:r>
          </a:p>
        </p:txBody>
      </p:sp>
      <p:pic>
        <p:nvPicPr>
          <p:cNvPr id="1030" name="Picture 6" descr="Busca em largura e seus usos (artigo) | Khan Academy">
            <a:extLst>
              <a:ext uri="{FF2B5EF4-FFF2-40B4-BE49-F238E27FC236}">
                <a16:creationId xmlns:a16="http://schemas.microsoft.com/office/drawing/2014/main" id="{1BE5C12B-76BB-414F-90E2-C24ABD766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060" y="1956644"/>
            <a:ext cx="50577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ix Degrees of Kevin Bacon - Education Edition — The Institute for  Inter-Connected Education">
            <a:extLst>
              <a:ext uri="{FF2B5EF4-FFF2-40B4-BE49-F238E27FC236}">
                <a16:creationId xmlns:a16="http://schemas.microsoft.com/office/drawing/2014/main" id="{B9A5EBFA-F350-402C-8BBD-DA3453579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426" y="3634532"/>
            <a:ext cx="4215041" cy="252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72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21B97-3655-46C9-BB63-B5BB152BCE0E}"/>
              </a:ext>
            </a:extLst>
          </p:cNvPr>
          <p:cNvSpPr>
            <a:spLocks noGrp="1"/>
          </p:cNvSpPr>
          <p:nvPr>
            <p:ph type="title"/>
          </p:nvPr>
        </p:nvSpPr>
        <p:spPr>
          <a:xfrm>
            <a:off x="898132" y="0"/>
            <a:ext cx="9905998" cy="1478570"/>
          </a:xfrm>
        </p:spPr>
        <p:txBody>
          <a:bodyPr/>
          <a:lstStyle/>
          <a:p>
            <a:pPr algn="ctr"/>
            <a:r>
              <a:rPr lang="pt-BR" dirty="0"/>
              <a:t>Fim</a:t>
            </a:r>
          </a:p>
        </p:txBody>
      </p:sp>
      <p:sp>
        <p:nvSpPr>
          <p:cNvPr id="3" name="Espaço Reservado para Conteúdo 2">
            <a:extLst>
              <a:ext uri="{FF2B5EF4-FFF2-40B4-BE49-F238E27FC236}">
                <a16:creationId xmlns:a16="http://schemas.microsoft.com/office/drawing/2014/main" id="{99AEC317-4334-46B6-9E78-EFB0271A8720}"/>
              </a:ext>
            </a:extLst>
          </p:cNvPr>
          <p:cNvSpPr>
            <a:spLocks noGrp="1"/>
          </p:cNvSpPr>
          <p:nvPr>
            <p:ph idx="1"/>
          </p:nvPr>
        </p:nvSpPr>
        <p:spPr>
          <a:xfrm>
            <a:off x="2332650" y="1011893"/>
            <a:ext cx="10515600" cy="4351338"/>
          </a:xfrm>
        </p:spPr>
        <p:txBody>
          <a:bodyPr/>
          <a:lstStyle/>
          <a:p>
            <a:r>
              <a:rPr lang="pt-BR" dirty="0"/>
              <a:t>Boa noite!!! </a:t>
            </a:r>
          </a:p>
        </p:txBody>
      </p:sp>
      <p:pic>
        <p:nvPicPr>
          <p:cNvPr id="4" name="Imagem 3">
            <a:extLst>
              <a:ext uri="{FF2B5EF4-FFF2-40B4-BE49-F238E27FC236}">
                <a16:creationId xmlns:a16="http://schemas.microsoft.com/office/drawing/2014/main" id="{DAE5F474-A1D9-4259-AE90-FB1F2771E992}"/>
              </a:ext>
            </a:extLst>
          </p:cNvPr>
          <p:cNvPicPr>
            <a:picLocks noChangeAspect="1"/>
          </p:cNvPicPr>
          <p:nvPr/>
        </p:nvPicPr>
        <p:blipFill>
          <a:blip r:embed="rId2"/>
          <a:stretch>
            <a:fillRect/>
          </a:stretch>
        </p:blipFill>
        <p:spPr>
          <a:xfrm>
            <a:off x="2474752" y="1625411"/>
            <a:ext cx="6573474" cy="4930106"/>
          </a:xfrm>
          <a:prstGeom prst="rect">
            <a:avLst/>
          </a:prstGeom>
        </p:spPr>
      </p:pic>
    </p:spTree>
    <p:extLst>
      <p:ext uri="{BB962C8B-B14F-4D97-AF65-F5344CB8AC3E}">
        <p14:creationId xmlns:p14="http://schemas.microsoft.com/office/powerpoint/2010/main" val="1152292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TM02836342[[fn=Íon]]</Template>
  <TotalTime>223</TotalTime>
  <Words>384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Century Gothic</vt:lpstr>
      <vt:lpstr>Wingdings 3</vt:lpstr>
      <vt:lpstr>Íon</vt:lpstr>
      <vt:lpstr>Grafo 1 Busca em Largura  </vt:lpstr>
      <vt:lpstr>Definição/Conceito da Busca em Largura</vt:lpstr>
      <vt:lpstr>Cores e identificação</vt:lpstr>
      <vt:lpstr>Exemplificação</vt:lpstr>
      <vt:lpstr>Complexidade de tempo </vt:lpstr>
      <vt:lpstr>Aplicações da Busca em Largura </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Grafo 1 Busca em Largura</dc:title>
  <dc:creator>Marcos Moraes</dc:creator>
  <cp:lastModifiedBy>Marcos Moraes</cp:lastModifiedBy>
  <cp:revision>9</cp:revision>
  <dcterms:created xsi:type="dcterms:W3CDTF">2021-04-12T23:37:58Z</dcterms:created>
  <dcterms:modified xsi:type="dcterms:W3CDTF">2021-04-19T05:21:11Z</dcterms:modified>
</cp:coreProperties>
</file>