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6" r:id="rId2"/>
  </p:sldMasterIdLst>
  <p:notesMasterIdLst>
    <p:notesMasterId r:id="rId22"/>
  </p:notesMasterIdLst>
  <p:handoutMasterIdLst>
    <p:handoutMasterId r:id="rId23"/>
  </p:handoutMasterIdLst>
  <p:sldIdLst>
    <p:sldId id="336" r:id="rId3"/>
    <p:sldId id="428" r:id="rId4"/>
    <p:sldId id="438" r:id="rId5"/>
    <p:sldId id="432" r:id="rId6"/>
    <p:sldId id="445" r:id="rId7"/>
    <p:sldId id="433" r:id="rId8"/>
    <p:sldId id="446" r:id="rId9"/>
    <p:sldId id="449" r:id="rId10"/>
    <p:sldId id="430" r:id="rId11"/>
    <p:sldId id="434" r:id="rId12"/>
    <p:sldId id="435" r:id="rId13"/>
    <p:sldId id="436" r:id="rId14"/>
    <p:sldId id="439" r:id="rId15"/>
    <p:sldId id="450" r:id="rId16"/>
    <p:sldId id="452" r:id="rId17"/>
    <p:sldId id="447" r:id="rId18"/>
    <p:sldId id="448" r:id="rId19"/>
    <p:sldId id="451" r:id="rId20"/>
    <p:sldId id="36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00FF"/>
    <a:srgbClr val="D20A43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38" autoAdjust="0"/>
    <p:restoredTop sz="83549" autoAdjust="0"/>
  </p:normalViewPr>
  <p:slideViewPr>
    <p:cSldViewPr>
      <p:cViewPr>
        <p:scale>
          <a:sx n="100" d="100"/>
          <a:sy n="100" d="100"/>
        </p:scale>
        <p:origin x="-193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0C2D9D3-63E2-4816-9404-FFA7E3D71297}" type="datetimeFigureOut">
              <a:rPr lang="zh-CN" altLang="en-US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1BE6983-63BA-4612-B423-DD4BDA6E4E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4737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A2AB437-BF9C-4245-AE66-810FC4679533}" type="datetimeFigureOut">
              <a:rPr lang="zh-CN" altLang="en-US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0"/>
              </a:spcBef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C838009-8F7B-485F-88AD-97B2599901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652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协议尚未实现，暂时不支持；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err="1" smtClean="0"/>
              <a:t>config_group</a:t>
            </a:r>
            <a:r>
              <a:rPr lang="zh-CN" altLang="en-US" dirty="0" smtClean="0"/>
              <a:t>记录配置组信息，配置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依赖于配置组信息；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ConfigInfo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当前全网发布的配置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信息；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Config_testing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当前正在灰度测试的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配置信息；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ConfigLog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正式发布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测试发布的配置</a:t>
            </a:r>
            <a:r>
              <a:rPr lang="en-US" altLang="zh-CN" baseline="0" dirty="0" smtClean="0"/>
              <a:t>key-value</a:t>
            </a:r>
            <a:r>
              <a:rPr lang="zh-CN" altLang="en-US" baseline="0" dirty="0" smtClean="0"/>
              <a:t>信息的</a:t>
            </a:r>
            <a:r>
              <a:rPr lang="en-US" altLang="zh-CN" baseline="0" dirty="0" smtClean="0"/>
              <a:t>add/update/delete</a:t>
            </a:r>
            <a:r>
              <a:rPr lang="zh-CN" altLang="en-US" baseline="0" dirty="0" smtClean="0"/>
              <a:t>操作，都会记录下一条日志，供同步；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err="1" smtClean="0"/>
              <a:t>Config_history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记录</a:t>
            </a:r>
            <a:r>
              <a:rPr lang="en-US" altLang="zh-CN" baseline="0" dirty="0" smtClean="0"/>
              <a:t>key-value</a:t>
            </a:r>
            <a:r>
              <a:rPr lang="zh-CN" altLang="en-US" baseline="0" dirty="0" smtClean="0"/>
              <a:t>对的发布历史信息，供查阅和回滚</a:t>
            </a:r>
            <a:r>
              <a:rPr lang="en-US" altLang="zh-CN" baseline="0" dirty="0" smtClean="0"/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批量回滚，暂时未实现；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38009-8F7B-485F-88AD-97B259990133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3000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pic>
        <p:nvPicPr>
          <p:cNvPr id="5" name="内容占位符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71688"/>
            <a:ext cx="124142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A3B05-9CDB-4BA5-AC91-EDC60CBB6586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3C9FC-FC25-4F08-B04D-D3EF5BBA0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71E87-B0EF-48DD-BAF4-67D985BF315E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B3D7-BC88-4608-8496-3C577248CE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09CC3-D281-4E36-99C2-803BB88EE5BF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13779-5472-4FBF-B547-EB72145857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6D82C-A304-49E6-97A6-6310885A49B7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7E61B-F59C-4177-89A7-23B3AF942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8EE5C-D346-46FB-A51C-B1E86F2D1D24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E123-82AC-46EF-ADC3-07F72035DE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4894D-60F6-4FF8-84BE-A0ACE9AA457E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7C4AA-6BCD-4845-8614-8935C6E58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F214-59E8-4732-873C-BFB6EBEB26EB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AFAA6-6727-4C37-A169-59350C6AEC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88" y="0"/>
            <a:ext cx="8786812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42844" y="6357958"/>
            <a:ext cx="2133600" cy="365125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3" name="图片 12" descr="3922-824850963de0cd9908e2d17f6d311a7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844" y="6286520"/>
            <a:ext cx="1514475" cy="485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011BC-D86A-4AE6-BBEE-5626B2158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5" descr="3922-824850963de0cd9908e2d17f6d311a7d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29" y="6286520"/>
            <a:ext cx="1514475" cy="485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01CD2-64F7-4CF6-881A-6A8D81B94B83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FDA7F-5967-4344-9CDA-31E88905A9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24EC2-EC69-4391-A6AF-F2FB5EEBB381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75938-9B2F-4020-82B6-C84FA2CA0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57188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0D27AD-12AB-4D9B-88DA-3E11FD9E84C2}" type="datetime1">
              <a:rPr lang="zh-CN" altLang="en-US" smtClean="0"/>
              <a:pPr>
                <a:defRPr/>
              </a:pPr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5C1BC6-2794-4DA3-8356-E895BB259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7FE3-E05F-430E-AFC7-CB089A14C539}" type="datetimeFigureOut">
              <a:rPr lang="zh-CN" altLang="en-US" smtClean="0"/>
              <a:pPr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1113-D8EA-4B45-918A-62E7F03BAE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1571604" y="1500174"/>
            <a:ext cx="5625744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dirty="0" smtClean="0">
                <a:solidFill>
                  <a:srgbClr val="333300"/>
                </a:solidFill>
              </a:rPr>
              <a:t>配置中心系统</a:t>
            </a:r>
            <a:endParaRPr lang="en-US" altLang="zh-CN" sz="3200" dirty="0" smtClean="0">
              <a:solidFill>
                <a:srgbClr val="333300"/>
              </a:solidFill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636268" y="5085184"/>
            <a:ext cx="4680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何欣良</a:t>
            </a:r>
            <a:endParaRPr 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011BC-D86A-4AE6-BBEE-5626B2158845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配置灰度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337DB69-5834-443E-9EE1-D6E41D61B6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1357298"/>
            <a:ext cx="8430513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功能描述：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	</a:t>
            </a:r>
            <a:r>
              <a:rPr lang="zh-CN" altLang="en-US" dirty="0" smtClean="0"/>
              <a:t>配置的修改可能会触发业务进程的一些复杂逻辑流程，该功能可以让配置修改在少部分机器或机房上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先生效，待验证正常后，再全网放开，达到灰度目的，避免由于配置操作产生的系统性风险</a:t>
            </a:r>
            <a:r>
              <a:rPr lang="en-US" altLang="zh-CN" dirty="0" smtClean="0"/>
              <a:t>; </a:t>
            </a:r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提供</a:t>
            </a:r>
            <a:r>
              <a:rPr lang="en-US" altLang="zh-CN" dirty="0" smtClean="0"/>
              <a:t>IP/</a:t>
            </a:r>
            <a:r>
              <a:rPr lang="zh-CN" altLang="en-US" dirty="0" smtClean="0"/>
              <a:t>机房二个灰度粒度：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18434" name="Picture 2" descr="C:\Users\ADMINI~1\AppData\Roaming\duowan\yy\cache\image\8e\14863-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14620"/>
            <a:ext cx="5334000" cy="3038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配置回滚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337DB69-5834-443E-9EE1-D6E41D61B6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55721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单对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回滚</a:t>
            </a:r>
            <a:r>
              <a:rPr lang="en-US" altLang="zh-CN" dirty="0" smtClean="0"/>
              <a:t>: </a:t>
            </a:r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单个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对回滚至一个旧版本；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批量回滚</a:t>
            </a:r>
            <a:r>
              <a:rPr lang="en-US" altLang="zh-CN" dirty="0" smtClean="0"/>
              <a:t>(</a:t>
            </a:r>
            <a:r>
              <a:rPr lang="zh-CN" altLang="en-US" dirty="0" smtClean="0"/>
              <a:t>待定</a:t>
            </a:r>
            <a:r>
              <a:rPr lang="en-US" altLang="zh-CN" dirty="0" smtClean="0"/>
              <a:t>)</a:t>
            </a:r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以配置组为范围，将整组的配置回滚到某一个历史时间点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临时配置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337DB69-5834-443E-9EE1-D6E41D61B6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1214422"/>
            <a:ext cx="80409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应用场景：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如调查问题，临时需要打开</a:t>
            </a:r>
            <a:r>
              <a:rPr lang="en-US" altLang="zh-CN" dirty="0" smtClean="0"/>
              <a:t>Debug log</a:t>
            </a:r>
            <a:r>
              <a:rPr lang="zh-CN" altLang="en-US" dirty="0" smtClean="0"/>
              <a:t>的开关， 而事后常忘了关闭开关；</a:t>
            </a:r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申请组的时候，只需设置一个该组配置项的生命值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当生命耗尽时，后台会自动删除该配置项，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并推送给业务进程；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</a:t>
            </a:r>
            <a:r>
              <a:rPr lang="zh-CN" altLang="en-US" dirty="0" smtClean="0"/>
              <a:t>默认配置是持久有效的，除非人工修改；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SDK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1357298"/>
            <a:ext cx="8615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Sdk</a:t>
            </a:r>
            <a:r>
              <a:rPr lang="en-US" altLang="zh-CN" dirty="0" smtClean="0"/>
              <a:t> </a:t>
            </a:r>
            <a:r>
              <a:rPr lang="zh-CN" altLang="en-US" dirty="0" smtClean="0"/>
              <a:t>独立线程，与业务进程互不干扰；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Pull + Push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时刻保持与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同步：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a.  </a:t>
            </a:r>
            <a:r>
              <a:rPr lang="zh-CN" altLang="en-US" dirty="0" smtClean="0"/>
              <a:t>启动时，随机选择一个</a:t>
            </a:r>
            <a:r>
              <a:rPr lang="en-US" altLang="zh-CN" dirty="0" err="1" smtClean="0"/>
              <a:t>configServer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全量拉取感兴趣的配置信息；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b.  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保持长连接， 感兴趣的配置信息有变化，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会以日志的方式推送下来；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c.   </a:t>
            </a:r>
            <a:r>
              <a:rPr lang="zh-CN" altLang="en-US" dirty="0" smtClean="0"/>
              <a:t>断链重连，</a:t>
            </a:r>
            <a:r>
              <a:rPr lang="en-US" altLang="zh-CN" dirty="0" err="1" smtClean="0"/>
              <a:t>configSDK</a:t>
            </a:r>
            <a:r>
              <a:rPr lang="zh-CN" altLang="en-US" dirty="0" smtClean="0"/>
              <a:t>自动同步更新日志，然后继续进入等待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3.    </a:t>
            </a:r>
            <a:r>
              <a:rPr lang="zh-CN" altLang="en-US" dirty="0" smtClean="0"/>
              <a:t>提供副本缓存， 对简单配置，业务层可以不用另外维护配置信息，需要时直接从副本缓存上读取便可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5072074"/>
            <a:ext cx="494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以上接口可以直接通过</a:t>
            </a:r>
            <a:r>
              <a:rPr lang="en-US" altLang="zh-CN" dirty="0" err="1" smtClean="0"/>
              <a:t>grpname</a:t>
            </a:r>
            <a:r>
              <a:rPr lang="en-US" altLang="zh-CN" dirty="0" smtClean="0"/>
              <a:t>+ key, </a:t>
            </a:r>
            <a:r>
              <a:rPr lang="zh-CN" altLang="en-US" dirty="0" smtClean="0"/>
              <a:t>从副本获取到配置值</a:t>
            </a:r>
            <a:endParaRPr lang="zh-CN" altLang="en-US" dirty="0"/>
          </a:p>
        </p:txBody>
      </p:sp>
      <p:pic>
        <p:nvPicPr>
          <p:cNvPr id="9220" name="Picture 4" descr="C:\Users\ADMINI~1\AppData\Roaming\duowan\yy\cache\image\05\40924-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786190"/>
            <a:ext cx="8267700" cy="809625"/>
          </a:xfrm>
          <a:prstGeom prst="rect">
            <a:avLst/>
          </a:prstGeom>
          <a:noFill/>
        </p:spPr>
      </p:pic>
      <p:pic>
        <p:nvPicPr>
          <p:cNvPr id="10244" name="Picture 4" descr="C:\Users\ADMINI~1\AppData\Roaming\duowan\yy\cache\image\8a\23802-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429264"/>
            <a:ext cx="8039100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ConfigSDK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28992" y="1571612"/>
            <a:ext cx="3286148" cy="264320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1785926"/>
            <a:ext cx="357190" cy="19288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ConfigClient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7686" y="1785926"/>
            <a:ext cx="357190" cy="19288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ConfigSubscriberMgr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628" y="1785926"/>
            <a:ext cx="1571636" cy="3571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ConfigSubscriber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0628" y="2571744"/>
            <a:ext cx="1571636" cy="3571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ConfigSubscriber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8" y="3286124"/>
            <a:ext cx="1571636" cy="3571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ConfigSubscriber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34" y="1643050"/>
            <a:ext cx="1500198" cy="22860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00"/>
                </a:solidFill>
              </a:rPr>
              <a:t>ConfigServer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9" name="直接箭头连接符 18"/>
          <p:cNvCxnSpPr>
            <a:stCxn id="6" idx="3"/>
            <a:endCxn id="7" idx="1"/>
          </p:cNvCxnSpPr>
          <p:nvPr/>
        </p:nvCxnSpPr>
        <p:spPr>
          <a:xfrm>
            <a:off x="4000496" y="2750339"/>
            <a:ext cx="357190" cy="1588"/>
          </a:xfrm>
          <a:prstGeom prst="straightConnector1">
            <a:avLst/>
          </a:prstGeom>
          <a:ln w="19050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14876" y="1928802"/>
            <a:ext cx="285752" cy="785818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14" idx="1"/>
          </p:cNvCxnSpPr>
          <p:nvPr/>
        </p:nvCxnSpPr>
        <p:spPr>
          <a:xfrm>
            <a:off x="4714876" y="2750339"/>
            <a:ext cx="285752" cy="714380"/>
          </a:xfrm>
          <a:prstGeom prst="straightConnector1">
            <a:avLst/>
          </a:prstGeom>
          <a:ln w="19050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6" idx="1"/>
          </p:cNvCxnSpPr>
          <p:nvPr/>
        </p:nvCxnSpPr>
        <p:spPr>
          <a:xfrm flipV="1">
            <a:off x="2000232" y="2750339"/>
            <a:ext cx="1643074" cy="35719"/>
          </a:xfrm>
          <a:prstGeom prst="straightConnector1">
            <a:avLst/>
          </a:prstGeom>
          <a:ln w="19050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13" idx="1"/>
          </p:cNvCxnSpPr>
          <p:nvPr/>
        </p:nvCxnSpPr>
        <p:spPr>
          <a:xfrm>
            <a:off x="4714876" y="2750339"/>
            <a:ext cx="285752" cy="1588"/>
          </a:xfrm>
          <a:prstGeom prst="straightConnector1">
            <a:avLst/>
          </a:prstGeom>
          <a:ln w="19050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00892" y="1571612"/>
            <a:ext cx="1714512" cy="22860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143768" y="1785926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072330" y="1785926"/>
            <a:ext cx="1571636" cy="3571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线程</a:t>
            </a:r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/</a:t>
            </a:r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模块</a:t>
            </a:r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1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72330" y="2500306"/>
            <a:ext cx="1571636" cy="3571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线程</a:t>
            </a:r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/</a:t>
            </a:r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模块</a:t>
            </a:r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2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72330" y="3286124"/>
            <a:ext cx="1571636" cy="3571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线程</a:t>
            </a:r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/</a:t>
            </a:r>
            <a:r>
              <a:rPr lang="zh-CN" altLang="en-US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模块</a:t>
            </a:r>
            <a:r>
              <a:rPr lang="en-US" altLang="zh-CN" dirty="0" smtClean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</a:rPr>
              <a:t>3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40" name="直接箭头连接符 39"/>
          <p:cNvCxnSpPr>
            <a:stCxn id="8" idx="3"/>
            <a:endCxn id="36" idx="1"/>
          </p:cNvCxnSpPr>
          <p:nvPr/>
        </p:nvCxnSpPr>
        <p:spPr>
          <a:xfrm>
            <a:off x="6572264" y="1964521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572264" y="2714620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572264" y="3500438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596" y="4500570"/>
            <a:ext cx="819006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configClient</a:t>
            </a:r>
            <a:r>
              <a:rPr lang="zh-CN" altLang="en-US" dirty="0" smtClean="0"/>
              <a:t>负责与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建立会话联系，获取配置信息</a:t>
            </a:r>
            <a:r>
              <a:rPr lang="en-US" altLang="zh-CN" dirty="0" smtClean="0"/>
              <a:t>; 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configSubscriberMgr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的总控，负责</a:t>
            </a:r>
            <a:r>
              <a:rPr lang="en-US" altLang="zh-CN" dirty="0" err="1" smtClean="0"/>
              <a:t>configClient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configSubscriber</a:t>
            </a:r>
            <a:r>
              <a:rPr lang="zh-CN" altLang="en-US" dirty="0" smtClean="0"/>
              <a:t>间的通信；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ConfigSubscriber</a:t>
            </a:r>
            <a:r>
              <a:rPr lang="zh-CN" altLang="en-US" dirty="0" smtClean="0"/>
              <a:t>负责与具体业务模块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间的通信，每个</a:t>
            </a:r>
            <a:r>
              <a:rPr lang="en-US" altLang="zh-CN" dirty="0" err="1" smtClean="0"/>
              <a:t>ConfigSubcriber</a:t>
            </a:r>
            <a:r>
              <a:rPr lang="zh-CN" altLang="en-US" dirty="0" smtClean="0"/>
              <a:t>实例间相互独立；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MiscClient</a:t>
            </a:r>
            <a:r>
              <a:rPr lang="zh-CN" altLang="en-US" dirty="0" smtClean="0"/>
              <a:t>做一些与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本身无关，但与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状态相关的事，如上报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的状态等 等；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643306" y="3857628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MiscClient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configSDK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15008" y="3786190"/>
            <a:ext cx="2214578" cy="857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00"/>
                </a:solidFill>
              </a:rPr>
              <a:t>ConfigSDK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5008" y="2214554"/>
            <a:ext cx="100013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Json</a:t>
            </a:r>
            <a:r>
              <a:rPr lang="zh-CN" altLang="en-US" dirty="0" smtClean="0"/>
              <a:t>解析器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29454" y="2214554"/>
            <a:ext cx="100013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解析器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285860"/>
            <a:ext cx="5788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configSDK</a:t>
            </a:r>
            <a:r>
              <a:rPr lang="zh-CN" altLang="en-US" dirty="0" smtClean="0"/>
              <a:t>之上，业务可以自行开发或添加相应的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解析模块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ConfigServer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7126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主要有四块功能：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Config</a:t>
            </a:r>
            <a:r>
              <a:rPr lang="zh-CN" altLang="en-US" dirty="0" smtClean="0"/>
              <a:t>会话管理：   管理</a:t>
            </a:r>
            <a:r>
              <a:rPr lang="en-US" altLang="zh-CN" dirty="0" err="1" smtClean="0"/>
              <a:t>configSDk</a:t>
            </a:r>
            <a:r>
              <a:rPr lang="zh-CN" altLang="en-US" dirty="0" smtClean="0"/>
              <a:t>过来的请求会话，包话</a:t>
            </a:r>
            <a:r>
              <a:rPr lang="en-US" altLang="zh-CN" dirty="0" smtClean="0"/>
              <a:t>ping, </a:t>
            </a:r>
            <a:r>
              <a:rPr lang="zh-CN" altLang="en-US" dirty="0" smtClean="0"/>
              <a:t>全量拉取， 更新推送等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本地缓存： 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上的配置项</a:t>
            </a:r>
            <a:r>
              <a:rPr lang="en-US" altLang="zh-CN" dirty="0" smtClean="0"/>
              <a:t>/</a:t>
            </a:r>
            <a:r>
              <a:rPr lang="zh-CN" altLang="en-US" dirty="0" smtClean="0"/>
              <a:t>部分配置日志缓存起来，所有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会话，将直接从缓存中读取数据；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更新同步： 定期读取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上的更新日志，同步本地缓存，触发更新推送；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本地备份： 通过第三方开源库</a:t>
            </a:r>
            <a:r>
              <a:rPr lang="en-US" altLang="zh-CN" dirty="0" err="1" smtClean="0"/>
              <a:t>HailDB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在本地机器落盘备份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的一个副本，供容灾；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8794" y="3000372"/>
            <a:ext cx="3071834" cy="171451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14546" y="3071810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本地缓存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857620" y="3071810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更新同步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214546" y="3929066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会话管理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929058" y="3929066"/>
            <a:ext cx="100013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本地备份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000232" y="5357826"/>
            <a:ext cx="1428760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业务进程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0" idx="0"/>
            <a:endCxn id="8" idx="4"/>
          </p:cNvCxnSpPr>
          <p:nvPr/>
        </p:nvCxnSpPr>
        <p:spPr>
          <a:xfrm rot="5400000" flipH="1" flipV="1">
            <a:off x="2285984" y="4929198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柱形 12"/>
          <p:cNvSpPr/>
          <p:nvPr/>
        </p:nvSpPr>
        <p:spPr>
          <a:xfrm>
            <a:off x="5929322" y="3571876"/>
            <a:ext cx="928694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6"/>
            <a:endCxn id="13" idx="2"/>
          </p:cNvCxnSpPr>
          <p:nvPr/>
        </p:nvCxnSpPr>
        <p:spPr>
          <a:xfrm>
            <a:off x="4857752" y="3357562"/>
            <a:ext cx="1071570" cy="5357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6"/>
            <a:endCxn id="13" idx="2"/>
          </p:cNvCxnSpPr>
          <p:nvPr/>
        </p:nvCxnSpPr>
        <p:spPr>
          <a:xfrm flipV="1">
            <a:off x="4929190" y="3893347"/>
            <a:ext cx="1000132" cy="3214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6" idx="6"/>
          </p:cNvCxnSpPr>
          <p:nvPr/>
        </p:nvCxnSpPr>
        <p:spPr>
          <a:xfrm rot="10800000">
            <a:off x="3214678" y="3357562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4"/>
            <a:endCxn id="8" idx="0"/>
          </p:cNvCxnSpPr>
          <p:nvPr/>
        </p:nvCxnSpPr>
        <p:spPr>
          <a:xfrm rot="5400000">
            <a:off x="2571736" y="3786190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1285860"/>
            <a:ext cx="75557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目前核心机房北上广均已部署；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err="1" smtClean="0"/>
              <a:t>ConfigServer</a:t>
            </a:r>
            <a:r>
              <a:rPr lang="zh-CN" altLang="en-US" dirty="0" smtClean="0"/>
              <a:t>是无状态的，可以根据业务进程的数量按需扩展；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小众</a:t>
            </a:r>
            <a:r>
              <a:rPr lang="en-US" altLang="zh-CN" dirty="0" smtClean="0"/>
              <a:t>/</a:t>
            </a:r>
            <a:r>
              <a:rPr lang="zh-CN" altLang="en-US" dirty="0" smtClean="0"/>
              <a:t>海外机房</a:t>
            </a:r>
            <a:r>
              <a:rPr lang="en-US" altLang="zh-CN" dirty="0" smtClean="0"/>
              <a:t>:</a:t>
            </a:r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直接在小众机房上部署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作为代理，后续小众机房业务进程从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的本地缓存上读取便可；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配置更新不频繁，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间的同步量在小众机房可以接受；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接入情况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49072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平台</a:t>
            </a:r>
            <a:r>
              <a:rPr lang="en-US" altLang="zh-CN" dirty="0" err="1" smtClean="0"/>
              <a:t>svc_dispatcher</a:t>
            </a:r>
            <a:r>
              <a:rPr lang="en-US" altLang="zh-CN" dirty="0" smtClean="0"/>
              <a:t>, route</a:t>
            </a:r>
            <a:r>
              <a:rPr lang="zh-CN" altLang="en-US" dirty="0" smtClean="0"/>
              <a:t>节点已经全部接入；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伟强的</a:t>
            </a:r>
            <a:r>
              <a:rPr lang="en-US" altLang="zh-CN" dirty="0" err="1" smtClean="0"/>
              <a:t>wewatch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; </a:t>
            </a:r>
            <a:endParaRPr lang="zh-CN" altLang="en-US" dirty="0"/>
          </a:p>
        </p:txBody>
      </p:sp>
      <p:pic>
        <p:nvPicPr>
          <p:cNvPr id="5122" name="Picture 2" descr="C:\Users\ADMINI~1\AppData\Roaming\duowan\yy\cache\image\a7\56498-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4105275" cy="367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3143240" y="2643182"/>
            <a:ext cx="5786478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zh-CN" altLang="en-US" sz="8000" b="1" smtClean="0"/>
              <a:t>谢谢</a:t>
            </a:r>
            <a:r>
              <a:rPr lang="zh-CN" altLang="en-US" sz="8000" b="1" dirty="0" smtClean="0"/>
              <a:t>！</a:t>
            </a:r>
            <a:endParaRPr lang="zh-CN" sz="8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YY熊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643050"/>
            <a:ext cx="3048000" cy="304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011BC-D86A-4AE6-BBEE-5626B2158845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功能点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337DB69-5834-443E-9EE1-D6E41D61B6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7158" y="1285860"/>
            <a:ext cx="5429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key-value</a:t>
            </a:r>
            <a:r>
              <a:rPr lang="zh-CN" altLang="en-US" dirty="0" smtClean="0"/>
              <a:t>对配置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按组隔离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提供配置测试选项，让配置项灰度发布；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  单项回滚；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批量回滚；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提供临时配置选项；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 SDK</a:t>
            </a:r>
            <a:r>
              <a:rPr lang="zh-CN" altLang="en-US" dirty="0" smtClean="0"/>
              <a:t>接入；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7DB69-5834-443E-9EE1-D6E41D61B6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285860"/>
            <a:ext cx="1345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简单可靠</a:t>
            </a:r>
            <a:r>
              <a:rPr lang="en-US" altLang="zh-CN" dirty="0" smtClean="0"/>
              <a:t>; 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易接入；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易扩容；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架构简介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337DB69-5834-443E-9EE1-D6E41D61B6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643174" y="1000108"/>
            <a:ext cx="5500726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214678" y="421481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Http/YY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786446" y="450057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YY/Http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3357554" y="5000636"/>
            <a:ext cx="1428760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业务进程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4143372" y="5357826"/>
            <a:ext cx="1428760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业务进程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500562" y="4929198"/>
            <a:ext cx="1428760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业务进程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214942" y="5286388"/>
            <a:ext cx="1428760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业务进程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143240" y="5429264"/>
            <a:ext cx="1428760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业务进程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rot="16200000" flipV="1">
            <a:off x="2928926" y="4143380"/>
            <a:ext cx="1428760" cy="2857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9" idx="0"/>
            <a:endCxn id="106" idx="2"/>
          </p:cNvCxnSpPr>
          <p:nvPr/>
        </p:nvCxnSpPr>
        <p:spPr>
          <a:xfrm rot="16200000" flipV="1">
            <a:off x="3107521" y="4036223"/>
            <a:ext cx="1428760" cy="5000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5500694" y="3429000"/>
            <a:ext cx="1857388" cy="150019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1" idx="0"/>
          </p:cNvCxnSpPr>
          <p:nvPr/>
        </p:nvCxnSpPr>
        <p:spPr>
          <a:xfrm rot="5400000" flipH="1" flipV="1">
            <a:off x="5536413" y="3178967"/>
            <a:ext cx="1428760" cy="207170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rot="10800000">
            <a:off x="2071670" y="3786190"/>
            <a:ext cx="1928826" cy="1428760"/>
          </a:xfrm>
          <a:prstGeom prst="straightConnector1">
            <a:avLst/>
          </a:prstGeom>
          <a:ln>
            <a:noFil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柱形 103"/>
          <p:cNvSpPr/>
          <p:nvPr/>
        </p:nvSpPr>
        <p:spPr>
          <a:xfrm>
            <a:off x="3000364" y="1071546"/>
            <a:ext cx="1143008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105" name="圆柱形 104"/>
          <p:cNvSpPr/>
          <p:nvPr/>
        </p:nvSpPr>
        <p:spPr>
          <a:xfrm>
            <a:off x="6500826" y="1071546"/>
            <a:ext cx="1143008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zh-CN" altLang="en-US" dirty="0" smtClean="0"/>
              <a:t>备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857488" y="2571744"/>
            <a:ext cx="142876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configServer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786314" y="2571744"/>
            <a:ext cx="14287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configServer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4" idx="4"/>
            <a:endCxn id="105" idx="2"/>
          </p:cNvCxnSpPr>
          <p:nvPr/>
        </p:nvCxnSpPr>
        <p:spPr>
          <a:xfrm>
            <a:off x="4143372" y="1393017"/>
            <a:ext cx="235745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2857488" y="257174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localBackup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4786314" y="2571744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localBackup</a:t>
            </a:r>
            <a:endParaRPr lang="zh-CN" altLang="en-US" dirty="0"/>
          </a:p>
        </p:txBody>
      </p:sp>
      <p:cxnSp>
        <p:nvCxnSpPr>
          <p:cNvPr id="112" name="直接箭头连接符 111"/>
          <p:cNvCxnSpPr>
            <a:endCxn id="104" idx="3"/>
          </p:cNvCxnSpPr>
          <p:nvPr/>
        </p:nvCxnSpPr>
        <p:spPr>
          <a:xfrm rot="5400000" flipH="1" flipV="1">
            <a:off x="3036083" y="2035959"/>
            <a:ext cx="857256" cy="21431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3643306" y="1714488"/>
            <a:ext cx="2214578" cy="92869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6643702" y="2571744"/>
            <a:ext cx="142876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configServer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6643702" y="2571744"/>
            <a:ext cx="114300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localBackup</a:t>
            </a:r>
            <a:endParaRPr lang="zh-CN" altLang="en-US" dirty="0"/>
          </a:p>
        </p:txBody>
      </p:sp>
      <p:cxnSp>
        <p:nvCxnSpPr>
          <p:cNvPr id="117" name="直接箭头连接符 116"/>
          <p:cNvCxnSpPr/>
          <p:nvPr/>
        </p:nvCxnSpPr>
        <p:spPr>
          <a:xfrm rot="10800000">
            <a:off x="3714744" y="1785926"/>
            <a:ext cx="3643338" cy="78581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108" idx="2"/>
          </p:cNvCxnSpPr>
          <p:nvPr/>
        </p:nvCxnSpPr>
        <p:spPr>
          <a:xfrm rot="5400000" flipH="1" flipV="1">
            <a:off x="4572000" y="4143380"/>
            <a:ext cx="1571636" cy="2857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89" idx="7"/>
            <a:endCxn id="108" idx="2"/>
          </p:cNvCxnSpPr>
          <p:nvPr/>
        </p:nvCxnSpPr>
        <p:spPr>
          <a:xfrm rot="5400000" flipH="1" flipV="1">
            <a:off x="4246939" y="3830577"/>
            <a:ext cx="1583893" cy="9236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929190" y="392906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YY/Http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785786" y="114298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webtool</a:t>
            </a:r>
            <a:endParaRPr lang="zh-CN" altLang="en-US" dirty="0"/>
          </a:p>
        </p:txBody>
      </p:sp>
      <p:cxnSp>
        <p:nvCxnSpPr>
          <p:cNvPr id="122" name="直接箭头连接符 121"/>
          <p:cNvCxnSpPr>
            <a:stCxn id="121" idx="3"/>
            <a:endCxn id="104" idx="2"/>
          </p:cNvCxnSpPr>
          <p:nvPr/>
        </p:nvCxnSpPr>
        <p:spPr>
          <a:xfrm flipV="1">
            <a:off x="2143108" y="1393017"/>
            <a:ext cx="857256" cy="3571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643174" y="2500306"/>
            <a:ext cx="557216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314325"/>
            <a:ext cx="622935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Key-value</a:t>
            </a:r>
            <a:r>
              <a:rPr lang="zh-CN" altLang="en-US" dirty="0" smtClean="0"/>
              <a:t>对配置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337DB69-5834-443E-9EE1-D6E41D61B6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214422"/>
            <a:ext cx="6652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设计为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的形式，方便配置扩展，同时利用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存储来保证事务性；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实践上，每一组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可以对应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数据表上的一列或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列值，对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的数据表进行分拆与组合，如下：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a. 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单</a:t>
            </a:r>
            <a:r>
              <a:rPr lang="en-US" altLang="zh-CN" dirty="0" smtClean="0"/>
              <a:t>primary key</a:t>
            </a:r>
          </a:p>
        </p:txBody>
      </p:sp>
      <p:pic>
        <p:nvPicPr>
          <p:cNvPr id="20484" name="Picture 4" descr="C:\Users\ADMINI~1\AppData\Roaming\duowan\yy\cache\image\0a\29511-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5791200" cy="13906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4348" y="4143380"/>
            <a:ext cx="72376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1).   </a:t>
            </a:r>
            <a:r>
              <a:rPr lang="zh-CN" altLang="en-US" dirty="0" smtClean="0"/>
              <a:t>如上例，可分解成三个组</a:t>
            </a:r>
            <a:r>
              <a:rPr lang="en-US" altLang="zh-CN" dirty="0" err="1" smtClean="0"/>
              <a:t>svc_requp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svc_idcscope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svc_hashmode</a:t>
            </a:r>
            <a:r>
              <a:rPr lang="en-US" altLang="zh-CN" dirty="0" smtClean="0"/>
              <a:t>, </a:t>
            </a:r>
            <a:r>
              <a:rPr lang="zh-CN" altLang="en-US" dirty="0" smtClean="0"/>
              <a:t>均以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key</a:t>
            </a:r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pic>
        <p:nvPicPr>
          <p:cNvPr id="20486" name="Picture 6" descr="C:\Users\ADMINI~1\AppData\Roaming\duowan\yy\cache\image\9b\43570-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63436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1357299"/>
            <a:ext cx="54564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 startAt="2"/>
            </a:pPr>
            <a:r>
              <a:rPr lang="en-US" altLang="zh-CN" dirty="0" err="1" smtClean="0"/>
              <a:t>MySql</a:t>
            </a:r>
            <a:r>
              <a:rPr lang="zh-CN" altLang="en-US" dirty="0" smtClean="0"/>
              <a:t>数据表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组合</a:t>
            </a:r>
            <a:r>
              <a:rPr lang="en-US" altLang="zh-CN" dirty="0" smtClean="0"/>
              <a:t>primary key:     </a:t>
            </a:r>
            <a:r>
              <a:rPr lang="zh-CN" altLang="en-US" dirty="0" smtClean="0"/>
              <a:t>可多个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拼接成一个</a:t>
            </a:r>
            <a:r>
              <a:rPr lang="en-US" altLang="zh-CN" dirty="0" smtClean="0"/>
              <a:t>key</a:t>
            </a:r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如下例：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</a:t>
            </a:r>
          </a:p>
          <a:p>
            <a:pPr marL="342900" indent="-342900"/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58370" name="Picture 2" descr="C:\Users\ADMINI~1\AppData\Roaming\duowan\yy\cache\image\bb\17510-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071678"/>
            <a:ext cx="2676525" cy="1209675"/>
          </a:xfrm>
          <a:prstGeom prst="rect">
            <a:avLst/>
          </a:prstGeom>
          <a:noFill/>
        </p:spPr>
      </p:pic>
      <p:pic>
        <p:nvPicPr>
          <p:cNvPr id="58372" name="Picture 4" descr="C:\Users\ADMINI~1\AppData\Roaming\duowan\yy\cache\image\6e\14464-~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71678"/>
            <a:ext cx="2724150" cy="1219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5786" y="3786190"/>
            <a:ext cx="54163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可创建</a:t>
            </a:r>
            <a:r>
              <a:rPr lang="en-US" altLang="zh-CN" dirty="0" smtClean="0"/>
              <a:t>group  </a:t>
            </a:r>
            <a:r>
              <a:rPr lang="en-US" altLang="zh-CN" dirty="0" err="1" smtClean="0"/>
              <a:t>sample_threshold</a:t>
            </a:r>
            <a:r>
              <a:rPr lang="en-US" altLang="zh-CN" dirty="0" smtClean="0"/>
              <a:t>,  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sid.svctype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进行配置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58374" name="Picture 6" descr="C:\Users\ADMINI~1\AppData\Roaming\duowan\yy\cache\image\cd\23610-~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286256"/>
            <a:ext cx="4543425" cy="11811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0034" y="578645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5857892"/>
            <a:ext cx="4645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c.  </a:t>
            </a:r>
            <a:r>
              <a:rPr lang="zh-CN" altLang="en-US" dirty="0" smtClean="0"/>
              <a:t>也可以多个列的值拼接成一个字符串，当作一个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 </a:t>
            </a:r>
            <a:r>
              <a:rPr lang="en-US" altLang="zh-CN" dirty="0" smtClean="0"/>
              <a:t>VS</a:t>
            </a:r>
            <a:r>
              <a:rPr lang="zh-CN" altLang="en-US" dirty="0" smtClean="0"/>
              <a:t>劣势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C1BC6-2794-4DA3-8356-E895BB2595C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a.  </a:t>
            </a:r>
            <a:r>
              <a:rPr lang="zh-CN" altLang="en-US" dirty="0" smtClean="0"/>
              <a:t>通过解构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table,</a:t>
            </a:r>
            <a:r>
              <a:rPr lang="zh-CN" altLang="en-US" dirty="0" smtClean="0"/>
              <a:t>分解离散和组</a:t>
            </a:r>
            <a:r>
              <a:rPr lang="en-US" altLang="zh-CN" dirty="0" smtClean="0"/>
              <a:t>+ key-value, </a:t>
            </a:r>
            <a:r>
              <a:rPr lang="zh-CN" altLang="en-US" dirty="0" smtClean="0"/>
              <a:t>便不用去适</a:t>
            </a:r>
            <a:r>
              <a:rPr lang="zh-CN" altLang="en-US" smtClean="0"/>
              <a:t>配新的配置结构，</a:t>
            </a:r>
            <a:r>
              <a:rPr lang="zh-CN" altLang="en-US" dirty="0" smtClean="0"/>
              <a:t>保证配置通道的简单通用性；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2.   </a:t>
            </a:r>
            <a:r>
              <a:rPr lang="zh-CN" altLang="en-US" dirty="0" smtClean="0"/>
              <a:t>劣势：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a.  </a:t>
            </a:r>
            <a:r>
              <a:rPr lang="zh-CN" altLang="en-US" dirty="0" smtClean="0"/>
              <a:t>解耦成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对便成了最小的配置单元，不能保证多个强依赖的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同时到达应用层，如果应用层有这种特殊需求，需要作缓存处理；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b.  </a:t>
            </a:r>
            <a:r>
              <a:rPr lang="zh-CN" altLang="en-US" dirty="0" smtClean="0"/>
              <a:t>解耦，关联的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对暂时无法同时操作，操作体验欠佳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按组隔离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337DB69-5834-443E-9EE1-D6E41D61B6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1214422"/>
            <a:ext cx="72250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申请组名时，需要设置密码，以后该组的添加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查询操作均需要密码验证；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19458" name="Picture 2" descr="C:\Users\ADMINI~1\AppData\Roaming\duowan\yy\cache\image\eb\22895-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6600825" cy="30765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57224" y="5143512"/>
            <a:ext cx="3305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  </a:t>
            </a:r>
            <a:r>
              <a:rPr lang="zh-CN" altLang="en-US" dirty="0" smtClean="0"/>
              <a:t>组名全局惟一，谁先申请到就先占用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44484</TotalTime>
  <Words>811</Words>
  <Application>Microsoft Office PowerPoint</Application>
  <PresentationFormat>全屏显示(4:3)</PresentationFormat>
  <Paragraphs>158</Paragraphs>
  <Slides>19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自定义设计方案</vt:lpstr>
      <vt:lpstr>幻灯片 1</vt:lpstr>
      <vt:lpstr>功能点 </vt:lpstr>
      <vt:lpstr>目标</vt:lpstr>
      <vt:lpstr>架构简介</vt:lpstr>
      <vt:lpstr>数据结构</vt:lpstr>
      <vt:lpstr>Key-value对配置</vt:lpstr>
      <vt:lpstr>幻灯片 7</vt:lpstr>
      <vt:lpstr>优势 VS劣势</vt:lpstr>
      <vt:lpstr>按组隔离</vt:lpstr>
      <vt:lpstr>配置灰度</vt:lpstr>
      <vt:lpstr>配置回滚</vt:lpstr>
      <vt:lpstr>临时配置</vt:lpstr>
      <vt:lpstr>Config SDK</vt:lpstr>
      <vt:lpstr>ConfigSDK</vt:lpstr>
      <vt:lpstr>configSDK</vt:lpstr>
      <vt:lpstr>ConfigServer</vt:lpstr>
      <vt:lpstr>部署</vt:lpstr>
      <vt:lpstr>接入情况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YY语音</dc:title>
  <dc:creator>Administrator</dc:creator>
  <cp:lastModifiedBy>Windows 用户</cp:lastModifiedBy>
  <cp:revision>4343</cp:revision>
  <dcterms:created xsi:type="dcterms:W3CDTF">2010-11-03T06:58:13Z</dcterms:created>
  <dcterms:modified xsi:type="dcterms:W3CDTF">2016-03-07T08:43:52Z</dcterms:modified>
</cp:coreProperties>
</file>