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2" r:id="rId4"/>
    <p:sldId id="263" r:id="rId5"/>
    <p:sldId id="264" r:id="rId6"/>
    <p:sldId id="259" r:id="rId7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2CAD-335C-4718-9900-D8EEE4625645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D211-85C9-426F-9670-0B5A1135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21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2CAD-335C-4718-9900-D8EEE4625645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D211-85C9-426F-9670-0B5A1135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9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2CAD-335C-4718-9900-D8EEE4625645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D211-85C9-426F-9670-0B5A1135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3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2CAD-335C-4718-9900-D8EEE4625645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D211-85C9-426F-9670-0B5A1135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1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2CAD-335C-4718-9900-D8EEE4625645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D211-85C9-426F-9670-0B5A1135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7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2CAD-335C-4718-9900-D8EEE4625645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D211-85C9-426F-9670-0B5A1135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8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2CAD-335C-4718-9900-D8EEE4625645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D211-85C9-426F-9670-0B5A1135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5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2CAD-335C-4718-9900-D8EEE4625645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D211-85C9-426F-9670-0B5A1135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1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2CAD-335C-4718-9900-D8EEE4625645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D211-85C9-426F-9670-0B5A1135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4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2CAD-335C-4718-9900-D8EEE4625645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D211-85C9-426F-9670-0B5A1135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4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2CAD-335C-4718-9900-D8EEE4625645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D211-85C9-426F-9670-0B5A1135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2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42CAD-335C-4718-9900-D8EEE4625645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8D211-85C9-426F-9670-0B5A1135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4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slide" Target="slide4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fortress.wa.gov/wsac/thewashboard/seeke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8" descr="http://www.athens.edu/images/scholarships/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51" y="1146599"/>
            <a:ext cx="5915025" cy="223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6651" y="3639618"/>
            <a:ext cx="3689917" cy="230832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What is this Website about: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40019" y="3639618"/>
            <a:ext cx="2029522" cy="230832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lt1"/>
                </a:solidFill>
              </a:rPr>
              <a:t>Call To Action</a:t>
            </a:r>
          </a:p>
          <a:p>
            <a:endParaRPr lang="en-US" dirty="0">
              <a:solidFill>
                <a:schemeClr val="lt1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70543" y="6092865"/>
            <a:ext cx="5898998" cy="22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0543" y="6260090"/>
            <a:ext cx="1817850" cy="230832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lt1"/>
                </a:solidFill>
              </a:rPr>
              <a:t>News</a:t>
            </a:r>
            <a:endParaRPr lang="en-US" dirty="0">
              <a:solidFill>
                <a:schemeClr val="lt1"/>
              </a:solidFill>
            </a:endParaRPr>
          </a:p>
          <a:p>
            <a:endParaRPr lang="en-US" dirty="0">
              <a:solidFill>
                <a:schemeClr val="lt1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51691" y="6260090"/>
            <a:ext cx="1817850" cy="230832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lt1"/>
                </a:solidFill>
              </a:rPr>
              <a:t>News</a:t>
            </a:r>
            <a:endParaRPr lang="en-US" dirty="0">
              <a:solidFill>
                <a:schemeClr val="lt1"/>
              </a:solidFill>
            </a:endParaRPr>
          </a:p>
          <a:p>
            <a:endParaRPr lang="en-US" dirty="0">
              <a:solidFill>
                <a:schemeClr val="lt1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11117" y="6260090"/>
            <a:ext cx="1817850" cy="230832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lt1"/>
                </a:solidFill>
              </a:rPr>
              <a:t>News</a:t>
            </a:r>
            <a:endParaRPr lang="en-US" dirty="0">
              <a:solidFill>
                <a:schemeClr val="lt1"/>
              </a:solidFill>
            </a:endParaRPr>
          </a:p>
          <a:p>
            <a:endParaRPr lang="en-US" dirty="0">
              <a:solidFill>
                <a:schemeClr val="lt1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68351" y="310910"/>
            <a:ext cx="5915025" cy="815248"/>
            <a:chOff x="452323" y="711174"/>
            <a:chExt cx="5915025" cy="815248"/>
          </a:xfrm>
        </p:grpSpPr>
        <p:sp>
          <p:nvSpPr>
            <p:cNvPr id="18" name="Rectangle 17"/>
            <p:cNvSpPr/>
            <p:nvPr/>
          </p:nvSpPr>
          <p:spPr>
            <a:xfrm>
              <a:off x="452323" y="711174"/>
              <a:ext cx="5915025" cy="815248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268152" y="837137"/>
              <a:ext cx="4081148" cy="50783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dirty="0" smtClean="0"/>
                <a:t> Find Scholarships| Add Scholarships </a:t>
              </a:r>
            </a:p>
          </p:txBody>
        </p:sp>
      </p:grpSp>
      <p:sp>
        <p:nvSpPr>
          <p:cNvPr id="20" name="Rectangle 19">
            <a:hlinkClick r:id="rId3" action="ppaction://hlinksldjump"/>
          </p:cNvPr>
          <p:cNvSpPr/>
          <p:nvPr/>
        </p:nvSpPr>
        <p:spPr>
          <a:xfrm>
            <a:off x="4655209" y="5061937"/>
            <a:ext cx="1399142" cy="638978"/>
          </a:xfrm>
          <a:prstGeom prst="rect">
            <a:avLst/>
          </a:prstGeom>
          <a:solidFill>
            <a:srgbClr val="009999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Scholarships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340019" y="1146599"/>
            <a:ext cx="1714332" cy="272984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Search Scholarships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105552" y="1146599"/>
            <a:ext cx="259776" cy="272984"/>
            <a:chOff x="6054351" y="1146599"/>
            <a:chExt cx="259776" cy="272984"/>
          </a:xfrm>
        </p:grpSpPr>
        <p:sp>
          <p:nvSpPr>
            <p:cNvPr id="22" name="Rounded Rectangle 21"/>
            <p:cNvSpPr/>
            <p:nvPr/>
          </p:nvSpPr>
          <p:spPr>
            <a:xfrm>
              <a:off x="6054351" y="1146599"/>
              <a:ext cx="259776" cy="2729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6122361" y="1220572"/>
              <a:ext cx="146152" cy="1250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442904" y="310910"/>
            <a:ext cx="1618125" cy="835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Logo </a:t>
            </a:r>
          </a:p>
          <a:p>
            <a:pPr algn="ctr"/>
            <a:r>
              <a:rPr lang="en-US" sz="1600" dirty="0" smtClean="0"/>
              <a:t>(Home Page)</a:t>
            </a:r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2884714" y="544286"/>
            <a:ext cx="1666977" cy="315685"/>
          </a:xfrm>
          <a:prstGeom prst="rect">
            <a:avLst/>
          </a:prstGeom>
          <a:solidFill>
            <a:schemeClr val="bg1">
              <a:lumMod val="50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hlinkClick r:id="rId4" action="ppaction://hlinksldjump"/>
          </p:cNvPr>
          <p:cNvSpPr/>
          <p:nvPr/>
        </p:nvSpPr>
        <p:spPr>
          <a:xfrm>
            <a:off x="4673199" y="560691"/>
            <a:ext cx="1666977" cy="315685"/>
          </a:xfrm>
          <a:prstGeom prst="rect">
            <a:avLst/>
          </a:prstGeom>
          <a:solidFill>
            <a:schemeClr val="bg1">
              <a:lumMod val="50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4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4" descr="http://www.prea.com/images/scholarship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7"/>
          <a:stretch/>
        </p:blipFill>
        <p:spPr bwMode="auto">
          <a:xfrm>
            <a:off x="442904" y="1257287"/>
            <a:ext cx="5915025" cy="172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42904" y="3062376"/>
            <a:ext cx="5915025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Scholarship Name | Provider | Due Date | Amount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30122" y="3544866"/>
            <a:ext cx="5935206" cy="4801314"/>
            <a:chOff x="448168" y="2987952"/>
            <a:chExt cx="5935206" cy="4703533"/>
          </a:xfrm>
        </p:grpSpPr>
        <p:sp>
          <p:nvSpPr>
            <p:cNvPr id="28" name="TextBox 27"/>
            <p:cNvSpPr txBox="1"/>
            <p:nvPr/>
          </p:nvSpPr>
          <p:spPr>
            <a:xfrm>
              <a:off x="468349" y="2987952"/>
              <a:ext cx="5915025" cy="4703533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lt1"/>
                  </a:solidFill>
                </a:rPr>
                <a:t>Info……..                      ………..       ……….          ………</a:t>
              </a:r>
            </a:p>
            <a:p>
              <a:endParaRPr lang="en-US" dirty="0" smtClean="0"/>
            </a:p>
            <a:p>
              <a:r>
                <a:rPr lang="en-US" dirty="0" smtClean="0">
                  <a:solidFill>
                    <a:schemeClr val="lt1"/>
                  </a:solidFill>
                </a:rPr>
                <a:t>Info……..                      ………..       ……….          ………</a:t>
              </a:r>
            </a:p>
            <a:p>
              <a:endParaRPr lang="en-US" dirty="0" smtClean="0">
                <a:solidFill>
                  <a:schemeClr val="lt1"/>
                </a:solidFill>
              </a:endParaRPr>
            </a:p>
            <a:p>
              <a:r>
                <a:rPr lang="en-US" dirty="0" smtClean="0">
                  <a:solidFill>
                    <a:schemeClr val="lt1"/>
                  </a:solidFill>
                </a:rPr>
                <a:t>Info……..                      ………..       ……….          ………</a:t>
              </a:r>
            </a:p>
            <a:p>
              <a:endParaRPr lang="en-US" dirty="0"/>
            </a:p>
            <a:p>
              <a:r>
                <a:rPr lang="en-US" dirty="0" smtClean="0">
                  <a:solidFill>
                    <a:schemeClr val="lt1"/>
                  </a:solidFill>
                </a:rPr>
                <a:t>Info……..                      ………..       ……….          ………</a:t>
              </a:r>
            </a:p>
            <a:p>
              <a:endParaRPr lang="en-US" dirty="0" smtClean="0">
                <a:solidFill>
                  <a:schemeClr val="lt1"/>
                </a:solidFill>
              </a:endParaRPr>
            </a:p>
            <a:p>
              <a:r>
                <a:rPr lang="en-US" dirty="0" smtClean="0">
                  <a:solidFill>
                    <a:schemeClr val="lt1"/>
                  </a:solidFill>
                </a:rPr>
                <a:t>Info……..                      ………..       ……….          ………</a:t>
              </a:r>
            </a:p>
            <a:p>
              <a:endParaRPr lang="en-US" dirty="0"/>
            </a:p>
            <a:p>
              <a:r>
                <a:rPr lang="en-US" dirty="0" smtClean="0">
                  <a:solidFill>
                    <a:schemeClr val="lt1"/>
                  </a:solidFill>
                </a:rPr>
                <a:t>Info……..                      ………..       ……….          ………</a:t>
              </a:r>
            </a:p>
            <a:p>
              <a:endParaRPr lang="en-US" dirty="0" smtClean="0">
                <a:solidFill>
                  <a:schemeClr val="lt1"/>
                </a:solidFill>
              </a:endParaRPr>
            </a:p>
            <a:p>
              <a:endParaRPr lang="en-US" dirty="0" smtClean="0"/>
            </a:p>
            <a:p>
              <a:endParaRPr lang="en-US" dirty="0" smtClean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466330" y="3467677"/>
              <a:ext cx="5898998" cy="22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hlinkClick r:id="rId3" action="ppaction://hlinksldjump"/>
            </p:cNvPr>
            <p:cNvSpPr/>
            <p:nvPr/>
          </p:nvSpPr>
          <p:spPr>
            <a:xfrm>
              <a:off x="5323770" y="3060866"/>
              <a:ext cx="1023396" cy="302676"/>
            </a:xfrm>
            <a:prstGeom prst="rect">
              <a:avLst/>
            </a:prstGeom>
            <a:solidFill>
              <a:srgbClr val="009999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View/Apply</a:t>
              </a:r>
              <a:endParaRPr lang="en-US" sz="1400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448168" y="4003841"/>
              <a:ext cx="5898998" cy="22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48168" y="4543637"/>
              <a:ext cx="5898998" cy="22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8168" y="5074567"/>
              <a:ext cx="5898998" cy="22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48168" y="5614363"/>
              <a:ext cx="5898998" cy="22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hlinkClick r:id="rId3" action="ppaction://hlinksldjump"/>
            </p:cNvPr>
            <p:cNvSpPr/>
            <p:nvPr/>
          </p:nvSpPr>
          <p:spPr>
            <a:xfrm>
              <a:off x="5323770" y="3600048"/>
              <a:ext cx="1023396" cy="302676"/>
            </a:xfrm>
            <a:prstGeom prst="rect">
              <a:avLst/>
            </a:prstGeom>
            <a:solidFill>
              <a:srgbClr val="009999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View/Apply</a:t>
              </a:r>
              <a:endParaRPr lang="en-US" sz="14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23770" y="4137985"/>
              <a:ext cx="1023396" cy="302676"/>
            </a:xfrm>
            <a:prstGeom prst="rect">
              <a:avLst/>
            </a:prstGeom>
            <a:solidFill>
              <a:srgbClr val="009999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View/Apply</a:t>
              </a:r>
              <a:endParaRPr lang="en-US" sz="14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323770" y="4683467"/>
              <a:ext cx="1023396" cy="302676"/>
            </a:xfrm>
            <a:prstGeom prst="rect">
              <a:avLst/>
            </a:prstGeom>
            <a:solidFill>
              <a:srgbClr val="009999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View/Apply</a:t>
              </a:r>
              <a:endParaRPr lang="en-US" sz="14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323770" y="5222649"/>
              <a:ext cx="1023396" cy="302676"/>
            </a:xfrm>
            <a:prstGeom prst="rect">
              <a:avLst/>
            </a:prstGeom>
            <a:solidFill>
              <a:srgbClr val="009999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View/Apply</a:t>
              </a:r>
              <a:endParaRPr lang="en-US" sz="14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323770" y="5760586"/>
              <a:ext cx="1023396" cy="302676"/>
            </a:xfrm>
            <a:prstGeom prst="rect">
              <a:avLst/>
            </a:prstGeom>
            <a:solidFill>
              <a:srgbClr val="009999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View/Apply</a:t>
              </a:r>
              <a:endParaRPr lang="en-US" sz="1400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68349" y="8453333"/>
            <a:ext cx="5915025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Next &gt;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68351" y="310910"/>
            <a:ext cx="5915025" cy="815248"/>
            <a:chOff x="452323" y="711174"/>
            <a:chExt cx="5915025" cy="815248"/>
          </a:xfrm>
        </p:grpSpPr>
        <p:sp>
          <p:nvSpPr>
            <p:cNvPr id="18" name="Rectangle 17"/>
            <p:cNvSpPr/>
            <p:nvPr/>
          </p:nvSpPr>
          <p:spPr>
            <a:xfrm>
              <a:off x="452323" y="711174"/>
              <a:ext cx="5915025" cy="815248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268152" y="837137"/>
              <a:ext cx="4081148" cy="50783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dirty="0" smtClean="0"/>
                <a:t> Find Scholarships| Add Scholarships 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4340019" y="1146599"/>
            <a:ext cx="1714332" cy="272984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Search Scholarships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105552" y="1146599"/>
            <a:ext cx="259776" cy="272984"/>
            <a:chOff x="6054351" y="1146599"/>
            <a:chExt cx="259776" cy="272984"/>
          </a:xfrm>
        </p:grpSpPr>
        <p:sp>
          <p:nvSpPr>
            <p:cNvPr id="22" name="Rounded Rectangle 21"/>
            <p:cNvSpPr/>
            <p:nvPr/>
          </p:nvSpPr>
          <p:spPr>
            <a:xfrm>
              <a:off x="6054351" y="1146599"/>
              <a:ext cx="259776" cy="2729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6122361" y="1220572"/>
              <a:ext cx="146152" cy="1250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hlinkClick r:id="rId4" action="ppaction://hlinksldjump"/>
          </p:cNvPr>
          <p:cNvSpPr/>
          <p:nvPr/>
        </p:nvSpPr>
        <p:spPr>
          <a:xfrm>
            <a:off x="442904" y="310910"/>
            <a:ext cx="1618125" cy="835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Logo </a:t>
            </a:r>
          </a:p>
          <a:p>
            <a:pPr algn="ctr"/>
            <a:r>
              <a:rPr lang="en-US" sz="1600" dirty="0" smtClean="0"/>
              <a:t>(Home Page)</a:t>
            </a:r>
            <a:endParaRPr lang="en-US" sz="1600" dirty="0"/>
          </a:p>
        </p:txBody>
      </p:sp>
      <p:sp>
        <p:nvSpPr>
          <p:cNvPr id="42" name="Rectangle 41">
            <a:hlinkClick r:id="rId5" action="ppaction://hlinksldjump"/>
          </p:cNvPr>
          <p:cNvSpPr/>
          <p:nvPr/>
        </p:nvSpPr>
        <p:spPr>
          <a:xfrm>
            <a:off x="4673199" y="560691"/>
            <a:ext cx="1666977" cy="315685"/>
          </a:xfrm>
          <a:prstGeom prst="rect">
            <a:avLst/>
          </a:prstGeom>
          <a:solidFill>
            <a:schemeClr val="bg1">
              <a:lumMod val="50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4" descr="http://www.prea.com/images/scholarship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7"/>
          <a:stretch/>
        </p:blipFill>
        <p:spPr bwMode="auto">
          <a:xfrm>
            <a:off x="442904" y="1257287"/>
            <a:ext cx="5915025" cy="172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42904" y="3062376"/>
            <a:ext cx="5915025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Scholarship Name | Provider | Due Date | Amount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30122" y="3544866"/>
            <a:ext cx="5935206" cy="4801314"/>
            <a:chOff x="448168" y="2987952"/>
            <a:chExt cx="5935206" cy="4703533"/>
          </a:xfrm>
        </p:grpSpPr>
        <p:sp>
          <p:nvSpPr>
            <p:cNvPr id="28" name="TextBox 27"/>
            <p:cNvSpPr txBox="1"/>
            <p:nvPr/>
          </p:nvSpPr>
          <p:spPr>
            <a:xfrm>
              <a:off x="468349" y="2987952"/>
              <a:ext cx="5915025" cy="4703533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lt1"/>
                  </a:solidFill>
                </a:rPr>
                <a:t>Info……..                      ………..       ……….          ………</a:t>
              </a:r>
            </a:p>
            <a:p>
              <a:endParaRPr lang="en-US" dirty="0" smtClean="0"/>
            </a:p>
            <a:p>
              <a:r>
                <a:rPr lang="en-US" dirty="0" smtClean="0">
                  <a:solidFill>
                    <a:schemeClr val="lt1"/>
                  </a:solidFill>
                </a:rPr>
                <a:t>Info……..                      ………..       ……….          ………</a:t>
              </a:r>
            </a:p>
            <a:p>
              <a:endParaRPr lang="en-US" dirty="0" smtClean="0">
                <a:solidFill>
                  <a:schemeClr val="lt1"/>
                </a:solidFill>
              </a:endParaRPr>
            </a:p>
            <a:p>
              <a:r>
                <a:rPr lang="en-US" dirty="0" smtClean="0">
                  <a:solidFill>
                    <a:schemeClr val="lt1"/>
                  </a:solidFill>
                </a:rPr>
                <a:t>Info……..                      ………..       ……….          ………</a:t>
              </a:r>
            </a:p>
            <a:p>
              <a:endParaRPr lang="en-US" dirty="0"/>
            </a:p>
            <a:p>
              <a:r>
                <a:rPr lang="en-US" dirty="0" smtClean="0">
                  <a:solidFill>
                    <a:schemeClr val="lt1"/>
                  </a:solidFill>
                </a:rPr>
                <a:t>Info……..                      ………..       ……….          ………</a:t>
              </a:r>
            </a:p>
            <a:p>
              <a:endParaRPr lang="en-US" dirty="0" smtClean="0">
                <a:solidFill>
                  <a:schemeClr val="lt1"/>
                </a:solidFill>
              </a:endParaRPr>
            </a:p>
            <a:p>
              <a:r>
                <a:rPr lang="en-US" dirty="0" smtClean="0">
                  <a:solidFill>
                    <a:schemeClr val="lt1"/>
                  </a:solidFill>
                </a:rPr>
                <a:t>Info……..                      ………..       ……….          ………</a:t>
              </a:r>
            </a:p>
            <a:p>
              <a:endParaRPr lang="en-US" dirty="0"/>
            </a:p>
            <a:p>
              <a:r>
                <a:rPr lang="en-US" dirty="0" smtClean="0">
                  <a:solidFill>
                    <a:schemeClr val="lt1"/>
                  </a:solidFill>
                </a:rPr>
                <a:t>Info……..                      ………..       ……….          ………</a:t>
              </a:r>
            </a:p>
            <a:p>
              <a:endParaRPr lang="en-US" dirty="0" smtClean="0">
                <a:solidFill>
                  <a:schemeClr val="lt1"/>
                </a:solidFill>
              </a:endParaRPr>
            </a:p>
            <a:p>
              <a:endParaRPr lang="en-US" dirty="0" smtClean="0"/>
            </a:p>
            <a:p>
              <a:endParaRPr lang="en-US" dirty="0" smtClean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466330" y="3467677"/>
              <a:ext cx="5898998" cy="22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5323770" y="3060866"/>
              <a:ext cx="1023396" cy="302676"/>
            </a:xfrm>
            <a:prstGeom prst="rect">
              <a:avLst/>
            </a:prstGeom>
            <a:solidFill>
              <a:srgbClr val="009999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View/Apply</a:t>
              </a:r>
              <a:endParaRPr lang="en-US" sz="1400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448168" y="4003841"/>
              <a:ext cx="5898998" cy="22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48168" y="4543637"/>
              <a:ext cx="5898998" cy="22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8168" y="5074567"/>
              <a:ext cx="5898998" cy="22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48168" y="5614363"/>
              <a:ext cx="5898998" cy="22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5323770" y="3600048"/>
              <a:ext cx="1023396" cy="302676"/>
            </a:xfrm>
            <a:prstGeom prst="rect">
              <a:avLst/>
            </a:prstGeom>
            <a:solidFill>
              <a:srgbClr val="009999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View/Apply</a:t>
              </a:r>
              <a:endParaRPr lang="en-US" sz="14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23770" y="4137985"/>
              <a:ext cx="1023396" cy="302676"/>
            </a:xfrm>
            <a:prstGeom prst="rect">
              <a:avLst/>
            </a:prstGeom>
            <a:solidFill>
              <a:srgbClr val="009999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View/Apply</a:t>
              </a:r>
              <a:endParaRPr lang="en-US" sz="14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323770" y="4683467"/>
              <a:ext cx="1023396" cy="302676"/>
            </a:xfrm>
            <a:prstGeom prst="rect">
              <a:avLst/>
            </a:prstGeom>
            <a:solidFill>
              <a:srgbClr val="009999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View/Apply</a:t>
              </a:r>
              <a:endParaRPr lang="en-US" sz="14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323770" y="5222649"/>
              <a:ext cx="1023396" cy="302676"/>
            </a:xfrm>
            <a:prstGeom prst="rect">
              <a:avLst/>
            </a:prstGeom>
            <a:solidFill>
              <a:srgbClr val="009999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View/Apply</a:t>
              </a:r>
              <a:endParaRPr lang="en-US" sz="14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323770" y="5760586"/>
              <a:ext cx="1023396" cy="302676"/>
            </a:xfrm>
            <a:prstGeom prst="rect">
              <a:avLst/>
            </a:prstGeom>
            <a:solidFill>
              <a:srgbClr val="009999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View/Apply</a:t>
              </a:r>
              <a:endParaRPr lang="en-US" sz="1400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68349" y="8453333"/>
            <a:ext cx="5915025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Next &gt;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68351" y="310910"/>
            <a:ext cx="5915025" cy="815248"/>
            <a:chOff x="452323" y="711174"/>
            <a:chExt cx="5915025" cy="815248"/>
          </a:xfrm>
        </p:grpSpPr>
        <p:sp>
          <p:nvSpPr>
            <p:cNvPr id="18" name="Rectangle 17"/>
            <p:cNvSpPr/>
            <p:nvPr/>
          </p:nvSpPr>
          <p:spPr>
            <a:xfrm>
              <a:off x="452323" y="711174"/>
              <a:ext cx="5915025" cy="815248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268152" y="837137"/>
              <a:ext cx="4081148" cy="50783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dirty="0" smtClean="0"/>
                <a:t> Find Scholarships| Add Scholarships 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4340019" y="1146599"/>
            <a:ext cx="1714332" cy="272984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Search Scholarships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105552" y="1146599"/>
            <a:ext cx="259776" cy="272984"/>
            <a:chOff x="6054351" y="1146599"/>
            <a:chExt cx="259776" cy="272984"/>
          </a:xfrm>
        </p:grpSpPr>
        <p:sp>
          <p:nvSpPr>
            <p:cNvPr id="22" name="Rounded Rectangle 21"/>
            <p:cNvSpPr/>
            <p:nvPr/>
          </p:nvSpPr>
          <p:spPr>
            <a:xfrm>
              <a:off x="6054351" y="1146599"/>
              <a:ext cx="259776" cy="2729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6122361" y="1220572"/>
              <a:ext cx="146152" cy="1250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442904" y="310910"/>
            <a:ext cx="1618125" cy="835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Logo </a:t>
            </a:r>
          </a:p>
          <a:p>
            <a:pPr algn="ctr"/>
            <a:r>
              <a:rPr lang="en-US" sz="1600" dirty="0" smtClean="0"/>
              <a:t>(Home Page)</a:t>
            </a:r>
            <a:endParaRPr lang="en-US" sz="1600" dirty="0"/>
          </a:p>
        </p:txBody>
      </p:sp>
      <p:grpSp>
        <p:nvGrpSpPr>
          <p:cNvPr id="6" name="Group 5"/>
          <p:cNvGrpSpPr/>
          <p:nvPr/>
        </p:nvGrpSpPr>
        <p:grpSpPr>
          <a:xfrm>
            <a:off x="558226" y="438473"/>
            <a:ext cx="5770894" cy="8402300"/>
            <a:chOff x="538264" y="1511291"/>
            <a:chExt cx="5770894" cy="8402300"/>
          </a:xfrm>
        </p:grpSpPr>
        <p:sp>
          <p:nvSpPr>
            <p:cNvPr id="41" name="TextBox 40"/>
            <p:cNvSpPr txBox="1"/>
            <p:nvPr/>
          </p:nvSpPr>
          <p:spPr>
            <a:xfrm>
              <a:off x="538264" y="1511291"/>
              <a:ext cx="5770894" cy="8402300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 smtClean="0"/>
            </a:p>
            <a:p>
              <a:endParaRPr lang="en-US" dirty="0" smtClean="0"/>
            </a:p>
            <a:p>
              <a:endParaRPr lang="en-US" dirty="0" smtClean="0"/>
            </a:p>
            <a:p>
              <a:endParaRPr lang="en-US" dirty="0" smtClean="0"/>
            </a:p>
            <a:p>
              <a:endParaRPr lang="en-US" dirty="0" smtClean="0"/>
            </a:p>
            <a:p>
              <a:endParaRPr lang="en-US" dirty="0" smtClean="0"/>
            </a:p>
            <a:p>
              <a:endParaRPr lang="en-US" dirty="0" smtClean="0"/>
            </a:p>
            <a:p>
              <a:endParaRPr lang="en-US" dirty="0" smtClean="0"/>
            </a:p>
            <a:p>
              <a:endParaRPr lang="en-US" dirty="0" smtClean="0"/>
            </a:p>
            <a:p>
              <a:endParaRPr lang="en-US" dirty="0" smtClean="0"/>
            </a:p>
            <a:p>
              <a:endParaRPr lang="en-US" dirty="0" smtClean="0"/>
            </a:p>
            <a:p>
              <a:endParaRPr lang="en-US" dirty="0" smtClean="0"/>
            </a:p>
            <a:p>
              <a:endParaRPr lang="en-US" dirty="0" smtClean="0"/>
            </a:p>
            <a:p>
              <a:endParaRPr lang="en-US" dirty="0" smtClean="0"/>
            </a:p>
            <a:p>
              <a:endParaRPr lang="en-US" dirty="0" smtClean="0"/>
            </a:p>
            <a:p>
              <a:endParaRPr lang="en-US" dirty="0" smtClean="0"/>
            </a:p>
            <a:p>
              <a:endParaRPr lang="en-US" dirty="0" smtClean="0"/>
            </a:p>
            <a:p>
              <a:endParaRPr lang="en-US" dirty="0" smtClean="0"/>
            </a:p>
            <a:p>
              <a:endParaRPr lang="en-US" dirty="0" smtClean="0"/>
            </a:p>
            <a:p>
              <a:endParaRPr lang="en-US" dirty="0" smtClean="0"/>
            </a:p>
            <a:p>
              <a:endParaRPr lang="en-US" dirty="0" smtClean="0"/>
            </a:p>
            <a:p>
              <a:endParaRPr lang="en-US" dirty="0" smtClean="0"/>
            </a:p>
            <a:p>
              <a:r>
                <a:rPr lang="en-US" dirty="0" smtClean="0"/>
                <a:t> </a:t>
              </a:r>
            </a:p>
            <a:p>
              <a:endParaRPr lang="en-US" dirty="0" smtClean="0"/>
            </a:p>
            <a:p>
              <a:endParaRPr lang="en-US" dirty="0" smtClean="0"/>
            </a:p>
            <a:p>
              <a:endParaRPr lang="en-US" dirty="0" smtClean="0"/>
            </a:p>
            <a:p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4516" y="1855530"/>
              <a:ext cx="5106740" cy="784830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Scholarship Title</a:t>
              </a:r>
            </a:p>
            <a:p>
              <a:r>
                <a:rPr lang="en-US" dirty="0"/>
                <a:t>Details</a:t>
              </a:r>
            </a:p>
            <a:p>
              <a:r>
                <a:rPr lang="en-US" dirty="0"/>
                <a:t>•	Title</a:t>
              </a:r>
            </a:p>
            <a:p>
              <a:r>
                <a:rPr lang="en-US" dirty="0"/>
                <a:t>•	Award Amount – Varies, min, max, …</a:t>
              </a:r>
            </a:p>
            <a:p>
              <a:r>
                <a:rPr lang="en-US" dirty="0"/>
                <a:t>•	Awards Available</a:t>
              </a:r>
            </a:p>
            <a:p>
              <a:r>
                <a:rPr lang="en-US" dirty="0"/>
                <a:t>•	Academic Year</a:t>
              </a:r>
            </a:p>
            <a:p>
              <a:r>
                <a:rPr lang="en-US" dirty="0"/>
                <a:t>•	Opening Date, Time</a:t>
              </a:r>
            </a:p>
            <a:p>
              <a:r>
                <a:rPr lang="en-US" dirty="0"/>
                <a:t>•	Provider of Scholarship</a:t>
              </a:r>
            </a:p>
            <a:p>
              <a:r>
                <a:rPr lang="en-US" dirty="0"/>
                <a:t>•	Due Date, Time</a:t>
              </a:r>
            </a:p>
            <a:p>
              <a:r>
                <a:rPr lang="en-US" dirty="0"/>
                <a:t>•	Renewable</a:t>
              </a:r>
            </a:p>
            <a:p>
              <a:r>
                <a:rPr lang="en-US" dirty="0"/>
                <a:t>Eligibility Requirements</a:t>
              </a:r>
            </a:p>
            <a:p>
              <a:r>
                <a:rPr lang="en-US" dirty="0"/>
                <a:t>•	Type of student</a:t>
              </a:r>
            </a:p>
            <a:p>
              <a:r>
                <a:rPr lang="en-US" dirty="0"/>
                <a:t>•	Expenses Covered</a:t>
              </a:r>
            </a:p>
            <a:p>
              <a:r>
                <a:rPr lang="en-US" dirty="0"/>
                <a:t>•	Colleges</a:t>
              </a:r>
            </a:p>
            <a:p>
              <a:r>
                <a:rPr lang="en-US" dirty="0"/>
                <a:t>•	College type</a:t>
              </a:r>
            </a:p>
            <a:p>
              <a:r>
                <a:rPr lang="en-US" dirty="0"/>
                <a:t>•	Academic Program</a:t>
              </a:r>
            </a:p>
            <a:p>
              <a:r>
                <a:rPr lang="en-US" dirty="0"/>
                <a:t>•	Enrollment Status</a:t>
              </a:r>
            </a:p>
            <a:p>
              <a:r>
                <a:rPr lang="en-US" dirty="0"/>
                <a:t>Preferred Applicants </a:t>
              </a:r>
            </a:p>
            <a:p>
              <a:r>
                <a:rPr lang="en-US" dirty="0"/>
                <a:t>•	Field of Study</a:t>
              </a:r>
            </a:p>
            <a:p>
              <a:r>
                <a:rPr lang="en-US" dirty="0"/>
                <a:t>Application Details</a:t>
              </a:r>
            </a:p>
            <a:p>
              <a:r>
                <a:rPr lang="en-US" dirty="0"/>
                <a:t>•	Image</a:t>
              </a:r>
            </a:p>
            <a:p>
              <a:r>
                <a:rPr lang="en-US" dirty="0"/>
                <a:t>•	Video</a:t>
              </a:r>
            </a:p>
            <a:p>
              <a:r>
                <a:rPr lang="en-US" dirty="0"/>
                <a:t>•	Description</a:t>
              </a:r>
            </a:p>
            <a:p>
              <a:r>
                <a:rPr lang="en-US" dirty="0"/>
                <a:t>•	Link to page</a:t>
              </a:r>
            </a:p>
            <a:p>
              <a:r>
                <a:rPr lang="en-US" dirty="0"/>
                <a:t>Contact Information</a:t>
              </a:r>
            </a:p>
            <a:p>
              <a:r>
                <a:rPr lang="en-US" dirty="0"/>
                <a:t>•	Contact </a:t>
              </a:r>
              <a:r>
                <a:rPr lang="en-US" dirty="0" smtClean="0"/>
                <a:t>information</a:t>
              </a:r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3" name="Rectangle 2">
              <a:hlinkClick r:id="rId3" action="ppaction://hlinksldjump"/>
            </p:cNvPr>
            <p:cNvSpPr/>
            <p:nvPr/>
          </p:nvSpPr>
          <p:spPr>
            <a:xfrm>
              <a:off x="5901256" y="1511291"/>
              <a:ext cx="407902" cy="3442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3430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2904" y="1639077"/>
            <a:ext cx="5940472" cy="7313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68351" y="310910"/>
            <a:ext cx="5915025" cy="815248"/>
            <a:chOff x="452323" y="711174"/>
            <a:chExt cx="5915025" cy="815248"/>
          </a:xfrm>
        </p:grpSpPr>
        <p:sp>
          <p:nvSpPr>
            <p:cNvPr id="18" name="Rectangle 17"/>
            <p:cNvSpPr/>
            <p:nvPr/>
          </p:nvSpPr>
          <p:spPr>
            <a:xfrm>
              <a:off x="452323" y="711174"/>
              <a:ext cx="5915025" cy="815248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268152" y="837137"/>
              <a:ext cx="4081148" cy="50783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dirty="0" smtClean="0"/>
                <a:t> Find Scholarships| Add Scholarships 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4340019" y="1146599"/>
            <a:ext cx="1714332" cy="272984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Search Scholarships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105552" y="1146599"/>
            <a:ext cx="259776" cy="272984"/>
            <a:chOff x="6054351" y="1146599"/>
            <a:chExt cx="259776" cy="272984"/>
          </a:xfrm>
        </p:grpSpPr>
        <p:sp>
          <p:nvSpPr>
            <p:cNvPr id="22" name="Rounded Rectangle 21"/>
            <p:cNvSpPr/>
            <p:nvPr/>
          </p:nvSpPr>
          <p:spPr>
            <a:xfrm>
              <a:off x="6054351" y="1146599"/>
              <a:ext cx="259776" cy="2729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6122361" y="1220572"/>
              <a:ext cx="146152" cy="1250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hlinkClick r:id="rId2" action="ppaction://hlinksldjump"/>
          </p:cNvPr>
          <p:cNvSpPr/>
          <p:nvPr/>
        </p:nvSpPr>
        <p:spPr>
          <a:xfrm>
            <a:off x="442904" y="310910"/>
            <a:ext cx="1618125" cy="835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Logo </a:t>
            </a:r>
          </a:p>
          <a:p>
            <a:pPr algn="ctr"/>
            <a:r>
              <a:rPr lang="en-US" sz="1600" dirty="0" smtClean="0"/>
              <a:t>(Home Page)</a:t>
            </a:r>
            <a:endParaRPr lang="en-US" sz="1600" dirty="0"/>
          </a:p>
        </p:txBody>
      </p:sp>
      <p:sp>
        <p:nvSpPr>
          <p:cNvPr id="42" name="Rectangle 41">
            <a:hlinkClick r:id="rId3" action="ppaction://hlinksldjump"/>
          </p:cNvPr>
          <p:cNvSpPr/>
          <p:nvPr/>
        </p:nvSpPr>
        <p:spPr>
          <a:xfrm>
            <a:off x="2856555" y="570911"/>
            <a:ext cx="1666977" cy="315685"/>
          </a:xfrm>
          <a:prstGeom prst="rect">
            <a:avLst/>
          </a:prstGeom>
          <a:solidFill>
            <a:schemeClr val="bg1">
              <a:lumMod val="50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68351" y="3462383"/>
            <a:ext cx="821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Details</a:t>
            </a:r>
          </a:p>
        </p:txBody>
      </p:sp>
      <p:sp>
        <p:nvSpPr>
          <p:cNvPr id="5" name="Rectangle 4"/>
          <p:cNvSpPr/>
          <p:nvPr/>
        </p:nvSpPr>
        <p:spPr>
          <a:xfrm>
            <a:off x="442904" y="4202779"/>
            <a:ext cx="2390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Eligibility Requirements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2904" y="5126109"/>
            <a:ext cx="2149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Preferred Applicants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2904" y="6511139"/>
            <a:ext cx="1935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Application Details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2904" y="7896169"/>
            <a:ext cx="2074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Contact Information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42904" y="2699189"/>
            <a:ext cx="2115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Name of Scholarship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578759" y="1698792"/>
            <a:ext cx="3618426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800" dirty="0" smtClean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a Scholarship Form</a:t>
            </a:r>
            <a:endParaRPr lang="en-US" sz="2800" dirty="0">
              <a:ln w="0"/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49896" y="3209518"/>
            <a:ext cx="5431499" cy="132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49897" y="4044583"/>
            <a:ext cx="5431499" cy="132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49896" y="4777125"/>
            <a:ext cx="5431499" cy="132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49895" y="6293967"/>
            <a:ext cx="5431499" cy="132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49895" y="7762824"/>
            <a:ext cx="5431499" cy="132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49894" y="8616546"/>
            <a:ext cx="5431499" cy="132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0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62" y="3322801"/>
            <a:ext cx="5915025" cy="1767417"/>
          </a:xfrm>
        </p:spPr>
        <p:txBody>
          <a:bodyPr/>
          <a:lstStyle/>
          <a:p>
            <a:pPr algn="ctr"/>
            <a:r>
              <a:rPr lang="en-US" dirty="0" smtClean="0"/>
              <a:t>End of Prototype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65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0"/>
            <a:ext cx="5915025" cy="1767417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Inspiration: </a:t>
            </a:r>
            <a:r>
              <a:rPr lang="en-US" sz="3600" b="1" dirty="0" smtClean="0">
                <a:solidFill>
                  <a:schemeClr val="accent6"/>
                </a:solidFill>
                <a:hlinkClick r:id="rId2"/>
              </a:rPr>
              <a:t>theWashBoard.org</a:t>
            </a:r>
            <a:endParaRPr lang="en-US" sz="3600" b="1" dirty="0">
              <a:solidFill>
                <a:schemeClr val="accent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8" y="1765788"/>
            <a:ext cx="6008230" cy="689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2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189</Words>
  <Application>Microsoft Office PowerPoint</Application>
  <PresentationFormat>Letter Paper (8.5x11 in)</PresentationFormat>
  <Paragraphs>157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End of Prototype </vt:lpstr>
      <vt:lpstr>Inspiration: theWashBoard.org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Audrey Chavarria</dc:creator>
  <cp:lastModifiedBy>Audrey Chavarria</cp:lastModifiedBy>
  <cp:revision>12</cp:revision>
  <dcterms:created xsi:type="dcterms:W3CDTF">2016-04-05T05:56:06Z</dcterms:created>
  <dcterms:modified xsi:type="dcterms:W3CDTF">2016-04-09T06:04:32Z</dcterms:modified>
</cp:coreProperties>
</file>