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</p:sldMasterIdLst>
  <p:notesMasterIdLst>
    <p:notesMasterId r:id="rId7"/>
  </p:notesMasterIdLst>
  <p:handoutMasterIdLst>
    <p:handoutMasterId r:id="rId25"/>
  </p:handoutMasterIdLst>
  <p:sldIdLst>
    <p:sldId id="361" r:id="rId4"/>
    <p:sldId id="432" r:id="rId5"/>
    <p:sldId id="363" r:id="rId6"/>
    <p:sldId id="434" r:id="rId8"/>
    <p:sldId id="454" r:id="rId9"/>
    <p:sldId id="436" r:id="rId10"/>
    <p:sldId id="456" r:id="rId11"/>
    <p:sldId id="444" r:id="rId12"/>
    <p:sldId id="469" r:id="rId13"/>
    <p:sldId id="455" r:id="rId14"/>
    <p:sldId id="438" r:id="rId15"/>
    <p:sldId id="443" r:id="rId16"/>
    <p:sldId id="457" r:id="rId17"/>
    <p:sldId id="446" r:id="rId18"/>
    <p:sldId id="458" r:id="rId19"/>
    <p:sldId id="450" r:id="rId20"/>
    <p:sldId id="468" r:id="rId21"/>
    <p:sldId id="460" r:id="rId22"/>
    <p:sldId id="447" r:id="rId23"/>
    <p:sldId id="293" r:id="rId2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E0"/>
    <a:srgbClr val="EFEFEF"/>
    <a:srgbClr val="2E4864"/>
    <a:srgbClr val="10327B"/>
    <a:srgbClr val="000000"/>
    <a:srgbClr val="FAFAFA"/>
    <a:srgbClr val="FDFDFD"/>
    <a:srgbClr val="838E63"/>
    <a:srgbClr val="27506E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303" autoAdjust="0"/>
  </p:normalViewPr>
  <p:slideViewPr>
    <p:cSldViewPr snapToGrid="0" showGuides="1">
      <p:cViewPr>
        <p:scale>
          <a:sx n="155" d="100"/>
          <a:sy n="155" d="100"/>
        </p:scale>
        <p:origin x="-636" y="-30"/>
      </p:cViewPr>
      <p:guideLst>
        <p:guide orient="horz" pos="3081"/>
        <p:guide orient="horz" pos="175"/>
        <p:guide orient="horz" pos="1645"/>
        <p:guide pos="389"/>
        <p:guide pos="2846"/>
        <p:guide pos="54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2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20" name="椭圆 19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1" y="1088314"/>
            <a:ext cx="8499413" cy="27348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8" y="781003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4" y="2328028"/>
            <a:ext cx="1836773" cy="25190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4" y="777552"/>
            <a:ext cx="1836773" cy="1473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8" y="2911151"/>
            <a:ext cx="1836773" cy="1935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29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2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443475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slow">
    <p:wip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1766888" y="1607820"/>
            <a:ext cx="5610225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coco-loss</a:t>
            </a:r>
            <a:r>
              <a:rPr lang="zh-CN" altLang="en-US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论文</a:t>
            </a:r>
            <a:r>
              <a:rPr lang="zh-CN" altLang="en-US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  <a:sym typeface="+mn-ea"/>
              </a:rPr>
              <a:t>分析</a:t>
            </a:r>
            <a:r>
              <a:rPr lang="zh-CN" altLang="en-US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与人脸识别中的归一化</a:t>
            </a:r>
            <a:endParaRPr lang="en-US" altLang="zh-CN" sz="4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文本框 6"/>
          <p:cNvSpPr txBox="1">
            <a:spLocks noChangeArrowheads="1"/>
          </p:cNvSpPr>
          <p:nvPr/>
        </p:nvSpPr>
        <p:spPr bwMode="auto">
          <a:xfrm>
            <a:off x="5904266" y="3711913"/>
            <a:ext cx="226885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方正兰亭黑_GBK"/>
              </a:rPr>
              <a:t>汇报人：   伍奕东</a:t>
            </a:r>
            <a:endParaRPr lang="zh-CN" altLang="en-US" sz="18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方正兰亭黑_GBK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宋体" charset="0"/>
              </a:rPr>
              <a:t>日   期：</a:t>
            </a:r>
            <a:r>
              <a:rPr lang="en-US" altLang="zh-CN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宋体" charset="0"/>
              </a:rPr>
              <a:t>2018-8-30</a:t>
            </a:r>
            <a:endParaRPr lang="en-US" altLang="zh-CN" sz="1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宋体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4312403" y="4794930"/>
            <a:ext cx="519193" cy="94600"/>
            <a:chOff x="3510366" y="-2733"/>
            <a:chExt cx="1300959" cy="237042"/>
          </a:xfrm>
        </p:grpSpPr>
        <p:sp>
          <p:nvSpPr>
            <p:cNvPr id="46" name="椭圆 45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81356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smtClean="0">
                <a:solidFill>
                  <a:schemeClr val="accent1"/>
                </a:solidFill>
                <a:latin typeface="方正兰亭黑_GBK"/>
                <a:ea typeface="宋体" charset="0"/>
                <a:sym typeface="+mn-ea"/>
              </a:rPr>
              <a:t>特征中心和归一化</a:t>
            </a:r>
            <a:endParaRPr lang="zh-CN" altLang="en-US" sz="1600" b="1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32510" y="2962910"/>
            <a:ext cx="5673725" cy="1649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sz="135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　　论文不仅仅对特征进行了归一化，而且还对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特征</a:t>
            </a:r>
            <a:r>
              <a:rPr sz="135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中心进行了归一化。</a:t>
            </a:r>
            <a:endParaRPr sz="135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　　</a:t>
            </a:r>
            <a:r>
              <a:rPr sz="135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公式如右图，ck 为第 k 类目标的特征中心，是可学习参数，总共有 K类。</a:t>
            </a:r>
            <a:endParaRPr sz="135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　　</a:t>
            </a:r>
            <a:r>
              <a:rPr lang="en-US" sz="135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coco-loss</a:t>
            </a:r>
            <a:r>
              <a:rPr sz="135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的中心是每次根据样本更新求来的，而Norm</a:t>
            </a:r>
            <a:r>
              <a:rPr lang="en-US" sz="135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</a:t>
            </a:r>
            <a:r>
              <a:rPr sz="135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ace的权重是自己学习的， 这是两篇论文之间的最大区别。 </a:t>
            </a:r>
            <a:endParaRPr sz="135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9687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方正兰亭黑_GBK"/>
                <a:ea typeface="宋体" charset="0"/>
              </a:rPr>
              <a:t>3.3</a:t>
            </a:r>
            <a:endParaRPr lang="en-US" altLang="zh-CN" sz="1200" smtClean="0">
              <a:solidFill>
                <a:schemeClr val="bg1"/>
              </a:solidFill>
              <a:latin typeface="方正兰亭黑_GBK"/>
              <a:ea typeface="宋体" charset="0"/>
            </a:endParaRPr>
          </a:p>
        </p:txBody>
      </p:sp>
      <p:pic>
        <p:nvPicPr>
          <p:cNvPr id="2" name="图片 1" descr="2018-08-29 17-46-34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5955" y="3500755"/>
            <a:ext cx="989330" cy="574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2510" y="626745"/>
            <a:ext cx="7613650" cy="1960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　　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ck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是特征中心，它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强迫网络所学习的特征靠近中心，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目的是减小类内距离（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聚合类内特征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）。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ck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rPr>
              <a:t>是当前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rPr>
              <a:t>batch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rPr>
              <a:t>中的对应类的平均值。本质就是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rPr>
              <a:t>FC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rPr>
              <a:t>的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rPr>
              <a:t>weight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rPr>
              <a:t>！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　　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特征中心初始化： 从预训练模型中得到初始的特征，从而获得C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的初始值。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然后把center loss这种东西的思想加进来， 但好像center loss确实是不怎么work的东西。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　　</a:t>
            </a:r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特征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中心这个概念是从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center-loss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的聚类中心演变而来的，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但很多人都觉得太牵强了，而给我感觉就是蹭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center-loss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的热度。本文的特征中心和传统意义上的聚类中心有很大的区别，主要是因为本文的特征中心只关注类内的距离，对类间距离的区分没有显式的约束。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charset="0"/>
              <a:sym typeface="+mn-ea"/>
            </a:endParaRPr>
          </a:p>
          <a:p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　　</a:t>
            </a:r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有人提出，把特征中心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跟triplet做些结合或者把中心点变成多个小的中心可能会更好。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00584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>
                <a:solidFill>
                  <a:schemeClr val="accent1"/>
                </a:solidFill>
                <a:latin typeface="方正兰亭黑_GBK"/>
                <a:ea typeface="方正兰亭黑_GBK"/>
              </a:rPr>
              <a:t>coco-loss</a:t>
            </a:r>
            <a:endParaRPr lang="en-US" sz="1600" b="1">
              <a:solidFill>
                <a:schemeClr val="accent1"/>
              </a:solidFill>
              <a:latin typeface="方正兰亭黑_GBK"/>
              <a:ea typeface="宋体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34720" y="631825"/>
            <a:ext cx="7176770" cy="9220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50000"/>
              </a:lnSpc>
            </a:pPr>
            <a:r>
              <a:rPr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　　</a:t>
            </a:r>
            <a:r>
              <a:rPr 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论文中放弃了之前一直使用的欧氏距离，转而使用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cos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距离。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c</a:t>
            </a:r>
            <a:r>
              <a:rPr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os距离的定义为 </a:t>
            </a:r>
            <a:r>
              <a:rPr 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（</a:t>
            </a:r>
            <a:r>
              <a:rPr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A⋅B</a:t>
            </a:r>
            <a:r>
              <a:rPr 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）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/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（</a:t>
            </a:r>
            <a:r>
              <a:rPr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|A|</a:t>
            </a:r>
            <a:r>
              <a:rPr 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*</a:t>
            </a:r>
            <a:r>
              <a:rPr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|B|</a:t>
            </a:r>
            <a:r>
              <a:rPr 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）</a:t>
            </a:r>
            <a:r>
              <a:rPr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，其取值范围为 [-1,+1]，值越大表示二者越相似</a:t>
            </a:r>
            <a:r>
              <a:rPr 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。δ是一个指示函数，文中使用的是以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e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为底的指数函数</a:t>
            </a:r>
            <a:r>
              <a:rPr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。</a:t>
            </a:r>
            <a:r>
              <a:rPr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计算输入特征与每个特征中心的</a:t>
            </a:r>
            <a:r>
              <a:rPr 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cos</a:t>
            </a:r>
            <a:r>
              <a:rPr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距离</a:t>
            </a:r>
            <a:r>
              <a:rPr 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rPr>
              <a:t>：</a:t>
            </a:r>
            <a:endParaRPr lang="zh-CN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9687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方正兰亭黑_GBK"/>
                <a:ea typeface="方正兰亭黑_GBK"/>
              </a:rPr>
              <a:t>3.4</a:t>
            </a:r>
            <a:endParaRPr lang="zh-CN" altLang="en-US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32510" y="2254250"/>
            <a:ext cx="707898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　　</a:t>
            </a:r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但是这样计算任意两个样本的余弦相似度，时间复杂度比较高，为O(n^2)，故作者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为了计算方便出了一个简易版</a:t>
            </a:r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，即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计算每个样本与类别中心的距离：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 descr="2018-08-29 17-55-42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6505" y="2968625"/>
            <a:ext cx="3394710" cy="727710"/>
          </a:xfrm>
          <a:prstGeom prst="rect">
            <a:avLst/>
          </a:prstGeom>
        </p:spPr>
      </p:pic>
      <p:pic>
        <p:nvPicPr>
          <p:cNvPr id="3" name="图片 2" descr="2018-08-29 18-00-56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555" y="1497330"/>
            <a:ext cx="3755390" cy="7169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32510" y="3900805"/>
            <a:ext cx="7079615" cy="1026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　　</a:t>
            </a:r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公式中，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类别中心的定义</a:t>
            </a:r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是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每个mini-batch中各个类别样本的特征均值</a:t>
            </a:r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。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计算这个mini-batch中每个样本</a:t>
            </a:r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与其对应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类别的距离</a:t>
            </a:r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。</a:t>
            </a:r>
            <a:endParaRPr 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　　</a:t>
            </a:r>
            <a:r>
              <a:rPr 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我认为本文的核心在于最小化类内两两特征的距离和，这就等价于是类内间距缩小！</a:t>
            </a:r>
            <a:endParaRPr lang="zh-CN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00584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>
                <a:solidFill>
                  <a:schemeClr val="accent1"/>
                </a:solidFill>
                <a:latin typeface="方正兰亭黑_GBK"/>
                <a:ea typeface="方正兰亭黑_GBK"/>
                <a:sym typeface="+mn-ea"/>
              </a:rPr>
              <a:t>coco-loss</a:t>
            </a:r>
            <a:endParaRPr lang="zh-CN" sz="1600" b="1">
              <a:solidFill>
                <a:schemeClr val="accent1"/>
              </a:solidFill>
              <a:latin typeface="方正兰亭黑_GBK"/>
              <a:ea typeface="宋体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9687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bg1"/>
                </a:solidFill>
                <a:latin typeface="方正兰亭黑_GBK"/>
                <a:ea typeface="方正兰亭黑_GBK"/>
              </a:rPr>
              <a:t>3.4</a:t>
            </a:r>
            <a:endParaRPr lang="en-US" altLang="zh-CN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032510" y="773430"/>
            <a:ext cx="726503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　　</a:t>
            </a:r>
            <a:r>
              <a:rPr 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再配合上交叉熵，最终的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coco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-loss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如下。注意，在实际使用时，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p_k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不是内积，而是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cos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！！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32510" y="2695575"/>
            <a:ext cx="7485380" cy="164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　　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1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）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首先用l2范数对特征和</a:t>
            </a:r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特征中心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进行归一化</a:t>
            </a:r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，注意对特征进行归一化时，会对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特征进行缩放</a:t>
            </a:r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（即乘上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alpha</a:t>
            </a:r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）</a:t>
            </a:r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。</a:t>
            </a:r>
            <a:endParaRPr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　　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2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）计算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cos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距离。文中还提到，在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p_k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的计算公式中，分母应该要求 m≠k，即分母不应该再考虑同类之间的Cos距离， 但实际上，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m=k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不仅不会影响收敛，同时会使得计算简单一点。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　　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3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）</a:t>
            </a:r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计算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coco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-loss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。公式就是交叉熵的变形。</a:t>
            </a:r>
            <a:endParaRPr lang="zh-CN" altLang="en-US"/>
          </a:p>
        </p:txBody>
      </p:sp>
      <p:pic>
        <p:nvPicPr>
          <p:cNvPr id="8" name="图片 7" descr="2018-08-29 17-56-45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9990" y="1141730"/>
            <a:ext cx="2340610" cy="688975"/>
          </a:xfrm>
          <a:prstGeom prst="rect">
            <a:avLst/>
          </a:prstGeom>
        </p:spPr>
      </p:pic>
      <p:pic>
        <p:nvPicPr>
          <p:cNvPr id="9" name="图片 8" descr="2018-08-29 17-56-57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190" y="1222375"/>
            <a:ext cx="4647565" cy="6019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03910" y="2211070"/>
            <a:ext cx="18319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16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整体的流程</a:t>
            </a:r>
            <a:endParaRPr lang="zh-CN" altLang="en-US" sz="16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932340" y="823689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127416" y="1008311"/>
            <a:ext cx="1307513" cy="130751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1514210" y="1247204"/>
            <a:ext cx="51244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>
                <a:solidFill>
                  <a:schemeClr val="bg1"/>
                </a:solidFill>
                <a:latin typeface="方正兰亭黑_GBK"/>
                <a:ea typeface="方正兰亭黑_GBK"/>
              </a:rPr>
              <a:t>4</a:t>
            </a:r>
            <a:endParaRPr lang="en-US" altLang="zh-CN" sz="4800" b="1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2940826" y="976539"/>
            <a:ext cx="145605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实验与讨论</a:t>
            </a:r>
            <a:endParaRPr lang="zh-CN" altLang="en-US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046268" y="1487960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2213496" y="834617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857675" y="1151417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14284" y="2537294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127416" y="2198221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456894" y="1869268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280387" y="2489517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92903" y="1869268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232785" y="1677035"/>
            <a:ext cx="446024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　　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coco-loss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的各种实验。</a:t>
            </a:r>
            <a:endParaRPr lang="zh-CN" altLang="en-US" b="1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8103" y="183664"/>
            <a:ext cx="99822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>
                <a:solidFill>
                  <a:schemeClr val="accent1"/>
                </a:solidFill>
                <a:effectLst/>
                <a:sym typeface="+mn-ea"/>
              </a:rPr>
              <a:t>实验结果</a:t>
            </a:r>
            <a:endParaRPr lang="zh-CN" altLang="en-US" sz="1600" b="1">
              <a:solidFill>
                <a:srgbClr val="27506E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9687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bg1"/>
                </a:solidFill>
                <a:latin typeface="方正兰亭黑_GBK"/>
                <a:ea typeface="方正兰亭黑_GBK"/>
              </a:rPr>
              <a:t>4.1</a:t>
            </a:r>
            <a:endParaRPr lang="en-US" altLang="zh-CN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3910" y="1024255"/>
            <a:ext cx="3485515" cy="2990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在MINIST和CIFAR-10上的错误率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16170" y="974090"/>
            <a:ext cx="3485515" cy="2990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LFW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数据集上的精度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图片 8" descr="2018-08-30 11-34-26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 flipH="1" flipV="1">
            <a:off x="889635" y="1460500"/>
            <a:ext cx="3227705" cy="2750820"/>
          </a:xfrm>
          <a:prstGeom prst="rect">
            <a:avLst/>
          </a:prstGeom>
        </p:spPr>
      </p:pic>
      <p:pic>
        <p:nvPicPr>
          <p:cNvPr id="11" name="图片 10" descr="2018-08-30 11-36-36屏幕截图"/>
          <p:cNvPicPr>
            <a:picLocks noChangeAspect="1"/>
          </p:cNvPicPr>
          <p:nvPr/>
        </p:nvPicPr>
        <p:blipFill>
          <a:blip r:embed="rId2"/>
          <a:srcRect l="49077"/>
          <a:stretch>
            <a:fillRect/>
          </a:stretch>
        </p:blipFill>
        <p:spPr>
          <a:xfrm>
            <a:off x="5319395" y="1401445"/>
            <a:ext cx="3009900" cy="286893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015865" y="4371975"/>
            <a:ext cx="3882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　　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注意：LFW的test集中的6000个样本只有10个样本标错了。 也就是说理论上最高accuracy是99.83%，也就是说该方法已经超过了理论上的极限了！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" name="直接连接符 13"/>
          <p:cNvCxnSpPr/>
          <p:nvPr/>
        </p:nvCxnSpPr>
        <p:spPr>
          <a:xfrm rot="5400000" flipH="1">
            <a:off x="2697033" y="2902397"/>
            <a:ext cx="3762000" cy="5715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032510" y="553720"/>
            <a:ext cx="5286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l">
              <a:lnSpc>
                <a:spcPct val="150000"/>
              </a:lnSpc>
              <a:buNone/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rPr>
              <a:t>　　使用的模型是inception-resnet，训练数据集是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MS-Celeb 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1M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。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8103" y="183664"/>
            <a:ext cx="99822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>
                <a:solidFill>
                  <a:schemeClr val="accent1"/>
                </a:solidFill>
                <a:effectLst/>
                <a:sym typeface="+mn-ea"/>
              </a:rPr>
              <a:t>实验结果</a:t>
            </a:r>
            <a:endParaRPr lang="zh-CN" altLang="en-US" sz="1600" b="1">
              <a:solidFill>
                <a:srgbClr val="27506E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9687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bg1"/>
                </a:solidFill>
                <a:latin typeface="方正兰亭黑_GBK"/>
                <a:ea typeface="方正兰亭黑_GBK"/>
              </a:rPr>
              <a:t>4.1</a:t>
            </a:r>
            <a:endParaRPr lang="en-US" altLang="zh-CN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14" name="图片 13" descr="2018-08-30 11-36-49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9855" y="1137285"/>
            <a:ext cx="5175250" cy="211391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032510" y="744855"/>
            <a:ext cx="3485515" cy="2990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在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MageFace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上的精度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32510" y="3553460"/>
            <a:ext cx="748538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　　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coco-loss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已经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突破了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LFW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rPr>
              <a:t>的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理论极限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rPr>
              <a:t>，那么，为什么仅用MS-Celeb就能在LFW上刷到99.86%？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charset="0"/>
            </a:endParaRPr>
          </a:p>
          <a:p>
            <a:pPr>
              <a:lnSpc>
                <a:spcPct val="150000"/>
              </a:lnSpc>
            </a:pP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　　</a:t>
            </a:r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推测原因有：参数调的好（训练时的trick）；计算资源多（有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rPr>
              <a:t>商汤的支持）；进行了人脸对齐（使用RSA，而不是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rPr>
              <a:t>MTCNN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rPr>
              <a:t>）；对训练数据进行了清洗。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16610" y="3296920"/>
            <a:ext cx="18319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一些看法</a:t>
            </a:r>
            <a:endParaRPr lang="zh-CN" altLang="en-US" sz="1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18417" y="183664"/>
            <a:ext cx="140589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smtClean="0">
                <a:solidFill>
                  <a:srgbClr val="27506E"/>
                </a:solidFill>
                <a:latin typeface="方正兰亭黑_GBK"/>
                <a:ea typeface="方正兰亭黑_GBK"/>
                <a:sym typeface="+mn-ea"/>
              </a:rPr>
              <a:t>归一化的理解</a:t>
            </a:r>
            <a:endParaRPr lang="zh-CN" altLang="en-US" sz="1600" b="1">
              <a:solidFill>
                <a:srgbClr val="27506E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9687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方正兰亭黑_GBK"/>
                <a:ea typeface="方正兰亭黑_GBK"/>
              </a:rPr>
              <a:t>4.2</a:t>
            </a:r>
            <a:endParaRPr lang="zh-CN" altLang="en-US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31" name="Freeform 21"/>
          <p:cNvSpPr/>
          <p:nvPr/>
        </p:nvSpPr>
        <p:spPr bwMode="auto">
          <a:xfrm>
            <a:off x="3193098" y="1075690"/>
            <a:ext cx="1679575" cy="1682750"/>
          </a:xfrm>
          <a:custGeom>
            <a:avLst/>
            <a:gdLst>
              <a:gd name="T0" fmla="*/ 0 w 878"/>
              <a:gd name="T1" fmla="*/ 557 h 879"/>
              <a:gd name="T2" fmla="*/ 0 w 878"/>
              <a:gd name="T3" fmla="*/ 879 h 879"/>
              <a:gd name="T4" fmla="*/ 878 w 878"/>
              <a:gd name="T5" fmla="*/ 0 h 879"/>
              <a:gd name="T6" fmla="*/ 557 w 878"/>
              <a:gd name="T7" fmla="*/ 0 h 879"/>
              <a:gd name="T8" fmla="*/ 0 w 878"/>
              <a:gd name="T9" fmla="*/ 557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9">
                <a:moveTo>
                  <a:pt x="0" y="557"/>
                </a:moveTo>
                <a:cubicBezTo>
                  <a:pt x="0" y="879"/>
                  <a:pt x="0" y="879"/>
                  <a:pt x="0" y="879"/>
                </a:cubicBezTo>
                <a:cubicBezTo>
                  <a:pt x="485" y="879"/>
                  <a:pt x="878" y="486"/>
                  <a:pt x="878" y="0"/>
                </a:cubicBezTo>
                <a:cubicBezTo>
                  <a:pt x="557" y="0"/>
                  <a:pt x="557" y="0"/>
                  <a:pt x="557" y="0"/>
                </a:cubicBezTo>
                <a:cubicBezTo>
                  <a:pt x="557" y="308"/>
                  <a:pt x="307" y="557"/>
                  <a:pt x="0" y="557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 w="19050">
            <a:solidFill>
              <a:schemeClr val="bg1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Freeform 22"/>
          <p:cNvSpPr/>
          <p:nvPr/>
        </p:nvSpPr>
        <p:spPr bwMode="auto">
          <a:xfrm>
            <a:off x="3193098" y="2144078"/>
            <a:ext cx="1679575" cy="1679575"/>
          </a:xfrm>
          <a:custGeom>
            <a:avLst/>
            <a:gdLst>
              <a:gd name="T0" fmla="*/ 557 w 878"/>
              <a:gd name="T1" fmla="*/ 878 h 878"/>
              <a:gd name="T2" fmla="*/ 878 w 878"/>
              <a:gd name="T3" fmla="*/ 878 h 878"/>
              <a:gd name="T4" fmla="*/ 0 w 878"/>
              <a:gd name="T5" fmla="*/ 0 h 878"/>
              <a:gd name="T6" fmla="*/ 0 w 878"/>
              <a:gd name="T7" fmla="*/ 321 h 878"/>
              <a:gd name="T8" fmla="*/ 557 w 878"/>
              <a:gd name="T9" fmla="*/ 878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8">
                <a:moveTo>
                  <a:pt x="557" y="878"/>
                </a:moveTo>
                <a:cubicBezTo>
                  <a:pt x="878" y="878"/>
                  <a:pt x="878" y="878"/>
                  <a:pt x="878" y="878"/>
                </a:cubicBezTo>
                <a:cubicBezTo>
                  <a:pt x="878" y="393"/>
                  <a:pt x="485" y="0"/>
                  <a:pt x="0" y="0"/>
                </a:cubicBezTo>
                <a:cubicBezTo>
                  <a:pt x="0" y="321"/>
                  <a:pt x="0" y="321"/>
                  <a:pt x="0" y="321"/>
                </a:cubicBezTo>
                <a:cubicBezTo>
                  <a:pt x="307" y="321"/>
                  <a:pt x="557" y="571"/>
                  <a:pt x="557" y="878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 w="19050">
            <a:solidFill>
              <a:schemeClr val="bg1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Freeform 23"/>
          <p:cNvSpPr/>
          <p:nvPr/>
        </p:nvSpPr>
        <p:spPr bwMode="auto">
          <a:xfrm>
            <a:off x="4258310" y="1075690"/>
            <a:ext cx="1679575" cy="1682750"/>
          </a:xfrm>
          <a:custGeom>
            <a:avLst/>
            <a:gdLst>
              <a:gd name="T0" fmla="*/ 321 w 878"/>
              <a:gd name="T1" fmla="*/ 0 h 879"/>
              <a:gd name="T2" fmla="*/ 0 w 878"/>
              <a:gd name="T3" fmla="*/ 0 h 879"/>
              <a:gd name="T4" fmla="*/ 878 w 878"/>
              <a:gd name="T5" fmla="*/ 879 h 879"/>
              <a:gd name="T6" fmla="*/ 878 w 878"/>
              <a:gd name="T7" fmla="*/ 557 h 879"/>
              <a:gd name="T8" fmla="*/ 321 w 878"/>
              <a:gd name="T9" fmla="*/ 0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9">
                <a:moveTo>
                  <a:pt x="32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86"/>
                  <a:pt x="393" y="879"/>
                  <a:pt x="878" y="879"/>
                </a:cubicBezTo>
                <a:cubicBezTo>
                  <a:pt x="878" y="557"/>
                  <a:pt x="878" y="557"/>
                  <a:pt x="878" y="557"/>
                </a:cubicBezTo>
                <a:cubicBezTo>
                  <a:pt x="571" y="557"/>
                  <a:pt x="321" y="308"/>
                  <a:pt x="321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 w="19050">
            <a:solidFill>
              <a:schemeClr val="bg1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Freeform 24"/>
          <p:cNvSpPr/>
          <p:nvPr/>
        </p:nvSpPr>
        <p:spPr bwMode="auto">
          <a:xfrm>
            <a:off x="4258310" y="2144078"/>
            <a:ext cx="1679575" cy="1679575"/>
          </a:xfrm>
          <a:custGeom>
            <a:avLst/>
            <a:gdLst>
              <a:gd name="T0" fmla="*/ 878 w 878"/>
              <a:gd name="T1" fmla="*/ 321 h 878"/>
              <a:gd name="T2" fmla="*/ 878 w 878"/>
              <a:gd name="T3" fmla="*/ 0 h 878"/>
              <a:gd name="T4" fmla="*/ 0 w 878"/>
              <a:gd name="T5" fmla="*/ 878 h 878"/>
              <a:gd name="T6" fmla="*/ 321 w 878"/>
              <a:gd name="T7" fmla="*/ 878 h 878"/>
              <a:gd name="T8" fmla="*/ 878 w 878"/>
              <a:gd name="T9" fmla="*/ 321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8">
                <a:moveTo>
                  <a:pt x="878" y="321"/>
                </a:moveTo>
                <a:cubicBezTo>
                  <a:pt x="878" y="0"/>
                  <a:pt x="878" y="0"/>
                  <a:pt x="878" y="0"/>
                </a:cubicBezTo>
                <a:cubicBezTo>
                  <a:pt x="393" y="0"/>
                  <a:pt x="0" y="393"/>
                  <a:pt x="0" y="878"/>
                </a:cubicBezTo>
                <a:cubicBezTo>
                  <a:pt x="321" y="878"/>
                  <a:pt x="321" y="878"/>
                  <a:pt x="321" y="878"/>
                </a:cubicBezTo>
                <a:cubicBezTo>
                  <a:pt x="321" y="571"/>
                  <a:pt x="571" y="321"/>
                  <a:pt x="878" y="321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 w="19050">
            <a:solidFill>
              <a:schemeClr val="bg1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Line 30"/>
          <p:cNvSpPr>
            <a:spLocks noChangeShapeType="1"/>
          </p:cNvSpPr>
          <p:nvPr/>
        </p:nvSpPr>
        <p:spPr bwMode="auto">
          <a:xfrm flipH="1">
            <a:off x="3470910" y="1309053"/>
            <a:ext cx="760413" cy="0"/>
          </a:xfrm>
          <a:prstGeom prst="line">
            <a:avLst/>
          </a:prstGeom>
          <a:noFill/>
          <a:ln w="6350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31"/>
          <p:cNvSpPr>
            <a:spLocks noChangeShapeType="1"/>
          </p:cNvSpPr>
          <p:nvPr/>
        </p:nvSpPr>
        <p:spPr bwMode="auto">
          <a:xfrm>
            <a:off x="3470910" y="2796540"/>
            <a:ext cx="0" cy="749300"/>
          </a:xfrm>
          <a:prstGeom prst="line">
            <a:avLst/>
          </a:prstGeom>
          <a:noFill/>
          <a:ln w="6350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32"/>
          <p:cNvSpPr>
            <a:spLocks noChangeShapeType="1"/>
          </p:cNvSpPr>
          <p:nvPr/>
        </p:nvSpPr>
        <p:spPr bwMode="auto">
          <a:xfrm>
            <a:off x="4910773" y="3545840"/>
            <a:ext cx="720725" cy="0"/>
          </a:xfrm>
          <a:prstGeom prst="line">
            <a:avLst/>
          </a:prstGeom>
          <a:noFill/>
          <a:ln w="6350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33"/>
          <p:cNvSpPr>
            <a:spLocks noChangeShapeType="1"/>
          </p:cNvSpPr>
          <p:nvPr/>
        </p:nvSpPr>
        <p:spPr bwMode="auto">
          <a:xfrm flipV="1">
            <a:off x="5631498" y="1309053"/>
            <a:ext cx="0" cy="788987"/>
          </a:xfrm>
          <a:prstGeom prst="line">
            <a:avLst/>
          </a:prstGeom>
          <a:noFill/>
          <a:ln w="6350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矩形 44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<p:cNvSpPr/>
          <p:nvPr/>
        </p:nvSpPr>
        <p:spPr>
          <a:xfrm>
            <a:off x="1083903" y="1345829"/>
            <a:ext cx="2371282" cy="32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endParaRPr lang="en-US" altLang="zh-CN" sz="1000">
              <a:solidFill>
                <a:schemeClr val="tx1">
                  <a:lumMod val="85000"/>
                  <a:lumOff val="15000"/>
                </a:schemeClr>
              </a:solidFill>
              <a:cs typeface="Arial" panose="02080604020202020204" pitchFamily="34" charset="0"/>
            </a:endParaRPr>
          </a:p>
        </p:txBody>
      </p:sp>
      <p:sp>
        <p:nvSpPr>
          <p:cNvPr id="51" name="文本框 7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<p:cNvSpPr txBox="1">
            <a:spLocks noChangeArrowheads="1"/>
          </p:cNvSpPr>
          <p:nvPr/>
        </p:nvSpPr>
        <p:spPr bwMode="auto">
          <a:xfrm>
            <a:off x="2745890" y="1037189"/>
            <a:ext cx="66167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r"/>
            <a:r>
              <a:rPr lang="en-US" altLang="zh-CN" sz="1400" ker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Scale</a:t>
            </a:r>
            <a:endParaRPr lang="en-US" altLang="zh-CN" sz="1400" ker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微软雅黑" panose="020B0503020204020204" pitchFamily="34" charset="-122"/>
              <a:cs typeface="Arial" panose="02080604020202020204" pitchFamily="34" charset="0"/>
              <a:sym typeface="+mn-ea"/>
            </a:endParaRPr>
          </a:p>
        </p:txBody>
      </p:sp>
      <p:cxnSp>
        <p:nvCxnSpPr>
          <p:cNvPr id="52" name="直接连接符 51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<p:cNvCxnSpPr/>
          <p:nvPr/>
        </p:nvCxnSpPr>
        <p:spPr>
          <a:xfrm>
            <a:off x="3107285" y="1376814"/>
            <a:ext cx="23193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16"/>
          <p:cNvSpPr>
            <a:spLocks noEditPoints="1"/>
          </p:cNvSpPr>
          <p:nvPr/>
        </p:nvSpPr>
        <p:spPr bwMode="auto">
          <a:xfrm>
            <a:off x="4404430" y="1144088"/>
            <a:ext cx="336211" cy="277287"/>
          </a:xfrm>
          <a:custGeom>
            <a:avLst/>
            <a:gdLst>
              <a:gd name="T0" fmla="*/ 666 w 734"/>
              <a:gd name="T1" fmla="*/ 199 h 605"/>
              <a:gd name="T2" fmla="*/ 624 w 734"/>
              <a:gd name="T3" fmla="*/ 241 h 605"/>
              <a:gd name="T4" fmla="*/ 666 w 734"/>
              <a:gd name="T5" fmla="*/ 282 h 605"/>
              <a:gd name="T6" fmla="*/ 707 w 734"/>
              <a:gd name="T7" fmla="*/ 241 h 605"/>
              <a:gd name="T8" fmla="*/ 666 w 734"/>
              <a:gd name="T9" fmla="*/ 199 h 605"/>
              <a:gd name="T10" fmla="*/ 69 w 734"/>
              <a:gd name="T11" fmla="*/ 199 h 605"/>
              <a:gd name="T12" fmla="*/ 27 w 734"/>
              <a:gd name="T13" fmla="*/ 241 h 605"/>
              <a:gd name="T14" fmla="*/ 69 w 734"/>
              <a:gd name="T15" fmla="*/ 282 h 605"/>
              <a:gd name="T16" fmla="*/ 110 w 734"/>
              <a:gd name="T17" fmla="*/ 241 h 605"/>
              <a:gd name="T18" fmla="*/ 69 w 734"/>
              <a:gd name="T19" fmla="*/ 199 h 605"/>
              <a:gd name="T20" fmla="*/ 542 w 734"/>
              <a:gd name="T21" fmla="*/ 124 h 605"/>
              <a:gd name="T22" fmla="*/ 480 w 734"/>
              <a:gd name="T23" fmla="*/ 186 h 605"/>
              <a:gd name="T24" fmla="*/ 542 w 734"/>
              <a:gd name="T25" fmla="*/ 247 h 605"/>
              <a:gd name="T26" fmla="*/ 604 w 734"/>
              <a:gd name="T27" fmla="*/ 186 h 605"/>
              <a:gd name="T28" fmla="*/ 542 w 734"/>
              <a:gd name="T29" fmla="*/ 124 h 605"/>
              <a:gd name="T30" fmla="*/ 734 w 734"/>
              <a:gd name="T31" fmla="*/ 500 h 605"/>
              <a:gd name="T32" fmla="*/ 663 w 734"/>
              <a:gd name="T33" fmla="*/ 500 h 605"/>
              <a:gd name="T34" fmla="*/ 663 w 734"/>
              <a:gd name="T35" fmla="*/ 370 h 605"/>
              <a:gd name="T36" fmla="*/ 646 w 734"/>
              <a:gd name="T37" fmla="*/ 309 h 605"/>
              <a:gd name="T38" fmla="*/ 666 w 734"/>
              <a:gd name="T39" fmla="*/ 306 h 605"/>
              <a:gd name="T40" fmla="*/ 734 w 734"/>
              <a:gd name="T41" fmla="*/ 374 h 605"/>
              <a:gd name="T42" fmla="*/ 734 w 734"/>
              <a:gd name="T43" fmla="*/ 500 h 605"/>
              <a:gd name="T44" fmla="*/ 192 w 734"/>
              <a:gd name="T45" fmla="*/ 124 h 605"/>
              <a:gd name="T46" fmla="*/ 130 w 734"/>
              <a:gd name="T47" fmla="*/ 186 h 605"/>
              <a:gd name="T48" fmla="*/ 192 w 734"/>
              <a:gd name="T49" fmla="*/ 247 h 605"/>
              <a:gd name="T50" fmla="*/ 254 w 734"/>
              <a:gd name="T51" fmla="*/ 186 h 605"/>
              <a:gd name="T52" fmla="*/ 192 w 734"/>
              <a:gd name="T53" fmla="*/ 124 h 605"/>
              <a:gd name="T54" fmla="*/ 69 w 734"/>
              <a:gd name="T55" fmla="*/ 306 h 605"/>
              <a:gd name="T56" fmla="*/ 88 w 734"/>
              <a:gd name="T57" fmla="*/ 309 h 605"/>
              <a:gd name="T58" fmla="*/ 71 w 734"/>
              <a:gd name="T59" fmla="*/ 370 h 605"/>
              <a:gd name="T60" fmla="*/ 71 w 734"/>
              <a:gd name="T61" fmla="*/ 500 h 605"/>
              <a:gd name="T62" fmla="*/ 0 w 734"/>
              <a:gd name="T63" fmla="*/ 500 h 605"/>
              <a:gd name="T64" fmla="*/ 0 w 734"/>
              <a:gd name="T65" fmla="*/ 374 h 605"/>
              <a:gd name="T66" fmla="*/ 69 w 734"/>
              <a:gd name="T67" fmla="*/ 306 h 605"/>
              <a:gd name="T68" fmla="*/ 367 w 734"/>
              <a:gd name="T69" fmla="*/ 0 h 605"/>
              <a:gd name="T70" fmla="*/ 276 w 734"/>
              <a:gd name="T71" fmla="*/ 92 h 605"/>
              <a:gd name="T72" fmla="*/ 367 w 734"/>
              <a:gd name="T73" fmla="*/ 183 h 605"/>
              <a:gd name="T74" fmla="*/ 458 w 734"/>
              <a:gd name="T75" fmla="*/ 92 h 605"/>
              <a:gd name="T76" fmla="*/ 367 w 734"/>
              <a:gd name="T77" fmla="*/ 0 h 605"/>
              <a:gd name="T78" fmla="*/ 641 w 734"/>
              <a:gd name="T79" fmla="*/ 548 h 605"/>
              <a:gd name="T80" fmla="*/ 533 w 734"/>
              <a:gd name="T81" fmla="*/ 548 h 605"/>
              <a:gd name="T82" fmla="*/ 533 w 734"/>
              <a:gd name="T83" fmla="*/ 351 h 605"/>
              <a:gd name="T84" fmla="*/ 514 w 734"/>
              <a:gd name="T85" fmla="*/ 276 h 605"/>
              <a:gd name="T86" fmla="*/ 542 w 734"/>
              <a:gd name="T87" fmla="*/ 271 h 605"/>
              <a:gd name="T88" fmla="*/ 641 w 734"/>
              <a:gd name="T89" fmla="*/ 370 h 605"/>
              <a:gd name="T90" fmla="*/ 641 w 734"/>
              <a:gd name="T91" fmla="*/ 548 h 605"/>
              <a:gd name="T92" fmla="*/ 201 w 734"/>
              <a:gd name="T93" fmla="*/ 351 h 605"/>
              <a:gd name="T94" fmla="*/ 201 w 734"/>
              <a:gd name="T95" fmla="*/ 548 h 605"/>
              <a:gd name="T96" fmla="*/ 93 w 734"/>
              <a:gd name="T97" fmla="*/ 548 h 605"/>
              <a:gd name="T98" fmla="*/ 93 w 734"/>
              <a:gd name="T99" fmla="*/ 370 h 605"/>
              <a:gd name="T100" fmla="*/ 192 w 734"/>
              <a:gd name="T101" fmla="*/ 271 h 605"/>
              <a:gd name="T102" fmla="*/ 220 w 734"/>
              <a:gd name="T103" fmla="*/ 276 h 605"/>
              <a:gd name="T104" fmla="*/ 201 w 734"/>
              <a:gd name="T105" fmla="*/ 351 h 605"/>
              <a:gd name="T106" fmla="*/ 224 w 734"/>
              <a:gd name="T107" fmla="*/ 605 h 605"/>
              <a:gd name="T108" fmla="*/ 510 w 734"/>
              <a:gd name="T109" fmla="*/ 605 h 605"/>
              <a:gd name="T110" fmla="*/ 510 w 734"/>
              <a:gd name="T111" fmla="*/ 351 h 605"/>
              <a:gd name="T112" fmla="*/ 367 w 734"/>
              <a:gd name="T113" fmla="*/ 207 h 605"/>
              <a:gd name="T114" fmla="*/ 224 w 734"/>
              <a:gd name="T115" fmla="*/ 351 h 605"/>
              <a:gd name="T116" fmla="*/ 224 w 734"/>
              <a:gd name="T117" fmla="*/ 605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34" h="605">
                <a:moveTo>
                  <a:pt x="666" y="199"/>
                </a:moveTo>
                <a:cubicBezTo>
                  <a:pt x="643" y="199"/>
                  <a:pt x="624" y="218"/>
                  <a:pt x="624" y="241"/>
                </a:cubicBezTo>
                <a:cubicBezTo>
                  <a:pt x="624" y="264"/>
                  <a:pt x="643" y="282"/>
                  <a:pt x="666" y="282"/>
                </a:cubicBezTo>
                <a:cubicBezTo>
                  <a:pt x="688" y="282"/>
                  <a:pt x="707" y="264"/>
                  <a:pt x="707" y="241"/>
                </a:cubicBezTo>
                <a:cubicBezTo>
                  <a:pt x="707" y="218"/>
                  <a:pt x="688" y="199"/>
                  <a:pt x="666" y="199"/>
                </a:cubicBezTo>
                <a:close/>
                <a:moveTo>
                  <a:pt x="69" y="199"/>
                </a:moveTo>
                <a:cubicBezTo>
                  <a:pt x="46" y="199"/>
                  <a:pt x="27" y="218"/>
                  <a:pt x="27" y="241"/>
                </a:cubicBezTo>
                <a:cubicBezTo>
                  <a:pt x="27" y="264"/>
                  <a:pt x="46" y="282"/>
                  <a:pt x="69" y="282"/>
                </a:cubicBezTo>
                <a:cubicBezTo>
                  <a:pt x="92" y="282"/>
                  <a:pt x="110" y="264"/>
                  <a:pt x="110" y="241"/>
                </a:cubicBezTo>
                <a:cubicBezTo>
                  <a:pt x="110" y="218"/>
                  <a:pt x="92" y="199"/>
                  <a:pt x="69" y="199"/>
                </a:cubicBezTo>
                <a:close/>
                <a:moveTo>
                  <a:pt x="542" y="124"/>
                </a:moveTo>
                <a:cubicBezTo>
                  <a:pt x="508" y="124"/>
                  <a:pt x="480" y="152"/>
                  <a:pt x="480" y="186"/>
                </a:cubicBezTo>
                <a:cubicBezTo>
                  <a:pt x="480" y="220"/>
                  <a:pt x="508" y="247"/>
                  <a:pt x="542" y="247"/>
                </a:cubicBezTo>
                <a:cubicBezTo>
                  <a:pt x="576" y="247"/>
                  <a:pt x="604" y="220"/>
                  <a:pt x="604" y="186"/>
                </a:cubicBezTo>
                <a:cubicBezTo>
                  <a:pt x="604" y="152"/>
                  <a:pt x="576" y="124"/>
                  <a:pt x="542" y="124"/>
                </a:cubicBezTo>
                <a:close/>
                <a:moveTo>
                  <a:pt x="734" y="500"/>
                </a:moveTo>
                <a:cubicBezTo>
                  <a:pt x="663" y="500"/>
                  <a:pt x="663" y="500"/>
                  <a:pt x="663" y="500"/>
                </a:cubicBezTo>
                <a:cubicBezTo>
                  <a:pt x="663" y="370"/>
                  <a:pt x="663" y="370"/>
                  <a:pt x="663" y="370"/>
                </a:cubicBezTo>
                <a:cubicBezTo>
                  <a:pt x="663" y="348"/>
                  <a:pt x="657" y="327"/>
                  <a:pt x="646" y="309"/>
                </a:cubicBezTo>
                <a:cubicBezTo>
                  <a:pt x="653" y="307"/>
                  <a:pt x="659" y="306"/>
                  <a:pt x="666" y="306"/>
                </a:cubicBezTo>
                <a:cubicBezTo>
                  <a:pt x="703" y="306"/>
                  <a:pt x="734" y="337"/>
                  <a:pt x="734" y="374"/>
                </a:cubicBezTo>
                <a:lnTo>
                  <a:pt x="734" y="500"/>
                </a:lnTo>
                <a:close/>
                <a:moveTo>
                  <a:pt x="192" y="124"/>
                </a:moveTo>
                <a:cubicBezTo>
                  <a:pt x="158" y="124"/>
                  <a:pt x="130" y="152"/>
                  <a:pt x="130" y="186"/>
                </a:cubicBezTo>
                <a:cubicBezTo>
                  <a:pt x="130" y="220"/>
                  <a:pt x="158" y="247"/>
                  <a:pt x="192" y="247"/>
                </a:cubicBezTo>
                <a:cubicBezTo>
                  <a:pt x="226" y="247"/>
                  <a:pt x="254" y="220"/>
                  <a:pt x="254" y="186"/>
                </a:cubicBezTo>
                <a:cubicBezTo>
                  <a:pt x="254" y="152"/>
                  <a:pt x="226" y="124"/>
                  <a:pt x="192" y="124"/>
                </a:cubicBezTo>
                <a:close/>
                <a:moveTo>
                  <a:pt x="69" y="306"/>
                </a:moveTo>
                <a:cubicBezTo>
                  <a:pt x="75" y="306"/>
                  <a:pt x="82" y="307"/>
                  <a:pt x="88" y="309"/>
                </a:cubicBezTo>
                <a:cubicBezTo>
                  <a:pt x="77" y="327"/>
                  <a:pt x="71" y="348"/>
                  <a:pt x="71" y="370"/>
                </a:cubicBezTo>
                <a:cubicBezTo>
                  <a:pt x="71" y="500"/>
                  <a:pt x="71" y="500"/>
                  <a:pt x="71" y="500"/>
                </a:cubicBezTo>
                <a:cubicBezTo>
                  <a:pt x="0" y="500"/>
                  <a:pt x="0" y="500"/>
                  <a:pt x="0" y="500"/>
                </a:cubicBezTo>
                <a:cubicBezTo>
                  <a:pt x="0" y="374"/>
                  <a:pt x="0" y="374"/>
                  <a:pt x="0" y="374"/>
                </a:cubicBezTo>
                <a:cubicBezTo>
                  <a:pt x="0" y="337"/>
                  <a:pt x="31" y="306"/>
                  <a:pt x="69" y="306"/>
                </a:cubicBezTo>
                <a:close/>
                <a:moveTo>
                  <a:pt x="367" y="0"/>
                </a:moveTo>
                <a:cubicBezTo>
                  <a:pt x="317" y="0"/>
                  <a:pt x="276" y="41"/>
                  <a:pt x="276" y="92"/>
                </a:cubicBezTo>
                <a:cubicBezTo>
                  <a:pt x="276" y="142"/>
                  <a:pt x="317" y="183"/>
                  <a:pt x="367" y="183"/>
                </a:cubicBezTo>
                <a:cubicBezTo>
                  <a:pt x="417" y="183"/>
                  <a:pt x="458" y="142"/>
                  <a:pt x="458" y="92"/>
                </a:cubicBezTo>
                <a:cubicBezTo>
                  <a:pt x="458" y="41"/>
                  <a:pt x="417" y="0"/>
                  <a:pt x="367" y="0"/>
                </a:cubicBezTo>
                <a:close/>
                <a:moveTo>
                  <a:pt x="641" y="548"/>
                </a:moveTo>
                <a:cubicBezTo>
                  <a:pt x="533" y="548"/>
                  <a:pt x="533" y="548"/>
                  <a:pt x="533" y="548"/>
                </a:cubicBezTo>
                <a:cubicBezTo>
                  <a:pt x="533" y="351"/>
                  <a:pt x="533" y="351"/>
                  <a:pt x="533" y="351"/>
                </a:cubicBezTo>
                <a:cubicBezTo>
                  <a:pt x="533" y="324"/>
                  <a:pt x="526" y="298"/>
                  <a:pt x="514" y="276"/>
                </a:cubicBezTo>
                <a:cubicBezTo>
                  <a:pt x="523" y="273"/>
                  <a:pt x="532" y="271"/>
                  <a:pt x="542" y="271"/>
                </a:cubicBezTo>
                <a:cubicBezTo>
                  <a:pt x="596" y="271"/>
                  <a:pt x="641" y="315"/>
                  <a:pt x="641" y="370"/>
                </a:cubicBezTo>
                <a:lnTo>
                  <a:pt x="641" y="548"/>
                </a:lnTo>
                <a:close/>
                <a:moveTo>
                  <a:pt x="201" y="351"/>
                </a:moveTo>
                <a:cubicBezTo>
                  <a:pt x="201" y="548"/>
                  <a:pt x="201" y="548"/>
                  <a:pt x="201" y="548"/>
                </a:cubicBezTo>
                <a:cubicBezTo>
                  <a:pt x="93" y="548"/>
                  <a:pt x="93" y="548"/>
                  <a:pt x="93" y="548"/>
                </a:cubicBezTo>
                <a:cubicBezTo>
                  <a:pt x="93" y="370"/>
                  <a:pt x="93" y="370"/>
                  <a:pt x="93" y="370"/>
                </a:cubicBezTo>
                <a:cubicBezTo>
                  <a:pt x="93" y="316"/>
                  <a:pt x="138" y="271"/>
                  <a:pt x="192" y="271"/>
                </a:cubicBezTo>
                <a:cubicBezTo>
                  <a:pt x="202" y="271"/>
                  <a:pt x="211" y="273"/>
                  <a:pt x="220" y="276"/>
                </a:cubicBezTo>
                <a:cubicBezTo>
                  <a:pt x="208" y="298"/>
                  <a:pt x="201" y="324"/>
                  <a:pt x="201" y="351"/>
                </a:cubicBezTo>
                <a:close/>
                <a:moveTo>
                  <a:pt x="224" y="605"/>
                </a:moveTo>
                <a:cubicBezTo>
                  <a:pt x="510" y="605"/>
                  <a:pt x="510" y="605"/>
                  <a:pt x="510" y="605"/>
                </a:cubicBezTo>
                <a:cubicBezTo>
                  <a:pt x="510" y="351"/>
                  <a:pt x="510" y="351"/>
                  <a:pt x="510" y="351"/>
                </a:cubicBezTo>
                <a:cubicBezTo>
                  <a:pt x="510" y="272"/>
                  <a:pt x="446" y="207"/>
                  <a:pt x="367" y="207"/>
                </a:cubicBezTo>
                <a:cubicBezTo>
                  <a:pt x="288" y="207"/>
                  <a:pt x="224" y="272"/>
                  <a:pt x="224" y="351"/>
                </a:cubicBezTo>
                <a:lnTo>
                  <a:pt x="224" y="6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文本框 7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<p:cNvSpPr txBox="1">
            <a:spLocks noChangeArrowheads="1"/>
          </p:cNvSpPr>
          <p:nvPr/>
        </p:nvSpPr>
        <p:spPr bwMode="auto">
          <a:xfrm>
            <a:off x="5769616" y="1038973"/>
            <a:ext cx="141859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N</a:t>
            </a:r>
            <a:r>
              <a:rPr lang="zh-CN" altLang="en-US" sz="1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ormalization</a:t>
            </a:r>
            <a:endParaRPr lang="zh-CN" altLang="en-US" sz="140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宋体" charset="0"/>
              <a:sym typeface="+mn-ea"/>
            </a:endParaRPr>
          </a:p>
        </p:txBody>
      </p:sp>
      <p:cxnSp>
        <p:nvCxnSpPr>
          <p:cNvPr id="75" name="直接连接符 74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<p:cNvCxnSpPr/>
          <p:nvPr/>
        </p:nvCxnSpPr>
        <p:spPr>
          <a:xfrm>
            <a:off x="5869274" y="1358784"/>
            <a:ext cx="23193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/>
          <p:cNvGrpSpPr/>
          <p:nvPr/>
        </p:nvGrpSpPr>
        <p:grpSpPr>
          <a:xfrm>
            <a:off x="5494241" y="2336474"/>
            <a:ext cx="338961" cy="289400"/>
            <a:chOff x="4260851" y="754063"/>
            <a:chExt cx="608013" cy="519113"/>
          </a:xfrm>
          <a:solidFill>
            <a:schemeClr val="bg1"/>
          </a:solidFill>
        </p:grpSpPr>
        <p:sp>
          <p:nvSpPr>
            <p:cNvPr id="77" name="Oval 68"/>
            <p:cNvSpPr>
              <a:spLocks noChangeArrowheads="1"/>
            </p:cNvSpPr>
            <p:nvPr/>
          </p:nvSpPr>
          <p:spPr bwMode="auto">
            <a:xfrm>
              <a:off x="4445001" y="1176338"/>
              <a:ext cx="96838" cy="968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78" name="Oval 69"/>
            <p:cNvSpPr>
              <a:spLocks noChangeArrowheads="1"/>
            </p:cNvSpPr>
            <p:nvPr/>
          </p:nvSpPr>
          <p:spPr bwMode="auto">
            <a:xfrm>
              <a:off x="4654551" y="1176338"/>
              <a:ext cx="96838" cy="968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79" name="Freeform 70"/>
            <p:cNvSpPr/>
            <p:nvPr/>
          </p:nvSpPr>
          <p:spPr bwMode="auto">
            <a:xfrm>
              <a:off x="4260851" y="754063"/>
              <a:ext cx="608013" cy="406400"/>
            </a:xfrm>
            <a:custGeom>
              <a:avLst/>
              <a:gdLst>
                <a:gd name="T0" fmla="*/ 673 w 725"/>
                <a:gd name="T1" fmla="*/ 191 h 486"/>
                <a:gd name="T2" fmla="*/ 320 w 725"/>
                <a:gd name="T3" fmla="*/ 191 h 486"/>
                <a:gd name="T4" fmla="*/ 299 w 725"/>
                <a:gd name="T5" fmla="*/ 219 h 486"/>
                <a:gd name="T6" fmla="*/ 320 w 725"/>
                <a:gd name="T7" fmla="*/ 248 h 486"/>
                <a:gd name="T8" fmla="*/ 636 w 725"/>
                <a:gd name="T9" fmla="*/ 248 h 486"/>
                <a:gd name="T10" fmla="*/ 618 w 725"/>
                <a:gd name="T11" fmla="*/ 309 h 486"/>
                <a:gd name="T12" fmla="*/ 307 w 725"/>
                <a:gd name="T13" fmla="*/ 309 h 486"/>
                <a:gd name="T14" fmla="*/ 288 w 725"/>
                <a:gd name="T15" fmla="*/ 334 h 486"/>
                <a:gd name="T16" fmla="*/ 307 w 725"/>
                <a:gd name="T17" fmla="*/ 362 h 486"/>
                <a:gd name="T18" fmla="*/ 602 w 725"/>
                <a:gd name="T19" fmla="*/ 362 h 486"/>
                <a:gd name="T20" fmla="*/ 603 w 725"/>
                <a:gd name="T21" fmla="*/ 362 h 486"/>
                <a:gd name="T22" fmla="*/ 586 w 725"/>
                <a:gd name="T23" fmla="*/ 418 h 486"/>
                <a:gd name="T24" fmla="*/ 265 w 725"/>
                <a:gd name="T25" fmla="*/ 418 h 486"/>
                <a:gd name="T26" fmla="*/ 244 w 725"/>
                <a:gd name="T27" fmla="*/ 248 h 486"/>
                <a:gd name="T28" fmla="*/ 237 w 725"/>
                <a:gd name="T29" fmla="*/ 191 h 486"/>
                <a:gd name="T30" fmla="*/ 227 w 725"/>
                <a:gd name="T31" fmla="*/ 116 h 486"/>
                <a:gd name="T32" fmla="*/ 51 w 725"/>
                <a:gd name="T33" fmla="*/ 12 h 486"/>
                <a:gd name="T34" fmla="*/ 51 w 725"/>
                <a:gd name="T35" fmla="*/ 77 h 486"/>
                <a:gd name="T36" fmla="*/ 144 w 725"/>
                <a:gd name="T37" fmla="*/ 121 h 486"/>
                <a:gd name="T38" fmla="*/ 167 w 725"/>
                <a:gd name="T39" fmla="*/ 150 h 486"/>
                <a:gd name="T40" fmla="*/ 207 w 725"/>
                <a:gd name="T41" fmla="*/ 447 h 486"/>
                <a:gd name="T42" fmla="*/ 244 w 725"/>
                <a:gd name="T43" fmla="*/ 486 h 486"/>
                <a:gd name="T44" fmla="*/ 598 w 725"/>
                <a:gd name="T45" fmla="*/ 486 h 486"/>
                <a:gd name="T46" fmla="*/ 634 w 725"/>
                <a:gd name="T47" fmla="*/ 455 h 486"/>
                <a:gd name="T48" fmla="*/ 704 w 725"/>
                <a:gd name="T49" fmla="*/ 246 h 486"/>
                <a:gd name="T50" fmla="*/ 673 w 725"/>
                <a:gd name="T51" fmla="*/ 19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5" h="486">
                  <a:moveTo>
                    <a:pt x="673" y="191"/>
                  </a:moveTo>
                  <a:cubicBezTo>
                    <a:pt x="600" y="191"/>
                    <a:pt x="320" y="191"/>
                    <a:pt x="320" y="191"/>
                  </a:cubicBezTo>
                  <a:cubicBezTo>
                    <a:pt x="320" y="191"/>
                    <a:pt x="299" y="196"/>
                    <a:pt x="299" y="219"/>
                  </a:cubicBezTo>
                  <a:cubicBezTo>
                    <a:pt x="299" y="242"/>
                    <a:pt x="320" y="248"/>
                    <a:pt x="320" y="248"/>
                  </a:cubicBezTo>
                  <a:cubicBezTo>
                    <a:pt x="636" y="248"/>
                    <a:pt x="636" y="248"/>
                    <a:pt x="636" y="248"/>
                  </a:cubicBezTo>
                  <a:cubicBezTo>
                    <a:pt x="618" y="309"/>
                    <a:pt x="618" y="309"/>
                    <a:pt x="618" y="309"/>
                  </a:cubicBezTo>
                  <a:cubicBezTo>
                    <a:pt x="532" y="309"/>
                    <a:pt x="307" y="309"/>
                    <a:pt x="307" y="309"/>
                  </a:cubicBezTo>
                  <a:cubicBezTo>
                    <a:pt x="307" y="309"/>
                    <a:pt x="288" y="313"/>
                    <a:pt x="288" y="334"/>
                  </a:cubicBezTo>
                  <a:cubicBezTo>
                    <a:pt x="288" y="356"/>
                    <a:pt x="307" y="362"/>
                    <a:pt x="307" y="362"/>
                  </a:cubicBezTo>
                  <a:cubicBezTo>
                    <a:pt x="602" y="362"/>
                    <a:pt x="602" y="362"/>
                    <a:pt x="602" y="362"/>
                  </a:cubicBezTo>
                  <a:cubicBezTo>
                    <a:pt x="603" y="362"/>
                    <a:pt x="603" y="362"/>
                    <a:pt x="603" y="362"/>
                  </a:cubicBezTo>
                  <a:cubicBezTo>
                    <a:pt x="586" y="418"/>
                    <a:pt x="586" y="418"/>
                    <a:pt x="586" y="418"/>
                  </a:cubicBezTo>
                  <a:cubicBezTo>
                    <a:pt x="265" y="418"/>
                    <a:pt x="265" y="418"/>
                    <a:pt x="265" y="418"/>
                  </a:cubicBezTo>
                  <a:cubicBezTo>
                    <a:pt x="244" y="248"/>
                    <a:pt x="244" y="248"/>
                    <a:pt x="244" y="248"/>
                  </a:cubicBezTo>
                  <a:cubicBezTo>
                    <a:pt x="237" y="191"/>
                    <a:pt x="237" y="191"/>
                    <a:pt x="237" y="191"/>
                  </a:cubicBezTo>
                  <a:cubicBezTo>
                    <a:pt x="237" y="191"/>
                    <a:pt x="230" y="138"/>
                    <a:pt x="227" y="116"/>
                  </a:cubicBezTo>
                  <a:cubicBezTo>
                    <a:pt x="223" y="95"/>
                    <a:pt x="169" y="67"/>
                    <a:pt x="51" y="12"/>
                  </a:cubicBezTo>
                  <a:cubicBezTo>
                    <a:pt x="23" y="0"/>
                    <a:pt x="0" y="51"/>
                    <a:pt x="51" y="77"/>
                  </a:cubicBezTo>
                  <a:cubicBezTo>
                    <a:pt x="144" y="121"/>
                    <a:pt x="144" y="121"/>
                    <a:pt x="144" y="121"/>
                  </a:cubicBezTo>
                  <a:cubicBezTo>
                    <a:pt x="144" y="121"/>
                    <a:pt x="165" y="133"/>
                    <a:pt x="167" y="150"/>
                  </a:cubicBezTo>
                  <a:cubicBezTo>
                    <a:pt x="169" y="167"/>
                    <a:pt x="207" y="447"/>
                    <a:pt x="207" y="447"/>
                  </a:cubicBezTo>
                  <a:cubicBezTo>
                    <a:pt x="207" y="447"/>
                    <a:pt x="208" y="486"/>
                    <a:pt x="244" y="486"/>
                  </a:cubicBezTo>
                  <a:cubicBezTo>
                    <a:pt x="279" y="486"/>
                    <a:pt x="569" y="486"/>
                    <a:pt x="598" y="486"/>
                  </a:cubicBezTo>
                  <a:cubicBezTo>
                    <a:pt x="628" y="486"/>
                    <a:pt x="634" y="455"/>
                    <a:pt x="634" y="455"/>
                  </a:cubicBezTo>
                  <a:cubicBezTo>
                    <a:pt x="704" y="246"/>
                    <a:pt x="704" y="246"/>
                    <a:pt x="704" y="246"/>
                  </a:cubicBezTo>
                  <a:cubicBezTo>
                    <a:pt x="704" y="246"/>
                    <a:pt x="725" y="191"/>
                    <a:pt x="673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</p:grpSp>
      <p:sp>
        <p:nvSpPr>
          <p:cNvPr id="81" name="文本框 7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<p:cNvSpPr txBox="1">
            <a:spLocks noChangeArrowheads="1"/>
          </p:cNvSpPr>
          <p:nvPr/>
        </p:nvSpPr>
        <p:spPr bwMode="auto">
          <a:xfrm>
            <a:off x="1990888" y="2965683"/>
            <a:ext cx="1356995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ker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微软雅黑" panose="020B0503020204020204" pitchFamily="34" charset="-122"/>
                <a:cs typeface="Arial" panose="02080604020202020204" pitchFamily="34" charset="0"/>
                <a:sym typeface="Arial" panose="02080604020202020204" pitchFamily="34" charset="0"/>
              </a:rPr>
              <a:t>Weight Norm</a:t>
            </a:r>
            <a:endParaRPr lang="en-US" altLang="zh-CN" sz="1400" ker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微软雅黑" panose="020B0503020204020204" pitchFamily="34" charset="-122"/>
              <a:cs typeface="Arial" panose="02080604020202020204" pitchFamily="34" charset="0"/>
              <a:sym typeface="Arial" panose="02080604020202020204" pitchFamily="34" charset="0"/>
            </a:endParaRPr>
          </a:p>
        </p:txBody>
      </p:sp>
      <p:cxnSp>
        <p:nvCxnSpPr>
          <p:cNvPr id="82" name="直接连接符 81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<p:cNvCxnSpPr/>
          <p:nvPr/>
        </p:nvCxnSpPr>
        <p:spPr>
          <a:xfrm>
            <a:off x="3069358" y="3265303"/>
            <a:ext cx="23193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AutoShape 59"/>
          <p:cNvSpPr/>
          <p:nvPr/>
        </p:nvSpPr>
        <p:spPr bwMode="auto">
          <a:xfrm>
            <a:off x="3280606" y="2319203"/>
            <a:ext cx="273304" cy="272100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l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85" name="文本框 7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<p:cNvSpPr txBox="1">
            <a:spLocks noChangeArrowheads="1"/>
          </p:cNvSpPr>
          <p:nvPr/>
        </p:nvSpPr>
        <p:spPr bwMode="auto">
          <a:xfrm>
            <a:off x="5766837" y="2973839"/>
            <a:ext cx="139446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Feature Norm</a:t>
            </a:r>
            <a:endParaRPr lang="zh-CN" altLang="en-US" sz="140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86" name="直接连接符 85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<p:cNvCxnSpPr/>
          <p:nvPr/>
        </p:nvCxnSpPr>
        <p:spPr>
          <a:xfrm>
            <a:off x="5868400" y="3273459"/>
            <a:ext cx="23193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reeform 95"/>
          <p:cNvSpPr>
            <a:spLocks noEditPoints="1"/>
          </p:cNvSpPr>
          <p:nvPr/>
        </p:nvSpPr>
        <p:spPr bwMode="auto">
          <a:xfrm>
            <a:off x="4413761" y="3358937"/>
            <a:ext cx="358784" cy="317219"/>
          </a:xfrm>
          <a:custGeom>
            <a:avLst/>
            <a:gdLst/>
            <a:ahLst/>
            <a:cxnLst>
              <a:cxn ang="0">
                <a:pos x="296" y="7"/>
              </a:cxn>
              <a:cxn ang="0">
                <a:pos x="285" y="5"/>
              </a:cxn>
              <a:cxn ang="0">
                <a:pos x="279" y="11"/>
              </a:cxn>
              <a:cxn ang="0">
                <a:pos x="276" y="16"/>
              </a:cxn>
              <a:cxn ang="0">
                <a:pos x="196" y="94"/>
              </a:cxn>
              <a:cxn ang="0">
                <a:pos x="192" y="112"/>
              </a:cxn>
              <a:cxn ang="0">
                <a:pos x="200" y="121"/>
              </a:cxn>
              <a:cxn ang="0">
                <a:pos x="129" y="83"/>
              </a:cxn>
              <a:cxn ang="0">
                <a:pos x="131" y="58"/>
              </a:cxn>
              <a:cxn ang="0">
                <a:pos x="124" y="33"/>
              </a:cxn>
              <a:cxn ang="0">
                <a:pos x="113" y="18"/>
              </a:cxn>
              <a:cxn ang="0">
                <a:pos x="91" y="4"/>
              </a:cxn>
              <a:cxn ang="0">
                <a:pos x="66" y="0"/>
              </a:cxn>
              <a:cxn ang="0">
                <a:pos x="86" y="40"/>
              </a:cxn>
              <a:cxn ang="0">
                <a:pos x="2" y="49"/>
              </a:cxn>
              <a:cxn ang="0">
                <a:pos x="0" y="65"/>
              </a:cxn>
              <a:cxn ang="0">
                <a:pos x="4" y="91"/>
              </a:cxn>
              <a:cxn ang="0">
                <a:pos x="18" y="112"/>
              </a:cxn>
              <a:cxn ang="0">
                <a:pos x="35" y="123"/>
              </a:cxn>
              <a:cxn ang="0">
                <a:pos x="60" y="131"/>
              </a:cxn>
              <a:cxn ang="0">
                <a:pos x="86" y="129"/>
              </a:cxn>
              <a:cxn ang="0">
                <a:pos x="89" y="234"/>
              </a:cxn>
              <a:cxn ang="0">
                <a:pos x="47" y="281"/>
              </a:cxn>
              <a:cxn ang="0">
                <a:pos x="104" y="248"/>
              </a:cxn>
              <a:cxn ang="0">
                <a:pos x="240" y="281"/>
              </a:cxn>
              <a:cxn ang="0">
                <a:pos x="250" y="288"/>
              </a:cxn>
              <a:cxn ang="0">
                <a:pos x="261" y="290"/>
              </a:cxn>
              <a:cxn ang="0">
                <a:pos x="278" y="285"/>
              </a:cxn>
              <a:cxn ang="0">
                <a:pos x="287" y="277"/>
              </a:cxn>
              <a:cxn ang="0">
                <a:pos x="292" y="259"/>
              </a:cxn>
              <a:cxn ang="0">
                <a:pos x="287" y="243"/>
              </a:cxn>
              <a:cxn ang="0">
                <a:pos x="212" y="134"/>
              </a:cxn>
              <a:cxn ang="0">
                <a:pos x="229" y="136"/>
              </a:cxn>
              <a:cxn ang="0">
                <a:pos x="314" y="60"/>
              </a:cxn>
              <a:cxn ang="0">
                <a:pos x="316" y="56"/>
              </a:cxn>
              <a:cxn ang="0">
                <a:pos x="321" y="53"/>
              </a:cxn>
              <a:cxn ang="0">
                <a:pos x="328" y="47"/>
              </a:cxn>
              <a:cxn ang="0">
                <a:pos x="325" y="36"/>
              </a:cxn>
              <a:cxn ang="0">
                <a:pos x="263" y="252"/>
              </a:cxn>
              <a:cxn ang="0">
                <a:pos x="276" y="259"/>
              </a:cxn>
              <a:cxn ang="0">
                <a:pos x="276" y="268"/>
              </a:cxn>
              <a:cxn ang="0">
                <a:pos x="263" y="276"/>
              </a:cxn>
              <a:cxn ang="0">
                <a:pos x="256" y="272"/>
              </a:cxn>
              <a:cxn ang="0">
                <a:pos x="252" y="265"/>
              </a:cxn>
              <a:cxn ang="0">
                <a:pos x="260" y="254"/>
              </a:cxn>
              <a:cxn ang="0">
                <a:pos x="221" y="98"/>
              </a:cxn>
              <a:cxn ang="0">
                <a:pos x="278" y="42"/>
              </a:cxn>
              <a:cxn ang="0">
                <a:pos x="234" y="111"/>
              </a:cxn>
              <a:cxn ang="0">
                <a:pos x="240" y="116"/>
              </a:cxn>
            </a:cxnLst>
            <a:rect l="0" t="0" r="r" b="b"/>
            <a:pathLst>
              <a:path w="328" h="290">
                <a:moveTo>
                  <a:pt x="325" y="36"/>
                </a:moveTo>
                <a:lnTo>
                  <a:pt x="296" y="7"/>
                </a:lnTo>
                <a:lnTo>
                  <a:pt x="296" y="7"/>
                </a:lnTo>
                <a:lnTo>
                  <a:pt x="292" y="5"/>
                </a:lnTo>
                <a:lnTo>
                  <a:pt x="289" y="4"/>
                </a:lnTo>
                <a:lnTo>
                  <a:pt x="285" y="5"/>
                </a:lnTo>
                <a:lnTo>
                  <a:pt x="281" y="7"/>
                </a:lnTo>
                <a:lnTo>
                  <a:pt x="281" y="7"/>
                </a:lnTo>
                <a:lnTo>
                  <a:pt x="279" y="11"/>
                </a:lnTo>
                <a:lnTo>
                  <a:pt x="279" y="16"/>
                </a:lnTo>
                <a:lnTo>
                  <a:pt x="279" y="16"/>
                </a:lnTo>
                <a:lnTo>
                  <a:pt x="276" y="16"/>
                </a:lnTo>
                <a:lnTo>
                  <a:pt x="272" y="18"/>
                </a:lnTo>
                <a:lnTo>
                  <a:pt x="272" y="18"/>
                </a:lnTo>
                <a:lnTo>
                  <a:pt x="196" y="94"/>
                </a:lnTo>
                <a:lnTo>
                  <a:pt x="196" y="94"/>
                </a:lnTo>
                <a:lnTo>
                  <a:pt x="196" y="103"/>
                </a:lnTo>
                <a:lnTo>
                  <a:pt x="192" y="112"/>
                </a:lnTo>
                <a:lnTo>
                  <a:pt x="200" y="121"/>
                </a:lnTo>
                <a:lnTo>
                  <a:pt x="200" y="121"/>
                </a:lnTo>
                <a:lnTo>
                  <a:pt x="200" y="121"/>
                </a:lnTo>
                <a:lnTo>
                  <a:pt x="183" y="138"/>
                </a:lnTo>
                <a:lnTo>
                  <a:pt x="129" y="83"/>
                </a:lnTo>
                <a:lnTo>
                  <a:pt x="129" y="83"/>
                </a:lnTo>
                <a:lnTo>
                  <a:pt x="131" y="74"/>
                </a:lnTo>
                <a:lnTo>
                  <a:pt x="131" y="67"/>
                </a:lnTo>
                <a:lnTo>
                  <a:pt x="131" y="58"/>
                </a:lnTo>
                <a:lnTo>
                  <a:pt x="129" y="49"/>
                </a:lnTo>
                <a:lnTo>
                  <a:pt x="127" y="42"/>
                </a:lnTo>
                <a:lnTo>
                  <a:pt x="124" y="33"/>
                </a:lnTo>
                <a:lnTo>
                  <a:pt x="118" y="25"/>
                </a:lnTo>
                <a:lnTo>
                  <a:pt x="113" y="18"/>
                </a:lnTo>
                <a:lnTo>
                  <a:pt x="113" y="18"/>
                </a:lnTo>
                <a:lnTo>
                  <a:pt x="105" y="13"/>
                </a:lnTo>
                <a:lnTo>
                  <a:pt x="98" y="9"/>
                </a:lnTo>
                <a:lnTo>
                  <a:pt x="91" y="4"/>
                </a:lnTo>
                <a:lnTo>
                  <a:pt x="82" y="2"/>
                </a:lnTo>
                <a:lnTo>
                  <a:pt x="73" y="0"/>
                </a:lnTo>
                <a:lnTo>
                  <a:pt x="66" y="0"/>
                </a:lnTo>
                <a:lnTo>
                  <a:pt x="57" y="0"/>
                </a:lnTo>
                <a:lnTo>
                  <a:pt x="47" y="2"/>
                </a:lnTo>
                <a:lnTo>
                  <a:pt x="86" y="40"/>
                </a:lnTo>
                <a:lnTo>
                  <a:pt x="76" y="76"/>
                </a:lnTo>
                <a:lnTo>
                  <a:pt x="38" y="85"/>
                </a:lnTo>
                <a:lnTo>
                  <a:pt x="2" y="49"/>
                </a:lnTo>
                <a:lnTo>
                  <a:pt x="2" y="49"/>
                </a:lnTo>
                <a:lnTo>
                  <a:pt x="0" y="56"/>
                </a:lnTo>
                <a:lnTo>
                  <a:pt x="0" y="65"/>
                </a:lnTo>
                <a:lnTo>
                  <a:pt x="0" y="74"/>
                </a:lnTo>
                <a:lnTo>
                  <a:pt x="2" y="82"/>
                </a:lnTo>
                <a:lnTo>
                  <a:pt x="4" y="91"/>
                </a:lnTo>
                <a:lnTo>
                  <a:pt x="8" y="98"/>
                </a:lnTo>
                <a:lnTo>
                  <a:pt x="13" y="105"/>
                </a:lnTo>
                <a:lnTo>
                  <a:pt x="18" y="112"/>
                </a:lnTo>
                <a:lnTo>
                  <a:pt x="18" y="112"/>
                </a:lnTo>
                <a:lnTo>
                  <a:pt x="26" y="118"/>
                </a:lnTo>
                <a:lnTo>
                  <a:pt x="35" y="123"/>
                </a:lnTo>
                <a:lnTo>
                  <a:pt x="42" y="127"/>
                </a:lnTo>
                <a:lnTo>
                  <a:pt x="51" y="129"/>
                </a:lnTo>
                <a:lnTo>
                  <a:pt x="60" y="131"/>
                </a:lnTo>
                <a:lnTo>
                  <a:pt x="69" y="131"/>
                </a:lnTo>
                <a:lnTo>
                  <a:pt x="76" y="131"/>
                </a:lnTo>
                <a:lnTo>
                  <a:pt x="86" y="129"/>
                </a:lnTo>
                <a:lnTo>
                  <a:pt x="86" y="129"/>
                </a:lnTo>
                <a:lnTo>
                  <a:pt x="140" y="181"/>
                </a:lnTo>
                <a:lnTo>
                  <a:pt x="89" y="234"/>
                </a:lnTo>
                <a:lnTo>
                  <a:pt x="86" y="230"/>
                </a:lnTo>
                <a:lnTo>
                  <a:pt x="71" y="243"/>
                </a:lnTo>
                <a:lnTo>
                  <a:pt x="47" y="281"/>
                </a:lnTo>
                <a:lnTo>
                  <a:pt x="53" y="286"/>
                </a:lnTo>
                <a:lnTo>
                  <a:pt x="91" y="263"/>
                </a:lnTo>
                <a:lnTo>
                  <a:pt x="104" y="248"/>
                </a:lnTo>
                <a:lnTo>
                  <a:pt x="100" y="245"/>
                </a:lnTo>
                <a:lnTo>
                  <a:pt x="153" y="194"/>
                </a:lnTo>
                <a:lnTo>
                  <a:pt x="240" y="281"/>
                </a:lnTo>
                <a:lnTo>
                  <a:pt x="240" y="281"/>
                </a:lnTo>
                <a:lnTo>
                  <a:pt x="245" y="285"/>
                </a:lnTo>
                <a:lnTo>
                  <a:pt x="250" y="288"/>
                </a:lnTo>
                <a:lnTo>
                  <a:pt x="256" y="290"/>
                </a:lnTo>
                <a:lnTo>
                  <a:pt x="261" y="290"/>
                </a:lnTo>
                <a:lnTo>
                  <a:pt x="261" y="290"/>
                </a:lnTo>
                <a:lnTo>
                  <a:pt x="267" y="290"/>
                </a:lnTo>
                <a:lnTo>
                  <a:pt x="272" y="288"/>
                </a:lnTo>
                <a:lnTo>
                  <a:pt x="278" y="285"/>
                </a:lnTo>
                <a:lnTo>
                  <a:pt x="283" y="281"/>
                </a:lnTo>
                <a:lnTo>
                  <a:pt x="283" y="281"/>
                </a:lnTo>
                <a:lnTo>
                  <a:pt x="287" y="277"/>
                </a:lnTo>
                <a:lnTo>
                  <a:pt x="290" y="272"/>
                </a:lnTo>
                <a:lnTo>
                  <a:pt x="292" y="265"/>
                </a:lnTo>
                <a:lnTo>
                  <a:pt x="292" y="259"/>
                </a:lnTo>
                <a:lnTo>
                  <a:pt x="292" y="254"/>
                </a:lnTo>
                <a:lnTo>
                  <a:pt x="290" y="248"/>
                </a:lnTo>
                <a:lnTo>
                  <a:pt x="287" y="243"/>
                </a:lnTo>
                <a:lnTo>
                  <a:pt x="283" y="237"/>
                </a:lnTo>
                <a:lnTo>
                  <a:pt x="196" y="150"/>
                </a:lnTo>
                <a:lnTo>
                  <a:pt x="212" y="134"/>
                </a:lnTo>
                <a:lnTo>
                  <a:pt x="220" y="141"/>
                </a:lnTo>
                <a:lnTo>
                  <a:pt x="220" y="141"/>
                </a:lnTo>
                <a:lnTo>
                  <a:pt x="229" y="136"/>
                </a:lnTo>
                <a:lnTo>
                  <a:pt x="240" y="136"/>
                </a:lnTo>
                <a:lnTo>
                  <a:pt x="314" y="62"/>
                </a:lnTo>
                <a:lnTo>
                  <a:pt x="314" y="60"/>
                </a:lnTo>
                <a:lnTo>
                  <a:pt x="314" y="60"/>
                </a:lnTo>
                <a:lnTo>
                  <a:pt x="314" y="60"/>
                </a:lnTo>
                <a:lnTo>
                  <a:pt x="316" y="56"/>
                </a:lnTo>
                <a:lnTo>
                  <a:pt x="318" y="54"/>
                </a:lnTo>
                <a:lnTo>
                  <a:pt x="318" y="54"/>
                </a:lnTo>
                <a:lnTo>
                  <a:pt x="321" y="53"/>
                </a:lnTo>
                <a:lnTo>
                  <a:pt x="325" y="51"/>
                </a:lnTo>
                <a:lnTo>
                  <a:pt x="325" y="51"/>
                </a:lnTo>
                <a:lnTo>
                  <a:pt x="328" y="47"/>
                </a:lnTo>
                <a:lnTo>
                  <a:pt x="328" y="44"/>
                </a:lnTo>
                <a:lnTo>
                  <a:pt x="328" y="40"/>
                </a:lnTo>
                <a:lnTo>
                  <a:pt x="325" y="36"/>
                </a:lnTo>
                <a:lnTo>
                  <a:pt x="325" y="36"/>
                </a:lnTo>
                <a:close/>
                <a:moveTo>
                  <a:pt x="263" y="252"/>
                </a:moveTo>
                <a:lnTo>
                  <a:pt x="263" y="252"/>
                </a:lnTo>
                <a:lnTo>
                  <a:pt x="269" y="254"/>
                </a:lnTo>
                <a:lnTo>
                  <a:pt x="272" y="256"/>
                </a:lnTo>
                <a:lnTo>
                  <a:pt x="276" y="259"/>
                </a:lnTo>
                <a:lnTo>
                  <a:pt x="276" y="265"/>
                </a:lnTo>
                <a:lnTo>
                  <a:pt x="276" y="265"/>
                </a:lnTo>
                <a:lnTo>
                  <a:pt x="276" y="268"/>
                </a:lnTo>
                <a:lnTo>
                  <a:pt x="272" y="272"/>
                </a:lnTo>
                <a:lnTo>
                  <a:pt x="269" y="276"/>
                </a:lnTo>
                <a:lnTo>
                  <a:pt x="263" y="276"/>
                </a:lnTo>
                <a:lnTo>
                  <a:pt x="263" y="276"/>
                </a:lnTo>
                <a:lnTo>
                  <a:pt x="260" y="276"/>
                </a:lnTo>
                <a:lnTo>
                  <a:pt x="256" y="272"/>
                </a:lnTo>
                <a:lnTo>
                  <a:pt x="252" y="268"/>
                </a:lnTo>
                <a:lnTo>
                  <a:pt x="252" y="265"/>
                </a:lnTo>
                <a:lnTo>
                  <a:pt x="252" y="265"/>
                </a:lnTo>
                <a:lnTo>
                  <a:pt x="252" y="259"/>
                </a:lnTo>
                <a:lnTo>
                  <a:pt x="256" y="256"/>
                </a:lnTo>
                <a:lnTo>
                  <a:pt x="260" y="254"/>
                </a:lnTo>
                <a:lnTo>
                  <a:pt x="263" y="252"/>
                </a:lnTo>
                <a:lnTo>
                  <a:pt x="263" y="252"/>
                </a:lnTo>
                <a:close/>
                <a:moveTo>
                  <a:pt x="221" y="98"/>
                </a:moveTo>
                <a:lnTo>
                  <a:pt x="216" y="92"/>
                </a:lnTo>
                <a:lnTo>
                  <a:pt x="272" y="36"/>
                </a:lnTo>
                <a:lnTo>
                  <a:pt x="278" y="42"/>
                </a:lnTo>
                <a:lnTo>
                  <a:pt x="221" y="98"/>
                </a:lnTo>
                <a:close/>
                <a:moveTo>
                  <a:pt x="240" y="116"/>
                </a:moveTo>
                <a:lnTo>
                  <a:pt x="234" y="111"/>
                </a:lnTo>
                <a:lnTo>
                  <a:pt x="290" y="54"/>
                </a:lnTo>
                <a:lnTo>
                  <a:pt x="296" y="60"/>
                </a:lnTo>
                <a:lnTo>
                  <a:pt x="240" y="11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1" name="矩形 9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>
            <a:off x="1677936" y="1376439"/>
            <a:ext cx="1429349" cy="553085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914400">
              <a:lnSpc>
                <a:spcPct val="150000"/>
              </a:lnSpc>
              <a:defRPr/>
            </a:pPr>
            <a:r>
              <a:rPr lang="zh-CN" sz="1000" ker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80604020202020204" pitchFamily="34" charset="0"/>
                <a:sym typeface="Arial" panose="02080604020202020204" pitchFamily="34" charset="0"/>
              </a:rPr>
              <a:t>控制超球的半径；</a:t>
            </a:r>
            <a:endParaRPr lang="zh-CN" sz="1000" kern="0">
              <a:solidFill>
                <a:prstClr val="black">
                  <a:lumMod val="85000"/>
                  <a:lumOff val="15000"/>
                </a:prstClr>
              </a:solidFill>
              <a:ea typeface="微软雅黑" panose="020B0503020204020204" pitchFamily="34" charset="-122"/>
              <a:cs typeface="Arial" panose="02080604020202020204" pitchFamily="34" charset="0"/>
              <a:sym typeface="Arial" panose="02080604020202020204" pitchFamily="34" charset="0"/>
            </a:endParaRPr>
          </a:p>
          <a:p>
            <a:pPr algn="l" defTabSz="914400">
              <a:lnSpc>
                <a:spcPct val="150000"/>
              </a:lnSpc>
              <a:defRPr/>
            </a:pPr>
            <a:r>
              <a:rPr lang="zh-CN" sz="1000" ker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80604020202020204" pitchFamily="34" charset="0"/>
                <a:sym typeface="Arial" panose="02080604020202020204" pitchFamily="34" charset="0"/>
              </a:rPr>
              <a:t>对</a:t>
            </a:r>
            <a:r>
              <a:rPr lang="en-US" altLang="zh-CN" sz="1000" ker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80604020202020204" pitchFamily="34" charset="0"/>
                <a:sym typeface="Arial" panose="02080604020202020204" pitchFamily="34" charset="0"/>
              </a:rPr>
              <a:t>loss</a:t>
            </a:r>
            <a:r>
              <a:rPr lang="zh-CN" altLang="en-US" sz="1000" ker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80604020202020204" pitchFamily="34" charset="0"/>
                <a:sym typeface="Arial" panose="02080604020202020204" pitchFamily="34" charset="0"/>
              </a:rPr>
              <a:t>产生直接影响。</a:t>
            </a:r>
            <a:endParaRPr lang="zh-CN" altLang="en-US" sz="1000" kern="0">
              <a:solidFill>
                <a:prstClr val="black">
                  <a:lumMod val="85000"/>
                  <a:lumOff val="15000"/>
                </a:prstClr>
              </a:solidFill>
              <a:ea typeface="微软雅黑" panose="020B0503020204020204" pitchFamily="34" charset="-122"/>
              <a:cs typeface="Arial" panose="02080604020202020204" pitchFamily="34" charset="0"/>
              <a:sym typeface="Arial" panose="02080604020202020204" pitchFamily="34" charset="0"/>
            </a:endParaRPr>
          </a:p>
        </p:txBody>
      </p:sp>
      <p:sp>
        <p:nvSpPr>
          <p:cNvPr id="2" name="矩形 1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>
            <a:off x="5869305" y="3359150"/>
            <a:ext cx="2106295" cy="1245235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914400">
              <a:lnSpc>
                <a:spcPct val="150000"/>
              </a:lnSpc>
              <a:defRPr/>
            </a:pPr>
            <a:r>
              <a:rPr lang="zh-CN" sz="1000" ker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80604020202020204" pitchFamily="34" charset="0"/>
              </a:rPr>
              <a:t>控制特征向量F的长度；</a:t>
            </a:r>
            <a:endParaRPr lang="zh-CN" sz="1000" kern="0">
              <a:solidFill>
                <a:prstClr val="black">
                  <a:lumMod val="85000"/>
                  <a:lumOff val="15000"/>
                </a:prstClr>
              </a:solidFill>
              <a:ea typeface="微软雅黑" panose="020B0503020204020204" pitchFamily="34" charset="-122"/>
              <a:cs typeface="Arial" panose="02080604020202020204" pitchFamily="34" charset="0"/>
            </a:endParaRPr>
          </a:p>
          <a:p>
            <a:pPr algn="l" defTabSz="914400">
              <a:lnSpc>
                <a:spcPct val="150000"/>
              </a:lnSpc>
              <a:defRPr/>
            </a:pPr>
            <a:r>
              <a:rPr lang="zh-CN" sz="1000" ker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80604020202020204" pitchFamily="34" charset="0"/>
              </a:rPr>
              <a:t>在</a:t>
            </a:r>
            <a:r>
              <a:rPr lang="zh-CN" sz="1000" ker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80604020202020204" pitchFamily="34" charset="0"/>
                <a:sym typeface="Arial" panose="02080604020202020204" pitchFamily="34" charset="0"/>
              </a:rPr>
              <a:t>欧式度量下有很大作用，但在</a:t>
            </a:r>
            <a:r>
              <a:rPr lang="en-US" altLang="zh-CN" sz="1000" ker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80604020202020204" pitchFamily="34" charset="0"/>
                <a:sym typeface="Arial" panose="02080604020202020204" pitchFamily="34" charset="0"/>
              </a:rPr>
              <a:t>cos</a:t>
            </a:r>
            <a:r>
              <a:rPr lang="zh-CN" altLang="en-US" sz="1000" ker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80604020202020204" pitchFamily="34" charset="0"/>
                <a:sym typeface="Arial" panose="02080604020202020204" pitchFamily="34" charset="0"/>
              </a:rPr>
              <a:t>度量下</a:t>
            </a:r>
            <a:r>
              <a:rPr lang="zh-CN" sz="1000" ker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80604020202020204" pitchFamily="34" charset="0"/>
                <a:sym typeface="Arial" panose="02080604020202020204" pitchFamily="34" charset="0"/>
              </a:rPr>
              <a:t>作用不大；</a:t>
            </a:r>
            <a:endParaRPr lang="zh-CN" sz="1000" kern="0">
              <a:solidFill>
                <a:prstClr val="black">
                  <a:lumMod val="85000"/>
                  <a:lumOff val="15000"/>
                </a:prstClr>
              </a:solidFill>
              <a:ea typeface="微软雅黑" panose="020B0503020204020204" pitchFamily="34" charset="-122"/>
              <a:cs typeface="Arial" panose="02080604020202020204" pitchFamily="34" charset="0"/>
              <a:sym typeface="Arial" panose="02080604020202020204" pitchFamily="34" charset="0"/>
            </a:endParaRPr>
          </a:p>
          <a:p>
            <a:pPr algn="l" defTabSz="914400">
              <a:lnSpc>
                <a:spcPct val="150000"/>
              </a:lnSpc>
              <a:defRPr/>
            </a:pPr>
            <a:r>
              <a:rPr lang="zh-CN" sz="1000" ker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80604020202020204" pitchFamily="34" charset="0"/>
              </a:rPr>
              <a:t>能减少</a:t>
            </a:r>
            <a:r>
              <a:rPr lang="zh-CN" sz="1000" ker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图像质量的影响，提高模型泛化能力。</a:t>
            </a:r>
            <a:endParaRPr lang="zh-CN" altLang="en-US" ker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微软雅黑" panose="020B0503020204020204" pitchFamily="34" charset="-122"/>
              <a:cs typeface="Arial" panose="02080604020202020204" pitchFamily="34" charset="0"/>
            </a:endParaRPr>
          </a:p>
        </p:txBody>
      </p:sp>
      <p:sp>
        <p:nvSpPr>
          <p:cNvPr id="100" name="矩形 9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>
            <a:off x="816610" y="3281680"/>
            <a:ext cx="2613025" cy="1476375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914400">
              <a:lnSpc>
                <a:spcPct val="150000"/>
              </a:lnSpc>
              <a:defRPr/>
            </a:pPr>
            <a:r>
              <a:rPr lang="zh-CN" sz="1000" ker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80604020202020204" pitchFamily="34" charset="0"/>
                <a:sym typeface="Arial" panose="02080604020202020204" pitchFamily="34" charset="0"/>
              </a:rPr>
              <a:t>控制W的长度（每一类都会有一个</a:t>
            </a:r>
            <a:r>
              <a:rPr lang="en-US" altLang="zh-CN" sz="1000" ker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80604020202020204" pitchFamily="34" charset="0"/>
                <a:sym typeface="Arial" panose="02080604020202020204" pitchFamily="34" charset="0"/>
              </a:rPr>
              <a:t>weight</a:t>
            </a:r>
            <a:r>
              <a:rPr lang="zh-CN" altLang="en-US" sz="1000" ker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80604020202020204" pitchFamily="34" charset="0"/>
                <a:sym typeface="Arial" panose="02080604020202020204" pitchFamily="34" charset="0"/>
              </a:rPr>
              <a:t>向量，每一个这样的向量单独做</a:t>
            </a:r>
            <a:r>
              <a:rPr lang="en-US" altLang="zh-CN" sz="1000" ker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80604020202020204" pitchFamily="34" charset="0"/>
                <a:sym typeface="Arial" panose="02080604020202020204" pitchFamily="34" charset="0"/>
              </a:rPr>
              <a:t>l2</a:t>
            </a:r>
            <a:r>
              <a:rPr lang="zh-CN" sz="1000" ker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80604020202020204" pitchFamily="34" charset="0"/>
                <a:sym typeface="Arial" panose="02080604020202020204" pitchFamily="34" charset="0"/>
              </a:rPr>
              <a:t>）；</a:t>
            </a:r>
            <a:endParaRPr lang="zh-CN" sz="1000" kern="0">
              <a:solidFill>
                <a:prstClr val="black">
                  <a:lumMod val="85000"/>
                  <a:lumOff val="15000"/>
                </a:prstClr>
              </a:solidFill>
              <a:ea typeface="微软雅黑" panose="020B0503020204020204" pitchFamily="34" charset="-122"/>
              <a:cs typeface="Arial" panose="02080604020202020204" pitchFamily="34" charset="0"/>
              <a:sym typeface="Arial" panose="02080604020202020204" pitchFamily="34" charset="0"/>
            </a:endParaRPr>
          </a:p>
          <a:p>
            <a:pPr algn="l" defTabSz="914400">
              <a:lnSpc>
                <a:spcPct val="150000"/>
              </a:lnSpc>
              <a:defRPr/>
            </a:pPr>
            <a:r>
              <a:rPr lang="zh-CN" sz="1000" ker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80604020202020204" pitchFamily="34" charset="0"/>
                <a:sym typeface="Arial" panose="02080604020202020204" pitchFamily="34" charset="0"/>
              </a:rPr>
              <a:t>本质是解决了样本不均衡问题（有些人的照片多，而还有些人的照片少，通过训练，照片少的类别的</a:t>
            </a:r>
            <a:r>
              <a:rPr lang="en-US" altLang="zh-CN" sz="1000" ker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80604020202020204" pitchFamily="34" charset="0"/>
                <a:sym typeface="Arial" panose="02080604020202020204" pitchFamily="34" charset="0"/>
              </a:rPr>
              <a:t>weight</a:t>
            </a:r>
            <a:r>
              <a:rPr lang="zh-CN" altLang="en-US" sz="1000" ker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80604020202020204" pitchFamily="34" charset="0"/>
                <a:sym typeface="Arial" panose="02080604020202020204" pitchFamily="34" charset="0"/>
              </a:rPr>
              <a:t>会很小，则</a:t>
            </a:r>
            <a:r>
              <a:rPr lang="zh-CN" sz="1000" ker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80604020202020204" pitchFamily="34" charset="0"/>
                <a:sym typeface="Arial" panose="02080604020202020204" pitchFamily="34" charset="0"/>
              </a:rPr>
              <a:t>模型会更倾向于选择照片多的那一类）。</a:t>
            </a:r>
            <a:endParaRPr lang="zh-CN" sz="1000" kern="0">
              <a:solidFill>
                <a:prstClr val="black">
                  <a:lumMod val="85000"/>
                  <a:lumOff val="15000"/>
                </a:prstClr>
              </a:solidFill>
              <a:ea typeface="微软雅黑" panose="020B0503020204020204" pitchFamily="34" charset="-122"/>
              <a:cs typeface="Arial" panose="0208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33110" y="1421765"/>
            <a:ext cx="28219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000" ker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80604020202020204" pitchFamily="34" charset="0"/>
                <a:sym typeface="Arial" panose="02080604020202020204" pitchFamily="34" charset="0"/>
              </a:rPr>
              <a:t>归一化限制特征空间，使空间总量一定，那么，加大类间距离的同时会缩小类内距离。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1007952" y="183664"/>
            <a:ext cx="99822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smtClean="0">
                <a:solidFill>
                  <a:srgbClr val="27506E"/>
                </a:solidFill>
                <a:latin typeface="方正兰亭黑_GBK"/>
                <a:ea typeface="方正兰亭黑_GBK"/>
                <a:sym typeface="+mn-ea"/>
              </a:rPr>
              <a:t>参考资料</a:t>
            </a:r>
            <a:endParaRPr lang="zh-CN" altLang="en-US" sz="1600" b="1">
              <a:solidFill>
                <a:srgbClr val="27506E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<p:cNvSpPr/>
          <p:nvPr/>
        </p:nvSpPr>
        <p:spPr>
          <a:xfrm>
            <a:off x="1083903" y="1345829"/>
            <a:ext cx="2371282" cy="32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endParaRPr lang="en-US" altLang="zh-CN" sz="1000">
              <a:solidFill>
                <a:schemeClr val="tx1">
                  <a:lumMod val="85000"/>
                  <a:lumOff val="15000"/>
                </a:schemeClr>
              </a:solidFill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4420" y="1135380"/>
            <a:ext cx="862520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https://blog.csdn.net/Fire_Light_/article/details/79602134</a:t>
            </a:r>
            <a:endParaRPr lang="zh-CN" altLang="en-US"/>
          </a:p>
          <a:p>
            <a:r>
              <a:rPr lang="zh-CN" altLang="en-US"/>
              <a:t>https://blog.csdn.net/dreamer_on_air/article/details/78521071</a:t>
            </a:r>
            <a:endParaRPr lang="zh-CN" altLang="en-US"/>
          </a:p>
          <a:p>
            <a:r>
              <a:rPr lang="zh-CN" altLang="en-US"/>
              <a:t>https://zhuanlan.zhihu.com/p/33288325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6950" y="711200"/>
            <a:ext cx="7150100" cy="372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64890" y="1972310"/>
            <a:ext cx="20142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</a:t>
            </a:r>
            <a:endParaRPr lang="zh-CN" altLang="en-US" sz="72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49"/>
          <p:cNvCxnSpPr/>
          <p:nvPr/>
        </p:nvCxnSpPr>
        <p:spPr>
          <a:xfrm>
            <a:off x="1147526" y="2755571"/>
            <a:ext cx="0" cy="90202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5726256" y="2755571"/>
            <a:ext cx="0" cy="90202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3436891" y="1783861"/>
            <a:ext cx="0" cy="90202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8015621" y="1783861"/>
            <a:ext cx="0" cy="90202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836185" y="183664"/>
            <a:ext cx="120205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smtClean="0">
                <a:solidFill>
                  <a:srgbClr val="27506E"/>
                </a:solidFill>
                <a:latin typeface="方正兰亭黑_GBK"/>
                <a:ea typeface="方正兰亭黑_GBK"/>
                <a:sym typeface="+mn-ea"/>
              </a:rPr>
              <a:t>评价与讨论</a:t>
            </a:r>
            <a:endParaRPr lang="zh-CN" altLang="en-US" sz="1600">
              <a:solidFill>
                <a:srgbClr val="27506E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9687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方正兰亭黑_GBK"/>
                <a:ea typeface="方正兰亭黑_GBK"/>
              </a:rPr>
              <a:t>4.3</a:t>
            </a:r>
            <a:endParaRPr lang="zh-CN" altLang="en-US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507614" y="2761861"/>
            <a:ext cx="8164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952268" y="2560314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prstClr val="white"/>
                </a:solidFill>
                <a:latin typeface="+mj-lt"/>
              </a:rPr>
              <a:t>1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3241633" y="2560313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prstClr val="white"/>
                </a:solidFill>
                <a:latin typeface="+mj-lt"/>
              </a:rPr>
              <a:t>2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530998" y="2560313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prstClr val="white"/>
                </a:solidFill>
                <a:latin typeface="+mj-lt"/>
              </a:rPr>
              <a:t>3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820363" y="2591345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prstClr val="white"/>
                </a:solidFill>
                <a:latin typeface="+mj-lt"/>
              </a:rPr>
              <a:t>..</a:t>
            </a:r>
            <a:endParaRPr lang="en-US" altLang="zh-CN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57" name="矩形 56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>
            <a:off x="419735" y="1017270"/>
            <a:ext cx="2157095" cy="1476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从</a:t>
            </a: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Arcface</a:t>
            </a: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层面：</a:t>
            </a:r>
            <a:endParaRPr lang="en-US" altLang="zh-CN" sz="1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panose="02080604020202020204" pitchFamily="34" charset="0"/>
              <a:sym typeface="+mn-ea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m可以用乘法、</a:t>
            </a: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加</a:t>
            </a: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法加入softmax函数，</a:t>
            </a: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是否</a:t>
            </a: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也存在其它的可能来改进；</a:t>
            </a:r>
            <a:endParaRPr lang="en-US" altLang="zh-CN" sz="1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panose="02080604020202020204" pitchFamily="34" charset="0"/>
              <a:sym typeface="+mn-ea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m</a:t>
            </a: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是否可以使</a:t>
            </a: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自适应</a:t>
            </a: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的，这样就可以动态</a:t>
            </a: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调节</a:t>
            </a: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决策</a:t>
            </a: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边界</a:t>
            </a:r>
            <a:endParaRPr lang="en-US" altLang="zh-CN" sz="1000" ker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微软雅黑" panose="020B0503020204020204" pitchFamily="34" charset="-122"/>
              <a:cs typeface="Arial" panose="02080604020202020204" pitchFamily="34" charset="0"/>
              <a:sym typeface="+mn-ea"/>
            </a:endParaRPr>
          </a:p>
        </p:txBody>
      </p:sp>
      <p:sp>
        <p:nvSpPr>
          <p:cNvPr id="61" name="矩形 6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>
            <a:off x="2520315" y="3115945"/>
            <a:ext cx="2246630" cy="1476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从度量学习层面：</a:t>
            </a:r>
            <a:endParaRPr lang="en-US" altLang="zh-CN" sz="1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panose="02080604020202020204" pitchFamily="34" charset="0"/>
              <a:sym typeface="+mn-ea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从欧式空间到</a:t>
            </a: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cos</a:t>
            </a: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空间，再到角度空间，那么接下来呢？在度量学习上是否还有拓展空间？</a:t>
            </a:r>
            <a:endParaRPr lang="zh-CN" altLang="en-US" sz="1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panose="02080604020202020204" pitchFamily="34" charset="0"/>
              <a:sym typeface="+mn-ea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基于</a:t>
            </a: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softmax</a:t>
            </a: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的损失，当</a:t>
            </a: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类别多了就不好</a:t>
            </a: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训练了，这方面有很大的空间？</a:t>
            </a:r>
            <a:endParaRPr lang="en-US" altLang="zh-CN" sz="1000" ker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微软雅黑" panose="020B0503020204020204" pitchFamily="34" charset="-122"/>
              <a:cs typeface="Arial" panose="02080604020202020204" pitchFamily="34" charset="0"/>
              <a:sym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44667" y="3764027"/>
            <a:ext cx="592545" cy="592545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3140618" y="1123680"/>
            <a:ext cx="592545" cy="592545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>
            <a:off x="4878399" y="1844732"/>
            <a:ext cx="1833584" cy="78359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从人脸识别层面：</a:t>
            </a:r>
            <a:endParaRPr lang="zh-CN" altLang="en-US" sz="1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panose="02080604020202020204" pitchFamily="34" charset="0"/>
              <a:sym typeface="+mn-ea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除了</a:t>
            </a: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针对loss函数，还有没有可以改进和优化的地方？</a:t>
            </a:r>
            <a:endParaRPr lang="en-US" altLang="zh-CN" sz="1000" ker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微软雅黑" panose="020B0503020204020204" pitchFamily="34" charset="-122"/>
              <a:cs typeface="Arial" panose="02080604020202020204" pitchFamily="34" charset="0"/>
              <a:sym typeface="+mn-ea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5456559" y="3764027"/>
            <a:ext cx="592545" cy="592545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7716458" y="1123679"/>
            <a:ext cx="592545" cy="592545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3" name="Group 85"/>
          <p:cNvGrpSpPr/>
          <p:nvPr/>
        </p:nvGrpSpPr>
        <p:grpSpPr>
          <a:xfrm>
            <a:off x="7826979" y="1238101"/>
            <a:ext cx="371503" cy="371503"/>
            <a:chOff x="1200150" y="3768725"/>
            <a:chExt cx="446088" cy="446088"/>
          </a:xfrm>
          <a:solidFill>
            <a:schemeClr val="accent1"/>
          </a:solidFill>
        </p:grpSpPr>
        <p:sp>
          <p:nvSpPr>
            <p:cNvPr id="74" name="Freeform 78"/>
            <p:cNvSpPr/>
            <p:nvPr/>
          </p:nvSpPr>
          <p:spPr bwMode="auto">
            <a:xfrm>
              <a:off x="1200150" y="3768725"/>
              <a:ext cx="446088" cy="446088"/>
            </a:xfrm>
            <a:custGeom>
              <a:avLst/>
              <a:gdLst>
                <a:gd name="T0" fmla="*/ 539 w 580"/>
                <a:gd name="T1" fmla="*/ 141 h 580"/>
                <a:gd name="T2" fmla="*/ 509 w 580"/>
                <a:gd name="T3" fmla="*/ 171 h 580"/>
                <a:gd name="T4" fmla="*/ 489 w 580"/>
                <a:gd name="T5" fmla="*/ 181 h 580"/>
                <a:gd name="T6" fmla="*/ 517 w 580"/>
                <a:gd name="T7" fmla="*/ 290 h 580"/>
                <a:gd name="T8" fmla="*/ 290 w 580"/>
                <a:gd name="T9" fmla="*/ 517 h 580"/>
                <a:gd name="T10" fmla="*/ 63 w 580"/>
                <a:gd name="T11" fmla="*/ 290 h 580"/>
                <a:gd name="T12" fmla="*/ 290 w 580"/>
                <a:gd name="T13" fmla="*/ 63 h 580"/>
                <a:gd name="T14" fmla="*/ 401 w 580"/>
                <a:gd name="T15" fmla="*/ 92 h 580"/>
                <a:gd name="T16" fmla="*/ 411 w 580"/>
                <a:gd name="T17" fmla="*/ 72 h 580"/>
                <a:gd name="T18" fmla="*/ 441 w 580"/>
                <a:gd name="T19" fmla="*/ 42 h 580"/>
                <a:gd name="T20" fmla="*/ 290 w 580"/>
                <a:gd name="T21" fmla="*/ 0 h 580"/>
                <a:gd name="T22" fmla="*/ 0 w 580"/>
                <a:gd name="T23" fmla="*/ 290 h 580"/>
                <a:gd name="T24" fmla="*/ 290 w 580"/>
                <a:gd name="T25" fmla="*/ 580 h 580"/>
                <a:gd name="T26" fmla="*/ 580 w 580"/>
                <a:gd name="T27" fmla="*/ 290 h 580"/>
                <a:gd name="T28" fmla="*/ 539 w 580"/>
                <a:gd name="T29" fmla="*/ 141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0" h="580">
                  <a:moveTo>
                    <a:pt x="539" y="141"/>
                  </a:moveTo>
                  <a:cubicBezTo>
                    <a:pt x="509" y="171"/>
                    <a:pt x="509" y="171"/>
                    <a:pt x="509" y="171"/>
                  </a:cubicBezTo>
                  <a:cubicBezTo>
                    <a:pt x="504" y="176"/>
                    <a:pt x="496" y="179"/>
                    <a:pt x="489" y="181"/>
                  </a:cubicBezTo>
                  <a:cubicBezTo>
                    <a:pt x="506" y="213"/>
                    <a:pt x="517" y="250"/>
                    <a:pt x="517" y="290"/>
                  </a:cubicBezTo>
                  <a:cubicBezTo>
                    <a:pt x="517" y="415"/>
                    <a:pt x="415" y="517"/>
                    <a:pt x="290" y="517"/>
                  </a:cubicBezTo>
                  <a:cubicBezTo>
                    <a:pt x="165" y="517"/>
                    <a:pt x="63" y="415"/>
                    <a:pt x="63" y="290"/>
                  </a:cubicBezTo>
                  <a:cubicBezTo>
                    <a:pt x="63" y="165"/>
                    <a:pt x="165" y="63"/>
                    <a:pt x="290" y="63"/>
                  </a:cubicBezTo>
                  <a:cubicBezTo>
                    <a:pt x="330" y="63"/>
                    <a:pt x="368" y="74"/>
                    <a:pt x="401" y="92"/>
                  </a:cubicBezTo>
                  <a:cubicBezTo>
                    <a:pt x="402" y="85"/>
                    <a:pt x="406" y="78"/>
                    <a:pt x="411" y="72"/>
                  </a:cubicBezTo>
                  <a:cubicBezTo>
                    <a:pt x="441" y="42"/>
                    <a:pt x="441" y="42"/>
                    <a:pt x="441" y="42"/>
                  </a:cubicBezTo>
                  <a:cubicBezTo>
                    <a:pt x="397" y="15"/>
                    <a:pt x="345" y="0"/>
                    <a:pt x="290" y="0"/>
                  </a:cubicBezTo>
                  <a:cubicBezTo>
                    <a:pt x="130" y="0"/>
                    <a:pt x="0" y="130"/>
                    <a:pt x="0" y="290"/>
                  </a:cubicBezTo>
                  <a:cubicBezTo>
                    <a:pt x="0" y="450"/>
                    <a:pt x="130" y="580"/>
                    <a:pt x="290" y="580"/>
                  </a:cubicBezTo>
                  <a:cubicBezTo>
                    <a:pt x="450" y="580"/>
                    <a:pt x="580" y="450"/>
                    <a:pt x="580" y="290"/>
                  </a:cubicBezTo>
                  <a:cubicBezTo>
                    <a:pt x="580" y="235"/>
                    <a:pt x="565" y="184"/>
                    <a:pt x="539" y="1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5" name="Freeform 79"/>
            <p:cNvSpPr/>
            <p:nvPr/>
          </p:nvSpPr>
          <p:spPr bwMode="auto">
            <a:xfrm>
              <a:off x="1381125" y="3781425"/>
              <a:ext cx="252413" cy="252413"/>
            </a:xfrm>
            <a:custGeom>
              <a:avLst/>
              <a:gdLst>
                <a:gd name="T0" fmla="*/ 186 w 329"/>
                <a:gd name="T1" fmla="*/ 67 h 328"/>
                <a:gd name="T2" fmla="*/ 249 w 329"/>
                <a:gd name="T3" fmla="*/ 4 h 328"/>
                <a:gd name="T4" fmla="*/ 257 w 329"/>
                <a:gd name="T5" fmla="*/ 7 h 328"/>
                <a:gd name="T6" fmla="*/ 263 w 329"/>
                <a:gd name="T7" fmla="*/ 66 h 328"/>
                <a:gd name="T8" fmla="*/ 322 w 329"/>
                <a:gd name="T9" fmla="*/ 71 h 328"/>
                <a:gd name="T10" fmla="*/ 325 w 329"/>
                <a:gd name="T11" fmla="*/ 80 h 328"/>
                <a:gd name="T12" fmla="*/ 262 w 329"/>
                <a:gd name="T13" fmla="*/ 142 h 328"/>
                <a:gd name="T14" fmla="*/ 245 w 329"/>
                <a:gd name="T15" fmla="*/ 149 h 328"/>
                <a:gd name="T16" fmla="*/ 207 w 329"/>
                <a:gd name="T17" fmla="*/ 145 h 328"/>
                <a:gd name="T18" fmla="*/ 99 w 329"/>
                <a:gd name="T19" fmla="*/ 253 h 328"/>
                <a:gd name="T20" fmla="*/ 89 w 329"/>
                <a:gd name="T21" fmla="*/ 309 h 328"/>
                <a:gd name="T22" fmla="*/ 19 w 329"/>
                <a:gd name="T23" fmla="*/ 309 h 328"/>
                <a:gd name="T24" fmla="*/ 19 w 329"/>
                <a:gd name="T25" fmla="*/ 239 h 328"/>
                <a:gd name="T26" fmla="*/ 75 w 329"/>
                <a:gd name="T27" fmla="*/ 230 h 328"/>
                <a:gd name="T28" fmla="*/ 184 w 329"/>
                <a:gd name="T29" fmla="*/ 121 h 328"/>
                <a:gd name="T30" fmla="*/ 180 w 329"/>
                <a:gd name="T31" fmla="*/ 84 h 328"/>
                <a:gd name="T32" fmla="*/ 186 w 329"/>
                <a:gd name="T33" fmla="*/ 6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9" h="328">
                  <a:moveTo>
                    <a:pt x="186" y="67"/>
                  </a:moveTo>
                  <a:cubicBezTo>
                    <a:pt x="249" y="4"/>
                    <a:pt x="249" y="4"/>
                    <a:pt x="249" y="4"/>
                  </a:cubicBezTo>
                  <a:cubicBezTo>
                    <a:pt x="253" y="0"/>
                    <a:pt x="256" y="1"/>
                    <a:pt x="257" y="7"/>
                  </a:cubicBezTo>
                  <a:cubicBezTo>
                    <a:pt x="263" y="66"/>
                    <a:pt x="263" y="66"/>
                    <a:pt x="263" y="66"/>
                  </a:cubicBezTo>
                  <a:cubicBezTo>
                    <a:pt x="322" y="71"/>
                    <a:pt x="322" y="71"/>
                    <a:pt x="322" y="71"/>
                  </a:cubicBezTo>
                  <a:cubicBezTo>
                    <a:pt x="327" y="72"/>
                    <a:pt x="329" y="76"/>
                    <a:pt x="325" y="80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58" y="146"/>
                    <a:pt x="250" y="149"/>
                    <a:pt x="245" y="149"/>
                  </a:cubicBezTo>
                  <a:cubicBezTo>
                    <a:pt x="207" y="145"/>
                    <a:pt x="207" y="145"/>
                    <a:pt x="207" y="145"/>
                  </a:cubicBezTo>
                  <a:cubicBezTo>
                    <a:pt x="99" y="253"/>
                    <a:pt x="99" y="253"/>
                    <a:pt x="99" y="253"/>
                  </a:cubicBezTo>
                  <a:cubicBezTo>
                    <a:pt x="107" y="272"/>
                    <a:pt x="104" y="294"/>
                    <a:pt x="89" y="309"/>
                  </a:cubicBezTo>
                  <a:cubicBezTo>
                    <a:pt x="70" y="328"/>
                    <a:pt x="39" y="328"/>
                    <a:pt x="19" y="309"/>
                  </a:cubicBezTo>
                  <a:cubicBezTo>
                    <a:pt x="0" y="290"/>
                    <a:pt x="0" y="259"/>
                    <a:pt x="19" y="239"/>
                  </a:cubicBezTo>
                  <a:cubicBezTo>
                    <a:pt x="34" y="224"/>
                    <a:pt x="57" y="221"/>
                    <a:pt x="75" y="230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179" y="78"/>
                    <a:pt x="182" y="71"/>
                    <a:pt x="186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6" name="Freeform 80"/>
            <p:cNvSpPr/>
            <p:nvPr/>
          </p:nvSpPr>
          <p:spPr bwMode="auto">
            <a:xfrm>
              <a:off x="1292225" y="3860800"/>
              <a:ext cx="261938" cy="261938"/>
            </a:xfrm>
            <a:custGeom>
              <a:avLst/>
              <a:gdLst>
                <a:gd name="T0" fmla="*/ 170 w 340"/>
                <a:gd name="T1" fmla="*/ 73 h 340"/>
                <a:gd name="T2" fmla="*/ 212 w 340"/>
                <a:gd name="T3" fmla="*/ 83 h 340"/>
                <a:gd name="T4" fmla="*/ 266 w 340"/>
                <a:gd name="T5" fmla="*/ 30 h 340"/>
                <a:gd name="T6" fmla="*/ 170 w 340"/>
                <a:gd name="T7" fmla="*/ 0 h 340"/>
                <a:gd name="T8" fmla="*/ 0 w 340"/>
                <a:gd name="T9" fmla="*/ 170 h 340"/>
                <a:gd name="T10" fmla="*/ 170 w 340"/>
                <a:gd name="T11" fmla="*/ 340 h 340"/>
                <a:gd name="T12" fmla="*/ 340 w 340"/>
                <a:gd name="T13" fmla="*/ 170 h 340"/>
                <a:gd name="T14" fmla="*/ 311 w 340"/>
                <a:gd name="T15" fmla="*/ 76 h 340"/>
                <a:gd name="T16" fmla="*/ 258 w 340"/>
                <a:gd name="T17" fmla="*/ 130 h 340"/>
                <a:gd name="T18" fmla="*/ 267 w 340"/>
                <a:gd name="T19" fmla="*/ 170 h 340"/>
                <a:gd name="T20" fmla="*/ 170 w 340"/>
                <a:gd name="T21" fmla="*/ 267 h 340"/>
                <a:gd name="T22" fmla="*/ 73 w 340"/>
                <a:gd name="T23" fmla="*/ 170 h 340"/>
                <a:gd name="T24" fmla="*/ 170 w 340"/>
                <a:gd name="T25" fmla="*/ 73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0" h="340">
                  <a:moveTo>
                    <a:pt x="170" y="73"/>
                  </a:moveTo>
                  <a:cubicBezTo>
                    <a:pt x="185" y="73"/>
                    <a:pt x="199" y="77"/>
                    <a:pt x="212" y="83"/>
                  </a:cubicBezTo>
                  <a:cubicBezTo>
                    <a:pt x="266" y="30"/>
                    <a:pt x="266" y="30"/>
                    <a:pt x="266" y="30"/>
                  </a:cubicBezTo>
                  <a:cubicBezTo>
                    <a:pt x="238" y="11"/>
                    <a:pt x="205" y="0"/>
                    <a:pt x="170" y="0"/>
                  </a:cubicBezTo>
                  <a:cubicBezTo>
                    <a:pt x="76" y="0"/>
                    <a:pt x="0" y="76"/>
                    <a:pt x="0" y="170"/>
                  </a:cubicBezTo>
                  <a:cubicBezTo>
                    <a:pt x="0" y="264"/>
                    <a:pt x="76" y="340"/>
                    <a:pt x="170" y="340"/>
                  </a:cubicBezTo>
                  <a:cubicBezTo>
                    <a:pt x="264" y="340"/>
                    <a:pt x="340" y="264"/>
                    <a:pt x="340" y="170"/>
                  </a:cubicBezTo>
                  <a:cubicBezTo>
                    <a:pt x="340" y="135"/>
                    <a:pt x="329" y="103"/>
                    <a:pt x="311" y="76"/>
                  </a:cubicBezTo>
                  <a:cubicBezTo>
                    <a:pt x="258" y="130"/>
                    <a:pt x="258" y="130"/>
                    <a:pt x="258" y="130"/>
                  </a:cubicBezTo>
                  <a:cubicBezTo>
                    <a:pt x="264" y="142"/>
                    <a:pt x="267" y="156"/>
                    <a:pt x="267" y="170"/>
                  </a:cubicBezTo>
                  <a:cubicBezTo>
                    <a:pt x="267" y="223"/>
                    <a:pt x="223" y="267"/>
                    <a:pt x="170" y="267"/>
                  </a:cubicBezTo>
                  <a:cubicBezTo>
                    <a:pt x="117" y="267"/>
                    <a:pt x="73" y="223"/>
                    <a:pt x="73" y="170"/>
                  </a:cubicBezTo>
                  <a:cubicBezTo>
                    <a:pt x="73" y="117"/>
                    <a:pt x="117" y="73"/>
                    <a:pt x="170" y="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77" name="Group 213"/>
          <p:cNvGrpSpPr/>
          <p:nvPr/>
        </p:nvGrpSpPr>
        <p:grpSpPr>
          <a:xfrm>
            <a:off x="5570385" y="3899109"/>
            <a:ext cx="364892" cy="337129"/>
            <a:chOff x="2900363" y="5486400"/>
            <a:chExt cx="438150" cy="404813"/>
          </a:xfrm>
          <a:solidFill>
            <a:schemeClr val="accent1"/>
          </a:solidFill>
        </p:grpSpPr>
        <p:sp>
          <p:nvSpPr>
            <p:cNvPr id="78" name="Freeform 203"/>
            <p:cNvSpPr>
              <a:spLocks noEditPoints="1"/>
            </p:cNvSpPr>
            <p:nvPr/>
          </p:nvSpPr>
          <p:spPr bwMode="auto">
            <a:xfrm>
              <a:off x="3151188" y="5486400"/>
              <a:ext cx="187325" cy="195263"/>
            </a:xfrm>
            <a:custGeom>
              <a:avLst/>
              <a:gdLst>
                <a:gd name="T0" fmla="*/ 240 w 245"/>
                <a:gd name="T1" fmla="*/ 155 h 254"/>
                <a:gd name="T2" fmla="*/ 211 w 245"/>
                <a:gd name="T3" fmla="*/ 137 h 254"/>
                <a:gd name="T4" fmla="*/ 211 w 245"/>
                <a:gd name="T5" fmla="*/ 118 h 254"/>
                <a:gd name="T6" fmla="*/ 207 w 245"/>
                <a:gd name="T7" fmla="*/ 100 h 254"/>
                <a:gd name="T8" fmla="*/ 231 w 245"/>
                <a:gd name="T9" fmla="*/ 76 h 254"/>
                <a:gd name="T10" fmla="*/ 232 w 245"/>
                <a:gd name="T11" fmla="*/ 64 h 254"/>
                <a:gd name="T12" fmla="*/ 217 w 245"/>
                <a:gd name="T13" fmla="*/ 43 h 254"/>
                <a:gd name="T14" fmla="*/ 205 w 245"/>
                <a:gd name="T15" fmla="*/ 40 h 254"/>
                <a:gd name="T16" fmla="*/ 175 w 245"/>
                <a:gd name="T17" fmla="*/ 55 h 254"/>
                <a:gd name="T18" fmla="*/ 141 w 245"/>
                <a:gd name="T19" fmla="*/ 40 h 254"/>
                <a:gd name="T20" fmla="*/ 133 w 245"/>
                <a:gd name="T21" fmla="*/ 7 h 254"/>
                <a:gd name="T22" fmla="*/ 123 w 245"/>
                <a:gd name="T23" fmla="*/ 1 h 254"/>
                <a:gd name="T24" fmla="*/ 96 w 245"/>
                <a:gd name="T25" fmla="*/ 3 h 254"/>
                <a:gd name="T26" fmla="*/ 88 w 245"/>
                <a:gd name="T27" fmla="*/ 12 h 254"/>
                <a:gd name="T28" fmla="*/ 86 w 245"/>
                <a:gd name="T29" fmla="*/ 46 h 254"/>
                <a:gd name="T30" fmla="*/ 57 w 245"/>
                <a:gd name="T31" fmla="*/ 68 h 254"/>
                <a:gd name="T32" fmla="*/ 24 w 245"/>
                <a:gd name="T33" fmla="*/ 59 h 254"/>
                <a:gd name="T34" fmla="*/ 13 w 245"/>
                <a:gd name="T35" fmla="*/ 64 h 254"/>
                <a:gd name="T36" fmla="*/ 2 w 245"/>
                <a:gd name="T37" fmla="*/ 88 h 254"/>
                <a:gd name="T38" fmla="*/ 6 w 245"/>
                <a:gd name="T39" fmla="*/ 99 h 254"/>
                <a:gd name="T40" fmla="*/ 34 w 245"/>
                <a:gd name="T41" fmla="*/ 118 h 254"/>
                <a:gd name="T42" fmla="*/ 34 w 245"/>
                <a:gd name="T43" fmla="*/ 136 h 254"/>
                <a:gd name="T44" fmla="*/ 38 w 245"/>
                <a:gd name="T45" fmla="*/ 155 h 254"/>
                <a:gd name="T46" fmla="*/ 14 w 245"/>
                <a:gd name="T47" fmla="*/ 179 h 254"/>
                <a:gd name="T48" fmla="*/ 13 w 245"/>
                <a:gd name="T49" fmla="*/ 190 h 254"/>
                <a:gd name="T50" fmla="*/ 28 w 245"/>
                <a:gd name="T51" fmla="*/ 212 h 254"/>
                <a:gd name="T52" fmla="*/ 40 w 245"/>
                <a:gd name="T53" fmla="*/ 215 h 254"/>
                <a:gd name="T54" fmla="*/ 70 w 245"/>
                <a:gd name="T55" fmla="*/ 199 h 254"/>
                <a:gd name="T56" fmla="*/ 104 w 245"/>
                <a:gd name="T57" fmla="*/ 214 h 254"/>
                <a:gd name="T58" fmla="*/ 113 w 245"/>
                <a:gd name="T59" fmla="*/ 247 h 254"/>
                <a:gd name="T60" fmla="*/ 122 w 245"/>
                <a:gd name="T61" fmla="*/ 254 h 254"/>
                <a:gd name="T62" fmla="*/ 149 w 245"/>
                <a:gd name="T63" fmla="*/ 251 h 254"/>
                <a:gd name="T64" fmla="*/ 157 w 245"/>
                <a:gd name="T65" fmla="*/ 243 h 254"/>
                <a:gd name="T66" fmla="*/ 159 w 245"/>
                <a:gd name="T67" fmla="*/ 209 h 254"/>
                <a:gd name="T68" fmla="*/ 188 w 245"/>
                <a:gd name="T69" fmla="*/ 187 h 254"/>
                <a:gd name="T70" fmla="*/ 221 w 245"/>
                <a:gd name="T71" fmla="*/ 196 h 254"/>
                <a:gd name="T72" fmla="*/ 232 w 245"/>
                <a:gd name="T73" fmla="*/ 191 h 254"/>
                <a:gd name="T74" fmla="*/ 243 w 245"/>
                <a:gd name="T75" fmla="*/ 167 h 254"/>
                <a:gd name="T76" fmla="*/ 240 w 245"/>
                <a:gd name="T77" fmla="*/ 155 h 254"/>
                <a:gd name="T78" fmla="*/ 127 w 245"/>
                <a:gd name="T79" fmla="*/ 174 h 254"/>
                <a:gd name="T80" fmla="*/ 76 w 245"/>
                <a:gd name="T81" fmla="*/ 132 h 254"/>
                <a:gd name="T82" fmla="*/ 118 w 245"/>
                <a:gd name="T83" fmla="*/ 80 h 254"/>
                <a:gd name="T84" fmla="*/ 170 w 245"/>
                <a:gd name="T85" fmla="*/ 123 h 254"/>
                <a:gd name="T86" fmla="*/ 127 w 245"/>
                <a:gd name="T87" fmla="*/ 17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5" h="254">
                  <a:moveTo>
                    <a:pt x="240" y="155"/>
                  </a:moveTo>
                  <a:cubicBezTo>
                    <a:pt x="211" y="137"/>
                    <a:pt x="211" y="137"/>
                    <a:pt x="211" y="137"/>
                  </a:cubicBezTo>
                  <a:cubicBezTo>
                    <a:pt x="212" y="131"/>
                    <a:pt x="212" y="124"/>
                    <a:pt x="211" y="118"/>
                  </a:cubicBezTo>
                  <a:cubicBezTo>
                    <a:pt x="210" y="112"/>
                    <a:pt x="209" y="106"/>
                    <a:pt x="207" y="100"/>
                  </a:cubicBezTo>
                  <a:cubicBezTo>
                    <a:pt x="231" y="76"/>
                    <a:pt x="231" y="76"/>
                    <a:pt x="231" y="76"/>
                  </a:cubicBezTo>
                  <a:cubicBezTo>
                    <a:pt x="234" y="73"/>
                    <a:pt x="235" y="68"/>
                    <a:pt x="232" y="64"/>
                  </a:cubicBezTo>
                  <a:cubicBezTo>
                    <a:pt x="217" y="43"/>
                    <a:pt x="217" y="43"/>
                    <a:pt x="217" y="43"/>
                  </a:cubicBezTo>
                  <a:cubicBezTo>
                    <a:pt x="214" y="39"/>
                    <a:pt x="209" y="38"/>
                    <a:pt x="205" y="40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65" y="48"/>
                    <a:pt x="154" y="43"/>
                    <a:pt x="141" y="40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32" y="3"/>
                    <a:pt x="127" y="0"/>
                    <a:pt x="123" y="1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2" y="4"/>
                    <a:pt x="89" y="8"/>
                    <a:pt x="88" y="12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75" y="51"/>
                    <a:pt x="65" y="59"/>
                    <a:pt x="57" y="68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0" y="58"/>
                    <a:pt x="15" y="60"/>
                    <a:pt x="13" y="64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0" y="92"/>
                    <a:pt x="2" y="97"/>
                    <a:pt x="6" y="99"/>
                  </a:cubicBezTo>
                  <a:cubicBezTo>
                    <a:pt x="34" y="118"/>
                    <a:pt x="34" y="118"/>
                    <a:pt x="34" y="118"/>
                  </a:cubicBezTo>
                  <a:cubicBezTo>
                    <a:pt x="34" y="124"/>
                    <a:pt x="34" y="130"/>
                    <a:pt x="34" y="136"/>
                  </a:cubicBezTo>
                  <a:cubicBezTo>
                    <a:pt x="35" y="143"/>
                    <a:pt x="36" y="149"/>
                    <a:pt x="38" y="155"/>
                  </a:cubicBezTo>
                  <a:cubicBezTo>
                    <a:pt x="14" y="179"/>
                    <a:pt x="14" y="179"/>
                    <a:pt x="14" y="179"/>
                  </a:cubicBezTo>
                  <a:cubicBezTo>
                    <a:pt x="11" y="182"/>
                    <a:pt x="10" y="187"/>
                    <a:pt x="13" y="190"/>
                  </a:cubicBezTo>
                  <a:cubicBezTo>
                    <a:pt x="28" y="212"/>
                    <a:pt x="28" y="212"/>
                    <a:pt x="28" y="212"/>
                  </a:cubicBezTo>
                  <a:cubicBezTo>
                    <a:pt x="31" y="215"/>
                    <a:pt x="36" y="217"/>
                    <a:pt x="40" y="215"/>
                  </a:cubicBezTo>
                  <a:cubicBezTo>
                    <a:pt x="70" y="199"/>
                    <a:pt x="70" y="199"/>
                    <a:pt x="70" y="199"/>
                  </a:cubicBezTo>
                  <a:cubicBezTo>
                    <a:pt x="80" y="206"/>
                    <a:pt x="92" y="212"/>
                    <a:pt x="104" y="214"/>
                  </a:cubicBezTo>
                  <a:cubicBezTo>
                    <a:pt x="113" y="247"/>
                    <a:pt x="113" y="247"/>
                    <a:pt x="113" y="247"/>
                  </a:cubicBezTo>
                  <a:cubicBezTo>
                    <a:pt x="114" y="251"/>
                    <a:pt x="118" y="254"/>
                    <a:pt x="122" y="254"/>
                  </a:cubicBezTo>
                  <a:cubicBezTo>
                    <a:pt x="149" y="251"/>
                    <a:pt x="149" y="251"/>
                    <a:pt x="149" y="251"/>
                  </a:cubicBezTo>
                  <a:cubicBezTo>
                    <a:pt x="153" y="251"/>
                    <a:pt x="157" y="247"/>
                    <a:pt x="157" y="243"/>
                  </a:cubicBezTo>
                  <a:cubicBezTo>
                    <a:pt x="159" y="209"/>
                    <a:pt x="159" y="209"/>
                    <a:pt x="159" y="209"/>
                  </a:cubicBezTo>
                  <a:cubicBezTo>
                    <a:pt x="170" y="203"/>
                    <a:pt x="180" y="196"/>
                    <a:pt x="188" y="187"/>
                  </a:cubicBezTo>
                  <a:cubicBezTo>
                    <a:pt x="221" y="196"/>
                    <a:pt x="221" y="196"/>
                    <a:pt x="221" y="196"/>
                  </a:cubicBezTo>
                  <a:cubicBezTo>
                    <a:pt x="226" y="197"/>
                    <a:pt x="230" y="195"/>
                    <a:pt x="232" y="191"/>
                  </a:cubicBezTo>
                  <a:cubicBezTo>
                    <a:pt x="243" y="167"/>
                    <a:pt x="243" y="167"/>
                    <a:pt x="243" y="167"/>
                  </a:cubicBezTo>
                  <a:cubicBezTo>
                    <a:pt x="245" y="163"/>
                    <a:pt x="243" y="158"/>
                    <a:pt x="240" y="155"/>
                  </a:cubicBezTo>
                  <a:close/>
                  <a:moveTo>
                    <a:pt x="127" y="174"/>
                  </a:moveTo>
                  <a:cubicBezTo>
                    <a:pt x="102" y="177"/>
                    <a:pt x="78" y="158"/>
                    <a:pt x="76" y="132"/>
                  </a:cubicBezTo>
                  <a:cubicBezTo>
                    <a:pt x="73" y="106"/>
                    <a:pt x="92" y="83"/>
                    <a:pt x="118" y="80"/>
                  </a:cubicBezTo>
                  <a:cubicBezTo>
                    <a:pt x="144" y="78"/>
                    <a:pt x="167" y="97"/>
                    <a:pt x="170" y="123"/>
                  </a:cubicBezTo>
                  <a:cubicBezTo>
                    <a:pt x="172" y="148"/>
                    <a:pt x="153" y="172"/>
                    <a:pt x="127" y="1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9" name="Freeform 204"/>
            <p:cNvSpPr>
              <a:spLocks noEditPoints="1"/>
            </p:cNvSpPr>
            <p:nvPr/>
          </p:nvSpPr>
          <p:spPr bwMode="auto">
            <a:xfrm>
              <a:off x="2900363" y="5572125"/>
              <a:ext cx="317500" cy="319088"/>
            </a:xfrm>
            <a:custGeom>
              <a:avLst/>
              <a:gdLst>
                <a:gd name="T0" fmla="*/ 413 w 414"/>
                <a:gd name="T1" fmla="*/ 171 h 415"/>
                <a:gd name="T2" fmla="*/ 398 w 414"/>
                <a:gd name="T3" fmla="*/ 124 h 415"/>
                <a:gd name="T4" fmla="*/ 385 w 414"/>
                <a:gd name="T5" fmla="*/ 116 h 415"/>
                <a:gd name="T6" fmla="*/ 331 w 414"/>
                <a:gd name="T7" fmla="*/ 125 h 415"/>
                <a:gd name="T8" fmla="*/ 312 w 414"/>
                <a:gd name="T9" fmla="*/ 102 h 415"/>
                <a:gd name="T10" fmla="*/ 332 w 414"/>
                <a:gd name="T11" fmla="*/ 51 h 415"/>
                <a:gd name="T12" fmla="*/ 327 w 414"/>
                <a:gd name="T13" fmla="*/ 36 h 415"/>
                <a:gd name="T14" fmla="*/ 283 w 414"/>
                <a:gd name="T15" fmla="*/ 13 h 415"/>
                <a:gd name="T16" fmla="*/ 268 w 414"/>
                <a:gd name="T17" fmla="*/ 17 h 415"/>
                <a:gd name="T18" fmla="*/ 236 w 414"/>
                <a:gd name="T19" fmla="*/ 62 h 415"/>
                <a:gd name="T20" fmla="*/ 207 w 414"/>
                <a:gd name="T21" fmla="*/ 59 h 415"/>
                <a:gd name="T22" fmla="*/ 184 w 414"/>
                <a:gd name="T23" fmla="*/ 8 h 415"/>
                <a:gd name="T24" fmla="*/ 171 w 414"/>
                <a:gd name="T25" fmla="*/ 2 h 415"/>
                <a:gd name="T26" fmla="*/ 124 w 414"/>
                <a:gd name="T27" fmla="*/ 16 h 415"/>
                <a:gd name="T28" fmla="*/ 116 w 414"/>
                <a:gd name="T29" fmla="*/ 29 h 415"/>
                <a:gd name="T30" fmla="*/ 125 w 414"/>
                <a:gd name="T31" fmla="*/ 84 h 415"/>
                <a:gd name="T32" fmla="*/ 102 w 414"/>
                <a:gd name="T33" fmla="*/ 102 h 415"/>
                <a:gd name="T34" fmla="*/ 50 w 414"/>
                <a:gd name="T35" fmla="*/ 83 h 415"/>
                <a:gd name="T36" fmla="*/ 36 w 414"/>
                <a:gd name="T37" fmla="*/ 88 h 415"/>
                <a:gd name="T38" fmla="*/ 13 w 414"/>
                <a:gd name="T39" fmla="*/ 131 h 415"/>
                <a:gd name="T40" fmla="*/ 16 w 414"/>
                <a:gd name="T41" fmla="*/ 146 h 415"/>
                <a:gd name="T42" fmla="*/ 61 w 414"/>
                <a:gd name="T43" fmla="*/ 178 h 415"/>
                <a:gd name="T44" fmla="*/ 58 w 414"/>
                <a:gd name="T45" fmla="*/ 208 h 415"/>
                <a:gd name="T46" fmla="*/ 8 w 414"/>
                <a:gd name="T47" fmla="*/ 230 h 415"/>
                <a:gd name="T48" fmla="*/ 2 w 414"/>
                <a:gd name="T49" fmla="*/ 244 h 415"/>
                <a:gd name="T50" fmla="*/ 16 w 414"/>
                <a:gd name="T51" fmla="*/ 291 h 415"/>
                <a:gd name="T52" fmla="*/ 29 w 414"/>
                <a:gd name="T53" fmla="*/ 299 h 415"/>
                <a:gd name="T54" fmla="*/ 83 w 414"/>
                <a:gd name="T55" fmla="*/ 290 h 415"/>
                <a:gd name="T56" fmla="*/ 102 w 414"/>
                <a:gd name="T57" fmla="*/ 313 h 415"/>
                <a:gd name="T58" fmla="*/ 82 w 414"/>
                <a:gd name="T59" fmla="*/ 364 h 415"/>
                <a:gd name="T60" fmla="*/ 88 w 414"/>
                <a:gd name="T61" fmla="*/ 379 h 415"/>
                <a:gd name="T62" fmla="*/ 131 w 414"/>
                <a:gd name="T63" fmla="*/ 402 h 415"/>
                <a:gd name="T64" fmla="*/ 146 w 414"/>
                <a:gd name="T65" fmla="*/ 398 h 415"/>
                <a:gd name="T66" fmla="*/ 178 w 414"/>
                <a:gd name="T67" fmla="*/ 353 h 415"/>
                <a:gd name="T68" fmla="*/ 207 w 414"/>
                <a:gd name="T69" fmla="*/ 356 h 415"/>
                <a:gd name="T70" fmla="*/ 230 w 414"/>
                <a:gd name="T71" fmla="*/ 407 h 415"/>
                <a:gd name="T72" fmla="*/ 244 w 414"/>
                <a:gd name="T73" fmla="*/ 413 h 415"/>
                <a:gd name="T74" fmla="*/ 291 w 414"/>
                <a:gd name="T75" fmla="*/ 399 h 415"/>
                <a:gd name="T76" fmla="*/ 299 w 414"/>
                <a:gd name="T77" fmla="*/ 386 h 415"/>
                <a:gd name="T78" fmla="*/ 290 w 414"/>
                <a:gd name="T79" fmla="*/ 331 h 415"/>
                <a:gd name="T80" fmla="*/ 312 w 414"/>
                <a:gd name="T81" fmla="*/ 312 h 415"/>
                <a:gd name="T82" fmla="*/ 364 w 414"/>
                <a:gd name="T83" fmla="*/ 332 h 415"/>
                <a:gd name="T84" fmla="*/ 378 w 414"/>
                <a:gd name="T85" fmla="*/ 327 h 415"/>
                <a:gd name="T86" fmla="*/ 401 w 414"/>
                <a:gd name="T87" fmla="*/ 284 h 415"/>
                <a:gd name="T88" fmla="*/ 398 w 414"/>
                <a:gd name="T89" fmla="*/ 269 h 415"/>
                <a:gd name="T90" fmla="*/ 353 w 414"/>
                <a:gd name="T91" fmla="*/ 237 h 415"/>
                <a:gd name="T92" fmla="*/ 356 w 414"/>
                <a:gd name="T93" fmla="*/ 207 h 415"/>
                <a:gd name="T94" fmla="*/ 406 w 414"/>
                <a:gd name="T95" fmla="*/ 185 h 415"/>
                <a:gd name="T96" fmla="*/ 413 w 414"/>
                <a:gd name="T97" fmla="*/ 171 h 415"/>
                <a:gd name="T98" fmla="*/ 233 w 414"/>
                <a:gd name="T99" fmla="*/ 293 h 415"/>
                <a:gd name="T100" fmla="*/ 122 w 414"/>
                <a:gd name="T101" fmla="*/ 233 h 415"/>
                <a:gd name="T102" fmla="*/ 181 w 414"/>
                <a:gd name="T103" fmla="*/ 122 h 415"/>
                <a:gd name="T104" fmla="*/ 293 w 414"/>
                <a:gd name="T105" fmla="*/ 182 h 415"/>
                <a:gd name="T106" fmla="*/ 233 w 414"/>
                <a:gd name="T107" fmla="*/ 293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4" h="415">
                  <a:moveTo>
                    <a:pt x="413" y="171"/>
                  </a:moveTo>
                  <a:cubicBezTo>
                    <a:pt x="398" y="124"/>
                    <a:pt x="398" y="124"/>
                    <a:pt x="398" y="124"/>
                  </a:cubicBezTo>
                  <a:cubicBezTo>
                    <a:pt x="397" y="119"/>
                    <a:pt x="391" y="115"/>
                    <a:pt x="385" y="116"/>
                  </a:cubicBezTo>
                  <a:cubicBezTo>
                    <a:pt x="331" y="125"/>
                    <a:pt x="331" y="125"/>
                    <a:pt x="331" y="125"/>
                  </a:cubicBezTo>
                  <a:cubicBezTo>
                    <a:pt x="325" y="117"/>
                    <a:pt x="319" y="109"/>
                    <a:pt x="312" y="102"/>
                  </a:cubicBezTo>
                  <a:cubicBezTo>
                    <a:pt x="332" y="51"/>
                    <a:pt x="332" y="51"/>
                    <a:pt x="332" y="51"/>
                  </a:cubicBezTo>
                  <a:cubicBezTo>
                    <a:pt x="334" y="45"/>
                    <a:pt x="332" y="39"/>
                    <a:pt x="327" y="36"/>
                  </a:cubicBezTo>
                  <a:cubicBezTo>
                    <a:pt x="283" y="13"/>
                    <a:pt x="283" y="13"/>
                    <a:pt x="283" y="13"/>
                  </a:cubicBezTo>
                  <a:cubicBezTo>
                    <a:pt x="278" y="10"/>
                    <a:pt x="272" y="12"/>
                    <a:pt x="268" y="17"/>
                  </a:cubicBezTo>
                  <a:cubicBezTo>
                    <a:pt x="236" y="62"/>
                    <a:pt x="236" y="62"/>
                    <a:pt x="236" y="62"/>
                  </a:cubicBezTo>
                  <a:cubicBezTo>
                    <a:pt x="227" y="60"/>
                    <a:pt x="217" y="59"/>
                    <a:pt x="207" y="59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2" y="3"/>
                    <a:pt x="176" y="0"/>
                    <a:pt x="171" y="2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18" y="18"/>
                    <a:pt x="115" y="24"/>
                    <a:pt x="116" y="29"/>
                  </a:cubicBezTo>
                  <a:cubicBezTo>
                    <a:pt x="125" y="84"/>
                    <a:pt x="125" y="84"/>
                    <a:pt x="125" y="84"/>
                  </a:cubicBezTo>
                  <a:cubicBezTo>
                    <a:pt x="116" y="89"/>
                    <a:pt x="109" y="95"/>
                    <a:pt x="102" y="102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45" y="81"/>
                    <a:pt x="39" y="83"/>
                    <a:pt x="36" y="88"/>
                  </a:cubicBezTo>
                  <a:cubicBezTo>
                    <a:pt x="13" y="131"/>
                    <a:pt x="13" y="131"/>
                    <a:pt x="13" y="131"/>
                  </a:cubicBezTo>
                  <a:cubicBezTo>
                    <a:pt x="10" y="136"/>
                    <a:pt x="12" y="143"/>
                    <a:pt x="16" y="146"/>
                  </a:cubicBezTo>
                  <a:cubicBezTo>
                    <a:pt x="61" y="178"/>
                    <a:pt x="61" y="178"/>
                    <a:pt x="61" y="178"/>
                  </a:cubicBezTo>
                  <a:cubicBezTo>
                    <a:pt x="59" y="188"/>
                    <a:pt x="58" y="198"/>
                    <a:pt x="58" y="208"/>
                  </a:cubicBezTo>
                  <a:cubicBezTo>
                    <a:pt x="8" y="230"/>
                    <a:pt x="8" y="230"/>
                    <a:pt x="8" y="230"/>
                  </a:cubicBezTo>
                  <a:cubicBezTo>
                    <a:pt x="3" y="232"/>
                    <a:pt x="0" y="239"/>
                    <a:pt x="2" y="244"/>
                  </a:cubicBezTo>
                  <a:cubicBezTo>
                    <a:pt x="16" y="291"/>
                    <a:pt x="16" y="291"/>
                    <a:pt x="16" y="291"/>
                  </a:cubicBezTo>
                  <a:cubicBezTo>
                    <a:pt x="18" y="296"/>
                    <a:pt x="23" y="300"/>
                    <a:pt x="29" y="299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9" y="298"/>
                    <a:pt x="95" y="306"/>
                    <a:pt x="102" y="313"/>
                  </a:cubicBezTo>
                  <a:cubicBezTo>
                    <a:pt x="82" y="364"/>
                    <a:pt x="82" y="364"/>
                    <a:pt x="82" y="364"/>
                  </a:cubicBezTo>
                  <a:cubicBezTo>
                    <a:pt x="80" y="370"/>
                    <a:pt x="83" y="376"/>
                    <a:pt x="88" y="379"/>
                  </a:cubicBezTo>
                  <a:cubicBezTo>
                    <a:pt x="131" y="402"/>
                    <a:pt x="131" y="402"/>
                    <a:pt x="131" y="402"/>
                  </a:cubicBezTo>
                  <a:cubicBezTo>
                    <a:pt x="136" y="404"/>
                    <a:pt x="143" y="403"/>
                    <a:pt x="146" y="398"/>
                  </a:cubicBezTo>
                  <a:cubicBezTo>
                    <a:pt x="178" y="353"/>
                    <a:pt x="178" y="353"/>
                    <a:pt x="178" y="353"/>
                  </a:cubicBezTo>
                  <a:cubicBezTo>
                    <a:pt x="187" y="355"/>
                    <a:pt x="197" y="356"/>
                    <a:pt x="207" y="356"/>
                  </a:cubicBezTo>
                  <a:cubicBezTo>
                    <a:pt x="230" y="407"/>
                    <a:pt x="230" y="407"/>
                    <a:pt x="230" y="407"/>
                  </a:cubicBezTo>
                  <a:cubicBezTo>
                    <a:pt x="232" y="412"/>
                    <a:pt x="238" y="415"/>
                    <a:pt x="244" y="413"/>
                  </a:cubicBezTo>
                  <a:cubicBezTo>
                    <a:pt x="291" y="399"/>
                    <a:pt x="291" y="399"/>
                    <a:pt x="291" y="399"/>
                  </a:cubicBezTo>
                  <a:cubicBezTo>
                    <a:pt x="296" y="397"/>
                    <a:pt x="300" y="391"/>
                    <a:pt x="299" y="386"/>
                  </a:cubicBezTo>
                  <a:cubicBezTo>
                    <a:pt x="290" y="331"/>
                    <a:pt x="290" y="331"/>
                    <a:pt x="290" y="331"/>
                  </a:cubicBezTo>
                  <a:cubicBezTo>
                    <a:pt x="298" y="326"/>
                    <a:pt x="306" y="319"/>
                    <a:pt x="312" y="312"/>
                  </a:cubicBezTo>
                  <a:cubicBezTo>
                    <a:pt x="364" y="332"/>
                    <a:pt x="364" y="332"/>
                    <a:pt x="364" y="332"/>
                  </a:cubicBezTo>
                  <a:cubicBezTo>
                    <a:pt x="369" y="334"/>
                    <a:pt x="376" y="332"/>
                    <a:pt x="378" y="327"/>
                  </a:cubicBezTo>
                  <a:cubicBezTo>
                    <a:pt x="401" y="284"/>
                    <a:pt x="401" y="284"/>
                    <a:pt x="401" y="284"/>
                  </a:cubicBezTo>
                  <a:cubicBezTo>
                    <a:pt x="404" y="279"/>
                    <a:pt x="403" y="272"/>
                    <a:pt x="398" y="269"/>
                  </a:cubicBezTo>
                  <a:cubicBezTo>
                    <a:pt x="353" y="237"/>
                    <a:pt x="353" y="237"/>
                    <a:pt x="353" y="237"/>
                  </a:cubicBezTo>
                  <a:cubicBezTo>
                    <a:pt x="355" y="227"/>
                    <a:pt x="356" y="217"/>
                    <a:pt x="356" y="207"/>
                  </a:cubicBezTo>
                  <a:cubicBezTo>
                    <a:pt x="406" y="185"/>
                    <a:pt x="406" y="185"/>
                    <a:pt x="406" y="185"/>
                  </a:cubicBezTo>
                  <a:cubicBezTo>
                    <a:pt x="411" y="182"/>
                    <a:pt x="414" y="176"/>
                    <a:pt x="413" y="171"/>
                  </a:cubicBezTo>
                  <a:close/>
                  <a:moveTo>
                    <a:pt x="233" y="293"/>
                  </a:moveTo>
                  <a:cubicBezTo>
                    <a:pt x="186" y="307"/>
                    <a:pt x="136" y="280"/>
                    <a:pt x="122" y="233"/>
                  </a:cubicBezTo>
                  <a:cubicBezTo>
                    <a:pt x="108" y="186"/>
                    <a:pt x="134" y="136"/>
                    <a:pt x="181" y="122"/>
                  </a:cubicBezTo>
                  <a:cubicBezTo>
                    <a:pt x="228" y="108"/>
                    <a:pt x="278" y="134"/>
                    <a:pt x="293" y="182"/>
                  </a:cubicBezTo>
                  <a:cubicBezTo>
                    <a:pt x="307" y="229"/>
                    <a:pt x="280" y="278"/>
                    <a:pt x="233" y="2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80" name="Group 231"/>
          <p:cNvGrpSpPr/>
          <p:nvPr/>
        </p:nvGrpSpPr>
        <p:grpSpPr>
          <a:xfrm>
            <a:off x="960605" y="3838486"/>
            <a:ext cx="350350" cy="392656"/>
            <a:chOff x="4608513" y="6291263"/>
            <a:chExt cx="420688" cy="471488"/>
          </a:xfrm>
          <a:solidFill>
            <a:schemeClr val="accent1"/>
          </a:solidFill>
        </p:grpSpPr>
        <p:sp>
          <p:nvSpPr>
            <p:cNvPr id="81" name="Freeform 218"/>
            <p:cNvSpPr/>
            <p:nvPr/>
          </p:nvSpPr>
          <p:spPr bwMode="auto">
            <a:xfrm>
              <a:off x="4908550" y="6627813"/>
              <a:ext cx="80963" cy="84138"/>
            </a:xfrm>
            <a:custGeom>
              <a:avLst/>
              <a:gdLst>
                <a:gd name="T0" fmla="*/ 13 w 105"/>
                <a:gd name="T1" fmla="*/ 20 h 108"/>
                <a:gd name="T2" fmla="*/ 27 w 105"/>
                <a:gd name="T3" fmla="*/ 9 h 108"/>
                <a:gd name="T4" fmla="*/ 65 w 105"/>
                <a:gd name="T5" fmla="*/ 13 h 108"/>
                <a:gd name="T6" fmla="*/ 105 w 105"/>
                <a:gd name="T7" fmla="*/ 64 h 108"/>
                <a:gd name="T8" fmla="*/ 49 w 105"/>
                <a:gd name="T9" fmla="*/ 108 h 108"/>
                <a:gd name="T10" fmla="*/ 9 w 105"/>
                <a:gd name="T11" fmla="*/ 57 h 108"/>
                <a:gd name="T12" fmla="*/ 13 w 105"/>
                <a:gd name="T13" fmla="*/ 2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8">
                  <a:moveTo>
                    <a:pt x="13" y="20"/>
                  </a:moveTo>
                  <a:cubicBezTo>
                    <a:pt x="27" y="9"/>
                    <a:pt x="27" y="9"/>
                    <a:pt x="27" y="9"/>
                  </a:cubicBezTo>
                  <a:cubicBezTo>
                    <a:pt x="39" y="0"/>
                    <a:pt x="56" y="2"/>
                    <a:pt x="65" y="13"/>
                  </a:cubicBezTo>
                  <a:cubicBezTo>
                    <a:pt x="105" y="64"/>
                    <a:pt x="105" y="64"/>
                    <a:pt x="105" y="64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0" y="46"/>
                    <a:pt x="2" y="29"/>
                    <a:pt x="13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2" name="Freeform 219"/>
            <p:cNvSpPr>
              <a:spLocks noEditPoints="1"/>
            </p:cNvSpPr>
            <p:nvPr/>
          </p:nvSpPr>
          <p:spPr bwMode="auto">
            <a:xfrm>
              <a:off x="4608513" y="6291263"/>
              <a:ext cx="403225" cy="401638"/>
            </a:xfrm>
            <a:custGeom>
              <a:avLst/>
              <a:gdLst>
                <a:gd name="T0" fmla="*/ 445 w 524"/>
                <a:gd name="T1" fmla="*/ 119 h 523"/>
                <a:gd name="T2" fmla="*/ 119 w 524"/>
                <a:gd name="T3" fmla="*/ 79 h 523"/>
                <a:gd name="T4" fmla="*/ 79 w 524"/>
                <a:gd name="T5" fmla="*/ 404 h 523"/>
                <a:gd name="T6" fmla="*/ 405 w 524"/>
                <a:gd name="T7" fmla="*/ 444 h 523"/>
                <a:gd name="T8" fmla="*/ 445 w 524"/>
                <a:gd name="T9" fmla="*/ 119 h 523"/>
                <a:gd name="T10" fmla="*/ 373 w 524"/>
                <a:gd name="T11" fmla="*/ 404 h 523"/>
                <a:gd name="T12" fmla="*/ 119 w 524"/>
                <a:gd name="T13" fmla="*/ 373 h 523"/>
                <a:gd name="T14" fmla="*/ 151 w 524"/>
                <a:gd name="T15" fmla="*/ 119 h 523"/>
                <a:gd name="T16" fmla="*/ 404 w 524"/>
                <a:gd name="T17" fmla="*/ 150 h 523"/>
                <a:gd name="T18" fmla="*/ 373 w 524"/>
                <a:gd name="T19" fmla="*/ 404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4" h="523">
                  <a:moveTo>
                    <a:pt x="445" y="119"/>
                  </a:moveTo>
                  <a:cubicBezTo>
                    <a:pt x="366" y="18"/>
                    <a:pt x="220" y="0"/>
                    <a:pt x="119" y="79"/>
                  </a:cubicBezTo>
                  <a:cubicBezTo>
                    <a:pt x="18" y="157"/>
                    <a:pt x="0" y="303"/>
                    <a:pt x="79" y="404"/>
                  </a:cubicBezTo>
                  <a:cubicBezTo>
                    <a:pt x="158" y="505"/>
                    <a:pt x="304" y="523"/>
                    <a:pt x="405" y="444"/>
                  </a:cubicBezTo>
                  <a:cubicBezTo>
                    <a:pt x="506" y="366"/>
                    <a:pt x="524" y="220"/>
                    <a:pt x="445" y="119"/>
                  </a:cubicBezTo>
                  <a:close/>
                  <a:moveTo>
                    <a:pt x="373" y="404"/>
                  </a:moveTo>
                  <a:cubicBezTo>
                    <a:pt x="294" y="465"/>
                    <a:pt x="181" y="451"/>
                    <a:pt x="119" y="373"/>
                  </a:cubicBezTo>
                  <a:cubicBezTo>
                    <a:pt x="58" y="294"/>
                    <a:pt x="72" y="180"/>
                    <a:pt x="151" y="119"/>
                  </a:cubicBezTo>
                  <a:cubicBezTo>
                    <a:pt x="229" y="58"/>
                    <a:pt x="343" y="72"/>
                    <a:pt x="404" y="150"/>
                  </a:cubicBezTo>
                  <a:cubicBezTo>
                    <a:pt x="466" y="229"/>
                    <a:pt x="452" y="343"/>
                    <a:pt x="373" y="4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3" name="Freeform 220"/>
            <p:cNvSpPr/>
            <p:nvPr/>
          </p:nvSpPr>
          <p:spPr bwMode="auto">
            <a:xfrm>
              <a:off x="4957763" y="6691313"/>
              <a:ext cx="71438" cy="71438"/>
            </a:xfrm>
            <a:custGeom>
              <a:avLst/>
              <a:gdLst>
                <a:gd name="T0" fmla="*/ 78 w 92"/>
                <a:gd name="T1" fmla="*/ 72 h 92"/>
                <a:gd name="T2" fmla="*/ 64 w 92"/>
                <a:gd name="T3" fmla="*/ 83 h 92"/>
                <a:gd name="T4" fmla="*/ 27 w 92"/>
                <a:gd name="T5" fmla="*/ 78 h 92"/>
                <a:gd name="T6" fmla="*/ 0 w 92"/>
                <a:gd name="T7" fmla="*/ 44 h 92"/>
                <a:gd name="T8" fmla="*/ 56 w 92"/>
                <a:gd name="T9" fmla="*/ 0 h 92"/>
                <a:gd name="T10" fmla="*/ 83 w 92"/>
                <a:gd name="T11" fmla="*/ 34 h 92"/>
                <a:gd name="T12" fmla="*/ 78 w 92"/>
                <a:gd name="T13" fmla="*/ 7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92">
                  <a:moveTo>
                    <a:pt x="78" y="72"/>
                  </a:moveTo>
                  <a:cubicBezTo>
                    <a:pt x="64" y="83"/>
                    <a:pt x="64" y="83"/>
                    <a:pt x="64" y="83"/>
                  </a:cubicBezTo>
                  <a:cubicBezTo>
                    <a:pt x="53" y="92"/>
                    <a:pt x="36" y="90"/>
                    <a:pt x="27" y="7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92" y="46"/>
                    <a:pt x="90" y="63"/>
                    <a:pt x="78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84" name="Group 268"/>
          <p:cNvGrpSpPr/>
          <p:nvPr/>
        </p:nvGrpSpPr>
        <p:grpSpPr>
          <a:xfrm>
            <a:off x="3308649" y="1220433"/>
            <a:ext cx="256482" cy="407198"/>
            <a:chOff x="3824288" y="5486400"/>
            <a:chExt cx="307975" cy="488950"/>
          </a:xfrm>
          <a:solidFill>
            <a:schemeClr val="accent1"/>
          </a:solidFill>
        </p:grpSpPr>
        <p:sp>
          <p:nvSpPr>
            <p:cNvPr id="85" name="Freeform 248"/>
            <p:cNvSpPr>
              <a:spLocks noEditPoints="1"/>
            </p:cNvSpPr>
            <p:nvPr/>
          </p:nvSpPr>
          <p:spPr bwMode="auto">
            <a:xfrm>
              <a:off x="3824288" y="5486400"/>
              <a:ext cx="307975" cy="338138"/>
            </a:xfrm>
            <a:custGeom>
              <a:avLst/>
              <a:gdLst>
                <a:gd name="T0" fmla="*/ 227 w 401"/>
                <a:gd name="T1" fmla="*/ 250 h 440"/>
                <a:gd name="T2" fmla="*/ 215 w 401"/>
                <a:gd name="T3" fmla="*/ 251 h 440"/>
                <a:gd name="T4" fmla="*/ 224 w 401"/>
                <a:gd name="T5" fmla="*/ 283 h 440"/>
                <a:gd name="T6" fmla="*/ 200 w 401"/>
                <a:gd name="T7" fmla="*/ 329 h 440"/>
                <a:gd name="T8" fmla="*/ 175 w 401"/>
                <a:gd name="T9" fmla="*/ 283 h 440"/>
                <a:gd name="T10" fmla="*/ 187 w 401"/>
                <a:gd name="T11" fmla="*/ 251 h 440"/>
                <a:gd name="T12" fmla="*/ 181 w 401"/>
                <a:gd name="T13" fmla="*/ 250 h 440"/>
                <a:gd name="T14" fmla="*/ 148 w 401"/>
                <a:gd name="T15" fmla="*/ 283 h 440"/>
                <a:gd name="T16" fmla="*/ 148 w 401"/>
                <a:gd name="T17" fmla="*/ 440 h 440"/>
                <a:gd name="T18" fmla="*/ 254 w 401"/>
                <a:gd name="T19" fmla="*/ 440 h 440"/>
                <a:gd name="T20" fmla="*/ 254 w 401"/>
                <a:gd name="T21" fmla="*/ 280 h 440"/>
                <a:gd name="T22" fmla="*/ 227 w 401"/>
                <a:gd name="T23" fmla="*/ 250 h 440"/>
                <a:gd name="T24" fmla="*/ 401 w 401"/>
                <a:gd name="T25" fmla="*/ 201 h 440"/>
                <a:gd name="T26" fmla="*/ 200 w 401"/>
                <a:gd name="T27" fmla="*/ 0 h 440"/>
                <a:gd name="T28" fmla="*/ 0 w 401"/>
                <a:gd name="T29" fmla="*/ 201 h 440"/>
                <a:gd name="T30" fmla="*/ 0 w 401"/>
                <a:gd name="T31" fmla="*/ 211 h 440"/>
                <a:gd name="T32" fmla="*/ 0 w 401"/>
                <a:gd name="T33" fmla="*/ 220 h 440"/>
                <a:gd name="T34" fmla="*/ 84 w 401"/>
                <a:gd name="T35" fmla="*/ 375 h 440"/>
                <a:gd name="T36" fmla="*/ 113 w 401"/>
                <a:gd name="T37" fmla="*/ 440 h 440"/>
                <a:gd name="T38" fmla="*/ 113 w 401"/>
                <a:gd name="T39" fmla="*/ 440 h 440"/>
                <a:gd name="T40" fmla="*/ 131 w 401"/>
                <a:gd name="T41" fmla="*/ 440 h 440"/>
                <a:gd name="T42" fmla="*/ 131 w 401"/>
                <a:gd name="T43" fmla="*/ 283 h 440"/>
                <a:gd name="T44" fmla="*/ 181 w 401"/>
                <a:gd name="T45" fmla="*/ 234 h 440"/>
                <a:gd name="T46" fmla="*/ 202 w 401"/>
                <a:gd name="T47" fmla="*/ 239 h 440"/>
                <a:gd name="T48" fmla="*/ 227 w 401"/>
                <a:gd name="T49" fmla="*/ 233 h 440"/>
                <a:gd name="T50" fmla="*/ 271 w 401"/>
                <a:gd name="T51" fmla="*/ 280 h 440"/>
                <a:gd name="T52" fmla="*/ 271 w 401"/>
                <a:gd name="T53" fmla="*/ 440 h 440"/>
                <a:gd name="T54" fmla="*/ 288 w 401"/>
                <a:gd name="T55" fmla="*/ 440 h 440"/>
                <a:gd name="T56" fmla="*/ 288 w 401"/>
                <a:gd name="T57" fmla="*/ 440 h 440"/>
                <a:gd name="T58" fmla="*/ 317 w 401"/>
                <a:gd name="T59" fmla="*/ 375 h 440"/>
                <a:gd name="T60" fmla="*/ 401 w 401"/>
                <a:gd name="T61" fmla="*/ 220 h 440"/>
                <a:gd name="T62" fmla="*/ 401 w 401"/>
                <a:gd name="T63" fmla="*/ 211 h 440"/>
                <a:gd name="T64" fmla="*/ 401 w 401"/>
                <a:gd name="T65" fmla="*/ 201 h 440"/>
                <a:gd name="T66" fmla="*/ 208 w 401"/>
                <a:gd name="T67" fmla="*/ 283 h 440"/>
                <a:gd name="T68" fmla="*/ 201 w 401"/>
                <a:gd name="T69" fmla="*/ 260 h 440"/>
                <a:gd name="T70" fmla="*/ 192 w 401"/>
                <a:gd name="T71" fmla="*/ 283 h 440"/>
                <a:gd name="T72" fmla="*/ 200 w 401"/>
                <a:gd name="T73" fmla="*/ 313 h 440"/>
                <a:gd name="T74" fmla="*/ 208 w 401"/>
                <a:gd name="T75" fmla="*/ 283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1" h="440">
                  <a:moveTo>
                    <a:pt x="227" y="250"/>
                  </a:moveTo>
                  <a:cubicBezTo>
                    <a:pt x="223" y="250"/>
                    <a:pt x="219" y="250"/>
                    <a:pt x="215" y="251"/>
                  </a:cubicBezTo>
                  <a:cubicBezTo>
                    <a:pt x="221" y="260"/>
                    <a:pt x="224" y="270"/>
                    <a:pt x="224" y="283"/>
                  </a:cubicBezTo>
                  <a:cubicBezTo>
                    <a:pt x="224" y="317"/>
                    <a:pt x="211" y="329"/>
                    <a:pt x="200" y="329"/>
                  </a:cubicBezTo>
                  <a:cubicBezTo>
                    <a:pt x="188" y="329"/>
                    <a:pt x="175" y="315"/>
                    <a:pt x="175" y="283"/>
                  </a:cubicBezTo>
                  <a:cubicBezTo>
                    <a:pt x="175" y="270"/>
                    <a:pt x="180" y="259"/>
                    <a:pt x="187" y="251"/>
                  </a:cubicBezTo>
                  <a:cubicBezTo>
                    <a:pt x="185" y="250"/>
                    <a:pt x="183" y="250"/>
                    <a:pt x="181" y="250"/>
                  </a:cubicBezTo>
                  <a:cubicBezTo>
                    <a:pt x="165" y="250"/>
                    <a:pt x="148" y="262"/>
                    <a:pt x="148" y="283"/>
                  </a:cubicBezTo>
                  <a:cubicBezTo>
                    <a:pt x="148" y="440"/>
                    <a:pt x="148" y="440"/>
                    <a:pt x="148" y="440"/>
                  </a:cubicBezTo>
                  <a:cubicBezTo>
                    <a:pt x="254" y="440"/>
                    <a:pt x="254" y="440"/>
                    <a:pt x="254" y="440"/>
                  </a:cubicBezTo>
                  <a:cubicBezTo>
                    <a:pt x="254" y="280"/>
                    <a:pt x="254" y="280"/>
                    <a:pt x="254" y="280"/>
                  </a:cubicBezTo>
                  <a:cubicBezTo>
                    <a:pt x="254" y="252"/>
                    <a:pt x="233" y="250"/>
                    <a:pt x="227" y="250"/>
                  </a:cubicBezTo>
                  <a:close/>
                  <a:moveTo>
                    <a:pt x="401" y="201"/>
                  </a:moveTo>
                  <a:cubicBezTo>
                    <a:pt x="401" y="90"/>
                    <a:pt x="311" y="0"/>
                    <a:pt x="200" y="0"/>
                  </a:cubicBezTo>
                  <a:cubicBezTo>
                    <a:pt x="89" y="0"/>
                    <a:pt x="0" y="90"/>
                    <a:pt x="0" y="201"/>
                  </a:cubicBezTo>
                  <a:cubicBezTo>
                    <a:pt x="0" y="204"/>
                    <a:pt x="0" y="208"/>
                    <a:pt x="0" y="211"/>
                  </a:cubicBezTo>
                  <a:cubicBezTo>
                    <a:pt x="0" y="214"/>
                    <a:pt x="0" y="217"/>
                    <a:pt x="0" y="220"/>
                  </a:cubicBezTo>
                  <a:cubicBezTo>
                    <a:pt x="0" y="300"/>
                    <a:pt x="84" y="375"/>
                    <a:pt x="84" y="375"/>
                  </a:cubicBezTo>
                  <a:cubicBezTo>
                    <a:pt x="100" y="390"/>
                    <a:pt x="113" y="419"/>
                    <a:pt x="113" y="440"/>
                  </a:cubicBezTo>
                  <a:cubicBezTo>
                    <a:pt x="113" y="440"/>
                    <a:pt x="113" y="440"/>
                    <a:pt x="113" y="440"/>
                  </a:cubicBezTo>
                  <a:cubicBezTo>
                    <a:pt x="131" y="440"/>
                    <a:pt x="131" y="440"/>
                    <a:pt x="131" y="440"/>
                  </a:cubicBezTo>
                  <a:cubicBezTo>
                    <a:pt x="131" y="283"/>
                    <a:pt x="131" y="283"/>
                    <a:pt x="131" y="283"/>
                  </a:cubicBezTo>
                  <a:cubicBezTo>
                    <a:pt x="131" y="252"/>
                    <a:pt x="156" y="234"/>
                    <a:pt x="181" y="234"/>
                  </a:cubicBezTo>
                  <a:cubicBezTo>
                    <a:pt x="189" y="234"/>
                    <a:pt x="196" y="236"/>
                    <a:pt x="202" y="239"/>
                  </a:cubicBezTo>
                  <a:cubicBezTo>
                    <a:pt x="210" y="235"/>
                    <a:pt x="218" y="233"/>
                    <a:pt x="227" y="233"/>
                  </a:cubicBezTo>
                  <a:cubicBezTo>
                    <a:pt x="249" y="233"/>
                    <a:pt x="271" y="248"/>
                    <a:pt x="271" y="280"/>
                  </a:cubicBezTo>
                  <a:cubicBezTo>
                    <a:pt x="271" y="440"/>
                    <a:pt x="271" y="440"/>
                    <a:pt x="271" y="440"/>
                  </a:cubicBezTo>
                  <a:cubicBezTo>
                    <a:pt x="288" y="440"/>
                    <a:pt x="288" y="440"/>
                    <a:pt x="288" y="440"/>
                  </a:cubicBezTo>
                  <a:cubicBezTo>
                    <a:pt x="288" y="440"/>
                    <a:pt x="288" y="440"/>
                    <a:pt x="288" y="440"/>
                  </a:cubicBezTo>
                  <a:cubicBezTo>
                    <a:pt x="288" y="419"/>
                    <a:pt x="301" y="390"/>
                    <a:pt x="317" y="375"/>
                  </a:cubicBezTo>
                  <a:cubicBezTo>
                    <a:pt x="317" y="375"/>
                    <a:pt x="401" y="300"/>
                    <a:pt x="401" y="220"/>
                  </a:cubicBezTo>
                  <a:cubicBezTo>
                    <a:pt x="401" y="217"/>
                    <a:pt x="401" y="214"/>
                    <a:pt x="401" y="211"/>
                  </a:cubicBezTo>
                  <a:cubicBezTo>
                    <a:pt x="401" y="208"/>
                    <a:pt x="401" y="204"/>
                    <a:pt x="401" y="201"/>
                  </a:cubicBezTo>
                  <a:close/>
                  <a:moveTo>
                    <a:pt x="208" y="283"/>
                  </a:moveTo>
                  <a:cubicBezTo>
                    <a:pt x="208" y="272"/>
                    <a:pt x="205" y="265"/>
                    <a:pt x="201" y="260"/>
                  </a:cubicBezTo>
                  <a:cubicBezTo>
                    <a:pt x="195" y="265"/>
                    <a:pt x="192" y="273"/>
                    <a:pt x="192" y="283"/>
                  </a:cubicBezTo>
                  <a:cubicBezTo>
                    <a:pt x="192" y="304"/>
                    <a:pt x="198" y="312"/>
                    <a:pt x="200" y="313"/>
                  </a:cubicBezTo>
                  <a:cubicBezTo>
                    <a:pt x="201" y="312"/>
                    <a:pt x="208" y="306"/>
                    <a:pt x="208" y="28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6" name="Freeform 249"/>
            <p:cNvSpPr/>
            <p:nvPr/>
          </p:nvSpPr>
          <p:spPr bwMode="auto">
            <a:xfrm>
              <a:off x="3917950" y="5843588"/>
              <a:ext cx="119063" cy="25400"/>
            </a:xfrm>
            <a:custGeom>
              <a:avLst/>
              <a:gdLst>
                <a:gd name="T0" fmla="*/ 145 w 154"/>
                <a:gd name="T1" fmla="*/ 33 h 33"/>
                <a:gd name="T2" fmla="*/ 154 w 154"/>
                <a:gd name="T3" fmla="*/ 23 h 33"/>
                <a:gd name="T4" fmla="*/ 154 w 154"/>
                <a:gd name="T5" fmla="*/ 10 h 33"/>
                <a:gd name="T6" fmla="*/ 145 w 154"/>
                <a:gd name="T7" fmla="*/ 0 h 33"/>
                <a:gd name="T8" fmla="*/ 9 w 154"/>
                <a:gd name="T9" fmla="*/ 0 h 33"/>
                <a:gd name="T10" fmla="*/ 0 w 154"/>
                <a:gd name="T11" fmla="*/ 10 h 33"/>
                <a:gd name="T12" fmla="*/ 0 w 154"/>
                <a:gd name="T13" fmla="*/ 23 h 33"/>
                <a:gd name="T14" fmla="*/ 9 w 154"/>
                <a:gd name="T15" fmla="*/ 33 h 33"/>
                <a:gd name="T16" fmla="*/ 145 w 154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3">
                  <a:moveTo>
                    <a:pt x="145" y="33"/>
                  </a:moveTo>
                  <a:cubicBezTo>
                    <a:pt x="150" y="33"/>
                    <a:pt x="154" y="28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4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8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7" name="Freeform 250"/>
            <p:cNvSpPr/>
            <p:nvPr/>
          </p:nvSpPr>
          <p:spPr bwMode="auto">
            <a:xfrm>
              <a:off x="3917950" y="5880100"/>
              <a:ext cx="119063" cy="25400"/>
            </a:xfrm>
            <a:custGeom>
              <a:avLst/>
              <a:gdLst>
                <a:gd name="T0" fmla="*/ 145 w 154"/>
                <a:gd name="T1" fmla="*/ 33 h 33"/>
                <a:gd name="T2" fmla="*/ 154 w 154"/>
                <a:gd name="T3" fmla="*/ 23 h 33"/>
                <a:gd name="T4" fmla="*/ 154 w 154"/>
                <a:gd name="T5" fmla="*/ 10 h 33"/>
                <a:gd name="T6" fmla="*/ 145 w 154"/>
                <a:gd name="T7" fmla="*/ 0 h 33"/>
                <a:gd name="T8" fmla="*/ 9 w 154"/>
                <a:gd name="T9" fmla="*/ 0 h 33"/>
                <a:gd name="T10" fmla="*/ 0 w 154"/>
                <a:gd name="T11" fmla="*/ 10 h 33"/>
                <a:gd name="T12" fmla="*/ 0 w 154"/>
                <a:gd name="T13" fmla="*/ 23 h 33"/>
                <a:gd name="T14" fmla="*/ 9 w 154"/>
                <a:gd name="T15" fmla="*/ 33 h 33"/>
                <a:gd name="T16" fmla="*/ 145 w 154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3">
                  <a:moveTo>
                    <a:pt x="145" y="33"/>
                  </a:moveTo>
                  <a:cubicBezTo>
                    <a:pt x="150" y="33"/>
                    <a:pt x="154" y="29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5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9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8" name="Freeform 251"/>
            <p:cNvSpPr/>
            <p:nvPr/>
          </p:nvSpPr>
          <p:spPr bwMode="auto">
            <a:xfrm>
              <a:off x="3917950" y="5916613"/>
              <a:ext cx="119063" cy="25400"/>
            </a:xfrm>
            <a:custGeom>
              <a:avLst/>
              <a:gdLst>
                <a:gd name="T0" fmla="*/ 145 w 154"/>
                <a:gd name="T1" fmla="*/ 33 h 33"/>
                <a:gd name="T2" fmla="*/ 154 w 154"/>
                <a:gd name="T3" fmla="*/ 23 h 33"/>
                <a:gd name="T4" fmla="*/ 154 w 154"/>
                <a:gd name="T5" fmla="*/ 10 h 33"/>
                <a:gd name="T6" fmla="*/ 145 w 154"/>
                <a:gd name="T7" fmla="*/ 0 h 33"/>
                <a:gd name="T8" fmla="*/ 9 w 154"/>
                <a:gd name="T9" fmla="*/ 0 h 33"/>
                <a:gd name="T10" fmla="*/ 0 w 154"/>
                <a:gd name="T11" fmla="*/ 10 h 33"/>
                <a:gd name="T12" fmla="*/ 0 w 154"/>
                <a:gd name="T13" fmla="*/ 23 h 33"/>
                <a:gd name="T14" fmla="*/ 9 w 154"/>
                <a:gd name="T15" fmla="*/ 33 h 33"/>
                <a:gd name="T16" fmla="*/ 145 w 154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3">
                  <a:moveTo>
                    <a:pt x="145" y="33"/>
                  </a:moveTo>
                  <a:cubicBezTo>
                    <a:pt x="150" y="33"/>
                    <a:pt x="154" y="28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4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8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9" name="Freeform 252"/>
            <p:cNvSpPr/>
            <p:nvPr/>
          </p:nvSpPr>
          <p:spPr bwMode="auto">
            <a:xfrm>
              <a:off x="3943350" y="5953125"/>
              <a:ext cx="68263" cy="22225"/>
            </a:xfrm>
            <a:custGeom>
              <a:avLst/>
              <a:gdLst>
                <a:gd name="T0" fmla="*/ 0 w 90"/>
                <a:gd name="T1" fmla="*/ 0 h 29"/>
                <a:gd name="T2" fmla="*/ 45 w 90"/>
                <a:gd name="T3" fmla="*/ 29 h 29"/>
                <a:gd name="T4" fmla="*/ 90 w 90"/>
                <a:gd name="T5" fmla="*/ 0 h 29"/>
                <a:gd name="T6" fmla="*/ 0 w 90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29">
                  <a:moveTo>
                    <a:pt x="0" y="0"/>
                  </a:moveTo>
                  <a:cubicBezTo>
                    <a:pt x="9" y="17"/>
                    <a:pt x="26" y="29"/>
                    <a:pt x="45" y="29"/>
                  </a:cubicBezTo>
                  <a:cubicBezTo>
                    <a:pt x="65" y="29"/>
                    <a:pt x="82" y="17"/>
                    <a:pt x="9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1994074" y="2130974"/>
            <a:ext cx="793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sz="2400" b="1" smtClean="0">
                <a:solidFill>
                  <a:schemeClr val="accent1"/>
                </a:solidFill>
                <a:latin typeface="方正兰亭黑_GBK"/>
                <a:ea typeface="宋体" charset="0"/>
              </a:rPr>
              <a:t>目录</a:t>
            </a:r>
            <a:endParaRPr lang="zh-CN" sz="2400" b="1">
              <a:solidFill>
                <a:schemeClr val="accent1"/>
              </a:solidFill>
              <a:latin typeface="方正兰亭黑_GBK"/>
              <a:ea typeface="宋体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692047" y="2598416"/>
            <a:ext cx="35401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5227112" y="789284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227111" y="1849289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447845" y="774156"/>
            <a:ext cx="110871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smtClean="0">
                <a:solidFill>
                  <a:schemeClr val="accent1"/>
                </a:solidFill>
                <a:latin typeface="+mj-ea"/>
                <a:ea typeface="+mj-ea"/>
              </a:rPr>
              <a:t>1.</a:t>
            </a:r>
            <a:r>
              <a:rPr lang="zh-CN" altLang="en-US" sz="1400" smtClean="0">
                <a:solidFill>
                  <a:schemeClr val="accent1"/>
                </a:solidFill>
                <a:latin typeface="+mj-ea"/>
                <a:ea typeface="+mj-ea"/>
              </a:rPr>
              <a:t>论文简介</a:t>
            </a:r>
            <a:endParaRPr lang="zh-CN" altLang="en-US" sz="140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448304" y="1004459"/>
            <a:ext cx="2500798" cy="29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900">
                <a:solidFill>
                  <a:prstClr val="black">
                    <a:lumMod val="85000"/>
                    <a:lumOff val="15000"/>
                  </a:prstClr>
                </a:solidFill>
              </a:rPr>
              <a:t>介绍</a:t>
            </a:r>
            <a:r>
              <a:rPr lang="en-US" altLang="zh-CN" sz="900">
                <a:solidFill>
                  <a:prstClr val="black">
                    <a:lumMod val="85000"/>
                    <a:lumOff val="15000"/>
                  </a:prstClr>
                </a:solidFill>
              </a:rPr>
              <a:t>coco</a:t>
            </a:r>
            <a:r>
              <a:rPr lang="en-US" altLang="zh-CN" sz="900">
                <a:solidFill>
                  <a:prstClr val="black">
                    <a:lumMod val="85000"/>
                    <a:lumOff val="15000"/>
                  </a:prstClr>
                </a:solidFill>
              </a:rPr>
              <a:t>-loss</a:t>
            </a:r>
            <a:r>
              <a:rPr lang="zh-CN" altLang="en-US" sz="900">
                <a:solidFill>
                  <a:prstClr val="black">
                    <a:lumMod val="85000"/>
                    <a:lumOff val="15000"/>
                  </a:prstClr>
                </a:solidFill>
              </a:rPr>
              <a:t>的基本内容</a:t>
            </a:r>
            <a:endParaRPr lang="zh-CN" altLang="en-US" sz="90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447845" y="1823355"/>
            <a:ext cx="128651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smtClean="0">
                <a:solidFill>
                  <a:schemeClr val="accent1"/>
                </a:solidFill>
                <a:latin typeface="+mj-ea"/>
                <a:ea typeface="+mj-ea"/>
              </a:rPr>
              <a:t>2.</a:t>
            </a:r>
            <a:r>
              <a:rPr lang="zh-CN" altLang="en-US" sz="1400" smtClean="0">
                <a:solidFill>
                  <a:schemeClr val="accent1"/>
                </a:solidFill>
                <a:latin typeface="+mj-ea"/>
                <a:ea typeface="+mj-ea"/>
              </a:rPr>
              <a:t>之前的</a:t>
            </a:r>
            <a:r>
              <a:rPr lang="zh-CN" altLang="en-US" sz="1400" smtClean="0">
                <a:solidFill>
                  <a:schemeClr val="accent1"/>
                </a:solidFill>
                <a:latin typeface="+mj-ea"/>
                <a:ea typeface="+mj-ea"/>
              </a:rPr>
              <a:t>研究</a:t>
            </a:r>
            <a:endParaRPr lang="zh-CN" altLang="en-US" sz="140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48304" y="2053658"/>
            <a:ext cx="2500798" cy="29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>
                <a:solidFill>
                  <a:prstClr val="black">
                    <a:lumMod val="85000"/>
                    <a:lumOff val="15000"/>
                  </a:prstClr>
                </a:solidFill>
                <a:ea typeface="宋体" charset="0"/>
              </a:rPr>
              <a:t>介绍之前的</a:t>
            </a:r>
            <a:r>
              <a:rPr lang="en-US" altLang="zh-CN" sz="900">
                <a:solidFill>
                  <a:prstClr val="black">
                    <a:lumMod val="85000"/>
                    <a:lumOff val="15000"/>
                  </a:prstClr>
                </a:solidFill>
                <a:ea typeface="宋体" charset="0"/>
              </a:rPr>
              <a:t>loss</a:t>
            </a:r>
            <a:r>
              <a:rPr lang="zh-CN" altLang="en-US" sz="900">
                <a:solidFill>
                  <a:prstClr val="black">
                    <a:lumMod val="85000"/>
                    <a:lumOff val="15000"/>
                  </a:prstClr>
                </a:solidFill>
                <a:ea typeface="宋体" charset="0"/>
              </a:rPr>
              <a:t>的特点</a:t>
            </a:r>
            <a:endParaRPr lang="zh-CN" altLang="en-US" sz="900">
              <a:solidFill>
                <a:prstClr val="black">
                  <a:lumMod val="85000"/>
                  <a:lumOff val="15000"/>
                </a:prstClr>
              </a:solidFill>
              <a:ea typeface="宋体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227111" y="2856589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5447845" y="2830655"/>
            <a:ext cx="110871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smtClean="0">
                <a:solidFill>
                  <a:schemeClr val="accent1"/>
                </a:solidFill>
                <a:latin typeface="+mj-ea"/>
                <a:ea typeface="+mj-ea"/>
              </a:rPr>
              <a:t>3.</a:t>
            </a:r>
            <a:r>
              <a:rPr lang="zh-CN" altLang="en-US" sz="1400" smtClean="0">
                <a:solidFill>
                  <a:schemeClr val="accent1"/>
                </a:solidFill>
                <a:latin typeface="+mj-ea"/>
                <a:ea typeface="+mj-ea"/>
              </a:rPr>
              <a:t>算法解析</a:t>
            </a:r>
            <a:endParaRPr lang="zh-CN" altLang="en-US" sz="140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48304" y="3060958"/>
            <a:ext cx="2500798" cy="29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prstClr val="black">
                    <a:lumMod val="85000"/>
                    <a:lumOff val="15000"/>
                  </a:prstClr>
                </a:solidFill>
              </a:rPr>
              <a:t>coco-loss</a:t>
            </a:r>
            <a:r>
              <a:rPr lang="zh-CN" altLang="en-US" sz="900">
                <a:solidFill>
                  <a:prstClr val="black">
                    <a:lumMod val="85000"/>
                    <a:lumOff val="15000"/>
                  </a:prstClr>
                </a:solidFill>
                <a:ea typeface="宋体" charset="0"/>
              </a:rPr>
              <a:t>的归一化和损失函数解析</a:t>
            </a:r>
            <a:endParaRPr lang="zh-CN" altLang="en-US" sz="900">
              <a:solidFill>
                <a:prstClr val="black">
                  <a:lumMod val="85000"/>
                  <a:lumOff val="15000"/>
                </a:prstClr>
              </a:solidFill>
              <a:ea typeface="宋体" charset="0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227111" y="3834949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5447845" y="3809015"/>
            <a:ext cx="128651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smtClean="0">
                <a:solidFill>
                  <a:schemeClr val="accent1"/>
                </a:solidFill>
                <a:latin typeface="+mj-ea"/>
                <a:ea typeface="+mj-ea"/>
              </a:rPr>
              <a:t>4.</a:t>
            </a:r>
            <a:r>
              <a:rPr lang="zh-CN" altLang="en-US" sz="1400" smtClean="0">
                <a:solidFill>
                  <a:schemeClr val="accent1"/>
                </a:solidFill>
                <a:latin typeface="+mj-ea"/>
                <a:ea typeface="+mj-ea"/>
              </a:rPr>
              <a:t>实验与讨论</a:t>
            </a:r>
            <a:endParaRPr lang="zh-CN" altLang="en-US" sz="18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48304" y="4039318"/>
            <a:ext cx="2500798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900">
                <a:solidFill>
                  <a:prstClr val="black">
                    <a:lumMod val="85000"/>
                    <a:lumOff val="15000"/>
                  </a:prstClr>
                </a:solidFill>
              </a:rPr>
              <a:t>展示了</a:t>
            </a:r>
            <a:r>
              <a:rPr lang="en-US" altLang="zh-CN" sz="900">
                <a:solidFill>
                  <a:prstClr val="black">
                    <a:lumMod val="85000"/>
                    <a:lumOff val="15000"/>
                  </a:prstClr>
                </a:solidFill>
              </a:rPr>
              <a:t>coco-loss</a:t>
            </a:r>
            <a:r>
              <a:rPr lang="zh-CN" altLang="en-US" sz="900">
                <a:solidFill>
                  <a:prstClr val="black">
                    <a:lumMod val="85000"/>
                    <a:lumOff val="15000"/>
                  </a:prstClr>
                </a:solidFill>
              </a:rPr>
              <a:t>的刷榜情况，</a:t>
            </a:r>
            <a:endParaRPr lang="zh-CN" altLang="en-US" sz="90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900">
                <a:solidFill>
                  <a:prstClr val="black">
                    <a:lumMod val="85000"/>
                    <a:lumOff val="15000"/>
                  </a:prstClr>
                </a:solidFill>
              </a:rPr>
              <a:t>并提出一些问题共同讨论。</a:t>
            </a:r>
            <a:endParaRPr lang="zh-CN" altLang="en-US" sz="90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225806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coco-loss</a:t>
            </a:r>
            <a:r>
              <a:rPr lang="zh-CN" alt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存在的问题</a:t>
            </a:r>
            <a:endParaRPr lang="zh-CN" altLang="en-US" sz="1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兰亭黑_GBK"/>
              <a:ea typeface="方正兰亭黑_GBK"/>
              <a:sym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9687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方正兰亭黑_GBK"/>
                <a:ea typeface="方正兰亭黑_GBK"/>
              </a:rPr>
              <a:t>4.2</a:t>
            </a:r>
            <a:endParaRPr lang="zh-CN" altLang="en-US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55" name="Freeform 7"/>
          <p:cNvSpPr>
            <a:spLocks noEditPoints="1"/>
          </p:cNvSpPr>
          <p:nvPr/>
        </p:nvSpPr>
        <p:spPr bwMode="auto">
          <a:xfrm>
            <a:off x="563891" y="775571"/>
            <a:ext cx="1534311" cy="1544317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7" name="Oval 9"/>
          <p:cNvSpPr>
            <a:spLocks noChangeArrowheads="1"/>
          </p:cNvSpPr>
          <p:nvPr/>
        </p:nvSpPr>
        <p:spPr bwMode="auto">
          <a:xfrm>
            <a:off x="845758" y="1079166"/>
            <a:ext cx="924399" cy="930403"/>
          </a:xfrm>
          <a:prstGeom prst="ellips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Freeform 11"/>
          <p:cNvSpPr/>
          <p:nvPr/>
        </p:nvSpPr>
        <p:spPr bwMode="auto">
          <a:xfrm>
            <a:off x="8130537" y="1743268"/>
            <a:ext cx="617536" cy="709241"/>
          </a:xfrm>
          <a:custGeom>
            <a:avLst/>
            <a:gdLst>
              <a:gd name="T0" fmla="*/ 0 w 162"/>
              <a:gd name="T1" fmla="*/ 185 h 185"/>
              <a:gd name="T2" fmla="*/ 66 w 162"/>
              <a:gd name="T3" fmla="*/ 171 h 185"/>
              <a:gd name="T4" fmla="*/ 60 w 162"/>
              <a:gd name="T5" fmla="*/ 160 h 185"/>
              <a:gd name="T6" fmla="*/ 161 w 162"/>
              <a:gd name="T7" fmla="*/ 8 h 185"/>
              <a:gd name="T8" fmla="*/ 156 w 162"/>
              <a:gd name="T9" fmla="*/ 0 h 185"/>
              <a:gd name="T10" fmla="*/ 155 w 162"/>
              <a:gd name="T11" fmla="*/ 0 h 185"/>
              <a:gd name="T12" fmla="*/ 149 w 162"/>
              <a:gd name="T13" fmla="*/ 5 h 185"/>
              <a:gd name="T14" fmla="*/ 54 w 162"/>
              <a:gd name="T15" fmla="*/ 149 h 185"/>
              <a:gd name="T16" fmla="*/ 50 w 162"/>
              <a:gd name="T17" fmla="*/ 140 h 185"/>
              <a:gd name="T18" fmla="*/ 0 w 162"/>
              <a:gd name="T19" fmla="*/ 185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" h="185">
                <a:moveTo>
                  <a:pt x="0" y="185"/>
                </a:moveTo>
                <a:cubicBezTo>
                  <a:pt x="66" y="171"/>
                  <a:pt x="66" y="171"/>
                  <a:pt x="66" y="171"/>
                </a:cubicBezTo>
                <a:cubicBezTo>
                  <a:pt x="60" y="160"/>
                  <a:pt x="60" y="160"/>
                  <a:pt x="60" y="160"/>
                </a:cubicBezTo>
                <a:cubicBezTo>
                  <a:pt x="111" y="124"/>
                  <a:pt x="147" y="69"/>
                  <a:pt x="161" y="8"/>
                </a:cubicBezTo>
                <a:cubicBezTo>
                  <a:pt x="162" y="4"/>
                  <a:pt x="159" y="1"/>
                  <a:pt x="156" y="0"/>
                </a:cubicBezTo>
                <a:cubicBezTo>
                  <a:pt x="156" y="0"/>
                  <a:pt x="155" y="0"/>
                  <a:pt x="155" y="0"/>
                </a:cubicBezTo>
                <a:cubicBezTo>
                  <a:pt x="152" y="0"/>
                  <a:pt x="150" y="2"/>
                  <a:pt x="149" y="5"/>
                </a:cubicBezTo>
                <a:cubicBezTo>
                  <a:pt x="136" y="63"/>
                  <a:pt x="102" y="114"/>
                  <a:pt x="54" y="149"/>
                </a:cubicBezTo>
                <a:cubicBezTo>
                  <a:pt x="50" y="140"/>
                  <a:pt x="50" y="140"/>
                  <a:pt x="50" y="140"/>
                </a:cubicBezTo>
                <a:lnTo>
                  <a:pt x="0" y="185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1" name="Freeform 15"/>
          <p:cNvSpPr>
            <a:spLocks noEditPoints="1"/>
          </p:cNvSpPr>
          <p:nvPr/>
        </p:nvSpPr>
        <p:spPr bwMode="auto">
          <a:xfrm>
            <a:off x="3700911" y="772210"/>
            <a:ext cx="1534311" cy="1544317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005867" y="1079166"/>
            <a:ext cx="924399" cy="930403"/>
          </a:xfrm>
          <a:prstGeom prst="ellips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Freeform 17"/>
          <p:cNvSpPr>
            <a:spLocks noEditPoints="1"/>
          </p:cNvSpPr>
          <p:nvPr/>
        </p:nvSpPr>
        <p:spPr bwMode="auto">
          <a:xfrm>
            <a:off x="5280966" y="772210"/>
            <a:ext cx="1534311" cy="1544317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4" name="Oval 18"/>
          <p:cNvSpPr>
            <a:spLocks noChangeArrowheads="1"/>
          </p:cNvSpPr>
          <p:nvPr/>
        </p:nvSpPr>
        <p:spPr bwMode="auto">
          <a:xfrm>
            <a:off x="5585920" y="1079166"/>
            <a:ext cx="924399" cy="930403"/>
          </a:xfrm>
          <a:prstGeom prst="ellips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Freeform 19"/>
          <p:cNvSpPr>
            <a:spLocks noEditPoints="1"/>
          </p:cNvSpPr>
          <p:nvPr/>
        </p:nvSpPr>
        <p:spPr bwMode="auto">
          <a:xfrm>
            <a:off x="6861017" y="772210"/>
            <a:ext cx="1534311" cy="1544317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6" name="Oval 20"/>
          <p:cNvSpPr>
            <a:spLocks noChangeArrowheads="1"/>
          </p:cNvSpPr>
          <p:nvPr/>
        </p:nvSpPr>
        <p:spPr bwMode="auto">
          <a:xfrm>
            <a:off x="7165975" y="1079166"/>
            <a:ext cx="924399" cy="930403"/>
          </a:xfrm>
          <a:prstGeom prst="ellips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AutoShape 59"/>
          <p:cNvSpPr/>
          <p:nvPr/>
        </p:nvSpPr>
        <p:spPr bwMode="auto">
          <a:xfrm>
            <a:off x="1093898" y="1358769"/>
            <a:ext cx="372839" cy="371197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4279950" y="1358769"/>
            <a:ext cx="352935" cy="354497"/>
            <a:chOff x="5394325" y="3578225"/>
            <a:chExt cx="358775" cy="360363"/>
          </a:xfrm>
          <a:solidFill>
            <a:schemeClr val="accent1"/>
          </a:solidFill>
        </p:grpSpPr>
        <p:sp>
          <p:nvSpPr>
            <p:cNvPr id="72" name="AutoShape 18"/>
            <p:cNvSpPr/>
            <p:nvPr/>
          </p:nvSpPr>
          <p:spPr bwMode="auto">
            <a:xfrm>
              <a:off x="5394325" y="3578225"/>
              <a:ext cx="358775" cy="3603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799"/>
                  </a:moveTo>
                  <a:cubicBezTo>
                    <a:pt x="20249" y="20048"/>
                    <a:pt x="20048" y="20249"/>
                    <a:pt x="19799" y="20249"/>
                  </a:cubicBezTo>
                  <a:lnTo>
                    <a:pt x="1800" y="20249"/>
                  </a:lnTo>
                  <a:cubicBezTo>
                    <a:pt x="1551" y="20249"/>
                    <a:pt x="1349" y="20048"/>
                    <a:pt x="1349" y="19799"/>
                  </a:cubicBezTo>
                  <a:lnTo>
                    <a:pt x="1349" y="3824"/>
                  </a:lnTo>
                  <a:cubicBezTo>
                    <a:pt x="1349" y="3576"/>
                    <a:pt x="1551" y="3375"/>
                    <a:pt x="1800" y="3375"/>
                  </a:cubicBezTo>
                  <a:lnTo>
                    <a:pt x="4724" y="3375"/>
                  </a:lnTo>
                  <a:lnTo>
                    <a:pt x="4724" y="4725"/>
                  </a:lnTo>
                  <a:cubicBezTo>
                    <a:pt x="4724" y="5098"/>
                    <a:pt x="5027" y="5400"/>
                    <a:pt x="5399" y="5400"/>
                  </a:cubicBezTo>
                  <a:cubicBezTo>
                    <a:pt x="5772" y="5400"/>
                    <a:pt x="6074" y="5098"/>
                    <a:pt x="6074" y="4725"/>
                  </a:cubicBezTo>
                  <a:lnTo>
                    <a:pt x="6074" y="3375"/>
                  </a:lnTo>
                  <a:lnTo>
                    <a:pt x="10124" y="3375"/>
                  </a:lnTo>
                  <a:lnTo>
                    <a:pt x="10124" y="4725"/>
                  </a:lnTo>
                  <a:cubicBezTo>
                    <a:pt x="10124" y="5098"/>
                    <a:pt x="10427" y="5400"/>
                    <a:pt x="10800" y="5400"/>
                  </a:cubicBezTo>
                  <a:cubicBezTo>
                    <a:pt x="11172" y="5400"/>
                    <a:pt x="11474" y="5098"/>
                    <a:pt x="11474" y="4725"/>
                  </a:cubicBezTo>
                  <a:lnTo>
                    <a:pt x="11474" y="3375"/>
                  </a:lnTo>
                  <a:lnTo>
                    <a:pt x="15524" y="3375"/>
                  </a:lnTo>
                  <a:lnTo>
                    <a:pt x="15524" y="4725"/>
                  </a:lnTo>
                  <a:cubicBezTo>
                    <a:pt x="15524" y="5098"/>
                    <a:pt x="15827" y="5400"/>
                    <a:pt x="16199" y="5400"/>
                  </a:cubicBezTo>
                  <a:cubicBezTo>
                    <a:pt x="16572" y="5400"/>
                    <a:pt x="16874" y="5098"/>
                    <a:pt x="16874" y="4725"/>
                  </a:cubicBezTo>
                  <a:lnTo>
                    <a:pt x="16874" y="3375"/>
                  </a:lnTo>
                  <a:lnTo>
                    <a:pt x="19799" y="3375"/>
                  </a:lnTo>
                  <a:cubicBezTo>
                    <a:pt x="20048" y="3375"/>
                    <a:pt x="20249" y="3576"/>
                    <a:pt x="20249" y="3824"/>
                  </a:cubicBezTo>
                  <a:cubicBezTo>
                    <a:pt x="20249" y="3824"/>
                    <a:pt x="20249" y="19799"/>
                    <a:pt x="20249" y="19799"/>
                  </a:cubicBezTo>
                  <a:close/>
                  <a:moveTo>
                    <a:pt x="19799" y="2025"/>
                  </a:moveTo>
                  <a:lnTo>
                    <a:pt x="16874" y="2025"/>
                  </a:lnTo>
                  <a:lnTo>
                    <a:pt x="16874" y="675"/>
                  </a:lnTo>
                  <a:cubicBezTo>
                    <a:pt x="16874" y="301"/>
                    <a:pt x="16572" y="0"/>
                    <a:pt x="16199" y="0"/>
                  </a:cubicBezTo>
                  <a:cubicBezTo>
                    <a:pt x="15827" y="0"/>
                    <a:pt x="15524" y="301"/>
                    <a:pt x="15524" y="675"/>
                  </a:cubicBezTo>
                  <a:lnTo>
                    <a:pt x="15524" y="2025"/>
                  </a:lnTo>
                  <a:lnTo>
                    <a:pt x="11474" y="2025"/>
                  </a:lnTo>
                  <a:lnTo>
                    <a:pt x="11474" y="675"/>
                  </a:lnTo>
                  <a:cubicBezTo>
                    <a:pt x="11474" y="301"/>
                    <a:pt x="11172" y="0"/>
                    <a:pt x="10800" y="0"/>
                  </a:cubicBezTo>
                  <a:cubicBezTo>
                    <a:pt x="10427" y="0"/>
                    <a:pt x="10124" y="301"/>
                    <a:pt x="10124" y="675"/>
                  </a:cubicBezTo>
                  <a:lnTo>
                    <a:pt x="10124" y="2025"/>
                  </a:lnTo>
                  <a:lnTo>
                    <a:pt x="6074" y="2025"/>
                  </a:lnTo>
                  <a:lnTo>
                    <a:pt x="6074" y="675"/>
                  </a:lnTo>
                  <a:cubicBezTo>
                    <a:pt x="6074" y="301"/>
                    <a:pt x="5772" y="0"/>
                    <a:pt x="5399" y="0"/>
                  </a:cubicBezTo>
                  <a:cubicBezTo>
                    <a:pt x="5027" y="0"/>
                    <a:pt x="4724" y="301"/>
                    <a:pt x="4724" y="675"/>
                  </a:cubicBezTo>
                  <a:lnTo>
                    <a:pt x="4724" y="2025"/>
                  </a:lnTo>
                  <a:lnTo>
                    <a:pt x="1800" y="2025"/>
                  </a:lnTo>
                  <a:cubicBezTo>
                    <a:pt x="805" y="2025"/>
                    <a:pt x="0" y="2830"/>
                    <a:pt x="0" y="3824"/>
                  </a:cubicBezTo>
                  <a:lnTo>
                    <a:pt x="0" y="19799"/>
                  </a:lnTo>
                  <a:cubicBezTo>
                    <a:pt x="0" y="20793"/>
                    <a:pt x="805" y="21599"/>
                    <a:pt x="1800" y="21599"/>
                  </a:cubicBezTo>
                  <a:lnTo>
                    <a:pt x="19799" y="21599"/>
                  </a:lnTo>
                  <a:cubicBezTo>
                    <a:pt x="20794" y="21599"/>
                    <a:pt x="21600" y="20793"/>
                    <a:pt x="21600" y="19799"/>
                  </a:cubicBezTo>
                  <a:lnTo>
                    <a:pt x="21600" y="3824"/>
                  </a:lnTo>
                  <a:cubicBezTo>
                    <a:pt x="21600" y="2830"/>
                    <a:pt x="20794" y="2025"/>
                    <a:pt x="19799" y="20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3" name="AutoShape 19"/>
            <p:cNvSpPr/>
            <p:nvPr/>
          </p:nvSpPr>
          <p:spPr bwMode="auto">
            <a:xfrm>
              <a:off x="5472113" y="3713163"/>
              <a:ext cx="46037" cy="34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4" name="AutoShape 20"/>
            <p:cNvSpPr/>
            <p:nvPr/>
          </p:nvSpPr>
          <p:spPr bwMode="auto">
            <a:xfrm>
              <a:off x="5472113" y="3770313"/>
              <a:ext cx="46037" cy="33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5" name="AutoShape 21"/>
            <p:cNvSpPr/>
            <p:nvPr/>
          </p:nvSpPr>
          <p:spPr bwMode="auto">
            <a:xfrm>
              <a:off x="5472113" y="3825875"/>
              <a:ext cx="46037" cy="33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6" name="AutoShape 22"/>
            <p:cNvSpPr/>
            <p:nvPr/>
          </p:nvSpPr>
          <p:spPr bwMode="auto">
            <a:xfrm>
              <a:off x="5551488" y="3825875"/>
              <a:ext cx="44450" cy="33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7" name="AutoShape 23"/>
            <p:cNvSpPr/>
            <p:nvPr/>
          </p:nvSpPr>
          <p:spPr bwMode="auto">
            <a:xfrm>
              <a:off x="5551488" y="3770313"/>
              <a:ext cx="44450" cy="33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8" name="AutoShape 24"/>
            <p:cNvSpPr/>
            <p:nvPr/>
          </p:nvSpPr>
          <p:spPr bwMode="auto">
            <a:xfrm>
              <a:off x="5551488" y="3713163"/>
              <a:ext cx="44450" cy="34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9" name="AutoShape 25"/>
            <p:cNvSpPr/>
            <p:nvPr/>
          </p:nvSpPr>
          <p:spPr bwMode="auto">
            <a:xfrm>
              <a:off x="5630863" y="3825875"/>
              <a:ext cx="44450" cy="33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0" name="AutoShape 26"/>
            <p:cNvSpPr/>
            <p:nvPr/>
          </p:nvSpPr>
          <p:spPr bwMode="auto">
            <a:xfrm>
              <a:off x="5630863" y="3770313"/>
              <a:ext cx="44450" cy="33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1" name="AutoShape 27"/>
            <p:cNvSpPr/>
            <p:nvPr/>
          </p:nvSpPr>
          <p:spPr bwMode="auto">
            <a:xfrm>
              <a:off x="5630863" y="3713163"/>
              <a:ext cx="44450" cy="34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5841261" y="1358769"/>
            <a:ext cx="408991" cy="408991"/>
            <a:chOff x="3191434" y="2145028"/>
            <a:chExt cx="359165" cy="359165"/>
          </a:xfrm>
          <a:solidFill>
            <a:schemeClr val="accent1"/>
          </a:solidFill>
        </p:grpSpPr>
        <p:sp>
          <p:nvSpPr>
            <p:cNvPr id="83" name="AutoShape 123"/>
            <p:cNvSpPr/>
            <p:nvPr/>
          </p:nvSpPr>
          <p:spPr bwMode="auto">
            <a:xfrm>
              <a:off x="319143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4" name="AutoShape 124"/>
            <p:cNvSpPr/>
            <p:nvPr/>
          </p:nvSpPr>
          <p:spPr bwMode="auto">
            <a:xfrm>
              <a:off x="3292736" y="2245717"/>
              <a:ext cx="157173" cy="157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5" name="AutoShape 125"/>
            <p:cNvSpPr/>
            <p:nvPr/>
          </p:nvSpPr>
          <p:spPr bwMode="auto">
            <a:xfrm>
              <a:off x="3325891" y="2279484"/>
              <a:ext cx="90253" cy="9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433089" y="1375270"/>
            <a:ext cx="392489" cy="392489"/>
            <a:chOff x="1200150" y="3768725"/>
            <a:chExt cx="446088" cy="446088"/>
          </a:xfrm>
          <a:solidFill>
            <a:schemeClr val="accent1"/>
          </a:solidFill>
        </p:grpSpPr>
        <p:sp>
          <p:nvSpPr>
            <p:cNvPr id="87" name="Freeform 78"/>
            <p:cNvSpPr/>
            <p:nvPr/>
          </p:nvSpPr>
          <p:spPr bwMode="auto">
            <a:xfrm>
              <a:off x="1200150" y="3768725"/>
              <a:ext cx="446088" cy="446088"/>
            </a:xfrm>
            <a:custGeom>
              <a:avLst/>
              <a:gdLst>
                <a:gd name="T0" fmla="*/ 539 w 580"/>
                <a:gd name="T1" fmla="*/ 141 h 580"/>
                <a:gd name="T2" fmla="*/ 509 w 580"/>
                <a:gd name="T3" fmla="*/ 171 h 580"/>
                <a:gd name="T4" fmla="*/ 489 w 580"/>
                <a:gd name="T5" fmla="*/ 181 h 580"/>
                <a:gd name="T6" fmla="*/ 517 w 580"/>
                <a:gd name="T7" fmla="*/ 290 h 580"/>
                <a:gd name="T8" fmla="*/ 290 w 580"/>
                <a:gd name="T9" fmla="*/ 517 h 580"/>
                <a:gd name="T10" fmla="*/ 63 w 580"/>
                <a:gd name="T11" fmla="*/ 290 h 580"/>
                <a:gd name="T12" fmla="*/ 290 w 580"/>
                <a:gd name="T13" fmla="*/ 63 h 580"/>
                <a:gd name="T14" fmla="*/ 401 w 580"/>
                <a:gd name="T15" fmla="*/ 92 h 580"/>
                <a:gd name="T16" fmla="*/ 411 w 580"/>
                <a:gd name="T17" fmla="*/ 72 h 580"/>
                <a:gd name="T18" fmla="*/ 441 w 580"/>
                <a:gd name="T19" fmla="*/ 42 h 580"/>
                <a:gd name="T20" fmla="*/ 290 w 580"/>
                <a:gd name="T21" fmla="*/ 0 h 580"/>
                <a:gd name="T22" fmla="*/ 0 w 580"/>
                <a:gd name="T23" fmla="*/ 290 h 580"/>
                <a:gd name="T24" fmla="*/ 290 w 580"/>
                <a:gd name="T25" fmla="*/ 580 h 580"/>
                <a:gd name="T26" fmla="*/ 580 w 580"/>
                <a:gd name="T27" fmla="*/ 290 h 580"/>
                <a:gd name="T28" fmla="*/ 539 w 580"/>
                <a:gd name="T29" fmla="*/ 141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0" h="580">
                  <a:moveTo>
                    <a:pt x="539" y="141"/>
                  </a:moveTo>
                  <a:cubicBezTo>
                    <a:pt x="509" y="171"/>
                    <a:pt x="509" y="171"/>
                    <a:pt x="509" y="171"/>
                  </a:cubicBezTo>
                  <a:cubicBezTo>
                    <a:pt x="504" y="176"/>
                    <a:pt x="496" y="179"/>
                    <a:pt x="489" y="181"/>
                  </a:cubicBezTo>
                  <a:cubicBezTo>
                    <a:pt x="506" y="213"/>
                    <a:pt x="517" y="250"/>
                    <a:pt x="517" y="290"/>
                  </a:cubicBezTo>
                  <a:cubicBezTo>
                    <a:pt x="517" y="415"/>
                    <a:pt x="415" y="517"/>
                    <a:pt x="290" y="517"/>
                  </a:cubicBezTo>
                  <a:cubicBezTo>
                    <a:pt x="165" y="517"/>
                    <a:pt x="63" y="415"/>
                    <a:pt x="63" y="290"/>
                  </a:cubicBezTo>
                  <a:cubicBezTo>
                    <a:pt x="63" y="165"/>
                    <a:pt x="165" y="63"/>
                    <a:pt x="290" y="63"/>
                  </a:cubicBezTo>
                  <a:cubicBezTo>
                    <a:pt x="330" y="63"/>
                    <a:pt x="368" y="74"/>
                    <a:pt x="401" y="92"/>
                  </a:cubicBezTo>
                  <a:cubicBezTo>
                    <a:pt x="402" y="85"/>
                    <a:pt x="406" y="78"/>
                    <a:pt x="411" y="72"/>
                  </a:cubicBezTo>
                  <a:cubicBezTo>
                    <a:pt x="441" y="42"/>
                    <a:pt x="441" y="42"/>
                    <a:pt x="441" y="42"/>
                  </a:cubicBezTo>
                  <a:cubicBezTo>
                    <a:pt x="397" y="15"/>
                    <a:pt x="345" y="0"/>
                    <a:pt x="290" y="0"/>
                  </a:cubicBezTo>
                  <a:cubicBezTo>
                    <a:pt x="130" y="0"/>
                    <a:pt x="0" y="130"/>
                    <a:pt x="0" y="290"/>
                  </a:cubicBezTo>
                  <a:cubicBezTo>
                    <a:pt x="0" y="450"/>
                    <a:pt x="130" y="580"/>
                    <a:pt x="290" y="580"/>
                  </a:cubicBezTo>
                  <a:cubicBezTo>
                    <a:pt x="450" y="580"/>
                    <a:pt x="580" y="450"/>
                    <a:pt x="580" y="290"/>
                  </a:cubicBezTo>
                  <a:cubicBezTo>
                    <a:pt x="580" y="235"/>
                    <a:pt x="565" y="184"/>
                    <a:pt x="539" y="1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8" name="Freeform 79"/>
            <p:cNvSpPr/>
            <p:nvPr/>
          </p:nvSpPr>
          <p:spPr bwMode="auto">
            <a:xfrm>
              <a:off x="1381125" y="3781425"/>
              <a:ext cx="252413" cy="252413"/>
            </a:xfrm>
            <a:custGeom>
              <a:avLst/>
              <a:gdLst>
                <a:gd name="T0" fmla="*/ 186 w 329"/>
                <a:gd name="T1" fmla="*/ 67 h 328"/>
                <a:gd name="T2" fmla="*/ 249 w 329"/>
                <a:gd name="T3" fmla="*/ 4 h 328"/>
                <a:gd name="T4" fmla="*/ 257 w 329"/>
                <a:gd name="T5" fmla="*/ 7 h 328"/>
                <a:gd name="T6" fmla="*/ 263 w 329"/>
                <a:gd name="T7" fmla="*/ 66 h 328"/>
                <a:gd name="T8" fmla="*/ 322 w 329"/>
                <a:gd name="T9" fmla="*/ 71 h 328"/>
                <a:gd name="T10" fmla="*/ 325 w 329"/>
                <a:gd name="T11" fmla="*/ 80 h 328"/>
                <a:gd name="T12" fmla="*/ 262 w 329"/>
                <a:gd name="T13" fmla="*/ 142 h 328"/>
                <a:gd name="T14" fmla="*/ 245 w 329"/>
                <a:gd name="T15" fmla="*/ 149 h 328"/>
                <a:gd name="T16" fmla="*/ 207 w 329"/>
                <a:gd name="T17" fmla="*/ 145 h 328"/>
                <a:gd name="T18" fmla="*/ 99 w 329"/>
                <a:gd name="T19" fmla="*/ 253 h 328"/>
                <a:gd name="T20" fmla="*/ 89 w 329"/>
                <a:gd name="T21" fmla="*/ 309 h 328"/>
                <a:gd name="T22" fmla="*/ 19 w 329"/>
                <a:gd name="T23" fmla="*/ 309 h 328"/>
                <a:gd name="T24" fmla="*/ 19 w 329"/>
                <a:gd name="T25" fmla="*/ 239 h 328"/>
                <a:gd name="T26" fmla="*/ 75 w 329"/>
                <a:gd name="T27" fmla="*/ 230 h 328"/>
                <a:gd name="T28" fmla="*/ 184 w 329"/>
                <a:gd name="T29" fmla="*/ 121 h 328"/>
                <a:gd name="T30" fmla="*/ 180 w 329"/>
                <a:gd name="T31" fmla="*/ 84 h 328"/>
                <a:gd name="T32" fmla="*/ 186 w 329"/>
                <a:gd name="T33" fmla="*/ 6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9" h="328">
                  <a:moveTo>
                    <a:pt x="186" y="67"/>
                  </a:moveTo>
                  <a:cubicBezTo>
                    <a:pt x="249" y="4"/>
                    <a:pt x="249" y="4"/>
                    <a:pt x="249" y="4"/>
                  </a:cubicBezTo>
                  <a:cubicBezTo>
                    <a:pt x="253" y="0"/>
                    <a:pt x="256" y="1"/>
                    <a:pt x="257" y="7"/>
                  </a:cubicBezTo>
                  <a:cubicBezTo>
                    <a:pt x="263" y="66"/>
                    <a:pt x="263" y="66"/>
                    <a:pt x="263" y="66"/>
                  </a:cubicBezTo>
                  <a:cubicBezTo>
                    <a:pt x="322" y="71"/>
                    <a:pt x="322" y="71"/>
                    <a:pt x="322" y="71"/>
                  </a:cubicBezTo>
                  <a:cubicBezTo>
                    <a:pt x="327" y="72"/>
                    <a:pt x="329" y="76"/>
                    <a:pt x="325" y="80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58" y="146"/>
                    <a:pt x="250" y="149"/>
                    <a:pt x="245" y="149"/>
                  </a:cubicBezTo>
                  <a:cubicBezTo>
                    <a:pt x="207" y="145"/>
                    <a:pt x="207" y="145"/>
                    <a:pt x="207" y="145"/>
                  </a:cubicBezTo>
                  <a:cubicBezTo>
                    <a:pt x="99" y="253"/>
                    <a:pt x="99" y="253"/>
                    <a:pt x="99" y="253"/>
                  </a:cubicBezTo>
                  <a:cubicBezTo>
                    <a:pt x="107" y="272"/>
                    <a:pt x="104" y="294"/>
                    <a:pt x="89" y="309"/>
                  </a:cubicBezTo>
                  <a:cubicBezTo>
                    <a:pt x="70" y="328"/>
                    <a:pt x="39" y="328"/>
                    <a:pt x="19" y="309"/>
                  </a:cubicBezTo>
                  <a:cubicBezTo>
                    <a:pt x="0" y="290"/>
                    <a:pt x="0" y="259"/>
                    <a:pt x="19" y="239"/>
                  </a:cubicBezTo>
                  <a:cubicBezTo>
                    <a:pt x="34" y="224"/>
                    <a:pt x="57" y="221"/>
                    <a:pt x="75" y="230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179" y="78"/>
                    <a:pt x="182" y="71"/>
                    <a:pt x="186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9" name="Freeform 80"/>
            <p:cNvSpPr/>
            <p:nvPr/>
          </p:nvSpPr>
          <p:spPr bwMode="auto">
            <a:xfrm>
              <a:off x="1292225" y="3860800"/>
              <a:ext cx="261938" cy="261938"/>
            </a:xfrm>
            <a:custGeom>
              <a:avLst/>
              <a:gdLst>
                <a:gd name="T0" fmla="*/ 170 w 340"/>
                <a:gd name="T1" fmla="*/ 73 h 340"/>
                <a:gd name="T2" fmla="*/ 212 w 340"/>
                <a:gd name="T3" fmla="*/ 83 h 340"/>
                <a:gd name="T4" fmla="*/ 266 w 340"/>
                <a:gd name="T5" fmla="*/ 30 h 340"/>
                <a:gd name="T6" fmla="*/ 170 w 340"/>
                <a:gd name="T7" fmla="*/ 0 h 340"/>
                <a:gd name="T8" fmla="*/ 0 w 340"/>
                <a:gd name="T9" fmla="*/ 170 h 340"/>
                <a:gd name="T10" fmla="*/ 170 w 340"/>
                <a:gd name="T11" fmla="*/ 340 h 340"/>
                <a:gd name="T12" fmla="*/ 340 w 340"/>
                <a:gd name="T13" fmla="*/ 170 h 340"/>
                <a:gd name="T14" fmla="*/ 311 w 340"/>
                <a:gd name="T15" fmla="*/ 76 h 340"/>
                <a:gd name="T16" fmla="*/ 258 w 340"/>
                <a:gd name="T17" fmla="*/ 130 h 340"/>
                <a:gd name="T18" fmla="*/ 267 w 340"/>
                <a:gd name="T19" fmla="*/ 170 h 340"/>
                <a:gd name="T20" fmla="*/ 170 w 340"/>
                <a:gd name="T21" fmla="*/ 267 h 340"/>
                <a:gd name="T22" fmla="*/ 73 w 340"/>
                <a:gd name="T23" fmla="*/ 170 h 340"/>
                <a:gd name="T24" fmla="*/ 170 w 340"/>
                <a:gd name="T25" fmla="*/ 73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0" h="340">
                  <a:moveTo>
                    <a:pt x="170" y="73"/>
                  </a:moveTo>
                  <a:cubicBezTo>
                    <a:pt x="185" y="73"/>
                    <a:pt x="199" y="77"/>
                    <a:pt x="212" y="83"/>
                  </a:cubicBezTo>
                  <a:cubicBezTo>
                    <a:pt x="266" y="30"/>
                    <a:pt x="266" y="30"/>
                    <a:pt x="266" y="30"/>
                  </a:cubicBezTo>
                  <a:cubicBezTo>
                    <a:pt x="238" y="11"/>
                    <a:pt x="205" y="0"/>
                    <a:pt x="170" y="0"/>
                  </a:cubicBezTo>
                  <a:cubicBezTo>
                    <a:pt x="76" y="0"/>
                    <a:pt x="0" y="76"/>
                    <a:pt x="0" y="170"/>
                  </a:cubicBezTo>
                  <a:cubicBezTo>
                    <a:pt x="0" y="264"/>
                    <a:pt x="76" y="340"/>
                    <a:pt x="170" y="340"/>
                  </a:cubicBezTo>
                  <a:cubicBezTo>
                    <a:pt x="264" y="340"/>
                    <a:pt x="340" y="264"/>
                    <a:pt x="340" y="170"/>
                  </a:cubicBezTo>
                  <a:cubicBezTo>
                    <a:pt x="340" y="135"/>
                    <a:pt x="329" y="103"/>
                    <a:pt x="311" y="76"/>
                  </a:cubicBezTo>
                  <a:cubicBezTo>
                    <a:pt x="258" y="130"/>
                    <a:pt x="258" y="130"/>
                    <a:pt x="258" y="130"/>
                  </a:cubicBezTo>
                  <a:cubicBezTo>
                    <a:pt x="264" y="142"/>
                    <a:pt x="267" y="156"/>
                    <a:pt x="267" y="170"/>
                  </a:cubicBezTo>
                  <a:cubicBezTo>
                    <a:pt x="267" y="223"/>
                    <a:pt x="223" y="267"/>
                    <a:pt x="170" y="267"/>
                  </a:cubicBezTo>
                  <a:cubicBezTo>
                    <a:pt x="117" y="267"/>
                    <a:pt x="73" y="223"/>
                    <a:pt x="73" y="170"/>
                  </a:cubicBezTo>
                  <a:cubicBezTo>
                    <a:pt x="73" y="117"/>
                    <a:pt x="117" y="73"/>
                    <a:pt x="170" y="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sp>
        <p:nvSpPr>
          <p:cNvPr id="91" name="矩形 9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>
            <a:off x="552716" y="2790584"/>
            <a:ext cx="1429349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>
              <a:lnSpc>
                <a:spcPct val="150000"/>
              </a:lnSpc>
              <a:defRPr/>
            </a:pPr>
            <a:r>
              <a:rPr lang="zh-CN" sz="1000" ker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80604020202020204" pitchFamily="34" charset="0"/>
                <a:sym typeface="Arial" panose="02080604020202020204" pitchFamily="34" charset="0"/>
              </a:rPr>
              <a:t>控制超球的半径；</a:t>
            </a:r>
            <a:endParaRPr lang="zh-CN" sz="1000" kern="0">
              <a:solidFill>
                <a:prstClr val="black">
                  <a:lumMod val="85000"/>
                  <a:lumOff val="15000"/>
                </a:prstClr>
              </a:solidFill>
              <a:ea typeface="微软雅黑" panose="020B0503020204020204" pitchFamily="34" charset="-122"/>
              <a:cs typeface="Arial" panose="02080604020202020204" pitchFamily="34" charset="0"/>
              <a:sym typeface="Arial" panose="02080604020202020204" pitchFamily="34" charset="0"/>
            </a:endParaRPr>
          </a:p>
          <a:p>
            <a:pPr algn="l" defTabSz="914400">
              <a:lnSpc>
                <a:spcPct val="150000"/>
              </a:lnSpc>
              <a:defRPr/>
            </a:pPr>
            <a:r>
              <a:rPr lang="zh-CN" sz="1000" ker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80604020202020204" pitchFamily="34" charset="0"/>
                <a:sym typeface="Arial" panose="02080604020202020204" pitchFamily="34" charset="0"/>
              </a:rPr>
              <a:t>对</a:t>
            </a:r>
            <a:r>
              <a:rPr lang="en-US" altLang="zh-CN" sz="1000" ker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80604020202020204" pitchFamily="34" charset="0"/>
                <a:sym typeface="Arial" panose="02080604020202020204" pitchFamily="34" charset="0"/>
              </a:rPr>
              <a:t>loss</a:t>
            </a:r>
            <a:r>
              <a:rPr lang="zh-CN" altLang="en-US" sz="1000" ker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80604020202020204" pitchFamily="34" charset="0"/>
                <a:sym typeface="Arial" panose="02080604020202020204" pitchFamily="34" charset="0"/>
              </a:rPr>
              <a:t>产生直接影响。</a:t>
            </a:r>
            <a:endParaRPr lang="zh-CN" altLang="en-US" sz="1000" kern="0">
              <a:solidFill>
                <a:prstClr val="black">
                  <a:lumMod val="85000"/>
                  <a:lumOff val="15000"/>
                </a:prstClr>
              </a:solidFill>
              <a:ea typeface="微软雅黑" panose="020B0503020204020204" pitchFamily="34" charset="-122"/>
              <a:cs typeface="Arial" panose="02080604020202020204" pitchFamily="34" charset="0"/>
              <a:sym typeface="Arial" panose="02080604020202020204" pitchFamily="34" charset="0"/>
            </a:endParaRPr>
          </a:p>
        </p:txBody>
      </p:sp>
      <p:sp>
        <p:nvSpPr>
          <p:cNvPr id="92" name="矩形 91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575543" y="2484983"/>
            <a:ext cx="1415143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</a:rPr>
              <a:t>scale</a:t>
            </a:r>
            <a:endParaRPr lang="en-US" altLang="zh-CN" sz="1200">
              <a:solidFill>
                <a:schemeClr val="accent1"/>
              </a:solidFill>
              <a:latin typeface="+mj-lt"/>
              <a:ea typeface="微软雅黑" panose="020B0503020204020204" pitchFamily="34" charset="-122"/>
            </a:endParaRPr>
          </a:p>
        </p:txBody>
      </p:sp>
      <p:cxnSp>
        <p:nvCxnSpPr>
          <p:cNvPr id="93" name="直接连接符 92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1111051" y="2790584"/>
            <a:ext cx="34412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3775020" y="2505747"/>
            <a:ext cx="1415143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Feature Norm</a:t>
            </a:r>
            <a:endParaRPr lang="zh-CN" altLang="en-US" sz="1200">
              <a:solidFill>
                <a:schemeClr val="accent1"/>
              </a:solidFill>
              <a:latin typeface="+mj-lt"/>
              <a:ea typeface="微软雅黑" panose="020B0503020204020204" pitchFamily="34" charset="-122"/>
            </a:endParaRPr>
          </a:p>
        </p:txBody>
      </p:sp>
      <p:cxnSp>
        <p:nvCxnSpPr>
          <p:cNvPr id="99" name="直接连接符 9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4310527" y="2811348"/>
            <a:ext cx="34412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>
            <a:off x="5415770" y="2811348"/>
            <a:ext cx="1429349" cy="239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>
              <a:lnSpc>
                <a:spcPct val="150000"/>
              </a:lnSpc>
              <a:defRPr/>
            </a:pPr>
            <a:r>
              <a:rPr lang="zh-CN" sz="1000" ker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80604020202020204" pitchFamily="34" charset="0"/>
                <a:sym typeface="Arial" panose="02080604020202020204" pitchFamily="34" charset="0"/>
              </a:rPr>
              <a:t>控制W的长度</a:t>
            </a:r>
            <a:endParaRPr lang="zh-CN" sz="1000" kern="0">
              <a:solidFill>
                <a:prstClr val="black">
                  <a:lumMod val="85000"/>
                  <a:lumOff val="15000"/>
                </a:prstClr>
              </a:solidFill>
              <a:ea typeface="微软雅黑" panose="020B0503020204020204" pitchFamily="34" charset="-122"/>
              <a:cs typeface="Arial" panose="02080604020202020204" pitchFamily="34" charset="0"/>
              <a:sym typeface="Arial" panose="02080604020202020204" pitchFamily="34" charset="0"/>
            </a:endParaRPr>
          </a:p>
          <a:p>
            <a:pPr algn="l" defTabSz="914400">
              <a:lnSpc>
                <a:spcPct val="150000"/>
              </a:lnSpc>
              <a:defRPr/>
            </a:pPr>
            <a:r>
              <a:rPr lang="zh-CN" sz="1000" ker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80604020202020204" pitchFamily="34" charset="0"/>
                <a:sym typeface="Arial" panose="02080604020202020204" pitchFamily="34" charset="0"/>
              </a:rPr>
              <a:t>本质是解决了样本不均衡问题。有些人的照片多，而还有些人的照片少，这在训练时会使模型更倾向与选择照片多的那一类。</a:t>
            </a:r>
            <a:endParaRPr lang="zh-CN" sz="1000" kern="0">
              <a:solidFill>
                <a:prstClr val="black">
                  <a:lumMod val="85000"/>
                  <a:lumOff val="15000"/>
                </a:prstClr>
              </a:solidFill>
              <a:ea typeface="微软雅黑" panose="020B0503020204020204" pitchFamily="34" charset="-122"/>
              <a:cs typeface="Arial" panose="02080604020202020204" pitchFamily="34" charset="0"/>
              <a:sym typeface="Arial" panose="02080604020202020204" pitchFamily="34" charset="0"/>
            </a:endParaRPr>
          </a:p>
          <a:p>
            <a:pPr algn="l" defTabSz="914400">
              <a:lnSpc>
                <a:spcPct val="150000"/>
              </a:lnSpc>
              <a:defRPr/>
            </a:pPr>
            <a:r>
              <a:rPr lang="zh-CN" sz="1000" ker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80604020202020204" pitchFamily="34" charset="0"/>
                <a:sym typeface="Arial" panose="02080604020202020204" pitchFamily="34" charset="0"/>
              </a:rPr>
              <a:t>可视化可以发现，用了weight norm能将特征映射到超球面上</a:t>
            </a:r>
            <a:endParaRPr lang="zh-CN" sz="1000" kern="0">
              <a:solidFill>
                <a:prstClr val="black">
                  <a:lumMod val="85000"/>
                  <a:lumOff val="15000"/>
                </a:prstClr>
              </a:solidFill>
              <a:ea typeface="微软雅黑" panose="020B0503020204020204" pitchFamily="34" charset="-122"/>
              <a:cs typeface="Arial" panose="02080604020202020204" pitchFamily="34" charset="0"/>
            </a:endParaRPr>
          </a:p>
        </p:txBody>
      </p:sp>
      <p:sp>
        <p:nvSpPr>
          <p:cNvPr id="101" name="矩形 10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5422873" y="2505747"/>
            <a:ext cx="1415143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ker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80604020202020204" pitchFamily="34" charset="0"/>
                <a:sym typeface="Arial" panose="02080604020202020204" pitchFamily="34" charset="0"/>
              </a:rPr>
              <a:t>Weight Norm</a:t>
            </a:r>
            <a:endParaRPr lang="zh-CN" altLang="en-US" sz="1200">
              <a:solidFill>
                <a:schemeClr val="accent1"/>
              </a:solidFill>
              <a:latin typeface="+mj-lt"/>
              <a:ea typeface="微软雅黑" panose="020B0503020204020204" pitchFamily="34" charset="-122"/>
            </a:endParaRPr>
          </a:p>
        </p:txBody>
      </p:sp>
      <p:cxnSp>
        <p:nvCxnSpPr>
          <p:cNvPr id="102" name="直接连接符 101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5958380" y="2811348"/>
            <a:ext cx="34412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6968772" y="2484983"/>
            <a:ext cx="14151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</a:rPr>
              <a:t>项目模式</a:t>
            </a:r>
            <a:endParaRPr lang="zh-CN" altLang="en-US" sz="1200">
              <a:solidFill>
                <a:schemeClr val="accent1"/>
              </a:solidFill>
              <a:latin typeface="+mj-lt"/>
              <a:ea typeface="微软雅黑" panose="020B0503020204020204" pitchFamily="34" charset="-122"/>
            </a:endParaRPr>
          </a:p>
        </p:txBody>
      </p:sp>
      <p:cxnSp>
        <p:nvCxnSpPr>
          <p:cNvPr id="105" name="直接连接符 104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7504279" y="2790584"/>
            <a:ext cx="34412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>
            <a:off x="3820015" y="2850083"/>
            <a:ext cx="1429349" cy="1245235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914400">
              <a:lnSpc>
                <a:spcPct val="150000"/>
              </a:lnSpc>
              <a:defRPr/>
            </a:pPr>
            <a:r>
              <a:rPr lang="zh-CN" sz="1000" ker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80604020202020204" pitchFamily="34" charset="0"/>
              </a:rPr>
              <a:t>控制特征向量F的长度；</a:t>
            </a:r>
            <a:endParaRPr lang="zh-CN" sz="1000" kern="0">
              <a:solidFill>
                <a:prstClr val="black">
                  <a:lumMod val="85000"/>
                  <a:lumOff val="15000"/>
                </a:prstClr>
              </a:solidFill>
              <a:ea typeface="微软雅黑" panose="020B0503020204020204" pitchFamily="34" charset="-122"/>
              <a:cs typeface="Arial" panose="02080604020202020204" pitchFamily="34" charset="0"/>
            </a:endParaRPr>
          </a:p>
          <a:p>
            <a:pPr algn="l" defTabSz="914400">
              <a:lnSpc>
                <a:spcPct val="150000"/>
              </a:lnSpc>
              <a:defRPr/>
            </a:pPr>
            <a:r>
              <a:rPr lang="zh-CN" sz="1000" ker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80604020202020204" pitchFamily="34" charset="0"/>
              </a:rPr>
              <a:t>在</a:t>
            </a:r>
            <a:r>
              <a:rPr lang="zh-CN" sz="1000" ker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80604020202020204" pitchFamily="34" charset="0"/>
                <a:sym typeface="Arial" panose="02080604020202020204" pitchFamily="34" charset="0"/>
              </a:rPr>
              <a:t>欧式度量下有很大作用，但在</a:t>
            </a:r>
            <a:r>
              <a:rPr lang="en-US" altLang="zh-CN" sz="1000" ker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80604020202020204" pitchFamily="34" charset="0"/>
                <a:sym typeface="Arial" panose="02080604020202020204" pitchFamily="34" charset="0"/>
              </a:rPr>
              <a:t>cos</a:t>
            </a:r>
            <a:r>
              <a:rPr lang="zh-CN" altLang="en-US" sz="1000" ker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80604020202020204" pitchFamily="34" charset="0"/>
                <a:sym typeface="Arial" panose="02080604020202020204" pitchFamily="34" charset="0"/>
              </a:rPr>
              <a:t>度量下作用不大；</a:t>
            </a:r>
            <a:endParaRPr lang="zh-CN" altLang="en-US" sz="1000" kern="0">
              <a:solidFill>
                <a:prstClr val="black">
                  <a:lumMod val="85000"/>
                  <a:lumOff val="15000"/>
                </a:prstClr>
              </a:solidFill>
              <a:ea typeface="微软雅黑" panose="020B0503020204020204" pitchFamily="34" charset="-122"/>
              <a:cs typeface="Arial" panose="02080604020202020204" pitchFamily="34" charset="0"/>
              <a:sym typeface="Arial" panose="02080604020202020204" pitchFamily="34" charset="0"/>
            </a:endParaRPr>
          </a:p>
          <a:p>
            <a:pPr algn="l" defTabSz="914400">
              <a:lnSpc>
                <a:spcPct val="150000"/>
              </a:lnSpc>
              <a:defRPr/>
            </a:pPr>
            <a:endParaRPr lang="zh-CN" altLang="en-US" sz="1000" kern="0">
              <a:solidFill>
                <a:prstClr val="black">
                  <a:lumMod val="85000"/>
                  <a:lumOff val="15000"/>
                </a:prstClr>
              </a:solidFill>
              <a:ea typeface="微软雅黑" panose="020B0503020204020204" pitchFamily="34" charset="-122"/>
              <a:cs typeface="Arial" panose="02080604020202020204" pitchFamily="34" charset="0"/>
              <a:sym typeface="Arial" panose="0208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82700" y="3778885"/>
            <a:ext cx="3756660" cy="606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000" ker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80604020202020204" pitchFamily="34" charset="0"/>
                <a:sym typeface="Arial" panose="02080604020202020204" pitchFamily="34" charset="0"/>
              </a:rPr>
              <a:t>通过归一化限制特征空间，空间总量一定，那加大类间距离就等效于缩小类内距离。</a:t>
            </a:r>
            <a:endParaRPr lang="en-US" altLang="zh-CN" kern="0">
              <a:solidFill>
                <a:prstClr val="black">
                  <a:lumMod val="85000"/>
                  <a:lumOff val="15000"/>
                </a:prstClr>
              </a:solidFill>
              <a:ea typeface="微软雅黑" panose="020B0503020204020204" pitchFamily="34" charset="-122"/>
              <a:cs typeface="Arial" panose="02080604020202020204" pitchFamily="34" charset="0"/>
              <a:sym typeface="Arial" panose="02080604020202020204" pitchFamily="34" charset="0"/>
            </a:endParaRPr>
          </a:p>
          <a:p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932340" y="823689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127416" y="1008311"/>
            <a:ext cx="1307513" cy="130751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1509130" y="1246569"/>
            <a:ext cx="51244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smtClean="0">
                <a:solidFill>
                  <a:schemeClr val="bg1"/>
                </a:solidFill>
                <a:latin typeface="方正兰亭黑_GBK"/>
                <a:ea typeface="方正兰亭黑_GBK"/>
              </a:rPr>
              <a:t>1</a:t>
            </a:r>
            <a:endParaRPr lang="zh-CN" altLang="en-US" sz="4800" b="1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2940826" y="976539"/>
            <a:ext cx="120142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chemeClr val="accent1"/>
                </a:solidFill>
                <a:latin typeface="方正兰亭黑_GBK"/>
                <a:ea typeface="方正兰亭黑_GBK"/>
                <a:sym typeface="+mn-ea"/>
              </a:rPr>
              <a:t>论文简介</a:t>
            </a:r>
            <a:endParaRPr lang="zh-CN" altLang="en-US" sz="200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046268" y="1487960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2213496" y="834617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857675" y="1151417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14284" y="2537294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127416" y="2198221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456894" y="1869268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280387" y="2489517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92903" y="1869268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170555" y="2536190"/>
            <a:ext cx="4984750" cy="923290"/>
            <a:chOff x="3131" y="4645"/>
            <a:chExt cx="7850" cy="1454"/>
          </a:xfrm>
        </p:grpSpPr>
        <p:sp>
          <p:nvSpPr>
            <p:cNvPr id="5" name="矩形 4"/>
            <p:cNvSpPr/>
            <p:nvPr/>
          </p:nvSpPr>
          <p:spPr>
            <a:xfrm>
              <a:off x="4473" y="4647"/>
              <a:ext cx="6508" cy="145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p>
              <a:pPr>
                <a:lnSpc>
                  <a:spcPct val="150000"/>
                </a:lnSpc>
              </a:pPr>
              <a:r>
                <a:rPr lang="en-US" altLang="zh-CN" sz="1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Yu Liu,, Hongyang Li, Xiaogang Wang</a:t>
              </a:r>
              <a:endParaRPr lang="en-US" altLang="zh-CN" sz="1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charset="0"/>
                </a:rPr>
                <a:t>香港中文大学</a:t>
              </a:r>
              <a:endParaRPr lang="zh-CN" altLang="en-US" sz="1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2017</a:t>
              </a:r>
              <a:r>
                <a:rPr lang="zh-CN" altLang="en-US" sz="1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年</a:t>
              </a:r>
              <a:r>
                <a:rPr lang="en-US" altLang="zh-CN" sz="1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10</a:t>
              </a:r>
              <a:r>
                <a:rPr lang="zh-CN" altLang="en-US" sz="1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月</a:t>
              </a:r>
              <a:endParaRPr lang="zh-CN" altLang="en-US" sz="1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131" y="4645"/>
              <a:ext cx="1277" cy="145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p>
              <a:pPr>
                <a:lnSpc>
                  <a:spcPct val="150000"/>
                </a:lnSpc>
              </a:pPr>
              <a:r>
                <a:rPr lang="zh-CN" altLang="en-US" sz="1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作   者：</a:t>
              </a:r>
              <a:endParaRPr lang="zh-CN" altLang="en-US" sz="1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相关机构：</a:t>
              </a:r>
              <a:endParaRPr lang="zh-CN" altLang="en-US" sz="1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发表时间：</a:t>
              </a:r>
              <a:endParaRPr lang="zh-CN" altLang="en-US" sz="1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232785" y="1677035"/>
            <a:ext cx="446024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Rethinking Feature Discrimination and</a:t>
            </a:r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Polymerization for Large-scale Recognition</a:t>
            </a:r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7" b="7817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21005" y="824230"/>
            <a:ext cx="5651500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　　一开始不顺利投IJCAI被拒，后来改投NIPS2017被接收。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　　本文有两个关键点：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　　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1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）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coco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-loss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（congenerous cosine loss）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，即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同余余弦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。本质上就是一个cosine距离版本的center loss，但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比center-loss要好，同时计算复杂度上也有所降低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　　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rPr>
              <a:t>）提出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 normalization，推动了后面一波人在人脸识别任务上使用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norm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rPr>
              <a:t>，可以算是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将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norm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rPr>
              <a:t>用于人脸识别的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第一篇论文。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　　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rPr>
              <a:t>开源地址：https://github.com/sciencefans/coco_loss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charset="0"/>
            </a:endParaRPr>
          </a:p>
        </p:txBody>
      </p: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99822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sz="1600" b="1">
                <a:solidFill>
                  <a:schemeClr val="accent1"/>
                </a:solidFill>
                <a:latin typeface="方正兰亭黑_GBK"/>
                <a:ea typeface="宋体" charset="0"/>
                <a:sym typeface="+mn-ea"/>
              </a:rPr>
              <a:t>论文要点</a:t>
            </a:r>
            <a:endParaRPr lang="zh-CN" altLang="en-US" sz="1600" b="1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9687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方正兰亭黑_GBK"/>
                <a:ea typeface="方正兰亭黑_GBK"/>
              </a:rPr>
              <a:t>1.1</a:t>
            </a:r>
            <a:endParaRPr lang="zh-CN" altLang="en-US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932340" y="823689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127416" y="1008311"/>
            <a:ext cx="1307513" cy="130751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1509130" y="1246569"/>
            <a:ext cx="51244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>
                <a:solidFill>
                  <a:schemeClr val="bg1"/>
                </a:solidFill>
                <a:latin typeface="方正兰亭黑_GBK"/>
                <a:ea typeface="方正兰亭黑_GBK"/>
              </a:rPr>
              <a:t>2</a:t>
            </a:r>
            <a:endParaRPr lang="en-US" altLang="zh-CN" sz="4800" b="1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2940826" y="976539"/>
            <a:ext cx="145605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之前的</a:t>
            </a:r>
            <a:r>
              <a:rPr lang="en-US" altLang="zh-CN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研究</a:t>
            </a:r>
            <a:endParaRPr lang="zh-CN" altLang="en-US" sz="200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046268" y="1487960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2213496" y="834617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857675" y="1151417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14284" y="2537294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127416" y="2198221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456894" y="1869268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280387" y="2489517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92903" y="1869268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232785" y="1677035"/>
            <a:ext cx="446024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　　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本篇论文是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在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triplet-loss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和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center-loss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之后提出的，而且在当时，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cos-loss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和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norm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都还没有完全兴起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。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3058795" y="2643505"/>
            <a:ext cx="4634230" cy="1026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　　</a:t>
            </a:r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不管是哪种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loss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，都是围绕以下两点设计的：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1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）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拉近同类样本的特征（类内方差小）</a:t>
            </a:r>
            <a:endParaRPr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2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）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拉远不同分类样本的特征（类间方差大）</a:t>
            </a:r>
            <a:endParaRPr lang="zh-CN" altLang="en-US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81356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>
                <a:solidFill>
                  <a:schemeClr val="accent1"/>
                </a:solidFill>
                <a:latin typeface="方正兰亭黑_GBK"/>
                <a:ea typeface="方正兰亭黑_GBK"/>
              </a:rPr>
              <a:t>与之前的算法比较</a:t>
            </a:r>
            <a:endParaRPr lang="zh-CN" altLang="en-US" sz="1600" b="1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34720" y="499110"/>
            <a:ext cx="710438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　　</a:t>
            </a:r>
            <a:r>
              <a:rPr lang="en-US" altLang="zh-CN" sz="1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1</a:t>
            </a:r>
            <a:r>
              <a:rPr lang="zh-CN" altLang="en-US" sz="1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）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softmax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只扩大类间距离，对类内距离的并没有显式的约束；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　　</a:t>
            </a:r>
            <a:r>
              <a:rPr lang="en-US" altLang="zh-CN" sz="1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2</a:t>
            </a:r>
            <a:r>
              <a:rPr lang="zh-CN" altLang="en-US" sz="1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）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rPr>
              <a:t>center-loss只是在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rPr>
              <a:t>softmax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rPr>
              <a:t>的基础上增加了一个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rPr>
              <a:t>center-loss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rPr>
              <a:t>，是一种联合损失的概念，这两个损失并没有放在同一个评价体系中，故两者的相关性不大（或者说两个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rPr>
              <a:t>loss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rPr>
              <a:t>间没有约束，各管各的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rPr>
              <a:t>）。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　　</a:t>
            </a:r>
            <a:r>
              <a:rPr lang="en-US" altLang="zh-CN" sz="1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3</a:t>
            </a:r>
            <a:r>
              <a:rPr lang="zh-CN" altLang="en-US" sz="1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）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t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riplet-loss虽然同时学习了类内和类间信息，但是受采样的影响容易导致训练不稳定。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charset="0"/>
              <a:sym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9687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方正兰亭黑_GBK"/>
                <a:ea typeface="宋体" charset="0"/>
              </a:rPr>
              <a:t>2.1</a:t>
            </a:r>
            <a:endParaRPr lang="en-US" altLang="zh-CN" sz="1200" smtClean="0">
              <a:solidFill>
                <a:schemeClr val="bg1"/>
              </a:solidFill>
              <a:latin typeface="方正兰亭黑_GBK"/>
              <a:ea typeface="宋体" charset="0"/>
            </a:endParaRPr>
          </a:p>
        </p:txBody>
      </p:sp>
      <p:pic>
        <p:nvPicPr>
          <p:cNvPr id="5" name="图片占位符 4" descr="2018-08-29 16-47-13屏幕截图"/>
          <p:cNvPicPr>
            <a:picLocks noChangeAspect="1"/>
          </p:cNvPicPr>
          <p:nvPr>
            <p:ph type="pic" sz="quarter" idx="12"/>
          </p:nvPr>
        </p:nvPicPr>
        <p:blipFill>
          <a:blip r:embed="rId1"/>
          <a:stretch>
            <a:fillRect/>
          </a:stretch>
        </p:blipFill>
        <p:spPr>
          <a:xfrm>
            <a:off x="743585" y="1796415"/>
            <a:ext cx="7487285" cy="273494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932340" y="823689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127416" y="1008311"/>
            <a:ext cx="1307513" cy="130751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1514210" y="1247204"/>
            <a:ext cx="51244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>
                <a:solidFill>
                  <a:schemeClr val="bg1"/>
                </a:solidFill>
                <a:latin typeface="方正兰亭黑_GBK"/>
                <a:ea typeface="方正兰亭黑_GBK"/>
              </a:rPr>
              <a:t>3</a:t>
            </a:r>
            <a:endParaRPr lang="en-US" altLang="zh-CN" sz="4800" b="1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2940826" y="976539"/>
            <a:ext cx="120142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算法解析</a:t>
            </a:r>
            <a:endParaRPr lang="en-US" altLang="zh-CN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046268" y="1487960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2213496" y="834617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857675" y="1151417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14284" y="2537294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127416" y="2198221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456894" y="1869268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280387" y="2489517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92903" y="1869268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232785" y="1677035"/>
            <a:ext cx="446024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作者提出了一个coco loss，</a:t>
            </a:r>
            <a:r>
              <a:rPr 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其实有三点</a:t>
            </a:r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主要的特性</a:t>
            </a:r>
            <a:r>
              <a:rPr 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：</a:t>
            </a:r>
            <a:endParaRPr 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charset="0"/>
              <a:sym typeface="+mn-ea"/>
            </a:endParaRPr>
          </a:p>
          <a:p>
            <a:pPr algn="l"/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1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）进行了特征归一化；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charset="0"/>
              <a:sym typeface="+mn-ea"/>
            </a:endParaRPr>
          </a:p>
          <a:p>
            <a:pPr algn="l"/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2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）</a:t>
            </a:r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使用了cosine距离；</a:t>
            </a:r>
            <a:endParaRPr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3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）使</a:t>
            </a:r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用了center</a:t>
            </a:r>
            <a:r>
              <a:rPr 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的概念</a:t>
            </a:r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；</a:t>
            </a:r>
            <a:endParaRPr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4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）</a:t>
            </a:r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把distance本身作为输入构建softmax loss，</a:t>
            </a:r>
            <a:r>
              <a:rPr 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将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center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和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cos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距离统一到一个公式中。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charset="0"/>
              <a:sym typeface="+mn-ea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20205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smtClean="0">
                <a:solidFill>
                  <a:schemeClr val="accent1"/>
                </a:solidFill>
                <a:latin typeface="方正兰亭黑_GBK"/>
                <a:ea typeface="宋体" charset="0"/>
              </a:rPr>
              <a:t>特征归一化</a:t>
            </a:r>
            <a:endParaRPr lang="zh-CN" altLang="en-US" sz="1600" b="1" smtClean="0">
              <a:solidFill>
                <a:schemeClr val="accent1"/>
              </a:solidFill>
              <a:latin typeface="方正兰亭黑_GBK"/>
              <a:ea typeface="宋体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9687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方正兰亭黑_GBK"/>
                <a:ea typeface="方正兰亭黑_GBK"/>
              </a:rPr>
              <a:t>3.1</a:t>
            </a:r>
            <a:endParaRPr lang="zh-CN" altLang="en-US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7920" y="731520"/>
            <a:ext cx="572071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　　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论文提出要将特征归一化（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feature normalization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），见右图。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　　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注意</a:t>
            </a:r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，这里使用的是L2归一化，并且公式中有个名为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alpha的</a:t>
            </a:r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超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参数，它作为超参数对性能有着重要影响。　　　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63930" y="1780540"/>
            <a:ext cx="1626870" cy="381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2018-08-29 17-31-31屏幕截图"/>
          <p:cNvPicPr>
            <a:picLocks noChangeAspect="1"/>
          </p:cNvPicPr>
          <p:nvPr/>
        </p:nvPicPr>
        <p:blipFill>
          <a:blip r:embed="rId1"/>
          <a:srcRect b="11571"/>
          <a:stretch>
            <a:fillRect/>
          </a:stretch>
        </p:blipFill>
        <p:spPr>
          <a:xfrm>
            <a:off x="7106285" y="812165"/>
            <a:ext cx="1231900" cy="6648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93495" y="1902460"/>
            <a:ext cx="72358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　　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对于这个</a:t>
            </a:r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超参数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alpha</a:t>
            </a:r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，作者的解释是：对于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softmax来说，如果feature归一化，类别数固定的情况下其loss是有个下限的，</a:t>
            </a:r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而超参数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alpha的作用也是为了对不同的任务调整loss的范围使得能够得到更好的效果</a:t>
            </a:r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（增加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alpha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会</a:t>
            </a:r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增大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loss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，使分错的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weight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有更大的梯度）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charset="0"/>
              <a:sym typeface="+mn-ea"/>
            </a:endParaRPr>
          </a:p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　　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作者还推导</a:t>
            </a:r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出了一个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公式</a:t>
            </a:r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，如下，其中， K 为分类数目，ϵ 为Loss上界。</a:t>
            </a:r>
            <a:endParaRPr 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2390" y="4030345"/>
            <a:ext cx="741235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　　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文章给出了α选取最佳值的“建议”</a:t>
            </a:r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，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作者</a:t>
            </a:r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通过实验，发现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ϵ=10−4 是一个典型值，此时则有：α&gt;log(K−1)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/2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+3</a:t>
            </a:r>
            <a:endParaRPr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　　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以Cifar10为例，α=1时，错误率为12.4%，α=10时，错误率为7.22%。</a:t>
            </a:r>
            <a:endParaRPr lang="zh-CN" altLang="en-US"/>
          </a:p>
        </p:txBody>
      </p:sp>
      <p:pic>
        <p:nvPicPr>
          <p:cNvPr id="9" name="图片 8" descr="2018-08-29 17-38-47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220" y="2879725"/>
            <a:ext cx="5876925" cy="81216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81356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smtClean="0">
                <a:solidFill>
                  <a:schemeClr val="accent1"/>
                </a:solidFill>
                <a:latin typeface="方正兰亭黑_GBK"/>
                <a:ea typeface="宋体" charset="0"/>
                <a:sym typeface="+mn-ea"/>
              </a:rPr>
              <a:t>特征归一化</a:t>
            </a:r>
            <a:r>
              <a:rPr lang="zh-CN" alt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的理解</a:t>
            </a:r>
            <a:endParaRPr lang="zh-CN" altLang="en-US" sz="1600" b="1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9687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方正兰亭黑_GBK"/>
                <a:ea typeface="宋体" charset="0"/>
              </a:rPr>
              <a:t>3.2</a:t>
            </a:r>
            <a:endParaRPr lang="en-US" altLang="zh-CN" sz="1200" smtClean="0">
              <a:solidFill>
                <a:schemeClr val="bg1"/>
              </a:solidFill>
              <a:latin typeface="方正兰亭黑_GBK"/>
              <a:ea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32510" y="828040"/>
            <a:ext cx="7196455" cy="29997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sz="135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　　coco-loss论文中的</a:t>
            </a:r>
            <a:r>
              <a:rPr sz="135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Arial" panose="02080604020202020204" pitchFamily="34" charset="0"/>
              </a:rPr>
              <a:t>可视化图像上，分类结果仍然没有将特征映射到超球面上（画错了？）。</a:t>
            </a:r>
            <a:endParaRPr sz="135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Arial" panose="02080604020202020204" pitchFamily="34" charset="0"/>
            </a:endParaRPr>
          </a:p>
          <a:p>
            <a:r>
              <a:rPr sz="135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　　从实验上来看，有论文</a:t>
            </a:r>
            <a:r>
              <a:rPr sz="135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Arial" panose="02080604020202020204" pitchFamily="34" charset="0"/>
              </a:rPr>
              <a:t>发现高质量正面人脸得到的feature L2-norm比较大，而模糊低质量人脸得到的feature L2-norm比较小</a:t>
            </a:r>
            <a:r>
              <a:rPr lang="zh-CN" sz="135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Arial" panose="02080604020202020204" pitchFamily="34" charset="0"/>
              </a:rPr>
              <a:t>。</a:t>
            </a:r>
            <a:endParaRPr lang="zh-CN" sz="135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charset="0"/>
              <a:sym typeface="Arial" panose="02080604020202020204" pitchFamily="34" charset="0"/>
            </a:endParaRPr>
          </a:p>
          <a:p>
            <a:r>
              <a:rPr lang="zh-CN" sz="135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Arial" panose="02080604020202020204" pitchFamily="34" charset="0"/>
              </a:rPr>
              <a:t>（见https://github.com/KaleidoZhouYN/FaceRecognitionSystem）</a:t>
            </a:r>
            <a:endParaRPr lang="zh-CN" sz="135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charset="0"/>
              <a:sym typeface="Arial" panose="02080604020202020204" pitchFamily="34" charset="0"/>
            </a:endParaRPr>
          </a:p>
          <a:p>
            <a:endParaRPr sz="135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Arial" panose="02080604020202020204" pitchFamily="34" charset="0"/>
            </a:endParaRPr>
          </a:p>
          <a:p>
            <a:r>
              <a:rPr sz="135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　　在我看来，feature norm本身</a:t>
            </a:r>
            <a:r>
              <a:rPr sz="135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Arial" panose="02080604020202020204" pitchFamily="34" charset="0"/>
              </a:rPr>
              <a:t>对决策边界的影响很小，只有在特定场合才能体现出它的作用。若使用的是欧式距离，则最好进行</a:t>
            </a:r>
            <a:r>
              <a:rPr sz="135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feature norm，否则可用可不用（？），因为它的主要功能是约束“特征向量的长度”（</a:t>
            </a:r>
            <a:r>
              <a:rPr sz="135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Arial" panose="02080604020202020204" pitchFamily="34" charset="0"/>
              </a:rPr>
              <a:t>使样本是分布在球体表面，而不是分布在一个锥体内</a:t>
            </a:r>
            <a:r>
              <a:rPr sz="135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）。</a:t>
            </a:r>
            <a:endParaRPr sz="135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sz="135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　　使用时，最好搭配</a:t>
            </a:r>
            <a:r>
              <a:rPr sz="135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Arial" panose="02080604020202020204" pitchFamily="34" charset="0"/>
              </a:rPr>
              <a:t>scale，scale能控制loss，通过softmax后其分布会变得更加集中（因为使用的交叉熵是以e为底的指数函数，scale直接控制指数位），在反向传播的时候，其权重的更新会得到加强，从而加强训练的模型对低质量人脸的识别能力。</a:t>
            </a:r>
            <a:endParaRPr sz="135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Arial" panose="02080604020202020204" pitchFamily="34" charset="0"/>
            </a:endParaRPr>
          </a:p>
          <a:p>
            <a:r>
              <a:rPr sz="135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　　实际应用中，以大部分</a:t>
            </a:r>
            <a:r>
              <a:rPr sz="135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Arial" panose="02080604020202020204" pitchFamily="34" charset="0"/>
              </a:rPr>
              <a:t>应用场景的条件，很难保证能采集到高质量人脸照片，而使用feature norm能增强模型的泛化能力。</a:t>
            </a:r>
            <a:endParaRPr sz="135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Arial" panose="0208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蓝色沉稳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E79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1">
      <a:majorFont>
        <a:latin typeface="Calibri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4207</Words>
  <Application>WPS 演示</Application>
  <PresentationFormat>全屏显示(16:9)</PresentationFormat>
  <Paragraphs>250</Paragraphs>
  <Slides>20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44" baseType="lpstr">
      <vt:lpstr>Arial</vt:lpstr>
      <vt:lpstr>宋体</vt:lpstr>
      <vt:lpstr>Wingdings</vt:lpstr>
      <vt:lpstr>Calibri Light</vt:lpstr>
      <vt:lpstr>方正宋刻本秀楷简体</vt:lpstr>
      <vt:lpstr>方正兰亭黑_GBK</vt:lpstr>
      <vt:lpstr>宋体</vt:lpstr>
      <vt:lpstr>微软雅黑</vt:lpstr>
      <vt:lpstr>Microsoft YaHei UI</vt:lpstr>
      <vt:lpstr>Calibri</vt:lpstr>
      <vt:lpstr>Gill Sans</vt:lpstr>
      <vt:lpstr>Calibri</vt:lpstr>
      <vt:lpstr>微软雅黑 Light</vt:lpstr>
      <vt:lpstr>Abyssinica SIL</vt:lpstr>
      <vt:lpstr>AR PL UKai CN</vt:lpstr>
      <vt:lpstr>DejaVu Sans</vt:lpstr>
      <vt:lpstr>Monospace</vt:lpstr>
      <vt:lpstr>Arial Unicode MS</vt:lpstr>
      <vt:lpstr>OpenSymbol</vt:lpstr>
      <vt:lpstr>BatangChe</vt:lpstr>
      <vt:lpstr>NanumBarunGothic</vt:lpstr>
      <vt:lpstr>微软雅黑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ydwu</cp:lastModifiedBy>
  <cp:revision>1362</cp:revision>
  <dcterms:created xsi:type="dcterms:W3CDTF">2018-08-31T03:23:49Z</dcterms:created>
  <dcterms:modified xsi:type="dcterms:W3CDTF">2018-08-31T03:23:49Z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</Properties>
</file>