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7"/>
  </p:notesMasterIdLst>
  <p:handoutMasterIdLst>
    <p:handoutMasterId r:id="rId23"/>
  </p:handoutMasterIdLst>
  <p:sldIdLst>
    <p:sldId id="361" r:id="rId4"/>
    <p:sldId id="432" r:id="rId5"/>
    <p:sldId id="363" r:id="rId6"/>
    <p:sldId id="434" r:id="rId8"/>
    <p:sldId id="454" r:id="rId9"/>
    <p:sldId id="436" r:id="rId10"/>
    <p:sldId id="455" r:id="rId11"/>
    <p:sldId id="456" r:id="rId12"/>
    <p:sldId id="444" r:id="rId13"/>
    <p:sldId id="438" r:id="rId14"/>
    <p:sldId id="443" r:id="rId15"/>
    <p:sldId id="457" r:id="rId16"/>
    <p:sldId id="446" r:id="rId17"/>
    <p:sldId id="458" r:id="rId18"/>
    <p:sldId id="447" r:id="rId19"/>
    <p:sldId id="460" r:id="rId20"/>
    <p:sldId id="450" r:id="rId21"/>
    <p:sldId id="293" r:id="rId2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>
        <p:scale>
          <a:sx n="155" d="100"/>
          <a:sy n="155" d="100"/>
        </p:scale>
        <p:origin x="-636" y="-30"/>
      </p:cViewPr>
      <p:guideLst>
        <p:guide orient="horz" pos="3070"/>
        <p:guide orient="horz" pos="175"/>
        <p:guide orient="horz" pos="1620"/>
        <p:guide pos="324"/>
        <p:guide pos="2880"/>
        <p:guide pos="54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1766888" y="1607820"/>
            <a:ext cx="561022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ArcFace</a:t>
            </a:r>
            <a:r>
              <a:rPr lang="zh-CN" altLang="en-US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论文</a:t>
            </a:r>
            <a:r>
              <a:rPr lang="zh-CN" altLang="en-US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  <a:sym typeface="+mn-ea"/>
              </a:rPr>
              <a:t>分析</a:t>
            </a:r>
            <a:r>
              <a:rPr lang="zh-CN" altLang="en-US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与人脸识别算法</a:t>
            </a:r>
            <a:endParaRPr lang="zh-CN" altLang="en-US" sz="4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5904266" y="3711913"/>
            <a:ext cx="226885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方正兰亭黑_GBK"/>
              </a:rPr>
              <a:t>汇报人：   伍奕东</a:t>
            </a:r>
            <a:endParaRPr lang="zh-CN" altLang="en-US" sz="1800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方正兰亭黑_GBK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宋体" charset="0"/>
              </a:rPr>
              <a:t>日   期：</a:t>
            </a:r>
            <a:r>
              <a:rPr lang="en-US" altLang="zh-CN" sz="1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宋体" charset="0"/>
              </a:rPr>
              <a:t>2018-8-24</a:t>
            </a:r>
            <a:endParaRPr lang="en-US" altLang="zh-CN" sz="18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宋体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01739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损失函数的几何解释</a:t>
            </a:r>
            <a:endParaRPr lang="en-US" altLang="zh-CN" sz="16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4720" y="631825"/>
            <a:ext cx="7176770" cy="645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下图是Arcface、SphereFace和 CosineFace的比较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。其中，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红色的线代表测地线距离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；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W1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W2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是两个不同的类；图片文字部分是作者的解释。</a:t>
            </a:r>
            <a:endParaRPr lang="zh-CN" altLang="en-US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3.2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12" name="图片 11" descr="图片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120" y="1370965"/>
            <a:ext cx="3880485" cy="23253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93800" y="3676650"/>
            <a:ext cx="682625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对于作者的解释，我表示疑惑，下面是个人的看法：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如果使用（cosθ-m）的形式，则测地线一定有会一部分会在扇形区域之外；而使用cos（θ+m）的形式，则测地线一定在[0,R]内，相当于对角度空间进行了一定的约束。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8135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1600" b="1" smtClean="0">
                <a:solidFill>
                  <a:schemeClr val="accent1"/>
                </a:solidFill>
                <a:latin typeface="方正兰亭黑_GBK"/>
                <a:ea typeface="宋体" charset="0"/>
              </a:rPr>
              <a:t>对比其他损失函数</a:t>
            </a:r>
            <a:endParaRPr lang="zh-CN" sz="1600" b="1">
              <a:solidFill>
                <a:schemeClr val="accent1"/>
              </a:solidFill>
              <a:latin typeface="方正兰亭黑_GBK"/>
              <a:ea typeface="宋体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3.3</a:t>
            </a:r>
            <a:endParaRPr lang="en-US" altLang="zh-CN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34720" y="854075"/>
            <a:ext cx="388048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对于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Arcface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来说，从函数角度来看，常数项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就是将函数图像平移；从直观上理解（见右图），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class1这条线相当于将过原点的斜率为1的线向上平移m的结果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注意，虽然都是平移m，但是这里的坐标轴和CosinFace不同，因此平移的量不一样。 </a:t>
            </a:r>
            <a:endParaRPr lang="en-US" altLang="zh-CN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因此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可以得出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结论：在ArchFace中是直接在角度空间（angular space，也就是横纵坐标是角度θ1和θ2，不是softmax或CosineFace中的cosθ1和cosθ2）中最大化分类界限。</a:t>
            </a:r>
            <a:endParaRPr lang="en-US" altLang="zh-CN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结合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AMsoftma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中的结论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在角度处于0或者pi的附近时，余弦距离相对更密集（区别性更小），故优化角度距离比优化余弦距离更有效果”。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Arcface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应该是所有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softmax+cos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空间的论文中最好的。</a:t>
            </a:r>
            <a:endParaRPr lang="zh-CN" altLang="en-US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图片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685" y="520700"/>
            <a:ext cx="3929380" cy="39528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932340" y="82368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27416" y="100831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514210" y="1247204"/>
            <a:ext cx="51244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>
                <a:solidFill>
                  <a:schemeClr val="bg1"/>
                </a:solidFill>
                <a:latin typeface="方正兰亭黑_GBK"/>
                <a:ea typeface="方正兰亭黑_GBK"/>
              </a:rPr>
              <a:t>4</a:t>
            </a:r>
            <a:endParaRPr lang="en-US" altLang="zh-CN" sz="48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2940826" y="976539"/>
            <a:ext cx="14560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实验与讨论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46268" y="148796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213496" y="83461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57675" y="115141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284" y="253729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27416" y="219822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456894" y="186926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280387" y="248951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92903" y="186926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32785" y="1677035"/>
            <a:ext cx="44602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Arcface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的各种实验。</a:t>
            </a:r>
            <a:endParaRPr lang="zh-CN" altLang="en-US" b="1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8103" y="183664"/>
            <a:ext cx="9982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accent1"/>
                </a:solidFill>
                <a:effectLst/>
                <a:sym typeface="+mn-ea"/>
              </a:rPr>
              <a:t>网络设置</a:t>
            </a:r>
            <a:endParaRPr lang="zh-CN" altLang="en-US" sz="1600" b="1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4.1</a:t>
            </a:r>
            <a:endParaRPr lang="en-US" altLang="zh-CN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2510" y="686435"/>
            <a:ext cx="47948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50000"/>
              </a:lnSpc>
              <a:buNone/>
            </a:pP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1）本篇论文尝试了很多网络和不同超参数设置，包括了MobileNet、DenseNet、SENet、Inception-Resnet-V2和Dual path Network (DPN)，进行了训练时间和精度的权衡，这里面有很多超参数设置可以参考。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71450" indent="-171450" algn="l">
              <a:lnSpc>
                <a:spcPct val="150000"/>
              </a:lnSpc>
              <a:buNone/>
            </a:pP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2）尝试了训练完之后，使用triplet-loss进行fineturn，能提高一定的精度。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71450" indent="-171450" algn="l">
              <a:lnSpc>
                <a:spcPct val="150000"/>
              </a:lnSpc>
              <a:buNone/>
            </a:pP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3）提出了名为IR的网络组件，如右图。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图片 15" descr="图片10"/>
          <p:cNvPicPr>
            <a:picLocks noChangeAspect="1"/>
          </p:cNvPicPr>
          <p:nvPr/>
        </p:nvPicPr>
        <p:blipFill>
          <a:blip r:embed="rId1"/>
          <a:srcRect l="11814" r="21941"/>
          <a:stretch>
            <a:fillRect/>
          </a:stretch>
        </p:blipFill>
        <p:spPr>
          <a:xfrm>
            <a:off x="6210300" y="1073785"/>
            <a:ext cx="2437765" cy="31356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8103" y="183664"/>
            <a:ext cx="9982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accent1"/>
                </a:solidFill>
                <a:effectLst/>
                <a:sym typeface="+mn-ea"/>
              </a:rPr>
              <a:t>实验结果</a:t>
            </a:r>
            <a:endParaRPr lang="zh-CN" altLang="en-US" sz="1600" b="1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4.2</a:t>
            </a:r>
            <a:endParaRPr lang="en-US" altLang="zh-CN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0160" y="1089660"/>
            <a:ext cx="27184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在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LFW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数据集上，已经有太多算法达到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99%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，故参考的意义不大。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而在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MegaFace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数据集上，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该算法刚发表的时候是榜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单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第一，但是因为作者对动了MegaFace中的数据，将FaceScrub与MegaFace1M干扰项中重叠的部分去除了，（这也就是表中R的含义），因此不能体现该算法对其他算法有绝对的优势。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而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现在，Arcface已经排不进MegaFace榜的前十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7" name="图片 6" descr="图片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890" y="1089660"/>
            <a:ext cx="4669790" cy="1458595"/>
          </a:xfrm>
          <a:prstGeom prst="rect">
            <a:avLst/>
          </a:prstGeom>
        </p:spPr>
      </p:pic>
      <p:pic>
        <p:nvPicPr>
          <p:cNvPr id="8" name="图片 7" descr="图片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90" y="3260090"/>
            <a:ext cx="5046980" cy="1473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7560" y="688975"/>
            <a:ext cx="3485515" cy="299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LFW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数据集上的结果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7560" y="2825750"/>
            <a:ext cx="3485515" cy="299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egaFace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数据集上的结果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>
            <a:off x="114752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2625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3689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01562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36185" y="183664"/>
            <a:ext cx="120205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smtClean="0">
                <a:solidFill>
                  <a:srgbClr val="27506E"/>
                </a:solidFill>
                <a:latin typeface="方正兰亭黑_GBK"/>
                <a:ea typeface="方正兰亭黑_GBK"/>
                <a:sym typeface="+mn-ea"/>
              </a:rPr>
              <a:t>评价与</a:t>
            </a:r>
            <a:r>
              <a:rPr lang="zh-CN" altLang="en-US" sz="1600" b="1" smtClean="0">
                <a:solidFill>
                  <a:srgbClr val="27506E"/>
                </a:solidFill>
                <a:latin typeface="方正兰亭黑_GBK"/>
                <a:ea typeface="方正兰亭黑_GBK"/>
                <a:sym typeface="+mn-ea"/>
              </a:rPr>
              <a:t>讨论</a:t>
            </a:r>
            <a:endParaRPr lang="zh-CN" altLang="en-US" sz="1600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4.3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07614" y="2761861"/>
            <a:ext cx="816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52268" y="2560314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41633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530998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820363" y="2591345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..</a:t>
            </a:r>
            <a:endParaRPr lang="en-US" altLang="zh-CN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7" name="矩形 5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419735" y="1017270"/>
            <a:ext cx="2157095" cy="1476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从</a:t>
            </a:r>
            <a:r>
              <a:rPr lang="en-US" altLang="zh-CN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Arcface</a:t>
            </a:r>
            <a:r>
              <a:rPr lang="zh-CN" altLang="en-US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层面：</a:t>
            </a:r>
            <a:endParaRPr lang="en-US" altLang="zh-CN" sz="1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80604020202020204" pitchFamily="34" charset="0"/>
              <a:sym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m可以用乘法、</a:t>
            </a:r>
            <a:r>
              <a:rPr lang="zh-CN" altLang="en-US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加</a:t>
            </a:r>
            <a:r>
              <a:rPr lang="en-US" altLang="zh-CN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法加入softmax函数，</a:t>
            </a:r>
            <a:r>
              <a:rPr lang="zh-CN" altLang="en-US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是否</a:t>
            </a:r>
            <a:r>
              <a:rPr lang="en-US" altLang="zh-CN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也存在其它的可能来改进；</a:t>
            </a:r>
            <a:endParaRPr lang="en-US" altLang="zh-CN" sz="1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80604020202020204" pitchFamily="34" charset="0"/>
              <a:sym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m</a:t>
            </a:r>
            <a:r>
              <a:rPr lang="zh-CN" altLang="en-US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是否可以使</a:t>
            </a:r>
            <a:r>
              <a:rPr lang="en-US" altLang="zh-CN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自适应</a:t>
            </a:r>
            <a:r>
              <a:rPr lang="zh-CN" altLang="en-US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的，这样就可以动态</a:t>
            </a:r>
            <a:r>
              <a:rPr lang="en-US" altLang="zh-CN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调节</a:t>
            </a:r>
            <a:r>
              <a:rPr lang="zh-CN" altLang="en-US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决策</a:t>
            </a:r>
            <a:r>
              <a:rPr lang="en-US" altLang="zh-CN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边界</a:t>
            </a:r>
            <a:endParaRPr lang="en-US" altLang="zh-CN" sz="1000" ker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sp>
        <p:nvSpPr>
          <p:cNvPr id="61" name="矩形 6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2520315" y="3115945"/>
            <a:ext cx="2246630" cy="1476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从度量学习层面：</a:t>
            </a:r>
            <a:endParaRPr lang="en-US" altLang="zh-CN" sz="1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80604020202020204" pitchFamily="34" charset="0"/>
              <a:sym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从欧式空间到</a:t>
            </a:r>
            <a:r>
              <a:rPr lang="en-US" altLang="zh-CN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cos</a:t>
            </a:r>
            <a:r>
              <a:rPr lang="zh-CN" altLang="en-US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空间，再到角度空间，那么接下来呢？在度量学习上是否还有拓展空间？</a:t>
            </a:r>
            <a:endParaRPr lang="zh-CN" altLang="en-US" sz="1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80604020202020204" pitchFamily="34" charset="0"/>
              <a:sym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基于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softmax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的损失，当</a:t>
            </a:r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类别多了就不好</a:t>
            </a:r>
            <a:r>
              <a:rPr lang="zh-CN" altLang="en-US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训练了，这方面有很大的空间？</a:t>
            </a:r>
            <a:endParaRPr lang="en-US" altLang="zh-CN" sz="1000" ker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44667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3140618" y="1123680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4878399" y="1844732"/>
            <a:ext cx="1833584" cy="7835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从人脸识别层面：</a:t>
            </a:r>
            <a:endParaRPr lang="zh-CN" altLang="en-US" sz="1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80604020202020204" pitchFamily="34" charset="0"/>
              <a:sym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除了</a:t>
            </a:r>
            <a:r>
              <a:rPr lang="en-US" altLang="zh-CN" sz="1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针对loss函数，还有没有可以改进和优化的地方？</a:t>
            </a:r>
            <a:endParaRPr lang="en-US" altLang="zh-CN" sz="1000" ker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pitchFamily="34" charset="-122"/>
              <a:cs typeface="Arial" panose="02080604020202020204" pitchFamily="34" charset="0"/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5456559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716458" y="1123679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Group 85"/>
          <p:cNvGrpSpPr/>
          <p:nvPr/>
        </p:nvGrpSpPr>
        <p:grpSpPr>
          <a:xfrm>
            <a:off x="7826979" y="1238101"/>
            <a:ext cx="371503" cy="371503"/>
            <a:chOff x="1200150" y="3768725"/>
            <a:chExt cx="446088" cy="446088"/>
          </a:xfrm>
          <a:solidFill>
            <a:schemeClr val="accent1"/>
          </a:solidFill>
        </p:grpSpPr>
        <p:sp>
          <p:nvSpPr>
            <p:cNvPr id="74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7" name="Group 213"/>
          <p:cNvGrpSpPr/>
          <p:nvPr/>
        </p:nvGrpSpPr>
        <p:grpSpPr>
          <a:xfrm>
            <a:off x="5570385" y="3899109"/>
            <a:ext cx="364892" cy="337129"/>
            <a:chOff x="2900363" y="5486400"/>
            <a:chExt cx="438150" cy="404813"/>
          </a:xfrm>
          <a:solidFill>
            <a:schemeClr val="accent1"/>
          </a:solidFill>
        </p:grpSpPr>
        <p:sp>
          <p:nvSpPr>
            <p:cNvPr id="78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0" name="Group 231"/>
          <p:cNvGrpSpPr/>
          <p:nvPr/>
        </p:nvGrpSpPr>
        <p:grpSpPr>
          <a:xfrm>
            <a:off x="960605" y="3838486"/>
            <a:ext cx="350350" cy="392656"/>
            <a:chOff x="4608513" y="6291263"/>
            <a:chExt cx="420688" cy="471488"/>
          </a:xfrm>
          <a:solidFill>
            <a:schemeClr val="accent1"/>
          </a:solidFill>
        </p:grpSpPr>
        <p:sp>
          <p:nvSpPr>
            <p:cNvPr id="81" name="Freeform 218"/>
            <p:cNvSpPr/>
            <p:nvPr/>
          </p:nvSpPr>
          <p:spPr bwMode="auto">
            <a:xfrm>
              <a:off x="4908550" y="6627813"/>
              <a:ext cx="80963" cy="84138"/>
            </a:xfrm>
            <a:custGeom>
              <a:avLst/>
              <a:gdLst>
                <a:gd name="T0" fmla="*/ 13 w 105"/>
                <a:gd name="T1" fmla="*/ 20 h 108"/>
                <a:gd name="T2" fmla="*/ 27 w 105"/>
                <a:gd name="T3" fmla="*/ 9 h 108"/>
                <a:gd name="T4" fmla="*/ 65 w 105"/>
                <a:gd name="T5" fmla="*/ 13 h 108"/>
                <a:gd name="T6" fmla="*/ 105 w 105"/>
                <a:gd name="T7" fmla="*/ 64 h 108"/>
                <a:gd name="T8" fmla="*/ 49 w 105"/>
                <a:gd name="T9" fmla="*/ 108 h 108"/>
                <a:gd name="T10" fmla="*/ 9 w 105"/>
                <a:gd name="T11" fmla="*/ 57 h 108"/>
                <a:gd name="T12" fmla="*/ 13 w 105"/>
                <a:gd name="T1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8">
                  <a:moveTo>
                    <a:pt x="13" y="20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9" y="0"/>
                    <a:pt x="56" y="2"/>
                    <a:pt x="65" y="13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46"/>
                    <a:pt x="2" y="29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2" name="Freeform 219"/>
            <p:cNvSpPr>
              <a:spLocks noEditPoints="1"/>
            </p:cNvSpPr>
            <p:nvPr/>
          </p:nvSpPr>
          <p:spPr bwMode="auto">
            <a:xfrm>
              <a:off x="4608513" y="6291263"/>
              <a:ext cx="403225" cy="401638"/>
            </a:xfrm>
            <a:custGeom>
              <a:avLst/>
              <a:gdLst>
                <a:gd name="T0" fmla="*/ 445 w 524"/>
                <a:gd name="T1" fmla="*/ 119 h 523"/>
                <a:gd name="T2" fmla="*/ 119 w 524"/>
                <a:gd name="T3" fmla="*/ 79 h 523"/>
                <a:gd name="T4" fmla="*/ 79 w 524"/>
                <a:gd name="T5" fmla="*/ 404 h 523"/>
                <a:gd name="T6" fmla="*/ 405 w 524"/>
                <a:gd name="T7" fmla="*/ 444 h 523"/>
                <a:gd name="T8" fmla="*/ 445 w 524"/>
                <a:gd name="T9" fmla="*/ 119 h 523"/>
                <a:gd name="T10" fmla="*/ 373 w 524"/>
                <a:gd name="T11" fmla="*/ 404 h 523"/>
                <a:gd name="T12" fmla="*/ 119 w 524"/>
                <a:gd name="T13" fmla="*/ 373 h 523"/>
                <a:gd name="T14" fmla="*/ 151 w 524"/>
                <a:gd name="T15" fmla="*/ 119 h 523"/>
                <a:gd name="T16" fmla="*/ 404 w 524"/>
                <a:gd name="T17" fmla="*/ 150 h 523"/>
                <a:gd name="T18" fmla="*/ 373 w 524"/>
                <a:gd name="T19" fmla="*/ 40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4" h="523">
                  <a:moveTo>
                    <a:pt x="445" y="119"/>
                  </a:moveTo>
                  <a:cubicBezTo>
                    <a:pt x="366" y="18"/>
                    <a:pt x="220" y="0"/>
                    <a:pt x="119" y="79"/>
                  </a:cubicBezTo>
                  <a:cubicBezTo>
                    <a:pt x="18" y="157"/>
                    <a:pt x="0" y="303"/>
                    <a:pt x="79" y="404"/>
                  </a:cubicBezTo>
                  <a:cubicBezTo>
                    <a:pt x="158" y="505"/>
                    <a:pt x="304" y="523"/>
                    <a:pt x="405" y="444"/>
                  </a:cubicBezTo>
                  <a:cubicBezTo>
                    <a:pt x="506" y="366"/>
                    <a:pt x="524" y="220"/>
                    <a:pt x="445" y="119"/>
                  </a:cubicBezTo>
                  <a:close/>
                  <a:moveTo>
                    <a:pt x="373" y="404"/>
                  </a:moveTo>
                  <a:cubicBezTo>
                    <a:pt x="294" y="465"/>
                    <a:pt x="181" y="451"/>
                    <a:pt x="119" y="373"/>
                  </a:cubicBezTo>
                  <a:cubicBezTo>
                    <a:pt x="58" y="294"/>
                    <a:pt x="72" y="180"/>
                    <a:pt x="151" y="119"/>
                  </a:cubicBezTo>
                  <a:cubicBezTo>
                    <a:pt x="229" y="58"/>
                    <a:pt x="343" y="72"/>
                    <a:pt x="404" y="150"/>
                  </a:cubicBezTo>
                  <a:cubicBezTo>
                    <a:pt x="466" y="229"/>
                    <a:pt x="452" y="343"/>
                    <a:pt x="373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3" name="Freeform 220"/>
            <p:cNvSpPr/>
            <p:nvPr/>
          </p:nvSpPr>
          <p:spPr bwMode="auto">
            <a:xfrm>
              <a:off x="4957763" y="6691313"/>
              <a:ext cx="71438" cy="71438"/>
            </a:xfrm>
            <a:custGeom>
              <a:avLst/>
              <a:gdLst>
                <a:gd name="T0" fmla="*/ 78 w 92"/>
                <a:gd name="T1" fmla="*/ 72 h 92"/>
                <a:gd name="T2" fmla="*/ 64 w 92"/>
                <a:gd name="T3" fmla="*/ 83 h 92"/>
                <a:gd name="T4" fmla="*/ 27 w 92"/>
                <a:gd name="T5" fmla="*/ 78 h 92"/>
                <a:gd name="T6" fmla="*/ 0 w 92"/>
                <a:gd name="T7" fmla="*/ 44 h 92"/>
                <a:gd name="T8" fmla="*/ 56 w 92"/>
                <a:gd name="T9" fmla="*/ 0 h 92"/>
                <a:gd name="T10" fmla="*/ 83 w 92"/>
                <a:gd name="T11" fmla="*/ 34 h 92"/>
                <a:gd name="T12" fmla="*/ 78 w 92"/>
                <a:gd name="T1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78" y="72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53" y="92"/>
                    <a:pt x="36" y="90"/>
                    <a:pt x="27" y="7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92" y="46"/>
                    <a:pt x="90" y="63"/>
                    <a:pt x="78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4" name="Group 268"/>
          <p:cNvGrpSpPr/>
          <p:nvPr/>
        </p:nvGrpSpPr>
        <p:grpSpPr>
          <a:xfrm>
            <a:off x="3308649" y="1220433"/>
            <a:ext cx="256482" cy="407198"/>
            <a:chOff x="3824288" y="5486400"/>
            <a:chExt cx="307975" cy="488950"/>
          </a:xfrm>
          <a:solidFill>
            <a:schemeClr val="accent1"/>
          </a:solidFill>
        </p:grpSpPr>
        <p:sp>
          <p:nvSpPr>
            <p:cNvPr id="85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6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7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6950" y="711200"/>
            <a:ext cx="7150100" cy="372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64890" y="1972310"/>
            <a:ext cx="20142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  <a:endParaRPr lang="zh-CN" altLang="en-US" sz="7200" b="1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06034" y="183664"/>
            <a:ext cx="120205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smtClean="0">
                <a:solidFill>
                  <a:srgbClr val="27506E"/>
                </a:solidFill>
                <a:latin typeface="方正兰亭黑_GBK"/>
                <a:ea typeface="方正兰亭黑_GBK"/>
                <a:sym typeface="+mn-ea"/>
              </a:rPr>
              <a:t>评价与</a:t>
            </a:r>
            <a:r>
              <a:rPr lang="zh-CN" altLang="en-US" sz="1600" b="1" smtClean="0">
                <a:solidFill>
                  <a:srgbClr val="27506E"/>
                </a:solidFill>
                <a:latin typeface="方正兰亭黑_GBK"/>
                <a:ea typeface="方正兰亭黑_GBK"/>
              </a:rPr>
              <a:t>讨论</a:t>
            </a:r>
            <a:endParaRPr lang="zh-CN" altLang="en-US" sz="1600" b="1">
              <a:solidFill>
                <a:srgbClr val="27506E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4.3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31" name="Freeform 21"/>
          <p:cNvSpPr/>
          <p:nvPr/>
        </p:nvSpPr>
        <p:spPr bwMode="auto">
          <a:xfrm>
            <a:off x="3193098" y="1075690"/>
            <a:ext cx="1679575" cy="1682750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Freeform 22"/>
          <p:cNvSpPr/>
          <p:nvPr/>
        </p:nvSpPr>
        <p:spPr bwMode="auto">
          <a:xfrm>
            <a:off x="3193098" y="2144078"/>
            <a:ext cx="1679575" cy="1679575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Freeform 23"/>
          <p:cNvSpPr/>
          <p:nvPr/>
        </p:nvSpPr>
        <p:spPr bwMode="auto">
          <a:xfrm>
            <a:off x="4258310" y="1075690"/>
            <a:ext cx="1679575" cy="1682750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Freeform 24"/>
          <p:cNvSpPr/>
          <p:nvPr/>
        </p:nvSpPr>
        <p:spPr bwMode="auto">
          <a:xfrm>
            <a:off x="4258310" y="2144078"/>
            <a:ext cx="1679575" cy="1679575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 flipH="1">
            <a:off x="3470910" y="1309053"/>
            <a:ext cx="760413" cy="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3470910" y="2796540"/>
            <a:ext cx="0" cy="74930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4910773" y="3545840"/>
            <a:ext cx="720725" cy="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 flipV="1">
            <a:off x="5631498" y="1309053"/>
            <a:ext cx="0" cy="788987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矩形 4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/>
          <p:nvPr/>
        </p:nvSpPr>
        <p:spPr>
          <a:xfrm>
            <a:off x="1083903" y="1345829"/>
            <a:ext cx="2371282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cs typeface="Arial" panose="02080604020202020204" pitchFamily="34" charset="0"/>
            </a:endParaRPr>
          </a:p>
        </p:txBody>
      </p:sp>
      <p:sp>
        <p:nvSpPr>
          <p:cNvPr id="51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 txBox="1">
            <a:spLocks noChangeArrowheads="1"/>
          </p:cNvSpPr>
          <p:nvPr/>
        </p:nvSpPr>
        <p:spPr bwMode="auto">
          <a:xfrm>
            <a:off x="2552373" y="1077194"/>
            <a:ext cx="902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chemeClr val="accent1"/>
                </a:solidFill>
                <a:latin typeface="+mj-ea"/>
                <a:ea typeface="+mj-ea"/>
              </a:rPr>
              <a:t>人才培养</a:t>
            </a:r>
            <a:endParaRPr lang="zh-CN" altLang="en-US" sz="140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CxnSpPr/>
          <p:nvPr/>
        </p:nvCxnSpPr>
        <p:spPr>
          <a:xfrm>
            <a:off x="3107285" y="1376814"/>
            <a:ext cx="2319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16"/>
          <p:cNvSpPr>
            <a:spLocks noEditPoints="1"/>
          </p:cNvSpPr>
          <p:nvPr/>
        </p:nvSpPr>
        <p:spPr bwMode="auto">
          <a:xfrm>
            <a:off x="4404430" y="1144088"/>
            <a:ext cx="336211" cy="277287"/>
          </a:xfrm>
          <a:custGeom>
            <a:avLst/>
            <a:gdLst>
              <a:gd name="T0" fmla="*/ 666 w 734"/>
              <a:gd name="T1" fmla="*/ 199 h 605"/>
              <a:gd name="T2" fmla="*/ 624 w 734"/>
              <a:gd name="T3" fmla="*/ 241 h 605"/>
              <a:gd name="T4" fmla="*/ 666 w 734"/>
              <a:gd name="T5" fmla="*/ 282 h 605"/>
              <a:gd name="T6" fmla="*/ 707 w 734"/>
              <a:gd name="T7" fmla="*/ 241 h 605"/>
              <a:gd name="T8" fmla="*/ 666 w 734"/>
              <a:gd name="T9" fmla="*/ 199 h 605"/>
              <a:gd name="T10" fmla="*/ 69 w 734"/>
              <a:gd name="T11" fmla="*/ 199 h 605"/>
              <a:gd name="T12" fmla="*/ 27 w 734"/>
              <a:gd name="T13" fmla="*/ 241 h 605"/>
              <a:gd name="T14" fmla="*/ 69 w 734"/>
              <a:gd name="T15" fmla="*/ 282 h 605"/>
              <a:gd name="T16" fmla="*/ 110 w 734"/>
              <a:gd name="T17" fmla="*/ 241 h 605"/>
              <a:gd name="T18" fmla="*/ 69 w 734"/>
              <a:gd name="T19" fmla="*/ 199 h 605"/>
              <a:gd name="T20" fmla="*/ 542 w 734"/>
              <a:gd name="T21" fmla="*/ 124 h 605"/>
              <a:gd name="T22" fmla="*/ 480 w 734"/>
              <a:gd name="T23" fmla="*/ 186 h 605"/>
              <a:gd name="T24" fmla="*/ 542 w 734"/>
              <a:gd name="T25" fmla="*/ 247 h 605"/>
              <a:gd name="T26" fmla="*/ 604 w 734"/>
              <a:gd name="T27" fmla="*/ 186 h 605"/>
              <a:gd name="T28" fmla="*/ 542 w 734"/>
              <a:gd name="T29" fmla="*/ 124 h 605"/>
              <a:gd name="T30" fmla="*/ 734 w 734"/>
              <a:gd name="T31" fmla="*/ 500 h 605"/>
              <a:gd name="T32" fmla="*/ 663 w 734"/>
              <a:gd name="T33" fmla="*/ 500 h 605"/>
              <a:gd name="T34" fmla="*/ 663 w 734"/>
              <a:gd name="T35" fmla="*/ 370 h 605"/>
              <a:gd name="T36" fmla="*/ 646 w 734"/>
              <a:gd name="T37" fmla="*/ 309 h 605"/>
              <a:gd name="T38" fmla="*/ 666 w 734"/>
              <a:gd name="T39" fmla="*/ 306 h 605"/>
              <a:gd name="T40" fmla="*/ 734 w 734"/>
              <a:gd name="T41" fmla="*/ 374 h 605"/>
              <a:gd name="T42" fmla="*/ 734 w 734"/>
              <a:gd name="T43" fmla="*/ 500 h 605"/>
              <a:gd name="T44" fmla="*/ 192 w 734"/>
              <a:gd name="T45" fmla="*/ 124 h 605"/>
              <a:gd name="T46" fmla="*/ 130 w 734"/>
              <a:gd name="T47" fmla="*/ 186 h 605"/>
              <a:gd name="T48" fmla="*/ 192 w 734"/>
              <a:gd name="T49" fmla="*/ 247 h 605"/>
              <a:gd name="T50" fmla="*/ 254 w 734"/>
              <a:gd name="T51" fmla="*/ 186 h 605"/>
              <a:gd name="T52" fmla="*/ 192 w 734"/>
              <a:gd name="T53" fmla="*/ 124 h 605"/>
              <a:gd name="T54" fmla="*/ 69 w 734"/>
              <a:gd name="T55" fmla="*/ 306 h 605"/>
              <a:gd name="T56" fmla="*/ 88 w 734"/>
              <a:gd name="T57" fmla="*/ 309 h 605"/>
              <a:gd name="T58" fmla="*/ 71 w 734"/>
              <a:gd name="T59" fmla="*/ 370 h 605"/>
              <a:gd name="T60" fmla="*/ 71 w 734"/>
              <a:gd name="T61" fmla="*/ 500 h 605"/>
              <a:gd name="T62" fmla="*/ 0 w 734"/>
              <a:gd name="T63" fmla="*/ 500 h 605"/>
              <a:gd name="T64" fmla="*/ 0 w 734"/>
              <a:gd name="T65" fmla="*/ 374 h 605"/>
              <a:gd name="T66" fmla="*/ 69 w 734"/>
              <a:gd name="T67" fmla="*/ 306 h 605"/>
              <a:gd name="T68" fmla="*/ 367 w 734"/>
              <a:gd name="T69" fmla="*/ 0 h 605"/>
              <a:gd name="T70" fmla="*/ 276 w 734"/>
              <a:gd name="T71" fmla="*/ 92 h 605"/>
              <a:gd name="T72" fmla="*/ 367 w 734"/>
              <a:gd name="T73" fmla="*/ 183 h 605"/>
              <a:gd name="T74" fmla="*/ 458 w 734"/>
              <a:gd name="T75" fmla="*/ 92 h 605"/>
              <a:gd name="T76" fmla="*/ 367 w 734"/>
              <a:gd name="T77" fmla="*/ 0 h 605"/>
              <a:gd name="T78" fmla="*/ 641 w 734"/>
              <a:gd name="T79" fmla="*/ 548 h 605"/>
              <a:gd name="T80" fmla="*/ 533 w 734"/>
              <a:gd name="T81" fmla="*/ 548 h 605"/>
              <a:gd name="T82" fmla="*/ 533 w 734"/>
              <a:gd name="T83" fmla="*/ 351 h 605"/>
              <a:gd name="T84" fmla="*/ 514 w 734"/>
              <a:gd name="T85" fmla="*/ 276 h 605"/>
              <a:gd name="T86" fmla="*/ 542 w 734"/>
              <a:gd name="T87" fmla="*/ 271 h 605"/>
              <a:gd name="T88" fmla="*/ 641 w 734"/>
              <a:gd name="T89" fmla="*/ 370 h 605"/>
              <a:gd name="T90" fmla="*/ 641 w 734"/>
              <a:gd name="T91" fmla="*/ 548 h 605"/>
              <a:gd name="T92" fmla="*/ 201 w 734"/>
              <a:gd name="T93" fmla="*/ 351 h 605"/>
              <a:gd name="T94" fmla="*/ 201 w 734"/>
              <a:gd name="T95" fmla="*/ 548 h 605"/>
              <a:gd name="T96" fmla="*/ 93 w 734"/>
              <a:gd name="T97" fmla="*/ 548 h 605"/>
              <a:gd name="T98" fmla="*/ 93 w 734"/>
              <a:gd name="T99" fmla="*/ 370 h 605"/>
              <a:gd name="T100" fmla="*/ 192 w 734"/>
              <a:gd name="T101" fmla="*/ 271 h 605"/>
              <a:gd name="T102" fmla="*/ 220 w 734"/>
              <a:gd name="T103" fmla="*/ 276 h 605"/>
              <a:gd name="T104" fmla="*/ 201 w 734"/>
              <a:gd name="T105" fmla="*/ 351 h 605"/>
              <a:gd name="T106" fmla="*/ 224 w 734"/>
              <a:gd name="T107" fmla="*/ 605 h 605"/>
              <a:gd name="T108" fmla="*/ 510 w 734"/>
              <a:gd name="T109" fmla="*/ 605 h 605"/>
              <a:gd name="T110" fmla="*/ 510 w 734"/>
              <a:gd name="T111" fmla="*/ 351 h 605"/>
              <a:gd name="T112" fmla="*/ 367 w 734"/>
              <a:gd name="T113" fmla="*/ 207 h 605"/>
              <a:gd name="T114" fmla="*/ 224 w 734"/>
              <a:gd name="T115" fmla="*/ 351 h 605"/>
              <a:gd name="T116" fmla="*/ 224 w 734"/>
              <a:gd name="T117" fmla="*/ 60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34" h="605">
                <a:moveTo>
                  <a:pt x="666" y="199"/>
                </a:moveTo>
                <a:cubicBezTo>
                  <a:pt x="643" y="199"/>
                  <a:pt x="624" y="218"/>
                  <a:pt x="624" y="241"/>
                </a:cubicBezTo>
                <a:cubicBezTo>
                  <a:pt x="624" y="264"/>
                  <a:pt x="643" y="282"/>
                  <a:pt x="666" y="282"/>
                </a:cubicBezTo>
                <a:cubicBezTo>
                  <a:pt x="688" y="282"/>
                  <a:pt x="707" y="264"/>
                  <a:pt x="707" y="241"/>
                </a:cubicBezTo>
                <a:cubicBezTo>
                  <a:pt x="707" y="218"/>
                  <a:pt x="688" y="199"/>
                  <a:pt x="666" y="199"/>
                </a:cubicBezTo>
                <a:close/>
                <a:moveTo>
                  <a:pt x="69" y="199"/>
                </a:moveTo>
                <a:cubicBezTo>
                  <a:pt x="46" y="199"/>
                  <a:pt x="27" y="218"/>
                  <a:pt x="27" y="241"/>
                </a:cubicBezTo>
                <a:cubicBezTo>
                  <a:pt x="27" y="264"/>
                  <a:pt x="46" y="282"/>
                  <a:pt x="69" y="282"/>
                </a:cubicBezTo>
                <a:cubicBezTo>
                  <a:pt x="92" y="282"/>
                  <a:pt x="110" y="264"/>
                  <a:pt x="110" y="241"/>
                </a:cubicBezTo>
                <a:cubicBezTo>
                  <a:pt x="110" y="218"/>
                  <a:pt x="92" y="199"/>
                  <a:pt x="69" y="199"/>
                </a:cubicBezTo>
                <a:close/>
                <a:moveTo>
                  <a:pt x="542" y="124"/>
                </a:moveTo>
                <a:cubicBezTo>
                  <a:pt x="508" y="124"/>
                  <a:pt x="480" y="152"/>
                  <a:pt x="480" y="186"/>
                </a:cubicBezTo>
                <a:cubicBezTo>
                  <a:pt x="480" y="220"/>
                  <a:pt x="508" y="247"/>
                  <a:pt x="542" y="247"/>
                </a:cubicBezTo>
                <a:cubicBezTo>
                  <a:pt x="576" y="247"/>
                  <a:pt x="604" y="220"/>
                  <a:pt x="604" y="186"/>
                </a:cubicBezTo>
                <a:cubicBezTo>
                  <a:pt x="604" y="152"/>
                  <a:pt x="576" y="124"/>
                  <a:pt x="542" y="124"/>
                </a:cubicBezTo>
                <a:close/>
                <a:moveTo>
                  <a:pt x="734" y="500"/>
                </a:moveTo>
                <a:cubicBezTo>
                  <a:pt x="663" y="500"/>
                  <a:pt x="663" y="500"/>
                  <a:pt x="663" y="500"/>
                </a:cubicBezTo>
                <a:cubicBezTo>
                  <a:pt x="663" y="370"/>
                  <a:pt x="663" y="370"/>
                  <a:pt x="663" y="370"/>
                </a:cubicBezTo>
                <a:cubicBezTo>
                  <a:pt x="663" y="348"/>
                  <a:pt x="657" y="327"/>
                  <a:pt x="646" y="309"/>
                </a:cubicBezTo>
                <a:cubicBezTo>
                  <a:pt x="653" y="307"/>
                  <a:pt x="659" y="306"/>
                  <a:pt x="666" y="306"/>
                </a:cubicBezTo>
                <a:cubicBezTo>
                  <a:pt x="703" y="306"/>
                  <a:pt x="734" y="337"/>
                  <a:pt x="734" y="374"/>
                </a:cubicBezTo>
                <a:lnTo>
                  <a:pt x="734" y="500"/>
                </a:lnTo>
                <a:close/>
                <a:moveTo>
                  <a:pt x="192" y="124"/>
                </a:moveTo>
                <a:cubicBezTo>
                  <a:pt x="158" y="124"/>
                  <a:pt x="130" y="152"/>
                  <a:pt x="130" y="186"/>
                </a:cubicBezTo>
                <a:cubicBezTo>
                  <a:pt x="130" y="220"/>
                  <a:pt x="158" y="247"/>
                  <a:pt x="192" y="247"/>
                </a:cubicBezTo>
                <a:cubicBezTo>
                  <a:pt x="226" y="247"/>
                  <a:pt x="254" y="220"/>
                  <a:pt x="254" y="186"/>
                </a:cubicBezTo>
                <a:cubicBezTo>
                  <a:pt x="254" y="152"/>
                  <a:pt x="226" y="124"/>
                  <a:pt x="192" y="124"/>
                </a:cubicBezTo>
                <a:close/>
                <a:moveTo>
                  <a:pt x="69" y="306"/>
                </a:moveTo>
                <a:cubicBezTo>
                  <a:pt x="75" y="306"/>
                  <a:pt x="82" y="307"/>
                  <a:pt x="88" y="309"/>
                </a:cubicBezTo>
                <a:cubicBezTo>
                  <a:pt x="77" y="327"/>
                  <a:pt x="71" y="348"/>
                  <a:pt x="71" y="370"/>
                </a:cubicBezTo>
                <a:cubicBezTo>
                  <a:pt x="71" y="500"/>
                  <a:pt x="71" y="500"/>
                  <a:pt x="71" y="500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37"/>
                  <a:pt x="31" y="306"/>
                  <a:pt x="69" y="306"/>
                </a:cubicBezTo>
                <a:close/>
                <a:moveTo>
                  <a:pt x="367" y="0"/>
                </a:moveTo>
                <a:cubicBezTo>
                  <a:pt x="317" y="0"/>
                  <a:pt x="276" y="41"/>
                  <a:pt x="276" y="92"/>
                </a:cubicBezTo>
                <a:cubicBezTo>
                  <a:pt x="276" y="142"/>
                  <a:pt x="317" y="183"/>
                  <a:pt x="367" y="183"/>
                </a:cubicBezTo>
                <a:cubicBezTo>
                  <a:pt x="417" y="183"/>
                  <a:pt x="458" y="142"/>
                  <a:pt x="458" y="92"/>
                </a:cubicBezTo>
                <a:cubicBezTo>
                  <a:pt x="458" y="41"/>
                  <a:pt x="417" y="0"/>
                  <a:pt x="367" y="0"/>
                </a:cubicBezTo>
                <a:close/>
                <a:moveTo>
                  <a:pt x="641" y="548"/>
                </a:moveTo>
                <a:cubicBezTo>
                  <a:pt x="533" y="548"/>
                  <a:pt x="533" y="548"/>
                  <a:pt x="533" y="548"/>
                </a:cubicBezTo>
                <a:cubicBezTo>
                  <a:pt x="533" y="351"/>
                  <a:pt x="533" y="351"/>
                  <a:pt x="533" y="351"/>
                </a:cubicBezTo>
                <a:cubicBezTo>
                  <a:pt x="533" y="324"/>
                  <a:pt x="526" y="298"/>
                  <a:pt x="514" y="276"/>
                </a:cubicBezTo>
                <a:cubicBezTo>
                  <a:pt x="523" y="273"/>
                  <a:pt x="532" y="271"/>
                  <a:pt x="542" y="271"/>
                </a:cubicBezTo>
                <a:cubicBezTo>
                  <a:pt x="596" y="271"/>
                  <a:pt x="641" y="315"/>
                  <a:pt x="641" y="370"/>
                </a:cubicBezTo>
                <a:lnTo>
                  <a:pt x="641" y="548"/>
                </a:lnTo>
                <a:close/>
                <a:moveTo>
                  <a:pt x="201" y="351"/>
                </a:moveTo>
                <a:cubicBezTo>
                  <a:pt x="201" y="548"/>
                  <a:pt x="201" y="548"/>
                  <a:pt x="201" y="548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370"/>
                  <a:pt x="93" y="370"/>
                  <a:pt x="93" y="370"/>
                </a:cubicBezTo>
                <a:cubicBezTo>
                  <a:pt x="93" y="316"/>
                  <a:pt x="138" y="271"/>
                  <a:pt x="192" y="271"/>
                </a:cubicBezTo>
                <a:cubicBezTo>
                  <a:pt x="202" y="271"/>
                  <a:pt x="211" y="273"/>
                  <a:pt x="220" y="276"/>
                </a:cubicBezTo>
                <a:cubicBezTo>
                  <a:pt x="208" y="298"/>
                  <a:pt x="201" y="324"/>
                  <a:pt x="201" y="351"/>
                </a:cubicBezTo>
                <a:close/>
                <a:moveTo>
                  <a:pt x="224" y="605"/>
                </a:moveTo>
                <a:cubicBezTo>
                  <a:pt x="510" y="605"/>
                  <a:pt x="510" y="605"/>
                  <a:pt x="510" y="605"/>
                </a:cubicBezTo>
                <a:cubicBezTo>
                  <a:pt x="510" y="351"/>
                  <a:pt x="510" y="351"/>
                  <a:pt x="510" y="351"/>
                </a:cubicBezTo>
                <a:cubicBezTo>
                  <a:pt x="510" y="272"/>
                  <a:pt x="446" y="207"/>
                  <a:pt x="367" y="207"/>
                </a:cubicBezTo>
                <a:cubicBezTo>
                  <a:pt x="288" y="207"/>
                  <a:pt x="224" y="272"/>
                  <a:pt x="224" y="351"/>
                </a:cubicBezTo>
                <a:lnTo>
                  <a:pt x="224" y="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 txBox="1">
            <a:spLocks noChangeArrowheads="1"/>
          </p:cNvSpPr>
          <p:nvPr/>
        </p:nvSpPr>
        <p:spPr bwMode="auto">
          <a:xfrm>
            <a:off x="5767711" y="1028178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chemeClr val="accent1"/>
                </a:solidFill>
                <a:latin typeface="+mj-ea"/>
                <a:ea typeface="+mj-ea"/>
              </a:rPr>
              <a:t>物资购买</a:t>
            </a:r>
            <a:endParaRPr lang="zh-CN" altLang="en-US" sz="100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CxnSpPr/>
          <p:nvPr/>
        </p:nvCxnSpPr>
        <p:spPr>
          <a:xfrm>
            <a:off x="5869274" y="1358784"/>
            <a:ext cx="2319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5494241" y="2336474"/>
            <a:ext cx="338961" cy="289400"/>
            <a:chOff x="4260851" y="754063"/>
            <a:chExt cx="608013" cy="519113"/>
          </a:xfrm>
          <a:solidFill>
            <a:schemeClr val="bg1"/>
          </a:solidFill>
        </p:grpSpPr>
        <p:sp>
          <p:nvSpPr>
            <p:cNvPr id="77" name="Oval 68"/>
            <p:cNvSpPr>
              <a:spLocks noChangeArrowheads="1"/>
            </p:cNvSpPr>
            <p:nvPr/>
          </p:nvSpPr>
          <p:spPr bwMode="auto">
            <a:xfrm>
              <a:off x="4445001" y="1176338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78" name="Oval 69"/>
            <p:cNvSpPr>
              <a:spLocks noChangeArrowheads="1"/>
            </p:cNvSpPr>
            <p:nvPr/>
          </p:nvSpPr>
          <p:spPr bwMode="auto">
            <a:xfrm>
              <a:off x="4654551" y="1176338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79" name="Freeform 70"/>
            <p:cNvSpPr/>
            <p:nvPr/>
          </p:nvSpPr>
          <p:spPr bwMode="auto">
            <a:xfrm>
              <a:off x="4260851" y="754063"/>
              <a:ext cx="608013" cy="406400"/>
            </a:xfrm>
            <a:custGeom>
              <a:avLst/>
              <a:gdLst>
                <a:gd name="T0" fmla="*/ 673 w 725"/>
                <a:gd name="T1" fmla="*/ 191 h 486"/>
                <a:gd name="T2" fmla="*/ 320 w 725"/>
                <a:gd name="T3" fmla="*/ 191 h 486"/>
                <a:gd name="T4" fmla="*/ 299 w 725"/>
                <a:gd name="T5" fmla="*/ 219 h 486"/>
                <a:gd name="T6" fmla="*/ 320 w 725"/>
                <a:gd name="T7" fmla="*/ 248 h 486"/>
                <a:gd name="T8" fmla="*/ 636 w 725"/>
                <a:gd name="T9" fmla="*/ 248 h 486"/>
                <a:gd name="T10" fmla="*/ 618 w 725"/>
                <a:gd name="T11" fmla="*/ 309 h 486"/>
                <a:gd name="T12" fmla="*/ 307 w 725"/>
                <a:gd name="T13" fmla="*/ 309 h 486"/>
                <a:gd name="T14" fmla="*/ 288 w 725"/>
                <a:gd name="T15" fmla="*/ 334 h 486"/>
                <a:gd name="T16" fmla="*/ 307 w 725"/>
                <a:gd name="T17" fmla="*/ 362 h 486"/>
                <a:gd name="T18" fmla="*/ 602 w 725"/>
                <a:gd name="T19" fmla="*/ 362 h 486"/>
                <a:gd name="T20" fmla="*/ 603 w 725"/>
                <a:gd name="T21" fmla="*/ 362 h 486"/>
                <a:gd name="T22" fmla="*/ 586 w 725"/>
                <a:gd name="T23" fmla="*/ 418 h 486"/>
                <a:gd name="T24" fmla="*/ 265 w 725"/>
                <a:gd name="T25" fmla="*/ 418 h 486"/>
                <a:gd name="T26" fmla="*/ 244 w 725"/>
                <a:gd name="T27" fmla="*/ 248 h 486"/>
                <a:gd name="T28" fmla="*/ 237 w 725"/>
                <a:gd name="T29" fmla="*/ 191 h 486"/>
                <a:gd name="T30" fmla="*/ 227 w 725"/>
                <a:gd name="T31" fmla="*/ 116 h 486"/>
                <a:gd name="T32" fmla="*/ 51 w 725"/>
                <a:gd name="T33" fmla="*/ 12 h 486"/>
                <a:gd name="T34" fmla="*/ 51 w 725"/>
                <a:gd name="T35" fmla="*/ 77 h 486"/>
                <a:gd name="T36" fmla="*/ 144 w 725"/>
                <a:gd name="T37" fmla="*/ 121 h 486"/>
                <a:gd name="T38" fmla="*/ 167 w 725"/>
                <a:gd name="T39" fmla="*/ 150 h 486"/>
                <a:gd name="T40" fmla="*/ 207 w 725"/>
                <a:gd name="T41" fmla="*/ 447 h 486"/>
                <a:gd name="T42" fmla="*/ 244 w 725"/>
                <a:gd name="T43" fmla="*/ 486 h 486"/>
                <a:gd name="T44" fmla="*/ 598 w 725"/>
                <a:gd name="T45" fmla="*/ 486 h 486"/>
                <a:gd name="T46" fmla="*/ 634 w 725"/>
                <a:gd name="T47" fmla="*/ 455 h 486"/>
                <a:gd name="T48" fmla="*/ 704 w 725"/>
                <a:gd name="T49" fmla="*/ 246 h 486"/>
                <a:gd name="T50" fmla="*/ 673 w 725"/>
                <a:gd name="T51" fmla="*/ 19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5" h="486">
                  <a:moveTo>
                    <a:pt x="673" y="191"/>
                  </a:moveTo>
                  <a:cubicBezTo>
                    <a:pt x="600" y="191"/>
                    <a:pt x="320" y="191"/>
                    <a:pt x="320" y="191"/>
                  </a:cubicBezTo>
                  <a:cubicBezTo>
                    <a:pt x="320" y="191"/>
                    <a:pt x="299" y="196"/>
                    <a:pt x="299" y="219"/>
                  </a:cubicBezTo>
                  <a:cubicBezTo>
                    <a:pt x="299" y="242"/>
                    <a:pt x="320" y="248"/>
                    <a:pt x="320" y="248"/>
                  </a:cubicBezTo>
                  <a:cubicBezTo>
                    <a:pt x="636" y="248"/>
                    <a:pt x="636" y="248"/>
                    <a:pt x="636" y="248"/>
                  </a:cubicBezTo>
                  <a:cubicBezTo>
                    <a:pt x="618" y="309"/>
                    <a:pt x="618" y="309"/>
                    <a:pt x="618" y="309"/>
                  </a:cubicBezTo>
                  <a:cubicBezTo>
                    <a:pt x="532" y="309"/>
                    <a:pt x="307" y="309"/>
                    <a:pt x="307" y="309"/>
                  </a:cubicBezTo>
                  <a:cubicBezTo>
                    <a:pt x="307" y="309"/>
                    <a:pt x="288" y="313"/>
                    <a:pt x="288" y="334"/>
                  </a:cubicBezTo>
                  <a:cubicBezTo>
                    <a:pt x="288" y="356"/>
                    <a:pt x="307" y="362"/>
                    <a:pt x="307" y="362"/>
                  </a:cubicBezTo>
                  <a:cubicBezTo>
                    <a:pt x="602" y="362"/>
                    <a:pt x="602" y="362"/>
                    <a:pt x="602" y="362"/>
                  </a:cubicBezTo>
                  <a:cubicBezTo>
                    <a:pt x="603" y="362"/>
                    <a:pt x="603" y="362"/>
                    <a:pt x="603" y="362"/>
                  </a:cubicBezTo>
                  <a:cubicBezTo>
                    <a:pt x="586" y="418"/>
                    <a:pt x="586" y="418"/>
                    <a:pt x="586" y="418"/>
                  </a:cubicBezTo>
                  <a:cubicBezTo>
                    <a:pt x="265" y="418"/>
                    <a:pt x="265" y="418"/>
                    <a:pt x="265" y="418"/>
                  </a:cubicBezTo>
                  <a:cubicBezTo>
                    <a:pt x="244" y="248"/>
                    <a:pt x="244" y="248"/>
                    <a:pt x="244" y="248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7" y="191"/>
                    <a:pt x="230" y="138"/>
                    <a:pt x="227" y="116"/>
                  </a:cubicBezTo>
                  <a:cubicBezTo>
                    <a:pt x="223" y="95"/>
                    <a:pt x="169" y="67"/>
                    <a:pt x="51" y="12"/>
                  </a:cubicBezTo>
                  <a:cubicBezTo>
                    <a:pt x="23" y="0"/>
                    <a:pt x="0" y="51"/>
                    <a:pt x="51" y="77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1"/>
                    <a:pt x="165" y="133"/>
                    <a:pt x="167" y="150"/>
                  </a:cubicBezTo>
                  <a:cubicBezTo>
                    <a:pt x="169" y="167"/>
                    <a:pt x="207" y="447"/>
                    <a:pt x="207" y="447"/>
                  </a:cubicBezTo>
                  <a:cubicBezTo>
                    <a:pt x="207" y="447"/>
                    <a:pt x="208" y="486"/>
                    <a:pt x="244" y="486"/>
                  </a:cubicBezTo>
                  <a:cubicBezTo>
                    <a:pt x="279" y="486"/>
                    <a:pt x="569" y="486"/>
                    <a:pt x="598" y="486"/>
                  </a:cubicBezTo>
                  <a:cubicBezTo>
                    <a:pt x="628" y="486"/>
                    <a:pt x="634" y="455"/>
                    <a:pt x="634" y="455"/>
                  </a:cubicBezTo>
                  <a:cubicBezTo>
                    <a:pt x="704" y="246"/>
                    <a:pt x="704" y="246"/>
                    <a:pt x="704" y="246"/>
                  </a:cubicBezTo>
                  <a:cubicBezTo>
                    <a:pt x="704" y="246"/>
                    <a:pt x="725" y="191"/>
                    <a:pt x="67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</p:grpSp>
      <p:sp>
        <p:nvSpPr>
          <p:cNvPr id="81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 txBox="1">
            <a:spLocks noChangeArrowheads="1"/>
          </p:cNvSpPr>
          <p:nvPr/>
        </p:nvSpPr>
        <p:spPr bwMode="auto">
          <a:xfrm>
            <a:off x="2514446" y="2965683"/>
            <a:ext cx="902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smtClean="0">
                <a:solidFill>
                  <a:schemeClr val="accent1"/>
                </a:solidFill>
                <a:latin typeface="+mj-ea"/>
                <a:ea typeface="+mj-ea"/>
              </a:rPr>
              <a:t>品牌推广</a:t>
            </a:r>
            <a:endParaRPr lang="zh-CN" altLang="en-US" sz="140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82" name="直接连接符 81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CxnSpPr/>
          <p:nvPr/>
        </p:nvCxnSpPr>
        <p:spPr>
          <a:xfrm>
            <a:off x="3069358" y="3265303"/>
            <a:ext cx="2319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59"/>
          <p:cNvSpPr/>
          <p:nvPr/>
        </p:nvSpPr>
        <p:spPr bwMode="auto">
          <a:xfrm>
            <a:off x="3280606" y="2319203"/>
            <a:ext cx="273304" cy="27210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l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4" name="矩形 83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/>
          <p:nvPr/>
        </p:nvSpPr>
        <p:spPr>
          <a:xfrm>
            <a:off x="5766837" y="3265303"/>
            <a:ext cx="237128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cs typeface="Arial" panose="02080604020202020204" pitchFamily="34" charset="0"/>
              </a:rPr>
              <a:t>Lorem ipsum dolor sit amet, consectetuer adipiscing elit. Aenean commodo ligula eget dolor. 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 txBox="1">
            <a:spLocks noChangeArrowheads="1"/>
          </p:cNvSpPr>
          <p:nvPr/>
        </p:nvSpPr>
        <p:spPr bwMode="auto">
          <a:xfrm>
            <a:off x="5766837" y="2973839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accent1"/>
                </a:solidFill>
                <a:latin typeface="+mj-ea"/>
                <a:ea typeface="+mj-ea"/>
              </a:rPr>
              <a:t>技术支持</a:t>
            </a:r>
            <a:endParaRPr lang="zh-CN" altLang="en-US" sz="140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86" name="直接连接符 85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CxnSpPr/>
          <p:nvPr/>
        </p:nvCxnSpPr>
        <p:spPr>
          <a:xfrm>
            <a:off x="5868400" y="3273459"/>
            <a:ext cx="23193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95"/>
          <p:cNvSpPr>
            <a:spLocks noEditPoints="1"/>
          </p:cNvSpPr>
          <p:nvPr/>
        </p:nvSpPr>
        <p:spPr bwMode="auto">
          <a:xfrm>
            <a:off x="4413761" y="3358937"/>
            <a:ext cx="358784" cy="317219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9982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实验结果</a:t>
            </a:r>
            <a:endParaRPr lang="zh-CN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兰亭黑_GBK"/>
              <a:ea typeface="方正兰亭黑_GBK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4.2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582941" y="1629646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Freeform 8"/>
          <p:cNvSpPr/>
          <p:nvPr/>
        </p:nvSpPr>
        <p:spPr bwMode="auto">
          <a:xfrm>
            <a:off x="376877" y="1508077"/>
            <a:ext cx="617536" cy="709241"/>
          </a:xfrm>
          <a:custGeom>
            <a:avLst/>
            <a:gdLst>
              <a:gd name="T0" fmla="*/ 162 w 162"/>
              <a:gd name="T1" fmla="*/ 0 h 185"/>
              <a:gd name="T2" fmla="*/ 96 w 162"/>
              <a:gd name="T3" fmla="*/ 14 h 185"/>
              <a:gd name="T4" fmla="*/ 102 w 162"/>
              <a:gd name="T5" fmla="*/ 25 h 185"/>
              <a:gd name="T6" fmla="*/ 1 w 162"/>
              <a:gd name="T7" fmla="*/ 178 h 185"/>
              <a:gd name="T8" fmla="*/ 5 w 162"/>
              <a:gd name="T9" fmla="*/ 185 h 185"/>
              <a:gd name="T10" fmla="*/ 7 w 162"/>
              <a:gd name="T11" fmla="*/ 185 h 185"/>
              <a:gd name="T12" fmla="*/ 13 w 162"/>
              <a:gd name="T13" fmla="*/ 180 h 185"/>
              <a:gd name="T14" fmla="*/ 107 w 162"/>
              <a:gd name="T15" fmla="*/ 36 h 185"/>
              <a:gd name="T16" fmla="*/ 112 w 162"/>
              <a:gd name="T17" fmla="*/ 45 h 185"/>
              <a:gd name="T18" fmla="*/ 162 w 162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162" y="0"/>
                </a:moveTo>
                <a:cubicBezTo>
                  <a:pt x="96" y="14"/>
                  <a:pt x="96" y="14"/>
                  <a:pt x="96" y="1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51" y="62"/>
                  <a:pt x="14" y="117"/>
                  <a:pt x="1" y="178"/>
                </a:cubicBezTo>
                <a:cubicBezTo>
                  <a:pt x="0" y="181"/>
                  <a:pt x="2" y="184"/>
                  <a:pt x="5" y="185"/>
                </a:cubicBezTo>
                <a:cubicBezTo>
                  <a:pt x="6" y="185"/>
                  <a:pt x="6" y="185"/>
                  <a:pt x="7" y="185"/>
                </a:cubicBezTo>
                <a:cubicBezTo>
                  <a:pt x="10" y="185"/>
                  <a:pt x="12" y="183"/>
                  <a:pt x="13" y="180"/>
                </a:cubicBezTo>
                <a:cubicBezTo>
                  <a:pt x="25" y="123"/>
                  <a:pt x="59" y="71"/>
                  <a:pt x="107" y="36"/>
                </a:cubicBezTo>
                <a:cubicBezTo>
                  <a:pt x="112" y="45"/>
                  <a:pt x="112" y="45"/>
                  <a:pt x="112" y="45"/>
                </a:cubicBezTo>
                <a:lnTo>
                  <a:pt x="162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864808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Freeform 11"/>
          <p:cNvSpPr/>
          <p:nvPr/>
        </p:nvSpPr>
        <p:spPr bwMode="auto">
          <a:xfrm>
            <a:off x="8149587" y="2597343"/>
            <a:ext cx="617536" cy="709241"/>
          </a:xfrm>
          <a:custGeom>
            <a:avLst/>
            <a:gdLst>
              <a:gd name="T0" fmla="*/ 0 w 162"/>
              <a:gd name="T1" fmla="*/ 185 h 185"/>
              <a:gd name="T2" fmla="*/ 66 w 162"/>
              <a:gd name="T3" fmla="*/ 171 h 185"/>
              <a:gd name="T4" fmla="*/ 60 w 162"/>
              <a:gd name="T5" fmla="*/ 160 h 185"/>
              <a:gd name="T6" fmla="*/ 161 w 162"/>
              <a:gd name="T7" fmla="*/ 8 h 185"/>
              <a:gd name="T8" fmla="*/ 156 w 162"/>
              <a:gd name="T9" fmla="*/ 0 h 185"/>
              <a:gd name="T10" fmla="*/ 155 w 162"/>
              <a:gd name="T11" fmla="*/ 0 h 185"/>
              <a:gd name="T12" fmla="*/ 149 w 162"/>
              <a:gd name="T13" fmla="*/ 5 h 185"/>
              <a:gd name="T14" fmla="*/ 54 w 162"/>
              <a:gd name="T15" fmla="*/ 149 h 185"/>
              <a:gd name="T16" fmla="*/ 50 w 162"/>
              <a:gd name="T17" fmla="*/ 140 h 185"/>
              <a:gd name="T18" fmla="*/ 0 w 162"/>
              <a:gd name="T1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0" y="185"/>
                </a:moveTo>
                <a:cubicBezTo>
                  <a:pt x="66" y="171"/>
                  <a:pt x="66" y="171"/>
                  <a:pt x="66" y="171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111" y="124"/>
                  <a:pt x="147" y="69"/>
                  <a:pt x="161" y="8"/>
                </a:cubicBezTo>
                <a:cubicBezTo>
                  <a:pt x="162" y="4"/>
                  <a:pt x="159" y="1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2" y="0"/>
                  <a:pt x="150" y="2"/>
                  <a:pt x="149" y="5"/>
                </a:cubicBezTo>
                <a:cubicBezTo>
                  <a:pt x="136" y="63"/>
                  <a:pt x="102" y="114"/>
                  <a:pt x="54" y="149"/>
                </a:cubicBezTo>
                <a:cubicBezTo>
                  <a:pt x="50" y="140"/>
                  <a:pt x="50" y="140"/>
                  <a:pt x="50" y="140"/>
                </a:cubicBezTo>
                <a:lnTo>
                  <a:pt x="0" y="185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9" name="Freeform 13"/>
          <p:cNvSpPr>
            <a:spLocks noEditPoints="1"/>
          </p:cNvSpPr>
          <p:nvPr/>
        </p:nvSpPr>
        <p:spPr bwMode="auto">
          <a:xfrm>
            <a:off x="2139907" y="1626285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2444864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Freeform 15"/>
          <p:cNvSpPr>
            <a:spLocks noEditPoints="1"/>
          </p:cNvSpPr>
          <p:nvPr/>
        </p:nvSpPr>
        <p:spPr bwMode="auto">
          <a:xfrm>
            <a:off x="3719961" y="1626285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4024917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5300016" y="1626285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5604970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Freeform 19"/>
          <p:cNvSpPr>
            <a:spLocks noEditPoints="1"/>
          </p:cNvSpPr>
          <p:nvPr/>
        </p:nvSpPr>
        <p:spPr bwMode="auto">
          <a:xfrm>
            <a:off x="6880067" y="1626285"/>
            <a:ext cx="1534311" cy="154431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6" name="Oval 20"/>
          <p:cNvSpPr>
            <a:spLocks noChangeArrowheads="1"/>
          </p:cNvSpPr>
          <p:nvPr/>
        </p:nvSpPr>
        <p:spPr bwMode="auto">
          <a:xfrm>
            <a:off x="7185025" y="1933241"/>
            <a:ext cx="924399" cy="930403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AutoShape 59"/>
          <p:cNvSpPr/>
          <p:nvPr/>
        </p:nvSpPr>
        <p:spPr bwMode="auto">
          <a:xfrm>
            <a:off x="1112948" y="2212844"/>
            <a:ext cx="372839" cy="371197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720754" y="2260961"/>
            <a:ext cx="383712" cy="336383"/>
            <a:chOff x="1035050" y="1447800"/>
            <a:chExt cx="360363" cy="315913"/>
          </a:xfrm>
          <a:solidFill>
            <a:schemeClr val="accent1"/>
          </a:solidFill>
        </p:grpSpPr>
        <p:sp>
          <p:nvSpPr>
            <p:cNvPr id="69" name="AutoShape 147"/>
            <p:cNvSpPr/>
            <p:nvPr/>
          </p:nvSpPr>
          <p:spPr bwMode="auto">
            <a:xfrm>
              <a:off x="1035050" y="1447800"/>
              <a:ext cx="360363" cy="315913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0" name="AutoShape 148"/>
            <p:cNvSpPr/>
            <p:nvPr/>
          </p:nvSpPr>
          <p:spPr bwMode="auto">
            <a:xfrm>
              <a:off x="1092200" y="1504950"/>
              <a:ext cx="52388" cy="523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299000" y="2212844"/>
            <a:ext cx="352935" cy="354497"/>
            <a:chOff x="5394325" y="3578225"/>
            <a:chExt cx="358775" cy="360363"/>
          </a:xfrm>
          <a:solidFill>
            <a:schemeClr val="accent1"/>
          </a:solidFill>
        </p:grpSpPr>
        <p:sp>
          <p:nvSpPr>
            <p:cNvPr id="72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3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4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5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7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8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9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860311" y="2212844"/>
            <a:ext cx="408991" cy="408991"/>
            <a:chOff x="3191434" y="2145028"/>
            <a:chExt cx="359165" cy="359165"/>
          </a:xfrm>
          <a:solidFill>
            <a:schemeClr val="accent1"/>
          </a:solidFill>
        </p:grpSpPr>
        <p:sp>
          <p:nvSpPr>
            <p:cNvPr id="83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452139" y="2229345"/>
            <a:ext cx="392489" cy="392489"/>
            <a:chOff x="1200150" y="3768725"/>
            <a:chExt cx="446088" cy="446088"/>
          </a:xfrm>
          <a:solidFill>
            <a:schemeClr val="accent1"/>
          </a:solidFill>
        </p:grpSpPr>
        <p:sp>
          <p:nvSpPr>
            <p:cNvPr id="87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91" name="矩形 9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571766" y="3644659"/>
            <a:ext cx="1429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9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Lorem ipsum dolor sit amet, consectetuer adipiscing elit. Aenean commodo ligula eget dolor</a:t>
            </a:r>
            <a:endParaRPr lang="zh-CN" altLang="en-US" sz="9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92" name="矩形 9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594593" y="3339058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项目模式</a:t>
            </a:r>
            <a:endParaRPr lang="zh-CN" altLang="en-US" sz="120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93" name="直接连接符 9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1130101" y="3644659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2139114" y="3665423"/>
            <a:ext cx="1429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9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Lorem ipsum dolor sit amet, consectetuer adipiscing elit. Aenean commodo ligula eget dolor</a:t>
            </a:r>
            <a:endParaRPr lang="zh-CN" altLang="en-US" sz="9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95" name="矩形 9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2146217" y="3359822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项目模式</a:t>
            </a:r>
            <a:endParaRPr lang="zh-CN" altLang="en-US" sz="120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96" name="直接连接符 9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2681724" y="3665423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3786967" y="3665423"/>
            <a:ext cx="1429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9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Lorem ipsum dolor sit amet, consectetuer adipiscing elit. Aenean commodo ligula eget dolor</a:t>
            </a:r>
            <a:endParaRPr lang="zh-CN" altLang="en-US" sz="9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98" name="矩形 9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3794070" y="3359822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项目模式</a:t>
            </a:r>
            <a:endParaRPr lang="zh-CN" altLang="en-US" sz="120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4329577" y="3665423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5434820" y="3665423"/>
            <a:ext cx="1429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9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Lorem ipsum dolor sit amet, consectetuer adipiscing elit. Aenean commodo ligula eget dolor</a:t>
            </a:r>
            <a:endParaRPr lang="zh-CN" altLang="en-US" sz="9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101" name="矩形 10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5441923" y="3359822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项目模式</a:t>
            </a:r>
            <a:endParaRPr lang="zh-CN" altLang="en-US" sz="120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102" name="直接连接符 10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5977430" y="3665423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6980719" y="3644659"/>
            <a:ext cx="1429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altLang="zh-CN" sz="900" kern="0">
                <a:solidFill>
                  <a:prstClr val="black">
                    <a:lumMod val="85000"/>
                    <a:lumOff val="15000"/>
                  </a:prstClr>
                </a:solidFill>
                <a:ea typeface="微软雅黑" panose="020B0503020204020204" pitchFamily="34" charset="-122"/>
                <a:cs typeface="Arial" panose="02080604020202020204" pitchFamily="34" charset="0"/>
                <a:sym typeface="Arial" panose="02080604020202020204" pitchFamily="34" charset="0"/>
              </a:rPr>
              <a:t>Lorem ipsum dolor sit amet, consectetuer adipiscing elit. Aenean commodo ligula eget dolor</a:t>
            </a:r>
            <a:endParaRPr lang="zh-CN" altLang="en-US" sz="900" kern="0">
              <a:solidFill>
                <a:prstClr val="black">
                  <a:lumMod val="85000"/>
                  <a:lumOff val="1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104" name="矩形 10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6987822" y="3339058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项目模式</a:t>
            </a:r>
            <a:endParaRPr lang="zh-CN" altLang="en-US" sz="120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cxnSp>
        <p:nvCxnSpPr>
          <p:cNvPr id="105" name="直接连接符 10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7523329" y="3644659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994074" y="2130974"/>
            <a:ext cx="793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2400" b="1" smtClean="0">
                <a:solidFill>
                  <a:schemeClr val="accent1"/>
                </a:solidFill>
                <a:latin typeface="方正兰亭黑_GBK"/>
                <a:ea typeface="宋体" charset="0"/>
              </a:rPr>
              <a:t>目录</a:t>
            </a:r>
            <a:endParaRPr lang="zh-CN" sz="2400" b="1">
              <a:solidFill>
                <a:schemeClr val="accent1"/>
              </a:solidFill>
              <a:latin typeface="方正兰亭黑_GBK"/>
              <a:ea typeface="宋体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692047" y="2598416"/>
            <a:ext cx="3540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2711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27111" y="18492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47845" y="774156"/>
            <a:ext cx="11087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chemeClr val="accent1"/>
                </a:solidFill>
                <a:latin typeface="+mj-ea"/>
                <a:ea typeface="+mj-ea"/>
              </a:rPr>
              <a:t>1.</a:t>
            </a:r>
            <a:r>
              <a:rPr lang="zh-CN" altLang="en-US" sz="1400" smtClean="0">
                <a:solidFill>
                  <a:schemeClr val="accent1"/>
                </a:solidFill>
                <a:latin typeface="+mj-ea"/>
                <a:ea typeface="+mj-ea"/>
              </a:rPr>
              <a:t>论文简介</a:t>
            </a:r>
            <a:endParaRPr lang="zh-CN" altLang="en-US" sz="140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48304" y="1004459"/>
            <a:ext cx="2500798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介绍</a:t>
            </a:r>
            <a:r>
              <a:rPr lang="en-US" alt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Arcface</a:t>
            </a:r>
            <a:r>
              <a:rPr lang="zh-CN" altLang="en-US" sz="900">
                <a:solidFill>
                  <a:prstClr val="black">
                    <a:lumMod val="85000"/>
                    <a:lumOff val="15000"/>
                  </a:prstClr>
                </a:solidFill>
              </a:rPr>
              <a:t>的基本内容</a:t>
            </a:r>
            <a:endParaRPr lang="zh-CN" altLang="en-US" sz="9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7845" y="1823355"/>
            <a:ext cx="11087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chemeClr val="accent1"/>
                </a:solidFill>
                <a:latin typeface="+mj-ea"/>
                <a:ea typeface="+mj-ea"/>
              </a:rPr>
              <a:t>2.</a:t>
            </a:r>
            <a:r>
              <a:rPr lang="zh-CN" altLang="en-US" sz="1400" smtClean="0">
                <a:solidFill>
                  <a:schemeClr val="accent1"/>
                </a:solidFill>
                <a:latin typeface="+mj-ea"/>
                <a:ea typeface="+mj-ea"/>
              </a:rPr>
              <a:t>相关研究</a:t>
            </a:r>
            <a:endParaRPr lang="zh-CN" altLang="en-US" sz="140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48304" y="2053658"/>
            <a:ext cx="2500798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介绍</a:t>
            </a:r>
            <a:r>
              <a:rPr lang="en-US" alt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AMsoftmax</a:t>
            </a:r>
            <a:endParaRPr lang="en-US" altLang="zh-CN" sz="9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27111" y="28565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447845" y="2830655"/>
            <a:ext cx="11087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chemeClr val="accent1"/>
                </a:solidFill>
                <a:latin typeface="+mj-ea"/>
                <a:ea typeface="+mj-ea"/>
              </a:rPr>
              <a:t>3.</a:t>
            </a:r>
            <a:r>
              <a:rPr lang="zh-CN" altLang="en-US" sz="1400" smtClean="0">
                <a:solidFill>
                  <a:schemeClr val="accent1"/>
                </a:solidFill>
                <a:latin typeface="+mj-ea"/>
                <a:ea typeface="+mj-ea"/>
              </a:rPr>
              <a:t>算法解析</a:t>
            </a:r>
            <a:endParaRPr lang="zh-CN" altLang="en-US" sz="140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448304" y="3060958"/>
            <a:ext cx="2500798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主要分析</a:t>
            </a:r>
            <a:r>
              <a:rPr lang="en-US" alt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Arcface</a:t>
            </a:r>
            <a:r>
              <a:rPr lang="zh-CN" altLang="en-US" sz="900">
                <a:solidFill>
                  <a:prstClr val="black">
                    <a:lumMod val="85000"/>
                    <a:lumOff val="15000"/>
                  </a:prstClr>
                </a:solidFill>
              </a:rPr>
              <a:t>的损失函数</a:t>
            </a:r>
            <a:endParaRPr lang="zh-CN" altLang="en-US" sz="9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7111" y="383494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47845" y="3809015"/>
            <a:ext cx="12865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chemeClr val="accent1"/>
                </a:solidFill>
                <a:latin typeface="+mj-ea"/>
                <a:ea typeface="+mj-ea"/>
              </a:rPr>
              <a:t>4.</a:t>
            </a:r>
            <a:r>
              <a:rPr lang="zh-CN" altLang="en-US" sz="1400" smtClean="0">
                <a:solidFill>
                  <a:schemeClr val="accent1"/>
                </a:solidFill>
                <a:latin typeface="+mj-ea"/>
                <a:ea typeface="+mj-ea"/>
              </a:rPr>
              <a:t>实验与讨论</a:t>
            </a:r>
            <a:endParaRPr lang="zh-CN" altLang="en-US" sz="18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48304" y="4039318"/>
            <a:ext cx="250079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展示了</a:t>
            </a:r>
            <a:r>
              <a:rPr lang="en-US" altLang="zh-CN" sz="900">
                <a:solidFill>
                  <a:prstClr val="black">
                    <a:lumMod val="85000"/>
                    <a:lumOff val="15000"/>
                  </a:prstClr>
                </a:solidFill>
              </a:rPr>
              <a:t>Arcface</a:t>
            </a:r>
            <a:r>
              <a:rPr lang="zh-CN" altLang="en-US" sz="900">
                <a:solidFill>
                  <a:prstClr val="black">
                    <a:lumMod val="85000"/>
                    <a:lumOff val="15000"/>
                  </a:prstClr>
                </a:solidFill>
              </a:rPr>
              <a:t>的刷榜情况，</a:t>
            </a:r>
            <a:endParaRPr lang="zh-CN" altLang="en-US" sz="90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900">
                <a:solidFill>
                  <a:prstClr val="black">
                    <a:lumMod val="85000"/>
                    <a:lumOff val="15000"/>
                  </a:prstClr>
                </a:solidFill>
              </a:rPr>
              <a:t>并提出一些问题共同讨论。</a:t>
            </a:r>
            <a:endParaRPr lang="zh-CN" altLang="en-US" sz="90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932340" y="82368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27416" y="100831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509130" y="1246569"/>
            <a:ext cx="51244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smtClean="0">
                <a:solidFill>
                  <a:schemeClr val="bg1"/>
                </a:solidFill>
                <a:latin typeface="方正兰亭黑_GBK"/>
                <a:ea typeface="方正兰亭黑_GBK"/>
              </a:rPr>
              <a:t>1</a:t>
            </a:r>
            <a:endParaRPr lang="zh-CN" altLang="en-US" sz="48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2940826" y="976539"/>
            <a:ext cx="12014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chemeClr val="accent1"/>
                </a:solidFill>
                <a:latin typeface="方正兰亭黑_GBK"/>
                <a:ea typeface="方正兰亭黑_GBK"/>
                <a:sym typeface="+mn-ea"/>
              </a:rPr>
              <a:t>论文简介</a:t>
            </a:r>
            <a:endParaRPr lang="zh-CN" altLang="en-US" sz="20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46268" y="148796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213496" y="83461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57675" y="115141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284" y="253729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27416" y="219822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456894" y="186926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280387" y="248951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92903" y="186926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170555" y="2536190"/>
            <a:ext cx="4984750" cy="923290"/>
            <a:chOff x="3131" y="4645"/>
            <a:chExt cx="7850" cy="1454"/>
          </a:xfrm>
        </p:grpSpPr>
        <p:sp>
          <p:nvSpPr>
            <p:cNvPr id="5" name="矩形 4"/>
            <p:cNvSpPr/>
            <p:nvPr/>
          </p:nvSpPr>
          <p:spPr>
            <a:xfrm>
              <a:off x="4473" y="4647"/>
              <a:ext cx="6508" cy="14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p>
              <a:pPr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Jiankang Deng；Jia Guo；Stefanos Zafeiriou</a:t>
              </a:r>
              <a:endParaRPr lang="en-US" altLang="zh-CN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帝国理工学院【英】；DeepInSight公司【中】</a:t>
              </a:r>
              <a:endParaRPr lang="en-US" altLang="zh-CN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2018</a:t>
              </a:r>
              <a:r>
                <a:rPr lang="zh-CN" altLang="en-US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年</a:t>
              </a:r>
              <a:r>
                <a:rPr lang="en-US" altLang="zh-CN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r>
                <a:rPr lang="zh-CN" altLang="en-US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月</a:t>
              </a:r>
              <a:endPara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31" y="4645"/>
              <a:ext cx="1277" cy="145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p>
              <a:pPr>
                <a:lnSpc>
                  <a:spcPct val="150000"/>
                </a:lnSpc>
              </a:pPr>
              <a:r>
                <a:rPr lang="zh-CN" altLang="en-US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作   者：</a:t>
              </a:r>
              <a:endPara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相关机构：</a:t>
              </a:r>
              <a:endPara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发表时间：</a:t>
              </a:r>
              <a:endPara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232785" y="1677035"/>
            <a:ext cx="44602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ArcFace: Additive Angular Margin Loss for Deep Face Recognition</a:t>
            </a:r>
            <a:endParaRPr lang="zh-CN" altLang="en-US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1005" y="824230"/>
            <a:ext cx="5651500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这篇论文原名是ArcFace（additive angular margin），但是由于与虹软重名，后改名为Insight Face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是基于AMsoftmax的改进，主要提出了两个创新点：</a:t>
            </a:r>
            <a:endParaRPr lang="en-US" altLang="zh-CN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1）角度距离比余弦距离在对角度的影响方面更加直接，故将（cosθ-m）的形式改成了在cos（θ+m）的形式。</a:t>
            </a:r>
            <a:endParaRPr lang="en-US" altLang="zh-CN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2）作者提出了一种称为IR的网络结构，本质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对Resnet的block进行了一些改进，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论文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说它更适合对人脸图片的训练。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另外，还进行了大量实验。</a:t>
            </a:r>
            <a:endParaRPr lang="en-US" altLang="zh-CN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个人理解：在本文之前，已经有了angular margin乘法的算法（Sphereface）和cosine margin加法的算法（AMsoftmax），本文提出angular margin加法的算法算是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自然而然的事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开源地址：https://github.com/deepinsight/insightface</a:t>
            </a:r>
            <a:endParaRPr lang="en-US" altLang="zh-CN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9982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sz="1600" b="1">
                <a:solidFill>
                  <a:schemeClr val="accent1"/>
                </a:solidFill>
                <a:latin typeface="方正兰亭黑_GBK"/>
                <a:ea typeface="宋体" charset="0"/>
                <a:sym typeface="+mn-ea"/>
              </a:rPr>
              <a:t>论文要点</a:t>
            </a:r>
            <a:endParaRPr lang="zh-CN" altLang="en-US" sz="16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1.1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932340" y="82368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27416" y="100831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509130" y="1246569"/>
            <a:ext cx="51244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>
                <a:solidFill>
                  <a:schemeClr val="bg1"/>
                </a:solidFill>
                <a:latin typeface="方正兰亭黑_GBK"/>
                <a:ea typeface="方正兰亭黑_GBK"/>
              </a:rPr>
              <a:t>2</a:t>
            </a:r>
            <a:endParaRPr lang="en-US" altLang="zh-CN" sz="48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2940826" y="976539"/>
            <a:ext cx="12014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相关研究</a:t>
            </a:r>
            <a:endParaRPr lang="zh-CN" altLang="en-US" sz="200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46268" y="148796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213496" y="83461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57675" y="115141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284" y="253729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27416" y="219822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456894" y="186926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280387" y="248951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92903" y="186926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32785" y="1677035"/>
            <a:ext cx="446024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既然本篇论文是基于AMsoftmax的改进，那么不妨先看一下AMsoftmax（Additive Margin Softmax）。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3152775" y="2672080"/>
            <a:ext cx="5130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　　AMsoftmax是在论文《Additive Margin Softmax for Face Verification》中提出来的一种用于人脸识别的损失函数，发表的时间也是2018年1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月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，而作者中包括了A-Softmax和Norm Face的一作。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8211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accent1"/>
                </a:solidFill>
                <a:latin typeface="方正兰亭黑_GBK"/>
                <a:ea typeface="方正兰亭黑_GBK"/>
              </a:rPr>
              <a:t>AMsoftmax的</a:t>
            </a:r>
            <a:r>
              <a:rPr lang="zh-CN" altLang="en-US" sz="1600" b="1">
                <a:solidFill>
                  <a:schemeClr val="accent1"/>
                </a:solidFill>
                <a:latin typeface="方正兰亭黑_GBK"/>
                <a:ea typeface="方正兰亭黑_GBK"/>
                <a:sym typeface="+mn-ea"/>
              </a:rPr>
              <a:t>分析</a:t>
            </a:r>
            <a:endParaRPr lang="zh-CN" altLang="en-US" sz="16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4720" y="499110"/>
            <a:ext cx="710438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AMsoftmax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的作者在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L-Softmax和A-Softmax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的启发下，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提出了一种更直观和更易解释的additive margin Softmax (AM-Softmax)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，而且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本文强调和讨论了特征正则化的重要性。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可以视为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对sphereface的改进版本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，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具体的方法是把角度裕量改成了余弦裕量，即从cos(mθ)改进为cos(θ)+m，主要的好处是这样改进之后容易收敛。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宋体" charset="0"/>
              </a:rPr>
              <a:t>2.1</a:t>
            </a:r>
            <a:endParaRPr lang="en-US" altLang="zh-CN" sz="1200" smtClean="0">
              <a:solidFill>
                <a:schemeClr val="bg1"/>
              </a:solidFill>
              <a:latin typeface="方正兰亭黑_GBK"/>
              <a:ea typeface="宋体" charset="0"/>
            </a:endParaRPr>
          </a:p>
        </p:txBody>
      </p:sp>
      <p:pic>
        <p:nvPicPr>
          <p:cNvPr id="3" name="图片占位符 2" descr="图片1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513715" y="2855595"/>
            <a:ext cx="3500120" cy="467995"/>
          </a:xfrm>
          <a:prstGeom prst="rect">
            <a:avLst/>
          </a:prstGeom>
        </p:spPr>
      </p:pic>
      <p:pic>
        <p:nvPicPr>
          <p:cNvPr id="37" name="图片 36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" y="2416810"/>
            <a:ext cx="1953260" cy="210185"/>
          </a:xfrm>
          <a:prstGeom prst="rect">
            <a:avLst/>
          </a:prstGeom>
        </p:spPr>
      </p:pic>
      <p:pic>
        <p:nvPicPr>
          <p:cNvPr id="38" name="图片 37" descr="图片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935" y="2334260"/>
            <a:ext cx="1357630" cy="287020"/>
          </a:xfrm>
          <a:prstGeom prst="rect">
            <a:avLst/>
          </a:prstGeom>
        </p:spPr>
      </p:pic>
      <p:pic>
        <p:nvPicPr>
          <p:cNvPr id="39" name="图片 38" descr="图片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935" y="2758440"/>
            <a:ext cx="3821430" cy="1222375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13715" y="1914525"/>
            <a:ext cx="1873250" cy="30543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Arial" panose="020B0604020202020204"/>
              </a:rPr>
              <a:t>1</a:t>
            </a:r>
            <a:r>
              <a:rPr lang="zh-CN" altLang="en-US" sz="1200" smtClean="0">
                <a:solidFill>
                  <a:prstClr val="white"/>
                </a:solidFill>
                <a:latin typeface="Arial" panose="020B0604020202020204"/>
              </a:rPr>
              <a:t>）</a:t>
            </a:r>
            <a:r>
              <a:rPr lang="en-US" altLang="zh-CN" sz="1200" smtClean="0">
                <a:solidFill>
                  <a:prstClr val="white"/>
                </a:solidFill>
                <a:latin typeface="Arial" panose="020B0604020202020204"/>
              </a:rPr>
              <a:t>Asoftmax损失函数</a:t>
            </a:r>
            <a:endParaRPr lang="en-US" altLang="zh-CN" sz="1200" smtClean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637915" y="2038985"/>
            <a:ext cx="872490" cy="894080"/>
            <a:chOff x="5780" y="2607"/>
            <a:chExt cx="1932" cy="1946"/>
          </a:xfrm>
        </p:grpSpPr>
        <p:sp>
          <p:nvSpPr>
            <p:cNvPr id="59" name="Freeform 13"/>
            <p:cNvSpPr>
              <a:spLocks noChangeAspect="1" noEditPoints="1"/>
            </p:cNvSpPr>
            <p:nvPr/>
          </p:nvSpPr>
          <p:spPr bwMode="auto">
            <a:xfrm>
              <a:off x="5780" y="2607"/>
              <a:ext cx="1933" cy="1946"/>
            </a:xfrm>
            <a:custGeom>
              <a:avLst/>
              <a:gdLst>
                <a:gd name="T0" fmla="*/ 373 w 402"/>
                <a:gd name="T1" fmla="*/ 209 h 402"/>
                <a:gd name="T2" fmla="*/ 372 w 402"/>
                <a:gd name="T3" fmla="*/ 190 h 402"/>
                <a:gd name="T4" fmla="*/ 401 w 402"/>
                <a:gd name="T5" fmla="*/ 170 h 402"/>
                <a:gd name="T6" fmla="*/ 389 w 402"/>
                <a:gd name="T7" fmla="*/ 124 h 402"/>
                <a:gd name="T8" fmla="*/ 353 w 402"/>
                <a:gd name="T9" fmla="*/ 123 h 402"/>
                <a:gd name="T10" fmla="*/ 344 w 402"/>
                <a:gd name="T11" fmla="*/ 107 h 402"/>
                <a:gd name="T12" fmla="*/ 360 w 402"/>
                <a:gd name="T13" fmla="*/ 74 h 402"/>
                <a:gd name="T14" fmla="*/ 325 w 402"/>
                <a:gd name="T15" fmla="*/ 41 h 402"/>
                <a:gd name="T16" fmla="*/ 293 w 402"/>
                <a:gd name="T17" fmla="*/ 57 h 402"/>
                <a:gd name="T18" fmla="*/ 277 w 402"/>
                <a:gd name="T19" fmla="*/ 48 h 402"/>
                <a:gd name="T20" fmla="*/ 275 w 402"/>
                <a:gd name="T21" fmla="*/ 12 h 402"/>
                <a:gd name="T22" fmla="*/ 251 w 402"/>
                <a:gd name="T23" fmla="*/ 6 h 402"/>
                <a:gd name="T24" fmla="*/ 228 w 402"/>
                <a:gd name="T25" fmla="*/ 0 h 402"/>
                <a:gd name="T26" fmla="*/ 209 w 402"/>
                <a:gd name="T27" fmla="*/ 30 h 402"/>
                <a:gd name="T28" fmla="*/ 190 w 402"/>
                <a:gd name="T29" fmla="*/ 30 h 402"/>
                <a:gd name="T30" fmla="*/ 170 w 402"/>
                <a:gd name="T31" fmla="*/ 1 h 402"/>
                <a:gd name="T32" fmla="*/ 124 w 402"/>
                <a:gd name="T33" fmla="*/ 13 h 402"/>
                <a:gd name="T34" fmla="*/ 122 w 402"/>
                <a:gd name="T35" fmla="*/ 49 h 402"/>
                <a:gd name="T36" fmla="*/ 106 w 402"/>
                <a:gd name="T37" fmla="*/ 59 h 402"/>
                <a:gd name="T38" fmla="*/ 74 w 402"/>
                <a:gd name="T39" fmla="*/ 43 h 402"/>
                <a:gd name="T40" fmla="*/ 41 w 402"/>
                <a:gd name="T41" fmla="*/ 77 h 402"/>
                <a:gd name="T42" fmla="*/ 56 w 402"/>
                <a:gd name="T43" fmla="*/ 109 h 402"/>
                <a:gd name="T44" fmla="*/ 47 w 402"/>
                <a:gd name="T45" fmla="*/ 126 h 402"/>
                <a:gd name="T46" fmla="*/ 12 w 402"/>
                <a:gd name="T47" fmla="*/ 128 h 402"/>
                <a:gd name="T48" fmla="*/ 6 w 402"/>
                <a:gd name="T49" fmla="*/ 151 h 402"/>
                <a:gd name="T50" fmla="*/ 0 w 402"/>
                <a:gd name="T51" fmla="*/ 174 h 402"/>
                <a:gd name="T52" fmla="*/ 30 w 402"/>
                <a:gd name="T53" fmla="*/ 194 h 402"/>
                <a:gd name="T54" fmla="*/ 30 w 402"/>
                <a:gd name="T55" fmla="*/ 212 h 402"/>
                <a:gd name="T56" fmla="*/ 0 w 402"/>
                <a:gd name="T57" fmla="*/ 233 h 402"/>
                <a:gd name="T58" fmla="*/ 13 w 402"/>
                <a:gd name="T59" fmla="*/ 279 h 402"/>
                <a:gd name="T60" fmla="*/ 49 w 402"/>
                <a:gd name="T61" fmla="*/ 280 h 402"/>
                <a:gd name="T62" fmla="*/ 59 w 402"/>
                <a:gd name="T63" fmla="*/ 296 h 402"/>
                <a:gd name="T64" fmla="*/ 43 w 402"/>
                <a:gd name="T65" fmla="*/ 328 h 402"/>
                <a:gd name="T66" fmla="*/ 77 w 402"/>
                <a:gd name="T67" fmla="*/ 362 h 402"/>
                <a:gd name="T68" fmla="*/ 109 w 402"/>
                <a:gd name="T69" fmla="*/ 345 h 402"/>
                <a:gd name="T70" fmla="*/ 125 w 402"/>
                <a:gd name="T71" fmla="*/ 355 h 402"/>
                <a:gd name="T72" fmla="*/ 128 w 402"/>
                <a:gd name="T73" fmla="*/ 390 h 402"/>
                <a:gd name="T74" fmla="*/ 150 w 402"/>
                <a:gd name="T75" fmla="*/ 396 h 402"/>
                <a:gd name="T76" fmla="*/ 174 w 402"/>
                <a:gd name="T77" fmla="*/ 402 h 402"/>
                <a:gd name="T78" fmla="*/ 194 w 402"/>
                <a:gd name="T79" fmla="*/ 373 h 402"/>
                <a:gd name="T80" fmla="*/ 212 w 402"/>
                <a:gd name="T81" fmla="*/ 372 h 402"/>
                <a:gd name="T82" fmla="*/ 232 w 402"/>
                <a:gd name="T83" fmla="*/ 402 h 402"/>
                <a:gd name="T84" fmla="*/ 278 w 402"/>
                <a:gd name="T85" fmla="*/ 389 h 402"/>
                <a:gd name="T86" fmla="*/ 280 w 402"/>
                <a:gd name="T87" fmla="*/ 353 h 402"/>
                <a:gd name="T88" fmla="*/ 296 w 402"/>
                <a:gd name="T89" fmla="*/ 344 h 402"/>
                <a:gd name="T90" fmla="*/ 328 w 402"/>
                <a:gd name="T91" fmla="*/ 360 h 402"/>
                <a:gd name="T92" fmla="*/ 362 w 402"/>
                <a:gd name="T93" fmla="*/ 326 h 402"/>
                <a:gd name="T94" fmla="*/ 345 w 402"/>
                <a:gd name="T95" fmla="*/ 294 h 402"/>
                <a:gd name="T96" fmla="*/ 354 w 402"/>
                <a:gd name="T97" fmla="*/ 277 h 402"/>
                <a:gd name="T98" fmla="*/ 390 w 402"/>
                <a:gd name="T99" fmla="*/ 275 h 402"/>
                <a:gd name="T100" fmla="*/ 396 w 402"/>
                <a:gd name="T101" fmla="*/ 251 h 402"/>
                <a:gd name="T102" fmla="*/ 402 w 402"/>
                <a:gd name="T103" fmla="*/ 229 h 402"/>
                <a:gd name="T104" fmla="*/ 373 w 402"/>
                <a:gd name="T105" fmla="*/ 209 h 402"/>
                <a:gd name="T106" fmla="*/ 373 w 402"/>
                <a:gd name="T107" fmla="*/ 209 h 402"/>
                <a:gd name="T108" fmla="*/ 166 w 402"/>
                <a:gd name="T109" fmla="*/ 335 h 402"/>
                <a:gd name="T110" fmla="*/ 67 w 402"/>
                <a:gd name="T111" fmla="*/ 167 h 402"/>
                <a:gd name="T112" fmla="*/ 235 w 402"/>
                <a:gd name="T113" fmla="*/ 68 h 402"/>
                <a:gd name="T114" fmla="*/ 335 w 402"/>
                <a:gd name="T115" fmla="*/ 236 h 402"/>
                <a:gd name="T116" fmla="*/ 166 w 402"/>
                <a:gd name="T117" fmla="*/ 33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" h="402">
                  <a:moveTo>
                    <a:pt x="373" y="209"/>
                  </a:moveTo>
                  <a:cubicBezTo>
                    <a:pt x="373" y="203"/>
                    <a:pt x="373" y="197"/>
                    <a:pt x="372" y="190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89" y="124"/>
                    <a:pt x="389" y="124"/>
                    <a:pt x="389" y="124"/>
                  </a:cubicBezTo>
                  <a:cubicBezTo>
                    <a:pt x="353" y="123"/>
                    <a:pt x="353" y="123"/>
                    <a:pt x="353" y="123"/>
                  </a:cubicBezTo>
                  <a:cubicBezTo>
                    <a:pt x="351" y="117"/>
                    <a:pt x="347" y="111"/>
                    <a:pt x="344" y="10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293" y="57"/>
                    <a:pt x="293" y="57"/>
                    <a:pt x="293" y="57"/>
                  </a:cubicBezTo>
                  <a:cubicBezTo>
                    <a:pt x="288" y="54"/>
                    <a:pt x="282" y="51"/>
                    <a:pt x="277" y="48"/>
                  </a:cubicBezTo>
                  <a:cubicBezTo>
                    <a:pt x="275" y="12"/>
                    <a:pt x="275" y="12"/>
                    <a:pt x="275" y="12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09" y="30"/>
                    <a:pt x="209" y="30"/>
                    <a:pt x="209" y="30"/>
                  </a:cubicBezTo>
                  <a:cubicBezTo>
                    <a:pt x="203" y="30"/>
                    <a:pt x="196" y="30"/>
                    <a:pt x="190" y="3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16" y="52"/>
                    <a:pt x="111" y="55"/>
                    <a:pt x="106" y="59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3" y="114"/>
                    <a:pt x="50" y="120"/>
                    <a:pt x="47" y="126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30" y="194"/>
                    <a:pt x="30" y="194"/>
                    <a:pt x="30" y="194"/>
                  </a:cubicBezTo>
                  <a:cubicBezTo>
                    <a:pt x="30" y="200"/>
                    <a:pt x="30" y="206"/>
                    <a:pt x="30" y="21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52" y="286"/>
                    <a:pt x="55" y="291"/>
                    <a:pt x="59" y="296"/>
                  </a:cubicBezTo>
                  <a:cubicBezTo>
                    <a:pt x="43" y="328"/>
                    <a:pt x="43" y="328"/>
                    <a:pt x="43" y="328"/>
                  </a:cubicBezTo>
                  <a:cubicBezTo>
                    <a:pt x="77" y="362"/>
                    <a:pt x="77" y="362"/>
                    <a:pt x="77" y="362"/>
                  </a:cubicBezTo>
                  <a:cubicBezTo>
                    <a:pt x="109" y="345"/>
                    <a:pt x="109" y="345"/>
                    <a:pt x="109" y="345"/>
                  </a:cubicBezTo>
                  <a:cubicBezTo>
                    <a:pt x="114" y="349"/>
                    <a:pt x="119" y="352"/>
                    <a:pt x="125" y="355"/>
                  </a:cubicBezTo>
                  <a:cubicBezTo>
                    <a:pt x="128" y="390"/>
                    <a:pt x="128" y="390"/>
                    <a:pt x="128" y="390"/>
                  </a:cubicBezTo>
                  <a:cubicBezTo>
                    <a:pt x="150" y="396"/>
                    <a:pt x="150" y="396"/>
                    <a:pt x="150" y="396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94" y="373"/>
                    <a:pt x="194" y="373"/>
                    <a:pt x="194" y="373"/>
                  </a:cubicBezTo>
                  <a:cubicBezTo>
                    <a:pt x="200" y="373"/>
                    <a:pt x="206" y="373"/>
                    <a:pt x="212" y="372"/>
                  </a:cubicBezTo>
                  <a:cubicBezTo>
                    <a:pt x="232" y="402"/>
                    <a:pt x="232" y="402"/>
                    <a:pt x="232" y="402"/>
                  </a:cubicBezTo>
                  <a:cubicBezTo>
                    <a:pt x="278" y="389"/>
                    <a:pt x="278" y="389"/>
                    <a:pt x="278" y="389"/>
                  </a:cubicBezTo>
                  <a:cubicBezTo>
                    <a:pt x="280" y="353"/>
                    <a:pt x="280" y="353"/>
                    <a:pt x="280" y="353"/>
                  </a:cubicBezTo>
                  <a:cubicBezTo>
                    <a:pt x="285" y="351"/>
                    <a:pt x="291" y="348"/>
                    <a:pt x="296" y="344"/>
                  </a:cubicBezTo>
                  <a:cubicBezTo>
                    <a:pt x="328" y="360"/>
                    <a:pt x="328" y="360"/>
                    <a:pt x="328" y="360"/>
                  </a:cubicBezTo>
                  <a:cubicBezTo>
                    <a:pt x="362" y="326"/>
                    <a:pt x="362" y="326"/>
                    <a:pt x="362" y="326"/>
                  </a:cubicBezTo>
                  <a:cubicBezTo>
                    <a:pt x="345" y="294"/>
                    <a:pt x="345" y="294"/>
                    <a:pt x="345" y="294"/>
                  </a:cubicBezTo>
                  <a:cubicBezTo>
                    <a:pt x="349" y="289"/>
                    <a:pt x="352" y="283"/>
                    <a:pt x="354" y="277"/>
                  </a:cubicBezTo>
                  <a:cubicBezTo>
                    <a:pt x="390" y="275"/>
                    <a:pt x="390" y="275"/>
                    <a:pt x="390" y="275"/>
                  </a:cubicBezTo>
                  <a:cubicBezTo>
                    <a:pt x="396" y="251"/>
                    <a:pt x="396" y="251"/>
                    <a:pt x="396" y="251"/>
                  </a:cubicBezTo>
                  <a:cubicBezTo>
                    <a:pt x="402" y="229"/>
                    <a:pt x="402" y="229"/>
                    <a:pt x="402" y="229"/>
                  </a:cubicBezTo>
                  <a:cubicBezTo>
                    <a:pt x="373" y="209"/>
                    <a:pt x="373" y="209"/>
                    <a:pt x="373" y="209"/>
                  </a:cubicBezTo>
                  <a:cubicBezTo>
                    <a:pt x="373" y="209"/>
                    <a:pt x="373" y="209"/>
                    <a:pt x="373" y="209"/>
                  </a:cubicBezTo>
                  <a:close/>
                  <a:moveTo>
                    <a:pt x="166" y="335"/>
                  </a:moveTo>
                  <a:cubicBezTo>
                    <a:pt x="93" y="316"/>
                    <a:pt x="48" y="241"/>
                    <a:pt x="67" y="167"/>
                  </a:cubicBezTo>
                  <a:cubicBezTo>
                    <a:pt x="87" y="93"/>
                    <a:pt x="162" y="49"/>
                    <a:pt x="235" y="68"/>
                  </a:cubicBezTo>
                  <a:cubicBezTo>
                    <a:pt x="309" y="87"/>
                    <a:pt x="354" y="162"/>
                    <a:pt x="335" y="236"/>
                  </a:cubicBezTo>
                  <a:cubicBezTo>
                    <a:pt x="316" y="310"/>
                    <a:pt x="241" y="354"/>
                    <a:pt x="166" y="33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0" name="Oval 14"/>
            <p:cNvSpPr>
              <a:spLocks noChangeAspect="1" noChangeArrowheads="1"/>
            </p:cNvSpPr>
            <p:nvPr/>
          </p:nvSpPr>
          <p:spPr bwMode="auto">
            <a:xfrm>
              <a:off x="6170" y="3000"/>
              <a:ext cx="1165" cy="1172"/>
            </a:xfrm>
            <a:prstGeom prst="ellips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3788410" y="2334260"/>
            <a:ext cx="615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accent1"/>
                </a:solidFill>
                <a:latin typeface="方正兰亭黑_GBK"/>
                <a:ea typeface="方正兰亭黑_GBK"/>
              </a:rPr>
              <a:t>ＶＳ</a:t>
            </a:r>
            <a:endParaRPr lang="zh-CN" altLang="en-US" sz="16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13935" y="1914525"/>
            <a:ext cx="2051050" cy="30543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Arial" panose="020B0604020202020204"/>
              </a:rPr>
              <a:t>2</a:t>
            </a:r>
            <a:r>
              <a:rPr lang="zh-CN" altLang="en-US" sz="1200" smtClean="0">
                <a:solidFill>
                  <a:prstClr val="white"/>
                </a:solidFill>
                <a:latin typeface="Arial" panose="020B0604020202020204"/>
              </a:rPr>
              <a:t>）</a:t>
            </a:r>
            <a:r>
              <a:rPr lang="en-US" altLang="zh-CN" sz="1200" smtClean="0">
                <a:solidFill>
                  <a:prstClr val="white"/>
                </a:solidFill>
                <a:latin typeface="Arial" panose="020B0604020202020204"/>
              </a:rPr>
              <a:t>AMsoftmax损失函数</a:t>
            </a:r>
            <a:endParaRPr lang="en-US" altLang="zh-CN" sz="1200" smtClea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13935" y="4076700"/>
            <a:ext cx="366204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与ASoftmax中定的的类似，可以达到减小对应标签项的概率，增大损失的效果。然后根据Normface，对f进行归一化，乘上缩放系数s。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33655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Asoftmax与AMsoftmax的比较</a:t>
            </a:r>
            <a:endParaRPr lang="zh-CN" altLang="en-US" sz="1600" b="1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4720" y="924560"/>
            <a:ext cx="674878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作者认为，Asoftmax是用m乘以θ，是角度距离，计算loss时是进行乘法操作；而AMSoftmax是用cosθ减去m，是余弦距离（可以把m理解成为cosα），计算loss时是进行加法操作。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使用传统的Softmax的时候，角度距离和余弦距离是等价的，但是进行决策边界优化的时候，角度距离和余弦距离就有所不同了。具体来说，在角度处于0或者pi的附近时，余弦距离相对更密集（区别性更小），故优化角度距离比优化余弦距离更有效果。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那么为什么AMsoftmax选择的是优化余弦距离呢？原因就是优化角度距离时会涉及到arccos操作（W和f的内积之后进行arccos运算），计算量过大。考虑到计算量上的花费，优化余弦距离能以更少的计算开销达到更高的性能。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宋体" charset="0"/>
              </a:rPr>
              <a:t>2.2</a:t>
            </a:r>
            <a:endParaRPr lang="en-US" altLang="zh-CN" sz="1200" smtClean="0">
              <a:solidFill>
                <a:schemeClr val="bg1"/>
              </a:solidFill>
              <a:latin typeface="方正兰亭黑_GBK"/>
              <a:ea typeface="宋体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932340" y="82368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27416" y="100831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514210" y="1247204"/>
            <a:ext cx="51244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>
                <a:solidFill>
                  <a:schemeClr val="bg1"/>
                </a:solidFill>
                <a:latin typeface="方正兰亭黑_GBK"/>
                <a:ea typeface="方正兰亭黑_GBK"/>
              </a:rPr>
              <a:t>3</a:t>
            </a:r>
            <a:endParaRPr lang="en-US" altLang="zh-CN" sz="48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2940826" y="976539"/>
            <a:ext cx="12014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算法解析</a:t>
            </a:r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046268" y="148796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213496" y="83461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57675" y="115141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4284" y="253729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27416" y="219822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456894" y="186926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280387" y="248951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92903" y="186926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32785" y="1677035"/>
            <a:ext cx="44602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Arcface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中主要是针对于损失函数的改进，顺带的还做了很多实验。</a:t>
            </a:r>
            <a:endParaRPr lang="zh-CN" altLang="en-US" b="1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60972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smtClean="0">
                <a:solidFill>
                  <a:schemeClr val="accent1"/>
                </a:solidFill>
                <a:latin typeface="方正兰亭黑_GBK"/>
                <a:ea typeface="方正兰亭黑_GBK"/>
              </a:rPr>
              <a:t>损失函数的修改</a:t>
            </a:r>
            <a:endParaRPr lang="zh-CN" altLang="en-US" sz="1600" b="1" smtClean="0">
              <a:solidFill>
                <a:schemeClr val="accent1"/>
              </a:solidFill>
              <a:latin typeface="方正兰亭黑_GBK"/>
              <a:ea typeface="方正兰亭黑_GBK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6640" y="1838960"/>
            <a:ext cx="383095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从公式上来看，该损失函数与AMsoftmax损失函数唯一的不同点就是Arcface将AMsoftmax中的常量m提到了cos中去。这样做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的理论依据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是源于AMsoftmax的论文中得到一个论断，即角度距离比余弦距离在对角度的影响更加直接。</a:t>
            </a:r>
            <a:endParaRPr lang="en-US" altLang="zh-CN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　　当然，文章中的原话是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“Arcface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比其他的余弦裕量损失有更强的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几何解释的，</a:t>
            </a:r>
            <a:r>
              <a:rPr lang="zh-CN" alt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因为</a:t>
            </a:r>
            <a:r>
              <a:rPr lang="en-US" altLang="zh-CN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角度空间中的裕量对应于超球流形上的弧距离。”</a:t>
            </a:r>
            <a:endParaRPr lang="en-US" altLang="zh-CN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968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方正兰亭黑_GBK"/>
                <a:ea typeface="方正兰亭黑_GBK"/>
              </a:rPr>
              <a:t>3.1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 descr="图片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1165225"/>
            <a:ext cx="4008755" cy="5283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2510" y="793750"/>
            <a:ext cx="3465830" cy="2990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Arcface中提出的损失函数如下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14" name="图片 13" descr="2018-08-23 16-23-20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25" y="579120"/>
            <a:ext cx="3437890" cy="410146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5200650" y="641350"/>
            <a:ext cx="6350" cy="393065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200150" y="4387850"/>
            <a:ext cx="26670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Loss函数不单调了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anose="02080604020202020204" pitchFamily="34" charset="0"/>
                <a:sym typeface="+mn-ea"/>
              </a:rPr>
              <a:t>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3581</Words>
  <Application>WPS 演示</Application>
  <PresentationFormat>全屏显示(16:9)</PresentationFormat>
  <Paragraphs>203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44" baseType="lpstr">
      <vt:lpstr>Arial</vt:lpstr>
      <vt:lpstr>宋体</vt:lpstr>
      <vt:lpstr>Wingdings</vt:lpstr>
      <vt:lpstr>Calibri Light</vt:lpstr>
      <vt:lpstr>方正宋刻本秀楷简体</vt:lpstr>
      <vt:lpstr>方正兰亭黑_GBK</vt:lpstr>
      <vt:lpstr>微软雅黑</vt:lpstr>
      <vt:lpstr>Arial</vt:lpstr>
      <vt:lpstr>方正兰亭黑_GBK</vt:lpstr>
      <vt:lpstr>Calibri</vt:lpstr>
      <vt:lpstr>Calibri Light</vt:lpstr>
      <vt:lpstr>Gill Sans</vt:lpstr>
      <vt:lpstr>Microsoft YaHei UI</vt:lpstr>
      <vt:lpstr>微软雅黑 Light</vt:lpstr>
      <vt:lpstr>Calibri</vt:lpstr>
      <vt:lpstr>Monospace</vt:lpstr>
      <vt:lpstr>DejaVu Sans</vt:lpstr>
      <vt:lpstr>Abyssinica SIL</vt:lpstr>
      <vt:lpstr>宋体</vt:lpstr>
      <vt:lpstr>AR PL UKai CN</vt:lpstr>
      <vt:lpstr>Arial Unicode MS</vt:lpstr>
      <vt:lpstr>微软雅黑 Light</vt:lpstr>
      <vt:lpstr>OpenSymbol</vt:lpstr>
      <vt:lpstr>微软雅黑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ydwu</cp:lastModifiedBy>
  <cp:revision>1275</cp:revision>
  <dcterms:created xsi:type="dcterms:W3CDTF">2018-08-23T09:35:15Z</dcterms:created>
  <dcterms:modified xsi:type="dcterms:W3CDTF">2018-08-23T09:35:15Z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