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9" r:id="rId3"/>
    <p:sldId id="323" r:id="rId4"/>
    <p:sldId id="324" r:id="rId5"/>
    <p:sldId id="325" r:id="rId6"/>
    <p:sldId id="303" r:id="rId7"/>
    <p:sldId id="304" r:id="rId8"/>
    <p:sldId id="307" r:id="rId9"/>
    <p:sldId id="306" r:id="rId10"/>
    <p:sldId id="321" r:id="rId11"/>
    <p:sldId id="327" r:id="rId12"/>
    <p:sldId id="328" r:id="rId13"/>
    <p:sldId id="329" r:id="rId14"/>
    <p:sldId id="330" r:id="rId15"/>
    <p:sldId id="314" r:id="rId16"/>
    <p:sldId id="315" r:id="rId17"/>
    <p:sldId id="316" r:id="rId18"/>
    <p:sldId id="317" r:id="rId19"/>
    <p:sldId id="318" r:id="rId20"/>
    <p:sldId id="308" r:id="rId21"/>
    <p:sldId id="311" r:id="rId22"/>
    <p:sldId id="312" r:id="rId23"/>
    <p:sldId id="313" r:id="rId24"/>
    <p:sldId id="309" r:id="rId25"/>
    <p:sldId id="31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9933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87" d="100"/>
          <a:sy n="87" d="100"/>
        </p:scale>
        <p:origin x="894" y="7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31DBF27-0699-4484-97E5-49D64CC0BD05}" type="datetimeFigureOut">
              <a:rPr lang="zh-CN" altLang="en-US" smtClean="0"/>
              <a:t>2018/10/25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115294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31DBF27-0699-4484-97E5-49D64CC0BD05}" type="datetimeFigureOut">
              <a:rPr lang="zh-CN" altLang="en-US" smtClean="0"/>
              <a:t>2018/10/25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123849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31DBF27-0699-4484-97E5-49D64CC0BD05}" type="datetimeFigureOut">
              <a:rPr lang="zh-CN" altLang="en-US" smtClean="0"/>
              <a:t>2018/10/25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48565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31DBF27-0699-4484-97E5-49D64CC0BD05}" type="datetimeFigureOut">
              <a:rPr lang="zh-CN" altLang="en-US" smtClean="0"/>
              <a:t>2018/10/25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147478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31DBF27-0699-4484-97E5-49D64CC0BD05}" type="datetimeFigureOut">
              <a:rPr lang="zh-CN" altLang="en-US" smtClean="0"/>
              <a:t>2018/10/25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33335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1DBF27-0699-4484-97E5-49D64CC0BD05}" type="datetimeFigureOut">
              <a:rPr lang="zh-CN" altLang="en-US" smtClean="0"/>
              <a:t>2018/10/25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340302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31DBF27-0699-4484-97E5-49D64CC0BD05}" type="datetimeFigureOut">
              <a:rPr lang="zh-CN" altLang="en-US" smtClean="0"/>
              <a:t>2018/10/25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216454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31DBF27-0699-4484-97E5-49D64CC0BD05}" type="datetimeFigureOut">
              <a:rPr lang="zh-CN" altLang="en-US" smtClean="0"/>
              <a:t>2018/10/25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351421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1DBF27-0699-4484-97E5-49D64CC0BD05}" type="datetimeFigureOut">
              <a:rPr lang="zh-CN" altLang="en-US" smtClean="0"/>
              <a:t>2018/10/25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319464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1DBF27-0699-4484-97E5-49D64CC0BD05}" type="datetimeFigureOut">
              <a:rPr lang="zh-CN" altLang="en-US" smtClean="0"/>
              <a:t>2018/10/25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64164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1DBF27-0699-4484-97E5-49D64CC0BD05}" type="datetimeFigureOut">
              <a:rPr lang="zh-CN" altLang="en-US" smtClean="0"/>
              <a:t>2018/10/25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369341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DBF27-0699-4484-97E5-49D64CC0BD05}" type="datetimeFigureOut">
              <a:rPr lang="zh-CN" altLang="en-US" smtClean="0"/>
              <a:t>2018/10/25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75D0F-F77F-4E94-9407-99605DCED368}" type="slidenum">
              <a:rPr lang="zh-CN" altLang="en-US" smtClean="0"/>
              <a:t>‹#›</a:t>
            </a:fld>
            <a:endParaRPr lang="zh-CN" altLang="en-US"/>
          </a:p>
        </p:txBody>
      </p:sp>
    </p:spTree>
    <p:extLst>
      <p:ext uri="{BB962C8B-B14F-4D97-AF65-F5344CB8AC3E}">
        <p14:creationId xmlns:p14="http://schemas.microsoft.com/office/powerpoint/2010/main" val="4012170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abs/1704.05838" TargetMode="External"/><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hyperlink" Target="https://github.com/Yijunmaverick/GenerativeFaceCompletion" TargetMode="Externa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arxiv.org/abs/1704.0408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1797" y="924060"/>
            <a:ext cx="9144000" cy="2387600"/>
          </a:xfrm>
        </p:spPr>
        <p:txBody>
          <a:bodyPr/>
          <a:lstStyle/>
          <a:p>
            <a:r>
              <a:rPr lang="zh-CN" altLang="en-US" b="1" dirty="0">
                <a:solidFill>
                  <a:srgbClr val="993300"/>
                </a:solidFill>
                <a:latin typeface="Tahoma" panose="020B0604030504040204" pitchFamily="34" charset="0"/>
                <a:ea typeface="Tahoma" panose="020B0604030504040204" pitchFamily="34" charset="0"/>
                <a:cs typeface="Tahoma" panose="020B0604030504040204" pitchFamily="34" charset="0"/>
              </a:rPr>
              <a:t>无约束人脸识别的进展</a:t>
            </a:r>
            <a:endParaRPr lang="zh-CN" altLang="en-US" b="1" dirty="0">
              <a:solidFill>
                <a:srgbClr val="993300"/>
              </a:solidFill>
              <a:latin typeface="Tahoma" panose="020B0604030504040204" pitchFamily="34" charset="0"/>
              <a:cs typeface="Tahoma" panose="020B0604030504040204" pitchFamily="34" charset="0"/>
            </a:endParaRPr>
          </a:p>
        </p:txBody>
      </p:sp>
      <p:sp>
        <p:nvSpPr>
          <p:cNvPr id="3" name="副标题 2"/>
          <p:cNvSpPr>
            <a:spLocks noGrp="1"/>
          </p:cNvSpPr>
          <p:nvPr>
            <p:ph type="subTitle" idx="1"/>
          </p:nvPr>
        </p:nvSpPr>
        <p:spPr>
          <a:xfrm>
            <a:off x="1557050" y="4064747"/>
            <a:ext cx="9144000" cy="1655762"/>
          </a:xfrm>
        </p:spPr>
        <p:txBody>
          <a:bodyPr/>
          <a:lstStyle/>
          <a:p>
            <a:endParaRPr lang="zh-CN" altLang="en-US" dirty="0"/>
          </a:p>
        </p:txBody>
      </p:sp>
    </p:spTree>
    <p:extLst>
      <p:ext uri="{BB962C8B-B14F-4D97-AF65-F5344CB8AC3E}">
        <p14:creationId xmlns:p14="http://schemas.microsoft.com/office/powerpoint/2010/main" val="3106641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5492" y="199872"/>
            <a:ext cx="11049000" cy="1325563"/>
          </a:xfrm>
        </p:spPr>
        <p:txBody>
          <a:bodyPr>
            <a:normAutofit fontScale="90000"/>
          </a:bodyPr>
          <a:lstStyle/>
          <a:p>
            <a:r>
              <a:rPr lang="en-US" altLang="zh-CN" sz="3600" b="1" dirty="0" smtClean="0">
                <a:solidFill>
                  <a:srgbClr val="800000"/>
                </a:solidFill>
                <a:latin typeface="Tahoma" panose="020B0604030504040204" pitchFamily="34" charset="0"/>
                <a:ea typeface="Tahoma" panose="020B0604030504040204" pitchFamily="34" charset="0"/>
                <a:cs typeface="Tahoma" panose="020B0604030504040204" pitchFamily="34" charset="0"/>
              </a:rPr>
              <a:t>Paper 3. Towards Pose Invariant Face Recognition </a:t>
            </a:r>
            <a:br>
              <a:rPr lang="en-US" altLang="zh-CN" sz="3600" b="1" dirty="0" smtClean="0">
                <a:solidFill>
                  <a:srgbClr val="800000"/>
                </a:solidFill>
                <a:latin typeface="Tahoma" panose="020B0604030504040204" pitchFamily="34" charset="0"/>
                <a:ea typeface="Tahoma" panose="020B0604030504040204" pitchFamily="34" charset="0"/>
                <a:cs typeface="Tahoma" panose="020B0604030504040204" pitchFamily="34" charset="0"/>
              </a:rPr>
            </a:br>
            <a:r>
              <a:rPr lang="en-US" altLang="zh-CN" sz="3600" b="1" dirty="0" smtClean="0">
                <a:solidFill>
                  <a:srgbClr val="800000"/>
                </a:solidFill>
                <a:latin typeface="Tahoma" panose="020B0604030504040204" pitchFamily="34" charset="0"/>
                <a:ea typeface="Tahoma" panose="020B0604030504040204" pitchFamily="34" charset="0"/>
                <a:cs typeface="Tahoma" panose="020B0604030504040204" pitchFamily="34" charset="0"/>
              </a:rPr>
              <a:t>in the Wild                                         CVPR2018</a:t>
            </a:r>
            <a:endParaRPr lang="zh-CN" altLang="en-US" sz="3600" b="1" dirty="0">
              <a:solidFill>
                <a:srgbClr val="800000"/>
              </a:solidFill>
              <a:latin typeface="Tahoma" panose="020B0604030504040204" pitchFamily="34" charset="0"/>
              <a:cs typeface="Tahoma" panose="020B0604030504040204" pitchFamily="34" charset="0"/>
            </a:endParaRPr>
          </a:p>
        </p:txBody>
      </p:sp>
      <p:sp>
        <p:nvSpPr>
          <p:cNvPr id="3" name="内容占位符 2"/>
          <p:cNvSpPr>
            <a:spLocks noGrp="1"/>
          </p:cNvSpPr>
          <p:nvPr>
            <p:ph idx="1"/>
          </p:nvPr>
        </p:nvSpPr>
        <p:spPr>
          <a:xfrm>
            <a:off x="397526" y="1693423"/>
            <a:ext cx="11357472" cy="5048900"/>
          </a:xfrm>
        </p:spPr>
        <p:txBody>
          <a:bodyPr>
            <a:normAutofit fontScale="92500" lnSpcReduction="20000"/>
          </a:bodyPr>
          <a:lstStyle/>
          <a:p>
            <a:r>
              <a:rPr lang="en-US" altLang="zh-CN" dirty="0"/>
              <a:t>C</a:t>
            </a:r>
            <a:r>
              <a:rPr lang="en-US" altLang="zh-CN" dirty="0" smtClean="0"/>
              <a:t>urrent </a:t>
            </a:r>
            <a:r>
              <a:rPr lang="en-US" altLang="zh-CN" dirty="0"/>
              <a:t>techniques for pose invariant face </a:t>
            </a:r>
            <a:r>
              <a:rPr lang="en-US" altLang="zh-CN" dirty="0" smtClean="0"/>
              <a:t>recognition either </a:t>
            </a:r>
            <a:r>
              <a:rPr lang="en-US" altLang="zh-CN" dirty="0"/>
              <a:t>directly extract pose invariant features for recognition, or first normalize profile face images to frontal pose before feature extraction, </a:t>
            </a:r>
            <a:endParaRPr lang="en-US" altLang="zh-CN" dirty="0" smtClean="0"/>
          </a:p>
          <a:p>
            <a:r>
              <a:rPr lang="en-US" altLang="zh-CN" dirty="0" smtClean="0"/>
              <a:t>This paper </a:t>
            </a:r>
            <a:r>
              <a:rPr lang="en-US" altLang="zh-CN" b="1" i="1" dirty="0" smtClean="0">
                <a:solidFill>
                  <a:srgbClr val="0000FF"/>
                </a:solidFill>
              </a:rPr>
              <a:t>performs </a:t>
            </a:r>
            <a:r>
              <a:rPr lang="en-US" altLang="zh-CN" b="1" i="1" dirty="0">
                <a:solidFill>
                  <a:srgbClr val="0000FF"/>
                </a:solidFill>
              </a:rPr>
              <a:t>both tasks jointly </a:t>
            </a:r>
            <a:r>
              <a:rPr lang="en-US" altLang="zh-CN" dirty="0"/>
              <a:t>to allow them to benefit from each other. </a:t>
            </a:r>
            <a:endParaRPr lang="en-US" altLang="zh-CN" dirty="0" smtClean="0"/>
          </a:p>
          <a:p>
            <a:r>
              <a:rPr lang="en-US" altLang="zh-CN" dirty="0"/>
              <a:t>P</a:t>
            </a:r>
            <a:r>
              <a:rPr lang="en-US" altLang="zh-CN" dirty="0" smtClean="0"/>
              <a:t>ropose </a:t>
            </a:r>
            <a:r>
              <a:rPr lang="en-US" altLang="zh-CN" dirty="0"/>
              <a:t>a </a:t>
            </a:r>
            <a:r>
              <a:rPr lang="en-US" altLang="zh-CN" b="1" dirty="0">
                <a:solidFill>
                  <a:srgbClr val="FF0000"/>
                </a:solidFill>
              </a:rPr>
              <a:t>Pose Invariant Model (PIM) </a:t>
            </a:r>
            <a:r>
              <a:rPr lang="en-US" altLang="zh-CN" dirty="0"/>
              <a:t>for face </a:t>
            </a:r>
            <a:r>
              <a:rPr lang="en-US" altLang="zh-CN" dirty="0" smtClean="0"/>
              <a:t>recognition, </a:t>
            </a:r>
            <a:r>
              <a:rPr lang="en-US" altLang="zh-CN" dirty="0"/>
              <a:t>with three distinct novelties. </a:t>
            </a:r>
            <a:endParaRPr lang="en-US" altLang="zh-CN" dirty="0" smtClean="0"/>
          </a:p>
          <a:p>
            <a:pPr lvl="1"/>
            <a:r>
              <a:rPr lang="en-US" altLang="zh-CN" sz="2600" dirty="0" smtClean="0"/>
              <a:t>First</a:t>
            </a:r>
            <a:r>
              <a:rPr lang="en-US" altLang="zh-CN" sz="2600" dirty="0"/>
              <a:t>, </a:t>
            </a:r>
            <a:r>
              <a:rPr lang="en-US" altLang="zh-CN" sz="2600" dirty="0" smtClean="0"/>
              <a:t>PIM contains </a:t>
            </a:r>
            <a:r>
              <a:rPr lang="en-US" altLang="zh-CN" sz="2600" dirty="0"/>
              <a:t>a Face </a:t>
            </a:r>
            <a:r>
              <a:rPr lang="en-US" altLang="zh-CN" sz="2600" dirty="0" err="1"/>
              <a:t>Frontalization</a:t>
            </a:r>
            <a:r>
              <a:rPr lang="en-US" altLang="zh-CN" sz="2600" dirty="0"/>
              <a:t> sub-Net (FFN) and a Discriminative Learning sub-Net (DLN</a:t>
            </a:r>
            <a:r>
              <a:rPr lang="en-US" altLang="zh-CN" sz="2600" dirty="0" smtClean="0"/>
              <a:t>), jointly </a:t>
            </a:r>
            <a:r>
              <a:rPr lang="en-US" altLang="zh-CN" sz="2600" dirty="0"/>
              <a:t>learned from end to end. </a:t>
            </a:r>
            <a:endParaRPr lang="en-US" altLang="zh-CN" sz="2600" dirty="0" smtClean="0"/>
          </a:p>
          <a:p>
            <a:pPr lvl="1"/>
            <a:r>
              <a:rPr lang="en-US" altLang="zh-CN" sz="2600" dirty="0" smtClean="0"/>
              <a:t>Second</a:t>
            </a:r>
            <a:r>
              <a:rPr lang="en-US" altLang="zh-CN" sz="2600" dirty="0"/>
              <a:t>, FFN is a </a:t>
            </a:r>
            <a:r>
              <a:rPr lang="en-US" altLang="zh-CN" sz="2600" dirty="0" smtClean="0"/>
              <a:t>dual-path </a:t>
            </a:r>
            <a:r>
              <a:rPr lang="en-US" altLang="zh-CN" sz="2600" dirty="0"/>
              <a:t>Generative Adversarial Network (GAN) which simultaneously perceives global structures and local details, incorporated with an unsupervised cross-domain adversarial training and a "learning to learn" strategy for high-fidelity and identity-preserving frontal view synthesis. </a:t>
            </a:r>
            <a:endParaRPr lang="en-US" altLang="zh-CN" sz="2600" dirty="0" smtClean="0"/>
          </a:p>
          <a:p>
            <a:pPr lvl="1"/>
            <a:r>
              <a:rPr lang="en-US" altLang="zh-CN" sz="2600" dirty="0" smtClean="0"/>
              <a:t>Third</a:t>
            </a:r>
            <a:r>
              <a:rPr lang="en-US" altLang="zh-CN" sz="2600" dirty="0"/>
              <a:t>, DLN is a generic Convolutional Neural Network (CNN) for face recognition with </a:t>
            </a:r>
            <a:r>
              <a:rPr lang="en-US" altLang="zh-CN" sz="2600" dirty="0" smtClean="0"/>
              <a:t>enforced </a:t>
            </a:r>
            <a:r>
              <a:rPr lang="en-US" altLang="zh-CN" sz="2600" dirty="0"/>
              <a:t>cross-entropy optimization strategy for learning discriminative yet generalized feature representation.</a:t>
            </a:r>
            <a:endParaRPr lang="zh-CN" altLang="en-US" sz="2600" dirty="0"/>
          </a:p>
        </p:txBody>
      </p:sp>
    </p:spTree>
    <p:extLst>
      <p:ext uri="{BB962C8B-B14F-4D97-AF65-F5344CB8AC3E}">
        <p14:creationId xmlns:p14="http://schemas.microsoft.com/office/powerpoint/2010/main" val="362559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882747" y="0"/>
            <a:ext cx="6356732" cy="4330524"/>
          </a:xfrm>
          <a:prstGeom prst="rect">
            <a:avLst/>
          </a:prstGeom>
        </p:spPr>
      </p:pic>
      <p:sp>
        <p:nvSpPr>
          <p:cNvPr id="5" name="矩形 4"/>
          <p:cNvSpPr/>
          <p:nvPr/>
        </p:nvSpPr>
        <p:spPr>
          <a:xfrm>
            <a:off x="804231" y="4180344"/>
            <a:ext cx="11149070" cy="2677656"/>
          </a:xfrm>
          <a:prstGeom prst="rect">
            <a:avLst/>
          </a:prstGeom>
        </p:spPr>
        <p:txBody>
          <a:bodyPr wrap="square">
            <a:spAutoFit/>
          </a:bodyPr>
          <a:lstStyle/>
          <a:p>
            <a:r>
              <a:rPr lang="en-US" altLang="zh-CN" sz="2400" dirty="0" smtClean="0"/>
              <a:t>                                 Fig </a:t>
            </a:r>
            <a:r>
              <a:rPr lang="en-US" altLang="zh-CN" sz="2400" dirty="0"/>
              <a:t>1: Pose invariant face recognition in the wild. </a:t>
            </a:r>
            <a:endParaRPr lang="en-US" altLang="zh-CN" sz="2400" dirty="0" smtClean="0"/>
          </a:p>
          <a:p>
            <a:r>
              <a:rPr lang="en-US" altLang="zh-CN" sz="2400" dirty="0" smtClean="0"/>
              <a:t>Col</a:t>
            </a:r>
            <a:r>
              <a:rPr lang="en-US" altLang="zh-CN" sz="2400" dirty="0"/>
              <a:t>. 1 &amp; 6: distinct identities under different poses with other unconstrained factors (different expressions and lighting conditions); </a:t>
            </a:r>
            <a:endParaRPr lang="en-US" altLang="zh-CN" sz="2400" dirty="0" smtClean="0"/>
          </a:p>
          <a:p>
            <a:r>
              <a:rPr lang="en-US" altLang="zh-CN" sz="2400" b="1" dirty="0" smtClean="0">
                <a:solidFill>
                  <a:srgbClr val="0000FF"/>
                </a:solidFill>
              </a:rPr>
              <a:t>Col</a:t>
            </a:r>
            <a:r>
              <a:rPr lang="en-US" altLang="zh-CN" sz="2400" b="1" dirty="0">
                <a:solidFill>
                  <a:srgbClr val="0000FF"/>
                </a:solidFill>
              </a:rPr>
              <a:t>. 2 &amp; 5: recovered frontal faces with our proposed PIM model; </a:t>
            </a:r>
            <a:endParaRPr lang="en-US" altLang="zh-CN" sz="2400" b="1" dirty="0" smtClean="0">
              <a:solidFill>
                <a:srgbClr val="0000FF"/>
              </a:solidFill>
            </a:endParaRPr>
          </a:p>
          <a:p>
            <a:r>
              <a:rPr lang="en-US" altLang="zh-CN" sz="2400" dirty="0" smtClean="0"/>
              <a:t>Col</a:t>
            </a:r>
            <a:r>
              <a:rPr lang="en-US" altLang="zh-CN" sz="2400" dirty="0"/>
              <a:t>. 3 &amp; 4: learned facial representations with our proposed PIM model. </a:t>
            </a:r>
            <a:endParaRPr lang="en-US" altLang="zh-CN" sz="2400" dirty="0" smtClean="0"/>
          </a:p>
          <a:p>
            <a:r>
              <a:rPr lang="en-US" altLang="zh-CN" sz="2400" dirty="0" smtClean="0">
                <a:solidFill>
                  <a:srgbClr val="FF0000"/>
                </a:solidFill>
              </a:rPr>
              <a:t>PIM </a:t>
            </a:r>
            <a:r>
              <a:rPr lang="en-US" altLang="zh-CN" sz="2400" dirty="0">
                <a:solidFill>
                  <a:srgbClr val="FF0000"/>
                </a:solidFill>
              </a:rPr>
              <a:t>can learn pose-invariant representations and recover photorealistic frontal faces effectively. The representations are extracted from the penultimate layer of PIM</a:t>
            </a:r>
            <a:endParaRPr lang="zh-CN" altLang="en-US" sz="2400" dirty="0">
              <a:solidFill>
                <a:srgbClr val="FF0000"/>
              </a:solidFill>
            </a:endParaRPr>
          </a:p>
        </p:txBody>
      </p:sp>
    </p:spTree>
    <p:extLst>
      <p:ext uri="{BB962C8B-B14F-4D97-AF65-F5344CB8AC3E}">
        <p14:creationId xmlns:p14="http://schemas.microsoft.com/office/powerpoint/2010/main" val="368686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481330" y="99152"/>
            <a:ext cx="8710670" cy="2949980"/>
          </a:xfrm>
          <a:prstGeom prst="rect">
            <a:avLst/>
          </a:prstGeom>
        </p:spPr>
      </p:pic>
      <p:pic>
        <p:nvPicPr>
          <p:cNvPr id="3" name="图片 2"/>
          <p:cNvPicPr>
            <a:picLocks noChangeAspect="1"/>
          </p:cNvPicPr>
          <p:nvPr/>
        </p:nvPicPr>
        <p:blipFill>
          <a:blip r:embed="rId3"/>
          <a:stretch>
            <a:fillRect/>
          </a:stretch>
        </p:blipFill>
        <p:spPr>
          <a:xfrm>
            <a:off x="4023695" y="3393795"/>
            <a:ext cx="8156829" cy="3926913"/>
          </a:xfrm>
          <a:prstGeom prst="rect">
            <a:avLst/>
          </a:prstGeom>
        </p:spPr>
      </p:pic>
      <p:sp>
        <p:nvSpPr>
          <p:cNvPr id="4" name="矩形 3"/>
          <p:cNvSpPr/>
          <p:nvPr/>
        </p:nvSpPr>
        <p:spPr>
          <a:xfrm>
            <a:off x="0" y="300640"/>
            <a:ext cx="3789802" cy="6340197"/>
          </a:xfrm>
          <a:prstGeom prst="rect">
            <a:avLst/>
          </a:prstGeom>
        </p:spPr>
        <p:txBody>
          <a:bodyPr wrap="square">
            <a:spAutoFit/>
          </a:bodyPr>
          <a:lstStyle/>
          <a:p>
            <a:r>
              <a:rPr lang="en-US" altLang="zh-CN" sz="2800" b="1" dirty="0" smtClean="0"/>
              <a:t>PIM </a:t>
            </a:r>
          </a:p>
          <a:p>
            <a:r>
              <a:rPr lang="en-US" altLang="zh-CN" dirty="0" smtClean="0">
                <a:solidFill>
                  <a:srgbClr val="FF0000"/>
                </a:solidFill>
              </a:rPr>
              <a:t>Face </a:t>
            </a:r>
            <a:r>
              <a:rPr lang="en-US" altLang="zh-CN" dirty="0" err="1">
                <a:solidFill>
                  <a:srgbClr val="FF0000"/>
                </a:solidFill>
              </a:rPr>
              <a:t>Frontalization</a:t>
            </a:r>
            <a:r>
              <a:rPr lang="en-US" altLang="zh-CN" dirty="0">
                <a:solidFill>
                  <a:srgbClr val="FF0000"/>
                </a:solidFill>
              </a:rPr>
              <a:t> sub-Net (FFN) </a:t>
            </a:r>
            <a:endParaRPr lang="en-US" altLang="zh-CN" dirty="0" smtClean="0">
              <a:solidFill>
                <a:srgbClr val="FF0000"/>
              </a:solidFill>
            </a:endParaRPr>
          </a:p>
          <a:p>
            <a:r>
              <a:rPr lang="en-US" altLang="zh-CN" dirty="0" smtClean="0">
                <a:solidFill>
                  <a:srgbClr val="FF0000"/>
                </a:solidFill>
              </a:rPr>
              <a:t>Discriminative </a:t>
            </a:r>
            <a:r>
              <a:rPr lang="en-US" altLang="zh-CN" dirty="0">
                <a:solidFill>
                  <a:srgbClr val="FF0000"/>
                </a:solidFill>
              </a:rPr>
              <a:t>Learning sub-Net (DLN</a:t>
            </a:r>
            <a:r>
              <a:rPr lang="en-US" altLang="zh-CN" dirty="0" smtClean="0">
                <a:solidFill>
                  <a:srgbClr val="FF0000"/>
                </a:solidFill>
              </a:rPr>
              <a:t>)</a:t>
            </a:r>
            <a:r>
              <a:rPr lang="en-US" altLang="zh-CN" dirty="0" smtClean="0"/>
              <a:t>. </a:t>
            </a:r>
          </a:p>
          <a:p>
            <a:endParaRPr lang="en-US" altLang="zh-CN" dirty="0" smtClean="0"/>
          </a:p>
          <a:p>
            <a:r>
              <a:rPr lang="en-US" altLang="zh-CN" dirty="0" smtClean="0"/>
              <a:t>FFN</a:t>
            </a:r>
            <a:r>
              <a:rPr lang="zh-CN" altLang="en-US" dirty="0" smtClean="0"/>
              <a:t>：</a:t>
            </a:r>
            <a:r>
              <a:rPr lang="en-US" altLang="zh-CN" dirty="0" smtClean="0"/>
              <a:t>a </a:t>
            </a:r>
            <a:r>
              <a:rPr lang="en-US" altLang="zh-CN" dirty="0"/>
              <a:t>dual-path (i.e., simultaneously perceiving global structures and local details) GAN augmented by (1) unsupervised cross-domain (i.e., </a:t>
            </a:r>
            <a:r>
              <a:rPr lang="en-US" altLang="zh-CN" dirty="0" err="1"/>
              <a:t>Itr</a:t>
            </a:r>
            <a:r>
              <a:rPr lang="en-US" altLang="zh-CN" dirty="0"/>
              <a:t> and </a:t>
            </a:r>
            <a:r>
              <a:rPr lang="en-US" altLang="zh-CN" dirty="0" err="1"/>
              <a:t>Ite</a:t>
            </a:r>
            <a:r>
              <a:rPr lang="en-US" altLang="zh-CN" dirty="0"/>
              <a:t>) adversarial training and (2) a </a:t>
            </a:r>
            <a:r>
              <a:rPr lang="en-US" altLang="zh-CN" b="1" dirty="0" err="1">
                <a:solidFill>
                  <a:srgbClr val="0000FF"/>
                </a:solidFill>
              </a:rPr>
              <a:t>siamese</a:t>
            </a:r>
            <a:r>
              <a:rPr lang="en-US" altLang="zh-CN" b="1" dirty="0">
                <a:solidFill>
                  <a:srgbClr val="0000FF"/>
                </a:solidFill>
              </a:rPr>
              <a:t> discriminator </a:t>
            </a:r>
            <a:r>
              <a:rPr lang="en-US" altLang="zh-CN" dirty="0"/>
              <a:t>with a “learning to learn” strategy — convolutional parameters (i.e., </a:t>
            </a:r>
            <a:r>
              <a:rPr lang="en-US" altLang="zh-CN" dirty="0" err="1"/>
              <a:t>Wd</a:t>
            </a:r>
            <a:r>
              <a:rPr lang="en-US" altLang="zh-CN" dirty="0"/>
              <a:t>) dynamically predicted by the “learner” DL of the discriminator and transferred to DM. </a:t>
            </a:r>
            <a:endParaRPr lang="en-US" altLang="zh-CN" dirty="0" smtClean="0"/>
          </a:p>
          <a:p>
            <a:endParaRPr lang="en-US" altLang="zh-CN" dirty="0"/>
          </a:p>
          <a:p>
            <a:r>
              <a:rPr lang="en-US" altLang="zh-CN" dirty="0" smtClean="0"/>
              <a:t>DLN </a:t>
            </a:r>
            <a:r>
              <a:rPr lang="en-US" altLang="zh-CN" dirty="0"/>
              <a:t>is a generic Convolutional Neural Network (CNN) for face recognition optimized by the proposed enforced cross-entropy optimization. It takes in the </a:t>
            </a:r>
            <a:r>
              <a:rPr lang="en-US" altLang="zh-CN" dirty="0" err="1"/>
              <a:t>frontalized</a:t>
            </a:r>
            <a:r>
              <a:rPr lang="en-US" altLang="zh-CN" dirty="0"/>
              <a:t> face images from FFN and outputs learned pose invariant facial representations</a:t>
            </a:r>
            <a:endParaRPr lang="zh-CN" altLang="en-US" dirty="0"/>
          </a:p>
        </p:txBody>
      </p:sp>
    </p:spTree>
    <p:extLst>
      <p:ext uri="{BB962C8B-B14F-4D97-AF65-F5344CB8AC3E}">
        <p14:creationId xmlns:p14="http://schemas.microsoft.com/office/powerpoint/2010/main" val="52689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3258" y="225713"/>
            <a:ext cx="7430239" cy="523220"/>
          </a:xfrm>
          <a:prstGeom prst="rect">
            <a:avLst/>
          </a:prstGeom>
        </p:spPr>
        <p:txBody>
          <a:bodyPr wrap="none">
            <a:spAutoFit/>
          </a:bodyPr>
          <a:lstStyle/>
          <a:p>
            <a:r>
              <a:rPr lang="en-US" altLang="zh-CN" sz="2800" b="1" dirty="0">
                <a:solidFill>
                  <a:srgbClr val="4F4F4F"/>
                </a:solidFill>
                <a:latin typeface="-apple-system"/>
              </a:rPr>
              <a:t>I</a:t>
            </a:r>
            <a:r>
              <a:rPr lang="en-US" altLang="zh-CN" sz="2800" b="1" dirty="0" smtClean="0">
                <a:solidFill>
                  <a:srgbClr val="4F4F4F"/>
                </a:solidFill>
                <a:latin typeface="-apple-system"/>
              </a:rPr>
              <a:t>. Domain </a:t>
            </a:r>
            <a:r>
              <a:rPr lang="en-US" altLang="zh-CN" sz="2800" b="1" dirty="0">
                <a:solidFill>
                  <a:srgbClr val="4F4F4F"/>
                </a:solidFill>
                <a:latin typeface="-apple-system"/>
              </a:rPr>
              <a:t>Invariant Dual-Path Generator </a:t>
            </a:r>
            <a:endParaRPr lang="zh-CN" altLang="en-US" sz="2800" b="1" dirty="0"/>
          </a:p>
        </p:txBody>
      </p:sp>
      <p:sp>
        <p:nvSpPr>
          <p:cNvPr id="3" name="矩形 2"/>
          <p:cNvSpPr/>
          <p:nvPr/>
        </p:nvSpPr>
        <p:spPr>
          <a:xfrm>
            <a:off x="459527" y="660067"/>
            <a:ext cx="10546323" cy="2677656"/>
          </a:xfrm>
          <a:prstGeom prst="rect">
            <a:avLst/>
          </a:prstGeom>
        </p:spPr>
        <p:txBody>
          <a:bodyPr wrap="square">
            <a:spAutoFit/>
          </a:bodyPr>
          <a:lstStyle/>
          <a:p>
            <a:r>
              <a:rPr lang="zh-CN" altLang="en-US" sz="2400" dirty="0">
                <a:latin typeface="+mn-ea"/>
              </a:rPr>
              <a:t>对于</a:t>
            </a:r>
            <a:r>
              <a:rPr lang="en-US" altLang="zh-CN" sz="2400" dirty="0">
                <a:latin typeface="+mn-ea"/>
              </a:rPr>
              <a:t>FFN</a:t>
            </a:r>
            <a:r>
              <a:rPr lang="zh-CN" altLang="en-US" sz="2400" dirty="0">
                <a:latin typeface="+mn-ea"/>
              </a:rPr>
              <a:t>，本文</a:t>
            </a:r>
            <a:r>
              <a:rPr lang="zh-CN" altLang="en-US" sz="2400" dirty="0" smtClean="0">
                <a:latin typeface="+mn-ea"/>
              </a:rPr>
              <a:t>采用领域</a:t>
            </a:r>
            <a:r>
              <a:rPr lang="zh-CN" altLang="en-US" sz="2400" dirty="0">
                <a:latin typeface="+mn-ea"/>
              </a:rPr>
              <a:t>变化的双通道生成器。一张看起来比较真实的正脸图片对人脸识别中特征的学习</a:t>
            </a:r>
            <a:r>
              <a:rPr lang="zh-CN" altLang="en-US" sz="2400" dirty="0" smtClean="0">
                <a:latin typeface="+mn-ea"/>
              </a:rPr>
              <a:t>有着重要作用。要</a:t>
            </a:r>
            <a:r>
              <a:rPr lang="zh-CN" altLang="en-US" sz="2400" dirty="0">
                <a:latin typeface="+mn-ea"/>
              </a:rPr>
              <a:t>解决的</a:t>
            </a:r>
            <a:r>
              <a:rPr lang="zh-CN" altLang="en-US" sz="2400" dirty="0" smtClean="0">
                <a:latin typeface="+mn-ea"/>
              </a:rPr>
              <a:t>问题是</a:t>
            </a:r>
            <a:r>
              <a:rPr lang="zh-CN" altLang="en-US" sz="2400" dirty="0">
                <a:latin typeface="+mn-ea"/>
              </a:rPr>
              <a:t>将包含了不同角度的人脸图片通过一定的方法</a:t>
            </a:r>
            <a:r>
              <a:rPr lang="zh-CN" altLang="en-US" sz="2400" dirty="0" smtClean="0">
                <a:latin typeface="+mn-ea"/>
              </a:rPr>
              <a:t>转换</a:t>
            </a:r>
            <a:r>
              <a:rPr lang="zh-CN" altLang="en-US" sz="2400" dirty="0">
                <a:latin typeface="+mn-ea"/>
              </a:rPr>
              <a:t>正面</a:t>
            </a:r>
            <a:r>
              <a:rPr lang="zh-CN" altLang="en-US" sz="2400" dirty="0" smtClean="0">
                <a:latin typeface="+mn-ea"/>
              </a:rPr>
              <a:t>图片</a:t>
            </a:r>
            <a:r>
              <a:rPr lang="zh-CN" altLang="en-US" sz="2400" dirty="0">
                <a:latin typeface="+mn-ea"/>
              </a:rPr>
              <a:t>。为了能够同时旋转人脸</a:t>
            </a:r>
            <a:r>
              <a:rPr lang="zh-CN" altLang="en-US" sz="2400" dirty="0" smtClean="0">
                <a:latin typeface="+mn-ea"/>
              </a:rPr>
              <a:t>和得到精确的局部</a:t>
            </a:r>
            <a:r>
              <a:rPr lang="zh-CN" altLang="en-US" sz="2400" dirty="0">
                <a:latin typeface="+mn-ea"/>
              </a:rPr>
              <a:t>人脸特征，本文</a:t>
            </a:r>
            <a:r>
              <a:rPr lang="zh-CN" altLang="en-US" sz="2400" dirty="0" smtClean="0">
                <a:latin typeface="+mn-ea"/>
              </a:rPr>
              <a:t>提出</a:t>
            </a:r>
            <a:r>
              <a:rPr lang="zh-CN" altLang="en-US" sz="2400" dirty="0" smtClean="0">
                <a:solidFill>
                  <a:srgbClr val="FF0000"/>
                </a:solidFill>
                <a:latin typeface="+mn-ea"/>
              </a:rPr>
              <a:t>双通道生成器</a:t>
            </a:r>
            <a:r>
              <a:rPr lang="zh-CN" altLang="en-US" sz="2400" dirty="0">
                <a:solidFill>
                  <a:srgbClr val="FF0000"/>
                </a:solidFill>
                <a:latin typeface="+mn-ea"/>
              </a:rPr>
              <a:t>，其中一个通道的目的是推断</a:t>
            </a:r>
            <a:r>
              <a:rPr lang="zh-CN" altLang="en-US" sz="2400" dirty="0" smtClean="0">
                <a:solidFill>
                  <a:srgbClr val="FF0000"/>
                </a:solidFill>
                <a:latin typeface="+mn-ea"/>
              </a:rPr>
              <a:t>全局信息</a:t>
            </a:r>
            <a:r>
              <a:rPr lang="zh-CN" altLang="en-US" sz="2400" dirty="0">
                <a:solidFill>
                  <a:srgbClr val="FF0000"/>
                </a:solidFill>
                <a:latin typeface="+mn-ea"/>
              </a:rPr>
              <a:t>，另外一个则是局部细节</a:t>
            </a:r>
            <a:r>
              <a:rPr lang="zh-CN" altLang="en-US" sz="2400" dirty="0">
                <a:latin typeface="+mn-ea"/>
              </a:rPr>
              <a:t>。全局</a:t>
            </a:r>
            <a:r>
              <a:rPr lang="zh-CN" altLang="en-US" sz="2400" dirty="0" smtClean="0">
                <a:latin typeface="+mn-ea"/>
              </a:rPr>
              <a:t>通道先</a:t>
            </a:r>
            <a:r>
              <a:rPr lang="zh-CN" altLang="en-US" sz="2400" dirty="0">
                <a:latin typeface="+mn-ea"/>
              </a:rPr>
              <a:t>采用向下转换的编码器，然后采用向上转换的解码器。局部通道则是对人脸的局部信息（双眼，鼻子和嘴）进行进行自动编码。本文的损失采用的是： </a:t>
            </a:r>
          </a:p>
        </p:txBody>
      </p:sp>
      <p:pic>
        <p:nvPicPr>
          <p:cNvPr id="5" name="图片 4"/>
          <p:cNvPicPr>
            <a:picLocks noChangeAspect="1"/>
          </p:cNvPicPr>
          <p:nvPr/>
        </p:nvPicPr>
        <p:blipFill>
          <a:blip r:embed="rId2"/>
          <a:stretch>
            <a:fillRect/>
          </a:stretch>
        </p:blipFill>
        <p:spPr>
          <a:xfrm>
            <a:off x="1629694" y="3337722"/>
            <a:ext cx="8206452" cy="705467"/>
          </a:xfrm>
          <a:prstGeom prst="rect">
            <a:avLst/>
          </a:prstGeom>
        </p:spPr>
      </p:pic>
      <p:sp>
        <p:nvSpPr>
          <p:cNvPr id="6" name="矩形 5"/>
          <p:cNvSpPr/>
          <p:nvPr/>
        </p:nvSpPr>
        <p:spPr>
          <a:xfrm>
            <a:off x="613271" y="4210653"/>
            <a:ext cx="10546815" cy="1938992"/>
          </a:xfrm>
          <a:prstGeom prst="rect">
            <a:avLst/>
          </a:prstGeom>
        </p:spPr>
        <p:txBody>
          <a:bodyPr wrap="square">
            <a:spAutoFit/>
          </a:bodyPr>
          <a:lstStyle/>
          <a:p>
            <a:r>
              <a:rPr lang="zh-CN" altLang="en-US" sz="2400" dirty="0"/>
              <a:t>其中，第一个子损失表示的是对抗损失，第二个子损失表的是强迫交叉熵损失，第三个表示的是跨领域的对抗损失，目的是为了增强领域自适应和泛化能力。第四个表示的是像素化的损失，第五个表示的是对称损失，第六个表示的是为了较小尖峰伪影的应先的总变异损失。 为了能够具体的了解第三个开始的损失，作者分别介绍了这四个损失。 </a:t>
            </a:r>
          </a:p>
        </p:txBody>
      </p:sp>
    </p:spTree>
    <p:extLst>
      <p:ext uri="{BB962C8B-B14F-4D97-AF65-F5344CB8AC3E}">
        <p14:creationId xmlns:p14="http://schemas.microsoft.com/office/powerpoint/2010/main" val="397750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7343" y="161864"/>
            <a:ext cx="9995971" cy="830997"/>
          </a:xfrm>
          <a:prstGeom prst="rect">
            <a:avLst/>
          </a:prstGeom>
        </p:spPr>
        <p:txBody>
          <a:bodyPr wrap="square">
            <a:spAutoFit/>
          </a:bodyPr>
          <a:lstStyle/>
          <a:p>
            <a:r>
              <a:rPr lang="en-US" altLang="zh-CN" sz="2400" b="1" dirty="0">
                <a:solidFill>
                  <a:srgbClr val="002060"/>
                </a:solidFill>
                <a:latin typeface="-apple-system"/>
              </a:rPr>
              <a:t>2.</a:t>
            </a:r>
            <a:r>
              <a:rPr lang="zh-CN" altLang="en-US" sz="2400" b="1" dirty="0">
                <a:solidFill>
                  <a:srgbClr val="002060"/>
                </a:solidFill>
                <a:latin typeface="-apple-system"/>
              </a:rPr>
              <a:t>像素化损失</a:t>
            </a:r>
            <a:r>
              <a:rPr lang="zh-CN" altLang="en-US" sz="2400" dirty="0">
                <a:solidFill>
                  <a:srgbClr val="4F4F4F"/>
                </a:solidFill>
                <a:latin typeface="-apple-system"/>
              </a:rPr>
              <a:t>，为了加强多尺度内容的一致性（摆正后的人脸图片和</a:t>
            </a:r>
            <a:r>
              <a:rPr lang="en-US" altLang="zh-CN" sz="2400" dirty="0">
                <a:solidFill>
                  <a:srgbClr val="4F4F4F"/>
                </a:solidFill>
                <a:latin typeface="-apple-system"/>
              </a:rPr>
              <a:t>ground truth</a:t>
            </a:r>
            <a:r>
              <a:rPr lang="zh-CN" altLang="en-US" sz="2400" dirty="0">
                <a:solidFill>
                  <a:srgbClr val="4F4F4F"/>
                </a:solidFill>
                <a:latin typeface="-apple-system"/>
              </a:rPr>
              <a:t>的一致性） </a:t>
            </a:r>
            <a:endParaRPr lang="zh-CN" altLang="en-US" sz="2400" dirty="0"/>
          </a:p>
        </p:txBody>
      </p:sp>
      <p:pic>
        <p:nvPicPr>
          <p:cNvPr id="3" name="图片 2"/>
          <p:cNvPicPr>
            <a:picLocks noChangeAspect="1"/>
          </p:cNvPicPr>
          <p:nvPr/>
        </p:nvPicPr>
        <p:blipFill>
          <a:blip r:embed="rId2"/>
          <a:stretch>
            <a:fillRect/>
          </a:stretch>
        </p:blipFill>
        <p:spPr>
          <a:xfrm>
            <a:off x="4575673" y="686330"/>
            <a:ext cx="3352108" cy="735301"/>
          </a:xfrm>
          <a:prstGeom prst="rect">
            <a:avLst/>
          </a:prstGeom>
        </p:spPr>
      </p:pic>
      <p:sp>
        <p:nvSpPr>
          <p:cNvPr id="4" name="矩形 3"/>
          <p:cNvSpPr/>
          <p:nvPr/>
        </p:nvSpPr>
        <p:spPr>
          <a:xfrm>
            <a:off x="410125" y="1421631"/>
            <a:ext cx="4955203" cy="461665"/>
          </a:xfrm>
          <a:prstGeom prst="rect">
            <a:avLst/>
          </a:prstGeom>
        </p:spPr>
        <p:txBody>
          <a:bodyPr wrap="none">
            <a:spAutoFit/>
          </a:bodyPr>
          <a:lstStyle/>
          <a:p>
            <a:r>
              <a:rPr lang="en-US" altLang="zh-CN" sz="2400" b="1" dirty="0">
                <a:solidFill>
                  <a:srgbClr val="002060"/>
                </a:solidFill>
                <a:latin typeface="-apple-system"/>
              </a:rPr>
              <a:t>3.</a:t>
            </a:r>
            <a:r>
              <a:rPr lang="zh-CN" altLang="en-US" sz="2400" b="1" dirty="0">
                <a:solidFill>
                  <a:srgbClr val="002060"/>
                </a:solidFill>
                <a:latin typeface="-apple-system"/>
              </a:rPr>
              <a:t>对称损失（减小自遮挡的影响）</a:t>
            </a:r>
            <a:r>
              <a:rPr lang="zh-CN" altLang="en-US" sz="2400" dirty="0">
                <a:solidFill>
                  <a:srgbClr val="4F4F4F"/>
                </a:solidFill>
                <a:latin typeface="-apple-system"/>
              </a:rPr>
              <a:t> </a:t>
            </a:r>
            <a:endParaRPr lang="zh-CN" altLang="en-US" sz="2400" dirty="0"/>
          </a:p>
        </p:txBody>
      </p:sp>
      <p:sp>
        <p:nvSpPr>
          <p:cNvPr id="5" name="矩形 4"/>
          <p:cNvSpPr/>
          <p:nvPr/>
        </p:nvSpPr>
        <p:spPr>
          <a:xfrm>
            <a:off x="410125" y="2727791"/>
            <a:ext cx="5532284" cy="461665"/>
          </a:xfrm>
          <a:prstGeom prst="rect">
            <a:avLst/>
          </a:prstGeom>
        </p:spPr>
        <p:txBody>
          <a:bodyPr wrap="none">
            <a:spAutoFit/>
          </a:bodyPr>
          <a:lstStyle/>
          <a:p>
            <a:r>
              <a:rPr lang="en-US" altLang="zh-CN" sz="2400" b="1" dirty="0">
                <a:solidFill>
                  <a:srgbClr val="002060"/>
                </a:solidFill>
                <a:latin typeface="-apple-system"/>
              </a:rPr>
              <a:t>4.</a:t>
            </a:r>
            <a:r>
              <a:rPr lang="zh-CN" altLang="en-US" sz="2400" b="1" dirty="0">
                <a:solidFill>
                  <a:srgbClr val="002060"/>
                </a:solidFill>
                <a:latin typeface="-apple-system"/>
              </a:rPr>
              <a:t>总变异损失（减小尖峰伪影的影响）</a:t>
            </a:r>
            <a:r>
              <a:rPr lang="zh-CN" altLang="en-US" dirty="0">
                <a:solidFill>
                  <a:srgbClr val="4F4F4F"/>
                </a:solidFill>
                <a:latin typeface="-apple-system"/>
              </a:rPr>
              <a:t> </a:t>
            </a:r>
            <a:endParaRPr lang="zh-CN" altLang="en-US" dirty="0"/>
          </a:p>
        </p:txBody>
      </p:sp>
      <p:pic>
        <p:nvPicPr>
          <p:cNvPr id="6" name="图片 5"/>
          <p:cNvPicPr>
            <a:picLocks noChangeAspect="1"/>
          </p:cNvPicPr>
          <p:nvPr/>
        </p:nvPicPr>
        <p:blipFill>
          <a:blip r:embed="rId3"/>
          <a:stretch>
            <a:fillRect/>
          </a:stretch>
        </p:blipFill>
        <p:spPr>
          <a:xfrm>
            <a:off x="4575673" y="1850401"/>
            <a:ext cx="4843615" cy="910285"/>
          </a:xfrm>
          <a:prstGeom prst="rect">
            <a:avLst/>
          </a:prstGeom>
        </p:spPr>
      </p:pic>
      <p:pic>
        <p:nvPicPr>
          <p:cNvPr id="7" name="图片 6"/>
          <p:cNvPicPr>
            <a:picLocks noChangeAspect="1"/>
          </p:cNvPicPr>
          <p:nvPr/>
        </p:nvPicPr>
        <p:blipFill>
          <a:blip r:embed="rId4"/>
          <a:stretch>
            <a:fillRect/>
          </a:stretch>
        </p:blipFill>
        <p:spPr>
          <a:xfrm>
            <a:off x="3241480" y="3189456"/>
            <a:ext cx="5220803" cy="1039916"/>
          </a:xfrm>
          <a:prstGeom prst="rect">
            <a:avLst/>
          </a:prstGeom>
        </p:spPr>
      </p:pic>
      <p:sp>
        <p:nvSpPr>
          <p:cNvPr id="8" name="矩形 7"/>
          <p:cNvSpPr/>
          <p:nvPr/>
        </p:nvSpPr>
        <p:spPr>
          <a:xfrm>
            <a:off x="549221" y="4691037"/>
            <a:ext cx="10820186" cy="1938992"/>
          </a:xfrm>
          <a:prstGeom prst="rect">
            <a:avLst/>
          </a:prstGeom>
        </p:spPr>
        <p:txBody>
          <a:bodyPr wrap="square">
            <a:spAutoFit/>
          </a:bodyPr>
          <a:lstStyle/>
          <a:p>
            <a:r>
              <a:rPr lang="en-US" altLang="zh-CN" sz="2400" b="1" dirty="0">
                <a:latin typeface="-apple-system"/>
              </a:rPr>
              <a:t>II</a:t>
            </a:r>
            <a:r>
              <a:rPr lang="en-US" altLang="zh-CN" sz="2400" b="1" dirty="0" smtClean="0">
                <a:latin typeface="-apple-system"/>
              </a:rPr>
              <a:t>. Dynamic </a:t>
            </a:r>
            <a:r>
              <a:rPr lang="en-US" altLang="zh-CN" sz="2400" b="1" dirty="0">
                <a:latin typeface="-apple-system"/>
              </a:rPr>
              <a:t>Convolutional Discriminator </a:t>
            </a:r>
            <a:r>
              <a:rPr lang="en-US" altLang="zh-CN" sz="2400" dirty="0"/>
              <a:t/>
            </a:r>
            <a:br>
              <a:rPr lang="en-US" altLang="zh-CN" sz="2400" dirty="0"/>
            </a:br>
            <a:endParaRPr lang="en-US" altLang="zh-CN" sz="2400" dirty="0" smtClean="0"/>
          </a:p>
          <a:p>
            <a:r>
              <a:rPr lang="en-US" altLang="zh-CN" sz="2400" dirty="0" smtClean="0">
                <a:latin typeface="-apple-system"/>
              </a:rPr>
              <a:t>DLN</a:t>
            </a:r>
            <a:r>
              <a:rPr lang="zh-CN" altLang="en-US" sz="2400" dirty="0">
                <a:latin typeface="-apple-system"/>
              </a:rPr>
              <a:t>模块是一种通用的</a:t>
            </a:r>
            <a:r>
              <a:rPr lang="en-US" altLang="zh-CN" sz="2400" dirty="0">
                <a:latin typeface="-apple-system"/>
              </a:rPr>
              <a:t>CNN</a:t>
            </a:r>
            <a:r>
              <a:rPr lang="zh-CN" altLang="en-US" sz="2400" dirty="0">
                <a:latin typeface="-apple-system"/>
              </a:rPr>
              <a:t>，利用本文提出的强迫交叉熵损失训练的模块。这种方法能够减小类内距离并且增大类间距离。</a:t>
            </a:r>
            <a:r>
              <a:rPr lang="en-US" altLang="zh-CN" sz="2400" dirty="0">
                <a:latin typeface="-apple-system"/>
              </a:rPr>
              <a:t>DLN</a:t>
            </a:r>
            <a:r>
              <a:rPr lang="zh-CN" altLang="en-US" sz="2400" dirty="0">
                <a:latin typeface="-apple-system"/>
              </a:rPr>
              <a:t>利用</a:t>
            </a:r>
            <a:r>
              <a:rPr lang="en-US" altLang="zh-CN" sz="2400" dirty="0">
                <a:latin typeface="-apple-system"/>
              </a:rPr>
              <a:t>FFN</a:t>
            </a:r>
            <a:r>
              <a:rPr lang="zh-CN" altLang="en-US" sz="2400" dirty="0">
                <a:latin typeface="-apple-system"/>
              </a:rPr>
              <a:t>中摆正的图片作为输入，输出的是人脸的特征。</a:t>
            </a:r>
            <a:endParaRPr lang="zh-CN" altLang="en-US" sz="2400" dirty="0"/>
          </a:p>
        </p:txBody>
      </p:sp>
    </p:spTree>
    <p:extLst>
      <p:ext uri="{BB962C8B-B14F-4D97-AF65-F5344CB8AC3E}">
        <p14:creationId xmlns:p14="http://schemas.microsoft.com/office/powerpoint/2010/main" val="3708973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2" y="319209"/>
            <a:ext cx="11772900" cy="1325563"/>
          </a:xfrm>
        </p:spPr>
        <p:txBody>
          <a:bodyPr>
            <a:normAutofit/>
          </a:bodyPr>
          <a:lstStyle/>
          <a:p>
            <a:r>
              <a:rPr lang="en-US" altLang="zh-CN" sz="3600" b="1" dirty="0" smtClean="0">
                <a:solidFill>
                  <a:srgbClr val="800000"/>
                </a:solidFill>
                <a:latin typeface="Tahoma" panose="020B0604030504040204" pitchFamily="34" charset="0"/>
                <a:ea typeface="Tahoma" panose="020B0604030504040204" pitchFamily="34" charset="0"/>
                <a:cs typeface="Tahoma" panose="020B0604030504040204" pitchFamily="34" charset="0"/>
              </a:rPr>
              <a:t>Paper 4. Disentangled </a:t>
            </a:r>
            <a:r>
              <a:rPr lang="en-US" altLang="zh-CN" sz="3600" b="1" dirty="0">
                <a:solidFill>
                  <a:srgbClr val="800000"/>
                </a:solidFill>
                <a:latin typeface="Tahoma" panose="020B0604030504040204" pitchFamily="34" charset="0"/>
                <a:ea typeface="Tahoma" panose="020B0604030504040204" pitchFamily="34" charset="0"/>
                <a:cs typeface="Tahoma" panose="020B0604030504040204" pitchFamily="34" charset="0"/>
              </a:rPr>
              <a:t>Representation Learning GAN for Pose-Invariant Face Recognition</a:t>
            </a:r>
            <a:endParaRPr lang="zh-CN" altLang="en-US" sz="3600" b="1" dirty="0">
              <a:solidFill>
                <a:srgbClr val="800000"/>
              </a:solidFill>
              <a:latin typeface="Tahoma" panose="020B0604030504040204" pitchFamily="34" charset="0"/>
              <a:cs typeface="Tahoma" panose="020B0604030504040204" pitchFamily="34" charset="0"/>
            </a:endParaRPr>
          </a:p>
        </p:txBody>
      </p:sp>
      <p:sp>
        <p:nvSpPr>
          <p:cNvPr id="3" name="内容占位符 2"/>
          <p:cNvSpPr>
            <a:spLocks noGrp="1"/>
          </p:cNvSpPr>
          <p:nvPr>
            <p:ph idx="1"/>
          </p:nvPr>
        </p:nvSpPr>
        <p:spPr>
          <a:xfrm>
            <a:off x="419100" y="2986768"/>
            <a:ext cx="10924822" cy="3660775"/>
          </a:xfrm>
        </p:spPr>
        <p:txBody>
          <a:bodyPr>
            <a:normAutofit/>
          </a:bodyPr>
          <a:lstStyle/>
          <a:p>
            <a:pPr marL="0" indent="0">
              <a:buNone/>
            </a:pPr>
            <a:r>
              <a:rPr lang="zh-CN" altLang="en-US" b="1" dirty="0">
                <a:latin typeface="+mn-ea"/>
              </a:rPr>
              <a:t>论文的三个创新点</a:t>
            </a:r>
            <a:endParaRPr lang="en-US" altLang="zh-CN" b="1" dirty="0">
              <a:latin typeface="+mn-ea"/>
            </a:endParaRPr>
          </a:p>
          <a:p>
            <a:pPr marL="0" indent="0">
              <a:buNone/>
            </a:pPr>
            <a:r>
              <a:rPr lang="zh-CN" altLang="en-US" dirty="0">
                <a:latin typeface="+mn-ea"/>
              </a:rPr>
              <a:t>（</a:t>
            </a:r>
            <a:r>
              <a:rPr lang="en-US" altLang="zh-CN" dirty="0">
                <a:latin typeface="+mn-ea"/>
              </a:rPr>
              <a:t>1</a:t>
            </a:r>
            <a:r>
              <a:rPr lang="zh-CN" altLang="en-US" dirty="0">
                <a:latin typeface="+mn-ea"/>
              </a:rPr>
              <a:t>）通过</a:t>
            </a:r>
            <a:r>
              <a:rPr lang="en-US" altLang="zh-CN" dirty="0">
                <a:latin typeface="+mn-ea"/>
              </a:rPr>
              <a:t>generator </a:t>
            </a:r>
            <a:r>
              <a:rPr lang="zh-CN" altLang="en-US" dirty="0">
                <a:latin typeface="+mn-ea"/>
              </a:rPr>
              <a:t>的</a:t>
            </a:r>
            <a:r>
              <a:rPr lang="en-US" altLang="zh-CN" dirty="0">
                <a:latin typeface="+mn-ea"/>
              </a:rPr>
              <a:t>encoder-decoder</a:t>
            </a:r>
            <a:r>
              <a:rPr lang="zh-CN" altLang="en-US" dirty="0">
                <a:latin typeface="+mn-ea"/>
              </a:rPr>
              <a:t>框架学习了生成和判别的表示（</a:t>
            </a:r>
            <a:r>
              <a:rPr lang="en-US" altLang="zh-CN" dirty="0">
                <a:latin typeface="+mn-ea"/>
              </a:rPr>
              <a:t>representation</a:t>
            </a:r>
            <a:r>
              <a:rPr lang="zh-CN" altLang="en-US" dirty="0">
                <a:latin typeface="+mn-ea"/>
              </a:rPr>
              <a:t>）；</a:t>
            </a:r>
            <a:endParaRPr lang="en-US" altLang="zh-CN" dirty="0">
              <a:latin typeface="+mn-ea"/>
            </a:endParaRPr>
          </a:p>
          <a:p>
            <a:pPr marL="0" indent="0">
              <a:buNone/>
            </a:pPr>
            <a:r>
              <a:rPr lang="zh-CN" altLang="en-US" dirty="0">
                <a:latin typeface="+mn-ea"/>
              </a:rPr>
              <a:t>（</a:t>
            </a:r>
            <a:r>
              <a:rPr lang="en-US" altLang="zh-CN" dirty="0">
                <a:latin typeface="+mn-ea"/>
              </a:rPr>
              <a:t>2</a:t>
            </a:r>
            <a:r>
              <a:rPr lang="zh-CN" altLang="en-US" dirty="0">
                <a:latin typeface="+mn-ea"/>
              </a:rPr>
              <a:t>）这种表示是从姿态这种人脸变量得出。姿态（</a:t>
            </a:r>
            <a:r>
              <a:rPr lang="en-US" altLang="zh-CN" dirty="0">
                <a:latin typeface="+mn-ea"/>
              </a:rPr>
              <a:t>pose</a:t>
            </a:r>
            <a:r>
              <a:rPr lang="zh-CN" altLang="en-US" dirty="0">
                <a:latin typeface="+mn-ea"/>
              </a:rPr>
              <a:t>）代码传输到</a:t>
            </a:r>
            <a:r>
              <a:rPr lang="en-US" altLang="zh-CN" dirty="0">
                <a:latin typeface="+mn-ea"/>
              </a:rPr>
              <a:t>decoder</a:t>
            </a:r>
            <a:r>
              <a:rPr lang="zh-CN" altLang="en-US" dirty="0">
                <a:latin typeface="+mn-ea"/>
              </a:rPr>
              <a:t>，姿态的估计（</a:t>
            </a:r>
            <a:r>
              <a:rPr lang="en-US" altLang="zh-CN" dirty="0">
                <a:latin typeface="+mn-ea"/>
              </a:rPr>
              <a:t>estimation</a:t>
            </a:r>
            <a:r>
              <a:rPr lang="zh-CN" altLang="en-US" dirty="0">
                <a:latin typeface="+mn-ea"/>
              </a:rPr>
              <a:t>）传给了判别器；</a:t>
            </a:r>
            <a:endParaRPr lang="en-US" altLang="zh-CN" dirty="0">
              <a:latin typeface="+mn-ea"/>
            </a:endParaRPr>
          </a:p>
          <a:p>
            <a:pPr marL="0" indent="0">
              <a:buNone/>
            </a:pPr>
            <a:r>
              <a:rPr lang="zh-CN" altLang="en-US" dirty="0">
                <a:latin typeface="+mn-ea"/>
              </a:rPr>
              <a:t>（</a:t>
            </a:r>
            <a:r>
              <a:rPr lang="en-US" altLang="zh-CN" dirty="0">
                <a:latin typeface="+mn-ea"/>
              </a:rPr>
              <a:t>3</a:t>
            </a:r>
            <a:r>
              <a:rPr lang="zh-CN" altLang="en-US" dirty="0">
                <a:latin typeface="+mn-ea"/>
              </a:rPr>
              <a:t>）</a:t>
            </a:r>
            <a:r>
              <a:rPr lang="en-US" altLang="zh-CN" dirty="0">
                <a:latin typeface="+mn-ea"/>
              </a:rPr>
              <a:t>DR-GAN</a:t>
            </a:r>
            <a:r>
              <a:rPr lang="zh-CN" altLang="en-US" dirty="0">
                <a:latin typeface="+mn-ea"/>
              </a:rPr>
              <a:t>可以输入一张或者多张照片，并且根据随机的合成图片生成统一的表示。</a:t>
            </a:r>
          </a:p>
        </p:txBody>
      </p:sp>
      <p:sp>
        <p:nvSpPr>
          <p:cNvPr id="4" name="Rectangle 3">
            <a:extLst>
              <a:ext uri="{FF2B5EF4-FFF2-40B4-BE49-F238E27FC236}">
                <a16:creationId xmlns:a16="http://schemas.microsoft.com/office/drawing/2014/main" xmlns="" id="{036BBBF5-091D-422A-BC11-E274B8F0E276}"/>
              </a:ext>
            </a:extLst>
          </p:cNvPr>
          <p:cNvSpPr/>
          <p:nvPr/>
        </p:nvSpPr>
        <p:spPr>
          <a:xfrm>
            <a:off x="419100" y="1722772"/>
            <a:ext cx="4972836" cy="369332"/>
          </a:xfrm>
          <a:prstGeom prst="rect">
            <a:avLst/>
          </a:prstGeom>
        </p:spPr>
        <p:txBody>
          <a:bodyPr wrap="none">
            <a:spAutoFit/>
          </a:bodyPr>
          <a:lstStyle/>
          <a:p>
            <a:r>
              <a:rPr lang="en-US" altLang="zh-CN" dirty="0"/>
              <a:t>https://github.com/zhangjunh/DR-GAN-by-pytorch</a:t>
            </a:r>
            <a:endParaRPr lang="zh-CN" altLang="en-US" dirty="0"/>
          </a:p>
        </p:txBody>
      </p:sp>
      <p:sp>
        <p:nvSpPr>
          <p:cNvPr id="5" name="Rectangle 4">
            <a:extLst>
              <a:ext uri="{FF2B5EF4-FFF2-40B4-BE49-F238E27FC236}">
                <a16:creationId xmlns:a16="http://schemas.microsoft.com/office/drawing/2014/main" xmlns="" id="{D364C0EA-9731-47C5-A57D-83A0BA0C782F}"/>
              </a:ext>
            </a:extLst>
          </p:cNvPr>
          <p:cNvSpPr/>
          <p:nvPr/>
        </p:nvSpPr>
        <p:spPr>
          <a:xfrm>
            <a:off x="419100" y="2092104"/>
            <a:ext cx="3690306" cy="369332"/>
          </a:xfrm>
          <a:prstGeom prst="rect">
            <a:avLst/>
          </a:prstGeom>
        </p:spPr>
        <p:txBody>
          <a:bodyPr wrap="none">
            <a:spAutoFit/>
          </a:bodyPr>
          <a:lstStyle/>
          <a:p>
            <a:r>
              <a:rPr lang="en-US" altLang="zh-CN" dirty="0"/>
              <a:t>https://github.com/kayamin/DR-GAN</a:t>
            </a:r>
            <a:endParaRPr lang="zh-CN" altLang="en-US" dirty="0"/>
          </a:p>
        </p:txBody>
      </p:sp>
    </p:spTree>
    <p:extLst>
      <p:ext uri="{BB962C8B-B14F-4D97-AF65-F5344CB8AC3E}">
        <p14:creationId xmlns:p14="http://schemas.microsoft.com/office/powerpoint/2010/main" val="414970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887310" y="27781"/>
            <a:ext cx="6479956" cy="3341864"/>
          </a:xfrm>
          <a:prstGeom prst="rect">
            <a:avLst/>
          </a:prstGeom>
        </p:spPr>
      </p:pic>
      <p:pic>
        <p:nvPicPr>
          <p:cNvPr id="6" name="图片 5"/>
          <p:cNvPicPr>
            <a:picLocks noChangeAspect="1"/>
          </p:cNvPicPr>
          <p:nvPr/>
        </p:nvPicPr>
        <p:blipFill>
          <a:blip r:embed="rId3"/>
          <a:stretch>
            <a:fillRect/>
          </a:stretch>
        </p:blipFill>
        <p:spPr>
          <a:xfrm>
            <a:off x="2994907" y="3256756"/>
            <a:ext cx="6730092" cy="1585031"/>
          </a:xfrm>
          <a:prstGeom prst="rect">
            <a:avLst/>
          </a:prstGeom>
        </p:spPr>
      </p:pic>
      <p:sp>
        <p:nvSpPr>
          <p:cNvPr id="7" name="矩形 6"/>
          <p:cNvSpPr/>
          <p:nvPr/>
        </p:nvSpPr>
        <p:spPr>
          <a:xfrm>
            <a:off x="640888" y="4841787"/>
            <a:ext cx="10972800" cy="1938992"/>
          </a:xfrm>
          <a:prstGeom prst="rect">
            <a:avLst/>
          </a:prstGeom>
        </p:spPr>
        <p:txBody>
          <a:bodyPr wrap="square">
            <a:spAutoFit/>
          </a:bodyPr>
          <a:lstStyle/>
          <a:p>
            <a:r>
              <a:rPr lang="zh-CN" altLang="en-US" sz="2400" dirty="0"/>
              <a:t>根据</a:t>
            </a:r>
            <a:r>
              <a:rPr lang="en-US" altLang="zh-CN" sz="2400" dirty="0"/>
              <a:t>Fig1</a:t>
            </a:r>
            <a:r>
              <a:rPr lang="zh-CN" altLang="en-US" sz="2400" dirty="0"/>
              <a:t>，在</a:t>
            </a:r>
            <a:r>
              <a:rPr lang="en-US" altLang="zh-CN" sz="2400" dirty="0"/>
              <a:t>discriminator</a:t>
            </a:r>
            <a:r>
              <a:rPr lang="zh-CN" altLang="en-US" sz="2400" dirty="0"/>
              <a:t>和</a:t>
            </a:r>
            <a:r>
              <a:rPr lang="en-US" altLang="zh-CN" sz="2400" dirty="0"/>
              <a:t>generator</a:t>
            </a:r>
            <a:r>
              <a:rPr lang="zh-CN" altLang="en-US" sz="2400" dirty="0"/>
              <a:t>都可以生成身份标识，可以根据姿态代码生成特定身份的人脸。</a:t>
            </a:r>
            <a:r>
              <a:rPr lang="en-US" altLang="zh-CN" sz="2400" dirty="0" err="1"/>
              <a:t>endoder</a:t>
            </a:r>
            <a:r>
              <a:rPr lang="zh-CN" altLang="en-US" sz="2400" dirty="0"/>
              <a:t>输入的是任意角度的人脸，</a:t>
            </a:r>
            <a:r>
              <a:rPr lang="en-US" altLang="zh-CN" sz="2400" dirty="0"/>
              <a:t>decoder</a:t>
            </a:r>
            <a:r>
              <a:rPr lang="zh-CN" altLang="en-US" sz="2400" dirty="0"/>
              <a:t>合成目标角度的人脸。</a:t>
            </a:r>
            <a:r>
              <a:rPr lang="en-US" altLang="zh-CN" sz="2400" dirty="0"/>
              <a:t>G</a:t>
            </a:r>
            <a:r>
              <a:rPr lang="zh-CN" altLang="en-US" sz="2400" dirty="0"/>
              <a:t>起到了人脸旋转的作用。</a:t>
            </a:r>
            <a:r>
              <a:rPr lang="en-US" altLang="zh-CN" sz="2400" dirty="0"/>
              <a:t>D</a:t>
            </a:r>
            <a:r>
              <a:rPr lang="zh-CN" altLang="en-US" sz="2400" dirty="0"/>
              <a:t>不仅比较真实图片和合成图片，而且输出身份和角度。因此，</a:t>
            </a:r>
            <a:r>
              <a:rPr lang="en-US" altLang="zh-CN" sz="2400" dirty="0"/>
              <a:t>G</a:t>
            </a:r>
            <a:r>
              <a:rPr lang="zh-CN" altLang="en-US" sz="2400" dirty="0"/>
              <a:t>需要做到：（</a:t>
            </a:r>
            <a:r>
              <a:rPr lang="en-US" altLang="zh-CN" sz="2400" dirty="0"/>
              <a:t>1</a:t>
            </a:r>
            <a:r>
              <a:rPr lang="zh-CN" altLang="en-US" sz="2400" dirty="0"/>
              <a:t>）旋转的图片跟输入的图片的身份一样；（</a:t>
            </a:r>
            <a:r>
              <a:rPr lang="en-US" altLang="zh-CN" sz="2400" dirty="0"/>
              <a:t>2</a:t>
            </a:r>
            <a:r>
              <a:rPr lang="zh-CN" altLang="en-US" sz="2400" dirty="0"/>
              <a:t>）学到的表示应该更具有多样性。</a:t>
            </a:r>
          </a:p>
        </p:txBody>
      </p:sp>
    </p:spTree>
    <p:extLst>
      <p:ext uri="{BB962C8B-B14F-4D97-AF65-F5344CB8AC3E}">
        <p14:creationId xmlns:p14="http://schemas.microsoft.com/office/powerpoint/2010/main" val="1041008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5719" y="797510"/>
            <a:ext cx="10615417" cy="5262979"/>
          </a:xfrm>
          <a:prstGeom prst="rect">
            <a:avLst/>
          </a:prstGeom>
        </p:spPr>
        <p:txBody>
          <a:bodyPr wrap="square">
            <a:spAutoFit/>
          </a:bodyPr>
          <a:lstStyle/>
          <a:p>
            <a:r>
              <a:rPr lang="en-US" altLang="zh-CN" sz="2400" dirty="0">
                <a:latin typeface="+mn-ea"/>
              </a:rPr>
              <a:t>3</a:t>
            </a:r>
            <a:r>
              <a:rPr lang="zh-CN" altLang="en-US" sz="2400" dirty="0">
                <a:latin typeface="+mn-ea"/>
              </a:rPr>
              <a:t>、在</a:t>
            </a:r>
            <a:r>
              <a:rPr lang="en-US" altLang="zh-CN" sz="2400" dirty="0">
                <a:latin typeface="+mn-ea"/>
              </a:rPr>
              <a:t>CGAN</a:t>
            </a:r>
            <a:r>
              <a:rPr lang="zh-CN" altLang="en-US" sz="2400" dirty="0">
                <a:latin typeface="+mn-ea"/>
              </a:rPr>
              <a:t>中，</a:t>
            </a:r>
            <a:r>
              <a:rPr lang="en-US" altLang="zh-CN" sz="2400" dirty="0">
                <a:latin typeface="+mn-ea"/>
              </a:rPr>
              <a:t>G</a:t>
            </a:r>
            <a:r>
              <a:rPr lang="zh-CN" altLang="en-US" sz="2400" dirty="0">
                <a:latin typeface="+mn-ea"/>
              </a:rPr>
              <a:t>输入一个随机的噪音来合成图片。在</a:t>
            </a:r>
            <a:r>
              <a:rPr lang="en-US" altLang="zh-CN" sz="2400" dirty="0">
                <a:latin typeface="+mn-ea"/>
              </a:rPr>
              <a:t>DR-GAN</a:t>
            </a:r>
            <a:r>
              <a:rPr lang="zh-CN" altLang="en-US" sz="2400" dirty="0">
                <a:latin typeface="+mn-ea"/>
              </a:rPr>
              <a:t>中，</a:t>
            </a:r>
            <a:r>
              <a:rPr lang="en-US" altLang="zh-CN" sz="2400" dirty="0">
                <a:latin typeface="+mn-ea"/>
              </a:rPr>
              <a:t>G</a:t>
            </a:r>
            <a:r>
              <a:rPr lang="zh-CN" altLang="en-US" sz="2400" dirty="0">
                <a:latin typeface="+mn-ea"/>
              </a:rPr>
              <a:t>的输入包括人脸图片，姿态条件和噪音。目的是生成相同身份特定角度的人脸（</a:t>
            </a:r>
            <a:r>
              <a:rPr lang="en-US" altLang="zh-CN" sz="2400" dirty="0">
                <a:latin typeface="+mn-ea"/>
              </a:rPr>
              <a:t>a face of the same identity with the target pose</a:t>
            </a:r>
            <a:r>
              <a:rPr lang="zh-CN" altLang="en-US" sz="2400" dirty="0">
                <a:latin typeface="+mn-ea"/>
              </a:rPr>
              <a:t>）。在</a:t>
            </a:r>
            <a:r>
              <a:rPr lang="en-US" altLang="zh-CN" sz="2400" dirty="0">
                <a:latin typeface="+mn-ea"/>
              </a:rPr>
              <a:t>G-encoder</a:t>
            </a:r>
            <a:r>
              <a:rPr lang="zh-CN" altLang="en-US" sz="2400" dirty="0">
                <a:latin typeface="+mn-ea"/>
              </a:rPr>
              <a:t>中，输入多张不同角度的图片，生成单一身份的表示；在</a:t>
            </a:r>
            <a:r>
              <a:rPr lang="en-US" altLang="zh-CN" sz="2400" dirty="0">
                <a:latin typeface="+mn-ea"/>
              </a:rPr>
              <a:t>G-decoder</a:t>
            </a:r>
            <a:r>
              <a:rPr lang="zh-CN" altLang="en-US" sz="2400" dirty="0">
                <a:latin typeface="+mn-ea"/>
              </a:rPr>
              <a:t>中合成具体角度的人脸。</a:t>
            </a:r>
            <a:endParaRPr lang="en-US" altLang="zh-CN" sz="2400" dirty="0">
              <a:latin typeface="+mn-ea"/>
            </a:endParaRPr>
          </a:p>
          <a:p>
            <a:r>
              <a:rPr lang="en-US" altLang="zh-CN" sz="2400" dirty="0">
                <a:latin typeface="+mn-ea"/>
              </a:rPr>
              <a:t>4</a:t>
            </a:r>
            <a:r>
              <a:rPr lang="zh-CN" altLang="en-US" sz="2400" dirty="0">
                <a:latin typeface="+mn-ea"/>
              </a:rPr>
              <a:t>、在</a:t>
            </a:r>
            <a:r>
              <a:rPr lang="en-US" altLang="zh-CN" sz="2400" dirty="0">
                <a:latin typeface="+mn-ea"/>
              </a:rPr>
              <a:t>3.2</a:t>
            </a:r>
            <a:r>
              <a:rPr lang="zh-CN" altLang="en-US" sz="2400" dirty="0">
                <a:latin typeface="+mn-ea"/>
              </a:rPr>
              <a:t>节中，文章给出了两个不同与之前</a:t>
            </a:r>
            <a:r>
              <a:rPr lang="en-US" altLang="zh-CN" sz="2400" dirty="0">
                <a:latin typeface="+mn-ea"/>
              </a:rPr>
              <a:t>GAN</a:t>
            </a:r>
            <a:r>
              <a:rPr lang="zh-CN" altLang="en-US" sz="2400" dirty="0">
                <a:latin typeface="+mn-ea"/>
              </a:rPr>
              <a:t>的优点。</a:t>
            </a:r>
            <a:endParaRPr lang="en-US" altLang="zh-CN" sz="2400" dirty="0">
              <a:latin typeface="+mn-ea"/>
            </a:endParaRPr>
          </a:p>
          <a:p>
            <a:r>
              <a:rPr lang="zh-CN" altLang="en-US" sz="2400" dirty="0">
                <a:latin typeface="+mn-ea"/>
              </a:rPr>
              <a:t>（</a:t>
            </a:r>
            <a:r>
              <a:rPr lang="en-US" altLang="zh-CN" sz="2400" dirty="0">
                <a:latin typeface="+mn-ea"/>
              </a:rPr>
              <a:t>1</a:t>
            </a:r>
            <a:r>
              <a:rPr lang="zh-CN" altLang="en-US" sz="2400" dirty="0">
                <a:latin typeface="+mn-ea"/>
              </a:rPr>
              <a:t>）采用了</a:t>
            </a:r>
            <a:r>
              <a:rPr lang="en-US" altLang="zh-CN" sz="2400" dirty="0">
                <a:latin typeface="+mn-ea"/>
              </a:rPr>
              <a:t>encoder-decoder</a:t>
            </a:r>
            <a:r>
              <a:rPr lang="zh-CN" altLang="en-US" sz="2400" dirty="0">
                <a:latin typeface="+mn-ea"/>
              </a:rPr>
              <a:t>框架的生成器。</a:t>
            </a:r>
            <a:endParaRPr lang="en-US" altLang="zh-CN" sz="2400" dirty="0">
              <a:latin typeface="+mn-ea"/>
            </a:endParaRPr>
          </a:p>
          <a:p>
            <a:r>
              <a:rPr lang="zh-CN" altLang="en-US" sz="2400" dirty="0">
                <a:latin typeface="+mn-ea"/>
              </a:rPr>
              <a:t>（</a:t>
            </a:r>
            <a:r>
              <a:rPr lang="en-US" altLang="zh-CN" sz="2400" dirty="0">
                <a:latin typeface="+mn-ea"/>
              </a:rPr>
              <a:t>2</a:t>
            </a:r>
            <a:r>
              <a:rPr lang="zh-CN" altLang="en-US" sz="2400" dirty="0">
                <a:latin typeface="+mn-ea"/>
              </a:rPr>
              <a:t>）为了避免其他变量的影响，在</a:t>
            </a:r>
            <a:r>
              <a:rPr lang="en-US" altLang="zh-CN" sz="2400" dirty="0">
                <a:latin typeface="+mn-ea"/>
              </a:rPr>
              <a:t>0-90</a:t>
            </a:r>
            <a:r>
              <a:rPr lang="zh-CN" altLang="en-US" sz="2400" dirty="0">
                <a:latin typeface="+mn-ea"/>
              </a:rPr>
              <a:t>度过程生成图片过程生成不同身份的人脸，在网络中不仅加入了</a:t>
            </a:r>
            <a:r>
              <a:rPr lang="en-US" altLang="zh-CN" sz="2400" dirty="0">
                <a:latin typeface="+mn-ea"/>
              </a:rPr>
              <a:t>class label </a:t>
            </a:r>
            <a:r>
              <a:rPr lang="zh-CN" altLang="en-US" sz="2400" dirty="0">
                <a:latin typeface="+mn-ea"/>
              </a:rPr>
              <a:t>而且加入了</a:t>
            </a:r>
            <a:r>
              <a:rPr lang="en-US" altLang="zh-CN" sz="2400" dirty="0">
                <a:latin typeface="+mn-ea"/>
              </a:rPr>
              <a:t>pose</a:t>
            </a:r>
            <a:r>
              <a:rPr lang="zh-CN" altLang="en-US" sz="2400" dirty="0">
                <a:latin typeface="+mn-ea"/>
              </a:rPr>
              <a:t>和</a:t>
            </a:r>
            <a:r>
              <a:rPr lang="en-US" altLang="zh-CN" sz="2400" dirty="0">
                <a:latin typeface="+mn-ea"/>
              </a:rPr>
              <a:t>illumination</a:t>
            </a:r>
            <a:r>
              <a:rPr lang="zh-CN" altLang="en-US" sz="2400" dirty="0">
                <a:latin typeface="+mn-ea"/>
              </a:rPr>
              <a:t>的</a:t>
            </a:r>
            <a:r>
              <a:rPr lang="en-US" altLang="zh-CN" sz="2400" dirty="0">
                <a:latin typeface="+mn-ea"/>
              </a:rPr>
              <a:t>label</a:t>
            </a:r>
            <a:r>
              <a:rPr lang="zh-CN" altLang="en-US" sz="2400" dirty="0">
                <a:latin typeface="+mn-ea"/>
              </a:rPr>
              <a:t>。 </a:t>
            </a:r>
            <a:endParaRPr lang="en-US" altLang="zh-CN" sz="2400" dirty="0">
              <a:latin typeface="+mn-ea"/>
            </a:endParaRPr>
          </a:p>
          <a:p>
            <a:r>
              <a:rPr lang="en-US" altLang="zh-CN" sz="2400" dirty="0">
                <a:latin typeface="+mn-ea"/>
              </a:rPr>
              <a:t>5</a:t>
            </a:r>
            <a:r>
              <a:rPr lang="zh-CN" altLang="en-US" sz="2400" dirty="0">
                <a:latin typeface="+mn-ea"/>
              </a:rPr>
              <a:t>、在</a:t>
            </a:r>
            <a:r>
              <a:rPr lang="en-US" altLang="zh-CN" sz="2400" dirty="0">
                <a:latin typeface="+mn-ea"/>
              </a:rPr>
              <a:t>3.2.1</a:t>
            </a:r>
            <a:r>
              <a:rPr lang="zh-CN" altLang="en-US" sz="2400" dirty="0">
                <a:latin typeface="+mn-ea"/>
              </a:rPr>
              <a:t>节中，</a:t>
            </a:r>
            <a:r>
              <a:rPr lang="en-US" altLang="zh-CN" sz="2400" dirty="0">
                <a:latin typeface="+mn-ea"/>
              </a:rPr>
              <a:t>D</a:t>
            </a:r>
            <a:r>
              <a:rPr lang="zh-CN" altLang="en-US" sz="2400" dirty="0">
                <a:latin typeface="+mn-ea"/>
              </a:rPr>
              <a:t>是由两部分组成，一部分是用来判别身份，身份数目为训练集身份数目加假的身份（</a:t>
            </a:r>
            <a:r>
              <a:rPr lang="en-US" altLang="zh-CN" sz="2400" dirty="0">
                <a:latin typeface="+mn-ea"/>
              </a:rPr>
              <a:t>fake class</a:t>
            </a:r>
            <a:r>
              <a:rPr lang="zh-CN" altLang="en-US" sz="2400" dirty="0">
                <a:latin typeface="+mn-ea"/>
              </a:rPr>
              <a:t>）（</a:t>
            </a:r>
            <a:r>
              <a:rPr lang="en-US" altLang="zh-CN" sz="2400" dirty="0" err="1">
                <a:latin typeface="+mn-ea"/>
              </a:rPr>
              <a:t>Dd</a:t>
            </a:r>
            <a:r>
              <a:rPr lang="en-US" altLang="zh-CN" sz="2400" dirty="0">
                <a:latin typeface="+mn-ea"/>
              </a:rPr>
              <a:t> ∈ RNd+1 is for identity classification with </a:t>
            </a:r>
            <a:r>
              <a:rPr lang="en-US" altLang="zh-CN" sz="2400" dirty="0" err="1">
                <a:latin typeface="+mn-ea"/>
              </a:rPr>
              <a:t>Nd</a:t>
            </a:r>
            <a:r>
              <a:rPr lang="en-US" altLang="zh-CN" sz="2400" dirty="0">
                <a:latin typeface="+mn-ea"/>
              </a:rPr>
              <a:t> as the total number of subjects in the training set and the additional dimension is for the fake class.</a:t>
            </a:r>
            <a:r>
              <a:rPr lang="zh-CN" altLang="en-US" sz="2400" dirty="0">
                <a:latin typeface="+mn-ea"/>
              </a:rPr>
              <a:t>）；另一部分是用来判别角度，角度数目为所有角度数目。</a:t>
            </a:r>
          </a:p>
        </p:txBody>
      </p:sp>
    </p:spTree>
    <p:extLst>
      <p:ext uri="{BB962C8B-B14F-4D97-AF65-F5344CB8AC3E}">
        <p14:creationId xmlns:p14="http://schemas.microsoft.com/office/powerpoint/2010/main" val="30693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08915" y="1154896"/>
            <a:ext cx="6617554" cy="1380870"/>
          </a:xfrm>
          <a:prstGeom prst="rect">
            <a:avLst/>
          </a:prstGeom>
        </p:spPr>
      </p:pic>
      <p:sp>
        <p:nvSpPr>
          <p:cNvPr id="3" name="矩形 2"/>
          <p:cNvSpPr/>
          <p:nvPr/>
        </p:nvSpPr>
        <p:spPr>
          <a:xfrm>
            <a:off x="519284" y="323899"/>
            <a:ext cx="10419649" cy="830997"/>
          </a:xfrm>
          <a:prstGeom prst="rect">
            <a:avLst/>
          </a:prstGeom>
        </p:spPr>
        <p:txBody>
          <a:bodyPr wrap="square">
            <a:spAutoFit/>
          </a:bodyPr>
          <a:lstStyle/>
          <a:p>
            <a:r>
              <a:rPr lang="zh-CN" altLang="en-US" sz="2400" dirty="0">
                <a:solidFill>
                  <a:srgbClr val="4F4F4F"/>
                </a:solidFill>
                <a:latin typeface="-apple-system"/>
              </a:rPr>
              <a:t>给定一张真实图片，</a:t>
            </a:r>
            <a:r>
              <a:rPr lang="en-US" altLang="zh-CN" sz="2400" dirty="0">
                <a:solidFill>
                  <a:srgbClr val="4F4F4F"/>
                </a:solidFill>
                <a:latin typeface="-apple-system"/>
              </a:rPr>
              <a:t>D</a:t>
            </a:r>
            <a:r>
              <a:rPr lang="zh-CN" altLang="en-US" sz="2400" dirty="0">
                <a:solidFill>
                  <a:srgbClr val="4F4F4F"/>
                </a:solidFill>
                <a:latin typeface="-apple-system"/>
              </a:rPr>
              <a:t>要估计出它的身份和角度，给定一张从</a:t>
            </a:r>
            <a:r>
              <a:rPr lang="en-US" altLang="zh-CN" sz="2400" dirty="0">
                <a:solidFill>
                  <a:srgbClr val="4F4F4F"/>
                </a:solidFill>
                <a:latin typeface="-apple-system"/>
              </a:rPr>
              <a:t>generator</a:t>
            </a:r>
            <a:r>
              <a:rPr lang="zh-CN" altLang="en-US" sz="2400" dirty="0">
                <a:solidFill>
                  <a:srgbClr val="4F4F4F"/>
                </a:solidFill>
                <a:latin typeface="-apple-system"/>
              </a:rPr>
              <a:t>合成的图片，</a:t>
            </a:r>
            <a:r>
              <a:rPr lang="en-US" altLang="zh-CN" sz="2400" dirty="0">
                <a:solidFill>
                  <a:srgbClr val="4F4F4F"/>
                </a:solidFill>
                <a:latin typeface="-apple-system"/>
              </a:rPr>
              <a:t>D</a:t>
            </a:r>
            <a:r>
              <a:rPr lang="zh-CN" altLang="en-US" sz="2400" dirty="0">
                <a:solidFill>
                  <a:srgbClr val="4F4F4F"/>
                </a:solidFill>
                <a:latin typeface="-apple-system"/>
              </a:rPr>
              <a:t>要判断其是假的。</a:t>
            </a:r>
            <a:r>
              <a:rPr lang="zh-CN" altLang="en-US" sz="2400" dirty="0"/>
              <a:t>目标函数为：</a:t>
            </a:r>
          </a:p>
        </p:txBody>
      </p:sp>
      <p:sp>
        <p:nvSpPr>
          <p:cNvPr id="4" name="矩形 3"/>
          <p:cNvSpPr/>
          <p:nvPr/>
        </p:nvSpPr>
        <p:spPr>
          <a:xfrm>
            <a:off x="529341" y="2535766"/>
            <a:ext cx="10409591" cy="1200329"/>
          </a:xfrm>
          <a:prstGeom prst="rect">
            <a:avLst/>
          </a:prstGeom>
        </p:spPr>
        <p:txBody>
          <a:bodyPr wrap="square">
            <a:spAutoFit/>
          </a:bodyPr>
          <a:lstStyle/>
          <a:p>
            <a:r>
              <a:rPr lang="zh-CN" altLang="en-US" sz="2400" dirty="0"/>
              <a:t>与此同时，在</a:t>
            </a:r>
            <a:r>
              <a:rPr lang="en-US" altLang="zh-CN" sz="2400" dirty="0"/>
              <a:t>G</a:t>
            </a:r>
            <a:r>
              <a:rPr lang="zh-CN" altLang="en-US" sz="2400" dirty="0"/>
              <a:t>中，</a:t>
            </a:r>
            <a:r>
              <a:rPr lang="en-US" altLang="zh-CN" sz="2400" dirty="0"/>
              <a:t>decoder</a:t>
            </a:r>
            <a:r>
              <a:rPr lang="zh-CN" altLang="en-US" sz="2400" dirty="0"/>
              <a:t>输入是</a:t>
            </a:r>
            <a:r>
              <a:rPr lang="en-US" altLang="zh-CN" sz="2400" dirty="0"/>
              <a:t>encoder</a:t>
            </a:r>
            <a:r>
              <a:rPr lang="zh-CN" altLang="en-US" sz="2400" dirty="0"/>
              <a:t>学到的</a:t>
            </a:r>
            <a:r>
              <a:rPr lang="en-US" altLang="zh-CN" sz="2400" dirty="0"/>
              <a:t>identity representation</a:t>
            </a:r>
            <a:r>
              <a:rPr lang="zh-CN" altLang="en-US" sz="2400" dirty="0"/>
              <a:t>和</a:t>
            </a:r>
            <a:r>
              <a:rPr lang="en-US" altLang="zh-CN" sz="2400" dirty="0"/>
              <a:t>c</a:t>
            </a:r>
            <a:r>
              <a:rPr lang="zh-CN" altLang="en-US" sz="2400" dirty="0"/>
              <a:t>（</a:t>
            </a:r>
            <a:r>
              <a:rPr lang="en-US" altLang="zh-CN" sz="2400" dirty="0"/>
              <a:t>target pose</a:t>
            </a:r>
            <a:r>
              <a:rPr lang="zh-CN" altLang="en-US" sz="2400" dirty="0"/>
              <a:t>）和</a:t>
            </a:r>
            <a:r>
              <a:rPr lang="en-US" altLang="zh-CN" sz="2400" dirty="0"/>
              <a:t>z</a:t>
            </a:r>
            <a:r>
              <a:rPr lang="zh-CN" altLang="en-US" sz="2400" dirty="0"/>
              <a:t>（包含了其他的变量影响，</a:t>
            </a:r>
            <a:r>
              <a:rPr lang="en-US" altLang="zh-CN" sz="2400" dirty="0"/>
              <a:t>the noise modeling other variance besides identity or pose.</a:t>
            </a:r>
            <a:r>
              <a:rPr lang="zh-CN" altLang="en-US" sz="2400" dirty="0"/>
              <a:t>）目标函数为：</a:t>
            </a:r>
          </a:p>
        </p:txBody>
      </p:sp>
      <p:pic>
        <p:nvPicPr>
          <p:cNvPr id="5" name="图片 4"/>
          <p:cNvPicPr>
            <a:picLocks noChangeAspect="1"/>
          </p:cNvPicPr>
          <p:nvPr/>
        </p:nvPicPr>
        <p:blipFill>
          <a:blip r:embed="rId3"/>
          <a:stretch>
            <a:fillRect/>
          </a:stretch>
        </p:blipFill>
        <p:spPr>
          <a:xfrm>
            <a:off x="2406473" y="3693670"/>
            <a:ext cx="7162020" cy="1423295"/>
          </a:xfrm>
          <a:prstGeom prst="rect">
            <a:avLst/>
          </a:prstGeom>
        </p:spPr>
      </p:pic>
      <p:sp>
        <p:nvSpPr>
          <p:cNvPr id="6" name="矩形 5"/>
          <p:cNvSpPr/>
          <p:nvPr/>
        </p:nvSpPr>
        <p:spPr>
          <a:xfrm>
            <a:off x="519284" y="5288340"/>
            <a:ext cx="9877777" cy="1569660"/>
          </a:xfrm>
          <a:prstGeom prst="rect">
            <a:avLst/>
          </a:prstGeom>
        </p:spPr>
        <p:txBody>
          <a:bodyPr wrap="square">
            <a:spAutoFit/>
          </a:bodyPr>
          <a:lstStyle/>
          <a:p>
            <a:r>
              <a:rPr lang="zh-CN" altLang="en-US" sz="2400" dirty="0">
                <a:solidFill>
                  <a:srgbClr val="4F4F4F"/>
                </a:solidFill>
                <a:latin typeface="-apple-system"/>
              </a:rPr>
              <a:t>在</a:t>
            </a:r>
            <a:r>
              <a:rPr lang="en-US" altLang="zh-CN" sz="2400" dirty="0">
                <a:solidFill>
                  <a:srgbClr val="4F4F4F"/>
                </a:solidFill>
                <a:latin typeface="-apple-system"/>
              </a:rPr>
              <a:t>G</a:t>
            </a:r>
            <a:r>
              <a:rPr lang="zh-CN" altLang="en-US" sz="2400" dirty="0">
                <a:solidFill>
                  <a:srgbClr val="4F4F4F"/>
                </a:solidFill>
                <a:latin typeface="-apple-system"/>
              </a:rPr>
              <a:t>的总结中，提到了三个好处：（</a:t>
            </a:r>
            <a:r>
              <a:rPr lang="en-US" altLang="zh-CN" sz="2400" dirty="0">
                <a:solidFill>
                  <a:srgbClr val="4F4F4F"/>
                </a:solidFill>
                <a:latin typeface="-apple-system"/>
              </a:rPr>
              <a:t>1</a:t>
            </a:r>
            <a:r>
              <a:rPr lang="zh-CN" altLang="en-US" sz="2400" dirty="0">
                <a:solidFill>
                  <a:srgbClr val="4F4F4F"/>
                </a:solidFill>
                <a:latin typeface="-apple-system"/>
              </a:rPr>
              <a:t>）在</a:t>
            </a:r>
            <a:r>
              <a:rPr lang="en-US" altLang="zh-CN" sz="2400" dirty="0">
                <a:solidFill>
                  <a:srgbClr val="4F4F4F"/>
                </a:solidFill>
                <a:latin typeface="-apple-system"/>
              </a:rPr>
              <a:t>encoder</a:t>
            </a:r>
            <a:r>
              <a:rPr lang="zh-CN" altLang="en-US" sz="2400" dirty="0">
                <a:solidFill>
                  <a:srgbClr val="4F4F4F"/>
                </a:solidFill>
                <a:latin typeface="-apple-system"/>
              </a:rPr>
              <a:t>学到的</a:t>
            </a:r>
            <a:r>
              <a:rPr lang="en-US" altLang="zh-CN" sz="2400" dirty="0">
                <a:solidFill>
                  <a:srgbClr val="4F4F4F"/>
                </a:solidFill>
                <a:latin typeface="-apple-system"/>
              </a:rPr>
              <a:t>f</a:t>
            </a:r>
            <a:r>
              <a:rPr lang="zh-CN" altLang="en-US" sz="2400" dirty="0">
                <a:solidFill>
                  <a:srgbClr val="4F4F4F"/>
                </a:solidFill>
                <a:latin typeface="-apple-system"/>
              </a:rPr>
              <a:t>（</a:t>
            </a:r>
            <a:r>
              <a:rPr lang="en-US" altLang="zh-CN" sz="2400" dirty="0">
                <a:solidFill>
                  <a:srgbClr val="4F4F4F"/>
                </a:solidFill>
                <a:latin typeface="-apple-system"/>
              </a:rPr>
              <a:t>x</a:t>
            </a:r>
            <a:r>
              <a:rPr lang="zh-CN" altLang="en-US" sz="2400" dirty="0">
                <a:solidFill>
                  <a:srgbClr val="4F4F4F"/>
                </a:solidFill>
                <a:latin typeface="-apple-system"/>
              </a:rPr>
              <a:t>）具有更易区分的身份信息。（</a:t>
            </a:r>
            <a:r>
              <a:rPr lang="en-US" altLang="zh-CN" sz="2400" dirty="0">
                <a:solidFill>
                  <a:srgbClr val="4F4F4F"/>
                </a:solidFill>
                <a:latin typeface="-apple-system"/>
              </a:rPr>
              <a:t>2</a:t>
            </a:r>
            <a:r>
              <a:rPr lang="zh-CN" altLang="en-US" sz="2400" dirty="0">
                <a:solidFill>
                  <a:srgbClr val="4F4F4F"/>
                </a:solidFill>
                <a:latin typeface="-apple-system"/>
              </a:rPr>
              <a:t>）</a:t>
            </a:r>
            <a:r>
              <a:rPr lang="en-US" altLang="zh-CN" sz="2400" dirty="0">
                <a:solidFill>
                  <a:srgbClr val="4F4F4F"/>
                </a:solidFill>
                <a:latin typeface="-apple-system"/>
              </a:rPr>
              <a:t>D</a:t>
            </a:r>
            <a:r>
              <a:rPr lang="zh-CN" altLang="en-US" sz="2400" dirty="0">
                <a:solidFill>
                  <a:srgbClr val="4F4F4F"/>
                </a:solidFill>
                <a:latin typeface="-apple-system"/>
              </a:rPr>
              <a:t>中的姿态判别器使得</a:t>
            </a:r>
            <a:r>
              <a:rPr lang="en-US" altLang="zh-CN" sz="2400" dirty="0">
                <a:solidFill>
                  <a:srgbClr val="4F4F4F"/>
                </a:solidFill>
                <a:latin typeface="-apple-system"/>
              </a:rPr>
              <a:t>G</a:t>
            </a:r>
            <a:r>
              <a:rPr lang="zh-CN" altLang="en-US" sz="2400" dirty="0">
                <a:solidFill>
                  <a:srgbClr val="4F4F4F"/>
                </a:solidFill>
                <a:latin typeface="-apple-system"/>
              </a:rPr>
              <a:t>生成的多姿态人脸更准确。（</a:t>
            </a:r>
            <a:r>
              <a:rPr lang="en-US" altLang="zh-CN" sz="2400" dirty="0">
                <a:solidFill>
                  <a:srgbClr val="4F4F4F"/>
                </a:solidFill>
                <a:latin typeface="-apple-system"/>
              </a:rPr>
              <a:t>3</a:t>
            </a:r>
            <a:r>
              <a:rPr lang="zh-CN" altLang="en-US" sz="2400" dirty="0">
                <a:solidFill>
                  <a:srgbClr val="4F4F4F"/>
                </a:solidFill>
                <a:latin typeface="-apple-system"/>
              </a:rPr>
              <a:t>）</a:t>
            </a:r>
            <a:r>
              <a:rPr lang="en-US" altLang="zh-CN" sz="2400" dirty="0">
                <a:solidFill>
                  <a:srgbClr val="4F4F4F"/>
                </a:solidFill>
                <a:latin typeface="-apple-system"/>
              </a:rPr>
              <a:t>pose code</a:t>
            </a:r>
            <a:r>
              <a:rPr lang="zh-CN" altLang="en-US" sz="2400" dirty="0">
                <a:solidFill>
                  <a:srgbClr val="4F4F4F"/>
                </a:solidFill>
                <a:latin typeface="-apple-system"/>
              </a:rPr>
              <a:t>加在</a:t>
            </a:r>
            <a:r>
              <a:rPr lang="en-US" altLang="zh-CN" sz="2400" dirty="0">
                <a:solidFill>
                  <a:srgbClr val="4F4F4F"/>
                </a:solidFill>
                <a:latin typeface="-apple-system"/>
              </a:rPr>
              <a:t>decoder</a:t>
            </a:r>
            <a:r>
              <a:rPr lang="zh-CN" altLang="en-US" sz="2400" dirty="0">
                <a:solidFill>
                  <a:srgbClr val="4F4F4F"/>
                </a:solidFill>
                <a:latin typeface="-apple-system"/>
              </a:rPr>
              <a:t>中，使得</a:t>
            </a:r>
            <a:r>
              <a:rPr lang="en-US" altLang="zh-CN" sz="2400" dirty="0">
                <a:solidFill>
                  <a:srgbClr val="4F4F4F"/>
                </a:solidFill>
                <a:latin typeface="-apple-system"/>
              </a:rPr>
              <a:t>encoder</a:t>
            </a:r>
            <a:r>
              <a:rPr lang="zh-CN" altLang="en-US" sz="2400" dirty="0">
                <a:solidFill>
                  <a:srgbClr val="4F4F4F"/>
                </a:solidFill>
                <a:latin typeface="-apple-system"/>
              </a:rPr>
              <a:t>学得更多的是身份信息，姿态信息会少一点。</a:t>
            </a:r>
            <a:endParaRPr lang="zh-CN" altLang="en-US" sz="2400" dirty="0"/>
          </a:p>
        </p:txBody>
      </p:sp>
    </p:spTree>
    <p:extLst>
      <p:ext uri="{BB962C8B-B14F-4D97-AF65-F5344CB8AC3E}">
        <p14:creationId xmlns:p14="http://schemas.microsoft.com/office/powerpoint/2010/main" val="15578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C21E167-CE4F-4837-993D-CBCCC5BD983C}"/>
              </a:ext>
            </a:extLst>
          </p:cNvPr>
          <p:cNvPicPr>
            <a:picLocks noChangeAspect="1"/>
          </p:cNvPicPr>
          <p:nvPr/>
        </p:nvPicPr>
        <p:blipFill>
          <a:blip r:embed="rId2"/>
          <a:stretch>
            <a:fillRect/>
          </a:stretch>
        </p:blipFill>
        <p:spPr>
          <a:xfrm>
            <a:off x="62107" y="975359"/>
            <a:ext cx="11771344" cy="5297103"/>
          </a:xfrm>
          <a:prstGeom prst="rect">
            <a:avLst/>
          </a:prstGeom>
        </p:spPr>
      </p:pic>
      <p:sp>
        <p:nvSpPr>
          <p:cNvPr id="2" name="矩形 1"/>
          <p:cNvSpPr/>
          <p:nvPr/>
        </p:nvSpPr>
        <p:spPr>
          <a:xfrm>
            <a:off x="157796" y="713750"/>
            <a:ext cx="1620957" cy="523220"/>
          </a:xfrm>
          <a:prstGeom prst="rect">
            <a:avLst/>
          </a:prstGeom>
        </p:spPr>
        <p:txBody>
          <a:bodyPr wrap="none">
            <a:spAutoFit/>
          </a:bodyPr>
          <a:lstStyle/>
          <a:p>
            <a:pPr>
              <a:spcAft>
                <a:spcPts val="600"/>
              </a:spcAft>
            </a:pPr>
            <a:r>
              <a:rPr lang="zh-CN" altLang="en-US" sz="2800" b="1" dirty="0">
                <a:solidFill>
                  <a:srgbClr val="4F4F4F"/>
                </a:solidFill>
                <a:latin typeface="-apple-system"/>
              </a:rPr>
              <a:t>网络结构</a:t>
            </a:r>
            <a:endParaRPr lang="zh-CN" altLang="en-US" sz="2800" b="1" dirty="0"/>
          </a:p>
        </p:txBody>
      </p:sp>
    </p:spTree>
    <p:extLst>
      <p:ext uri="{BB962C8B-B14F-4D97-AF65-F5344CB8AC3E}">
        <p14:creationId xmlns:p14="http://schemas.microsoft.com/office/powerpoint/2010/main" val="224631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1082" y="243939"/>
            <a:ext cx="10515600" cy="1325563"/>
          </a:xfrm>
        </p:spPr>
        <p:txBody>
          <a:bodyPr/>
          <a:lstStyle/>
          <a:p>
            <a:r>
              <a:rPr lang="zh-CN" altLang="en-US" b="1" dirty="0">
                <a:solidFill>
                  <a:srgbClr val="993300"/>
                </a:solidFill>
              </a:rPr>
              <a:t>系列</a:t>
            </a:r>
            <a:r>
              <a:rPr lang="zh-CN" altLang="en-US" b="1" dirty="0" smtClean="0">
                <a:solidFill>
                  <a:srgbClr val="993300"/>
                </a:solidFill>
              </a:rPr>
              <a:t>讨论</a:t>
            </a:r>
            <a:r>
              <a:rPr lang="zh-CN" altLang="en-US" b="1" dirty="0" smtClean="0">
                <a:solidFill>
                  <a:srgbClr val="993300"/>
                </a:solidFill>
              </a:rPr>
              <a:t>计划 </a:t>
            </a:r>
            <a:r>
              <a:rPr lang="en-US" altLang="zh-CN" b="1" dirty="0" smtClean="0">
                <a:solidFill>
                  <a:srgbClr val="993300"/>
                </a:solidFill>
              </a:rPr>
              <a:t>(3</a:t>
            </a:r>
            <a:r>
              <a:rPr lang="zh-CN" altLang="en-US" b="1" dirty="0" smtClean="0">
                <a:solidFill>
                  <a:srgbClr val="993300"/>
                </a:solidFill>
              </a:rPr>
              <a:t>个月）</a:t>
            </a:r>
            <a:endParaRPr lang="zh-CN" altLang="en-US" b="1" dirty="0">
              <a:solidFill>
                <a:srgbClr val="993300"/>
              </a:solidFill>
            </a:endParaRPr>
          </a:p>
        </p:txBody>
      </p:sp>
      <p:sp>
        <p:nvSpPr>
          <p:cNvPr id="3" name="内容占位符 2"/>
          <p:cNvSpPr>
            <a:spLocks noGrp="1"/>
          </p:cNvSpPr>
          <p:nvPr>
            <p:ph idx="1"/>
          </p:nvPr>
        </p:nvSpPr>
        <p:spPr>
          <a:xfrm>
            <a:off x="683964" y="1649355"/>
            <a:ext cx="10515600" cy="4351338"/>
          </a:xfrm>
        </p:spPr>
        <p:txBody>
          <a:bodyPr>
            <a:normAutofit lnSpcReduction="10000"/>
          </a:bodyPr>
          <a:lstStyle/>
          <a:p>
            <a:pPr marL="514350" indent="-514350">
              <a:buAutoNum type="arabicPeriod"/>
            </a:pPr>
            <a:r>
              <a:rPr lang="zh-CN" altLang="en-US" sz="3200" dirty="0" smtClean="0">
                <a:solidFill>
                  <a:srgbClr val="FF0000"/>
                </a:solidFill>
                <a:latin typeface="+mn-ea"/>
              </a:rPr>
              <a:t>无</a:t>
            </a:r>
            <a:r>
              <a:rPr lang="zh-CN" altLang="en-US" sz="3200" dirty="0">
                <a:solidFill>
                  <a:srgbClr val="FF0000"/>
                </a:solidFill>
                <a:latin typeface="+mn-ea"/>
              </a:rPr>
              <a:t>约束人脸</a:t>
            </a:r>
            <a:r>
              <a:rPr lang="zh-CN" altLang="en-US" sz="3200" dirty="0" smtClean="0">
                <a:solidFill>
                  <a:srgbClr val="FF0000"/>
                </a:solidFill>
                <a:latin typeface="+mn-ea"/>
              </a:rPr>
              <a:t>识别进展（</a:t>
            </a:r>
            <a:r>
              <a:rPr lang="en-US" altLang="zh-CN" sz="3200" dirty="0" smtClean="0">
                <a:solidFill>
                  <a:srgbClr val="FF0000"/>
                </a:solidFill>
                <a:latin typeface="+mn-ea"/>
              </a:rPr>
              <a:t>GAN</a:t>
            </a:r>
            <a:r>
              <a:rPr lang="zh-CN" altLang="en-US" sz="3200" dirty="0">
                <a:solidFill>
                  <a:srgbClr val="FF0000"/>
                </a:solidFill>
                <a:latin typeface="+mn-ea"/>
              </a:rPr>
              <a:t>作为</a:t>
            </a:r>
            <a:r>
              <a:rPr lang="zh-CN" altLang="en-US" sz="3200" dirty="0" smtClean="0">
                <a:solidFill>
                  <a:srgbClr val="FF0000"/>
                </a:solidFill>
                <a:latin typeface="+mn-ea"/>
              </a:rPr>
              <a:t>主要工具）</a:t>
            </a:r>
            <a:endParaRPr lang="en-US" altLang="zh-CN" sz="3200" dirty="0">
              <a:solidFill>
                <a:srgbClr val="FF0000"/>
              </a:solidFill>
              <a:latin typeface="+mn-ea"/>
            </a:endParaRPr>
          </a:p>
          <a:p>
            <a:pPr marL="514350" indent="-514350">
              <a:buAutoNum type="arabicPeriod"/>
            </a:pPr>
            <a:r>
              <a:rPr lang="en-US" altLang="zh-CN" sz="3200" dirty="0" err="1" smtClean="0">
                <a:latin typeface="+mn-ea"/>
              </a:rPr>
              <a:t>CycleGAN</a:t>
            </a:r>
            <a:r>
              <a:rPr lang="en-US" altLang="zh-CN" sz="3200" dirty="0" smtClean="0">
                <a:latin typeface="+mn-ea"/>
              </a:rPr>
              <a:t> </a:t>
            </a:r>
            <a:r>
              <a:rPr lang="zh-CN" altLang="en-US" sz="3200" dirty="0">
                <a:latin typeface="+mn-ea"/>
              </a:rPr>
              <a:t>的</a:t>
            </a:r>
            <a:r>
              <a:rPr lang="zh-CN" altLang="en-US" sz="3200" dirty="0" smtClean="0">
                <a:latin typeface="+mn-ea"/>
              </a:rPr>
              <a:t>进展</a:t>
            </a:r>
            <a:endParaRPr lang="en-US" altLang="zh-CN" sz="3200" dirty="0" smtClean="0">
              <a:latin typeface="+mn-ea"/>
            </a:endParaRPr>
          </a:p>
          <a:p>
            <a:pPr marL="514350" indent="-514350">
              <a:buAutoNum type="arabicPeriod"/>
            </a:pPr>
            <a:r>
              <a:rPr lang="zh-CN" altLang="en-US" sz="3200" dirty="0" smtClean="0">
                <a:latin typeface="+mn-ea"/>
              </a:rPr>
              <a:t>度量学习问题</a:t>
            </a:r>
            <a:endParaRPr lang="en-US" altLang="zh-CN" sz="3200" dirty="0" smtClean="0">
              <a:latin typeface="+mn-ea"/>
            </a:endParaRPr>
          </a:p>
          <a:p>
            <a:pPr marL="514350" indent="-514350">
              <a:buAutoNum type="arabicPeriod"/>
            </a:pPr>
            <a:r>
              <a:rPr lang="en-US" altLang="zh-CN" sz="3200" dirty="0" smtClean="0">
                <a:latin typeface="+mn-ea"/>
              </a:rPr>
              <a:t>Embedding</a:t>
            </a:r>
            <a:r>
              <a:rPr lang="zh-CN" altLang="en-US" sz="3200" dirty="0" smtClean="0">
                <a:latin typeface="+mn-ea"/>
              </a:rPr>
              <a:t>方法</a:t>
            </a:r>
            <a:endParaRPr lang="en-US" altLang="zh-CN" sz="3200" dirty="0">
              <a:latin typeface="+mn-ea"/>
            </a:endParaRPr>
          </a:p>
          <a:p>
            <a:pPr marL="0" indent="0">
              <a:buNone/>
            </a:pPr>
            <a:r>
              <a:rPr lang="en-US" altLang="zh-CN" sz="3200" dirty="0">
                <a:latin typeface="+mn-ea"/>
              </a:rPr>
              <a:t>5</a:t>
            </a:r>
            <a:r>
              <a:rPr lang="en-US" altLang="zh-CN" sz="3200" dirty="0" smtClean="0">
                <a:latin typeface="+mn-ea"/>
              </a:rPr>
              <a:t>. </a:t>
            </a:r>
            <a:r>
              <a:rPr lang="en-US" altLang="zh-CN" sz="3200" dirty="0">
                <a:latin typeface="+mn-ea"/>
              </a:rPr>
              <a:t>Person </a:t>
            </a:r>
            <a:r>
              <a:rPr lang="en-US" altLang="zh-CN" sz="3200" dirty="0" err="1">
                <a:latin typeface="+mn-ea"/>
              </a:rPr>
              <a:t>ReID</a:t>
            </a:r>
            <a:r>
              <a:rPr lang="en-US" altLang="zh-CN" sz="3200" dirty="0">
                <a:latin typeface="+mn-ea"/>
              </a:rPr>
              <a:t> </a:t>
            </a:r>
            <a:r>
              <a:rPr lang="zh-CN" altLang="en-US" sz="3200" dirty="0">
                <a:latin typeface="+mn-ea"/>
              </a:rPr>
              <a:t>的相关</a:t>
            </a:r>
            <a:r>
              <a:rPr lang="zh-CN" altLang="en-US" sz="3200" dirty="0" smtClean="0">
                <a:latin typeface="+mn-ea"/>
              </a:rPr>
              <a:t>研究进展</a:t>
            </a:r>
            <a:endParaRPr lang="en-US" altLang="zh-CN" sz="3200" dirty="0">
              <a:latin typeface="+mn-ea"/>
            </a:endParaRPr>
          </a:p>
          <a:p>
            <a:pPr marL="0" indent="0">
              <a:buNone/>
            </a:pPr>
            <a:r>
              <a:rPr lang="en-US" altLang="zh-CN" sz="3200" dirty="0">
                <a:latin typeface="+mn-ea"/>
              </a:rPr>
              <a:t>6</a:t>
            </a:r>
            <a:r>
              <a:rPr lang="en-US" altLang="zh-CN" sz="3200" dirty="0" smtClean="0">
                <a:latin typeface="+mn-ea"/>
              </a:rPr>
              <a:t>. </a:t>
            </a:r>
            <a:r>
              <a:rPr lang="en-US" altLang="zh-CN" sz="3200" dirty="0">
                <a:latin typeface="+mn-ea"/>
              </a:rPr>
              <a:t>Domain Adaptation </a:t>
            </a:r>
            <a:r>
              <a:rPr lang="zh-CN" altLang="en-US" sz="3200" dirty="0">
                <a:latin typeface="+mn-ea"/>
              </a:rPr>
              <a:t>的相关研究</a:t>
            </a:r>
            <a:endParaRPr lang="en-US" altLang="zh-CN" sz="3200" dirty="0">
              <a:latin typeface="+mn-ea"/>
            </a:endParaRPr>
          </a:p>
          <a:p>
            <a:pPr marL="0" indent="0">
              <a:buNone/>
            </a:pPr>
            <a:r>
              <a:rPr lang="en-US" altLang="zh-CN" sz="3200" dirty="0">
                <a:latin typeface="+mn-ea"/>
              </a:rPr>
              <a:t>7</a:t>
            </a:r>
            <a:r>
              <a:rPr lang="en-US" altLang="zh-CN" sz="3200" dirty="0" smtClean="0">
                <a:latin typeface="+mn-ea"/>
              </a:rPr>
              <a:t>. </a:t>
            </a:r>
            <a:r>
              <a:rPr lang="en-US" altLang="zh-CN" sz="3200" dirty="0">
                <a:latin typeface="+mn-ea"/>
              </a:rPr>
              <a:t>Optimal  Transport </a:t>
            </a:r>
            <a:r>
              <a:rPr lang="zh-CN" altLang="en-US" sz="3200" dirty="0" smtClean="0">
                <a:latin typeface="+mn-ea"/>
              </a:rPr>
              <a:t>问题</a:t>
            </a:r>
            <a:endParaRPr lang="en-US" altLang="zh-CN" sz="3200" dirty="0" smtClean="0">
              <a:latin typeface="+mn-ea"/>
            </a:endParaRPr>
          </a:p>
          <a:p>
            <a:pPr marL="0" indent="0">
              <a:buNone/>
            </a:pPr>
            <a:r>
              <a:rPr lang="en-US" altLang="zh-CN" sz="3200" dirty="0">
                <a:latin typeface="+mn-ea"/>
              </a:rPr>
              <a:t>8</a:t>
            </a:r>
            <a:r>
              <a:rPr lang="en-US" altLang="zh-CN" sz="3200" dirty="0" smtClean="0">
                <a:latin typeface="+mn-ea"/>
              </a:rPr>
              <a:t>. zero-shot </a:t>
            </a:r>
            <a:r>
              <a:rPr lang="zh-CN" altLang="en-US" sz="3200" dirty="0" smtClean="0">
                <a:latin typeface="+mn-ea"/>
              </a:rPr>
              <a:t>学习与</a:t>
            </a:r>
            <a:r>
              <a:rPr lang="en-US" altLang="zh-CN" sz="3200" dirty="0" smtClean="0">
                <a:latin typeface="+mn-ea"/>
              </a:rPr>
              <a:t>few-shot </a:t>
            </a:r>
            <a:r>
              <a:rPr lang="zh-CN" altLang="en-US" sz="3200" dirty="0" smtClean="0">
                <a:latin typeface="+mn-ea"/>
              </a:rPr>
              <a:t>学习</a:t>
            </a:r>
            <a:endParaRPr lang="zh-CN" altLang="en-US" sz="3200" dirty="0">
              <a:latin typeface="+mn-ea"/>
            </a:endParaRPr>
          </a:p>
        </p:txBody>
      </p:sp>
    </p:spTree>
    <p:extLst>
      <p:ext uri="{BB962C8B-B14F-4D97-AF65-F5344CB8AC3E}">
        <p14:creationId xmlns:p14="http://schemas.microsoft.com/office/powerpoint/2010/main" val="2152736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6154" y="-44067"/>
            <a:ext cx="11483248" cy="1325563"/>
          </a:xfrm>
        </p:spPr>
        <p:txBody>
          <a:bodyPr>
            <a:normAutofit fontScale="90000"/>
          </a:bodyPr>
          <a:lstStyle/>
          <a:p>
            <a:r>
              <a:rPr lang="en-US" altLang="zh-CN" b="1" dirty="0"/>
              <a:t/>
            </a:r>
            <a:br>
              <a:rPr lang="en-US" altLang="zh-CN" b="1" dirty="0"/>
            </a:br>
            <a:r>
              <a:rPr lang="en-US" altLang="zh-CN" sz="4000" b="1" dirty="0">
                <a:solidFill>
                  <a:srgbClr val="800000"/>
                </a:solidFill>
                <a:latin typeface="Tahoma" panose="020B0604030504040204" pitchFamily="34" charset="0"/>
                <a:ea typeface="Tahoma" panose="020B0604030504040204" pitchFamily="34" charset="0"/>
                <a:cs typeface="Tahoma" panose="020B0604030504040204" pitchFamily="34" charset="0"/>
              </a:rPr>
              <a:t>P</a:t>
            </a:r>
            <a:r>
              <a:rPr lang="en-US" altLang="zh-CN" sz="4000" b="1" dirty="0" smtClean="0">
                <a:solidFill>
                  <a:srgbClr val="800000"/>
                </a:solidFill>
                <a:latin typeface="Tahoma" panose="020B0604030504040204" pitchFamily="34" charset="0"/>
                <a:ea typeface="Tahoma" panose="020B0604030504040204" pitchFamily="34" charset="0"/>
                <a:cs typeface="Tahoma" panose="020B0604030504040204" pitchFamily="34" charset="0"/>
              </a:rPr>
              <a:t>aper5. PG-GAN</a:t>
            </a:r>
            <a:r>
              <a:rPr lang="en-US" altLang="zh-CN" sz="4000" b="1" dirty="0">
                <a:solidFill>
                  <a:srgbClr val="800000"/>
                </a:solidFill>
                <a:latin typeface="Tahoma" panose="020B0604030504040204" pitchFamily="34" charset="0"/>
                <a:ea typeface="Tahoma" panose="020B0604030504040204" pitchFamily="34" charset="0"/>
                <a:cs typeface="Tahoma" panose="020B0604030504040204" pitchFamily="34" charset="0"/>
              </a:rPr>
              <a:t>: Progressive Growing of GANs for Improved Quality, Stability, and Variation</a:t>
            </a:r>
            <a:r>
              <a:rPr lang="en-US" altLang="zh-CN" sz="4000" b="1" dirty="0">
                <a:solidFill>
                  <a:srgbClr val="993300"/>
                </a:solidFill>
                <a:latin typeface="Tahoma" panose="020B0604030504040204" pitchFamily="34" charset="0"/>
                <a:ea typeface="Tahoma" panose="020B0604030504040204" pitchFamily="34" charset="0"/>
                <a:cs typeface="Tahoma" panose="020B0604030504040204" pitchFamily="34" charset="0"/>
              </a:rPr>
              <a:t/>
            </a:r>
            <a:br>
              <a:rPr lang="en-US" altLang="zh-CN" sz="4000" b="1" dirty="0">
                <a:solidFill>
                  <a:srgbClr val="993300"/>
                </a:solidFill>
                <a:latin typeface="Tahoma" panose="020B0604030504040204" pitchFamily="34" charset="0"/>
                <a:ea typeface="Tahoma" panose="020B0604030504040204" pitchFamily="34" charset="0"/>
                <a:cs typeface="Tahoma" panose="020B0604030504040204" pitchFamily="34" charset="0"/>
              </a:rPr>
            </a:br>
            <a:endParaRPr lang="zh-CN" altLang="en-US" sz="4000" b="1" dirty="0">
              <a:solidFill>
                <a:srgbClr val="993300"/>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2"/>
          <a:stretch>
            <a:fillRect/>
          </a:stretch>
        </p:blipFill>
        <p:spPr>
          <a:xfrm>
            <a:off x="938783" y="3336021"/>
            <a:ext cx="9021896" cy="3108302"/>
          </a:xfrm>
          <a:prstGeom prst="rect">
            <a:avLst/>
          </a:prstGeom>
        </p:spPr>
      </p:pic>
      <p:sp>
        <p:nvSpPr>
          <p:cNvPr id="5" name="矩形 4"/>
          <p:cNvSpPr/>
          <p:nvPr/>
        </p:nvSpPr>
        <p:spPr>
          <a:xfrm>
            <a:off x="2933658" y="6444323"/>
            <a:ext cx="5032147" cy="369332"/>
          </a:xfrm>
          <a:prstGeom prst="rect">
            <a:avLst/>
          </a:prstGeom>
        </p:spPr>
        <p:txBody>
          <a:bodyPr wrap="none">
            <a:spAutoFit/>
          </a:bodyPr>
          <a:lstStyle/>
          <a:p>
            <a:r>
              <a:rPr lang="en-US" altLang="zh-CN" dirty="0">
                <a:solidFill>
                  <a:srgbClr val="4F4F4F"/>
                </a:solidFill>
                <a:latin typeface="-apple-system"/>
              </a:rPr>
              <a:t>Figure: </a:t>
            </a:r>
            <a:r>
              <a:rPr lang="zh-CN" altLang="en-US" dirty="0">
                <a:solidFill>
                  <a:srgbClr val="4F4F4F"/>
                </a:solidFill>
                <a:latin typeface="-apple-system"/>
              </a:rPr>
              <a:t>第一行为生成样本；第二行为真实样本</a:t>
            </a:r>
            <a:endParaRPr lang="zh-CN" altLang="en-US" dirty="0"/>
          </a:p>
        </p:txBody>
      </p:sp>
      <p:sp>
        <p:nvSpPr>
          <p:cNvPr id="6" name="矩形 5"/>
          <p:cNvSpPr/>
          <p:nvPr/>
        </p:nvSpPr>
        <p:spPr>
          <a:xfrm>
            <a:off x="459856" y="1786074"/>
            <a:ext cx="11026146"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t>论文提出了一种</a:t>
            </a:r>
            <a:r>
              <a:rPr lang="zh-CN" altLang="en-US" sz="2400" b="1" dirty="0"/>
              <a:t>以渐进增大的方式更稳定地训练 </a:t>
            </a:r>
            <a:r>
              <a:rPr lang="en-US" altLang="zh-CN" sz="2400" b="1" dirty="0"/>
              <a:t>GAN</a:t>
            </a:r>
            <a:r>
              <a:rPr lang="zh-CN" altLang="en-US" sz="2400" b="1" dirty="0"/>
              <a:t>，实现了前所未有的高分辨率图像生成。</a:t>
            </a:r>
            <a:endParaRPr lang="zh-CN" altLang="en-US" sz="2400" dirty="0"/>
          </a:p>
        </p:txBody>
      </p:sp>
      <p:sp>
        <p:nvSpPr>
          <p:cNvPr id="3" name="矩形 2"/>
          <p:cNvSpPr/>
          <p:nvPr/>
        </p:nvSpPr>
        <p:spPr>
          <a:xfrm>
            <a:off x="475464" y="2531595"/>
            <a:ext cx="10965456"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191919"/>
                </a:solidFill>
                <a:latin typeface="PingFang SC"/>
              </a:rPr>
              <a:t>“Progressive Growing”</a:t>
            </a:r>
            <a:r>
              <a:rPr lang="zh-CN" altLang="en-US" sz="2400" dirty="0">
                <a:solidFill>
                  <a:srgbClr val="191919"/>
                </a:solidFill>
                <a:latin typeface="PingFang SC"/>
              </a:rPr>
              <a:t>指的是先训练</a:t>
            </a:r>
            <a:r>
              <a:rPr lang="en-US" altLang="zh-CN" sz="2400" dirty="0">
                <a:solidFill>
                  <a:srgbClr val="191919"/>
                </a:solidFill>
                <a:latin typeface="PingFang SC"/>
              </a:rPr>
              <a:t>4x4</a:t>
            </a:r>
            <a:r>
              <a:rPr lang="zh-CN" altLang="en-US" sz="2400" dirty="0">
                <a:solidFill>
                  <a:srgbClr val="191919"/>
                </a:solidFill>
                <a:latin typeface="PingFang SC"/>
              </a:rPr>
              <a:t>的网络，然后训练</a:t>
            </a:r>
            <a:r>
              <a:rPr lang="en-US" altLang="zh-CN" sz="2400" dirty="0">
                <a:solidFill>
                  <a:srgbClr val="191919"/>
                </a:solidFill>
                <a:latin typeface="PingFang SC"/>
              </a:rPr>
              <a:t>8x8</a:t>
            </a:r>
            <a:r>
              <a:rPr lang="zh-CN" altLang="en-US" sz="2400" dirty="0">
                <a:solidFill>
                  <a:srgbClr val="191919"/>
                </a:solidFill>
                <a:latin typeface="PingFang SC"/>
              </a:rPr>
              <a:t>，不断增大，最终达到</a:t>
            </a:r>
            <a:r>
              <a:rPr lang="en-US" altLang="zh-CN" sz="2400" dirty="0">
                <a:solidFill>
                  <a:srgbClr val="191919"/>
                </a:solidFill>
                <a:latin typeface="PingFang SC"/>
              </a:rPr>
              <a:t>1024x1024</a:t>
            </a:r>
            <a:r>
              <a:rPr lang="zh-CN" altLang="en-US" sz="2400" dirty="0">
                <a:solidFill>
                  <a:srgbClr val="191919"/>
                </a:solidFill>
                <a:latin typeface="PingFang SC"/>
              </a:rPr>
              <a:t>。</a:t>
            </a:r>
            <a:endParaRPr lang="zh-CN" altLang="en-US" sz="2400" dirty="0"/>
          </a:p>
        </p:txBody>
      </p:sp>
      <p:sp>
        <p:nvSpPr>
          <p:cNvPr id="7" name="矩形 6"/>
          <p:cNvSpPr/>
          <p:nvPr/>
        </p:nvSpPr>
        <p:spPr>
          <a:xfrm>
            <a:off x="475464" y="1148824"/>
            <a:ext cx="12094782" cy="646331"/>
          </a:xfrm>
          <a:prstGeom prst="rect">
            <a:avLst/>
          </a:prstGeom>
        </p:spPr>
        <p:txBody>
          <a:bodyPr wrap="square">
            <a:spAutoFit/>
          </a:bodyPr>
          <a:lstStyle/>
          <a:p>
            <a:r>
              <a:rPr lang="en-US" altLang="zh-CN" dirty="0">
                <a:solidFill>
                  <a:srgbClr val="191919"/>
                </a:solidFill>
                <a:latin typeface="PingFang SC"/>
              </a:rPr>
              <a:t>http://research.nvidia.com/sites/default/files/pubs/2017-10_Progressive-Growing-of//karras2017gan-paper.pdf</a:t>
            </a:r>
            <a:endParaRPr lang="zh-CN" altLang="en-US" dirty="0"/>
          </a:p>
        </p:txBody>
      </p:sp>
      <p:sp>
        <p:nvSpPr>
          <p:cNvPr id="8" name="矩形 7"/>
          <p:cNvSpPr/>
          <p:nvPr/>
        </p:nvSpPr>
        <p:spPr>
          <a:xfrm>
            <a:off x="10874296" y="6402909"/>
            <a:ext cx="1237839" cy="369332"/>
          </a:xfrm>
          <a:prstGeom prst="rect">
            <a:avLst/>
          </a:prstGeom>
        </p:spPr>
        <p:txBody>
          <a:bodyPr wrap="none">
            <a:spAutoFit/>
          </a:bodyPr>
          <a:lstStyle/>
          <a:p>
            <a:r>
              <a:rPr lang="en-US" altLang="zh-CN" b="1" dirty="0">
                <a:solidFill>
                  <a:srgbClr val="FF0000"/>
                </a:solidFill>
                <a:latin typeface="PingFang SC"/>
              </a:rPr>
              <a:t>ICLR 2018</a:t>
            </a:r>
            <a:endParaRPr lang="zh-CN" altLang="en-US" b="1" dirty="0">
              <a:solidFill>
                <a:srgbClr val="FF0000"/>
              </a:solidFill>
            </a:endParaRPr>
          </a:p>
        </p:txBody>
      </p:sp>
    </p:spTree>
    <p:extLst>
      <p:ext uri="{BB962C8B-B14F-4D97-AF65-F5344CB8AC3E}">
        <p14:creationId xmlns:p14="http://schemas.microsoft.com/office/powerpoint/2010/main" val="1209000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9553" y="0"/>
            <a:ext cx="10515600" cy="1325563"/>
          </a:xfrm>
        </p:spPr>
        <p:txBody>
          <a:bodyPr/>
          <a:lstStyle/>
          <a:p>
            <a:r>
              <a:rPr lang="en-US" altLang="zh-CN" b="1" dirty="0">
                <a:solidFill>
                  <a:srgbClr val="800000"/>
                </a:solidFill>
                <a:latin typeface="+mj-ea"/>
                <a:cs typeface="Tahoma" panose="020B0604030504040204" pitchFamily="34" charset="0"/>
              </a:rPr>
              <a:t>PG-GAN</a:t>
            </a:r>
            <a:r>
              <a:rPr lang="zh-CN" altLang="en-US" b="1" dirty="0">
                <a:solidFill>
                  <a:srgbClr val="800000"/>
                </a:solidFill>
                <a:latin typeface="+mj-ea"/>
                <a:cs typeface="Tahoma" panose="020B0604030504040204" pitchFamily="34" charset="0"/>
              </a:rPr>
              <a:t>中过程化训练</a:t>
            </a:r>
            <a:endParaRPr lang="zh-CN" altLang="en-US" dirty="0">
              <a:solidFill>
                <a:srgbClr val="800000"/>
              </a:solidFill>
              <a:latin typeface="+mj-ea"/>
              <a:cs typeface="Tahoma" panose="020B0604030504040204" pitchFamily="34" charset="0"/>
            </a:endParaRPr>
          </a:p>
        </p:txBody>
      </p:sp>
      <p:sp>
        <p:nvSpPr>
          <p:cNvPr id="3" name="内容占位符 2"/>
          <p:cNvSpPr>
            <a:spLocks noGrp="1"/>
          </p:cNvSpPr>
          <p:nvPr>
            <p:ph idx="1"/>
          </p:nvPr>
        </p:nvSpPr>
        <p:spPr>
          <a:xfrm>
            <a:off x="279553" y="1172894"/>
            <a:ext cx="11486461" cy="5360107"/>
          </a:xfrm>
        </p:spPr>
        <p:txBody>
          <a:bodyPr>
            <a:normAutofit/>
          </a:bodyPr>
          <a:lstStyle/>
          <a:p>
            <a:pPr marL="0" indent="0">
              <a:buNone/>
            </a:pPr>
            <a:r>
              <a:rPr lang="zh-CN" altLang="en-US" dirty="0"/>
              <a:t>单纯的</a:t>
            </a:r>
            <a:r>
              <a:rPr lang="en-US" altLang="zh-CN" dirty="0"/>
              <a:t>GAN</a:t>
            </a:r>
            <a:r>
              <a:rPr lang="zh-CN" altLang="en-US" dirty="0"/>
              <a:t>，从</a:t>
            </a:r>
            <a:r>
              <a:rPr lang="en-US" altLang="zh-CN" dirty="0"/>
              <a:t>latent code </a:t>
            </a:r>
            <a:r>
              <a:rPr lang="zh-CN" altLang="en-US" dirty="0"/>
              <a:t>到 </a:t>
            </a:r>
            <a:r>
              <a:rPr lang="en-US" altLang="zh-CN" dirty="0"/>
              <a:t>1024x1024 pixels</a:t>
            </a:r>
            <a:r>
              <a:rPr lang="zh-CN" altLang="en-US" dirty="0"/>
              <a:t>样本的映射网络</a:t>
            </a:r>
            <a:r>
              <a:rPr lang="en-US" altLang="zh-CN" dirty="0"/>
              <a:t>G</a:t>
            </a:r>
            <a:r>
              <a:rPr lang="zh-CN" altLang="en-US" dirty="0"/>
              <a:t>是很难工作的。 过程化的训练方式就是不一步到位，而是先试着生成低分辨率或者低质量的图像，然后不断地增加分辨率或者细节。</a:t>
            </a:r>
            <a:endParaRPr lang="en-US" altLang="zh-CN" dirty="0"/>
          </a:p>
          <a:p>
            <a:pPr marL="0" indent="0">
              <a:buNone/>
            </a:pPr>
            <a:endParaRPr lang="en-US" altLang="zh-CN" dirty="0"/>
          </a:p>
          <a:p>
            <a:pPr marL="0" indent="0">
              <a:buNone/>
            </a:pPr>
            <a:r>
              <a:rPr lang="zh-CN" altLang="en-US" b="1" dirty="0">
                <a:latin typeface="+mn-ea"/>
              </a:rPr>
              <a:t>过程化的训练方式</a:t>
            </a:r>
            <a:endParaRPr lang="en-US" altLang="zh-CN" b="1" dirty="0">
              <a:latin typeface="+mn-ea"/>
            </a:endParaRPr>
          </a:p>
          <a:p>
            <a:pPr marL="0" indent="0">
              <a:buNone/>
            </a:pPr>
            <a:r>
              <a:rPr lang="zh-CN" altLang="en-US" dirty="0"/>
              <a:t>需要改变网络结构，网络结构先从 </a:t>
            </a:r>
            <a:endParaRPr lang="en-US" altLang="zh-CN" dirty="0"/>
          </a:p>
          <a:p>
            <a:pPr marL="0" indent="0">
              <a:buNone/>
            </a:pPr>
            <a:r>
              <a:rPr lang="en-US" altLang="zh-CN" dirty="0"/>
              <a:t>4x4</a:t>
            </a:r>
            <a:r>
              <a:rPr lang="zh-CN" altLang="en-US" dirty="0"/>
              <a:t>的生成，然后不断地给</a:t>
            </a:r>
            <a:r>
              <a:rPr lang="en-US" altLang="zh-CN" dirty="0"/>
              <a:t>D</a:t>
            </a:r>
            <a:r>
              <a:rPr lang="zh-CN" altLang="en-US" dirty="0"/>
              <a:t>和</a:t>
            </a:r>
            <a:r>
              <a:rPr lang="en-US" altLang="zh-CN" dirty="0"/>
              <a:t>G</a:t>
            </a:r>
            <a:r>
              <a:rPr lang="zh-CN" altLang="en-US" dirty="0"/>
              <a:t>添</a:t>
            </a:r>
            <a:endParaRPr lang="en-US" altLang="zh-CN" dirty="0"/>
          </a:p>
          <a:p>
            <a:pPr marL="0" indent="0">
              <a:buNone/>
            </a:pPr>
            <a:r>
              <a:rPr lang="zh-CN" altLang="en-US" dirty="0"/>
              <a:t>加层，然后最终输出</a:t>
            </a:r>
            <a:r>
              <a:rPr lang="en-US" altLang="zh-CN" dirty="0"/>
              <a:t>1024x1024</a:t>
            </a:r>
            <a:r>
              <a:rPr lang="zh-CN" altLang="en-US" dirty="0"/>
              <a:t>的。</a:t>
            </a:r>
          </a:p>
        </p:txBody>
      </p:sp>
      <p:pic>
        <p:nvPicPr>
          <p:cNvPr id="4" name="图片 3"/>
          <p:cNvPicPr>
            <a:picLocks noChangeAspect="1"/>
          </p:cNvPicPr>
          <p:nvPr/>
        </p:nvPicPr>
        <p:blipFill>
          <a:blip r:embed="rId2"/>
          <a:stretch>
            <a:fillRect/>
          </a:stretch>
        </p:blipFill>
        <p:spPr>
          <a:xfrm>
            <a:off x="6019800" y="2498457"/>
            <a:ext cx="6172200" cy="3819525"/>
          </a:xfrm>
          <a:prstGeom prst="rect">
            <a:avLst/>
          </a:prstGeom>
        </p:spPr>
      </p:pic>
    </p:spTree>
    <p:extLst>
      <p:ext uri="{BB962C8B-B14F-4D97-AF65-F5344CB8AC3E}">
        <p14:creationId xmlns:p14="http://schemas.microsoft.com/office/powerpoint/2010/main" val="2241340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0575" y="0"/>
            <a:ext cx="10515600" cy="1325563"/>
          </a:xfrm>
        </p:spPr>
        <p:txBody>
          <a:bodyPr/>
          <a:lstStyle/>
          <a:p>
            <a:r>
              <a:rPr lang="en-US" altLang="zh-CN" b="1" dirty="0"/>
              <a:t>PG-GAN</a:t>
            </a:r>
            <a:r>
              <a:rPr lang="zh-CN" altLang="en-US" b="1" dirty="0"/>
              <a:t>的</a:t>
            </a:r>
            <a:r>
              <a:rPr lang="en-US" altLang="zh-CN" b="1" dirty="0"/>
              <a:t>trick</a:t>
            </a:r>
            <a:r>
              <a:rPr lang="zh-CN" altLang="en-US" b="1" dirty="0"/>
              <a:t>的作用</a:t>
            </a:r>
            <a:endParaRPr lang="zh-CN" altLang="en-US" dirty="0"/>
          </a:p>
        </p:txBody>
      </p:sp>
      <p:sp>
        <p:nvSpPr>
          <p:cNvPr id="3" name="内容占位符 2"/>
          <p:cNvSpPr>
            <a:spLocks noGrp="1"/>
          </p:cNvSpPr>
          <p:nvPr>
            <p:ph idx="1"/>
          </p:nvPr>
        </p:nvSpPr>
        <p:spPr>
          <a:xfrm>
            <a:off x="352541" y="1175631"/>
            <a:ext cx="10395332" cy="1259098"/>
          </a:xfrm>
        </p:spPr>
        <p:txBody>
          <a:bodyPr/>
          <a:lstStyle/>
          <a:p>
            <a:pPr marL="0" indent="0">
              <a:buNone/>
            </a:pPr>
            <a:r>
              <a:rPr lang="en-US" altLang="zh-CN" dirty="0"/>
              <a:t>(1) Transition process. </a:t>
            </a:r>
            <a:r>
              <a:rPr lang="zh-CN" altLang="en-US" dirty="0"/>
              <a:t/>
            </a:r>
            <a:br>
              <a:rPr lang="zh-CN" altLang="en-US" dirty="0"/>
            </a:br>
            <a:r>
              <a:rPr lang="zh-CN" altLang="en-US" dirty="0"/>
              <a:t>当加倍分辨率训练的时候，作者提出了一个平滑的转换过程，增加了一个</a:t>
            </a:r>
            <a:r>
              <a:rPr lang="en-US" altLang="zh-CN" dirty="0"/>
              <a:t>fade-in</a:t>
            </a:r>
            <a:r>
              <a:rPr lang="zh-CN" altLang="en-US" dirty="0"/>
              <a:t>阶段。这个阶段对稳定训练具有最重要的意义。</a:t>
            </a:r>
          </a:p>
        </p:txBody>
      </p:sp>
      <p:pic>
        <p:nvPicPr>
          <p:cNvPr id="4" name="图片 3"/>
          <p:cNvPicPr>
            <a:picLocks noChangeAspect="1"/>
          </p:cNvPicPr>
          <p:nvPr/>
        </p:nvPicPr>
        <p:blipFill>
          <a:blip r:embed="rId2"/>
          <a:stretch>
            <a:fillRect/>
          </a:stretch>
        </p:blipFill>
        <p:spPr>
          <a:xfrm>
            <a:off x="5091800" y="2585974"/>
            <a:ext cx="6955296" cy="3536051"/>
          </a:xfrm>
          <a:prstGeom prst="rect">
            <a:avLst/>
          </a:prstGeom>
        </p:spPr>
      </p:pic>
      <p:sp>
        <p:nvSpPr>
          <p:cNvPr id="5" name="矩形 4"/>
          <p:cNvSpPr/>
          <p:nvPr/>
        </p:nvSpPr>
        <p:spPr>
          <a:xfrm>
            <a:off x="4229921" y="6323682"/>
            <a:ext cx="5032147" cy="369332"/>
          </a:xfrm>
          <a:prstGeom prst="rect">
            <a:avLst/>
          </a:prstGeom>
        </p:spPr>
        <p:txBody>
          <a:bodyPr wrap="none">
            <a:spAutoFit/>
          </a:bodyPr>
          <a:lstStyle/>
          <a:p>
            <a:r>
              <a:rPr lang="en-US" altLang="zh-CN" dirty="0">
                <a:solidFill>
                  <a:srgbClr val="4F4F4F"/>
                </a:solidFill>
                <a:latin typeface="-apple-system"/>
              </a:rPr>
              <a:t>Figure: </a:t>
            </a:r>
            <a:r>
              <a:rPr lang="zh-CN" altLang="en-US" dirty="0">
                <a:solidFill>
                  <a:srgbClr val="4F4F4F"/>
                </a:solidFill>
                <a:latin typeface="-apple-system"/>
              </a:rPr>
              <a:t>增加的阶段使得分辨率的提高平滑过渡</a:t>
            </a:r>
            <a:endParaRPr lang="zh-CN" altLang="en-US" dirty="0"/>
          </a:p>
        </p:txBody>
      </p:sp>
      <p:sp>
        <p:nvSpPr>
          <p:cNvPr id="6" name="矩形 5"/>
          <p:cNvSpPr/>
          <p:nvPr/>
        </p:nvSpPr>
        <p:spPr>
          <a:xfrm>
            <a:off x="255396" y="2967747"/>
            <a:ext cx="4836404" cy="2246769"/>
          </a:xfrm>
          <a:prstGeom prst="rect">
            <a:avLst/>
          </a:prstGeom>
        </p:spPr>
        <p:txBody>
          <a:bodyPr wrap="square">
            <a:spAutoFit/>
          </a:bodyPr>
          <a:lstStyle/>
          <a:p>
            <a:r>
              <a:rPr lang="zh-CN" altLang="en-US" sz="2000" dirty="0"/>
              <a:t>这个</a:t>
            </a:r>
            <a:r>
              <a:rPr lang="en-US" altLang="zh-CN" sz="2000" dirty="0"/>
              <a:t>α</a:t>
            </a:r>
            <a:r>
              <a:rPr lang="zh-CN" altLang="en-US" sz="2000" dirty="0"/>
              <a:t>的值是从 </a:t>
            </a:r>
            <a:r>
              <a:rPr lang="en-US" altLang="zh-CN" sz="2000" dirty="0"/>
              <a:t>0</a:t>
            </a:r>
            <a:r>
              <a:rPr lang="zh-CN" altLang="en-US" sz="2000" dirty="0"/>
              <a:t>到</a:t>
            </a:r>
            <a:r>
              <a:rPr lang="en-US" altLang="zh-CN" sz="2000" dirty="0"/>
              <a:t>1 </a:t>
            </a:r>
            <a:r>
              <a:rPr lang="zh-CN" altLang="en-US" sz="2000" dirty="0"/>
              <a:t>的变化。当</a:t>
            </a:r>
            <a:r>
              <a:rPr lang="en-US" altLang="zh-CN" sz="2000" dirty="0"/>
              <a:t>α</a:t>
            </a:r>
            <a:r>
              <a:rPr lang="zh-CN" altLang="en-US" sz="2000" dirty="0"/>
              <a:t>为</a:t>
            </a:r>
            <a:r>
              <a:rPr lang="en-US" altLang="zh-CN" sz="2000" dirty="0"/>
              <a:t>0</a:t>
            </a:r>
            <a:r>
              <a:rPr lang="zh-CN" altLang="en-US" sz="2000" dirty="0"/>
              <a:t>的时候，相当于</a:t>
            </a:r>
            <a:r>
              <a:rPr lang="en-US" altLang="zh-CN" sz="2000" dirty="0"/>
              <a:t>Figure (a),</a:t>
            </a:r>
            <a:r>
              <a:rPr lang="zh-CN" altLang="en-US" sz="2000" dirty="0"/>
              <a:t>当</a:t>
            </a:r>
            <a:r>
              <a:rPr lang="en-US" altLang="zh-CN" sz="2000" dirty="0"/>
              <a:t>α</a:t>
            </a:r>
            <a:r>
              <a:rPr lang="zh-CN" altLang="en-US" sz="2000" dirty="0"/>
              <a:t>为</a:t>
            </a:r>
            <a:r>
              <a:rPr lang="en-US" altLang="zh-CN" sz="2000" dirty="0"/>
              <a:t>1</a:t>
            </a:r>
            <a:r>
              <a:rPr lang="zh-CN" altLang="en-US" sz="2000" dirty="0"/>
              <a:t>的时候，相当于</a:t>
            </a:r>
            <a:r>
              <a:rPr lang="en-US" altLang="zh-CN" sz="2000" dirty="0"/>
              <a:t>Figure(c)</a:t>
            </a:r>
            <a:r>
              <a:rPr lang="zh-CN" altLang="en-US" sz="2000" dirty="0"/>
              <a:t>。所以，在转换过程中，生成样本的像素，是从 </a:t>
            </a:r>
            <a:r>
              <a:rPr lang="en-US" altLang="zh-CN" sz="2000" dirty="0"/>
              <a:t>16x16</a:t>
            </a:r>
            <a:r>
              <a:rPr lang="zh-CN" altLang="en-US" sz="2000" dirty="0"/>
              <a:t>到 </a:t>
            </a:r>
            <a:r>
              <a:rPr lang="en-US" altLang="zh-CN" sz="2000" dirty="0"/>
              <a:t>32x32</a:t>
            </a:r>
            <a:r>
              <a:rPr lang="zh-CN" altLang="en-US" sz="2000" dirty="0"/>
              <a:t>转换的。同理，作者对真实样本也做了类似的平滑过渡，也就是，在这个阶段的某个训练</a:t>
            </a:r>
            <a:r>
              <a:rPr lang="en-US" altLang="zh-CN" sz="2000" dirty="0"/>
              <a:t>batch</a:t>
            </a:r>
            <a:r>
              <a:rPr lang="zh-CN" altLang="en-US" sz="2000" dirty="0"/>
              <a:t>。真实样本是</a:t>
            </a:r>
            <a:r>
              <a:rPr lang="en-US" altLang="zh-CN" sz="2000" dirty="0"/>
              <a:t>:</a:t>
            </a:r>
          </a:p>
        </p:txBody>
      </p:sp>
      <p:pic>
        <p:nvPicPr>
          <p:cNvPr id="7" name="图片 6"/>
          <p:cNvPicPr>
            <a:picLocks noChangeAspect="1"/>
          </p:cNvPicPr>
          <p:nvPr/>
        </p:nvPicPr>
        <p:blipFill>
          <a:blip r:embed="rId3"/>
          <a:stretch>
            <a:fillRect/>
          </a:stretch>
        </p:blipFill>
        <p:spPr>
          <a:xfrm>
            <a:off x="1048324" y="5386739"/>
            <a:ext cx="2647950" cy="419100"/>
          </a:xfrm>
          <a:prstGeom prst="rect">
            <a:avLst/>
          </a:prstGeom>
        </p:spPr>
      </p:pic>
      <p:sp>
        <p:nvSpPr>
          <p:cNvPr id="8" name="矩形 7"/>
          <p:cNvSpPr/>
          <p:nvPr/>
        </p:nvSpPr>
        <p:spPr>
          <a:xfrm>
            <a:off x="352541" y="6122025"/>
            <a:ext cx="2954655" cy="369332"/>
          </a:xfrm>
          <a:prstGeom prst="rect">
            <a:avLst/>
          </a:prstGeom>
        </p:spPr>
        <p:txBody>
          <a:bodyPr wrap="none">
            <a:spAutoFit/>
          </a:bodyPr>
          <a:lstStyle/>
          <a:p>
            <a:r>
              <a:rPr lang="zh-CN" altLang="en-US" dirty="0">
                <a:solidFill>
                  <a:srgbClr val="4F4F4F"/>
                </a:solidFill>
                <a:latin typeface="-apple-system"/>
              </a:rPr>
              <a:t>平滑的过渡阶段稳定了训练</a:t>
            </a:r>
            <a:endParaRPr lang="zh-CN" altLang="en-US" dirty="0"/>
          </a:p>
        </p:txBody>
      </p:sp>
    </p:spTree>
    <p:extLst>
      <p:ext uri="{BB962C8B-B14F-4D97-AF65-F5344CB8AC3E}">
        <p14:creationId xmlns:p14="http://schemas.microsoft.com/office/powerpoint/2010/main" val="289922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4587" y="401982"/>
            <a:ext cx="4224233" cy="369332"/>
          </a:xfrm>
          <a:prstGeom prst="rect">
            <a:avLst/>
          </a:prstGeom>
        </p:spPr>
        <p:txBody>
          <a:bodyPr wrap="none">
            <a:spAutoFit/>
          </a:bodyPr>
          <a:lstStyle/>
          <a:p>
            <a:r>
              <a:rPr lang="en-US" altLang="zh-CN" dirty="0">
                <a:solidFill>
                  <a:srgbClr val="4F4F4F"/>
                </a:solidFill>
                <a:latin typeface="-apple-system"/>
              </a:rPr>
              <a:t>(2) </a:t>
            </a:r>
            <a:r>
              <a:rPr lang="en-US" altLang="zh-CN" dirty="0" err="1">
                <a:solidFill>
                  <a:srgbClr val="4F4F4F"/>
                </a:solidFill>
                <a:latin typeface="-apple-system"/>
              </a:rPr>
              <a:t>Minibatch</a:t>
            </a:r>
            <a:r>
              <a:rPr lang="en-US" altLang="zh-CN" dirty="0">
                <a:solidFill>
                  <a:srgbClr val="4F4F4F"/>
                </a:solidFill>
                <a:latin typeface="-apple-system"/>
              </a:rPr>
              <a:t> discrimination </a:t>
            </a:r>
            <a:r>
              <a:rPr lang="zh-CN" altLang="en-US" dirty="0">
                <a:solidFill>
                  <a:srgbClr val="4F4F4F"/>
                </a:solidFill>
                <a:latin typeface="-apple-system"/>
              </a:rPr>
              <a:t>的改进</a:t>
            </a:r>
            <a:endParaRPr lang="zh-CN" altLang="en-US" dirty="0"/>
          </a:p>
        </p:txBody>
      </p:sp>
      <p:sp>
        <p:nvSpPr>
          <p:cNvPr id="5" name="矩形 4"/>
          <p:cNvSpPr/>
          <p:nvPr/>
        </p:nvSpPr>
        <p:spPr>
          <a:xfrm>
            <a:off x="624289" y="1028366"/>
            <a:ext cx="9368009" cy="646331"/>
          </a:xfrm>
          <a:prstGeom prst="rect">
            <a:avLst/>
          </a:prstGeom>
        </p:spPr>
        <p:txBody>
          <a:bodyPr wrap="square">
            <a:spAutoFit/>
          </a:bodyPr>
          <a:lstStyle/>
          <a:p>
            <a:r>
              <a:rPr lang="zh-CN" altLang="en-US" dirty="0">
                <a:solidFill>
                  <a:srgbClr val="4F4F4F"/>
                </a:solidFill>
                <a:latin typeface="-apple-system"/>
              </a:rPr>
              <a:t>提出的</a:t>
            </a:r>
            <a:r>
              <a:rPr lang="en-US" altLang="zh-CN" dirty="0">
                <a:solidFill>
                  <a:srgbClr val="4F4F4F"/>
                </a:solidFill>
                <a:latin typeface="-apple-system"/>
              </a:rPr>
              <a:t>Inception-scores</a:t>
            </a:r>
            <a:r>
              <a:rPr lang="zh-CN" altLang="en-US" dirty="0">
                <a:solidFill>
                  <a:srgbClr val="4F4F4F"/>
                </a:solidFill>
                <a:latin typeface="-apple-system"/>
              </a:rPr>
              <a:t>其中之一就是测量的生成样本的多样性。如果生成的样本基本相似，</a:t>
            </a:r>
            <a:r>
              <a:rPr lang="en-US" altLang="zh-CN" dirty="0">
                <a:solidFill>
                  <a:srgbClr val="4F4F4F"/>
                </a:solidFill>
                <a:latin typeface="-apple-system"/>
              </a:rPr>
              <a:t>GAN</a:t>
            </a:r>
            <a:r>
              <a:rPr lang="zh-CN" altLang="en-US" dirty="0">
                <a:solidFill>
                  <a:srgbClr val="4F4F4F"/>
                </a:solidFill>
                <a:latin typeface="-apple-system"/>
              </a:rPr>
              <a:t>被认为遭受到</a:t>
            </a:r>
            <a:r>
              <a:rPr lang="en-US" altLang="zh-CN" dirty="0">
                <a:solidFill>
                  <a:srgbClr val="4F4F4F"/>
                </a:solidFill>
                <a:latin typeface="-apple-system"/>
              </a:rPr>
              <a:t>Model collapse </a:t>
            </a:r>
            <a:r>
              <a:rPr lang="zh-CN" altLang="en-US" dirty="0">
                <a:solidFill>
                  <a:srgbClr val="4F4F4F"/>
                </a:solidFill>
                <a:latin typeface="-apple-system"/>
              </a:rPr>
              <a:t>问题</a:t>
            </a:r>
            <a:endParaRPr lang="zh-CN" altLang="en-US" dirty="0"/>
          </a:p>
        </p:txBody>
      </p:sp>
      <p:sp>
        <p:nvSpPr>
          <p:cNvPr id="6" name="矩形 5"/>
          <p:cNvSpPr/>
          <p:nvPr/>
        </p:nvSpPr>
        <p:spPr>
          <a:xfrm>
            <a:off x="525137" y="2024598"/>
            <a:ext cx="9995970" cy="646331"/>
          </a:xfrm>
          <a:prstGeom prst="rect">
            <a:avLst/>
          </a:prstGeom>
        </p:spPr>
        <p:txBody>
          <a:bodyPr wrap="square">
            <a:spAutoFit/>
          </a:bodyPr>
          <a:lstStyle/>
          <a:p>
            <a:r>
              <a:rPr lang="en-US" altLang="zh-CN" dirty="0">
                <a:solidFill>
                  <a:srgbClr val="4F4F4F"/>
                </a:solidFill>
                <a:latin typeface="-apple-system"/>
              </a:rPr>
              <a:t>(3) WGAN</a:t>
            </a:r>
            <a:r>
              <a:rPr lang="zh-CN" altLang="en-US" dirty="0">
                <a:solidFill>
                  <a:srgbClr val="4F4F4F"/>
                </a:solidFill>
                <a:latin typeface="-apple-system"/>
              </a:rPr>
              <a:t>的使用以及保持</a:t>
            </a:r>
            <a:r>
              <a:rPr lang="en-US" altLang="zh-CN" dirty="0">
                <a:solidFill>
                  <a:srgbClr val="4F4F4F"/>
                </a:solidFill>
                <a:latin typeface="-apple-system"/>
              </a:rPr>
              <a:t>G</a:t>
            </a:r>
            <a:r>
              <a:rPr lang="zh-CN" altLang="en-US" dirty="0">
                <a:solidFill>
                  <a:srgbClr val="4F4F4F"/>
                </a:solidFill>
                <a:latin typeface="-apple-system"/>
              </a:rPr>
              <a:t>和</a:t>
            </a:r>
            <a:r>
              <a:rPr lang="en-US" altLang="zh-CN" dirty="0">
                <a:solidFill>
                  <a:srgbClr val="4F4F4F"/>
                </a:solidFill>
                <a:latin typeface="-apple-system"/>
              </a:rPr>
              <a:t>D capacity </a:t>
            </a:r>
            <a:r>
              <a:rPr lang="zh-CN" altLang="en-US" dirty="0">
                <a:solidFill>
                  <a:srgbClr val="4F4F4F"/>
                </a:solidFill>
                <a:latin typeface="-apple-system"/>
              </a:rPr>
              <a:t>一致的重要性</a:t>
            </a:r>
          </a:p>
          <a:p>
            <a:r>
              <a:rPr lang="en-US" altLang="zh-CN" dirty="0">
                <a:solidFill>
                  <a:srgbClr val="4F4F4F"/>
                </a:solidFill>
                <a:latin typeface="-apple-system"/>
              </a:rPr>
              <a:t>WGAN </a:t>
            </a:r>
            <a:r>
              <a:rPr lang="zh-CN" altLang="en-US" dirty="0">
                <a:solidFill>
                  <a:srgbClr val="4F4F4F"/>
                </a:solidFill>
                <a:latin typeface="-apple-system"/>
              </a:rPr>
              <a:t>可以作为一个</a:t>
            </a:r>
            <a:r>
              <a:rPr lang="en-US" altLang="zh-CN" dirty="0">
                <a:solidFill>
                  <a:srgbClr val="4F4F4F"/>
                </a:solidFill>
                <a:latin typeface="-apple-system"/>
              </a:rPr>
              <a:t>trick </a:t>
            </a:r>
            <a:r>
              <a:rPr lang="zh-CN" altLang="en-US" dirty="0">
                <a:solidFill>
                  <a:srgbClr val="4F4F4F"/>
                </a:solidFill>
                <a:latin typeface="-apple-system"/>
              </a:rPr>
              <a:t>用在</a:t>
            </a:r>
            <a:r>
              <a:rPr lang="en-US" altLang="zh-CN" dirty="0">
                <a:solidFill>
                  <a:srgbClr val="4F4F4F"/>
                </a:solidFill>
                <a:latin typeface="-apple-system"/>
              </a:rPr>
              <a:t>PG-GAN</a:t>
            </a:r>
            <a:r>
              <a:rPr lang="zh-CN" altLang="en-US" dirty="0">
                <a:solidFill>
                  <a:srgbClr val="4F4F4F"/>
                </a:solidFill>
                <a:latin typeface="-apple-system"/>
              </a:rPr>
              <a:t>来保证训练的稳定</a:t>
            </a:r>
            <a:endParaRPr lang="zh-CN" altLang="en-US" b="0" i="0" dirty="0">
              <a:solidFill>
                <a:srgbClr val="4F4F4F"/>
              </a:solidFill>
              <a:effectLst/>
              <a:latin typeface="-apple-system"/>
            </a:endParaRPr>
          </a:p>
        </p:txBody>
      </p:sp>
      <p:sp>
        <p:nvSpPr>
          <p:cNvPr id="7" name="矩形 6"/>
          <p:cNvSpPr/>
          <p:nvPr/>
        </p:nvSpPr>
        <p:spPr>
          <a:xfrm>
            <a:off x="524586" y="3020830"/>
            <a:ext cx="9996521" cy="1200329"/>
          </a:xfrm>
          <a:prstGeom prst="rect">
            <a:avLst/>
          </a:prstGeom>
        </p:spPr>
        <p:txBody>
          <a:bodyPr wrap="square">
            <a:spAutoFit/>
          </a:bodyPr>
          <a:lstStyle/>
          <a:p>
            <a:r>
              <a:rPr lang="en-US" altLang="zh-CN" dirty="0"/>
              <a:t>(4)</a:t>
            </a:r>
            <a:r>
              <a:rPr lang="zh-CN" altLang="en-US" dirty="0"/>
              <a:t>其他</a:t>
            </a:r>
            <a:r>
              <a:rPr lang="en-US" altLang="zh-CN" dirty="0" err="1"/>
              <a:t>trickPG</a:t>
            </a:r>
            <a:r>
              <a:rPr lang="en-US" altLang="zh-CN" dirty="0"/>
              <a:t>-GAN</a:t>
            </a:r>
            <a:r>
              <a:rPr lang="zh-CN" altLang="en-US" dirty="0"/>
              <a:t>移除了</a:t>
            </a:r>
            <a:r>
              <a:rPr lang="en-US" altLang="zh-CN" dirty="0" err="1"/>
              <a:t>deconv</a:t>
            </a:r>
            <a:r>
              <a:rPr lang="en-US" altLang="zh-CN" dirty="0"/>
              <a:t> </a:t>
            </a:r>
            <a:r>
              <a:rPr lang="zh-CN" altLang="en-US" dirty="0"/>
              <a:t>网络，改用了</a:t>
            </a:r>
            <a:r>
              <a:rPr lang="en-US" altLang="zh-CN" dirty="0"/>
              <a:t>conv + </a:t>
            </a:r>
            <a:r>
              <a:rPr lang="en-US" altLang="zh-CN" dirty="0" err="1"/>
              <a:t>upsample</a:t>
            </a:r>
            <a:r>
              <a:rPr lang="zh-CN" altLang="en-US" dirty="0"/>
              <a:t>。</a:t>
            </a:r>
            <a:r>
              <a:rPr lang="en-US" altLang="zh-CN" dirty="0"/>
              <a:t>https://distill.pub/2016/deconv-checkerboard/ </a:t>
            </a:r>
            <a:r>
              <a:rPr lang="zh-CN" altLang="en-US" dirty="0"/>
              <a:t>提到了</a:t>
            </a:r>
            <a:r>
              <a:rPr lang="en-US" altLang="zh-CN" dirty="0" err="1"/>
              <a:t>deconv</a:t>
            </a:r>
            <a:r>
              <a:rPr lang="zh-CN" altLang="en-US" dirty="0"/>
              <a:t>会让生成模型遭受</a:t>
            </a:r>
            <a:r>
              <a:rPr lang="en-US" altLang="zh-CN" dirty="0"/>
              <a:t>checkerboard</a:t>
            </a:r>
            <a:r>
              <a:rPr lang="zh-CN" altLang="en-US" dirty="0"/>
              <a:t>效应。关于什么时候是</a:t>
            </a:r>
            <a:r>
              <a:rPr lang="en-US" altLang="zh-CN" dirty="0"/>
              <a:t>checkerboard</a:t>
            </a:r>
            <a:r>
              <a:rPr lang="zh-CN" altLang="en-US" dirty="0"/>
              <a:t>，可以参考链接的介绍。所以，我认为能用</a:t>
            </a:r>
            <a:r>
              <a:rPr lang="en-US" altLang="zh-CN" dirty="0" err="1"/>
              <a:t>conv+unsample</a:t>
            </a:r>
            <a:r>
              <a:rPr lang="zh-CN" altLang="en-US" dirty="0"/>
              <a:t>就不要用</a:t>
            </a:r>
            <a:r>
              <a:rPr lang="en-US" altLang="zh-CN" dirty="0" err="1"/>
              <a:t>deconv</a:t>
            </a:r>
            <a:r>
              <a:rPr lang="zh-CN" altLang="en-US" dirty="0"/>
              <a:t>。非线性到线性</a:t>
            </a:r>
            <a:r>
              <a:rPr lang="en-US" altLang="zh-CN" dirty="0"/>
              <a:t>: PG-GAN</a:t>
            </a:r>
            <a:r>
              <a:rPr lang="zh-CN" altLang="en-US" dirty="0"/>
              <a:t>的</a:t>
            </a:r>
            <a:r>
              <a:rPr lang="en-US" altLang="zh-CN" dirty="0"/>
              <a:t>G</a:t>
            </a:r>
            <a:r>
              <a:rPr lang="zh-CN" altLang="en-US" dirty="0"/>
              <a:t>网络移除了</a:t>
            </a:r>
            <a:r>
              <a:rPr lang="en-US" altLang="zh-CN" dirty="0" err="1"/>
              <a:t>tanh</a:t>
            </a:r>
            <a:r>
              <a:rPr lang="zh-CN" altLang="en-US" dirty="0"/>
              <a:t>函数</a:t>
            </a:r>
          </a:p>
        </p:txBody>
      </p:sp>
    </p:spTree>
    <p:extLst>
      <p:ext uri="{BB962C8B-B14F-4D97-AF65-F5344CB8AC3E}">
        <p14:creationId xmlns:p14="http://schemas.microsoft.com/office/powerpoint/2010/main" val="29672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041" y="189670"/>
            <a:ext cx="10515600" cy="1325563"/>
          </a:xfrm>
        </p:spPr>
        <p:txBody>
          <a:bodyPr>
            <a:normAutofit/>
          </a:bodyPr>
          <a:lstStyle/>
          <a:p>
            <a:r>
              <a:rPr lang="en-US" altLang="zh-CN" sz="3600" b="1" dirty="0" smtClean="0">
                <a:solidFill>
                  <a:srgbClr val="993300"/>
                </a:solidFill>
                <a:latin typeface="Tahoma" panose="020B0604030504040204" pitchFamily="34" charset="0"/>
                <a:ea typeface="Tahoma" panose="020B0604030504040204" pitchFamily="34" charset="0"/>
                <a:cs typeface="Tahoma" panose="020B0604030504040204" pitchFamily="34" charset="0"/>
              </a:rPr>
              <a:t>Paper 6. </a:t>
            </a:r>
            <a:br>
              <a:rPr lang="en-US" altLang="zh-CN" sz="3600" b="1" dirty="0" smtClean="0">
                <a:solidFill>
                  <a:srgbClr val="993300"/>
                </a:solidFill>
                <a:latin typeface="Tahoma" panose="020B0604030504040204" pitchFamily="34" charset="0"/>
                <a:ea typeface="Tahoma" panose="020B0604030504040204" pitchFamily="34" charset="0"/>
                <a:cs typeface="Tahoma" panose="020B0604030504040204" pitchFamily="34" charset="0"/>
              </a:rPr>
            </a:br>
            <a:r>
              <a:rPr lang="en-US" altLang="zh-CN" sz="3600" b="1" dirty="0" smtClean="0">
                <a:solidFill>
                  <a:srgbClr val="993300"/>
                </a:solidFill>
                <a:latin typeface="Tahoma" panose="020B0604030504040204" pitchFamily="34" charset="0"/>
                <a:ea typeface="Tahoma" panose="020B0604030504040204" pitchFamily="34" charset="0"/>
                <a:cs typeface="Tahoma" panose="020B0604030504040204" pitchFamily="34" charset="0"/>
              </a:rPr>
              <a:t>Generative </a:t>
            </a:r>
            <a:r>
              <a:rPr lang="en-US" altLang="zh-CN" sz="3600" b="1" dirty="0">
                <a:solidFill>
                  <a:srgbClr val="993300"/>
                </a:solidFill>
                <a:latin typeface="Tahoma" panose="020B0604030504040204" pitchFamily="34" charset="0"/>
                <a:ea typeface="Tahoma" panose="020B0604030504040204" pitchFamily="34" charset="0"/>
                <a:cs typeface="Tahoma" panose="020B0604030504040204" pitchFamily="34" charset="0"/>
              </a:rPr>
              <a:t>Face Completion</a:t>
            </a:r>
            <a:endParaRPr lang="zh-CN" altLang="en-US" sz="3600" b="1" dirty="0">
              <a:solidFill>
                <a:srgbClr val="993300"/>
              </a:solidFill>
              <a:latin typeface="Tahoma" panose="020B0604030504040204" pitchFamily="34" charset="0"/>
              <a:cs typeface="Tahoma" panose="020B0604030504040204" pitchFamily="34" charset="0"/>
            </a:endParaRPr>
          </a:p>
        </p:txBody>
      </p:sp>
      <p:pic>
        <p:nvPicPr>
          <p:cNvPr id="5" name="内容占位符 4"/>
          <p:cNvPicPr>
            <a:picLocks noGrp="1" noChangeAspect="1"/>
          </p:cNvPicPr>
          <p:nvPr>
            <p:ph idx="1"/>
          </p:nvPr>
        </p:nvPicPr>
        <p:blipFill>
          <a:blip r:embed="rId2"/>
          <a:stretch>
            <a:fillRect/>
          </a:stretch>
        </p:blipFill>
        <p:spPr>
          <a:xfrm>
            <a:off x="7477125" y="177238"/>
            <a:ext cx="4714875" cy="3200400"/>
          </a:xfrm>
          <a:prstGeom prst="rect">
            <a:avLst/>
          </a:prstGeom>
        </p:spPr>
      </p:pic>
      <p:sp>
        <p:nvSpPr>
          <p:cNvPr id="4" name="矩形 3"/>
          <p:cNvSpPr/>
          <p:nvPr/>
        </p:nvSpPr>
        <p:spPr>
          <a:xfrm>
            <a:off x="119041" y="1609222"/>
            <a:ext cx="5109091" cy="461665"/>
          </a:xfrm>
          <a:prstGeom prst="rect">
            <a:avLst/>
          </a:prstGeom>
        </p:spPr>
        <p:txBody>
          <a:bodyPr wrap="none">
            <a:spAutoFit/>
          </a:bodyPr>
          <a:lstStyle/>
          <a:p>
            <a:r>
              <a:rPr lang="en-US" altLang="zh-CN" sz="2400" dirty="0">
                <a:solidFill>
                  <a:srgbClr val="6795B5"/>
                </a:solidFill>
                <a:latin typeface="-apple-system"/>
                <a:hlinkClick r:id="rId3"/>
              </a:rPr>
              <a:t>https://arxiv.org/abs/1704.05838</a:t>
            </a:r>
            <a:endParaRPr lang="zh-CN" altLang="en-US" sz="2400" dirty="0"/>
          </a:p>
        </p:txBody>
      </p:sp>
      <p:sp>
        <p:nvSpPr>
          <p:cNvPr id="6" name="矩形 5"/>
          <p:cNvSpPr/>
          <p:nvPr/>
        </p:nvSpPr>
        <p:spPr>
          <a:xfrm>
            <a:off x="208088" y="3192972"/>
            <a:ext cx="3068469" cy="584775"/>
          </a:xfrm>
          <a:prstGeom prst="rect">
            <a:avLst/>
          </a:prstGeom>
        </p:spPr>
        <p:txBody>
          <a:bodyPr wrap="none">
            <a:spAutoFit/>
          </a:bodyPr>
          <a:lstStyle/>
          <a:p>
            <a:r>
              <a:rPr lang="zh-CN" altLang="en-US" sz="3200" b="1" dirty="0">
                <a:latin typeface="-apple-system"/>
              </a:rPr>
              <a:t>算法训练流程图</a:t>
            </a:r>
            <a:endParaRPr lang="zh-CN" altLang="en-US" sz="3200" b="1" dirty="0"/>
          </a:p>
        </p:txBody>
      </p:sp>
      <p:pic>
        <p:nvPicPr>
          <p:cNvPr id="7" name="图片 6"/>
          <p:cNvPicPr>
            <a:picLocks noChangeAspect="1"/>
          </p:cNvPicPr>
          <p:nvPr/>
        </p:nvPicPr>
        <p:blipFill>
          <a:blip r:embed="rId4"/>
          <a:stretch>
            <a:fillRect/>
          </a:stretch>
        </p:blipFill>
        <p:spPr>
          <a:xfrm>
            <a:off x="365231" y="4065243"/>
            <a:ext cx="10358457" cy="2407887"/>
          </a:xfrm>
          <a:prstGeom prst="rect">
            <a:avLst/>
          </a:prstGeom>
        </p:spPr>
      </p:pic>
      <p:sp>
        <p:nvSpPr>
          <p:cNvPr id="8" name="矩形 7"/>
          <p:cNvSpPr/>
          <p:nvPr/>
        </p:nvSpPr>
        <p:spPr>
          <a:xfrm>
            <a:off x="119041" y="2183857"/>
            <a:ext cx="6875775" cy="646331"/>
          </a:xfrm>
          <a:prstGeom prst="rect">
            <a:avLst/>
          </a:prstGeom>
        </p:spPr>
        <p:txBody>
          <a:bodyPr wrap="square">
            <a:spAutoFit/>
          </a:bodyPr>
          <a:lstStyle/>
          <a:p>
            <a:r>
              <a:rPr lang="en-US" altLang="zh-CN" b="1" dirty="0">
                <a:latin typeface="-apple-system"/>
              </a:rPr>
              <a:t>Code: </a:t>
            </a:r>
          </a:p>
          <a:p>
            <a:r>
              <a:rPr lang="en-US" altLang="zh-CN" dirty="0">
                <a:solidFill>
                  <a:srgbClr val="6795B5"/>
                </a:solidFill>
                <a:latin typeface="-apple-system"/>
                <a:hlinkClick r:id="rId5"/>
              </a:rPr>
              <a:t>https://github.com/Yijunmaverick/GenerativeFaceCompletion</a:t>
            </a:r>
            <a:endParaRPr lang="zh-CN" altLang="en-US" dirty="0"/>
          </a:p>
        </p:txBody>
      </p:sp>
    </p:spTree>
    <p:extLst>
      <p:ext uri="{BB962C8B-B14F-4D97-AF65-F5344CB8AC3E}">
        <p14:creationId xmlns:p14="http://schemas.microsoft.com/office/powerpoint/2010/main" val="1801790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0733" y="345297"/>
            <a:ext cx="11141726" cy="3907213"/>
          </a:xfrm>
          <a:prstGeom prst="rect">
            <a:avLst/>
          </a:prstGeom>
        </p:spPr>
        <p:txBody>
          <a:bodyPr wrap="square">
            <a:spAutoFit/>
          </a:bodyPr>
          <a:lstStyle/>
          <a:p>
            <a:r>
              <a:rPr lang="zh-CN" altLang="en-US" sz="2400" dirty="0">
                <a:latin typeface="+mn-ea"/>
              </a:rPr>
              <a:t>主要由三个模块构成：</a:t>
            </a:r>
            <a:r>
              <a:rPr lang="en-US" altLang="zh-CN" sz="2400" dirty="0">
                <a:latin typeface="+mn-ea"/>
              </a:rPr>
              <a:t>Generator</a:t>
            </a:r>
            <a:r>
              <a:rPr lang="zh-CN" altLang="en-US" sz="2400" dirty="0">
                <a:latin typeface="+mn-ea"/>
              </a:rPr>
              <a:t>，</a:t>
            </a:r>
            <a:r>
              <a:rPr lang="en-US" altLang="zh-CN" sz="2400" dirty="0">
                <a:latin typeface="+mn-ea"/>
              </a:rPr>
              <a:t>Discriminator</a:t>
            </a:r>
            <a:r>
              <a:rPr lang="zh-CN" altLang="en-US" sz="2400" dirty="0">
                <a:latin typeface="+mn-ea"/>
              </a:rPr>
              <a:t>，</a:t>
            </a:r>
            <a:r>
              <a:rPr lang="en-US" altLang="zh-CN" sz="2400" dirty="0">
                <a:latin typeface="+mn-ea"/>
              </a:rPr>
              <a:t>Parsing network </a:t>
            </a:r>
          </a:p>
          <a:p>
            <a:r>
              <a:rPr lang="en-US" altLang="zh-CN" sz="2400" dirty="0">
                <a:latin typeface="+mn-ea"/>
              </a:rPr>
              <a:t>1. Generator </a:t>
            </a:r>
            <a:r>
              <a:rPr lang="zh-CN" altLang="en-US" sz="2400" dirty="0">
                <a:latin typeface="+mn-ea"/>
              </a:rPr>
              <a:t>这里的 </a:t>
            </a:r>
            <a:r>
              <a:rPr lang="en-US" altLang="zh-CN" sz="2400" dirty="0">
                <a:latin typeface="+mn-ea"/>
              </a:rPr>
              <a:t>Generator </a:t>
            </a:r>
            <a:r>
              <a:rPr lang="zh-CN" altLang="en-US" sz="2400" dirty="0">
                <a:latin typeface="+mn-ea"/>
              </a:rPr>
              <a:t>设计为一个 </a:t>
            </a:r>
            <a:r>
              <a:rPr lang="en-US" altLang="zh-CN" sz="2400" dirty="0" err="1">
                <a:latin typeface="+mn-ea"/>
              </a:rPr>
              <a:t>autoencoder</a:t>
            </a:r>
            <a:r>
              <a:rPr lang="zh-CN" altLang="en-US" sz="2400" dirty="0">
                <a:latin typeface="+mn-ea"/>
              </a:rPr>
              <a:t>，输入不完整的图像，输出修复后的图像。这里使用</a:t>
            </a:r>
            <a:r>
              <a:rPr lang="en-US" altLang="zh-CN" sz="2400" dirty="0">
                <a:latin typeface="+mn-ea"/>
              </a:rPr>
              <a:t>VGG19</a:t>
            </a:r>
            <a:r>
              <a:rPr lang="zh-CN" altLang="en-US" sz="2400" dirty="0">
                <a:latin typeface="+mn-ea"/>
              </a:rPr>
              <a:t>的前半部分网络结构，外加</a:t>
            </a:r>
            <a:r>
              <a:rPr lang="en-US" altLang="zh-CN" sz="2400" dirty="0">
                <a:latin typeface="+mn-ea"/>
              </a:rPr>
              <a:t>2</a:t>
            </a:r>
            <a:r>
              <a:rPr lang="zh-CN" altLang="en-US" sz="2400" dirty="0">
                <a:latin typeface="+mn-ea"/>
              </a:rPr>
              <a:t>个卷积层，一个池化层，一个全链接层。</a:t>
            </a:r>
            <a:r>
              <a:rPr lang="en-US" altLang="zh-CN" sz="2400" dirty="0">
                <a:latin typeface="+mn-ea"/>
              </a:rPr>
              <a:t>decoder </a:t>
            </a:r>
            <a:r>
              <a:rPr lang="zh-CN" altLang="en-US" sz="2400" dirty="0">
                <a:latin typeface="+mn-ea"/>
              </a:rPr>
              <a:t>和 </a:t>
            </a:r>
            <a:r>
              <a:rPr lang="en-US" altLang="zh-CN" sz="2400" dirty="0">
                <a:latin typeface="+mn-ea"/>
              </a:rPr>
              <a:t>encoder </a:t>
            </a:r>
            <a:r>
              <a:rPr lang="zh-CN" altLang="en-US" sz="2400" dirty="0">
                <a:latin typeface="+mn-ea"/>
              </a:rPr>
              <a:t>是对称的，使用</a:t>
            </a:r>
            <a:r>
              <a:rPr lang="en-US" altLang="zh-CN" sz="2400" dirty="0" err="1">
                <a:latin typeface="+mn-ea"/>
              </a:rPr>
              <a:t>unpooling</a:t>
            </a:r>
            <a:r>
              <a:rPr lang="zh-CN" altLang="en-US" sz="2400" dirty="0">
                <a:latin typeface="+mn-ea"/>
              </a:rPr>
              <a:t>层 用于放大特征图尺寸</a:t>
            </a:r>
            <a:endParaRPr lang="en-US" altLang="zh-CN" sz="2400" dirty="0">
              <a:latin typeface="+mn-ea"/>
            </a:endParaRPr>
          </a:p>
          <a:p>
            <a:r>
              <a:rPr lang="en-US" altLang="zh-CN" sz="2400" dirty="0">
                <a:latin typeface="+mn-ea"/>
              </a:rPr>
              <a:t>2. Discriminator </a:t>
            </a:r>
            <a:r>
              <a:rPr lang="zh-CN" altLang="en-US" sz="2400" dirty="0">
                <a:latin typeface="+mn-ea"/>
              </a:rPr>
              <a:t>这里使用了两个 </a:t>
            </a:r>
            <a:r>
              <a:rPr lang="en-US" altLang="zh-CN" sz="2400" dirty="0">
                <a:latin typeface="+mn-ea"/>
              </a:rPr>
              <a:t>Discriminator</a:t>
            </a:r>
            <a:r>
              <a:rPr lang="zh-CN" altLang="en-US" sz="2400" dirty="0">
                <a:latin typeface="+mn-ea"/>
              </a:rPr>
              <a:t>，一个 </a:t>
            </a:r>
            <a:r>
              <a:rPr lang="en-US" altLang="zh-CN" sz="2400" dirty="0">
                <a:latin typeface="+mn-ea"/>
              </a:rPr>
              <a:t>local Discriminator, </a:t>
            </a:r>
            <a:r>
              <a:rPr lang="zh-CN" altLang="en-US" sz="2400" dirty="0">
                <a:latin typeface="+mn-ea"/>
              </a:rPr>
              <a:t>一个 </a:t>
            </a:r>
            <a:r>
              <a:rPr lang="en-US" altLang="zh-CN" sz="2400" dirty="0">
                <a:latin typeface="+mn-ea"/>
              </a:rPr>
              <a:t>global Discriminator</a:t>
            </a:r>
            <a:r>
              <a:rPr lang="zh-CN" altLang="en-US" sz="2400" dirty="0">
                <a:latin typeface="+mn-ea"/>
              </a:rPr>
              <a:t>。</a:t>
            </a:r>
            <a:r>
              <a:rPr lang="en-US" altLang="zh-CN" sz="2400" dirty="0">
                <a:latin typeface="+mn-ea"/>
              </a:rPr>
              <a:t> local Discriminator </a:t>
            </a:r>
            <a:r>
              <a:rPr lang="zh-CN" altLang="en-US" sz="2400" dirty="0">
                <a:latin typeface="+mn-ea"/>
              </a:rPr>
              <a:t>是针对缺失图像区域的， </a:t>
            </a:r>
            <a:r>
              <a:rPr lang="en-US" altLang="zh-CN" sz="2400" dirty="0">
                <a:latin typeface="+mn-ea"/>
              </a:rPr>
              <a:t>global Discriminator </a:t>
            </a:r>
            <a:r>
              <a:rPr lang="zh-CN" altLang="en-US" sz="2400" dirty="0">
                <a:latin typeface="+mn-ea"/>
              </a:rPr>
              <a:t>是针对整个图像区域的</a:t>
            </a:r>
            <a:endParaRPr lang="en-US" altLang="zh-CN" sz="2400" dirty="0">
              <a:latin typeface="+mn-ea"/>
            </a:endParaRPr>
          </a:p>
          <a:p>
            <a:r>
              <a:rPr lang="en-US" altLang="zh-CN" sz="2400" dirty="0">
                <a:latin typeface="+mn-ea"/>
              </a:rPr>
              <a:t>3. Semantic Regularization </a:t>
            </a:r>
            <a:r>
              <a:rPr lang="zh-CN" altLang="en-US" sz="2400" dirty="0">
                <a:latin typeface="+mn-ea"/>
              </a:rPr>
              <a:t>这里的 </a:t>
            </a:r>
            <a:r>
              <a:rPr lang="en-US" altLang="zh-CN" sz="2400" dirty="0">
                <a:latin typeface="+mn-ea"/>
              </a:rPr>
              <a:t>Parsing network </a:t>
            </a:r>
            <a:r>
              <a:rPr lang="zh-CN" altLang="en-US" sz="2400" dirty="0">
                <a:latin typeface="+mn-ea"/>
              </a:rPr>
              <a:t>主要用于进一步完善缺失区域的生成图像的真实性。 </a:t>
            </a:r>
          </a:p>
        </p:txBody>
      </p:sp>
      <p:pic>
        <p:nvPicPr>
          <p:cNvPr id="5" name="图片 4"/>
          <p:cNvPicPr>
            <a:picLocks noChangeAspect="1"/>
          </p:cNvPicPr>
          <p:nvPr/>
        </p:nvPicPr>
        <p:blipFill>
          <a:blip r:embed="rId2"/>
          <a:stretch>
            <a:fillRect/>
          </a:stretch>
        </p:blipFill>
        <p:spPr>
          <a:xfrm>
            <a:off x="1820881" y="4252510"/>
            <a:ext cx="6520543" cy="2144043"/>
          </a:xfrm>
          <a:prstGeom prst="rect">
            <a:avLst/>
          </a:prstGeom>
        </p:spPr>
      </p:pic>
    </p:spTree>
    <p:extLst>
      <p:ext uri="{BB962C8B-B14F-4D97-AF65-F5344CB8AC3E}">
        <p14:creationId xmlns:p14="http://schemas.microsoft.com/office/powerpoint/2010/main" val="715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871" y="239951"/>
            <a:ext cx="10515600" cy="1325563"/>
          </a:xfrm>
        </p:spPr>
        <p:txBody>
          <a:bodyPr>
            <a:normAutofit fontScale="90000"/>
          </a:bodyPr>
          <a:lstStyle/>
          <a:p>
            <a:r>
              <a:rPr lang="en-US" altLang="zh-CN" sz="3600" b="1" dirty="0" smtClean="0">
                <a:solidFill>
                  <a:srgbClr val="800000"/>
                </a:solidFill>
                <a:latin typeface="Tahoma" panose="020B0604030504040204" pitchFamily="34" charset="0"/>
                <a:ea typeface="Tahoma" panose="020B0604030504040204" pitchFamily="34" charset="0"/>
                <a:cs typeface="Tahoma" panose="020B0604030504040204" pitchFamily="34" charset="0"/>
              </a:rPr>
              <a:t>Paper1. Multi-Task </a:t>
            </a:r>
            <a:r>
              <a:rPr lang="en-US" altLang="zh-CN" sz="3600" b="1" dirty="0">
                <a:solidFill>
                  <a:srgbClr val="800000"/>
                </a:solidFill>
                <a:latin typeface="Tahoma" panose="020B0604030504040204" pitchFamily="34" charset="0"/>
                <a:ea typeface="Tahoma" panose="020B0604030504040204" pitchFamily="34" charset="0"/>
                <a:cs typeface="Tahoma" panose="020B0604030504040204" pitchFamily="34" charset="0"/>
              </a:rPr>
              <a:t>Convolutional Neural Network for Pose-Invariant Face Recognition</a:t>
            </a:r>
            <a:endParaRPr lang="zh-CN" altLang="en-US" sz="3600" b="1" dirty="0">
              <a:solidFill>
                <a:srgbClr val="800000"/>
              </a:solidFill>
              <a:latin typeface="Tahoma" panose="020B0604030504040204" pitchFamily="34" charset="0"/>
              <a:cs typeface="Tahoma" panose="020B0604030504040204" pitchFamily="34" charset="0"/>
            </a:endParaRPr>
          </a:p>
        </p:txBody>
      </p:sp>
      <p:sp>
        <p:nvSpPr>
          <p:cNvPr id="3" name="内容占位符 2"/>
          <p:cNvSpPr>
            <a:spLocks noGrp="1"/>
          </p:cNvSpPr>
          <p:nvPr>
            <p:ph idx="1"/>
          </p:nvPr>
        </p:nvSpPr>
        <p:spPr>
          <a:xfrm>
            <a:off x="432871" y="2310367"/>
            <a:ext cx="10515600" cy="4351338"/>
          </a:xfrm>
        </p:spPr>
        <p:txBody>
          <a:bodyPr>
            <a:normAutofit fontScale="92500" lnSpcReduction="10000"/>
          </a:bodyPr>
          <a:lstStyle/>
          <a:p>
            <a:r>
              <a:rPr lang="en-US" altLang="zh-CN" dirty="0"/>
              <a:t>P</a:t>
            </a:r>
            <a:r>
              <a:rPr lang="en-US" altLang="zh-CN" dirty="0" smtClean="0"/>
              <a:t>ropose </a:t>
            </a:r>
            <a:r>
              <a:rPr lang="en-US" altLang="zh-CN" dirty="0"/>
              <a:t>a multi-task </a:t>
            </a:r>
            <a:r>
              <a:rPr lang="en-US" altLang="zh-CN" dirty="0" smtClean="0"/>
              <a:t>CNN </a:t>
            </a:r>
            <a:r>
              <a:rPr lang="en-US" altLang="zh-CN" dirty="0"/>
              <a:t>for face recognition, where identity classification is the main </a:t>
            </a:r>
            <a:r>
              <a:rPr lang="en-US" altLang="zh-CN" dirty="0" smtClean="0"/>
              <a:t>task</a:t>
            </a:r>
            <a:r>
              <a:rPr lang="zh-CN" altLang="en-US" dirty="0" smtClean="0"/>
              <a:t>，</a:t>
            </a:r>
            <a:r>
              <a:rPr lang="en-US" altLang="zh-CN" dirty="0" smtClean="0"/>
              <a:t> </a:t>
            </a:r>
            <a:r>
              <a:rPr lang="en-US" altLang="zh-CN" dirty="0"/>
              <a:t>and pose, illumination, and expression (PIE) estimations are the side tasks. </a:t>
            </a:r>
            <a:endParaRPr lang="en-US" altLang="zh-CN" dirty="0" smtClean="0"/>
          </a:p>
          <a:p>
            <a:r>
              <a:rPr lang="en-US" altLang="zh-CN" dirty="0"/>
              <a:t>D</a:t>
            </a:r>
            <a:r>
              <a:rPr lang="en-US" altLang="zh-CN" dirty="0" smtClean="0"/>
              <a:t>evelop </a:t>
            </a:r>
            <a:r>
              <a:rPr lang="en-US" altLang="zh-CN" dirty="0"/>
              <a:t>a dynamic-weighting scheme to automatically assign the loss weights to each side task, which solves the crucial problem of balancing between different tasks in MTL. </a:t>
            </a:r>
            <a:endParaRPr lang="en-US" altLang="zh-CN" dirty="0" smtClean="0"/>
          </a:p>
          <a:p>
            <a:r>
              <a:rPr lang="en-US" altLang="zh-CN" dirty="0"/>
              <a:t>P</a:t>
            </a:r>
            <a:r>
              <a:rPr lang="en-US" altLang="zh-CN" dirty="0" smtClean="0"/>
              <a:t>ropose </a:t>
            </a:r>
            <a:r>
              <a:rPr lang="en-US" altLang="zh-CN" dirty="0"/>
              <a:t>a pose-directed multi-task CNN by grouping different poses to learn pose-specific identity features, simultaneously across all poses in a joint framework. </a:t>
            </a:r>
            <a:endParaRPr lang="en-US" altLang="zh-CN" dirty="0" smtClean="0"/>
          </a:p>
          <a:p>
            <a:r>
              <a:rPr lang="en-US" altLang="zh-CN" dirty="0"/>
              <a:t>P</a:t>
            </a:r>
            <a:r>
              <a:rPr lang="en-US" altLang="zh-CN" dirty="0" smtClean="0"/>
              <a:t>ropose </a:t>
            </a:r>
            <a:r>
              <a:rPr lang="en-US" altLang="zh-CN" dirty="0"/>
              <a:t>an energy-based weight analysis method to explore how CNN-based MTL works. </a:t>
            </a:r>
            <a:r>
              <a:rPr lang="en-US" altLang="zh-CN" dirty="0" smtClean="0"/>
              <a:t>The </a:t>
            </a:r>
            <a:r>
              <a:rPr lang="en-US" altLang="zh-CN" dirty="0"/>
              <a:t>side tasks serve as regularizations to disentangle the PIE variations from the learnt identity features</a:t>
            </a:r>
            <a:endParaRPr lang="zh-CN" altLang="en-US" dirty="0"/>
          </a:p>
        </p:txBody>
      </p:sp>
      <p:sp>
        <p:nvSpPr>
          <p:cNvPr id="4" name="矩形 3"/>
          <p:cNvSpPr/>
          <p:nvPr/>
        </p:nvSpPr>
        <p:spPr>
          <a:xfrm>
            <a:off x="739048" y="1690688"/>
            <a:ext cx="9903246" cy="369332"/>
          </a:xfrm>
          <a:prstGeom prst="rect">
            <a:avLst/>
          </a:prstGeom>
        </p:spPr>
        <p:txBody>
          <a:bodyPr wrap="square">
            <a:spAutoFit/>
          </a:bodyPr>
          <a:lstStyle/>
          <a:p>
            <a:r>
              <a:rPr lang="en-US" altLang="zh-CN" dirty="0"/>
              <a:t>IEEE TRANSACTIONS ON IMAGE PROCESSING, VOL. 27, NO. 2, FEBRUARY 2018</a:t>
            </a:r>
            <a:endParaRPr lang="zh-CN" altLang="en-US" dirty="0"/>
          </a:p>
        </p:txBody>
      </p:sp>
    </p:spTree>
    <p:extLst>
      <p:ext uri="{BB962C8B-B14F-4D97-AF65-F5344CB8AC3E}">
        <p14:creationId xmlns:p14="http://schemas.microsoft.com/office/powerpoint/2010/main" val="401699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28176" y="181836"/>
            <a:ext cx="8883612" cy="4034034"/>
          </a:xfrm>
          <a:prstGeom prst="rect">
            <a:avLst/>
          </a:prstGeom>
        </p:spPr>
      </p:pic>
      <p:sp>
        <p:nvSpPr>
          <p:cNvPr id="5" name="矩形 4"/>
          <p:cNvSpPr/>
          <p:nvPr/>
        </p:nvSpPr>
        <p:spPr>
          <a:xfrm>
            <a:off x="359884" y="4215870"/>
            <a:ext cx="11340030" cy="2677656"/>
          </a:xfrm>
          <a:prstGeom prst="rect">
            <a:avLst/>
          </a:prstGeom>
        </p:spPr>
        <p:txBody>
          <a:bodyPr wrap="square">
            <a:spAutoFit/>
          </a:bodyPr>
          <a:lstStyle/>
          <a:p>
            <a:r>
              <a:rPr lang="en-US" altLang="zh-CN" sz="2400" dirty="0" smtClean="0"/>
              <a:t>MTL </a:t>
            </a:r>
            <a:r>
              <a:rPr lang="en-US" altLang="zh-CN" sz="2400" dirty="0"/>
              <a:t>for face recognition with identity classification as the main task and PIE classifications as the side tasks (only pose is illustrated in this figure for simplicity). </a:t>
            </a:r>
            <a:endParaRPr lang="en-US" altLang="zh-CN" sz="2400" dirty="0" smtClean="0"/>
          </a:p>
          <a:p>
            <a:endParaRPr lang="en-US" altLang="zh-CN" sz="2400" dirty="0" smtClean="0"/>
          </a:p>
          <a:p>
            <a:r>
              <a:rPr lang="en-US" altLang="zh-CN" sz="2400" dirty="0" smtClean="0"/>
              <a:t>A </a:t>
            </a:r>
            <a:r>
              <a:rPr lang="en-US" altLang="zh-CN" sz="2400" dirty="0"/>
              <a:t>CNN framework learns entangled features from the data. The weight matrix in the fully connected layer of the main task is learnt to have close-to-zero values for PIE features in order to exclude PIE variations, which results in PIE-invariant identity features for face recognition</a:t>
            </a:r>
            <a:endParaRPr lang="zh-CN" altLang="en-US" sz="2400" dirty="0"/>
          </a:p>
        </p:txBody>
      </p:sp>
    </p:spTree>
    <p:extLst>
      <p:ext uri="{BB962C8B-B14F-4D97-AF65-F5344CB8AC3E}">
        <p14:creationId xmlns:p14="http://schemas.microsoft.com/office/powerpoint/2010/main" val="383886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4696" y="653034"/>
            <a:ext cx="12037304" cy="2918440"/>
          </a:xfrm>
          <a:prstGeom prst="rect">
            <a:avLst/>
          </a:prstGeom>
        </p:spPr>
      </p:pic>
      <p:sp>
        <p:nvSpPr>
          <p:cNvPr id="3" name="矩形 2"/>
          <p:cNvSpPr/>
          <p:nvPr/>
        </p:nvSpPr>
        <p:spPr>
          <a:xfrm>
            <a:off x="437232" y="3811012"/>
            <a:ext cx="11460985" cy="2677656"/>
          </a:xfrm>
          <a:prstGeom prst="rect">
            <a:avLst/>
          </a:prstGeom>
        </p:spPr>
        <p:txBody>
          <a:bodyPr wrap="square">
            <a:spAutoFit/>
          </a:bodyPr>
          <a:lstStyle/>
          <a:p>
            <a:r>
              <a:rPr lang="en-US" altLang="zh-CN" sz="2400" dirty="0"/>
              <a:t>The proposed m-CNN and p-CNN for face recognition. Each block reduces the spatial dimensions and increases the feature channels. The parameter format for the convolutional layer is: filter size / stride / filter number. The parameter format for the pooling layer is: method / filter size / stride. The feature dimensions after each block are shown on the bottom. The color indicates the component for each model. The dashed line represents the batch split operation as shown in Figure 3. The layers with the stripe pattern are the identity features used in the testing stage for face recognition</a:t>
            </a:r>
            <a:endParaRPr lang="zh-CN" altLang="en-US" sz="2400" dirty="0"/>
          </a:p>
        </p:txBody>
      </p:sp>
    </p:spTree>
    <p:extLst>
      <p:ext uri="{BB962C8B-B14F-4D97-AF65-F5344CB8AC3E}">
        <p14:creationId xmlns:p14="http://schemas.microsoft.com/office/powerpoint/2010/main" val="428655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9232" y="365125"/>
            <a:ext cx="10515600" cy="1325563"/>
          </a:xfrm>
        </p:spPr>
        <p:txBody>
          <a:bodyPr>
            <a:noAutofit/>
          </a:bodyPr>
          <a:lstStyle/>
          <a:p>
            <a:r>
              <a:rPr lang="en-US" altLang="zh-CN" sz="3200" b="1" dirty="0" smtClean="0">
                <a:solidFill>
                  <a:srgbClr val="800000"/>
                </a:solidFill>
                <a:latin typeface="Tahoma" panose="020B0604030504040204" pitchFamily="34" charset="0"/>
                <a:ea typeface="Tahoma" panose="020B0604030504040204" pitchFamily="34" charset="0"/>
                <a:cs typeface="Tahoma" panose="020B0604030504040204" pitchFamily="34" charset="0"/>
              </a:rPr>
              <a:t>Paper 2</a:t>
            </a:r>
            <a:r>
              <a:rPr lang="zh-CN" altLang="en-US" sz="3200" b="1" dirty="0" smtClean="0">
                <a:solidFill>
                  <a:srgbClr val="800000"/>
                </a:solidFill>
                <a:latin typeface="Tahoma" panose="020B0604030504040204" pitchFamily="34" charset="0"/>
                <a:ea typeface="Tahoma" panose="020B0604030504040204" pitchFamily="34" charset="0"/>
                <a:cs typeface="Tahoma" panose="020B0604030504040204" pitchFamily="34" charset="0"/>
              </a:rPr>
              <a:t>。 </a:t>
            </a:r>
            <a:r>
              <a:rPr lang="en-US" altLang="zh-CN" sz="3200" b="1" dirty="0" smtClean="0">
                <a:solidFill>
                  <a:srgbClr val="800000"/>
                </a:solidFill>
                <a:latin typeface="Tahoma" panose="020B0604030504040204" pitchFamily="34" charset="0"/>
                <a:ea typeface="Tahoma" panose="020B0604030504040204" pitchFamily="34" charset="0"/>
                <a:cs typeface="Tahoma" panose="020B0604030504040204" pitchFamily="34" charset="0"/>
              </a:rPr>
              <a:t>Beyond </a:t>
            </a:r>
            <a:r>
              <a:rPr lang="en-US" altLang="zh-CN" sz="3200" b="1" dirty="0">
                <a:solidFill>
                  <a:srgbClr val="800000"/>
                </a:solidFill>
                <a:latin typeface="Tahoma" panose="020B0604030504040204" pitchFamily="34" charset="0"/>
                <a:ea typeface="Tahoma" panose="020B0604030504040204" pitchFamily="34" charset="0"/>
                <a:cs typeface="Tahoma" panose="020B0604030504040204" pitchFamily="34" charset="0"/>
              </a:rPr>
              <a:t>Face Rotation: Global and Local Perception GAN for Photorealistic and Identity Preserving Frontal View Synthesis</a:t>
            </a:r>
            <a:endParaRPr lang="zh-CN" altLang="en-US" sz="3200" b="1" dirty="0">
              <a:solidFill>
                <a:srgbClr val="800000"/>
              </a:solidFill>
              <a:latin typeface="Tahoma" panose="020B0604030504040204" pitchFamily="34" charset="0"/>
              <a:cs typeface="Tahoma" panose="020B0604030504040204" pitchFamily="34" charset="0"/>
            </a:endParaRPr>
          </a:p>
        </p:txBody>
      </p:sp>
      <p:sp>
        <p:nvSpPr>
          <p:cNvPr id="3" name="内容占位符 2"/>
          <p:cNvSpPr>
            <a:spLocks noGrp="1"/>
          </p:cNvSpPr>
          <p:nvPr>
            <p:ph idx="1"/>
          </p:nvPr>
        </p:nvSpPr>
        <p:spPr>
          <a:xfrm>
            <a:off x="511799" y="3320166"/>
            <a:ext cx="10632679" cy="2438772"/>
          </a:xfrm>
        </p:spPr>
        <p:txBody>
          <a:bodyPr/>
          <a:lstStyle/>
          <a:p>
            <a:r>
              <a:rPr lang="zh-CN" altLang="en-US" dirty="0"/>
              <a:t>本文主要解决的问题是把一张侧脸照片变成正脸照片，可以用这种照片进行人脸特征分析如人脸识别。</a:t>
            </a:r>
            <a:endParaRPr lang="en-US" altLang="zh-CN" dirty="0"/>
          </a:p>
          <a:p>
            <a:endParaRPr lang="en-US" altLang="zh-CN" dirty="0"/>
          </a:p>
          <a:p>
            <a:r>
              <a:rPr lang="zh-CN" altLang="en-US" dirty="0"/>
              <a:t>使用对抗网络提升了性能。</a:t>
            </a:r>
          </a:p>
        </p:txBody>
      </p:sp>
      <p:sp>
        <p:nvSpPr>
          <p:cNvPr id="4" name="矩形 3"/>
          <p:cNvSpPr/>
          <p:nvPr/>
        </p:nvSpPr>
        <p:spPr>
          <a:xfrm>
            <a:off x="628879" y="1895734"/>
            <a:ext cx="4339650" cy="369332"/>
          </a:xfrm>
          <a:prstGeom prst="rect">
            <a:avLst/>
          </a:prstGeom>
        </p:spPr>
        <p:txBody>
          <a:bodyPr wrap="none">
            <a:spAutoFit/>
          </a:bodyPr>
          <a:lstStyle/>
          <a:p>
            <a:r>
              <a:rPr lang="en-US" altLang="zh-CN" dirty="0">
                <a:solidFill>
                  <a:srgbClr val="6795B5"/>
                </a:solidFill>
                <a:latin typeface="-apple-system"/>
                <a:hlinkClick r:id="rId2"/>
              </a:rPr>
              <a:t>https://www.arxiv.org/abs/1704.04086</a:t>
            </a:r>
            <a:endParaRPr lang="zh-CN" altLang="en-US" dirty="0"/>
          </a:p>
        </p:txBody>
      </p:sp>
      <p:sp>
        <p:nvSpPr>
          <p:cNvPr id="5" name="Rectangle 4">
            <a:extLst>
              <a:ext uri="{FF2B5EF4-FFF2-40B4-BE49-F238E27FC236}">
                <a16:creationId xmlns:a16="http://schemas.microsoft.com/office/drawing/2014/main" xmlns="" id="{181C9228-9E75-493A-A00B-A9968C7CD71D}"/>
              </a:ext>
            </a:extLst>
          </p:cNvPr>
          <p:cNvSpPr/>
          <p:nvPr/>
        </p:nvSpPr>
        <p:spPr>
          <a:xfrm>
            <a:off x="4968529" y="1895734"/>
            <a:ext cx="3436967" cy="369332"/>
          </a:xfrm>
          <a:prstGeom prst="rect">
            <a:avLst/>
          </a:prstGeom>
        </p:spPr>
        <p:txBody>
          <a:bodyPr wrap="none">
            <a:spAutoFit/>
          </a:bodyPr>
          <a:lstStyle/>
          <a:p>
            <a:r>
              <a:rPr lang="en-US" altLang="zh-CN" dirty="0"/>
              <a:t>https://github.com/HRLTY/TP-GAN</a:t>
            </a:r>
            <a:endParaRPr lang="zh-CN" altLang="en-US" dirty="0"/>
          </a:p>
        </p:txBody>
      </p:sp>
      <p:sp>
        <p:nvSpPr>
          <p:cNvPr id="6" name="Rectangle 5">
            <a:extLst>
              <a:ext uri="{FF2B5EF4-FFF2-40B4-BE49-F238E27FC236}">
                <a16:creationId xmlns:a16="http://schemas.microsoft.com/office/drawing/2014/main" xmlns="" id="{FDF01669-439C-4C59-9AEC-141E4ACD735C}"/>
              </a:ext>
            </a:extLst>
          </p:cNvPr>
          <p:cNvSpPr/>
          <p:nvPr/>
        </p:nvSpPr>
        <p:spPr>
          <a:xfrm>
            <a:off x="4968529" y="2393040"/>
            <a:ext cx="4126451" cy="369332"/>
          </a:xfrm>
          <a:prstGeom prst="rect">
            <a:avLst/>
          </a:prstGeom>
        </p:spPr>
        <p:txBody>
          <a:bodyPr wrap="none">
            <a:spAutoFit/>
          </a:bodyPr>
          <a:lstStyle/>
          <a:p>
            <a:r>
              <a:rPr lang="en-US" altLang="zh-CN" dirty="0"/>
              <a:t>https://github.com/iwtw/pytorch-TP-GAN</a:t>
            </a:r>
            <a:endParaRPr lang="zh-CN" altLang="en-US" dirty="0"/>
          </a:p>
        </p:txBody>
      </p:sp>
    </p:spTree>
    <p:extLst>
      <p:ext uri="{BB962C8B-B14F-4D97-AF65-F5344CB8AC3E}">
        <p14:creationId xmlns:p14="http://schemas.microsoft.com/office/powerpoint/2010/main" val="338880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221" y="-32181"/>
            <a:ext cx="10515600" cy="1325563"/>
          </a:xfrm>
        </p:spPr>
        <p:txBody>
          <a:bodyPr/>
          <a:lstStyle/>
          <a:p>
            <a:r>
              <a:rPr lang="en-US" altLang="zh-CN" b="1" dirty="0">
                <a:solidFill>
                  <a:srgbClr val="800000"/>
                </a:solidFill>
                <a:latin typeface="Tahoma" panose="020B0604030504040204" pitchFamily="34" charset="0"/>
                <a:ea typeface="Tahoma" panose="020B0604030504040204" pitchFamily="34" charset="0"/>
                <a:cs typeface="Tahoma" panose="020B0604030504040204" pitchFamily="34" charset="0"/>
              </a:rPr>
              <a:t>Network Architecture </a:t>
            </a:r>
            <a:endParaRPr lang="zh-CN" altLang="en-US" b="1" dirty="0">
              <a:solidFill>
                <a:srgbClr val="800000"/>
              </a:solidFill>
              <a:latin typeface="Tahoma" panose="020B0604030504040204" pitchFamily="34" charset="0"/>
              <a:cs typeface="Tahoma" panose="020B0604030504040204" pitchFamily="34" charset="0"/>
            </a:endParaRPr>
          </a:p>
        </p:txBody>
      </p:sp>
      <p:pic>
        <p:nvPicPr>
          <p:cNvPr id="5" name="图片 4"/>
          <p:cNvPicPr>
            <a:picLocks noChangeAspect="1"/>
          </p:cNvPicPr>
          <p:nvPr/>
        </p:nvPicPr>
        <p:blipFill>
          <a:blip r:embed="rId2"/>
          <a:stretch>
            <a:fillRect/>
          </a:stretch>
        </p:blipFill>
        <p:spPr>
          <a:xfrm>
            <a:off x="1532262" y="928056"/>
            <a:ext cx="8553450" cy="4781550"/>
          </a:xfrm>
          <a:prstGeom prst="rect">
            <a:avLst/>
          </a:prstGeom>
        </p:spPr>
      </p:pic>
      <p:sp>
        <p:nvSpPr>
          <p:cNvPr id="6" name="矩形 5"/>
          <p:cNvSpPr/>
          <p:nvPr/>
        </p:nvSpPr>
        <p:spPr>
          <a:xfrm>
            <a:off x="372621" y="5651292"/>
            <a:ext cx="11217124" cy="1323439"/>
          </a:xfrm>
          <a:prstGeom prst="rect">
            <a:avLst/>
          </a:prstGeom>
        </p:spPr>
        <p:txBody>
          <a:bodyPr wrap="square">
            <a:spAutoFit/>
          </a:bodyPr>
          <a:lstStyle/>
          <a:p>
            <a:r>
              <a:rPr lang="zh-CN" altLang="en-US" sz="2000" b="1" dirty="0">
                <a:latin typeface="+mn-ea"/>
              </a:rPr>
              <a:t>双通道网络，</a:t>
            </a:r>
            <a:r>
              <a:rPr lang="en-US" altLang="zh-CN" sz="2000" b="1" dirty="0">
                <a:latin typeface="+mn-ea"/>
              </a:rPr>
              <a:t>Two Pathway Generator</a:t>
            </a:r>
            <a:r>
              <a:rPr lang="zh-CN" altLang="en-US" sz="2000" b="1" dirty="0">
                <a:latin typeface="+mn-ea"/>
              </a:rPr>
              <a:t>，一个</a:t>
            </a:r>
            <a:r>
              <a:rPr lang="en-US" altLang="zh-CN" sz="2000" b="1" dirty="0">
                <a:latin typeface="+mn-ea"/>
              </a:rPr>
              <a:t>local pathway,</a:t>
            </a:r>
            <a:r>
              <a:rPr lang="zh-CN" altLang="en-US" sz="2000" b="1" dirty="0">
                <a:latin typeface="+mn-ea"/>
              </a:rPr>
              <a:t>另一个</a:t>
            </a:r>
            <a:r>
              <a:rPr lang="en-US" altLang="zh-CN" sz="2000" b="1" dirty="0">
                <a:latin typeface="+mn-ea"/>
              </a:rPr>
              <a:t>global pathway. local pathway </a:t>
            </a:r>
            <a:r>
              <a:rPr lang="zh-CN" altLang="en-US" sz="2000" b="1" dirty="0">
                <a:latin typeface="+mn-ea"/>
              </a:rPr>
              <a:t>用于解决人脸的细节问题，输入侧脸的四个特征图像块：分别是 两个眼睛、鼻子、嘴巴。输出正脸的对应四个图像块。 </a:t>
            </a:r>
            <a:r>
              <a:rPr lang="en-US" altLang="zh-CN" sz="2000" b="1" dirty="0">
                <a:latin typeface="+mn-ea"/>
              </a:rPr>
              <a:t>global pathway </a:t>
            </a:r>
            <a:r>
              <a:rPr lang="zh-CN" altLang="en-US" sz="2000" b="1" dirty="0">
                <a:latin typeface="+mn-ea"/>
              </a:rPr>
              <a:t>用于生产人脸大的结构，缺少细节，输入完整的侧脸图像输出完整的模糊的正脸图像</a:t>
            </a:r>
          </a:p>
        </p:txBody>
      </p:sp>
    </p:spTree>
    <p:extLst>
      <p:ext uri="{BB962C8B-B14F-4D97-AF65-F5344CB8AC3E}">
        <p14:creationId xmlns:p14="http://schemas.microsoft.com/office/powerpoint/2010/main" val="265618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640" y="1"/>
            <a:ext cx="10515600" cy="955118"/>
          </a:xfrm>
        </p:spPr>
        <p:txBody>
          <a:bodyPr/>
          <a:lstStyle/>
          <a:p>
            <a:r>
              <a:rPr lang="zh-CN" altLang="en-US" b="1" dirty="0">
                <a:solidFill>
                  <a:srgbClr val="800000"/>
                </a:solidFill>
              </a:rPr>
              <a:t>损失函数</a:t>
            </a:r>
          </a:p>
        </p:txBody>
      </p:sp>
      <p:sp>
        <p:nvSpPr>
          <p:cNvPr id="4" name="Rectangle 1"/>
          <p:cNvSpPr>
            <a:spLocks noChangeArrowheads="1"/>
          </p:cNvSpPr>
          <p:nvPr/>
        </p:nvSpPr>
        <p:spPr bwMode="auto">
          <a:xfrm>
            <a:off x="196640" y="821016"/>
            <a:ext cx="114698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FF"/>
                </a:solidFill>
                <a:effectLst/>
                <a:latin typeface="+mn-ea"/>
              </a:rPr>
              <a:t>判别器loss：maximum 生成图片与真实图片，使用交叉熵生成器（创新点）loss，由五个部分组成：</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4F4F4F"/>
                </a:solidFill>
                <a:effectLst/>
                <a:latin typeface="Arial" panose="020B0604020202020204" pitchFamily="34" charset="0"/>
                <a:ea typeface="-apple-system"/>
              </a:rPr>
              <a:t>  </a:t>
            </a:r>
            <a:endParaRPr kumimoji="0" lang="zh-CN" altLang="zh-CN" sz="1900" b="0" i="0" u="none" strike="noStrike" cap="none" normalizeH="0" baseline="0" dirty="0">
              <a:ln>
                <a:noFill/>
              </a:ln>
              <a:solidFill>
                <a:srgbClr val="4F4F4F"/>
              </a:solidFill>
              <a:effectLst/>
              <a:latin typeface="Arial" panose="020B0604020202020204" pitchFamily="34" charset="0"/>
              <a:ea typeface="-apple-system"/>
            </a:endParaRPr>
          </a:p>
        </p:txBody>
      </p:sp>
      <p:sp>
        <p:nvSpPr>
          <p:cNvPr id="5" name="AutoShape 2" descr="https://img-blog.csdn.net/20180302134301443"/>
          <p:cNvSpPr>
            <a:spLocks noChangeAspect="1" noChangeArrowheads="1"/>
          </p:cNvSpPr>
          <p:nvPr/>
        </p:nvSpPr>
        <p:spPr bwMode="auto">
          <a:xfrm>
            <a:off x="340319" y="12573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2303328" y="1237957"/>
            <a:ext cx="5500343" cy="526979"/>
          </a:xfrm>
          <a:prstGeom prst="rect">
            <a:avLst/>
          </a:prstGeom>
        </p:spPr>
      </p:pic>
      <p:sp>
        <p:nvSpPr>
          <p:cNvPr id="7" name="矩形 6"/>
          <p:cNvSpPr/>
          <p:nvPr/>
        </p:nvSpPr>
        <p:spPr>
          <a:xfrm>
            <a:off x="280358" y="1880689"/>
            <a:ext cx="6096000" cy="400110"/>
          </a:xfrm>
          <a:prstGeom prst="rect">
            <a:avLst/>
          </a:prstGeom>
        </p:spPr>
        <p:txBody>
          <a:bodyPr>
            <a:spAutoFit/>
          </a:bodyPr>
          <a:lstStyle/>
          <a:p>
            <a:r>
              <a:rPr lang="en-US" altLang="zh-CN" sz="2000" b="1" dirty="0">
                <a:latin typeface="-apple-system"/>
              </a:rPr>
              <a:t>2.1 pixel loss  </a:t>
            </a:r>
            <a:r>
              <a:rPr lang="zh-CN" altLang="en-US" sz="2000" b="1" dirty="0" smtClean="0">
                <a:latin typeface="-apple-system"/>
              </a:rPr>
              <a:t>像素</a:t>
            </a:r>
            <a:r>
              <a:rPr lang="zh-CN" altLang="en-US" sz="2000" b="1" dirty="0">
                <a:latin typeface="-apple-system"/>
              </a:rPr>
              <a:t>损失</a:t>
            </a:r>
            <a:endParaRPr lang="zh-CN" altLang="en-US" sz="2000" b="1" i="0" dirty="0">
              <a:effectLst/>
              <a:latin typeface="-apple-system"/>
            </a:endParaRPr>
          </a:p>
        </p:txBody>
      </p:sp>
      <p:pic>
        <p:nvPicPr>
          <p:cNvPr id="8" name="图片 7"/>
          <p:cNvPicPr>
            <a:picLocks noChangeAspect="1"/>
          </p:cNvPicPr>
          <p:nvPr/>
        </p:nvPicPr>
        <p:blipFill>
          <a:blip r:embed="rId3"/>
          <a:stretch>
            <a:fillRect/>
          </a:stretch>
        </p:blipFill>
        <p:spPr>
          <a:xfrm>
            <a:off x="3999409" y="1826061"/>
            <a:ext cx="3690365" cy="958914"/>
          </a:xfrm>
          <a:prstGeom prst="rect">
            <a:avLst/>
          </a:prstGeom>
        </p:spPr>
      </p:pic>
      <p:sp>
        <p:nvSpPr>
          <p:cNvPr id="9" name="矩形 8"/>
          <p:cNvSpPr/>
          <p:nvPr/>
        </p:nvSpPr>
        <p:spPr>
          <a:xfrm>
            <a:off x="196640" y="2781083"/>
            <a:ext cx="6096000" cy="677108"/>
          </a:xfrm>
          <a:prstGeom prst="rect">
            <a:avLst/>
          </a:prstGeom>
        </p:spPr>
        <p:txBody>
          <a:bodyPr>
            <a:spAutoFit/>
          </a:bodyPr>
          <a:lstStyle/>
          <a:p>
            <a:r>
              <a:rPr lang="zh-CN" altLang="en-US" dirty="0">
                <a:solidFill>
                  <a:srgbClr val="4F4F4F"/>
                </a:solidFill>
                <a:latin typeface="-apple-system"/>
              </a:rPr>
              <a:t>使用拉普拉斯像素损失，就是算个</a:t>
            </a:r>
            <a:r>
              <a:rPr lang="en-US" altLang="zh-CN" dirty="0" err="1">
                <a:solidFill>
                  <a:srgbClr val="4F4F4F"/>
                </a:solidFill>
                <a:latin typeface="-apple-system"/>
              </a:rPr>
              <a:t>mean_pixelloss</a:t>
            </a:r>
            <a:r>
              <a:rPr lang="en-US" altLang="zh-CN" dirty="0">
                <a:solidFill>
                  <a:srgbClr val="4F4F4F"/>
                </a:solidFill>
                <a:latin typeface="-apple-system"/>
              </a:rPr>
              <a:t>.</a:t>
            </a:r>
          </a:p>
          <a:p>
            <a:r>
              <a:rPr lang="en-US" altLang="zh-CN" sz="2000" b="1" dirty="0">
                <a:latin typeface="-apple-system"/>
              </a:rPr>
              <a:t>2.2 symmetry loss  </a:t>
            </a:r>
            <a:r>
              <a:rPr lang="zh-CN" altLang="en-US" sz="2000" dirty="0" smtClean="0">
                <a:latin typeface="-apple-system"/>
              </a:rPr>
              <a:t>对称</a:t>
            </a:r>
            <a:r>
              <a:rPr lang="zh-CN" altLang="en-US" sz="2000" dirty="0">
                <a:latin typeface="-apple-system"/>
              </a:rPr>
              <a:t>损失：利用人脸的对称性</a:t>
            </a:r>
            <a:endParaRPr lang="zh-CN" altLang="en-US" sz="2000" b="0" i="0" dirty="0">
              <a:effectLst/>
              <a:latin typeface="-apple-system"/>
            </a:endParaRPr>
          </a:p>
        </p:txBody>
      </p:sp>
      <p:pic>
        <p:nvPicPr>
          <p:cNvPr id="10" name="图片 9"/>
          <p:cNvPicPr>
            <a:picLocks noChangeAspect="1"/>
          </p:cNvPicPr>
          <p:nvPr/>
        </p:nvPicPr>
        <p:blipFill>
          <a:blip r:embed="rId4"/>
          <a:stretch>
            <a:fillRect/>
          </a:stretch>
        </p:blipFill>
        <p:spPr>
          <a:xfrm>
            <a:off x="6518370" y="2658275"/>
            <a:ext cx="4800317" cy="1099632"/>
          </a:xfrm>
          <a:prstGeom prst="rect">
            <a:avLst/>
          </a:prstGeom>
        </p:spPr>
      </p:pic>
      <p:sp>
        <p:nvSpPr>
          <p:cNvPr id="11" name="矩形 10"/>
          <p:cNvSpPr/>
          <p:nvPr/>
        </p:nvSpPr>
        <p:spPr>
          <a:xfrm>
            <a:off x="196640" y="3822265"/>
            <a:ext cx="6096000" cy="984885"/>
          </a:xfrm>
          <a:prstGeom prst="rect">
            <a:avLst/>
          </a:prstGeom>
        </p:spPr>
        <p:txBody>
          <a:bodyPr>
            <a:spAutoFit/>
          </a:bodyPr>
          <a:lstStyle/>
          <a:p>
            <a:r>
              <a:rPr lang="zh-CN" altLang="en-US" dirty="0">
                <a:solidFill>
                  <a:srgbClr val="4F4F4F"/>
                </a:solidFill>
                <a:latin typeface="-apple-system"/>
              </a:rPr>
              <a:t>图像左右两个部分对应像素的</a:t>
            </a:r>
            <a:r>
              <a:rPr lang="en-US" altLang="zh-CN" dirty="0">
                <a:solidFill>
                  <a:srgbClr val="4F4F4F"/>
                </a:solidFill>
                <a:latin typeface="-apple-system"/>
              </a:rPr>
              <a:t>L1</a:t>
            </a:r>
            <a:r>
              <a:rPr lang="zh-CN" altLang="en-US" dirty="0">
                <a:solidFill>
                  <a:srgbClr val="4F4F4F"/>
                </a:solidFill>
                <a:latin typeface="-apple-system"/>
              </a:rPr>
              <a:t>损失</a:t>
            </a:r>
          </a:p>
          <a:p>
            <a:r>
              <a:rPr lang="en-US" altLang="zh-CN" sz="2000" b="1" dirty="0">
                <a:latin typeface="-apple-system"/>
              </a:rPr>
              <a:t>2.3 adversarial loss</a:t>
            </a:r>
          </a:p>
          <a:p>
            <a:r>
              <a:rPr lang="zh-CN" altLang="en-US" sz="2000" b="1" dirty="0">
                <a:latin typeface="-apple-system"/>
              </a:rPr>
              <a:t>对抗损失：同单通道</a:t>
            </a:r>
            <a:r>
              <a:rPr lang="en-US" altLang="zh-CN" sz="2000" b="1" dirty="0">
                <a:latin typeface="-apple-system"/>
              </a:rPr>
              <a:t>GAN</a:t>
            </a:r>
            <a:r>
              <a:rPr lang="zh-CN" altLang="en-US" sz="2000" b="1" dirty="0">
                <a:latin typeface="-apple-system"/>
              </a:rPr>
              <a:t>相同</a:t>
            </a:r>
            <a:endParaRPr lang="zh-CN" altLang="en-US" sz="2000" b="1" i="0" dirty="0">
              <a:effectLst/>
              <a:latin typeface="-apple-system"/>
            </a:endParaRPr>
          </a:p>
        </p:txBody>
      </p:sp>
      <p:pic>
        <p:nvPicPr>
          <p:cNvPr id="12" name="图片 11"/>
          <p:cNvPicPr>
            <a:picLocks noChangeAspect="1"/>
          </p:cNvPicPr>
          <p:nvPr/>
        </p:nvPicPr>
        <p:blipFill>
          <a:blip r:embed="rId5"/>
          <a:stretch>
            <a:fillRect/>
          </a:stretch>
        </p:blipFill>
        <p:spPr>
          <a:xfrm>
            <a:off x="4498495" y="3942617"/>
            <a:ext cx="3918392" cy="903375"/>
          </a:xfrm>
          <a:prstGeom prst="rect">
            <a:avLst/>
          </a:prstGeom>
        </p:spPr>
      </p:pic>
      <p:sp>
        <p:nvSpPr>
          <p:cNvPr id="13" name="矩形 12"/>
          <p:cNvSpPr/>
          <p:nvPr/>
        </p:nvSpPr>
        <p:spPr>
          <a:xfrm>
            <a:off x="196640" y="4976475"/>
            <a:ext cx="6096000" cy="707886"/>
          </a:xfrm>
          <a:prstGeom prst="rect">
            <a:avLst/>
          </a:prstGeom>
        </p:spPr>
        <p:txBody>
          <a:bodyPr>
            <a:spAutoFit/>
          </a:bodyPr>
          <a:lstStyle/>
          <a:p>
            <a:r>
              <a:rPr lang="en-US" altLang="zh-CN" sz="2000" b="1" dirty="0">
                <a:latin typeface="-apple-system"/>
              </a:rPr>
              <a:t>2.4  Identity Preserving loss</a:t>
            </a:r>
          </a:p>
          <a:p>
            <a:r>
              <a:rPr lang="zh-CN" altLang="en-US" sz="2000" dirty="0">
                <a:latin typeface="-apple-system"/>
              </a:rPr>
              <a:t>身份验证损失：</a:t>
            </a:r>
            <a:endParaRPr lang="zh-CN" altLang="en-US" sz="2000" b="0" i="0" dirty="0">
              <a:effectLst/>
              <a:latin typeface="-apple-system"/>
            </a:endParaRPr>
          </a:p>
        </p:txBody>
      </p:sp>
      <p:pic>
        <p:nvPicPr>
          <p:cNvPr id="14" name="图片 13"/>
          <p:cNvPicPr>
            <a:picLocks noChangeAspect="1"/>
          </p:cNvPicPr>
          <p:nvPr/>
        </p:nvPicPr>
        <p:blipFill>
          <a:blip r:embed="rId6"/>
          <a:stretch>
            <a:fillRect/>
          </a:stretch>
        </p:blipFill>
        <p:spPr>
          <a:xfrm>
            <a:off x="4498496" y="5050074"/>
            <a:ext cx="6560158" cy="1031237"/>
          </a:xfrm>
          <a:prstGeom prst="rect">
            <a:avLst/>
          </a:prstGeom>
        </p:spPr>
      </p:pic>
      <p:sp>
        <p:nvSpPr>
          <p:cNvPr id="15" name="矩形 14"/>
          <p:cNvSpPr/>
          <p:nvPr/>
        </p:nvSpPr>
        <p:spPr>
          <a:xfrm>
            <a:off x="196640" y="5748770"/>
            <a:ext cx="6096000" cy="984885"/>
          </a:xfrm>
          <a:prstGeom prst="rect">
            <a:avLst/>
          </a:prstGeom>
        </p:spPr>
        <p:txBody>
          <a:bodyPr>
            <a:spAutoFit/>
          </a:bodyPr>
          <a:lstStyle/>
          <a:p>
            <a:r>
              <a:rPr lang="en-US" altLang="zh-CN" dirty="0">
                <a:solidFill>
                  <a:srgbClr val="4F4F4F"/>
                </a:solidFill>
                <a:latin typeface="-apple-system"/>
              </a:rPr>
              <a:t>Light CNN </a:t>
            </a:r>
            <a:r>
              <a:rPr lang="zh-CN" altLang="en-US" dirty="0">
                <a:solidFill>
                  <a:srgbClr val="4F4F4F"/>
                </a:solidFill>
                <a:latin typeface="-apple-system"/>
              </a:rPr>
              <a:t>最后两层的身份验证损失</a:t>
            </a:r>
          </a:p>
          <a:p>
            <a:r>
              <a:rPr lang="en-US" altLang="zh-CN" sz="2000" b="1" dirty="0">
                <a:latin typeface="-apple-system"/>
              </a:rPr>
              <a:t>2.5 total variation regularization</a:t>
            </a:r>
          </a:p>
          <a:p>
            <a:r>
              <a:rPr lang="zh-CN" altLang="en-US" sz="2000" dirty="0">
                <a:latin typeface="-apple-system"/>
              </a:rPr>
              <a:t>添加了正则损失</a:t>
            </a:r>
            <a:endParaRPr lang="zh-CN" altLang="en-US" sz="2000" b="0" i="0" dirty="0">
              <a:effectLst/>
              <a:latin typeface="-apple-system"/>
            </a:endParaRPr>
          </a:p>
        </p:txBody>
      </p:sp>
    </p:spTree>
    <p:extLst>
      <p:ext uri="{BB962C8B-B14F-4D97-AF65-F5344CB8AC3E}">
        <p14:creationId xmlns:p14="http://schemas.microsoft.com/office/powerpoint/2010/main" val="3909898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04001" y="247133"/>
            <a:ext cx="9640932" cy="3410467"/>
          </a:xfrm>
          <a:prstGeom prst="rect">
            <a:avLst/>
          </a:prstGeom>
        </p:spPr>
      </p:pic>
      <p:pic>
        <p:nvPicPr>
          <p:cNvPr id="5" name="图片 4"/>
          <p:cNvPicPr>
            <a:picLocks noChangeAspect="1"/>
          </p:cNvPicPr>
          <p:nvPr/>
        </p:nvPicPr>
        <p:blipFill>
          <a:blip r:embed="rId3"/>
          <a:stretch>
            <a:fillRect/>
          </a:stretch>
        </p:blipFill>
        <p:spPr>
          <a:xfrm>
            <a:off x="804001" y="3847755"/>
            <a:ext cx="9749080" cy="2718297"/>
          </a:xfrm>
          <a:prstGeom prst="rect">
            <a:avLst/>
          </a:prstGeom>
        </p:spPr>
      </p:pic>
    </p:spTree>
    <p:extLst>
      <p:ext uri="{BB962C8B-B14F-4D97-AF65-F5344CB8AC3E}">
        <p14:creationId xmlns:p14="http://schemas.microsoft.com/office/powerpoint/2010/main" val="41735206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2356</Words>
  <Application>Microsoft Office PowerPoint</Application>
  <PresentationFormat>宽屏</PresentationFormat>
  <Paragraphs>119</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-apple-system</vt:lpstr>
      <vt:lpstr>PingFang SC</vt:lpstr>
      <vt:lpstr>宋体</vt:lpstr>
      <vt:lpstr>Arial</vt:lpstr>
      <vt:lpstr>Calibri</vt:lpstr>
      <vt:lpstr>Calibri Light</vt:lpstr>
      <vt:lpstr>Tahoma</vt:lpstr>
      <vt:lpstr>Office 主题</vt:lpstr>
      <vt:lpstr>无约束人脸识别的进展</vt:lpstr>
      <vt:lpstr>系列讨论计划 (3个月）</vt:lpstr>
      <vt:lpstr>Paper1. Multi-Task Convolutional Neural Network for Pose-Invariant Face Recognition</vt:lpstr>
      <vt:lpstr>PowerPoint 演示文稿</vt:lpstr>
      <vt:lpstr>PowerPoint 演示文稿</vt:lpstr>
      <vt:lpstr>Paper 2。 Beyond Face Rotation: Global and Local Perception GAN for Photorealistic and Identity Preserving Frontal View Synthesis</vt:lpstr>
      <vt:lpstr>Network Architecture </vt:lpstr>
      <vt:lpstr>损失函数</vt:lpstr>
      <vt:lpstr>PowerPoint 演示文稿</vt:lpstr>
      <vt:lpstr>Paper 3. Towards Pose Invariant Face Recognition  in the Wild                                         CVPR2018</vt:lpstr>
      <vt:lpstr>PowerPoint 演示文稿</vt:lpstr>
      <vt:lpstr>PowerPoint 演示文稿</vt:lpstr>
      <vt:lpstr>PowerPoint 演示文稿</vt:lpstr>
      <vt:lpstr>PowerPoint 演示文稿</vt:lpstr>
      <vt:lpstr>Paper 4. Disentangled Representation Learning GAN for Pose-Invariant Face Recognition</vt:lpstr>
      <vt:lpstr>PowerPoint 演示文稿</vt:lpstr>
      <vt:lpstr>PowerPoint 演示文稿</vt:lpstr>
      <vt:lpstr>PowerPoint 演示文稿</vt:lpstr>
      <vt:lpstr>PowerPoint 演示文稿</vt:lpstr>
      <vt:lpstr> Paper5. PG-GAN: Progressive Growing of GANs for Improved Quality, Stability, and Variation </vt:lpstr>
      <vt:lpstr>PG-GAN中过程化训练</vt:lpstr>
      <vt:lpstr>PG-GAN的trick的作用</vt:lpstr>
      <vt:lpstr>PowerPoint 演示文稿</vt:lpstr>
      <vt:lpstr>Paper 6.  Generative Face Completion</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无约束人脸识别的进展</dc:title>
  <dc:creator>ZHANG Andrew</dc:creator>
  <cp:lastModifiedBy>Bailing Zhang</cp:lastModifiedBy>
  <cp:revision>17</cp:revision>
  <dcterms:created xsi:type="dcterms:W3CDTF">2018-10-24T06:00:39Z</dcterms:created>
  <dcterms:modified xsi:type="dcterms:W3CDTF">2018-10-25T03:55:44Z</dcterms:modified>
</cp:coreProperties>
</file>