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6" r:id="rId4"/>
    <p:sldId id="272" r:id="rId5"/>
    <p:sldId id="270" r:id="rId6"/>
    <p:sldId id="271" r:id="rId7"/>
    <p:sldId id="281" r:id="rId8"/>
    <p:sldId id="282" r:id="rId9"/>
    <p:sldId id="284" r:id="rId10"/>
    <p:sldId id="273" r:id="rId11"/>
    <p:sldId id="283" r:id="rId12"/>
    <p:sldId id="274" r:id="rId13"/>
    <p:sldId id="285" r:id="rId14"/>
    <p:sldId id="277" r:id="rId15"/>
    <p:sldId id="278" r:id="rId16"/>
    <p:sldId id="279" r:id="rId17"/>
    <p:sldId id="276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6" y="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C687-42A6-4BBA-9C08-F275D3521E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5AA6-E39C-4510-94F0-7F1230DE0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C687-42A6-4BBA-9C08-F275D3521E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5AA6-E39C-4510-94F0-7F1230DE0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C687-42A6-4BBA-9C08-F275D3521E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5AA6-E39C-4510-94F0-7F1230DE0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C687-42A6-4BBA-9C08-F275D3521E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5AA6-E39C-4510-94F0-7F1230DE0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C687-42A6-4BBA-9C08-F275D3521E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5AA6-E39C-4510-94F0-7F1230DE0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C687-42A6-4BBA-9C08-F275D3521E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5AA6-E39C-4510-94F0-7F1230DE0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C687-42A6-4BBA-9C08-F275D3521E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5AA6-E39C-4510-94F0-7F1230DE0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C687-42A6-4BBA-9C08-F275D3521E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5AA6-E39C-4510-94F0-7F1230DE0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C687-42A6-4BBA-9C08-F275D3521E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5AA6-E39C-4510-94F0-7F1230DE0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C687-42A6-4BBA-9C08-F275D3521E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5AA6-E39C-4510-94F0-7F1230DE0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C687-42A6-4BBA-9C08-F275D3521E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5AA6-E39C-4510-94F0-7F1230DE0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4C687-42A6-4BBA-9C08-F275D3521E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D5AA6-E39C-4510-94F0-7F1230DE0D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hyperlink" Target="https://jaan.io/what-is-variational-autoencoder-vae/" TargetMode="External"/><Relationship Id="rId6" Type="http://schemas.openxmlformats.org/officeDocument/2006/relationships/hyperlink" Target="http://blog.themusio.com/2016/06/30/variational-autoencoder/" TargetMode="External"/><Relationship Id="rId5" Type="http://schemas.openxmlformats.org/officeDocument/2006/relationships/hyperlink" Target="http://sunshineatnoon.github.io/VAE/" TargetMode="External"/><Relationship Id="rId4" Type="http://schemas.openxmlformats.org/officeDocument/2006/relationships/hyperlink" Target="http://www.1-4-5.net/~dmm/ml/vae.pdf" TargetMode="External"/><Relationship Id="rId3" Type="http://schemas.openxmlformats.org/officeDocument/2006/relationships/hyperlink" Target="http://blog.csdn.net/jackytintin/article/details/53641885" TargetMode="External"/><Relationship Id="rId2" Type="http://schemas.openxmlformats.org/officeDocument/2006/relationships/hyperlink" Target="http://www.tuicool.com/articles/eE7R3ej" TargetMode="External"/><Relationship Id="rId1" Type="http://schemas.openxmlformats.org/officeDocument/2006/relationships/hyperlink" Target="http://kvfrans.com/variational-autoencoders-explained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home.zhaw.ch/~dueo/bbs/files/vae.pdf" TargetMode="Externa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err="1" smtClean="0">
                <a:solidFill>
                  <a:srgbClr val="800000"/>
                </a:solidFill>
              </a:rPr>
              <a:t>Variational</a:t>
            </a:r>
            <a:r>
              <a:rPr lang="en-US" altLang="zh-CN" b="1" dirty="0" smtClean="0">
                <a:solidFill>
                  <a:srgbClr val="800000"/>
                </a:solidFill>
              </a:rPr>
              <a:t> Auto-encoders</a:t>
            </a:r>
            <a:endParaRPr lang="zh-CN" altLang="en-US" dirty="0">
              <a:solidFill>
                <a:srgbClr val="8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1" y="119288"/>
            <a:ext cx="8886825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28045" y="44624"/>
            <a:ext cx="138236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encoder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7499" y="18864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800" dirty="0"/>
              <a:t>所以我们有一个 </a:t>
            </a:r>
            <a:r>
              <a:rPr lang="en-US" altLang="zh-CN" sz="2800" dirty="0"/>
              <a:t>encoder </a:t>
            </a:r>
            <a:r>
              <a:rPr lang="zh-CN" altLang="zh-CN" sz="2800" dirty="0"/>
              <a:t>从图像中采样，</a:t>
            </a:r>
            <a:r>
              <a:rPr lang="zh-CN" altLang="zh-CN" sz="2800" b="1" dirty="0">
                <a:solidFill>
                  <a:srgbClr val="0000FF"/>
                </a:solidFill>
              </a:rPr>
              <a:t>产生</a:t>
            </a:r>
            <a:r>
              <a:rPr lang="en-US" altLang="zh-CN" sz="2800" b="1" dirty="0">
                <a:solidFill>
                  <a:srgbClr val="0000FF"/>
                </a:solidFill>
              </a:rPr>
              <a:t> latent space </a:t>
            </a:r>
            <a:r>
              <a:rPr lang="zh-CN" altLang="zh-CN" sz="2800" b="1" dirty="0">
                <a:solidFill>
                  <a:srgbClr val="0000FF"/>
                </a:solidFill>
              </a:rPr>
              <a:t>的概率分布</a:t>
            </a:r>
            <a:r>
              <a:rPr lang="zh-CN" altLang="zh-CN" sz="2800" dirty="0"/>
              <a:t>，</a:t>
            </a:r>
            <a:r>
              <a:rPr lang="en-US" altLang="zh-CN" sz="2800" dirty="0"/>
              <a:t>the decoder </a:t>
            </a:r>
            <a:r>
              <a:rPr lang="zh-CN" altLang="zh-CN" sz="2800" dirty="0"/>
              <a:t>在</a:t>
            </a:r>
            <a:r>
              <a:rPr lang="en-US" altLang="zh-CN" sz="2800" dirty="0"/>
              <a:t> latent space </a:t>
            </a:r>
            <a:r>
              <a:rPr lang="zh-CN" altLang="zh-CN" sz="2800" dirty="0"/>
              <a:t>中采样该点，然后返回一</a:t>
            </a:r>
            <a:r>
              <a:rPr lang="zh-CN" altLang="zh-CN" sz="2800" dirty="0" smtClean="0"/>
              <a:t>个</a:t>
            </a:r>
            <a:r>
              <a:rPr lang="zh-CN" altLang="en-US" sz="2800" dirty="0" smtClean="0"/>
              <a:t>“</a:t>
            </a:r>
            <a:r>
              <a:rPr lang="zh-CN" altLang="zh-CN" sz="2800" dirty="0" smtClean="0"/>
              <a:t>伪造</a:t>
            </a:r>
            <a:r>
              <a:rPr lang="zh-CN" altLang="en-US" sz="2800" dirty="0" smtClean="0"/>
              <a:t>”</a:t>
            </a:r>
            <a:r>
              <a:rPr lang="zh-CN" altLang="zh-CN" sz="2800" dirty="0" smtClean="0"/>
              <a:t>的</a:t>
            </a:r>
            <a:r>
              <a:rPr lang="zh-CN" altLang="zh-CN" sz="2800" dirty="0"/>
              <a:t>图像。</a:t>
            </a:r>
            <a:r>
              <a:rPr lang="zh-CN" altLang="zh-CN" sz="2800" b="1" dirty="0">
                <a:solidFill>
                  <a:srgbClr val="FF0000"/>
                </a:solidFill>
              </a:rPr>
              <a:t>所以对于一张给定的图像来说，</a:t>
            </a:r>
            <a:r>
              <a:rPr lang="en-US" altLang="zh-CN" sz="2800" b="1" dirty="0">
                <a:solidFill>
                  <a:srgbClr val="FF0000"/>
                </a:solidFill>
              </a:rPr>
              <a:t>the  encoder </a:t>
            </a:r>
            <a:r>
              <a:rPr lang="zh-CN" altLang="zh-CN" sz="2800" b="1" dirty="0">
                <a:solidFill>
                  <a:srgbClr val="FF0000"/>
                </a:solidFill>
              </a:rPr>
              <a:t>产生一个分布，在</a:t>
            </a:r>
            <a:r>
              <a:rPr lang="en-US" altLang="zh-CN" sz="2800" b="1" dirty="0">
                <a:solidFill>
                  <a:srgbClr val="FF0000"/>
                </a:solidFill>
              </a:rPr>
              <a:t> latent space </a:t>
            </a:r>
            <a:r>
              <a:rPr lang="zh-CN" altLang="zh-CN" sz="2800" b="1" dirty="0">
                <a:solidFill>
                  <a:srgbClr val="FF0000"/>
                </a:solidFill>
              </a:rPr>
              <a:t>中该分布中采样出一个点出来，然后将该点输入到</a:t>
            </a:r>
            <a:r>
              <a:rPr lang="en-US" altLang="zh-CN" sz="2800" b="1" dirty="0">
                <a:solidFill>
                  <a:srgbClr val="FF0000"/>
                </a:solidFill>
              </a:rPr>
              <a:t> decoder </a:t>
            </a:r>
            <a:r>
              <a:rPr lang="zh-CN" altLang="zh-CN" sz="2800" b="1" dirty="0">
                <a:solidFill>
                  <a:srgbClr val="FF0000"/>
                </a:solidFill>
              </a:rPr>
              <a:t>当中，产生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一个人造</a:t>
            </a:r>
            <a:r>
              <a:rPr lang="zh-CN" altLang="zh-CN" sz="2800" b="1" dirty="0">
                <a:solidFill>
                  <a:srgbClr val="FF0000"/>
                </a:solidFill>
              </a:rPr>
              <a:t>图像。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4" name="图片 3" descr="http://images2015.cnblogs.com/blog/821593/201612/821593-20161228213300257-1246757857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280" y="3300095"/>
            <a:ext cx="3647440" cy="3267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24" y="-25102"/>
            <a:ext cx="8084368" cy="93382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800000"/>
                </a:solidFill>
              </a:rPr>
              <a:t>The complete auto-encoder </a:t>
            </a:r>
            <a:endParaRPr lang="zh-CN" altLang="en-US" b="1" dirty="0">
              <a:solidFill>
                <a:srgbClr val="8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037" y="1412774"/>
            <a:ext cx="91059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204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b="1" dirty="0">
                <a:solidFill>
                  <a:srgbClr val="800000"/>
                </a:solidFill>
              </a:rPr>
              <a:t>算法</a:t>
            </a:r>
            <a:r>
              <a:rPr lang="zh-CN" altLang="en-US" b="1" dirty="0" smtClean="0">
                <a:solidFill>
                  <a:srgbClr val="800000"/>
                </a:solidFill>
              </a:rPr>
              <a:t>实现</a:t>
            </a:r>
            <a:endParaRPr lang="zh-CN" altLang="en-US" b="1" dirty="0">
              <a:solidFill>
                <a:srgbClr val="8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en-US" altLang="zh-CN" dirty="0"/>
              <a:t> </a:t>
            </a:r>
            <a:r>
              <a:rPr lang="en-US" altLang="zh-CN" b="1" dirty="0"/>
              <a:t>decoder</a:t>
            </a:r>
            <a:r>
              <a:rPr lang="en-US" altLang="zh-CN" dirty="0"/>
              <a:t> </a:t>
            </a:r>
            <a:r>
              <a:rPr lang="zh-CN" altLang="en-US" dirty="0" smtClean="0"/>
              <a:t>（ </a:t>
            </a:r>
            <a:r>
              <a:rPr lang="en-US" altLang="zh-CN" dirty="0"/>
              <a:t>generative model </a:t>
            </a:r>
            <a:r>
              <a:rPr lang="zh-CN" altLang="en-US" dirty="0" smtClean="0"/>
              <a:t>）：</a:t>
            </a:r>
            <a:r>
              <a:rPr lang="zh-CN" altLang="en-US" dirty="0"/>
              <a:t>输入为 </a:t>
            </a:r>
            <a:r>
              <a:rPr lang="en-US" altLang="zh-CN" dirty="0"/>
              <a:t>m</a:t>
            </a:r>
            <a:r>
              <a:rPr lang="zh-CN" altLang="en-US" dirty="0"/>
              <a:t> 维，输出为 </a:t>
            </a:r>
            <a:r>
              <a:rPr lang="en-US" altLang="zh-CN" dirty="0"/>
              <a:t>n</a:t>
            </a:r>
            <a:r>
              <a:rPr lang="zh-CN" altLang="en-US" dirty="0"/>
              <a:t> 维的</a:t>
            </a:r>
            <a:r>
              <a:rPr lang="zh-CN" altLang="en-US" dirty="0" smtClean="0"/>
              <a:t>神经网络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08920"/>
            <a:ext cx="4248472" cy="2533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827584" y="5517232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在输入输出维度满足要求的前提下，</a:t>
            </a:r>
            <a:r>
              <a:rPr lang="en-US" altLang="zh-CN" dirty="0"/>
              <a:t>decoder </a:t>
            </a:r>
            <a:r>
              <a:rPr lang="zh-CN" altLang="en-US" dirty="0"/>
              <a:t>以为</a:t>
            </a:r>
            <a:r>
              <a:rPr lang="zh-CN" altLang="en-US" b="1" dirty="0"/>
              <a:t>任何结构</a:t>
            </a:r>
            <a:r>
              <a:rPr lang="en-US" altLang="zh-CN" dirty="0"/>
              <a:t>——MLP</a:t>
            </a:r>
            <a:r>
              <a:rPr lang="zh-CN" altLang="en-US" dirty="0"/>
              <a:t>、</a:t>
            </a:r>
            <a:r>
              <a:rPr lang="en-US" altLang="zh-CN" dirty="0"/>
              <a:t>CNN</a:t>
            </a:r>
            <a:r>
              <a:rPr lang="zh-CN" altLang="en-US" dirty="0"/>
              <a:t>，</a:t>
            </a:r>
            <a:r>
              <a:rPr lang="en-US" altLang="zh-CN" dirty="0"/>
              <a:t>RNN </a:t>
            </a:r>
            <a:r>
              <a:rPr lang="zh-CN" altLang="en-US" dirty="0"/>
              <a:t>或其他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108" y="0"/>
            <a:ext cx="8229600" cy="4525963"/>
          </a:xfrm>
        </p:spPr>
        <p:txBody>
          <a:bodyPr/>
          <a:lstStyle/>
          <a:p>
            <a:r>
              <a:rPr lang="zh-CN" altLang="en-US" dirty="0"/>
              <a:t>训练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71" y="454521"/>
            <a:ext cx="6981825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95536" y="5373216"/>
            <a:ext cx="8328495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为了训练 </a:t>
            </a:r>
            <a:r>
              <a:rPr lang="en-US" altLang="zh-CN" sz="2400" dirty="0" smtClean="0"/>
              <a:t>decoder</a:t>
            </a:r>
            <a:r>
              <a:rPr lang="zh-CN" altLang="en-US" sz="2400" dirty="0" smtClean="0"/>
              <a:t>，我们需要一个辅助的 </a:t>
            </a:r>
            <a:r>
              <a:rPr lang="en-US" altLang="zh-CN" sz="2400" dirty="0" smtClean="0"/>
              <a:t>encoder </a:t>
            </a:r>
            <a:r>
              <a:rPr lang="zh-CN" altLang="en-US" sz="2400" dirty="0" smtClean="0"/>
              <a:t>网络（又称 </a:t>
            </a:r>
            <a:r>
              <a:rPr lang="en-US" altLang="zh-CN" sz="2400" dirty="0" smtClean="0"/>
              <a:t>recognition model</a:t>
            </a:r>
            <a:r>
              <a:rPr lang="zh-CN" altLang="en-US" sz="2400" dirty="0" smtClean="0"/>
              <a:t>）（如图）。</a:t>
            </a:r>
            <a:r>
              <a:rPr lang="en-US" altLang="zh-CN" sz="2400" dirty="0" smtClean="0"/>
              <a:t>encoder </a:t>
            </a:r>
            <a:r>
              <a:rPr lang="zh-CN" altLang="en-US" sz="2400" dirty="0" smtClean="0"/>
              <a:t>的输入为 </a:t>
            </a:r>
            <a:r>
              <a:rPr lang="en-US" altLang="zh-CN" sz="2400" dirty="0" smtClean="0"/>
              <a:t>n </a:t>
            </a:r>
            <a:r>
              <a:rPr lang="zh-CN" altLang="en-US" sz="2400" dirty="0" smtClean="0"/>
              <a:t>维，输出为 </a:t>
            </a:r>
            <a:r>
              <a:rPr lang="en-US" altLang="zh-CN" sz="2400" dirty="0" smtClean="0"/>
              <a:t>2×m </a:t>
            </a:r>
            <a:r>
              <a:rPr lang="zh-CN" altLang="en-US" sz="2400" dirty="0" smtClean="0"/>
              <a:t>维。同 </a:t>
            </a:r>
            <a:r>
              <a:rPr lang="en-US" altLang="zh-CN" sz="2400" dirty="0" smtClean="0"/>
              <a:t>decoder </a:t>
            </a:r>
            <a:r>
              <a:rPr lang="zh-CN" altLang="en-US" sz="2400" dirty="0" smtClean="0"/>
              <a:t>一样，</a:t>
            </a:r>
            <a:r>
              <a:rPr lang="en-US" altLang="zh-CN" sz="2400" dirty="0" smtClean="0"/>
              <a:t>encoder </a:t>
            </a:r>
            <a:r>
              <a:rPr lang="zh-CN" altLang="en-US" sz="2400" dirty="0" smtClean="0"/>
              <a:t>可以为任意结构。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0"/>
            <a:ext cx="8229600" cy="4525963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采样（</a:t>
            </a:r>
            <a:r>
              <a:rPr lang="en-US" altLang="zh-CN" sz="2800" b="1" dirty="0">
                <a:solidFill>
                  <a:srgbClr val="FF0000"/>
                </a:solidFill>
              </a:rPr>
              <a:t>sampling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 smtClean="0"/>
              <a:t>将 </a:t>
            </a:r>
            <a:r>
              <a:rPr lang="en-US" altLang="zh-CN" sz="2400" dirty="0"/>
              <a:t>encoder </a:t>
            </a:r>
            <a:r>
              <a:rPr lang="zh-CN" altLang="en-US" sz="2400" dirty="0"/>
              <a:t>的输出（</a:t>
            </a:r>
            <a:r>
              <a:rPr lang="en-US" altLang="zh-CN" sz="2400" dirty="0"/>
              <a:t>2×m</a:t>
            </a:r>
            <a:r>
              <a:rPr lang="zh-CN" altLang="en-US" sz="2400" dirty="0"/>
              <a:t> 个数）视作分别为 </a:t>
            </a:r>
            <a:r>
              <a:rPr lang="en-US" altLang="zh-CN" sz="2400" dirty="0"/>
              <a:t>m</a:t>
            </a:r>
            <a:r>
              <a:rPr lang="zh-CN" altLang="en-US" sz="2400" dirty="0"/>
              <a:t> 个高斯分布的</a:t>
            </a:r>
            <a:r>
              <a:rPr lang="zh-CN" altLang="en-US" sz="2400" b="1" dirty="0"/>
              <a:t>均值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z_mean</a:t>
            </a:r>
            <a:r>
              <a:rPr lang="zh-CN" altLang="en-US" sz="2400" dirty="0"/>
              <a:t>）和</a:t>
            </a:r>
            <a:r>
              <a:rPr lang="zh-CN" altLang="en-US" sz="2400" b="1" dirty="0"/>
              <a:t>方差的对数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z_log_var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然后，根据 </a:t>
            </a:r>
            <a:r>
              <a:rPr lang="en-US" altLang="zh-CN" sz="2400" dirty="0"/>
              <a:t>encoder </a:t>
            </a:r>
            <a:r>
              <a:rPr lang="zh-CN" altLang="en-US" sz="2400" dirty="0"/>
              <a:t>输出的均值与方差，生成服从相应高斯分布的</a:t>
            </a:r>
            <a:r>
              <a:rPr lang="zh-CN" altLang="en-US" sz="2400" dirty="0" smtClean="0"/>
              <a:t>随机数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z</a:t>
            </a:r>
            <a:r>
              <a:rPr lang="zh-CN" altLang="en-US" sz="2400" dirty="0"/>
              <a:t> 就可以作为上面定义的 </a:t>
            </a:r>
            <a:r>
              <a:rPr lang="en-US" altLang="zh-CN" sz="2400" dirty="0"/>
              <a:t>decoder </a:t>
            </a:r>
            <a:r>
              <a:rPr lang="zh-CN" altLang="en-US" sz="2400" dirty="0"/>
              <a:t>的输入，进而产生 </a:t>
            </a:r>
            <a:r>
              <a:rPr lang="en-US" altLang="zh-CN" sz="2400" dirty="0"/>
              <a:t>n</a:t>
            </a:r>
            <a:r>
              <a:rPr lang="zh-CN" altLang="en-US" sz="2400" dirty="0"/>
              <a:t> 维的输出 </a:t>
            </a:r>
            <a:r>
              <a:rPr lang="en-US" altLang="zh-CN" sz="2400" dirty="0"/>
              <a:t>x^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24944"/>
            <a:ext cx="700087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5373216"/>
            <a:ext cx="8128153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>
                <a:hlinkClick r:id="rId1"/>
              </a:rPr>
              <a:t>http://dpkingma.com/wordpress/wp-content/uploads/2014/05/2014-03_talk_iclr.pdf </a:t>
            </a:r>
            <a:endParaRPr lang="en-US" altLang="zh-CN" dirty="0" smtClean="0"/>
          </a:p>
          <a:p>
            <a:r>
              <a:rPr lang="en-US" altLang="zh-CN" dirty="0" smtClean="0">
                <a:hlinkClick r:id="rId1"/>
              </a:rPr>
              <a:t>http://kvfrans.com/variational-autoencoders-explained/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http://www.tuicool.com/articles/eE7R3ej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http://blog.csdn.net/jackytintin/article/details/53641885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http://www.1-4-5.net/~dmm/ml/vae.pdf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http://sunshineatnoon.github.io/VAE/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en-US" altLang="zh-CN" dirty="0" smtClean="0">
                <a:hlinkClick r:id="rId6"/>
              </a:rPr>
              <a:t>http://blog.themusio.com/2016/06/30/variational-autoencoder/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en-US" altLang="zh-CN" dirty="0" smtClean="0">
                <a:hlinkClick r:id="rId7"/>
              </a:rPr>
              <a:t>https://jaan.io/what-is-variational-autoencoder-vae/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920" y="33184"/>
            <a:ext cx="8229600" cy="11430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800000"/>
                </a:solidFill>
              </a:rPr>
              <a:t>Recap: Auto Encoders (‘classical’) </a:t>
            </a:r>
            <a:endParaRPr lang="zh-CN" altLang="en-US" b="1" dirty="0">
              <a:solidFill>
                <a:srgbClr val="8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028384" cy="273630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Traditional </a:t>
            </a:r>
            <a:r>
              <a:rPr lang="en-US" altLang="zh-CN" sz="2400" dirty="0" err="1"/>
              <a:t>autoencoders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Feature </a:t>
            </a:r>
            <a:r>
              <a:rPr lang="en-US" altLang="zh-CN" sz="2400" dirty="0"/>
              <a:t>learning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Learning </a:t>
            </a:r>
            <a:r>
              <a:rPr lang="en-US" altLang="zh-CN" sz="2400" dirty="0"/>
              <a:t>with the reconstruction error</a:t>
            </a:r>
            <a:endParaRPr lang="en-US" altLang="zh-CN" sz="2400" dirty="0"/>
          </a:p>
          <a:p>
            <a:r>
              <a:rPr lang="en-US" altLang="zh-CN" sz="2400" dirty="0" smtClean="0"/>
              <a:t>Basic </a:t>
            </a:r>
            <a:r>
              <a:rPr lang="en-US" altLang="zh-CN" sz="2400" dirty="0"/>
              <a:t>pipeline</a:t>
            </a:r>
            <a:endParaRPr lang="zh-CN" altLang="en-US" sz="2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852936"/>
            <a:ext cx="6389990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95536" y="4964330"/>
            <a:ext cx="83529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 smtClean="0"/>
              <a:t>任何自编码</a:t>
            </a:r>
            <a:r>
              <a:rPr lang="zh-CN" altLang="en-US" sz="2400" dirty="0" smtClean="0"/>
              <a:t>器</a:t>
            </a:r>
            <a:r>
              <a:rPr lang="zh-CN" altLang="zh-CN" sz="2400" dirty="0" smtClean="0"/>
              <a:t>的目标都是重建其输入。通常，自编码</a:t>
            </a:r>
            <a:r>
              <a:rPr lang="zh-CN" altLang="en-US" sz="2400" dirty="0" smtClean="0"/>
              <a:t>器</a:t>
            </a:r>
            <a:r>
              <a:rPr lang="zh-CN" altLang="zh-CN" sz="2400" dirty="0" smtClean="0"/>
              <a:t>首先</a:t>
            </a:r>
            <a:r>
              <a:rPr lang="zh-CN" altLang="en-US" sz="2400" dirty="0" smtClean="0"/>
              <a:t>将</a:t>
            </a:r>
            <a:r>
              <a:rPr lang="en-US" altLang="zh-CN" sz="2400" dirty="0" smtClean="0"/>
              <a:t>input </a:t>
            </a:r>
            <a:r>
              <a:rPr lang="zh-CN" altLang="zh-CN" sz="2400" dirty="0" smtClean="0"/>
              <a:t>压缩为一个小的</a:t>
            </a:r>
            <a:r>
              <a:rPr lang="en-US" altLang="zh-CN" sz="2400" dirty="0" smtClean="0"/>
              <a:t> form</a:t>
            </a:r>
            <a:r>
              <a:rPr lang="zh-CN" altLang="zh-CN" sz="2400" dirty="0" smtClean="0"/>
              <a:t>，然后将其转换成</a:t>
            </a:r>
            <a:r>
              <a:rPr lang="en-US" altLang="zh-CN" sz="2400" dirty="0" smtClean="0"/>
              <a:t> input</a:t>
            </a:r>
            <a:r>
              <a:rPr lang="zh-CN" altLang="zh-CN" sz="2400" dirty="0" smtClean="0"/>
              <a:t>的一个估计。这个被用于压缩图像的函数，称为</a:t>
            </a:r>
            <a:r>
              <a:rPr lang="en-US" altLang="zh-CN" sz="2400" dirty="0" smtClean="0"/>
              <a:t> "encoder"</a:t>
            </a:r>
            <a:r>
              <a:rPr lang="zh-CN" altLang="zh-CN" sz="2400" dirty="0" smtClean="0"/>
              <a:t>，解压该数据的函数称为</a:t>
            </a:r>
            <a:r>
              <a:rPr lang="en-US" altLang="zh-CN" sz="2400" dirty="0" smtClean="0"/>
              <a:t> “decoder”</a:t>
            </a:r>
            <a:r>
              <a:rPr lang="zh-CN" altLang="zh-CN" sz="2400" dirty="0" smtClean="0"/>
              <a:t>。这些函数都可以是神经网络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69775"/>
            <a:ext cx="4434599" cy="22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67544" y="3650249"/>
            <a:ext cx="56166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 smtClean="0"/>
              <a:t>如果目标</a:t>
            </a:r>
            <a:r>
              <a:rPr lang="zh-CN" altLang="en-US" sz="2400" dirty="0" smtClean="0"/>
              <a:t>就</a:t>
            </a:r>
            <a:r>
              <a:rPr lang="zh-CN" altLang="zh-CN" sz="2400" dirty="0" smtClean="0"/>
              <a:t>是简单的重建输入</a:t>
            </a:r>
            <a:r>
              <a:rPr lang="zh-CN" altLang="en-US" sz="2400" dirty="0" smtClean="0"/>
              <a:t>，</a:t>
            </a:r>
            <a:r>
              <a:rPr lang="zh-CN" altLang="zh-CN" sz="2400" dirty="0" smtClean="0"/>
              <a:t>标准</a:t>
            </a:r>
            <a:r>
              <a:rPr lang="zh-CN" altLang="zh-CN" sz="2400" dirty="0"/>
              <a:t>的自</a:t>
            </a:r>
            <a:r>
              <a:rPr lang="zh-CN" altLang="zh-CN" sz="2400" dirty="0" smtClean="0"/>
              <a:t>编码</a:t>
            </a:r>
            <a:r>
              <a:rPr lang="zh-CN" altLang="en-US" sz="2400" dirty="0" smtClean="0"/>
              <a:t>器</a:t>
            </a:r>
            <a:r>
              <a:rPr lang="zh-CN" altLang="zh-CN" sz="2400" dirty="0" smtClean="0"/>
              <a:t>可以</a:t>
            </a:r>
            <a:r>
              <a:rPr lang="zh-CN" altLang="en-US" sz="2400" dirty="0" smtClean="0"/>
              <a:t>表现</a:t>
            </a:r>
            <a:r>
              <a:rPr lang="zh-CN" altLang="zh-CN" sz="2400" dirty="0" smtClean="0"/>
              <a:t>很好</a:t>
            </a:r>
            <a:r>
              <a:rPr lang="zh-CN" altLang="en-US" sz="2400" dirty="0" smtClean="0"/>
              <a:t>；</a:t>
            </a:r>
            <a:r>
              <a:rPr lang="zh-CN" altLang="zh-CN" sz="2400" dirty="0" smtClean="0"/>
              <a:t>但是</a:t>
            </a:r>
            <a:r>
              <a:rPr lang="zh-CN" altLang="zh-CN" sz="2400" b="1" dirty="0">
                <a:solidFill>
                  <a:srgbClr val="FF0000"/>
                </a:solidFill>
              </a:rPr>
              <a:t>作为产生式模型，其效果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并不好</a:t>
            </a:r>
            <a:r>
              <a:rPr lang="zh-CN" altLang="zh-CN" sz="2400" dirty="0"/>
              <a:t>，</a:t>
            </a:r>
            <a:r>
              <a:rPr lang="zh-CN" altLang="zh-CN" sz="2400" dirty="0">
                <a:solidFill>
                  <a:srgbClr val="0000FF"/>
                </a:solidFill>
              </a:rPr>
              <a:t>因为</a:t>
            </a:r>
            <a:r>
              <a:rPr lang="zh-CN" altLang="zh-CN" sz="2400" dirty="0" smtClean="0">
                <a:solidFill>
                  <a:srgbClr val="0000FF"/>
                </a:solidFill>
              </a:rPr>
              <a:t>随机采样</a:t>
            </a:r>
            <a:r>
              <a:rPr lang="zh-CN" altLang="zh-CN" sz="2400" dirty="0">
                <a:solidFill>
                  <a:srgbClr val="0000FF"/>
                </a:solidFill>
              </a:rPr>
              <a:t>一个输入</a:t>
            </a:r>
            <a:r>
              <a:rPr lang="en-US" altLang="zh-CN" sz="2400" dirty="0">
                <a:solidFill>
                  <a:srgbClr val="0000FF"/>
                </a:solidFill>
              </a:rPr>
              <a:t> V </a:t>
            </a:r>
            <a:r>
              <a:rPr lang="zh-CN" altLang="zh-CN" sz="2400" dirty="0">
                <a:solidFill>
                  <a:srgbClr val="0000FF"/>
                </a:solidFill>
              </a:rPr>
              <a:t>给</a:t>
            </a:r>
            <a:r>
              <a:rPr lang="en-US" altLang="zh-CN" sz="2400" dirty="0">
                <a:solidFill>
                  <a:srgbClr val="0000FF"/>
                </a:solidFill>
              </a:rPr>
              <a:t> decoder</a:t>
            </a:r>
            <a:r>
              <a:rPr lang="zh-CN" altLang="zh-CN" sz="2400" dirty="0">
                <a:solidFill>
                  <a:srgbClr val="0000FF"/>
                </a:solidFill>
              </a:rPr>
              <a:t>，并不能使得</a:t>
            </a:r>
            <a:r>
              <a:rPr lang="en-US" altLang="zh-CN" sz="2400" dirty="0">
                <a:solidFill>
                  <a:srgbClr val="0000FF"/>
                </a:solidFill>
              </a:rPr>
              <a:t> decoder </a:t>
            </a:r>
            <a:r>
              <a:rPr lang="zh-CN" altLang="zh-CN" sz="2400" dirty="0">
                <a:solidFill>
                  <a:srgbClr val="0000FF"/>
                </a:solidFill>
              </a:rPr>
              <a:t>产生合理的图像</a:t>
            </a:r>
            <a:r>
              <a:rPr lang="zh-CN" altLang="zh-CN" sz="2400" dirty="0" smtClean="0">
                <a:solidFill>
                  <a:srgbClr val="0000FF"/>
                </a:solidFill>
              </a:rPr>
              <a:t>。</a:t>
            </a:r>
            <a:endParaRPr lang="zh-CN" alt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820" y="763959"/>
            <a:ext cx="3376699" cy="4825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327458" y="263586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输入的隐含表示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61" y="2332"/>
            <a:ext cx="8229600" cy="1143000"/>
          </a:xfrm>
        </p:spPr>
        <p:txBody>
          <a:bodyPr/>
          <a:lstStyle/>
          <a:p>
            <a:r>
              <a:rPr lang="en-US" altLang="zh-CN" b="1" dirty="0" err="1">
                <a:solidFill>
                  <a:srgbClr val="800000"/>
                </a:solidFill>
              </a:rPr>
              <a:t>V</a:t>
            </a:r>
            <a:r>
              <a:rPr lang="en-US" altLang="zh-CN" b="1" dirty="0" err="1" smtClean="0">
                <a:solidFill>
                  <a:srgbClr val="800000"/>
                </a:solidFill>
              </a:rPr>
              <a:t>ariational</a:t>
            </a:r>
            <a:r>
              <a:rPr lang="en-US" altLang="zh-CN" b="1" dirty="0" smtClean="0">
                <a:solidFill>
                  <a:srgbClr val="800000"/>
                </a:solidFill>
              </a:rPr>
              <a:t> </a:t>
            </a:r>
            <a:r>
              <a:rPr lang="en-US" altLang="zh-CN" b="1" dirty="0" err="1">
                <a:solidFill>
                  <a:srgbClr val="800000"/>
                </a:solidFill>
              </a:rPr>
              <a:t>A</a:t>
            </a:r>
            <a:r>
              <a:rPr lang="en-US" altLang="zh-CN" b="1" dirty="0" err="1" smtClean="0">
                <a:solidFill>
                  <a:srgbClr val="800000"/>
                </a:solidFill>
              </a:rPr>
              <a:t>utoencoder</a:t>
            </a:r>
            <a:endParaRPr lang="zh-CN" altLang="en-US" b="1" dirty="0">
              <a:solidFill>
                <a:srgbClr val="8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877" y="1268760"/>
            <a:ext cx="8363272" cy="348498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VAE</a:t>
            </a:r>
            <a:r>
              <a:rPr lang="zh-CN" altLang="zh-CN" dirty="0"/>
              <a:t>（</a:t>
            </a:r>
            <a:r>
              <a:rPr lang="en-US" altLang="zh-CN" dirty="0" err="1"/>
              <a:t>variational</a:t>
            </a:r>
            <a:r>
              <a:rPr lang="en-US" altLang="zh-CN" dirty="0"/>
              <a:t> </a:t>
            </a:r>
            <a:r>
              <a:rPr lang="en-US" altLang="zh-CN" dirty="0" err="1"/>
              <a:t>autoencoder</a:t>
            </a:r>
            <a:r>
              <a:rPr lang="zh-CN" altLang="zh-CN" dirty="0"/>
              <a:t>）是一个产生式模型，</a:t>
            </a:r>
            <a:r>
              <a:rPr lang="zh-CN" altLang="zh-CN" dirty="0" smtClean="0"/>
              <a:t>意味着可以</a:t>
            </a:r>
            <a:r>
              <a:rPr lang="zh-CN" altLang="zh-CN" dirty="0"/>
              <a:t>产生看起来像我们的训练数据的</a:t>
            </a:r>
            <a:r>
              <a:rPr lang="en-US" altLang="zh-CN" dirty="0"/>
              <a:t> samples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以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mnist</a:t>
            </a:r>
            <a:r>
              <a:rPr lang="en-US" altLang="zh-CN" dirty="0" smtClean="0"/>
              <a:t> </a:t>
            </a:r>
            <a:r>
              <a:rPr lang="zh-CN" altLang="zh-CN" dirty="0" smtClean="0"/>
              <a:t>数据集为例，这些</a:t>
            </a:r>
            <a:r>
              <a:rPr lang="zh-CN" altLang="en-US" dirty="0" smtClean="0"/>
              <a:t>“</a:t>
            </a:r>
            <a:r>
              <a:rPr lang="zh-CN" altLang="zh-CN" dirty="0" smtClean="0"/>
              <a:t>伪造</a:t>
            </a:r>
            <a:r>
              <a:rPr lang="zh-CN" altLang="en-US" dirty="0" smtClean="0"/>
              <a:t>”</a:t>
            </a:r>
            <a:r>
              <a:rPr lang="zh-CN" altLang="zh-CN" dirty="0" smtClean="0"/>
              <a:t>的样本可以看做是手写字体的合成图像。</a:t>
            </a:r>
            <a:r>
              <a:rPr lang="en-US" altLang="zh-CN" dirty="0" smtClean="0"/>
              <a:t>VAE </a:t>
            </a:r>
            <a:r>
              <a:rPr lang="zh-CN" altLang="zh-CN" dirty="0" smtClean="0"/>
              <a:t>将提供一个</a:t>
            </a:r>
            <a:r>
              <a:rPr lang="en-US" altLang="zh-CN" dirty="0" smtClean="0"/>
              <a:t>latent space </a:t>
            </a:r>
            <a:r>
              <a:rPr lang="zh-CN" altLang="zh-CN" dirty="0" smtClean="0"/>
              <a:t>（潜在空间），我们可以从这里采样出</a:t>
            </a:r>
            <a:r>
              <a:rPr lang="en-US" altLang="zh-CN" dirty="0" smtClean="0"/>
              <a:t> points</a:t>
            </a:r>
            <a:r>
              <a:rPr lang="zh-CN" altLang="zh-CN" dirty="0" smtClean="0"/>
              <a:t>。任何这些点都可以</a:t>
            </a:r>
            <a:r>
              <a:rPr lang="en-US" altLang="zh-CN" dirty="0" smtClean="0"/>
              <a:t> decoded into </a:t>
            </a:r>
            <a:r>
              <a:rPr lang="zh-CN" altLang="zh-CN" dirty="0" smtClean="0"/>
              <a:t>一个合理的手写字体的图像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5085184"/>
            <a:ext cx="8208912" cy="156966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/>
              <a:t>We add a </a:t>
            </a:r>
            <a:r>
              <a:rPr lang="en-US" altLang="zh-CN" sz="2400" b="1" dirty="0">
                <a:solidFill>
                  <a:srgbClr val="FF0000"/>
                </a:solidFill>
              </a:rPr>
              <a:t>constraint</a:t>
            </a:r>
            <a:r>
              <a:rPr lang="en-US" altLang="zh-CN" sz="2400" b="1" dirty="0"/>
              <a:t> on the encoding network, that forces it to generate latent vectors that roughly follow a unit </a:t>
            </a:r>
            <a:r>
              <a:rPr lang="en-US" altLang="zh-CN" sz="2400" b="1" dirty="0" err="1"/>
              <a:t>gaussian</a:t>
            </a:r>
            <a:r>
              <a:rPr lang="en-US" altLang="zh-CN" sz="2400" b="1" dirty="0"/>
              <a:t> distribution. It is this constraint that separates a </a:t>
            </a:r>
            <a:r>
              <a:rPr lang="en-US" altLang="zh-CN" sz="2400" b="1" dirty="0" err="1"/>
              <a:t>variational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autoencoder</a:t>
            </a:r>
            <a:r>
              <a:rPr lang="en-US" altLang="zh-CN" sz="2400" b="1" dirty="0"/>
              <a:t> from a standard one.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77495" y="188595"/>
            <a:ext cx="8229600" cy="289560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怎样确保</a:t>
            </a:r>
            <a:r>
              <a:rPr lang="en-US" altLang="zh-CN" sz="2400" dirty="0" smtClean="0"/>
              <a:t> decoder </a:t>
            </a:r>
            <a:r>
              <a:rPr lang="zh-CN" altLang="zh-CN" sz="2400" dirty="0" smtClean="0"/>
              <a:t>可以</a:t>
            </a:r>
            <a:r>
              <a:rPr lang="zh-CN" altLang="zh-CN" sz="2400" dirty="0"/>
              <a:t>去</a:t>
            </a:r>
            <a:r>
              <a:rPr lang="en-US" altLang="zh-CN" sz="2400" dirty="0"/>
              <a:t> decode </a:t>
            </a:r>
            <a:r>
              <a:rPr lang="zh-CN" altLang="zh-CN" sz="2400" dirty="0"/>
              <a:t>出</a:t>
            </a:r>
            <a:r>
              <a:rPr lang="zh-CN" altLang="zh-CN" sz="2400" dirty="0" smtClean="0"/>
              <a:t>任何给定</a:t>
            </a:r>
            <a:r>
              <a:rPr lang="zh-CN" altLang="zh-CN" sz="2400" dirty="0"/>
              <a:t>的</a:t>
            </a:r>
            <a:r>
              <a:rPr lang="zh-CN" altLang="zh-CN" sz="2400" dirty="0" smtClean="0"/>
              <a:t>合理图像</a:t>
            </a:r>
            <a:r>
              <a:rPr lang="zh-CN" altLang="en-US" sz="2400" dirty="0" smtClean="0"/>
              <a:t>呢？</a:t>
            </a:r>
            <a:r>
              <a:rPr lang="zh-CN" altLang="zh-CN" sz="2400" dirty="0" smtClean="0"/>
              <a:t>为</a:t>
            </a:r>
            <a:r>
              <a:rPr lang="zh-CN" altLang="en-US" sz="2400" dirty="0" smtClean="0"/>
              <a:t>此，</a:t>
            </a:r>
            <a:r>
              <a:rPr lang="zh-CN" altLang="zh-CN" sz="2400" dirty="0" smtClean="0"/>
              <a:t>我们先</a:t>
            </a:r>
            <a:r>
              <a:rPr lang="zh-CN" altLang="zh-CN" sz="2400" dirty="0"/>
              <a:t>定义</a:t>
            </a:r>
            <a:r>
              <a:rPr lang="en-US" altLang="zh-CN" sz="2400" dirty="0"/>
              <a:t> decoder </a:t>
            </a:r>
            <a:r>
              <a:rPr lang="zh-CN" altLang="zh-CN" sz="2400" dirty="0" smtClean="0"/>
              <a:t>希望</a:t>
            </a:r>
            <a:r>
              <a:rPr lang="zh-CN" altLang="en-US" sz="2400" dirty="0" smtClean="0"/>
              <a:t>“</a:t>
            </a:r>
            <a:r>
              <a:rPr lang="zh-CN" altLang="zh-CN" sz="2400" dirty="0" smtClean="0"/>
              <a:t>看到</a:t>
            </a:r>
            <a:r>
              <a:rPr lang="zh-CN" altLang="en-US" sz="2400" dirty="0" smtClean="0"/>
              <a:t>”</a:t>
            </a:r>
            <a:r>
              <a:rPr lang="zh-CN" altLang="zh-CN" sz="2400" dirty="0" smtClean="0"/>
              <a:t> 输入</a:t>
            </a:r>
            <a:r>
              <a:rPr lang="zh-CN" altLang="zh-CN" sz="2400" dirty="0"/>
              <a:t>的分布 （</a:t>
            </a:r>
            <a:r>
              <a:rPr lang="en-US" altLang="zh-CN" sz="2400" dirty="0"/>
              <a:t>the distribution of inputs</a:t>
            </a:r>
            <a:r>
              <a:rPr lang="zh-CN" altLang="zh-CN" sz="2400" dirty="0"/>
              <a:t>）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使用</a:t>
            </a:r>
            <a:r>
              <a:rPr lang="zh-CN" altLang="zh-CN" sz="2400" dirty="0"/>
              <a:t>一种标准的 正态分布 来定义</a:t>
            </a:r>
            <a:r>
              <a:rPr lang="en-US" altLang="zh-CN" sz="2400" dirty="0"/>
              <a:t> decoder </a:t>
            </a:r>
            <a:r>
              <a:rPr lang="zh-CN" altLang="zh-CN" sz="2400" dirty="0"/>
              <a:t>将会接收到的 输入的分布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/>
              <a:t> </a:t>
            </a:r>
            <a:r>
              <a:rPr lang="zh-CN" altLang="zh-CN" sz="2400" dirty="0"/>
              <a:t>我们</a:t>
            </a:r>
            <a:r>
              <a:rPr lang="zh-CN" altLang="zh-CN" sz="2400" dirty="0" smtClean="0"/>
              <a:t>想训练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the decoder </a:t>
            </a:r>
            <a:r>
              <a:rPr lang="zh-CN" altLang="zh-CN" sz="2400" dirty="0"/>
              <a:t>从这个分布中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随机采样</a:t>
            </a:r>
            <a:r>
              <a:rPr lang="zh-CN" altLang="zh-CN" sz="2400" dirty="0"/>
              <a:t>一个点，</a:t>
            </a:r>
            <a:r>
              <a:rPr lang="zh-CN" altLang="zh-CN" sz="2400" dirty="0" smtClean="0"/>
              <a:t>并可以</a:t>
            </a:r>
            <a:r>
              <a:rPr lang="zh-CN" altLang="zh-CN" sz="2400" dirty="0"/>
              <a:t>恢复出合理的 </a:t>
            </a:r>
            <a:r>
              <a:rPr lang="zh-CN" altLang="zh-CN" sz="2400" dirty="0" smtClean="0"/>
              <a:t>图像</a:t>
            </a:r>
            <a:r>
              <a:rPr lang="zh-CN" altLang="zh-CN" sz="2400" dirty="0"/>
              <a:t>。</a:t>
            </a:r>
            <a:r>
              <a:rPr lang="en-US" altLang="zh-CN" sz="2400" dirty="0"/>
              <a:t> </a:t>
            </a:r>
            <a:endParaRPr lang="zh-CN" altLang="zh-CN" sz="2400" dirty="0"/>
          </a:p>
          <a:p>
            <a:endParaRPr lang="zh-CN" altLang="zh-CN" sz="2800" dirty="0"/>
          </a:p>
        </p:txBody>
      </p:sp>
      <p:pic>
        <p:nvPicPr>
          <p:cNvPr id="5" name="图片 4" descr="http://images2015.cnblogs.com/blog/821593/201612/821593-20161228210315320-1189934138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56" y="3083942"/>
            <a:ext cx="7751812" cy="3501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90" y="30907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 smtClean="0">
                <a:solidFill>
                  <a:srgbClr val="800000"/>
                </a:solidFill>
              </a:rPr>
              <a:t>Principle Idea encoder network </a:t>
            </a:r>
            <a:br>
              <a:rPr lang="en-US" altLang="zh-CN" sz="3600" b="1" dirty="0" smtClean="0">
                <a:solidFill>
                  <a:srgbClr val="800000"/>
                </a:solidFill>
              </a:rPr>
            </a:br>
            <a:r>
              <a:rPr lang="en-US" altLang="zh-CN" sz="3600" b="1" dirty="0" smtClean="0">
                <a:solidFill>
                  <a:srgbClr val="800000"/>
                </a:solidFill>
              </a:rPr>
              <a:t>(graphical model)</a:t>
            </a:r>
            <a:endParaRPr lang="zh-CN" altLang="en-US" sz="3600" b="1" dirty="0">
              <a:solidFill>
                <a:srgbClr val="8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have a set of N-observations (e.g. images) {x(1),x(2) ,…,x(N)} • Complex model parameterized with θ • There is a latent space z with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99" y="843135"/>
            <a:ext cx="8568952" cy="5397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99143" y="6488668"/>
            <a:ext cx="63450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2"/>
              </a:rPr>
              <a:t>https://home.zhaw.ch/~dueo/bbs/files/vae.pdf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300"/>
            <a:ext cx="89916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0"/>
            <a:ext cx="7704856" cy="6623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8640"/>
            <a:ext cx="8640960" cy="2304256"/>
          </a:xfrm>
        </p:spPr>
        <p:txBody>
          <a:bodyPr>
            <a:normAutofit lnSpcReduction="10000"/>
          </a:bodyPr>
          <a:lstStyle/>
          <a:p>
            <a:r>
              <a:rPr lang="zh-CN" altLang="zh-CN" sz="2800" dirty="0"/>
              <a:t>我们现在需要一个</a:t>
            </a:r>
            <a:r>
              <a:rPr lang="en-US" altLang="zh-CN" sz="2800" dirty="0"/>
              <a:t> encoder</a:t>
            </a:r>
            <a:r>
              <a:rPr lang="zh-CN" altLang="zh-CN" sz="2800" dirty="0"/>
              <a:t>。在传统的自</a:t>
            </a:r>
            <a:r>
              <a:rPr lang="zh-CN" altLang="zh-CN" sz="2800" dirty="0" smtClean="0"/>
              <a:t>编码</a:t>
            </a:r>
            <a:r>
              <a:rPr lang="zh-CN" altLang="en-US" sz="2800" dirty="0" smtClean="0"/>
              <a:t>器</a:t>
            </a:r>
            <a:r>
              <a:rPr lang="zh-CN" altLang="zh-CN" sz="2800" dirty="0" smtClean="0"/>
              <a:t>中，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encoder </a:t>
            </a:r>
            <a:r>
              <a:rPr lang="zh-CN" altLang="zh-CN" sz="2800" dirty="0"/>
              <a:t>从数据中</a:t>
            </a:r>
            <a:r>
              <a:rPr lang="zh-CN" altLang="zh-CN" sz="2800" dirty="0" smtClean="0"/>
              <a:t>采样一个样</a:t>
            </a:r>
            <a:r>
              <a:rPr lang="zh-CN" altLang="zh-CN" sz="2800" dirty="0"/>
              <a:t>本</a:t>
            </a:r>
            <a:r>
              <a:rPr lang="zh-CN" altLang="zh-CN" sz="2800" dirty="0" smtClean="0"/>
              <a:t>，在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latent space </a:t>
            </a:r>
            <a:r>
              <a:rPr lang="zh-CN" altLang="zh-CN" sz="2800" dirty="0"/>
              <a:t>中</a:t>
            </a:r>
            <a:r>
              <a:rPr lang="zh-CN" altLang="zh-CN" sz="2800" dirty="0" smtClean="0"/>
              <a:t>返回一</a:t>
            </a:r>
            <a:r>
              <a:rPr lang="zh-CN" altLang="zh-CN" sz="2800" dirty="0"/>
              <a:t>个点，然后将其传给</a:t>
            </a:r>
            <a:r>
              <a:rPr lang="en-US" altLang="zh-CN" sz="2800" dirty="0"/>
              <a:t> decoder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 smtClean="0">
                <a:solidFill>
                  <a:srgbClr val="FF0000"/>
                </a:solidFill>
              </a:rPr>
              <a:t>在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v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ariational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autoencoder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zh-CN" altLang="zh-CN" sz="2800" dirty="0">
                <a:solidFill>
                  <a:srgbClr val="FF0000"/>
                </a:solidFill>
              </a:rPr>
              <a:t>中，</a:t>
            </a:r>
            <a:r>
              <a:rPr lang="zh-CN" altLang="zh-CN" sz="2800" dirty="0" smtClean="0">
                <a:solidFill>
                  <a:srgbClr val="FF0000"/>
                </a:solidFill>
              </a:rPr>
              <a:t>编码</a:t>
            </a:r>
            <a:r>
              <a:rPr lang="zh-CN" altLang="en-US" sz="2800" dirty="0" smtClean="0">
                <a:solidFill>
                  <a:srgbClr val="FF0000"/>
                </a:solidFill>
              </a:rPr>
              <a:t>器</a:t>
            </a:r>
            <a:r>
              <a:rPr lang="zh-CN" altLang="zh-CN" sz="2800" dirty="0" smtClean="0">
                <a:solidFill>
                  <a:srgbClr val="FF0000"/>
                </a:solidFill>
              </a:rPr>
              <a:t>在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latent space </a:t>
            </a:r>
            <a:r>
              <a:rPr lang="zh-CN" altLang="zh-CN" sz="2800" dirty="0">
                <a:solidFill>
                  <a:srgbClr val="FF0000"/>
                </a:solidFill>
              </a:rPr>
              <a:t>中产生一个概率分布。</a:t>
            </a:r>
            <a:r>
              <a:rPr lang="en-US" altLang="zh-CN" sz="2800" dirty="0">
                <a:solidFill>
                  <a:srgbClr val="FF0000"/>
                </a:solidFill>
              </a:rPr>
              <a:t> </a:t>
            </a:r>
            <a:endParaRPr lang="zh-CN" altLang="zh-CN" sz="2800" dirty="0">
              <a:solidFill>
                <a:srgbClr val="FF0000"/>
              </a:solidFill>
            </a:endParaRPr>
          </a:p>
          <a:p>
            <a:endParaRPr lang="zh-CN" altLang="en-US" sz="2800" dirty="0"/>
          </a:p>
        </p:txBody>
      </p:sp>
      <p:pic>
        <p:nvPicPr>
          <p:cNvPr id="4" name="图片 3" descr="http://images2015.cnblogs.com/blog/821593/201612/821593-20161228210917804-1015807070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76872"/>
            <a:ext cx="5184576" cy="318477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539552" y="5461645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The latent distributions </a:t>
            </a:r>
            <a:r>
              <a:rPr lang="zh-CN" altLang="zh-CN" sz="2400" dirty="0"/>
              <a:t>其输出是和</a:t>
            </a:r>
            <a:r>
              <a:rPr lang="en-US" altLang="zh-CN" sz="2400" dirty="0"/>
              <a:t> latent space </a:t>
            </a:r>
            <a:r>
              <a:rPr lang="zh-CN" altLang="zh-CN" sz="2400" dirty="0"/>
              <a:t>相同纬度的高斯 （</a:t>
            </a:r>
            <a:r>
              <a:rPr lang="en-US" altLang="zh-CN" sz="2400" dirty="0" err="1"/>
              <a:t>gaussians</a:t>
            </a:r>
            <a:r>
              <a:rPr lang="en-US" altLang="zh-CN" sz="2400" dirty="0"/>
              <a:t> of the same dimensionality as the latent space</a:t>
            </a:r>
            <a:r>
              <a:rPr lang="zh-CN" altLang="zh-CN" sz="2400" dirty="0"/>
              <a:t>）。</a:t>
            </a:r>
            <a:r>
              <a:rPr lang="en-US" altLang="zh-CN" sz="2400" dirty="0"/>
              <a:t>The encoder </a:t>
            </a:r>
            <a:r>
              <a:rPr lang="zh-CN" altLang="zh-CN" sz="2400" dirty="0"/>
              <a:t>产生这些高斯的参数。</a:t>
            </a: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2488</Words>
  <Application>WPS 演示</Application>
  <PresentationFormat>全屏显示(4:3)</PresentationFormat>
  <Paragraphs>73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DejaVu Sans</vt:lpstr>
      <vt:lpstr>AR PL UKai CN</vt:lpstr>
      <vt:lpstr>微软雅黑</vt:lpstr>
      <vt:lpstr>宋体</vt:lpstr>
      <vt:lpstr>Arial Unicode MS</vt:lpstr>
      <vt:lpstr>Abyssinica SIL</vt:lpstr>
      <vt:lpstr>OpenSymbol</vt:lpstr>
      <vt:lpstr>Office 主题​​</vt:lpstr>
      <vt:lpstr>Variational Auto-encoders</vt:lpstr>
      <vt:lpstr>Recap: Auto Encoders (‘classical’) </vt:lpstr>
      <vt:lpstr>PowerPoint 演示文稿</vt:lpstr>
      <vt:lpstr>Variational Autoencoder</vt:lpstr>
      <vt:lpstr>PowerPoint 演示文稿</vt:lpstr>
      <vt:lpstr>Principle Idea encoder network  (graphical model)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complete auto-encoder </vt:lpstr>
      <vt:lpstr>算法实现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SuperMicro</dc:creator>
  <cp:lastModifiedBy>ydwu</cp:lastModifiedBy>
  <cp:revision>41</cp:revision>
  <dcterms:created xsi:type="dcterms:W3CDTF">2018-10-31T08:17:55Z</dcterms:created>
  <dcterms:modified xsi:type="dcterms:W3CDTF">2018-10-31T08:17:55Z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</Properties>
</file>