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92" r:id="rId2"/>
    <p:sldId id="426" r:id="rId3"/>
    <p:sldId id="419" r:id="rId4"/>
    <p:sldId id="420" r:id="rId5"/>
    <p:sldId id="421" r:id="rId6"/>
    <p:sldId id="422" r:id="rId7"/>
    <p:sldId id="423" r:id="rId8"/>
    <p:sldId id="424" r:id="rId9"/>
    <p:sldId id="417" r:id="rId10"/>
    <p:sldId id="425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BCF2088F-AEBB-45B4-9EC0-B1EB32AED585}">
          <p14:sldIdLst>
            <p14:sldId id="292"/>
            <p14:sldId id="426"/>
            <p14:sldId id="419"/>
            <p14:sldId id="420"/>
            <p14:sldId id="421"/>
            <p14:sldId id="422"/>
            <p14:sldId id="423"/>
            <p14:sldId id="424"/>
            <p14:sldId id="417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913E3"/>
    <a:srgbClr val="E53B3B"/>
    <a:srgbClr val="66FF33"/>
    <a:srgbClr val="0000FF"/>
    <a:srgbClr val="DF2C48"/>
    <a:srgbClr val="A35F6B"/>
    <a:srgbClr val="46D6F8"/>
    <a:srgbClr val="09B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86" y="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14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58162A-BB6A-4456-87F1-7047FFBB5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8309-662A-4A7A-B638-4E06225F6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3CA79-FDF1-4B3B-8DBE-491A75E60CF8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A837-0560-4C9E-AFDD-82D5AACE8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E235E-69EB-4418-95FE-8DF1435A0D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58AC8-9A6A-421D-A4AB-1FFEDDB211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E720C-8CFC-4E6B-B190-3F9253C400F0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1593-F503-4891-944E-C1D84F002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2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796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4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0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4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0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8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BED030-7762-4850-AAE8-C62552EE0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372" y="25456"/>
            <a:ext cx="11954558" cy="10277951"/>
          </a:xfrm>
          <a:custGeom>
            <a:avLst/>
            <a:gdLst>
              <a:gd name="connsiteX0" fmla="*/ 2683869 w 7969705"/>
              <a:gd name="connsiteY0" fmla="*/ 880 h 6851967"/>
              <a:gd name="connsiteX1" fmla="*/ 3920321 w 7969705"/>
              <a:gd name="connsiteY1" fmla="*/ 350546 h 6851967"/>
              <a:gd name="connsiteX2" fmla="*/ 7969705 w 7969705"/>
              <a:gd name="connsiteY2" fmla="*/ 2688460 h 6851967"/>
              <a:gd name="connsiteX3" fmla="*/ 7969705 w 7969705"/>
              <a:gd name="connsiteY3" fmla="*/ 6851966 h 6851967"/>
              <a:gd name="connsiteX4" fmla="*/ 4728085 w 7969705"/>
              <a:gd name="connsiteY4" fmla="*/ 6851967 h 6851967"/>
              <a:gd name="connsiteX5" fmla="*/ 1307066 w 7969705"/>
              <a:gd name="connsiteY5" fmla="*/ 4876839 h 6851967"/>
              <a:gd name="connsiteX6" fmla="*/ 350547 w 7969705"/>
              <a:gd name="connsiteY6" fmla="*/ 1307064 h 6851967"/>
              <a:gd name="connsiteX7" fmla="*/ 350546 w 7969705"/>
              <a:gd name="connsiteY7" fmla="*/ 1307065 h 6851967"/>
              <a:gd name="connsiteX8" fmla="*/ 2683869 w 7969705"/>
              <a:gd name="connsiteY8" fmla="*/ 880 h 685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69705" h="6851967">
                <a:moveTo>
                  <a:pt x="2683869" y="880"/>
                </a:moveTo>
                <a:cubicBezTo>
                  <a:pt x="3105115" y="11820"/>
                  <a:pt x="3529727" y="125037"/>
                  <a:pt x="3920321" y="350546"/>
                </a:cubicBezTo>
                <a:lnTo>
                  <a:pt x="7969705" y="2688460"/>
                </a:lnTo>
                <a:lnTo>
                  <a:pt x="7969705" y="6851966"/>
                </a:lnTo>
                <a:lnTo>
                  <a:pt x="4728085" y="6851967"/>
                </a:lnTo>
                <a:lnTo>
                  <a:pt x="1307066" y="4876839"/>
                </a:lnTo>
                <a:cubicBezTo>
                  <a:pt x="57164" y="4155208"/>
                  <a:pt x="-371084" y="2556965"/>
                  <a:pt x="350547" y="1307064"/>
                </a:cubicBezTo>
                <a:lnTo>
                  <a:pt x="350546" y="1307065"/>
                </a:lnTo>
                <a:cubicBezTo>
                  <a:pt x="846667" y="447758"/>
                  <a:pt x="1757125" y="-23189"/>
                  <a:pt x="2683869" y="8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201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4D146B0-63A3-4E4B-B9D1-A298104517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4738" y="2614612"/>
            <a:ext cx="5143500" cy="2943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F090288-474A-4A6B-AD52-8C7FA3E6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2614612"/>
            <a:ext cx="5143500" cy="2943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CEAEB72-81CC-4389-B630-4C4E52AF48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29025" y="6772276"/>
            <a:ext cx="5143500" cy="2943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FF781639-9FB7-410C-9D68-614E5B318C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1188" y="6772276"/>
            <a:ext cx="5143500" cy="29432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8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F9278F-9EBE-4712-AB85-1A4E72227909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EEB0-0D57-4C46-9A3A-CA2E40FA33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43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668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yondstrong62/Embeded_C/tree/main/Stm32f44re-nucleo%20board%20project/c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C_XZcJB4qs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9;p14">
            <a:extLst>
              <a:ext uri="{FF2B5EF4-FFF2-40B4-BE49-F238E27FC236}">
                <a16:creationId xmlns:a16="http://schemas.microsoft.com/office/drawing/2014/main" id="{39848738-5000-2740-F5D0-8CD75FAD5F58}"/>
              </a:ext>
            </a:extLst>
          </p:cNvPr>
          <p:cNvSpPr txBox="1"/>
          <p:nvPr/>
        </p:nvSpPr>
        <p:spPr>
          <a:xfrm>
            <a:off x="3983127" y="3089343"/>
            <a:ext cx="11288718" cy="997196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>
                <a:latin typeface="Stencil" panose="040409050D0802020404" pitchFamily="82" charset="0"/>
                <a:cs typeface="Teko Medium"/>
                <a:sym typeface="Teko Medium"/>
              </a:rPr>
              <a:t>INDUSTRIAL INTERNSHIP ON</a:t>
            </a:r>
            <a:endParaRPr sz="5400" u="sng" dirty="0">
              <a:latin typeface="Stencil" panose="040409050D0802020404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7F655-1561-9EAB-23EE-46F29FB9FB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30" y="501794"/>
            <a:ext cx="2056649" cy="2044686"/>
          </a:xfrm>
          <a:prstGeom prst="rect">
            <a:avLst/>
          </a:prstGeom>
        </p:spPr>
      </p:pic>
      <p:sp>
        <p:nvSpPr>
          <p:cNvPr id="9" name="Google Shape;129;p14">
            <a:extLst>
              <a:ext uri="{FF2B5EF4-FFF2-40B4-BE49-F238E27FC236}">
                <a16:creationId xmlns:a16="http://schemas.microsoft.com/office/drawing/2014/main" id="{49E5B389-04B4-0CB1-3DFA-7B475A1610B2}"/>
              </a:ext>
            </a:extLst>
          </p:cNvPr>
          <p:cNvSpPr txBox="1"/>
          <p:nvPr/>
        </p:nvSpPr>
        <p:spPr>
          <a:xfrm>
            <a:off x="-368490" y="4148604"/>
            <a:ext cx="19106865" cy="1772793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Algerian" panose="04020705040A02060702" pitchFamily="82" charset="0"/>
                <a:cs typeface="Teko Medium"/>
                <a:sym typeface="Teko Medium"/>
              </a:rPr>
              <a:t>"EMBEDDED SYSTEMS" programming in </a:t>
            </a:r>
            <a:br>
              <a:rPr lang="en-US" sz="4800" b="1" dirty="0">
                <a:latin typeface="Algerian" panose="04020705040A02060702" pitchFamily="82" charset="0"/>
                <a:cs typeface="Teko Medium"/>
                <a:sym typeface="Teko Medium"/>
              </a:rPr>
            </a:br>
            <a:r>
              <a:rPr lang="en-US" sz="4800" b="1" dirty="0">
                <a:latin typeface="Algerian" panose="04020705040A02060702" pitchFamily="82" charset="0"/>
                <a:cs typeface="Teko Medium"/>
                <a:sym typeface="Teko Medium"/>
              </a:rPr>
              <a:t>off mode C.V. Raman Global University </a:t>
            </a:r>
            <a:endParaRPr sz="900" b="1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B29E4-671F-FE97-D167-CEB4E5A531A6}"/>
              </a:ext>
            </a:extLst>
          </p:cNvPr>
          <p:cNvSpPr txBox="1"/>
          <p:nvPr/>
        </p:nvSpPr>
        <p:spPr>
          <a:xfrm>
            <a:off x="736622" y="8173418"/>
            <a:ext cx="9144713" cy="161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	         : </a:t>
            </a:r>
            <a:r>
              <a:rPr lang="en-IN" sz="4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RANA SUJEET KUMAR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REGD</a:t>
            </a:r>
            <a:r>
              <a:rPr lang="en-IN" sz="4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NO.    :  2101020306</a:t>
            </a:r>
            <a:endParaRPr lang="en-IN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29;p14">
            <a:extLst>
              <a:ext uri="{FF2B5EF4-FFF2-40B4-BE49-F238E27FC236}">
                <a16:creationId xmlns:a16="http://schemas.microsoft.com/office/drawing/2014/main" id="{06ACD797-4660-84B8-1EDE-503EBC000A32}"/>
              </a:ext>
            </a:extLst>
          </p:cNvPr>
          <p:cNvSpPr txBox="1"/>
          <p:nvPr/>
        </p:nvSpPr>
        <p:spPr>
          <a:xfrm>
            <a:off x="-2930763" y="7097378"/>
            <a:ext cx="12641760" cy="812530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>
                <a:latin typeface="Lucida Handwriting" panose="03010101010101010101" pitchFamily="66" charset="0"/>
                <a:cs typeface="Teko Medium"/>
                <a:sym typeface="Teko Medium"/>
              </a:rPr>
              <a:t>PRESENTED BY</a:t>
            </a:r>
            <a:r>
              <a:rPr lang="en-US" sz="4400" b="1" dirty="0">
                <a:latin typeface="Lucida Handwriting" panose="03010101010101010101" pitchFamily="66" charset="0"/>
                <a:cs typeface="Teko Medium"/>
                <a:sym typeface="Teko Medium"/>
              </a:rPr>
              <a:t>;</a:t>
            </a:r>
            <a:endParaRPr sz="4400" b="1" dirty="0">
              <a:latin typeface="Lucida Handwriting" panose="03010101010101010101" pitchFamily="66" charset="0"/>
            </a:endParaRPr>
          </a:p>
        </p:txBody>
      </p:sp>
      <p:sp>
        <p:nvSpPr>
          <p:cNvPr id="36" name="Google Shape;129;p14">
            <a:extLst>
              <a:ext uri="{FF2B5EF4-FFF2-40B4-BE49-F238E27FC236}">
                <a16:creationId xmlns:a16="http://schemas.microsoft.com/office/drawing/2014/main" id="{75B521C7-4B0C-C914-6C82-5A890B070BB4}"/>
              </a:ext>
            </a:extLst>
          </p:cNvPr>
          <p:cNvSpPr txBox="1"/>
          <p:nvPr/>
        </p:nvSpPr>
        <p:spPr>
          <a:xfrm>
            <a:off x="5769497" y="920898"/>
            <a:ext cx="8751721" cy="1625060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tencil" panose="040409050D0802020404" pitchFamily="82" charset="0"/>
                <a:cs typeface="Teko Medium"/>
                <a:sym typeface="Teko Medium"/>
              </a:rPr>
              <a:t>C.V. RAMAN GLOBAL UNIVERSITY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tencil" panose="040409050D0802020404" pitchFamily="82" charset="0"/>
                <a:sym typeface="Teko Medium"/>
              </a:rPr>
              <a:t>ODISHA,BHUBANESWAR,INDIA</a:t>
            </a:r>
            <a:endParaRPr sz="4400" dirty="0">
              <a:latin typeface="Stencil" panose="040409050D0802020404" pitchFamily="82" charset="0"/>
            </a:endParaRPr>
          </a:p>
        </p:txBody>
      </p:sp>
      <p:sp>
        <p:nvSpPr>
          <p:cNvPr id="2" name="Google Shape;129;p14">
            <a:extLst>
              <a:ext uri="{FF2B5EF4-FFF2-40B4-BE49-F238E27FC236}">
                <a16:creationId xmlns:a16="http://schemas.microsoft.com/office/drawing/2014/main" id="{74C23F56-6486-CBFA-A0F4-8EC0D429FBD0}"/>
              </a:ext>
            </a:extLst>
          </p:cNvPr>
          <p:cNvSpPr txBox="1"/>
          <p:nvPr/>
        </p:nvSpPr>
        <p:spPr>
          <a:xfrm>
            <a:off x="12148806" y="8067436"/>
            <a:ext cx="4877041" cy="812530"/>
          </a:xfrm>
          <a:prstGeom prst="rect">
            <a:avLst/>
          </a:prstGeom>
          <a:noFill/>
          <a:ln>
            <a:noFill/>
          </a:ln>
          <a:effectLst>
            <a:outerShdw blurRad="842963" dist="19050" dir="1020000" algn="bl" rotWithShape="0">
              <a:srgbClr val="6CE5E8">
                <a:alpha val="95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>
                <a:latin typeface="Lucida Handwriting" panose="03010101010101010101" pitchFamily="66" charset="0"/>
                <a:cs typeface="Teko Medium"/>
                <a:sym typeface="Teko Medium"/>
              </a:rPr>
              <a:t>GUIDED BY</a:t>
            </a:r>
            <a:r>
              <a:rPr lang="en-US" sz="4400" b="1" dirty="0">
                <a:latin typeface="Lucida Handwriting" panose="03010101010101010101" pitchFamily="66" charset="0"/>
                <a:cs typeface="Teko Medium"/>
                <a:sym typeface="Teko Medium"/>
              </a:rPr>
              <a:t>;</a:t>
            </a:r>
            <a:endParaRPr sz="4400" b="1" dirty="0">
              <a:latin typeface="Lucida Handwriting" panose="030101010101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0E0EE-AC23-6BD3-DDE7-1F063E73FA83}"/>
              </a:ext>
            </a:extLst>
          </p:cNvPr>
          <p:cNvSpPr txBox="1"/>
          <p:nvPr/>
        </p:nvSpPr>
        <p:spPr>
          <a:xfrm>
            <a:off x="11280801" y="9052050"/>
            <a:ext cx="711543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4400" b="0" i="0" dirty="0">
                <a:effectLst/>
                <a:latin typeface="-apple-system"/>
              </a:rPr>
              <a:t>Mr. Mohammed Salahuddin</a:t>
            </a:r>
            <a:endParaRPr lang="en-IN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CBFE-A242-01B1-04EC-A46ED74A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722250-1174-2FF2-EA25-E4489763CC0A}"/>
              </a:ext>
            </a:extLst>
          </p:cNvPr>
          <p:cNvSpPr txBox="1"/>
          <p:nvPr/>
        </p:nvSpPr>
        <p:spPr>
          <a:xfrm>
            <a:off x="4572000" y="4822459"/>
            <a:ext cx="9144000" cy="9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IN" sz="11500" b="1" u="sng" dirty="0">
                <a:latin typeface="Algerian" panose="04020705040A02060702" pitchFamily="82" charset="0"/>
              </a:rPr>
              <a:t>Thank you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0235-A095-CCBF-B4C9-CDB0726E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>
            <a:extLst>
              <a:ext uri="{FF2B5EF4-FFF2-40B4-BE49-F238E27FC236}">
                <a16:creationId xmlns:a16="http://schemas.microsoft.com/office/drawing/2014/main" id="{6B7CA6B4-4FFB-24C0-7C14-BAE8B10EFFA3}"/>
              </a:ext>
            </a:extLst>
          </p:cNvPr>
          <p:cNvSpPr txBox="1"/>
          <p:nvPr/>
        </p:nvSpPr>
        <p:spPr>
          <a:xfrm>
            <a:off x="4428760" y="517823"/>
            <a:ext cx="9430479" cy="679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sz="6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Internship</a:t>
            </a:r>
            <a:r>
              <a:rPr lang="en-US" sz="60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Overview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C18E5B-E45A-6B62-3709-FCC531B6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71" y="1376817"/>
            <a:ext cx="17508070" cy="87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Duration:</a:t>
            </a:r>
            <a:endParaRPr lang="en-US" sz="40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From 2nd July 2024 to 31st July 2024</a:t>
            </a:r>
            <a:br>
              <a:rPr lang="en-US" sz="4000" dirty="0"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  <a:p>
            <a:r>
              <a:rPr lang="en-US" sz="4000" b="1" dirty="0">
                <a:latin typeface="Algerian" panose="04020705040A02060702" pitchFamily="82" charset="0"/>
              </a:rPr>
              <a:t>Key Activities:</a:t>
            </a:r>
            <a:endParaRPr lang="en-US" sz="40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Gained hands-on experience with </a:t>
            </a:r>
            <a:r>
              <a:rPr lang="en-US" sz="4000" b="1" dirty="0">
                <a:latin typeface="Algerian" panose="04020705040A02060702" pitchFamily="82" charset="0"/>
              </a:rPr>
              <a:t>Embedded Systems Programming</a:t>
            </a:r>
            <a:r>
              <a:rPr lang="en-US" sz="4000" dirty="0">
                <a:latin typeface="Algerian" panose="04020705040A02060702" pitchFamily="82" charset="0"/>
              </a:rPr>
              <a:t> using STM32.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Worked on </a:t>
            </a:r>
            <a:r>
              <a:rPr lang="en-US" sz="4000" b="1" dirty="0">
                <a:latin typeface="Algerian" panose="04020705040A02060702" pitchFamily="82" charset="0"/>
              </a:rPr>
              <a:t>microcontroller peripherals</a:t>
            </a:r>
            <a:r>
              <a:rPr lang="en-US" sz="4000" dirty="0">
                <a:latin typeface="Algerian" panose="04020705040A02060702" pitchFamily="82" charset="0"/>
              </a:rPr>
              <a:t> and interfacing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Completed both theoretical learning (datasheets, schematics) and practical implementation.</a:t>
            </a:r>
            <a:br>
              <a:rPr lang="en-US" sz="4000" dirty="0"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  <a:p>
            <a:r>
              <a:rPr lang="en-US" sz="4000" b="1" dirty="0">
                <a:latin typeface="Algerian" panose="04020705040A02060702" pitchFamily="82" charset="0"/>
              </a:rPr>
              <a:t>Objective: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To develop a strong foundation in low-level embedded programming and build projects using STM32 microcontrollers.</a:t>
            </a:r>
          </a:p>
        </p:txBody>
      </p:sp>
    </p:spTree>
    <p:extLst>
      <p:ext uri="{BB962C8B-B14F-4D97-AF65-F5344CB8AC3E}">
        <p14:creationId xmlns:p14="http://schemas.microsoft.com/office/powerpoint/2010/main" val="40404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>
            <a:extLst>
              <a:ext uri="{FF2B5EF4-FFF2-40B4-BE49-F238E27FC236}">
                <a16:creationId xmlns:a16="http://schemas.microsoft.com/office/drawing/2014/main" id="{FFF0D0E9-D858-04BF-7213-7E47FFF4C37B}"/>
              </a:ext>
            </a:extLst>
          </p:cNvPr>
          <p:cNvSpPr txBox="1"/>
          <p:nvPr/>
        </p:nvSpPr>
        <p:spPr>
          <a:xfrm>
            <a:off x="4428760" y="517823"/>
            <a:ext cx="9430479" cy="679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sz="6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Certificate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646F5-3ACB-35A1-6757-08C95EAD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1398494"/>
            <a:ext cx="16362947" cy="8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DF82A-2C68-B894-40CD-22DA73B3DCB4}"/>
              </a:ext>
            </a:extLst>
          </p:cNvPr>
          <p:cNvSpPr txBox="1"/>
          <p:nvPr/>
        </p:nvSpPr>
        <p:spPr>
          <a:xfrm>
            <a:off x="0" y="486087"/>
            <a:ext cx="13716000" cy="75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sz="54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T</a:t>
            </a:r>
            <a:r>
              <a:rPr lang="en-IN" sz="54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OOLS AND RESOURCES USED :</a:t>
            </a:r>
            <a:endParaRPr lang="en-US" sz="54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C1136-AA58-87C3-E2A4-BC24A7C55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459" y="1539991"/>
            <a:ext cx="15652376" cy="867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Software Tools:</a:t>
            </a:r>
            <a:endParaRPr lang="en-IN" sz="28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STM32CubeIDE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err="1">
                <a:latin typeface="Algerian" panose="04020705040A02060702" pitchFamily="82" charset="0"/>
              </a:rPr>
              <a:t>PulseView</a:t>
            </a:r>
            <a:r>
              <a:rPr lang="en-IN" sz="2800" dirty="0">
                <a:latin typeface="Algerian" panose="04020705040A02060702" pitchFamily="82" charset="0"/>
              </a:rPr>
              <a:t> (for signal debugging)</a:t>
            </a:r>
            <a:br>
              <a:rPr lang="en-IN" sz="2800" dirty="0"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  <a:p>
            <a:r>
              <a:rPr lang="en-IN" sz="2800" b="1" dirty="0">
                <a:latin typeface="Algerian" panose="04020705040A02060702" pitchFamily="82" charset="0"/>
              </a:rPr>
              <a:t>Hardware Platforms:</a:t>
            </a:r>
            <a:endParaRPr lang="en-IN" sz="28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STM32F446RE </a:t>
            </a:r>
            <a:r>
              <a:rPr lang="en-IN" sz="2800" dirty="0" err="1">
                <a:latin typeface="Algerian" panose="04020705040A02060702" pitchFamily="82" charset="0"/>
              </a:rPr>
              <a:t>Nucleo</a:t>
            </a:r>
            <a:r>
              <a:rPr lang="en-IN" sz="2800" dirty="0">
                <a:latin typeface="Algerian" panose="04020705040A02060702" pitchFamily="82" charset="0"/>
              </a:rPr>
              <a:t>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GPIO, UART, ADC, Timers, PWM modules</a:t>
            </a:r>
            <a:br>
              <a:rPr lang="en-IN" sz="2800" dirty="0"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  <a:p>
            <a:r>
              <a:rPr lang="en-IN" sz="2800" b="1" dirty="0">
                <a:latin typeface="Algerian" panose="04020705040A02060702" pitchFamily="82" charset="0"/>
              </a:rPr>
              <a:t>Datasheets and Documentation:</a:t>
            </a:r>
            <a:endParaRPr lang="en-IN" sz="28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STM32F446RE Datasheet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RM0390 Reference Manual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lgerian" panose="04020705040A02060702" pitchFamily="82" charset="0"/>
              </a:rPr>
              <a:t>User Manuals and Schematics for board configurations</a:t>
            </a:r>
            <a:br>
              <a:rPr lang="en-IN" sz="2800" dirty="0"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  <a:p>
            <a:r>
              <a:rPr lang="en-IN" sz="2800" b="1" dirty="0">
                <a:latin typeface="Algerian" panose="04020705040A02060702" pitchFamily="82" charset="0"/>
              </a:rPr>
              <a:t>Programming Languages:</a:t>
            </a:r>
            <a:endParaRPr lang="en-IN" sz="28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lgerian" panose="04020705040A02060702" pitchFamily="82" charset="0"/>
              </a:rPr>
              <a:t>C and C++:</a:t>
            </a:r>
            <a:r>
              <a:rPr lang="en-IN" sz="2800" dirty="0">
                <a:latin typeface="Algerian" panose="04020705040A02060702" pitchFamily="82" charset="0"/>
              </a:rPr>
              <a:t> In-depth understanding and advanced coding techniques.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4DD1C-535A-F6B3-6014-36C40E6A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23" y="2131694"/>
            <a:ext cx="4625789" cy="3011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A0CF44-AE91-4759-8710-76BA5A15B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2046554"/>
            <a:ext cx="4120729" cy="3011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CDCA58-DB72-DED1-0638-24FF5C7C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877" y="5875793"/>
            <a:ext cx="4968860" cy="37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909AF1-D19A-7ACB-CDB2-DB12EB47DD5B}"/>
              </a:ext>
            </a:extLst>
          </p:cNvPr>
          <p:cNvSpPr txBox="1"/>
          <p:nvPr/>
        </p:nvSpPr>
        <p:spPr>
          <a:xfrm>
            <a:off x="4572000" y="886960"/>
            <a:ext cx="9144000" cy="75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sz="60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D</a:t>
            </a:r>
            <a:r>
              <a:rPr lang="en-IN" sz="60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AILY PROGRESS</a:t>
            </a:r>
            <a:endParaRPr lang="en-US" sz="6000" b="1" u="sng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39E27-84BA-508A-8E7E-31EAA41D3490}"/>
              </a:ext>
            </a:extLst>
          </p:cNvPr>
          <p:cNvSpPr txBox="1"/>
          <p:nvPr/>
        </p:nvSpPr>
        <p:spPr>
          <a:xfrm>
            <a:off x="470647" y="3334871"/>
            <a:ext cx="76782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Algerian" panose="04020705040A02060702" pitchFamily="82" charset="0"/>
              </a:rPr>
              <a:t>Days 1–10:</a:t>
            </a:r>
            <a:endParaRPr lang="en-US" sz="3200" dirty="0">
              <a:latin typeface="Algerian" panose="04020705040A020607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Focused on coding with </a:t>
            </a:r>
            <a:r>
              <a:rPr lang="en-US" sz="3200" b="1" dirty="0">
                <a:latin typeface="Algerian" panose="04020705040A02060702" pitchFamily="82" charset="0"/>
              </a:rPr>
              <a:t>C</a:t>
            </a:r>
            <a:r>
              <a:rPr lang="en-US" sz="3200" dirty="0">
                <a:latin typeface="Algerian" panose="04020705040A02060702" pitchFamily="82" charset="0"/>
              </a:rPr>
              <a:t> and </a:t>
            </a:r>
            <a:r>
              <a:rPr lang="en-US" sz="3200" b="1" dirty="0">
                <a:latin typeface="Algerian" panose="04020705040A02060702" pitchFamily="82" charset="0"/>
              </a:rPr>
              <a:t>C++</a:t>
            </a:r>
            <a:r>
              <a:rPr lang="en-US" sz="3200" dirty="0">
                <a:latin typeface="Algerian" panose="04020705040A02060702" pitchFamily="82" charset="0"/>
              </a:rPr>
              <a:t>, diving deep into their usage in embedded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Studied datasheets and reference manuals to understand peripheral functionality.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630AD-BF81-1DCA-4127-30AC02DC4ED7}"/>
              </a:ext>
            </a:extLst>
          </p:cNvPr>
          <p:cNvSpPr txBox="1"/>
          <p:nvPr/>
        </p:nvSpPr>
        <p:spPr>
          <a:xfrm>
            <a:off x="9386046" y="3025587"/>
            <a:ext cx="89019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Days 11–30:</a:t>
            </a:r>
            <a:endParaRPr lang="en-US" sz="32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Worked on practical </a:t>
            </a:r>
            <a:r>
              <a:rPr lang="en-US" sz="3200" b="1" dirty="0">
                <a:latin typeface="Algerian" panose="04020705040A02060702" pitchFamily="82" charset="0"/>
              </a:rPr>
              <a:t>mini-projects</a:t>
            </a:r>
            <a:r>
              <a:rPr lang="en-US" sz="3200" dirty="0">
                <a:latin typeface="Algerian" panose="04020705040A02060702" pitchFamily="8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GPIO pin configuration and LED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UART communication for serial data transfer.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Timer, PWM, and Interrupt-based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Finalized a </a:t>
            </a:r>
            <a:r>
              <a:rPr lang="en-US" sz="3200" b="1" dirty="0">
                <a:latin typeface="Algerian" panose="04020705040A02060702" pitchFamily="82" charset="0"/>
              </a:rPr>
              <a:t>major project</a:t>
            </a:r>
            <a:r>
              <a:rPr lang="en-US" sz="3200" dirty="0">
                <a:latin typeface="Algerian" panose="04020705040A02060702" pitchFamily="82" charset="0"/>
              </a:rPr>
              <a:t> integrating multiple peripherals with UART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02087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A9C2B6-8833-D15C-1AB3-D84637430F37}"/>
              </a:ext>
            </a:extLst>
          </p:cNvPr>
          <p:cNvSpPr txBox="1"/>
          <p:nvPr/>
        </p:nvSpPr>
        <p:spPr>
          <a:xfrm>
            <a:off x="1035424" y="387985"/>
            <a:ext cx="12505765" cy="75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US" sz="6000" b="1" u="sng" dirty="0">
                <a:latin typeface="Times New Roman Bold"/>
                <a:cs typeface="Times New Roman" panose="02020603050405020304" pitchFamily="18" charset="0"/>
              </a:rPr>
              <a:t>M</a:t>
            </a:r>
            <a:r>
              <a:rPr lang="en-IN" sz="6000" b="1" u="sng" dirty="0">
                <a:latin typeface="Times New Roman Bold"/>
                <a:cs typeface="Times New Roman" panose="02020603050405020304" pitchFamily="18" charset="0"/>
              </a:rPr>
              <a:t>INI PROJECT REPOSETORIES</a:t>
            </a:r>
            <a:endParaRPr lang="en-US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5D4BD-1063-C2E3-CB5F-C38E00310CFF}"/>
              </a:ext>
            </a:extLst>
          </p:cNvPr>
          <p:cNvSpPr txBox="1"/>
          <p:nvPr/>
        </p:nvSpPr>
        <p:spPr>
          <a:xfrm>
            <a:off x="571500" y="1653988"/>
            <a:ext cx="17145000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GitHub Repository:</a:t>
            </a:r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dirty="0" err="1">
                <a:latin typeface="Algerian" panose="04020705040A02060702" pitchFamily="82" charset="0"/>
                <a:hlinkClick r:id="rId2"/>
              </a:rPr>
              <a:t>Embeded_C</a:t>
            </a:r>
            <a:r>
              <a:rPr lang="en-IN" sz="4000" dirty="0">
                <a:latin typeface="Algerian" panose="04020705040A02060702" pitchFamily="82" charset="0"/>
                <a:hlinkClick r:id="rId2"/>
              </a:rPr>
              <a:t> GitHub Projects</a:t>
            </a:r>
            <a:br>
              <a:rPr lang="en-IN" sz="4000" dirty="0">
                <a:latin typeface="Algerian" panose="04020705040A02060702" pitchFamily="82" charset="0"/>
              </a:rPr>
            </a:b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b="1" dirty="0">
                <a:latin typeface="Algerian" panose="04020705040A02060702" pitchFamily="82" charset="0"/>
              </a:rPr>
              <a:t>Highlighted Mini Projects:</a:t>
            </a:r>
            <a:endParaRPr lang="en-IN" sz="40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Algerian" panose="04020705040A02060702" pitchFamily="82" charset="0"/>
              </a:rPr>
              <a:t>GPIO Blinking LED:</a:t>
            </a:r>
            <a:r>
              <a:rPr lang="en-IN" sz="4000" dirty="0">
                <a:latin typeface="Algerian" panose="04020705040A02060702" pitchFamily="82" charset="0"/>
              </a:rPr>
              <a:t> Controlled delay using peripherals and timers.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Algerian" panose="04020705040A02060702" pitchFamily="82" charset="0"/>
              </a:rPr>
              <a:t>UART Communication:</a:t>
            </a:r>
            <a:r>
              <a:rPr lang="en-IN" sz="4000" dirty="0">
                <a:latin typeface="Algerian" panose="04020705040A02060702" pitchFamily="82" charset="0"/>
              </a:rPr>
              <a:t> Real-time data transmission and reception.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Algerian" panose="04020705040A02060702" pitchFamily="82" charset="0"/>
              </a:rPr>
              <a:t>PWM (Pulse Width Modulation):</a:t>
            </a:r>
            <a:r>
              <a:rPr lang="en-IN" sz="4000" dirty="0">
                <a:latin typeface="Algerian" panose="04020705040A02060702" pitchFamily="82" charset="0"/>
              </a:rPr>
              <a:t> For LED brightness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Algerian" panose="04020705040A02060702" pitchFamily="82" charset="0"/>
              </a:rPr>
              <a:t>SPI Communication:</a:t>
            </a:r>
            <a:r>
              <a:rPr lang="en-IN" sz="4000" dirty="0">
                <a:latin typeface="Algerian" panose="04020705040A02060702" pitchFamily="82" charset="0"/>
              </a:rPr>
              <a:t> Data transfer between microcontroller and external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Algerian" panose="04020705040A02060702" pitchFamily="82" charset="0"/>
              </a:rPr>
              <a:t>Interrupts:</a:t>
            </a:r>
            <a:r>
              <a:rPr lang="en-IN" sz="4000" dirty="0">
                <a:latin typeface="Algerian" panose="04020705040A02060702" pitchFamily="82" charset="0"/>
              </a:rPr>
              <a:t> Implemented interrupt-driven tasks for efficient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1944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CA6C29-A03C-29EA-857C-DF11415A6DC4}"/>
              </a:ext>
            </a:extLst>
          </p:cNvPr>
          <p:cNvSpPr txBox="1"/>
          <p:nvPr/>
        </p:nvSpPr>
        <p:spPr>
          <a:xfrm>
            <a:off x="-188259" y="465351"/>
            <a:ext cx="16660905" cy="13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IN" sz="4800" b="1" u="sng" dirty="0">
                <a:latin typeface="Algerian" panose="04020705040A02060702" pitchFamily="82" charset="0"/>
              </a:rPr>
              <a:t>Main Project: UART-Based Menu-Driven Utility</a:t>
            </a:r>
          </a:p>
          <a:p>
            <a:pPr algn="ctr">
              <a:lnSpc>
                <a:spcPts val="4970"/>
              </a:lnSpc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BDCCC-1CBD-884F-A986-55D23A61A10A}"/>
              </a:ext>
            </a:extLst>
          </p:cNvPr>
          <p:cNvSpPr txBox="1"/>
          <p:nvPr/>
        </p:nvSpPr>
        <p:spPr>
          <a:xfrm>
            <a:off x="0" y="1954603"/>
            <a:ext cx="1461695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Problem Statement: </a:t>
            </a:r>
            <a:r>
              <a:rPr lang="en-IN" sz="3200" dirty="0">
                <a:latin typeface="Algerian" panose="04020705040A02060702" pitchFamily="82" charset="0"/>
              </a:rPr>
              <a:t>Developed a menu-driven utility for the STM32 microcontroller using UART communication.</a:t>
            </a:r>
            <a:br>
              <a:rPr lang="en-IN" sz="3200" dirty="0">
                <a:latin typeface="Algerian" panose="04020705040A02060702" pitchFamily="82" charset="0"/>
              </a:rPr>
            </a:br>
            <a:endParaRPr lang="en-IN" sz="3200" dirty="0">
              <a:latin typeface="Algerian" panose="04020705040A02060702" pitchFamily="82" charset="0"/>
            </a:endParaRPr>
          </a:p>
          <a:p>
            <a:r>
              <a:rPr lang="en-IN" sz="3200" b="1" dirty="0">
                <a:latin typeface="Algerian" panose="04020705040A02060702" pitchFamily="82" charset="0"/>
              </a:rPr>
              <a:t>Key Features:</a:t>
            </a:r>
            <a:endParaRPr lang="en-IN" sz="3200" dirty="0">
              <a:latin typeface="Algerian" panose="04020705040A02060702" pitchFamily="82" charset="0"/>
            </a:endParaRP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Algerian" panose="04020705040A02060702" pitchFamily="82" charset="0"/>
              </a:rPr>
              <a:t>ADC Data Acquisition:</a:t>
            </a:r>
            <a:endParaRPr lang="en-IN" sz="3200" dirty="0">
              <a:latin typeface="Algerian" panose="04020705040A02060702" pitchFamily="8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3200" dirty="0">
                <a:latin typeface="Algerian" panose="04020705040A02060702" pitchFamily="82" charset="0"/>
              </a:rPr>
              <a:t>Continuous </a:t>
            </a:r>
            <a:r>
              <a:rPr lang="en-IN" sz="3200" dirty="0" err="1">
                <a:latin typeface="Algerian" panose="04020705040A02060702" pitchFamily="82" charset="0"/>
              </a:rPr>
              <a:t>analog</a:t>
            </a:r>
            <a:r>
              <a:rPr lang="en-IN" sz="3200" dirty="0">
                <a:latin typeface="Algerian" panose="04020705040A02060702" pitchFamily="82" charset="0"/>
              </a:rPr>
              <a:t>-to-digital conversion.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3200" dirty="0">
                <a:latin typeface="Algerian" panose="04020705040A02060702" pitchFamily="82" charset="0"/>
              </a:rPr>
              <a:t>Transmitted data via UART.</a:t>
            </a: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Algerian" panose="04020705040A02060702" pitchFamily="82" charset="0"/>
              </a:rPr>
              <a:t>Interrupt Handling:</a:t>
            </a:r>
            <a:endParaRPr lang="en-IN" sz="3200" dirty="0">
              <a:latin typeface="Algerian" panose="04020705040A02060702" pitchFamily="8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3200" dirty="0">
                <a:latin typeface="Algerian" panose="04020705040A02060702" pitchFamily="82" charset="0"/>
              </a:rPr>
              <a:t>Configured multiple interrupts with priority levels.</a:t>
            </a: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Algerian" panose="04020705040A02060702" pitchFamily="82" charset="0"/>
              </a:rPr>
              <a:t>User Command Interface:</a:t>
            </a:r>
            <a:endParaRPr lang="en-IN" sz="3200" dirty="0">
              <a:latin typeface="Algerian" panose="04020705040A02060702" pitchFamily="8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3200" dirty="0">
                <a:latin typeface="Algerian" panose="04020705040A02060702" pitchFamily="82" charset="0"/>
              </a:rPr>
              <a:t>Menu-based interaction through a UART terminal.</a:t>
            </a:r>
            <a:br>
              <a:rPr lang="en-IN" sz="3200" dirty="0">
                <a:latin typeface="Algerian" panose="04020705040A02060702" pitchFamily="82" charset="0"/>
              </a:rPr>
            </a:br>
            <a:endParaRPr lang="en-IN" sz="3200" dirty="0">
              <a:latin typeface="Algerian" panose="04020705040A02060702" pitchFamily="82" charset="0"/>
            </a:endParaRPr>
          </a:p>
          <a:p>
            <a:r>
              <a:rPr lang="en-IN" sz="3200" b="1" dirty="0">
                <a:latin typeface="Algerian" panose="04020705040A02060702" pitchFamily="82" charset="0"/>
              </a:rPr>
              <a:t>System Overview:</a:t>
            </a:r>
            <a:endParaRPr lang="en-IN" sz="32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lgerian" panose="04020705040A02060702" pitchFamily="82" charset="0"/>
              </a:rPr>
              <a:t>Clock and GPIO configuration for accurate timing and data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lgerian" panose="04020705040A02060702" pitchFamily="82" charset="0"/>
              </a:rPr>
              <a:t>Continuous ADC operation integrated with UART communication.</a:t>
            </a:r>
          </a:p>
        </p:txBody>
      </p:sp>
      <p:pic>
        <p:nvPicPr>
          <p:cNvPr id="4" name="Online Media 3" title="UART-Based Menu-Driven Utility for STM32 Microcontroller">
            <a:hlinkClick r:id="" action="ppaction://media"/>
            <a:extLst>
              <a:ext uri="{FF2B5EF4-FFF2-40B4-BE49-F238E27FC236}">
                <a16:creationId xmlns:a16="http://schemas.microsoft.com/office/drawing/2014/main" id="{EC1DE79E-5211-3572-A97B-F4C60B580F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223635" y="3106271"/>
            <a:ext cx="6077812" cy="46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F6AB-12CC-6274-07EB-9F91319D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5FF984-80F2-C280-B2D4-691A1C60C1FC}"/>
              </a:ext>
            </a:extLst>
          </p:cNvPr>
          <p:cNvSpPr txBox="1"/>
          <p:nvPr/>
        </p:nvSpPr>
        <p:spPr>
          <a:xfrm>
            <a:off x="121024" y="578224"/>
            <a:ext cx="14616953" cy="139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IN" sz="6000" b="1" u="sng" dirty="0" err="1">
                <a:latin typeface="Algerian" panose="04020705040A02060702" pitchFamily="82" charset="0"/>
              </a:rPr>
              <a:t>ReSULT</a:t>
            </a:r>
            <a:r>
              <a:rPr lang="en-IN" sz="6000" b="1" u="sng" dirty="0">
                <a:latin typeface="Algerian" panose="04020705040A02060702" pitchFamily="82" charset="0"/>
              </a:rPr>
              <a:t> AND OUTCOMES</a:t>
            </a:r>
          </a:p>
          <a:p>
            <a:pPr algn="ctr">
              <a:lnSpc>
                <a:spcPts val="4970"/>
              </a:lnSpc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7FC3A-6616-07B7-11BE-7FA3798583D0}"/>
              </a:ext>
            </a:extLst>
          </p:cNvPr>
          <p:cNvSpPr txBox="1"/>
          <p:nvPr/>
        </p:nvSpPr>
        <p:spPr>
          <a:xfrm>
            <a:off x="443753" y="2447364"/>
            <a:ext cx="1772322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Results:</a:t>
            </a:r>
            <a:endParaRPr lang="en-IN" sz="40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Successfully built and tested a UART-based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Debugged and optimized STM32 peripherals for real-time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Delivered a robust embedded system showcasing GPIO, ADC, UART, and interrupt functionalities.</a:t>
            </a:r>
            <a:br>
              <a:rPr lang="en-IN" sz="4000" dirty="0">
                <a:latin typeface="Algerian" panose="04020705040A02060702" pitchFamily="82" charset="0"/>
              </a:rPr>
            </a:br>
            <a:br>
              <a:rPr lang="en-IN" sz="4000" dirty="0">
                <a:latin typeface="Algerian" panose="04020705040A02060702" pitchFamily="82" charset="0"/>
              </a:rPr>
            </a:b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b="1" dirty="0">
                <a:latin typeface="Algerian" panose="04020705040A02060702" pitchFamily="82" charset="0"/>
              </a:rPr>
              <a:t>Learning Outcomes:</a:t>
            </a:r>
            <a:endParaRPr lang="en-IN" sz="40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Mastered </a:t>
            </a:r>
            <a:r>
              <a:rPr lang="en-IN" sz="4000" b="1" dirty="0">
                <a:latin typeface="Algerian" panose="04020705040A02060702" pitchFamily="82" charset="0"/>
              </a:rPr>
              <a:t>STM32CubeIDE</a:t>
            </a:r>
            <a:r>
              <a:rPr lang="en-IN" sz="4000" dirty="0">
                <a:latin typeface="Algerian" panose="04020705040A02060702" pitchFamily="82" charset="0"/>
              </a:rPr>
              <a:t> and peripheral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Improved problem-solving skills in </a:t>
            </a:r>
            <a:r>
              <a:rPr lang="en-IN" sz="4000" b="1" dirty="0">
                <a:latin typeface="Algerian" panose="04020705040A02060702" pitchFamily="82" charset="0"/>
              </a:rPr>
              <a:t>embedded programming</a:t>
            </a:r>
            <a:r>
              <a:rPr lang="en-IN" sz="4000" dirty="0">
                <a:latin typeface="Algerian" panose="04020705040A02060702" pitchFamily="8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latin typeface="Algerian" panose="04020705040A02060702" pitchFamily="82" charset="0"/>
              </a:rPr>
              <a:t>Enhanced understanding of communication protocols like UART and SPI.</a:t>
            </a:r>
          </a:p>
        </p:txBody>
      </p:sp>
    </p:spTree>
    <p:extLst>
      <p:ext uri="{BB962C8B-B14F-4D97-AF65-F5344CB8AC3E}">
        <p14:creationId xmlns:p14="http://schemas.microsoft.com/office/powerpoint/2010/main" val="11675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ABB7144-B8DB-8823-0F3F-FBCBD566B141}"/>
              </a:ext>
            </a:extLst>
          </p:cNvPr>
          <p:cNvSpPr txBox="1"/>
          <p:nvPr/>
        </p:nvSpPr>
        <p:spPr>
          <a:xfrm>
            <a:off x="-349624" y="687352"/>
            <a:ext cx="16149918" cy="727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70"/>
              </a:lnSpc>
            </a:pPr>
            <a:r>
              <a:rPr lang="en-IN" sz="8000" b="1" u="sng" dirty="0" err="1">
                <a:latin typeface="Algerian" panose="04020705040A02060702" pitchFamily="82" charset="0"/>
              </a:rPr>
              <a:t>ConCLUSION</a:t>
            </a:r>
            <a:r>
              <a:rPr lang="en-IN" sz="8000" b="1" u="sng" dirty="0">
                <a:latin typeface="Algerian" panose="04020705040A02060702" pitchFamily="82" charset="0"/>
              </a:rPr>
              <a:t> AND FUTURE SCOPE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543DF9-1BB0-1051-9454-2FEA9E94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9" y="1577080"/>
            <a:ext cx="16365070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lgerian" panose="04020705040A02060702" pitchFamily="82" charset="0"/>
              </a:rPr>
              <a:t>The internship provided practical insights into embedded systems design and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lgerian" panose="04020705040A02060702" pitchFamily="82" charset="0"/>
              </a:rPr>
              <a:t>Successfully combined hardware and software for real-time applications.</a:t>
            </a:r>
            <a:br>
              <a:rPr lang="en-US" sz="3600" dirty="0">
                <a:latin typeface="Algerian" panose="04020705040A02060702" pitchFamily="82" charset="0"/>
              </a:rPr>
            </a:br>
            <a:endParaRPr lang="en-US" sz="3600" dirty="0">
              <a:latin typeface="Algerian" panose="04020705040A02060702" pitchFamily="82" charset="0"/>
            </a:endParaRPr>
          </a:p>
          <a:p>
            <a:r>
              <a:rPr lang="en-US" sz="3600" b="1" dirty="0">
                <a:latin typeface="Algerian" panose="04020705040A02060702" pitchFamily="82" charset="0"/>
              </a:rPr>
              <a:t>Future Scope:</a:t>
            </a:r>
            <a:endParaRPr lang="en-US" sz="36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lgerian" panose="04020705040A02060702" pitchFamily="82" charset="0"/>
              </a:rPr>
              <a:t>Enhance existing projects with </a:t>
            </a:r>
            <a:r>
              <a:rPr lang="en-US" sz="3600" b="1" dirty="0">
                <a:latin typeface="Algerian" panose="04020705040A02060702" pitchFamily="82" charset="0"/>
              </a:rPr>
              <a:t>wireless communication</a:t>
            </a:r>
            <a:r>
              <a:rPr lang="en-US" sz="3600" dirty="0">
                <a:latin typeface="Algerian" panose="04020705040A02060702" pitchFamily="82" charset="0"/>
              </a:rPr>
              <a:t> (e.g., Bluetooth, Wi-Fi).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lgerian" panose="04020705040A02060702" pitchFamily="82" charset="0"/>
              </a:rPr>
              <a:t>Integrate advanced peripherals like </a:t>
            </a:r>
            <a:r>
              <a:rPr lang="en-US" sz="3600" b="1" dirty="0">
                <a:latin typeface="Algerian" panose="04020705040A02060702" pitchFamily="82" charset="0"/>
              </a:rPr>
              <a:t>I2C</a:t>
            </a:r>
            <a:r>
              <a:rPr lang="en-US" sz="3600" dirty="0">
                <a:latin typeface="Algerian" panose="04020705040A02060702" pitchFamily="82" charset="0"/>
              </a:rPr>
              <a:t> and </a:t>
            </a:r>
            <a:r>
              <a:rPr lang="en-US" sz="3600" b="1" dirty="0">
                <a:latin typeface="Algerian" panose="04020705040A02060702" pitchFamily="82" charset="0"/>
              </a:rPr>
              <a:t>CAN</a:t>
            </a:r>
            <a:r>
              <a:rPr lang="en-US" sz="3600" dirty="0">
                <a:latin typeface="Algerian" panose="04020705040A02060702" pitchFamily="82" charset="0"/>
              </a:rPr>
              <a:t> for larger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lgerian" panose="04020705040A02060702" pitchFamily="82" charset="0"/>
              </a:rPr>
              <a:t>Explore </a:t>
            </a:r>
            <a:r>
              <a:rPr lang="en-US" sz="3600" b="1" dirty="0">
                <a:latin typeface="Algerian" panose="04020705040A02060702" pitchFamily="82" charset="0"/>
              </a:rPr>
              <a:t>IoT-based solutions</a:t>
            </a:r>
            <a:r>
              <a:rPr lang="en-US" sz="3600" dirty="0">
                <a:latin typeface="Algerian" panose="04020705040A02060702" pitchFamily="82" charset="0"/>
              </a:rPr>
              <a:t> using embedded platforms.</a:t>
            </a:r>
            <a:br>
              <a:rPr lang="en-US" sz="3600" dirty="0">
                <a:latin typeface="Algerian" panose="04020705040A02060702" pitchFamily="82" charset="0"/>
              </a:rPr>
            </a:br>
            <a:endParaRPr lang="en-US" sz="3600" dirty="0">
              <a:latin typeface="Algerian" panose="04020705040A02060702" pitchFamily="82" charset="0"/>
            </a:endParaRPr>
          </a:p>
          <a:p>
            <a:r>
              <a:rPr lang="en-US" sz="3600" b="1" dirty="0">
                <a:latin typeface="Algerian" panose="04020705040A02060702" pitchFamily="82" charset="0"/>
              </a:rPr>
              <a:t>Acknowledgment: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Special thanks to </a:t>
            </a:r>
            <a:r>
              <a:rPr lang="en-US" sz="3600" b="1" dirty="0">
                <a:latin typeface="Algerian" panose="04020705040A02060702" pitchFamily="82" charset="0"/>
              </a:rPr>
              <a:t>C.V. Raman Global University</a:t>
            </a:r>
            <a:r>
              <a:rPr lang="en-US" sz="3600" dirty="0">
                <a:latin typeface="Algerian" panose="04020705040A02060702" pitchFamily="82" charset="0"/>
              </a:rPr>
              <a:t> and </a:t>
            </a:r>
            <a:r>
              <a:rPr lang="en-US" sz="3600" b="1" dirty="0">
                <a:latin typeface="Algerian" panose="04020705040A02060702" pitchFamily="82" charset="0"/>
              </a:rPr>
              <a:t>Mr. Mohammed Salahuddin</a:t>
            </a:r>
            <a:r>
              <a:rPr lang="en-US" sz="3600" dirty="0">
                <a:latin typeface="Algerian" panose="04020705040A02060702" pitchFamily="82" charset="0"/>
              </a:rPr>
              <a:t> for their support and guidance.</a:t>
            </a:r>
          </a:p>
        </p:txBody>
      </p:sp>
    </p:spTree>
    <p:extLst>
      <p:ext uri="{BB962C8B-B14F-4D97-AF65-F5344CB8AC3E}">
        <p14:creationId xmlns:p14="http://schemas.microsoft.com/office/powerpoint/2010/main" val="168360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54711</TotalTime>
  <Words>567</Words>
  <Application>Microsoft Office PowerPoint</Application>
  <PresentationFormat>Custom</PresentationFormat>
  <Paragraphs>81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-apple-system</vt:lpstr>
      <vt:lpstr>Arial</vt:lpstr>
      <vt:lpstr>Calibri</vt:lpstr>
      <vt:lpstr>Century Gothic</vt:lpstr>
      <vt:lpstr>Lucida Handwriting</vt:lpstr>
      <vt:lpstr>Stencil</vt:lpstr>
      <vt:lpstr>Times New Roman</vt:lpstr>
      <vt:lpstr>Times New Roman 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Sujeet</dc:creator>
  <cp:lastModifiedBy>rana sujeet</cp:lastModifiedBy>
  <cp:revision>612</cp:revision>
  <dcterms:created xsi:type="dcterms:W3CDTF">2017-03-29T19:21:49Z</dcterms:created>
  <dcterms:modified xsi:type="dcterms:W3CDTF">2024-11-21T05:50:38Z</dcterms:modified>
</cp:coreProperties>
</file>