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9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Intro + agenda outline (~45s).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Contract-first design &amp; tooling benefits.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Map to audit/compliance &amp; legacy.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Choice is contextual; weigh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Quick one-liners for each use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DX and lifecycle concerns.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End decisively; invite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Have contact details ready.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Brief the flow; emphasize real-life 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API hides complexity; exposes safe endpoints.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Tie to product thinking and speed-to-market.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Define each type with brief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statelessness &amp; URLs; JSON wins for web/mobile.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Define idempotency; give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Tie to familiar local apps; clarity of endpoints.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Differentiate authN vs authZ if probed.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F17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365760"/>
            <a:ext cx="76809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Trainee Assignment – Rana Sujeet Kumar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APIs: Concepts, Types, REST &amp; SOAP with Real-life Examples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1280160"/>
            <a:ext cx="6858000" cy="548640"/>
          </a:xfrm>
          <a:prstGeom prst="round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rPr dirty="0"/>
              <a:t>Technical Trainee • </a:t>
            </a:r>
            <a:r>
              <a:rPr dirty="0" err="1"/>
              <a:t>Positka</a:t>
            </a:r>
            <a:r>
              <a:rPr dirty="0"/>
              <a:t> • Aug 21, 2025 (IST)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653796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rPr dirty="0"/>
              <a:t>Rana Sujeet Kumar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653796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FFFFFF"/>
                </a:solidFill>
              </a:defRPr>
            </a:pPr>
            <a:r>
              <a:rPr dirty="0"/>
              <a:t>APIs • REST • SOAP • Security</a:t>
            </a:r>
          </a:p>
        </p:txBody>
      </p:sp>
      <p:pic>
        <p:nvPicPr>
          <p:cNvPr id="1026" name="Picture 2" descr="Global Cybersecurity &amp; IT services provider| Positka">
            <a:extLst>
              <a:ext uri="{FF2B5EF4-FFF2-40B4-BE49-F238E27FC236}">
                <a16:creationId xmlns:a16="http://schemas.microsoft.com/office/drawing/2014/main" id="{DD9A8388-C26F-0E41-67EB-46A3BF1EF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E0E7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365760"/>
            <a:ext cx="76809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F172A"/>
                </a:solidFill>
              </a:defRPr>
            </a:pPr>
            <a:r>
              <a:t>SOAP APIs – Fundamentals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1645920"/>
            <a:ext cx="7589520" cy="2560320"/>
          </a:xfrm>
          <a:prstGeom prst="roundRect">
            <a:avLst/>
          </a:prstGeom>
          <a:solidFill>
            <a:srgbClr val="F8FAFC"/>
          </a:solidFill>
          <a:ln>
            <a:solidFill>
              <a:srgbClr val="6474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960120" y="1325880"/>
            <a:ext cx="7132320" cy="457200"/>
          </a:xfrm>
          <a:prstGeom prst="round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Key Traits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1560" y="1965960"/>
            <a:ext cx="6949440" cy="1920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Protocol + XML messaging</a:t>
            </a:r>
          </a:p>
          <a:p>
            <a:pPr>
              <a:defRPr sz="1600"/>
            </a:pPr>
            <a:r>
              <a:t>Strict contracts via WSDL</a:t>
            </a:r>
          </a:p>
          <a:p>
            <a:pPr>
              <a:defRPr sz="1600"/>
            </a:pPr>
            <a:r>
              <a:t>Works over HTTP/SMTP/TCP</a:t>
            </a:r>
          </a:p>
          <a:p>
            <a:pPr>
              <a:defRPr sz="1600"/>
            </a:pPr>
            <a:r>
              <a:t>Stronger enterprise standards (WS-*)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653796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t>SOAP trades flexibility for rigor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653796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FFFFFF"/>
                </a:solidFill>
              </a:defRPr>
            </a:pPr>
            <a:r>
              <a:t>XML • WSDL • WS-*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365760"/>
            <a:ext cx="76809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F172A"/>
                </a:solidFill>
              </a:defRPr>
            </a:pPr>
            <a:r>
              <a:t>SOAP – Real-life Examples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1828800"/>
            <a:ext cx="2377440" cy="1463040"/>
          </a:xfrm>
          <a:prstGeom prst="roundRect">
            <a:avLst/>
          </a:prstGeom>
          <a:solidFill>
            <a:srgbClr val="F8FAFC"/>
          </a:solidFill>
          <a:ln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Banking</a:t>
            </a:r>
          </a:p>
          <a:p>
            <a:pPr algn="ctr">
              <a:defRPr sz="1400"/>
            </a:pPr>
            <a:r>
              <a:t>Funds, settlements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971800" y="2286000"/>
            <a:ext cx="274320" cy="548640"/>
          </a:xfrm>
          <a:prstGeom prst="rightArrow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3383280" y="1828800"/>
            <a:ext cx="2377440" cy="1463040"/>
          </a:xfrm>
          <a:prstGeom prst="roundRect">
            <a:avLst/>
          </a:prstGeom>
          <a:solidFill>
            <a:srgbClr val="F8FAFC"/>
          </a:solidFill>
          <a:ln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Telecom</a:t>
            </a:r>
          </a:p>
          <a:p>
            <a:pPr algn="ctr">
              <a:defRPr sz="1400"/>
            </a:pPr>
            <a:r>
              <a:t>Billing, provisioning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623560" y="2286000"/>
            <a:ext cx="274320" cy="548640"/>
          </a:xfrm>
          <a:prstGeom prst="rightArrow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6035040" y="1828800"/>
            <a:ext cx="2377440" cy="1463040"/>
          </a:xfrm>
          <a:prstGeom prst="roundRect">
            <a:avLst/>
          </a:prstGeom>
          <a:solidFill>
            <a:srgbClr val="F8FAFC"/>
          </a:solidFill>
          <a:ln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Enterprise B2B</a:t>
            </a:r>
          </a:p>
          <a:p>
            <a:pPr algn="ctr">
              <a:defRPr sz="1400"/>
            </a:pPr>
            <a:r>
              <a:t>Auditable workflows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653796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t>Why: auditability, compliance, tooling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653796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FFFFFF"/>
                </a:solidFill>
              </a:defRPr>
            </a:pPr>
            <a:r>
              <a:t>Heavier but reliable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3E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365760"/>
            <a:ext cx="76809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F172A"/>
                </a:solidFill>
              </a:defRPr>
            </a:pPr>
            <a:r>
              <a:t>REST vs SOAP – Comparison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F172A"/>
                </a:solidFill>
              </a:defRPr>
            </a:pPr>
            <a:r>
              <a:t>REST vs SOAP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73736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1520" y="1737360"/>
          <a:ext cx="768096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Feature</a:t>
                      </a:r>
                    </a:p>
                  </a:txBody>
                  <a:tcPr>
                    <a:solidFill>
                      <a:srgbClr val="F59E0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REST</a:t>
                      </a:r>
                    </a:p>
                  </a:txBody>
                  <a:tcPr>
                    <a:solidFill>
                      <a:srgbClr val="F59E0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SOAP</a:t>
                      </a:r>
                    </a:p>
                  </a:txBody>
                  <a:tcPr>
                    <a:solidFill>
                      <a:srgbClr val="F59E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Data Format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JSON (or XML); compact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XML only; verbose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Speed/Overhead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Lightweight &amp; faster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Heavier &amp; slower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Security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TLS/HTTPS + app controls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WS-Security standards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Contract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Flexible; schema optional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Strict WSDL contracts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Best For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Web/mobile, microservices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Banking, enterprise B2B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5760" y="653796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t>Both valid: pick by requirements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653796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FFFFFF"/>
                </a:solidFill>
              </a:defRPr>
            </a:pPr>
            <a:r>
              <a:t>Performance vs Compliance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ECFD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365760"/>
            <a:ext cx="76809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F172A"/>
                </a:solidFill>
              </a:defRPr>
            </a:pPr>
            <a:r>
              <a:t>Real-life API Use Cases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1645920"/>
            <a:ext cx="3657600" cy="2377440"/>
          </a:xfrm>
          <a:prstGeom prst="roundRect">
            <a:avLst/>
          </a:prstGeom>
          <a:solidFill>
            <a:srgbClr val="F8FAFC"/>
          </a:solidFill>
          <a:ln>
            <a:solidFill>
              <a:srgbClr val="6474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960120" y="1325880"/>
            <a:ext cx="3200400" cy="457200"/>
          </a:xfrm>
          <a:prstGeom prst="round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Maps &amp; Location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1560" y="1965960"/>
            <a:ext cx="3017520" cy="1737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Geocoding, routing, distance matrix</a:t>
            </a:r>
          </a:p>
          <a:p>
            <a:pPr>
              <a:defRPr sz="1600"/>
            </a:pPr>
            <a:r>
              <a:t>Ride-hailing &amp; delivery logistics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63440" y="1645920"/>
            <a:ext cx="3657600" cy="2377440"/>
          </a:xfrm>
          <a:prstGeom prst="roundRect">
            <a:avLst/>
          </a:prstGeom>
          <a:solidFill>
            <a:srgbClr val="F8FAFC"/>
          </a:solidFill>
          <a:ln>
            <a:solidFill>
              <a:srgbClr val="6474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4892040" y="1325880"/>
            <a:ext cx="3200400" cy="457200"/>
          </a:xfrm>
          <a:prstGeom prst="round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Payments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3479" y="1965960"/>
            <a:ext cx="3017520" cy="1737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Tokenized cards, UPI flows</a:t>
            </a:r>
          </a:p>
          <a:p>
            <a:pPr>
              <a:defRPr sz="1600"/>
            </a:pPr>
            <a:r>
              <a:t>Webhooks for transaction updates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1520" y="4297680"/>
            <a:ext cx="3657600" cy="2377440"/>
          </a:xfrm>
          <a:prstGeom prst="roundRect">
            <a:avLst/>
          </a:prstGeom>
          <a:solidFill>
            <a:srgbClr val="F8FAFC"/>
          </a:solidFill>
          <a:ln>
            <a:solidFill>
              <a:srgbClr val="6474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960120" y="3977640"/>
            <a:ext cx="3200400" cy="457200"/>
          </a:xfrm>
          <a:prstGeom prst="round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Weather &amp; News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1560" y="4617720"/>
            <a:ext cx="3017520" cy="1737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Forecasts, alerts, headlines</a:t>
            </a:r>
          </a:p>
          <a:p>
            <a:pPr>
              <a:defRPr sz="1600"/>
            </a:pPr>
            <a:r>
              <a:t>Dashboards &amp; personalization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663440" y="4297680"/>
            <a:ext cx="3657600" cy="2377440"/>
          </a:xfrm>
          <a:prstGeom prst="roundRect">
            <a:avLst/>
          </a:prstGeom>
          <a:solidFill>
            <a:srgbClr val="F8FAFC"/>
          </a:solidFill>
          <a:ln>
            <a:solidFill>
              <a:srgbClr val="6474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4892040" y="3977640"/>
            <a:ext cx="3200400" cy="457200"/>
          </a:xfrm>
          <a:prstGeom prst="round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Internal Microservices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3479" y="4617720"/>
            <a:ext cx="3017520" cy="1737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Service-to-service REST/async</a:t>
            </a:r>
          </a:p>
          <a:p>
            <a:pPr>
              <a:defRPr sz="1600"/>
            </a:pPr>
            <a:r>
              <a:t>Observability: logs, metrics, traces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653796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t>APIs enable product ecosystems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29200" y="653796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FFFFFF"/>
                </a:solidFill>
              </a:defRPr>
            </a:pPr>
            <a:r>
              <a:t>External + Internal integrations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365760"/>
            <a:ext cx="76809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F172A"/>
                </a:solidFill>
              </a:defRPr>
            </a:pPr>
            <a:r>
              <a:t>API Design – Best Practices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1645920"/>
            <a:ext cx="7589520" cy="3108960"/>
          </a:xfrm>
          <a:prstGeom prst="roundRect">
            <a:avLst/>
          </a:prstGeom>
          <a:solidFill>
            <a:srgbClr val="F8FAFC"/>
          </a:solidFill>
          <a:ln>
            <a:solidFill>
              <a:srgbClr val="6474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960120" y="1325880"/>
            <a:ext cx="7132320" cy="457200"/>
          </a:xfrm>
          <a:prstGeom prst="roundRect">
            <a:avLst/>
          </a:prstGeom>
          <a:solidFill>
            <a:srgbClr val="0EA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Essentials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1560" y="1965960"/>
            <a:ext cx="6949440" cy="246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Resourceful URLs &amp; versioning (/v1/)</a:t>
            </a:r>
          </a:p>
          <a:p>
            <a:pPr>
              <a:defRPr sz="1600"/>
            </a:pPr>
            <a:r>
              <a:t>Correct HTTP status codes (200, 201, 400, 401, 404, 500)</a:t>
            </a:r>
          </a:p>
          <a:p>
            <a:pPr>
              <a:defRPr sz="1600"/>
            </a:pPr>
            <a:r>
              <a:t>Pagination &amp; filtering on lists</a:t>
            </a:r>
          </a:p>
          <a:p>
            <a:pPr>
              <a:defRPr sz="1600"/>
            </a:pPr>
            <a:r>
              <a:t>Consistent error formats</a:t>
            </a:r>
          </a:p>
          <a:p>
            <a:pPr>
              <a:defRPr sz="1600"/>
            </a:pPr>
            <a:r>
              <a:t>Docs via OpenAPI/Swagger; examples &amp; SDKs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653796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t>Design for clarity &amp; longevity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653796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FFFFFF"/>
                </a:solidFill>
              </a:defRPr>
            </a:pPr>
            <a:r>
              <a:t>DX matters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365760"/>
            <a:ext cx="76809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F172A"/>
                </a:solidFill>
              </a:defRPr>
            </a:pPr>
            <a:r>
              <a:t>Key Takeaways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1828800"/>
            <a:ext cx="2377440" cy="1463040"/>
          </a:xfrm>
          <a:prstGeom prst="roundRect">
            <a:avLst/>
          </a:prstGeom>
          <a:solidFill>
            <a:srgbClr val="F8FAFC"/>
          </a:solidFill>
          <a:ln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APIs connect software &amp; business</a:t>
            </a:r>
          </a:p>
          <a:p>
            <a:pPr algn="ctr">
              <a:defRPr sz="1400"/>
            </a:pPr>
            <a:r>
              <a:t>Foundation of integrations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971800" y="2286000"/>
            <a:ext cx="274320" cy="548640"/>
          </a:xfrm>
          <a:prstGeom prst="rightArrow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3383280" y="1828800"/>
            <a:ext cx="2377440" cy="1463040"/>
          </a:xfrm>
          <a:prstGeom prst="roundRect">
            <a:avLst/>
          </a:prstGeom>
          <a:solidFill>
            <a:srgbClr val="F8FAFC"/>
          </a:solidFill>
          <a:ln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REST dominates modern apps</a:t>
            </a:r>
          </a:p>
          <a:p>
            <a:pPr algn="ctr">
              <a:defRPr sz="1400"/>
            </a:pPr>
            <a:r>
              <a:t>Simple &amp; fast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623560" y="2286000"/>
            <a:ext cx="274320" cy="548640"/>
          </a:xfrm>
          <a:prstGeom prst="rightArrow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6035040" y="1828800"/>
            <a:ext cx="2377440" cy="1463040"/>
          </a:xfrm>
          <a:prstGeom prst="roundRect">
            <a:avLst/>
          </a:prstGeom>
          <a:solidFill>
            <a:srgbClr val="F8FAFC"/>
          </a:solidFill>
          <a:ln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SOAP fits regulated enterprises</a:t>
            </a:r>
          </a:p>
          <a:p>
            <a:pPr algn="ctr">
              <a:defRPr sz="1400"/>
            </a:pPr>
            <a:r>
              <a:t>Contracts &amp; WS-Security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653796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t>Context decides the right choice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653796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FFFFFF"/>
                </a:solidFill>
              </a:defRPr>
            </a:pPr>
            <a:r>
              <a:t>Be pragmatic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F17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365760"/>
            <a:ext cx="76809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Q&amp;A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" y="653796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t>Rana Sujeet Kumar • Chennai • Open to shifts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653796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FFFFFF"/>
                </a:solidFill>
              </a:defRPr>
            </a:pPr>
            <a:r>
              <a:t>Email • Phone • LinkedIn/GitHub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365760"/>
            <a:ext cx="76809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F172A"/>
                </a:solidFill>
              </a:defRPr>
            </a:pPr>
            <a:r>
              <a:t>Agenda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1645920"/>
            <a:ext cx="7589520" cy="3291840"/>
          </a:xfrm>
          <a:prstGeom prst="roundRect">
            <a:avLst/>
          </a:prstGeom>
          <a:solidFill>
            <a:srgbClr val="F8FAFC"/>
          </a:solidFill>
          <a:ln>
            <a:solidFill>
              <a:srgbClr val="6474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960120" y="1325880"/>
            <a:ext cx="7132320" cy="457200"/>
          </a:xfrm>
          <a:prstGeom prst="round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1560" y="1965960"/>
            <a:ext cx="6949440" cy="265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rPr dirty="0"/>
              <a:t>What is an API (simple analogy)</a:t>
            </a:r>
          </a:p>
          <a:p>
            <a:pPr>
              <a:defRPr sz="1600"/>
            </a:pPr>
            <a:r>
              <a:rPr dirty="0"/>
              <a:t>Types of APIs &amp; why they exist</a:t>
            </a:r>
          </a:p>
          <a:p>
            <a:pPr>
              <a:defRPr sz="1600"/>
            </a:pPr>
            <a:r>
              <a:rPr dirty="0"/>
              <a:t>REST fundamentals + example</a:t>
            </a:r>
          </a:p>
          <a:p>
            <a:pPr>
              <a:defRPr sz="1600"/>
            </a:pPr>
            <a:r>
              <a:rPr dirty="0"/>
              <a:t>SOAP fundamentals + example</a:t>
            </a:r>
          </a:p>
          <a:p>
            <a:pPr>
              <a:defRPr sz="1600"/>
            </a:pPr>
            <a:r>
              <a:rPr dirty="0"/>
              <a:t>Security basics (keys, OAuth, HTTPS)</a:t>
            </a:r>
          </a:p>
          <a:p>
            <a:pPr>
              <a:defRPr sz="1600"/>
            </a:pPr>
            <a:r>
              <a:rPr dirty="0"/>
              <a:t>REST vs SOAP: when to choose what</a:t>
            </a:r>
          </a:p>
          <a:p>
            <a:pPr>
              <a:defRPr sz="1600"/>
            </a:pPr>
            <a:r>
              <a:rPr dirty="0"/>
              <a:t>Key takeaways &amp; Q&amp;A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653796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t>Trainee Assignment – APIs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653796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FFFFFF"/>
                </a:solidFill>
              </a:defRPr>
            </a:pPr>
            <a: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365760"/>
            <a:ext cx="76809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F172A"/>
                </a:solidFill>
              </a:defRPr>
            </a:pPr>
            <a:r>
              <a:t>What is an API?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1920240"/>
            <a:ext cx="1714500" cy="1463040"/>
          </a:xfrm>
          <a:prstGeom prst="roundRect">
            <a:avLst/>
          </a:prstGeom>
          <a:solidFill>
            <a:srgbClr val="F8FAFC"/>
          </a:solidFill>
          <a:ln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You (App/User)</a:t>
            </a:r>
          </a:p>
          <a:p>
            <a:pPr algn="ctr">
              <a:defRPr sz="1400"/>
            </a:pPr>
            <a:r>
              <a:t>Sends request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308860" y="2377440"/>
            <a:ext cx="274320" cy="548640"/>
          </a:xfrm>
          <a:prstGeom prst="rightArrow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2720339" y="1920240"/>
            <a:ext cx="1714500" cy="1463040"/>
          </a:xfrm>
          <a:prstGeom prst="roundRect">
            <a:avLst/>
          </a:prstGeom>
          <a:solidFill>
            <a:srgbClr val="F8FAFC"/>
          </a:solidFill>
          <a:ln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API (Waiter)</a:t>
            </a:r>
          </a:p>
          <a:p>
            <a:pPr algn="ctr">
              <a:defRPr sz="1400"/>
            </a:pPr>
            <a:r>
              <a:t>Mediates &amp; validates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297679" y="2377440"/>
            <a:ext cx="274320" cy="548640"/>
          </a:xfrm>
          <a:prstGeom prst="rightArrow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4709159" y="1920240"/>
            <a:ext cx="1714500" cy="1463040"/>
          </a:xfrm>
          <a:prstGeom prst="roundRect">
            <a:avLst/>
          </a:prstGeom>
          <a:solidFill>
            <a:srgbClr val="F8FAFC"/>
          </a:solidFill>
          <a:ln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Server (Kitchen)</a:t>
            </a:r>
          </a:p>
          <a:p>
            <a:pPr algn="ctr">
              <a:defRPr sz="1400"/>
            </a:pPr>
            <a:r>
              <a:t>Processes &amp; fetches data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286499" y="2377440"/>
            <a:ext cx="274320" cy="548640"/>
          </a:xfrm>
          <a:prstGeom prst="rightArrow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6697979" y="1920240"/>
            <a:ext cx="1714500" cy="1463040"/>
          </a:xfrm>
          <a:prstGeom prst="roundRect">
            <a:avLst/>
          </a:prstGeom>
          <a:solidFill>
            <a:srgbClr val="F8FAFC"/>
          </a:solidFill>
          <a:ln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Response (Dish)</a:t>
            </a:r>
          </a:p>
          <a:p>
            <a:pPr algn="ctr">
              <a:defRPr sz="1400"/>
            </a:pPr>
            <a:r>
              <a:t>Returns result (JSON/XML)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760" y="653796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t>Analogy: Restaurant Menu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200" y="653796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FFFFFF"/>
                </a:solidFill>
              </a:defRPr>
            </a:pPr>
            <a:r>
              <a:t>Request → API → Server → Response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365760"/>
            <a:ext cx="76809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F172A"/>
                </a:solidFill>
              </a:defRPr>
            </a:pPr>
            <a:r>
              <a:t>Why APIs Matter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1645920"/>
            <a:ext cx="7589520" cy="2926080"/>
          </a:xfrm>
          <a:prstGeom prst="roundRect">
            <a:avLst/>
          </a:prstGeom>
          <a:solidFill>
            <a:srgbClr val="F8FAFC"/>
          </a:solidFill>
          <a:ln>
            <a:solidFill>
              <a:srgbClr val="6474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960120" y="1325880"/>
            <a:ext cx="7132320" cy="457200"/>
          </a:xfrm>
          <a:prstGeom prst="round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Business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1560" y="1965960"/>
            <a:ext cx="694944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Speed: reuse capabilities (maps, payments, auth)</a:t>
            </a:r>
          </a:p>
          <a:p>
            <a:pPr>
              <a:defRPr sz="1600"/>
            </a:pPr>
            <a:r>
              <a:t>Integration: connect mobile, web, IoT, partners</a:t>
            </a:r>
          </a:p>
          <a:p>
            <a:pPr>
              <a:defRPr sz="1600"/>
            </a:pPr>
            <a:r>
              <a:t>Scalability: microservices &amp; modular architecture</a:t>
            </a:r>
          </a:p>
          <a:p>
            <a:pPr>
              <a:defRPr sz="1600"/>
            </a:pPr>
            <a:r>
              <a:t>Monetization: public/partner APIs as products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653796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t>Modern ecosystems run on APIs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653796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FFFFFF"/>
                </a:solidFill>
              </a:defRPr>
            </a:pPr>
            <a:r>
              <a:t>Speed • Integration • Scale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365760"/>
            <a:ext cx="76809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F172A"/>
                </a:solidFill>
              </a:defRPr>
            </a:pPr>
            <a:r>
              <a:t>Types of APIs &amp; Purposes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1828800"/>
            <a:ext cx="1714500" cy="1463040"/>
          </a:xfrm>
          <a:prstGeom prst="roundRect">
            <a:avLst/>
          </a:prstGeom>
          <a:solidFill>
            <a:srgbClr val="F8FAFC"/>
          </a:solidFill>
          <a:ln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Open/Public</a:t>
            </a:r>
          </a:p>
          <a:p>
            <a:pPr algn="ctr">
              <a:defRPr sz="1400"/>
            </a:pPr>
            <a:r>
              <a:t>Maps, Weather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308860" y="2286000"/>
            <a:ext cx="274320" cy="548640"/>
          </a:xfrm>
          <a:prstGeom prst="rightArrow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2720339" y="1828800"/>
            <a:ext cx="1714500" cy="1463040"/>
          </a:xfrm>
          <a:prstGeom prst="roundRect">
            <a:avLst/>
          </a:prstGeom>
          <a:solidFill>
            <a:srgbClr val="F8FAFC"/>
          </a:solidFill>
          <a:ln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Partner</a:t>
            </a:r>
          </a:p>
          <a:p>
            <a:pPr algn="ctr">
              <a:defRPr sz="1400"/>
            </a:pPr>
            <a:r>
              <a:t>B2B contracts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297679" y="2286000"/>
            <a:ext cx="274320" cy="548640"/>
          </a:xfrm>
          <a:prstGeom prst="rightArrow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4709159" y="1828800"/>
            <a:ext cx="1714500" cy="1463040"/>
          </a:xfrm>
          <a:prstGeom prst="roundRect">
            <a:avLst/>
          </a:prstGeom>
          <a:solidFill>
            <a:srgbClr val="F8FAFC"/>
          </a:solidFill>
          <a:ln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Internal/Private</a:t>
            </a:r>
          </a:p>
          <a:p>
            <a:pPr algn="ctr">
              <a:defRPr sz="1400"/>
            </a:pPr>
            <a:r>
              <a:t>Within org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286499" y="2286000"/>
            <a:ext cx="274320" cy="548640"/>
          </a:xfrm>
          <a:prstGeom prst="rightArrow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6697979" y="1828800"/>
            <a:ext cx="1714500" cy="1463040"/>
          </a:xfrm>
          <a:prstGeom prst="roundRect">
            <a:avLst/>
          </a:prstGeom>
          <a:solidFill>
            <a:srgbClr val="F8FAFC"/>
          </a:solidFill>
          <a:ln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Composite</a:t>
            </a:r>
          </a:p>
          <a:p>
            <a:pPr algn="ctr">
              <a:defRPr sz="1400"/>
            </a:pPr>
            <a:r>
              <a:t>Aggregate calls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760" y="653796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t>Open • Partner • Internal • Composite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200" y="653796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FFFFFF"/>
                </a:solidFill>
              </a:defRPr>
            </a:pPr>
            <a:r>
              <a:t>Match type to business goals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0FD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365760"/>
            <a:ext cx="76809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F172A"/>
                </a:solidFill>
              </a:defRPr>
            </a:pPr>
            <a:r>
              <a:t>REST APIs – Fundamentals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1645920"/>
            <a:ext cx="7589520" cy="2560320"/>
          </a:xfrm>
          <a:prstGeom prst="roundRect">
            <a:avLst/>
          </a:prstGeom>
          <a:solidFill>
            <a:srgbClr val="F8FAFC"/>
          </a:solidFill>
          <a:ln>
            <a:solidFill>
              <a:srgbClr val="6474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960120" y="1325880"/>
            <a:ext cx="7132320" cy="457200"/>
          </a:xfrm>
          <a:prstGeom prst="round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Key Principles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1560" y="1965960"/>
            <a:ext cx="6949440" cy="1920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HTTP/HTTPS, resource-oriented (/users/123)</a:t>
            </a:r>
          </a:p>
          <a:p>
            <a:pPr>
              <a:defRPr sz="1600"/>
            </a:pPr>
            <a:r>
              <a:t>Stateless: no server session</a:t>
            </a:r>
          </a:p>
          <a:p>
            <a:pPr>
              <a:defRPr sz="1600"/>
            </a:pPr>
            <a:r>
              <a:t>JSON preferred (XML possible)</a:t>
            </a:r>
          </a:p>
          <a:p>
            <a:pPr>
              <a:defRPr sz="1600"/>
            </a:pPr>
            <a:r>
              <a:t>Cacheable, scalable; uniform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653796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t>REST = simplicity + speed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653796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FFFFFF"/>
                </a:solidFill>
              </a:defRPr>
            </a:pPr>
            <a:r>
              <a:t>HTTP • JSON • Stateless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DBEA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365760"/>
            <a:ext cx="76809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F172A"/>
                </a:solidFill>
              </a:defRPr>
            </a:pPr>
            <a:r>
              <a:t>REST – Methods &amp; Semantics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F172A"/>
                </a:solidFill>
              </a:defRPr>
            </a:pPr>
            <a:r>
              <a:t>HTTP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73736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1520" y="1737360"/>
          <a:ext cx="768096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Method</a:t>
                      </a:r>
                    </a:p>
                  </a:txBody>
                  <a:tcPr>
                    <a:solidFill>
                      <a:srgbClr val="06B6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Action</a:t>
                      </a:r>
                    </a:p>
                  </a:txBody>
                  <a:tcPr>
                    <a:solidFill>
                      <a:srgbClr val="06B6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Idempotent</a:t>
                      </a:r>
                    </a:p>
                  </a:txBody>
                  <a:tcPr>
                    <a:solidFill>
                      <a:srgbClr val="06B6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Example</a:t>
                      </a:r>
                    </a:p>
                  </a:txBody>
                  <a:tcPr>
                    <a:solidFill>
                      <a:srgbClr val="06B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GET</a:t>
                      </a:r>
                    </a:p>
                  </a:txBody>
                  <a:tcPr>
                    <a:solidFill>
                      <a:srgbClr val="ECF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Read data</a:t>
                      </a:r>
                    </a:p>
                  </a:txBody>
                  <a:tcPr>
                    <a:solidFill>
                      <a:srgbClr val="ECF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Yes</a:t>
                      </a:r>
                    </a:p>
                  </a:txBody>
                  <a:tcPr>
                    <a:solidFill>
                      <a:srgbClr val="ECF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/restaurants?city=chennai</a:t>
                      </a:r>
                    </a:p>
                  </a:txBody>
                  <a:tcPr>
                    <a:solidFill>
                      <a:srgbClr val="ECF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POST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Create data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No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/orders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PUT</a:t>
                      </a:r>
                    </a:p>
                  </a:txBody>
                  <a:tcPr>
                    <a:solidFill>
                      <a:srgbClr val="ECF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Replace/update</a:t>
                      </a:r>
                    </a:p>
                  </a:txBody>
                  <a:tcPr>
                    <a:solidFill>
                      <a:srgbClr val="ECF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Yes</a:t>
                      </a:r>
                    </a:p>
                  </a:txBody>
                  <a:tcPr>
                    <a:solidFill>
                      <a:srgbClr val="ECF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/profile/123</a:t>
                      </a:r>
                    </a:p>
                  </a:txBody>
                  <a:tcPr>
                    <a:solidFill>
                      <a:srgbClr val="ECF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PATCH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Partial update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No (typically)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/profile/123</a:t>
                      </a:r>
                    </a:p>
                  </a:txBody>
                  <a:tcPr>
                    <a:solidFill>
                      <a:srgbClr val="F0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DELETE</a:t>
                      </a:r>
                    </a:p>
                  </a:txBody>
                  <a:tcPr>
                    <a:solidFill>
                      <a:srgbClr val="ECF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Remove</a:t>
                      </a:r>
                    </a:p>
                  </a:txBody>
                  <a:tcPr>
                    <a:solidFill>
                      <a:srgbClr val="ECF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Yes</a:t>
                      </a:r>
                    </a:p>
                  </a:txBody>
                  <a:tcPr>
                    <a:solidFill>
                      <a:srgbClr val="ECF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/orders/987</a:t>
                      </a:r>
                    </a:p>
                  </a:txBody>
                  <a:tcPr>
                    <a:solidFill>
                      <a:srgbClr val="ECF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5760" y="653796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t>Use proper verbs + status codes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653796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FFFFFF"/>
                </a:solidFill>
              </a:defRPr>
            </a:pPr>
            <a:r>
              <a:t>GET • POST • PUT • PATCH • DELETE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EF9C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365760"/>
            <a:ext cx="76809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F172A"/>
                </a:solidFill>
              </a:defRPr>
            </a:pPr>
            <a:r>
              <a:t>REST – Real-life Example (Food Delivery)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1828800"/>
            <a:ext cx="1714500" cy="1463040"/>
          </a:xfrm>
          <a:prstGeom prst="roundRect">
            <a:avLst/>
          </a:prstGeom>
          <a:solidFill>
            <a:srgbClr val="F8FAFC"/>
          </a:solidFill>
          <a:ln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GET /restaurants</a:t>
            </a:r>
          </a:p>
          <a:p>
            <a:pPr algn="ctr">
              <a:defRPr sz="1400"/>
            </a:pPr>
            <a:r>
              <a:t>List nearby options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308860" y="2286000"/>
            <a:ext cx="274320" cy="548640"/>
          </a:xfrm>
          <a:prstGeom prst="rightArrow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2720339" y="1828800"/>
            <a:ext cx="1714500" cy="1463040"/>
          </a:xfrm>
          <a:prstGeom prst="roundRect">
            <a:avLst/>
          </a:prstGeom>
          <a:solidFill>
            <a:srgbClr val="F8FAFC"/>
          </a:solidFill>
          <a:ln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POST /orders</a:t>
            </a:r>
          </a:p>
          <a:p>
            <a:pPr algn="ctr">
              <a:defRPr sz="1400"/>
            </a:pPr>
            <a:r>
              <a:t>Place an order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297679" y="2286000"/>
            <a:ext cx="274320" cy="548640"/>
          </a:xfrm>
          <a:prstGeom prst="rightArrow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4709159" y="1828800"/>
            <a:ext cx="1714500" cy="1463040"/>
          </a:xfrm>
          <a:prstGeom prst="roundRect">
            <a:avLst/>
          </a:prstGeom>
          <a:solidFill>
            <a:srgbClr val="F8FAFC"/>
          </a:solidFill>
          <a:ln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PUT /profile/{id}</a:t>
            </a:r>
          </a:p>
          <a:p>
            <a:pPr algn="ctr">
              <a:defRPr sz="1400"/>
            </a:pPr>
            <a:r>
              <a:t>Update address/phone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286499" y="2286000"/>
            <a:ext cx="274320" cy="548640"/>
          </a:xfrm>
          <a:prstGeom prst="rightArrow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6697979" y="1828800"/>
            <a:ext cx="1714500" cy="1463040"/>
          </a:xfrm>
          <a:prstGeom prst="roundRect">
            <a:avLst/>
          </a:prstGeom>
          <a:solidFill>
            <a:srgbClr val="F8FAFC"/>
          </a:solidFill>
          <a:ln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DELETE /orders/{id}</a:t>
            </a:r>
          </a:p>
          <a:p>
            <a:pPr algn="ctr">
              <a:defRPr sz="1400"/>
            </a:pPr>
            <a:r>
              <a:t>Cancel order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760" y="653796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t>Simple, predictable endpoints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200" y="653796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FFFFFF"/>
                </a:solidFill>
              </a:defRPr>
            </a:pPr>
            <a:r>
              <a:t>Great DX for mobile/web teams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365760"/>
            <a:ext cx="76809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F172A"/>
                </a:solidFill>
              </a:defRPr>
            </a:pPr>
            <a:r>
              <a:t>Authentication &amp; Security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1645920"/>
            <a:ext cx="7589520" cy="2743200"/>
          </a:xfrm>
          <a:prstGeom prst="roundRect">
            <a:avLst/>
          </a:prstGeom>
          <a:solidFill>
            <a:srgbClr val="F8FAFC"/>
          </a:solidFill>
          <a:ln>
            <a:solidFill>
              <a:srgbClr val="6474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960120" y="1325880"/>
            <a:ext cx="7132320" cy="457200"/>
          </a:xfrm>
          <a:prstGeom prst="round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Mechanisms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1560" y="1965960"/>
            <a:ext cx="6949440" cy="2103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API Keys – identify calling app/service</a:t>
            </a:r>
          </a:p>
          <a:p>
            <a:pPr>
              <a:defRPr sz="1600"/>
            </a:pPr>
            <a:r>
              <a:t>OAuth 2.0 – delegated user consent (Login with Google)</a:t>
            </a:r>
          </a:p>
          <a:p>
            <a:pPr>
              <a:defRPr sz="1600"/>
            </a:pPr>
            <a:r>
              <a:t>HTTPS (TLS) – encrypts data in transit</a:t>
            </a:r>
          </a:p>
          <a:p>
            <a:pPr>
              <a:defRPr sz="1600"/>
            </a:pPr>
            <a:r>
              <a:t>Rate limits &amp; quotas – prevent abuse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653796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t>AuthN vs AuthZ: identity vs permissions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653796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FFFFFF"/>
                </a:solidFill>
              </a:defRPr>
            </a:pPr>
            <a:r>
              <a:t>Security is layered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853</Words>
  <Application>Microsoft Office PowerPoint</Application>
  <PresentationFormat>On-screen Show (4:3)</PresentationFormat>
  <Paragraphs>193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rana sujeet</dc:creator>
  <cp:keywords/>
  <dc:description>generated using python-pptx</dc:description>
  <cp:lastModifiedBy>rana sujeet</cp:lastModifiedBy>
  <cp:revision>2</cp:revision>
  <dcterms:created xsi:type="dcterms:W3CDTF">2013-01-27T09:14:16Z</dcterms:created>
  <dcterms:modified xsi:type="dcterms:W3CDTF">2025-08-21T16:31:12Z</dcterms:modified>
  <cp:category/>
</cp:coreProperties>
</file>