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kVzya099O113KJ0EYzG9jptSh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4FCB0A-B92D-4200-A130-777639212E3D}">
  <a:tblStyle styleId="{764FCB0A-B92D-4200-A130-777639212E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6e31f6f4b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76e31f6f4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76e31f6f4b_0_6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2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4" name="Google Shape;114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8" name="Google Shape;118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23" name="Google Shape;23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7" name="Google Shape;27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4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31" name="Google Shape;3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35" name="Google Shape;35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4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9" name="Google Shape;39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5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8" name="Google Shape;48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15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2" name="Google Shape;52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1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9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8" name="Google Shape;88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2" name="Google Shape;92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nasujeet905@gmail.com" TargetMode="External"/><Relationship Id="rId4" Type="http://schemas.openxmlformats.org/officeDocument/2006/relationships/hyperlink" Target="https://codewithrana.online" TargetMode="External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217325" y="4079350"/>
            <a:ext cx="269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Rana Sujeet Kumar</a:t>
            </a:r>
            <a:br>
              <a:rPr b="1" lang="en-US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ranasujeet905@gmail.com</a:t>
            </a:r>
            <a:br>
              <a:rPr b="1" lang="en-US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600" u="sng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codewithrana.online</a:t>
            </a:r>
            <a:endParaRPr b="0" i="0" sz="1400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" title="grid-logo.png"/>
          <p:cNvPicPr preferRelativeResize="0"/>
          <p:nvPr/>
        </p:nvPicPr>
        <p:blipFill rotWithShape="1">
          <a:blip r:embed="rId5">
            <a:alphaModFix/>
          </a:blip>
          <a:srcRect b="30025" l="6655" r="0" t="25915"/>
          <a:stretch/>
        </p:blipFill>
        <p:spPr>
          <a:xfrm>
            <a:off x="0" y="68750"/>
            <a:ext cx="3047100" cy="8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/>
        </p:nvSpPr>
        <p:spPr>
          <a:xfrm>
            <a:off x="0" y="1689750"/>
            <a:ext cx="65265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Technical Trainee</a:t>
            </a:r>
            <a: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-US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Aug 21, 2025 (IST)</a:t>
            </a:r>
            <a:br>
              <a:rPr b="1" lang="en-US" sz="3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1" lang="en-US" sz="3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APIs </a:t>
            </a:r>
            <a:r>
              <a:rPr b="1" lang="en-US" sz="3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• REST </a:t>
            </a:r>
            <a:r>
              <a:rPr b="1" lang="en-US" sz="3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• SOAP</a:t>
            </a:r>
            <a:r>
              <a:rPr b="1" lang="en-US" sz="3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• Security</a:t>
            </a:r>
            <a:endParaRPr b="1" sz="38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>
            <a:off x="2169412" y="1197494"/>
            <a:ext cx="5264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5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9"/>
              <a:buFont typeface="Arial"/>
              <a:buNone/>
            </a:pPr>
            <a:r>
              <a:rPr b="1" i="0" lang="en-US" sz="5869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311361" y="3806652"/>
            <a:ext cx="253512" cy="842204"/>
          </a:xfrm>
          <a:custGeom>
            <a:rect b="b" l="l" r="r" t="t"/>
            <a:pathLst>
              <a:path extrusionOk="0" h="14502" w="12773">
                <a:moveTo>
                  <a:pt x="0" y="5436"/>
                </a:moveTo>
                <a:lnTo>
                  <a:pt x="12773" y="0"/>
                </a:lnTo>
                <a:cubicBezTo>
                  <a:pt x="12759" y="3433"/>
                  <a:pt x="12746" y="6866"/>
                  <a:pt x="12732" y="10299"/>
                </a:cubicBezTo>
                <a:lnTo>
                  <a:pt x="0" y="14502"/>
                </a:lnTo>
                <a:lnTo>
                  <a:pt x="0" y="5436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871424" y="999515"/>
            <a:ext cx="258183" cy="1244133"/>
          </a:xfrm>
          <a:custGeom>
            <a:rect b="b" l="l" r="r" t="t"/>
            <a:pathLst>
              <a:path extrusionOk="0" h="2539047" w="526904">
                <a:moveTo>
                  <a:pt x="523486" y="0"/>
                </a:moveTo>
                <a:cubicBezTo>
                  <a:pt x="522918" y="407716"/>
                  <a:pt x="527424" y="1622192"/>
                  <a:pt x="526855" y="2029908"/>
                </a:cubicBezTo>
                <a:lnTo>
                  <a:pt x="0" y="2539047"/>
                </a:lnTo>
                <a:lnTo>
                  <a:pt x="4403" y="882629"/>
                </a:lnTo>
                <a:lnTo>
                  <a:pt x="132824" y="882629"/>
                </a:lnTo>
                <a:lnTo>
                  <a:pt x="4765" y="746482"/>
                </a:lnTo>
                <a:lnTo>
                  <a:pt x="5033" y="645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199653" y="1399753"/>
            <a:ext cx="282817" cy="846260"/>
          </a:xfrm>
          <a:custGeom>
            <a:rect b="b" l="l" r="r" t="t"/>
            <a:pathLst>
              <a:path extrusionOk="0" h="1727061" w="577178">
                <a:moveTo>
                  <a:pt x="518453" y="0"/>
                </a:moveTo>
                <a:cubicBezTo>
                  <a:pt x="515490" y="67696"/>
                  <a:pt x="520686" y="103206"/>
                  <a:pt x="518007" y="275532"/>
                </a:cubicBezTo>
                <a:cubicBezTo>
                  <a:pt x="543457" y="274374"/>
                  <a:pt x="553221" y="275220"/>
                  <a:pt x="573534" y="275916"/>
                </a:cubicBezTo>
                <a:lnTo>
                  <a:pt x="577178" y="275999"/>
                </a:lnTo>
                <a:lnTo>
                  <a:pt x="375271" y="490659"/>
                </a:lnTo>
                <a:lnTo>
                  <a:pt x="507984" y="490659"/>
                </a:lnTo>
                <a:lnTo>
                  <a:pt x="507984" y="1234867"/>
                </a:lnTo>
                <a:lnTo>
                  <a:pt x="8930" y="1727061"/>
                </a:lnTo>
                <a:cubicBezTo>
                  <a:pt x="7428" y="1350224"/>
                  <a:pt x="1502" y="1022436"/>
                  <a:pt x="0" y="6455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1521847" y="1201214"/>
            <a:ext cx="277204" cy="1052128"/>
          </a:xfrm>
          <a:custGeom>
            <a:rect b="b" l="l" r="r" t="t"/>
            <a:pathLst>
              <a:path extrusionOk="0" h="2147199" w="565722">
                <a:moveTo>
                  <a:pt x="518453" y="0"/>
                </a:moveTo>
                <a:cubicBezTo>
                  <a:pt x="515490" y="67696"/>
                  <a:pt x="520686" y="103206"/>
                  <a:pt x="518007" y="275532"/>
                </a:cubicBezTo>
                <a:cubicBezTo>
                  <a:pt x="534974" y="274760"/>
                  <a:pt x="544969" y="274879"/>
                  <a:pt x="555766" y="275250"/>
                </a:cubicBezTo>
                <a:lnTo>
                  <a:pt x="565722" y="275623"/>
                </a:lnTo>
                <a:lnTo>
                  <a:pt x="372806" y="480724"/>
                </a:lnTo>
                <a:lnTo>
                  <a:pt x="505519" y="480724"/>
                </a:lnTo>
                <a:lnTo>
                  <a:pt x="505519" y="1682977"/>
                </a:lnTo>
                <a:lnTo>
                  <a:pt x="3901" y="2147199"/>
                </a:lnTo>
                <a:lnTo>
                  <a:pt x="3901" y="913826"/>
                </a:lnTo>
                <a:lnTo>
                  <a:pt x="136614" y="913826"/>
                </a:lnTo>
                <a:lnTo>
                  <a:pt x="0" y="768584"/>
                </a:lnTo>
                <a:lnTo>
                  <a:pt x="0" y="645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1410573" y="1539187"/>
            <a:ext cx="212100" cy="702900"/>
          </a:xfrm>
          <a:prstGeom prst="upArrow">
            <a:avLst>
              <a:gd fmla="val 38775" name="adj1"/>
              <a:gd fmla="val 53158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735439" y="1330707"/>
            <a:ext cx="212100" cy="911400"/>
          </a:xfrm>
          <a:prstGeom prst="upArrow">
            <a:avLst>
              <a:gd fmla="val 38775" name="adj1"/>
              <a:gd fmla="val 53158" name="adj2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4172628" y="1787553"/>
            <a:ext cx="130500" cy="130500"/>
          </a:xfrm>
          <a:prstGeom prst="roundRect">
            <a:avLst>
              <a:gd fmla="val 16667" name="adj"/>
            </a:avLst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4406323" y="1787983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4642361" y="1787983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4868140" y="1787983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191" y="670"/>
            <a:ext cx="4572505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 flipH="1">
            <a:off x="4571993" y="670"/>
            <a:ext cx="4570817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 rot="10800000">
            <a:off x="4570305" y="2570956"/>
            <a:ext cx="4572505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 flipH="1" rot="10800000">
            <a:off x="1191" y="2570956"/>
            <a:ext cx="4570817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3143329" y="2095550"/>
            <a:ext cx="2582523" cy="477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sng" cap="none" strike="noStrike">
                <a:solidFill>
                  <a:srgbClr val="FFC000"/>
                </a:solidFill>
                <a:latin typeface="Aparajita"/>
                <a:ea typeface="Aparajita"/>
                <a:cs typeface="Aparajita"/>
                <a:sym typeface="Aparajita"/>
              </a:rPr>
              <a:t>Submitted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055916" y="1612531"/>
            <a:ext cx="197100" cy="657300"/>
          </a:xfrm>
          <a:prstGeom prst="upArrow">
            <a:avLst>
              <a:gd fmla="val 38775" name="adj1"/>
              <a:gd fmla="val 53158" name="adj2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l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3">
            <a:alphaModFix/>
          </a:blip>
          <a:srcRect b="38434" l="0" r="28382" t="42165"/>
          <a:stretch/>
        </p:blipFill>
        <p:spPr>
          <a:xfrm>
            <a:off x="3416338" y="2665550"/>
            <a:ext cx="258252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/>
          <p:nvPr/>
        </p:nvSpPr>
        <p:spPr>
          <a:xfrm>
            <a:off x="4286609" y="842950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499092" y="842950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4711573" y="842950"/>
            <a:ext cx="130500" cy="130500"/>
          </a:xfrm>
          <a:prstGeom prst="roundRect">
            <a:avLst>
              <a:gd fmla="val 16667" name="adj"/>
            </a:avLst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4924056" y="842950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3103244" y="978273"/>
            <a:ext cx="29385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3102335" y="1123829"/>
            <a:ext cx="1534700" cy="1269975"/>
          </a:xfrm>
          <a:custGeom>
            <a:rect b="b" l="l" r="r" t="t"/>
            <a:pathLst>
              <a:path extrusionOk="0" h="10000" w="10000">
                <a:moveTo>
                  <a:pt x="9082" y="10"/>
                </a:moveTo>
                <a:lnTo>
                  <a:pt x="9993" y="0"/>
                </a:lnTo>
                <a:cubicBezTo>
                  <a:pt x="9995" y="1025"/>
                  <a:pt x="9998" y="2049"/>
                  <a:pt x="10000" y="3076"/>
                </a:cubicBezTo>
                <a:cubicBezTo>
                  <a:pt x="10000" y="6112"/>
                  <a:pt x="7299" y="11087"/>
                  <a:pt x="1688" y="8710"/>
                </a:cubicBezTo>
                <a:cubicBezTo>
                  <a:pt x="1384" y="9511"/>
                  <a:pt x="1491" y="9178"/>
                  <a:pt x="1171" y="10000"/>
                </a:cubicBezTo>
                <a:cubicBezTo>
                  <a:pt x="929" y="9252"/>
                  <a:pt x="0" y="6880"/>
                  <a:pt x="0" y="6880"/>
                </a:cubicBezTo>
                <a:lnTo>
                  <a:pt x="2600" y="6520"/>
                </a:lnTo>
                <a:cubicBezTo>
                  <a:pt x="2600" y="6520"/>
                  <a:pt x="2330" y="7227"/>
                  <a:pt x="2133" y="7676"/>
                </a:cubicBezTo>
                <a:cubicBezTo>
                  <a:pt x="5802" y="9816"/>
                  <a:pt x="9077" y="6378"/>
                  <a:pt x="9077" y="3096"/>
                </a:cubicBezTo>
                <a:cubicBezTo>
                  <a:pt x="9089" y="1728"/>
                  <a:pt x="9082" y="655"/>
                  <a:pt x="9082" y="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405274" y="1894369"/>
            <a:ext cx="1148077" cy="1264524"/>
          </a:xfrm>
          <a:custGeom>
            <a:rect b="b" l="l" r="r" t="t"/>
            <a:pathLst>
              <a:path extrusionOk="0" h="1466" w="1329">
                <a:moveTo>
                  <a:pt x="1329" y="0"/>
                </a:moveTo>
                <a:cubicBezTo>
                  <a:pt x="1303" y="162"/>
                  <a:pt x="1104" y="789"/>
                  <a:pt x="368" y="1299"/>
                </a:cubicBezTo>
                <a:cubicBezTo>
                  <a:pt x="454" y="1396"/>
                  <a:pt x="416" y="1358"/>
                  <a:pt x="505" y="1460"/>
                </a:cubicBezTo>
                <a:cubicBezTo>
                  <a:pt x="387" y="1455"/>
                  <a:pt x="0" y="1466"/>
                  <a:pt x="0" y="1466"/>
                </a:cubicBezTo>
                <a:cubicBezTo>
                  <a:pt x="137" y="1022"/>
                  <a:pt x="137" y="1022"/>
                  <a:pt x="137" y="1022"/>
                </a:cubicBezTo>
                <a:cubicBezTo>
                  <a:pt x="137" y="1022"/>
                  <a:pt x="213" y="1107"/>
                  <a:pt x="259" y="1165"/>
                </a:cubicBezTo>
                <a:cubicBezTo>
                  <a:pt x="743" y="829"/>
                  <a:pt x="870" y="605"/>
                  <a:pt x="1028" y="336"/>
                </a:cubicBezTo>
                <a:cubicBezTo>
                  <a:pt x="1142" y="262"/>
                  <a:pt x="1259" y="130"/>
                  <a:pt x="13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745305" y="1801578"/>
            <a:ext cx="1296361" cy="620435"/>
          </a:xfrm>
          <a:custGeom>
            <a:rect b="b" l="l" r="r" t="t"/>
            <a:pathLst>
              <a:path extrusionOk="0" h="720" w="1501">
                <a:moveTo>
                  <a:pt x="153" y="409"/>
                </a:moveTo>
                <a:cubicBezTo>
                  <a:pt x="295" y="521"/>
                  <a:pt x="683" y="720"/>
                  <a:pt x="1201" y="480"/>
                </a:cubicBezTo>
                <a:cubicBezTo>
                  <a:pt x="1256" y="598"/>
                  <a:pt x="1236" y="548"/>
                  <a:pt x="1293" y="670"/>
                </a:cubicBezTo>
                <a:cubicBezTo>
                  <a:pt x="1336" y="560"/>
                  <a:pt x="1501" y="210"/>
                  <a:pt x="1501" y="210"/>
                </a:cubicBezTo>
                <a:cubicBezTo>
                  <a:pt x="1039" y="158"/>
                  <a:pt x="1039" y="158"/>
                  <a:pt x="1039" y="158"/>
                </a:cubicBezTo>
                <a:cubicBezTo>
                  <a:pt x="1039" y="158"/>
                  <a:pt x="1087" y="261"/>
                  <a:pt x="1122" y="327"/>
                </a:cubicBezTo>
                <a:cubicBezTo>
                  <a:pt x="729" y="545"/>
                  <a:pt x="271" y="425"/>
                  <a:pt x="0" y="0"/>
                </a:cubicBezTo>
                <a:cubicBezTo>
                  <a:pt x="24" y="127"/>
                  <a:pt x="96" y="322"/>
                  <a:pt x="153" y="4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681623" y="1736986"/>
            <a:ext cx="1057105" cy="1406441"/>
          </a:xfrm>
          <a:custGeom>
            <a:rect b="b" l="l" r="r" t="t"/>
            <a:pathLst>
              <a:path extrusionOk="0" h="1630" w="1224">
                <a:moveTo>
                  <a:pt x="0" y="0"/>
                </a:moveTo>
                <a:cubicBezTo>
                  <a:pt x="2" y="188"/>
                  <a:pt x="0" y="251"/>
                  <a:pt x="0" y="492"/>
                </a:cubicBezTo>
                <a:cubicBezTo>
                  <a:pt x="129" y="844"/>
                  <a:pt x="518" y="1243"/>
                  <a:pt x="857" y="1463"/>
                </a:cubicBezTo>
                <a:cubicBezTo>
                  <a:pt x="770" y="1561"/>
                  <a:pt x="808" y="1523"/>
                  <a:pt x="720" y="1624"/>
                </a:cubicBezTo>
                <a:cubicBezTo>
                  <a:pt x="838" y="1619"/>
                  <a:pt x="1224" y="1630"/>
                  <a:pt x="1224" y="1630"/>
                </a:cubicBezTo>
                <a:cubicBezTo>
                  <a:pt x="1087" y="1186"/>
                  <a:pt x="1087" y="1186"/>
                  <a:pt x="1087" y="1186"/>
                </a:cubicBezTo>
                <a:cubicBezTo>
                  <a:pt x="1087" y="1186"/>
                  <a:pt x="1011" y="1271"/>
                  <a:pt x="965" y="1330"/>
                </a:cubicBezTo>
                <a:cubicBezTo>
                  <a:pt x="492" y="1048"/>
                  <a:pt x="172" y="671"/>
                  <a:pt x="0" y="0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4334107" y="1768827"/>
            <a:ext cx="493073" cy="1959555"/>
          </a:xfrm>
          <a:custGeom>
            <a:rect b="b" l="l" r="r" t="t"/>
            <a:pathLst>
              <a:path extrusionOk="0" h="2272" w="571">
                <a:moveTo>
                  <a:pt x="353" y="0"/>
                </a:moveTo>
                <a:cubicBezTo>
                  <a:pt x="353" y="575"/>
                  <a:pt x="363" y="1039"/>
                  <a:pt x="360" y="1877"/>
                </a:cubicBezTo>
                <a:cubicBezTo>
                  <a:pt x="490" y="1874"/>
                  <a:pt x="437" y="1878"/>
                  <a:pt x="571" y="1876"/>
                </a:cubicBezTo>
                <a:cubicBezTo>
                  <a:pt x="495" y="1972"/>
                  <a:pt x="270" y="2272"/>
                  <a:pt x="270" y="2272"/>
                </a:cubicBezTo>
                <a:cubicBezTo>
                  <a:pt x="0" y="1874"/>
                  <a:pt x="0" y="1874"/>
                  <a:pt x="0" y="1874"/>
                </a:cubicBezTo>
                <a:cubicBezTo>
                  <a:pt x="0" y="1874"/>
                  <a:pt x="114" y="1871"/>
                  <a:pt x="188" y="1873"/>
                </a:cubicBezTo>
                <a:cubicBezTo>
                  <a:pt x="181" y="1342"/>
                  <a:pt x="185" y="986"/>
                  <a:pt x="177" y="504"/>
                </a:cubicBezTo>
                <a:cubicBezTo>
                  <a:pt x="235" y="368"/>
                  <a:pt x="322" y="184"/>
                  <a:pt x="3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664999" y="1621950"/>
            <a:ext cx="2938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an API </a:t>
            </a:r>
            <a:b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(simple analogy)</a:t>
            </a:r>
            <a:endParaRPr b="1" i="0" sz="105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 flipH="1" rot="10800000">
            <a:off x="1260225" y="2092675"/>
            <a:ext cx="1753200" cy="126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"/>
          <p:cNvSpPr txBox="1"/>
          <p:nvPr/>
        </p:nvSpPr>
        <p:spPr>
          <a:xfrm>
            <a:off x="577275" y="2902750"/>
            <a:ext cx="2776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Spectrum of Types and Their 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>
            <a:off x="788775" y="3443525"/>
            <a:ext cx="2375400" cy="90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"/>
          <p:cNvSpPr txBox="1"/>
          <p:nvPr/>
        </p:nvSpPr>
        <p:spPr>
          <a:xfrm>
            <a:off x="2003925" y="3743550"/>
            <a:ext cx="4990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Titans of API </a:t>
            </a:r>
            <a:b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18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 - REST vs. SOAP</a:t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611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611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p2"/>
          <p:cNvCxnSpPr/>
          <p:nvPr/>
        </p:nvCxnSpPr>
        <p:spPr>
          <a:xfrm flipH="1" rot="10800000">
            <a:off x="2957625" y="4240050"/>
            <a:ext cx="3114000" cy="120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"/>
          <p:cNvSpPr txBox="1"/>
          <p:nvPr/>
        </p:nvSpPr>
        <p:spPr>
          <a:xfrm>
            <a:off x="5624607" y="2848342"/>
            <a:ext cx="2938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9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9"/>
              <a:buFont typeface="Arial"/>
              <a:buNone/>
            </a:pPr>
            <a:r>
              <a:rPr b="1" lang="en-US" sz="1799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Choosing the Right</a:t>
            </a:r>
            <a:br>
              <a:rPr b="1" lang="en-US" sz="1799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1799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Tool for the Job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"/>
          <p:cNvCxnSpPr/>
          <p:nvPr/>
        </p:nvCxnSpPr>
        <p:spPr>
          <a:xfrm flipH="1" rot="10800000">
            <a:off x="6231800" y="1987950"/>
            <a:ext cx="2414400" cy="189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"/>
          <p:cNvSpPr txBox="1"/>
          <p:nvPr/>
        </p:nvSpPr>
        <p:spPr>
          <a:xfrm>
            <a:off x="6071625" y="1688950"/>
            <a:ext cx="2715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7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Positka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"/>
          <p:cNvCxnSpPr/>
          <p:nvPr/>
        </p:nvCxnSpPr>
        <p:spPr>
          <a:xfrm>
            <a:off x="6026250" y="3328338"/>
            <a:ext cx="2199600" cy="102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"/>
          <p:cNvSpPr/>
          <p:nvPr/>
        </p:nvSpPr>
        <p:spPr>
          <a:xfrm>
            <a:off x="1948391" y="221156"/>
            <a:ext cx="5264400" cy="58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4074911" y="842540"/>
            <a:ext cx="130500" cy="130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Font typeface="Arial"/>
              <a:buNone/>
            </a:pPr>
            <a:r>
              <a:t/>
            </a:r>
            <a:endParaRPr b="0" i="0" sz="1711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191" y="670"/>
            <a:ext cx="4572505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 flipH="1">
            <a:off x="4571993" y="670"/>
            <a:ext cx="4570817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 rot="10800000">
            <a:off x="4570305" y="2570956"/>
            <a:ext cx="4572505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 flipH="1" rot="10800000">
            <a:off x="1191" y="2570956"/>
            <a:ext cx="4570817" cy="2571875"/>
          </a:xfrm>
          <a:custGeom>
            <a:rect b="b" l="l" r="r" t="t"/>
            <a:pathLst>
              <a:path extrusionOk="0" h="10000" w="10226">
                <a:moveTo>
                  <a:pt x="0" y="10000"/>
                </a:moveTo>
                <a:lnTo>
                  <a:pt x="0" y="0"/>
                </a:lnTo>
                <a:lnTo>
                  <a:pt x="10226" y="0"/>
                </a:lnTo>
                <a:cubicBezTo>
                  <a:pt x="10226" y="176"/>
                  <a:pt x="10228" y="530"/>
                  <a:pt x="10225" y="771"/>
                </a:cubicBezTo>
                <a:lnTo>
                  <a:pt x="9771" y="771"/>
                </a:lnTo>
                <a:lnTo>
                  <a:pt x="1391" y="773"/>
                </a:lnTo>
                <a:cubicBezTo>
                  <a:pt x="659" y="773"/>
                  <a:pt x="435" y="1282"/>
                  <a:pt x="435" y="2605"/>
                </a:cubicBezTo>
                <a:lnTo>
                  <a:pt x="435" y="9995"/>
                </a:lnTo>
                <a:cubicBezTo>
                  <a:pt x="245" y="9995"/>
                  <a:pt x="0" y="10000"/>
                  <a:pt x="0" y="1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22350" lIns="44700" spcFirstLastPara="1" rIns="44700" wrap="square" tIns="22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1"/>
              <a:buFont typeface="Arial"/>
              <a:buNone/>
            </a:pPr>
            <a:r>
              <a:t/>
            </a:r>
            <a:endParaRPr b="0" i="0" sz="8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237900" y="0"/>
            <a:ext cx="8668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lgerian"/>
              <a:buNone/>
            </a:pPr>
            <a:r>
              <a:rPr lang="en-US" sz="3100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What is an API? The "Waitress" Analogy</a:t>
            </a:r>
            <a:endParaRPr sz="3100"/>
          </a:p>
        </p:txBody>
      </p:sp>
      <p:sp>
        <p:nvSpPr>
          <p:cNvPr id="182" name="Google Shape;182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748975" y="954600"/>
            <a:ext cx="7481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API (Application Programming Interface)</a:t>
            </a:r>
            <a:r>
              <a:rPr b="1" lang="en-US"/>
              <a:t> is a set of rules and protocols that allows two software applications to communicate.</a:t>
            </a:r>
            <a:br>
              <a:rPr b="1" lang="en-US"/>
            </a:b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Think of it as a </a:t>
            </a:r>
            <a:r>
              <a:rPr b="1" lang="en-US"/>
              <a:t>“restaurant menu”</a:t>
            </a:r>
            <a:r>
              <a:rPr b="1" lang="en-US"/>
              <a:t>: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You (user) → request from menu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Waiter (API) → delivers your order to kitchen (server)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Kitchen (server) → prepares and sends back your food (response)</a:t>
            </a:r>
            <a:br>
              <a:rPr b="1" lang="en-US"/>
            </a:b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Example: When you log into a website using </a:t>
            </a:r>
            <a:r>
              <a:rPr b="1" lang="en-US"/>
              <a:t>“Login with Google”</a:t>
            </a:r>
            <a:r>
              <a:rPr b="1" lang="en-US"/>
              <a:t>, the website</a:t>
            </a:r>
            <a:br>
              <a:rPr b="1" lang="en-US"/>
            </a:br>
            <a:r>
              <a:rPr b="1" lang="en-US"/>
              <a:t>                          uses </a:t>
            </a:r>
            <a:r>
              <a:rPr b="1" lang="en-US"/>
              <a:t>Google’s API</a:t>
            </a:r>
            <a:r>
              <a:rPr b="1" lang="en-US"/>
              <a:t> to authenticate you.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4"/>
          <p:cNvSpPr txBox="1"/>
          <p:nvPr>
            <p:ph type="title"/>
          </p:nvPr>
        </p:nvSpPr>
        <p:spPr>
          <a:xfrm>
            <a:off x="760625" y="228350"/>
            <a:ext cx="78618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lgerian"/>
              <a:buNone/>
            </a:pPr>
            <a:r>
              <a:rPr lang="en-US" u="sng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The API Spectrum: More Than One Type</a:t>
            </a:r>
            <a:endParaRPr u="sng"/>
          </a:p>
        </p:txBody>
      </p:sp>
      <p:sp>
        <p:nvSpPr>
          <p:cNvPr id="190" name="Google Shape;190;p4"/>
          <p:cNvSpPr txBox="1"/>
          <p:nvPr/>
        </p:nvSpPr>
        <p:spPr>
          <a:xfrm>
            <a:off x="760625" y="975200"/>
            <a:ext cx="481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 Connector for Every Purpose</a:t>
            </a:r>
            <a:endParaRPr sz="1900"/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499050" y="13740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292A2D"/>
                </a:solidFill>
                <a:tableStyleId>{764FCB0A-B92D-4200-A130-777639212E3D}</a:tableStyleId>
              </a:tblPr>
              <a:tblGrid>
                <a:gridCol w="386675"/>
                <a:gridCol w="1644725"/>
                <a:gridCol w="1790800"/>
                <a:gridCol w="4323675"/>
              </a:tblGrid>
              <a:tr h="59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5250" marB="95250" marR="95250" marL="91425">
                    <a:lnB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F5F5F5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b="1" sz="1300">
                        <a:solidFill>
                          <a:srgbClr val="F5F5F5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B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F5F5F5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Who Uses It?</a:t>
                      </a:r>
                      <a:endParaRPr b="1" sz="1300">
                        <a:solidFill>
                          <a:srgbClr val="F5F5F5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B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F5F5F5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Real-World Example</a:t>
                      </a:r>
                      <a:endParaRPr b="1" sz="1300">
                        <a:solidFill>
                          <a:srgbClr val="F5F5F5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B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API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Everyone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Twitter API - Lets any app display tweets.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8B8B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Partner API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Strategic Businesses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Netflix on Comcast - Integrated into your TV.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Internal API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Within a Company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Bank's CRM talking to its Database.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Composite API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 Processes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8FAFF"/>
                          </a:solidFill>
                          <a:highlight>
                            <a:srgbClr val="292A2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"Checkout" API handling payment, inventory, &amp; shipping at once.</a:t>
                      </a:r>
                      <a:endParaRPr sz="1300">
                        <a:solidFill>
                          <a:srgbClr val="F8FAFF"/>
                        </a:solidFill>
                        <a:highlight>
                          <a:srgbClr val="292A2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5252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760625" y="228350"/>
            <a:ext cx="7630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lgerian"/>
              <a:buNone/>
            </a:pPr>
            <a:r>
              <a:rPr lang="en-US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REST: The Agile Superstar of the Web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414125" y="910075"/>
            <a:ext cx="83232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Representational State Transfer (REST) is an architectural style built for speed and simplicity.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Its Core Principles: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Stateless: Every request is independent. No memory of the past.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Uniform Interface: Uses simple, standard HTTP Verbs: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rgbClr val="F8FAFF"/>
                </a:solidFill>
                <a:highlight>
                  <a:srgbClr val="424242"/>
                </a:highlight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 - Retrieve data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rgbClr val="F8FAFF"/>
                </a:solidFill>
                <a:highlight>
                  <a:srgbClr val="424242"/>
                </a:highlight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 - Create data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rgbClr val="F8FAFF"/>
                </a:solidFill>
                <a:highlight>
                  <a:srgbClr val="424242"/>
                </a:highlight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 - Update data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US" sz="2000">
                <a:solidFill>
                  <a:srgbClr val="F8FAFF"/>
                </a:solidFill>
                <a:highlight>
                  <a:srgbClr val="424242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 - Remove data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Client-Server: Clear separation of concerns.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Cacheable: Responses can be stored for blazing speed.</a:t>
            </a:r>
            <a:endParaRPr sz="20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7"/>
          <p:cNvSpPr txBox="1"/>
          <p:nvPr>
            <p:ph type="title"/>
          </p:nvPr>
        </p:nvSpPr>
        <p:spPr>
          <a:xfrm>
            <a:off x="725350" y="68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Algerian"/>
              <a:buNone/>
            </a:pPr>
            <a:r>
              <a:rPr lang="en-US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REST in Action: A Live API Call</a:t>
            </a:r>
            <a:endParaRPr/>
          </a:p>
        </p:txBody>
      </p:sp>
      <p:pic>
        <p:nvPicPr>
          <p:cNvPr id="205" name="Google Shape;205;p7" title="deepseek_mermaid_20250821_c094f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50" y="745550"/>
            <a:ext cx="3050276" cy="412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7"/>
          <p:cNvSpPr txBox="1"/>
          <p:nvPr/>
        </p:nvSpPr>
        <p:spPr>
          <a:xfrm>
            <a:off x="3904125" y="1434625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The Result (JSON Snippet):</a:t>
            </a:r>
            <a:endParaRPr sz="2000"/>
          </a:p>
        </p:txBody>
      </p:sp>
      <p:sp>
        <p:nvSpPr>
          <p:cNvPr id="207" name="Google Shape;207;p7"/>
          <p:cNvSpPr txBox="1"/>
          <p:nvPr/>
        </p:nvSpPr>
        <p:spPr>
          <a:xfrm>
            <a:off x="3974625" y="2170125"/>
            <a:ext cx="355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"id": 1296269,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"name": "Hello-World",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"owner": { "login": "octocat"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"html_url": "https://github.com/octocat/Hello-World"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819150" y="228925"/>
            <a:ext cx="7505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70"/>
              <a:buFont typeface="Algerian"/>
              <a:buNone/>
            </a:pPr>
            <a:r>
              <a:rPr lang="en-US" sz="26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SOAP in Action: The Financial Transaction</a:t>
            </a:r>
            <a:endParaRPr sz="2600">
              <a:solidFill>
                <a:srgbClr val="00206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4" name="Google Shape;214;p8"/>
          <p:cNvSpPr txBox="1"/>
          <p:nvPr>
            <p:ph idx="4294967295" type="body"/>
          </p:nvPr>
        </p:nvSpPr>
        <p:spPr>
          <a:xfrm>
            <a:off x="190650" y="702575"/>
            <a:ext cx="7641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SOAP Message isn't just a request; it's a secured document.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683250" y="1159463"/>
            <a:ext cx="764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&lt;soap:Envelope xmlns:soap="http://www.w3.org/2003/05/soap-envelope"&gt;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&lt;soap:Header&gt;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&lt;wsse:Security&gt;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    &lt;!-- ENCRYPTED USERNAME &amp; PASSWORD TOKEN --&gt;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&lt;/wsse:Security&gt;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&lt;/soap:Header&gt;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&lt;soap:Body&gt;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&lt;p:ProcessPayment xmlns:p="http://paypal.example.com/"&gt;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   &lt;p:PaymentDetails&gt;...&lt;/p:PaymentDetails&gt;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 &lt;/p:ProcessPayment&gt;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&lt;/soap:Body&gt;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&lt;/soap:Envelope&gt;</a:t>
            </a:r>
            <a:endParaRPr sz="1200"/>
          </a:p>
        </p:txBody>
      </p:sp>
      <p:sp>
        <p:nvSpPr>
          <p:cNvPr id="217" name="Google Shape;217;p8"/>
          <p:cNvSpPr txBox="1"/>
          <p:nvPr/>
        </p:nvSpPr>
        <p:spPr>
          <a:xfrm>
            <a:off x="751200" y="3492550"/>
            <a:ext cx="75057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Why it's used in Banking, Payments (e.g., PayPal), Airlines: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WS-Security: Built-in encryption and digital signatures.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ACID Compliance: Guarantees transactions are processed reliably.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Standardized: Strict standards prevent errors and misinterpretation.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760425" y="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70"/>
              <a:buFont typeface="Algerian"/>
              <a:buNone/>
            </a:pPr>
            <a:r>
              <a:rPr lang="en-US" sz="234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The Right Tool for the Right Job</a:t>
            </a:r>
            <a:endParaRPr sz="2340"/>
          </a:p>
        </p:txBody>
      </p:sp>
      <p:sp>
        <p:nvSpPr>
          <p:cNvPr id="224" name="Google Shape;224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552675" y="1081850"/>
            <a:ext cx="8266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So, Which One Do We Choose?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Choose REST for: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Public APIs for web/mobile apps (e.g., social media integration, weather data)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Scalability and speed are critical.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You want developer-friendly, easy-to-use interfaces.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Choose SOAP for: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Enterprise-grade applications (e.g., financial data, internal ERP systems).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Formal contracts and transactional reliability are non-negotiable.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○"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You need built-in security standards like WS-Security.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The industry trend is towards REST for its agility, but SOAP remains the bedrock of secure, transactional systems.</a:t>
            </a:r>
            <a:endParaRPr sz="15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6e31f6f4b_0_69"/>
          <p:cNvSpPr txBox="1"/>
          <p:nvPr>
            <p:ph type="title"/>
          </p:nvPr>
        </p:nvSpPr>
        <p:spPr>
          <a:xfrm>
            <a:off x="760425" y="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70"/>
              <a:buFont typeface="Algerian"/>
              <a:buNone/>
            </a:pPr>
            <a:r>
              <a:rPr lang="en-US" sz="234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Why This Matters to Me &amp; Positka</a:t>
            </a:r>
            <a:endParaRPr sz="2340"/>
          </a:p>
        </p:txBody>
      </p:sp>
      <p:sp>
        <p:nvSpPr>
          <p:cNvPr id="232" name="Google Shape;232;g376e31f6f4b_0_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376e31f6f4b_0_69"/>
          <p:cNvSpPr txBox="1"/>
          <p:nvPr/>
        </p:nvSpPr>
        <p:spPr>
          <a:xfrm>
            <a:off x="552675" y="1081850"/>
            <a:ext cx="8266200" cy="4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APIs Are the Foundation of Modern Business Solutions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Understanding APIs is understanding how the digital world connects.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At Positka, working with clients like FSI (Banking) and Retail demands this knowledge: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Integrating a client's e-commerce site (REST) with a legacy inventory system.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800"/>
              <a:buFont typeface="Roboto"/>
              <a:buChar char="○"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Ensuring secure data exchange (mTLS, SOAP) for financial transactions.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I am excited to learn, contribute, and help build these critical connections that drive business value for Positka's clients.</a:t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