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04" r:id="rId6"/>
    <p:sldId id="307" r:id="rId7"/>
    <p:sldId id="281" r:id="rId8"/>
    <p:sldId id="323" r:id="rId9"/>
    <p:sldId id="324" r:id="rId10"/>
    <p:sldId id="282" r:id="rId11"/>
    <p:sldId id="314" r:id="rId12"/>
    <p:sldId id="315" r:id="rId13"/>
    <p:sldId id="317" r:id="rId14"/>
    <p:sldId id="325" r:id="rId15"/>
    <p:sldId id="318" r:id="rId16"/>
    <p:sldId id="326" r:id="rId17"/>
    <p:sldId id="327" r:id="rId18"/>
    <p:sldId id="328" r:id="rId19"/>
    <p:sldId id="329" r:id="rId20"/>
    <p:sldId id="321" r:id="rId21"/>
    <p:sldId id="322" r:id="rId22"/>
    <p:sldId id="330"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71"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960" userDrawn="1">
          <p15:clr>
            <a:srgbClr val="A4A3A4"/>
          </p15:clr>
        </p15:guide>
        <p15:guide id="16" pos="2760" userDrawn="1">
          <p15:clr>
            <a:srgbClr val="A4A3A4"/>
          </p15:clr>
        </p15:guide>
        <p15:guide id="17" pos="3288" userDrawn="1">
          <p15:clr>
            <a:srgbClr val="A4A3A4"/>
          </p15:clr>
        </p15:guide>
        <p15:guide id="18" pos="3953"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85" userDrawn="1">
          <p15:clr>
            <a:srgbClr val="A4A3A4"/>
          </p15:clr>
        </p15:guide>
        <p15:guide id="23" orient="horz" pos="2448" userDrawn="1">
          <p15:clr>
            <a:srgbClr val="A4A3A4"/>
          </p15:clr>
        </p15:guide>
        <p15:guide id="25" pos="5246" userDrawn="1">
          <p15:clr>
            <a:srgbClr val="A4A3A4"/>
          </p15:clr>
        </p15:guide>
        <p15:guide id="26" pos="7261" userDrawn="1">
          <p15:clr>
            <a:srgbClr val="A4A3A4"/>
          </p15:clr>
        </p15:guide>
        <p15:guide id="27" pos="2955" userDrawn="1">
          <p15:clr>
            <a:srgbClr val="A4A3A4"/>
          </p15:clr>
        </p15:guide>
        <p15:guide id="28" pos="235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na sujeet" initials="rs" lastIdx="1" clrIdx="0">
    <p:extLst>
      <p:ext uri="{19B8F6BF-5375-455C-9EA6-DF929625EA0E}">
        <p15:presenceInfo xmlns:p15="http://schemas.microsoft.com/office/powerpoint/2012/main" userId="4c85cc4091171a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66" d="100"/>
          <a:sy n="66" d="100"/>
        </p:scale>
        <p:origin x="38" y="235"/>
      </p:cViewPr>
      <p:guideLst>
        <p:guide orient="horz" pos="2616"/>
        <p:guide orient="horz" pos="3271"/>
        <p:guide pos="6912"/>
        <p:guide orient="horz"/>
        <p:guide orient="horz" pos="4008"/>
        <p:guide orient="horz" pos="2352"/>
        <p:guide pos="6696"/>
        <p:guide pos="960"/>
        <p:guide pos="2760"/>
        <p:guide pos="3288"/>
        <p:guide pos="3953"/>
        <p:guide pos="4392"/>
        <p:guide pos="4944"/>
        <p:guide pos="5544"/>
        <p:guide pos="6085"/>
        <p:guide orient="horz" pos="2448"/>
        <p:guide pos="5246"/>
        <p:guide pos="7261"/>
        <p:guide pos="2955"/>
        <p:guide pos="235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04T08:36:41.185" idx="1">
    <p:pos x="3016" y="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52329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22180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30464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4396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736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5333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5753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6716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4400" dirty="0"/>
              <a:t>Java</a:t>
            </a:r>
            <a:br>
              <a:rPr lang="en-US" sz="4400" dirty="0"/>
            </a:br>
            <a:r>
              <a:rPr lang="en-US" sz="4400" dirty="0"/>
              <a:t>mastery</a:t>
            </a:r>
            <a:br>
              <a:rPr lang="en-US" dirty="0"/>
            </a:br>
            <a:r>
              <a:rPr lang="en-US" sz="1200" dirty="0"/>
              <a:t>Rana sujeet </a:t>
            </a:r>
            <a:r>
              <a:rPr lang="en-US" sz="1200" dirty="0" err="1"/>
              <a:t>kumar</a:t>
            </a:r>
            <a:endParaRPr lang="en-US" sz="12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IN" b="1" dirty="0"/>
              <a:t>Runtime Polymorphism (Method Overriding)</a:t>
            </a:r>
            <a:r>
              <a:rPr lang="en-IN" dirty="0"/>
              <a:t>:</a:t>
            </a:r>
            <a:endParaRPr lang="en-US"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7413625" cy="4143375"/>
          </a:xfrm>
        </p:spPr>
        <p:txBody>
          <a:bodyPr>
            <a:normAutofit/>
          </a:bodyPr>
          <a:lstStyle/>
          <a:p>
            <a:pPr marL="0" indent="0">
              <a:buNone/>
            </a:pPr>
            <a:r>
              <a:rPr lang="en-US" sz="2800" dirty="0"/>
              <a:t>Method overriding occurs when a subclass provides a specific implementation for a method that is already defined in its superclass. The overridden method in the subclass should have the same name, return type, and parameters as the method in the superclass. This allows the subclass to provide a specific implementation of a method that is defined in its superclass.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0694687-E9EB-706F-87BB-94CCB08C91C2}"/>
              </a:ext>
            </a:extLst>
          </p:cNvPr>
          <p:cNvSpPr txBox="1"/>
          <p:nvPr/>
        </p:nvSpPr>
        <p:spPr>
          <a:xfrm>
            <a:off x="501316" y="1152078"/>
            <a:ext cx="5273320" cy="6001643"/>
          </a:xfrm>
          <a:prstGeom prst="rect">
            <a:avLst/>
          </a:prstGeom>
          <a:noFill/>
        </p:spPr>
        <p:txBody>
          <a:bodyPr wrap="square">
            <a:spAutoFit/>
          </a:bodyPr>
          <a:lstStyle/>
          <a:p>
            <a:r>
              <a:rPr lang="en-IN" sz="2000" dirty="0">
                <a:solidFill>
                  <a:srgbClr val="FF0000"/>
                </a:solidFill>
              </a:rPr>
              <a:t>public class Animal {</a:t>
            </a:r>
          </a:p>
          <a:p>
            <a:r>
              <a:rPr lang="en-IN" sz="2000" dirty="0">
                <a:solidFill>
                  <a:srgbClr val="FF0000"/>
                </a:solidFill>
              </a:rPr>
              <a:t>    // Method to be overridden</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("Some generic animal sound"); }</a:t>
            </a:r>
          </a:p>
          <a:p>
            <a:r>
              <a:rPr lang="en-IN" sz="2000" dirty="0">
                <a:solidFill>
                  <a:srgbClr val="FF0000"/>
                </a:solidFill>
              </a:rPr>
              <a:t>}</a:t>
            </a:r>
          </a:p>
          <a:p>
            <a:r>
              <a:rPr lang="en-IN" sz="2000" dirty="0">
                <a:solidFill>
                  <a:srgbClr val="FF0000"/>
                </a:solidFill>
              </a:rPr>
              <a:t>public class Dog extends Animal {</a:t>
            </a:r>
          </a:p>
          <a:p>
            <a:r>
              <a:rPr lang="en-IN" sz="2000" dirty="0">
                <a:solidFill>
                  <a:srgbClr val="FF0000"/>
                </a:solidFill>
              </a:rPr>
              <a:t>    // Overriding the </a:t>
            </a:r>
            <a:r>
              <a:rPr lang="en-IN" sz="2000" dirty="0" err="1">
                <a:solidFill>
                  <a:srgbClr val="FF0000"/>
                </a:solidFill>
              </a:rPr>
              <a:t>makeSound</a:t>
            </a:r>
            <a:r>
              <a:rPr lang="en-IN" sz="2000" dirty="0">
                <a:solidFill>
                  <a:srgbClr val="FF0000"/>
                </a:solidFill>
              </a:rPr>
              <a:t> method</a:t>
            </a:r>
          </a:p>
          <a:p>
            <a:r>
              <a:rPr lang="en-IN" sz="2000" dirty="0">
                <a:solidFill>
                  <a:srgbClr val="FF0000"/>
                </a:solidFill>
              </a:rPr>
              <a:t>    @Override</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("Bark");}</a:t>
            </a:r>
          </a:p>
          <a:p>
            <a:r>
              <a:rPr lang="en-IN" sz="2000" dirty="0">
                <a:solidFill>
                  <a:srgbClr val="FF0000"/>
                </a:solidFill>
              </a:rPr>
              <a:t>    }</a:t>
            </a:r>
          </a:p>
          <a:p>
            <a:r>
              <a:rPr lang="en-IN" sz="2000" dirty="0">
                <a:solidFill>
                  <a:srgbClr val="FF0000"/>
                </a:solidFill>
              </a:rPr>
              <a:t>public class Cat extends Animal {</a:t>
            </a:r>
          </a:p>
          <a:p>
            <a:r>
              <a:rPr lang="en-IN" sz="2000" dirty="0">
                <a:solidFill>
                  <a:srgbClr val="FF0000"/>
                </a:solidFill>
              </a:rPr>
              <a:t>    // Overriding the </a:t>
            </a:r>
            <a:r>
              <a:rPr lang="en-IN" sz="2000" dirty="0" err="1">
                <a:solidFill>
                  <a:srgbClr val="FF0000"/>
                </a:solidFill>
              </a:rPr>
              <a:t>makeSound</a:t>
            </a:r>
            <a:r>
              <a:rPr lang="en-IN" sz="2000" dirty="0">
                <a:solidFill>
                  <a:srgbClr val="FF0000"/>
                </a:solidFill>
              </a:rPr>
              <a:t> method</a:t>
            </a:r>
          </a:p>
          <a:p>
            <a:r>
              <a:rPr lang="en-IN" sz="2000" dirty="0">
                <a:solidFill>
                  <a:srgbClr val="FF0000"/>
                </a:solidFill>
              </a:rPr>
              <a:t>    @Override</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("Meow");}</a:t>
            </a:r>
          </a:p>
          <a:p>
            <a:r>
              <a:rPr lang="en-IN" sz="2000" dirty="0">
                <a:solidFill>
                  <a:srgbClr val="FF0000"/>
                </a:solidFill>
              </a:rPr>
              <a:t>}</a:t>
            </a:r>
          </a:p>
          <a:p>
            <a:endParaRPr lang="en-IN" sz="2400" dirty="0">
              <a:solidFill>
                <a:srgbClr val="FF0000"/>
              </a:solidFill>
            </a:endParaRPr>
          </a:p>
        </p:txBody>
      </p:sp>
      <p:sp>
        <p:nvSpPr>
          <p:cNvPr id="17" name="TextBox 16">
            <a:extLst>
              <a:ext uri="{FF2B5EF4-FFF2-40B4-BE49-F238E27FC236}">
                <a16:creationId xmlns:a16="http://schemas.microsoft.com/office/drawing/2014/main" id="{202F52C9-B0A2-2295-7759-C067526FAC99}"/>
              </a:ext>
            </a:extLst>
          </p:cNvPr>
          <p:cNvSpPr txBox="1"/>
          <p:nvPr/>
        </p:nvSpPr>
        <p:spPr>
          <a:xfrm>
            <a:off x="5983410" y="700879"/>
            <a:ext cx="5646821" cy="6001643"/>
          </a:xfrm>
          <a:prstGeom prst="rect">
            <a:avLst/>
          </a:prstGeom>
          <a:noFill/>
        </p:spPr>
        <p:txBody>
          <a:bodyPr wrap="square">
            <a:spAutoFit/>
          </a:bodyPr>
          <a:lstStyle/>
          <a:p>
            <a:r>
              <a:rPr lang="en-IN" sz="2400" dirty="0">
                <a:solidFill>
                  <a:srgbClr val="FF0000"/>
                </a:solidFill>
              </a:rPr>
              <a:t>public class Main {</a:t>
            </a:r>
          </a:p>
          <a:p>
            <a:r>
              <a:rPr lang="en-IN" sz="2400" dirty="0">
                <a:solidFill>
                  <a:srgbClr val="FF0000"/>
                </a:solidFill>
              </a:rPr>
              <a:t>    public static void main(String[] </a:t>
            </a:r>
            <a:r>
              <a:rPr lang="en-IN" sz="2400" dirty="0" err="1">
                <a:solidFill>
                  <a:srgbClr val="FF0000"/>
                </a:solidFill>
              </a:rPr>
              <a:t>args</a:t>
            </a:r>
            <a:r>
              <a:rPr lang="en-IN" sz="2400" dirty="0">
                <a:solidFill>
                  <a:srgbClr val="FF0000"/>
                </a:solidFill>
              </a:rPr>
              <a:t>) {</a:t>
            </a:r>
          </a:p>
          <a:p>
            <a:r>
              <a:rPr lang="en-IN" sz="2400" dirty="0">
                <a:solidFill>
                  <a:srgbClr val="FF0000"/>
                </a:solidFill>
              </a:rPr>
              <a:t>        // Creating objects of Animal, Dog, and Cat classes</a:t>
            </a:r>
          </a:p>
          <a:p>
            <a:r>
              <a:rPr lang="en-IN" sz="2400" dirty="0">
                <a:solidFill>
                  <a:srgbClr val="FF0000"/>
                </a:solidFill>
              </a:rPr>
              <a:t>        Animal </a:t>
            </a:r>
            <a:r>
              <a:rPr lang="en-IN" sz="2400" dirty="0" err="1">
                <a:solidFill>
                  <a:srgbClr val="FF0000"/>
                </a:solidFill>
              </a:rPr>
              <a:t>myAnimal</a:t>
            </a:r>
            <a:r>
              <a:rPr lang="en-IN" sz="2400" dirty="0">
                <a:solidFill>
                  <a:srgbClr val="FF0000"/>
                </a:solidFill>
              </a:rPr>
              <a:t> = new Animal();</a:t>
            </a:r>
          </a:p>
          <a:p>
            <a:r>
              <a:rPr lang="en-IN" sz="2400" dirty="0">
                <a:solidFill>
                  <a:srgbClr val="FF0000"/>
                </a:solidFill>
              </a:rPr>
              <a:t>        Animal </a:t>
            </a:r>
            <a:r>
              <a:rPr lang="en-IN" sz="2400" dirty="0" err="1">
                <a:solidFill>
                  <a:srgbClr val="FF0000"/>
                </a:solidFill>
              </a:rPr>
              <a:t>myDog</a:t>
            </a:r>
            <a:r>
              <a:rPr lang="en-IN" sz="2400" dirty="0">
                <a:solidFill>
                  <a:srgbClr val="FF0000"/>
                </a:solidFill>
              </a:rPr>
              <a:t> = new Dog();</a:t>
            </a:r>
          </a:p>
          <a:p>
            <a:r>
              <a:rPr lang="en-IN" sz="2400" dirty="0">
                <a:solidFill>
                  <a:srgbClr val="FF0000"/>
                </a:solidFill>
              </a:rPr>
              <a:t>        Animal </a:t>
            </a:r>
            <a:r>
              <a:rPr lang="en-IN" sz="2400" dirty="0" err="1">
                <a:solidFill>
                  <a:srgbClr val="FF0000"/>
                </a:solidFill>
              </a:rPr>
              <a:t>myCat</a:t>
            </a:r>
            <a:r>
              <a:rPr lang="en-IN" sz="2400" dirty="0">
                <a:solidFill>
                  <a:srgbClr val="FF0000"/>
                </a:solidFill>
              </a:rPr>
              <a:t> = new Cat();</a:t>
            </a:r>
          </a:p>
          <a:p>
            <a:endParaRPr lang="en-IN" sz="2400" dirty="0">
              <a:solidFill>
                <a:srgbClr val="FF0000"/>
              </a:solidFill>
            </a:endParaRPr>
          </a:p>
          <a:p>
            <a:r>
              <a:rPr lang="en-IN" sz="2400" dirty="0">
                <a:solidFill>
                  <a:srgbClr val="FF0000"/>
                </a:solidFill>
              </a:rPr>
              <a:t>        // Calling the </a:t>
            </a:r>
            <a:r>
              <a:rPr lang="en-IN" sz="2400" dirty="0" err="1">
                <a:solidFill>
                  <a:srgbClr val="FF0000"/>
                </a:solidFill>
              </a:rPr>
              <a:t>makeSound</a:t>
            </a:r>
            <a:r>
              <a:rPr lang="en-IN" sz="2400" dirty="0">
                <a:solidFill>
                  <a:srgbClr val="FF0000"/>
                </a:solidFill>
              </a:rPr>
              <a:t> method</a:t>
            </a:r>
          </a:p>
          <a:p>
            <a:r>
              <a:rPr lang="en-IN" sz="2400" dirty="0">
                <a:solidFill>
                  <a:srgbClr val="FF0000"/>
                </a:solidFill>
              </a:rPr>
              <a:t>        </a:t>
            </a:r>
            <a:r>
              <a:rPr lang="en-IN" sz="2400" dirty="0" err="1">
                <a:solidFill>
                  <a:srgbClr val="FF0000"/>
                </a:solidFill>
              </a:rPr>
              <a:t>myAnimal.makeSound</a:t>
            </a:r>
            <a:r>
              <a:rPr lang="en-IN" sz="2400" dirty="0">
                <a:solidFill>
                  <a:srgbClr val="FF0000"/>
                </a:solidFill>
              </a:rPr>
              <a:t>(); // Outputs: Some generic animal sound</a:t>
            </a:r>
          </a:p>
          <a:p>
            <a:r>
              <a:rPr lang="en-IN" sz="2400" dirty="0">
                <a:solidFill>
                  <a:srgbClr val="FF0000"/>
                </a:solidFill>
              </a:rPr>
              <a:t>        </a:t>
            </a:r>
            <a:r>
              <a:rPr lang="en-IN" sz="2400" dirty="0" err="1">
                <a:solidFill>
                  <a:srgbClr val="FF0000"/>
                </a:solidFill>
              </a:rPr>
              <a:t>myDog.makeSound</a:t>
            </a:r>
            <a:r>
              <a:rPr lang="en-IN" sz="2400" dirty="0">
                <a:solidFill>
                  <a:srgbClr val="FF0000"/>
                </a:solidFill>
              </a:rPr>
              <a:t>();    // Outputs: Bark</a:t>
            </a:r>
          </a:p>
          <a:p>
            <a:r>
              <a:rPr lang="en-IN" sz="2400" dirty="0">
                <a:solidFill>
                  <a:srgbClr val="FF0000"/>
                </a:solidFill>
              </a:rPr>
              <a:t>        </a:t>
            </a:r>
            <a:r>
              <a:rPr lang="en-IN" sz="2400" dirty="0" err="1">
                <a:solidFill>
                  <a:srgbClr val="FF0000"/>
                </a:solidFill>
              </a:rPr>
              <a:t>myCat.makeSound</a:t>
            </a:r>
            <a:r>
              <a:rPr lang="en-IN" sz="2400" dirty="0">
                <a:solidFill>
                  <a:srgbClr val="FF0000"/>
                </a:solidFill>
              </a:rPr>
              <a:t>();    // Outputs: Meow  }</a:t>
            </a:r>
          </a:p>
          <a:p>
            <a:r>
              <a:rPr lang="en-IN" sz="2400" dirty="0">
                <a:solidFill>
                  <a:srgbClr val="FF0000"/>
                </a:solidFill>
              </a:rPr>
              <a:t>}</a:t>
            </a:r>
          </a:p>
        </p:txBody>
      </p:sp>
      <p:sp>
        <p:nvSpPr>
          <p:cNvPr id="3" name="TextBox 2">
            <a:extLst>
              <a:ext uri="{FF2B5EF4-FFF2-40B4-BE49-F238E27FC236}">
                <a16:creationId xmlns:a16="http://schemas.microsoft.com/office/drawing/2014/main" id="{64E157E8-37E2-BECF-EBB8-FC7574BF5D1C}"/>
              </a:ext>
            </a:extLst>
          </p:cNvPr>
          <p:cNvSpPr txBox="1"/>
          <p:nvPr/>
        </p:nvSpPr>
        <p:spPr>
          <a:xfrm>
            <a:off x="672979" y="580495"/>
            <a:ext cx="3065584" cy="646331"/>
          </a:xfrm>
          <a:prstGeom prst="rect">
            <a:avLst/>
          </a:prstGeom>
          <a:noFill/>
        </p:spPr>
        <p:txBody>
          <a:bodyPr wrap="square">
            <a:spAutoFit/>
          </a:bodyPr>
          <a:lstStyle/>
          <a:p>
            <a:r>
              <a:rPr lang="en-IN" sz="3600" b="1" dirty="0">
                <a:solidFill>
                  <a:schemeClr val="accent1">
                    <a:lumMod val="10000"/>
                  </a:schemeClr>
                </a:solidFill>
              </a:rPr>
              <a:t>Example</a:t>
            </a:r>
            <a:r>
              <a:rPr lang="en-IN" sz="3600" dirty="0">
                <a:solidFill>
                  <a:schemeClr val="accent1">
                    <a:lumMod val="10000"/>
                  </a:schemeClr>
                </a:solidFill>
              </a:rPr>
              <a:t>:</a:t>
            </a:r>
          </a:p>
        </p:txBody>
      </p:sp>
    </p:spTree>
    <p:extLst>
      <p:ext uri="{BB962C8B-B14F-4D97-AF65-F5344CB8AC3E}">
        <p14:creationId xmlns:p14="http://schemas.microsoft.com/office/powerpoint/2010/main" val="375081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9836" y="518381"/>
            <a:ext cx="7843837" cy="708514"/>
          </a:xfrm>
        </p:spPr>
        <p:txBody>
          <a:bodyPr/>
          <a:lstStyle/>
          <a:p>
            <a:r>
              <a:rPr lang="en-IN" dirty="0"/>
              <a:t>Abstract Classes</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39261" y="1547446"/>
            <a:ext cx="7788764" cy="4815253"/>
          </a:xfrm>
        </p:spPr>
        <p:txBody>
          <a:bodyPr>
            <a:noAutofit/>
          </a:bodyPr>
          <a:lstStyle/>
          <a:p>
            <a:r>
              <a:rPr lang="en-US" sz="2800" dirty="0"/>
              <a:t>An abstract class is a class that cannot be instantiated on its own and must be subclassed. It can have both abstract methods (without a body) and concrete methods (with a body). Abstract classes are used when you want to provide a common base class with some common functionality that can be shared among multiple subclasses.</a:t>
            </a:r>
          </a:p>
          <a:p>
            <a:pPr>
              <a:buFont typeface="Arial" panose="020B0604020202020204" pitchFamily="34" charset="0"/>
              <a:buChar char="•"/>
            </a:pPr>
            <a:r>
              <a:rPr lang="en-US" sz="2800" b="1" dirty="0"/>
              <a:t>Abstract Method</a:t>
            </a:r>
            <a:r>
              <a:rPr lang="en-US" sz="2800" dirty="0"/>
              <a:t>: A method that is declared without an implementation. Subclasses must provide the implementation for abstract methods.</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0694687-E9EB-706F-87BB-94CCB08C91C2}"/>
              </a:ext>
            </a:extLst>
          </p:cNvPr>
          <p:cNvSpPr txBox="1"/>
          <p:nvPr/>
        </p:nvSpPr>
        <p:spPr>
          <a:xfrm>
            <a:off x="501316" y="1152078"/>
            <a:ext cx="5273320" cy="6001643"/>
          </a:xfrm>
          <a:prstGeom prst="rect">
            <a:avLst/>
          </a:prstGeom>
          <a:noFill/>
        </p:spPr>
        <p:txBody>
          <a:bodyPr wrap="square">
            <a:spAutoFit/>
          </a:bodyPr>
          <a:lstStyle/>
          <a:p>
            <a:r>
              <a:rPr lang="en-IN" sz="2000" dirty="0">
                <a:solidFill>
                  <a:srgbClr val="FF0000"/>
                </a:solidFill>
              </a:rPr>
              <a:t>public abstract class Animal {</a:t>
            </a:r>
            <a:br>
              <a:rPr lang="en-IN" sz="2000" dirty="0">
                <a:solidFill>
                  <a:srgbClr val="FF0000"/>
                </a:solidFill>
              </a:rPr>
            </a:br>
            <a:r>
              <a:rPr lang="en-IN" sz="2000" dirty="0">
                <a:solidFill>
                  <a:srgbClr val="FF0000"/>
                </a:solidFill>
              </a:rPr>
              <a:t> // Abstract method (no implementation)</a:t>
            </a:r>
          </a:p>
          <a:p>
            <a:r>
              <a:rPr lang="en-IN" sz="2000" dirty="0">
                <a:solidFill>
                  <a:srgbClr val="FF0000"/>
                </a:solidFill>
              </a:rPr>
              <a:t>    public abstract void </a:t>
            </a:r>
            <a:r>
              <a:rPr lang="en-IN" sz="2000" dirty="0" err="1">
                <a:solidFill>
                  <a:srgbClr val="FF0000"/>
                </a:solidFill>
              </a:rPr>
              <a:t>makeSound</a:t>
            </a:r>
            <a:r>
              <a:rPr lang="en-IN" sz="2000" dirty="0">
                <a:solidFill>
                  <a:srgbClr val="FF0000"/>
                </a:solidFill>
              </a:rPr>
              <a:t>();</a:t>
            </a:r>
          </a:p>
          <a:p>
            <a:r>
              <a:rPr lang="en-IN" sz="2000" dirty="0">
                <a:solidFill>
                  <a:srgbClr val="FF0000"/>
                </a:solidFill>
              </a:rPr>
              <a:t>// Concrete method</a:t>
            </a:r>
          </a:p>
          <a:p>
            <a:r>
              <a:rPr lang="en-IN" sz="2000" dirty="0">
                <a:solidFill>
                  <a:srgbClr val="FF0000"/>
                </a:solidFill>
              </a:rPr>
              <a:t>    public void sleep()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("This animal is sleeping");</a:t>
            </a:r>
          </a:p>
          <a:p>
            <a:r>
              <a:rPr lang="en-IN" sz="2000" dirty="0">
                <a:solidFill>
                  <a:srgbClr val="FF0000"/>
                </a:solidFill>
              </a:rPr>
              <a:t>    }</a:t>
            </a:r>
          </a:p>
          <a:p>
            <a:r>
              <a:rPr lang="en-IN" sz="2000" dirty="0">
                <a:solidFill>
                  <a:srgbClr val="FF0000"/>
                </a:solidFill>
              </a:rPr>
              <a:t>}</a:t>
            </a:r>
          </a:p>
          <a:p>
            <a:r>
              <a:rPr lang="en-IN" sz="2000" dirty="0">
                <a:solidFill>
                  <a:srgbClr val="FF0000"/>
                </a:solidFill>
              </a:rPr>
              <a:t>public class Dog extends Animal {</a:t>
            </a:r>
          </a:p>
          <a:p>
            <a:r>
              <a:rPr lang="en-IN" sz="2000" dirty="0">
                <a:solidFill>
                  <a:srgbClr val="FF0000"/>
                </a:solidFill>
              </a:rPr>
              <a:t>    // Providing implementation for the abstract method</a:t>
            </a:r>
          </a:p>
          <a:p>
            <a:r>
              <a:rPr lang="en-IN" sz="2000" dirty="0">
                <a:solidFill>
                  <a:srgbClr val="FF0000"/>
                </a:solidFill>
              </a:rPr>
              <a:t>    @Override</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("Bark");</a:t>
            </a:r>
          </a:p>
          <a:p>
            <a:r>
              <a:rPr lang="en-IN" sz="2000" dirty="0">
                <a:solidFill>
                  <a:srgbClr val="FF0000"/>
                </a:solidFill>
              </a:rPr>
              <a:t>    }</a:t>
            </a:r>
          </a:p>
          <a:p>
            <a:r>
              <a:rPr lang="en-IN" sz="2000" dirty="0">
                <a:solidFill>
                  <a:srgbClr val="FF0000"/>
                </a:solidFill>
              </a:rPr>
              <a:t>}</a:t>
            </a:r>
          </a:p>
          <a:p>
            <a:endParaRPr lang="en-IN" sz="2000" dirty="0">
              <a:solidFill>
                <a:srgbClr val="FF0000"/>
              </a:solidFill>
            </a:endParaRPr>
          </a:p>
          <a:p>
            <a:endParaRPr lang="en-IN" sz="2400" dirty="0">
              <a:solidFill>
                <a:srgbClr val="FF0000"/>
              </a:solidFill>
            </a:endParaRPr>
          </a:p>
        </p:txBody>
      </p:sp>
      <p:sp>
        <p:nvSpPr>
          <p:cNvPr id="17" name="TextBox 16">
            <a:extLst>
              <a:ext uri="{FF2B5EF4-FFF2-40B4-BE49-F238E27FC236}">
                <a16:creationId xmlns:a16="http://schemas.microsoft.com/office/drawing/2014/main" id="{202F52C9-B0A2-2295-7759-C067526FAC99}"/>
              </a:ext>
            </a:extLst>
          </p:cNvPr>
          <p:cNvSpPr txBox="1"/>
          <p:nvPr/>
        </p:nvSpPr>
        <p:spPr>
          <a:xfrm>
            <a:off x="5946300" y="700879"/>
            <a:ext cx="5683932" cy="3785652"/>
          </a:xfrm>
          <a:prstGeom prst="rect">
            <a:avLst/>
          </a:prstGeom>
          <a:noFill/>
        </p:spPr>
        <p:txBody>
          <a:bodyPr wrap="square">
            <a:spAutoFit/>
          </a:bodyPr>
          <a:lstStyle/>
          <a:p>
            <a:r>
              <a:rPr lang="en-IN" sz="2400" dirty="0">
                <a:solidFill>
                  <a:srgbClr val="FF0000"/>
                </a:solidFill>
              </a:rPr>
              <a:t>public class Main {</a:t>
            </a:r>
          </a:p>
          <a:p>
            <a:r>
              <a:rPr lang="en-IN" sz="2400" dirty="0">
                <a:solidFill>
                  <a:srgbClr val="FF0000"/>
                </a:solidFill>
              </a:rPr>
              <a:t>    public static void main(String[] </a:t>
            </a:r>
            <a:r>
              <a:rPr lang="en-IN" sz="2400" dirty="0" err="1">
                <a:solidFill>
                  <a:srgbClr val="FF0000"/>
                </a:solidFill>
              </a:rPr>
              <a:t>args</a:t>
            </a:r>
            <a:r>
              <a:rPr lang="en-IN" sz="2400" dirty="0">
                <a:solidFill>
                  <a:srgbClr val="FF0000"/>
                </a:solidFill>
              </a:rPr>
              <a:t>) {</a:t>
            </a:r>
          </a:p>
          <a:p>
            <a:r>
              <a:rPr lang="en-IN" sz="2400" dirty="0">
                <a:solidFill>
                  <a:srgbClr val="FF0000"/>
                </a:solidFill>
              </a:rPr>
              <a:t>        // Animal </a:t>
            </a:r>
            <a:r>
              <a:rPr lang="en-IN" sz="2400" dirty="0" err="1">
                <a:solidFill>
                  <a:srgbClr val="FF0000"/>
                </a:solidFill>
              </a:rPr>
              <a:t>animal</a:t>
            </a:r>
            <a:r>
              <a:rPr lang="en-IN" sz="2400" dirty="0">
                <a:solidFill>
                  <a:srgbClr val="FF0000"/>
                </a:solidFill>
              </a:rPr>
              <a:t> = new Animal(); // This would be an error</a:t>
            </a:r>
          </a:p>
          <a:p>
            <a:r>
              <a:rPr lang="en-IN" sz="2400" dirty="0">
                <a:solidFill>
                  <a:srgbClr val="FF0000"/>
                </a:solidFill>
              </a:rPr>
              <a:t>        Animal dog = new Dog();</a:t>
            </a:r>
          </a:p>
          <a:p>
            <a:r>
              <a:rPr lang="en-IN" sz="2400" dirty="0">
                <a:solidFill>
                  <a:srgbClr val="FF0000"/>
                </a:solidFill>
              </a:rPr>
              <a:t>        </a:t>
            </a:r>
            <a:r>
              <a:rPr lang="en-IN" sz="2400" dirty="0" err="1">
                <a:solidFill>
                  <a:srgbClr val="FF0000"/>
                </a:solidFill>
              </a:rPr>
              <a:t>dog.makeSound</a:t>
            </a:r>
            <a:r>
              <a:rPr lang="en-IN" sz="2400" dirty="0">
                <a:solidFill>
                  <a:srgbClr val="FF0000"/>
                </a:solidFill>
              </a:rPr>
              <a:t>();  // Outputs: Bark</a:t>
            </a:r>
          </a:p>
          <a:p>
            <a:r>
              <a:rPr lang="en-IN" sz="2400" dirty="0">
                <a:solidFill>
                  <a:srgbClr val="FF0000"/>
                </a:solidFill>
              </a:rPr>
              <a:t>        </a:t>
            </a:r>
            <a:r>
              <a:rPr lang="en-IN" sz="2400" dirty="0" err="1">
                <a:solidFill>
                  <a:srgbClr val="FF0000"/>
                </a:solidFill>
              </a:rPr>
              <a:t>dog.sleep</a:t>
            </a:r>
            <a:r>
              <a:rPr lang="en-IN" sz="2400" dirty="0">
                <a:solidFill>
                  <a:srgbClr val="FF0000"/>
                </a:solidFill>
              </a:rPr>
              <a:t>();      // Outputs: This animal is sleeping</a:t>
            </a:r>
          </a:p>
          <a:p>
            <a:r>
              <a:rPr lang="en-IN" sz="2400" dirty="0">
                <a:solidFill>
                  <a:srgbClr val="FF0000"/>
                </a:solidFill>
              </a:rPr>
              <a:t>    }</a:t>
            </a:r>
          </a:p>
          <a:p>
            <a:r>
              <a:rPr lang="en-IN" sz="2400" dirty="0">
                <a:solidFill>
                  <a:srgbClr val="FF0000"/>
                </a:solidFill>
              </a:rPr>
              <a:t>}</a:t>
            </a:r>
          </a:p>
        </p:txBody>
      </p:sp>
      <p:sp>
        <p:nvSpPr>
          <p:cNvPr id="3" name="TextBox 2">
            <a:extLst>
              <a:ext uri="{FF2B5EF4-FFF2-40B4-BE49-F238E27FC236}">
                <a16:creationId xmlns:a16="http://schemas.microsoft.com/office/drawing/2014/main" id="{64E157E8-37E2-BECF-EBB8-FC7574BF5D1C}"/>
              </a:ext>
            </a:extLst>
          </p:cNvPr>
          <p:cNvSpPr txBox="1"/>
          <p:nvPr/>
        </p:nvSpPr>
        <p:spPr>
          <a:xfrm>
            <a:off x="672979" y="580495"/>
            <a:ext cx="3065584" cy="646331"/>
          </a:xfrm>
          <a:prstGeom prst="rect">
            <a:avLst/>
          </a:prstGeom>
          <a:noFill/>
        </p:spPr>
        <p:txBody>
          <a:bodyPr wrap="square">
            <a:spAutoFit/>
          </a:bodyPr>
          <a:lstStyle/>
          <a:p>
            <a:r>
              <a:rPr lang="en-IN" sz="3600" b="1" dirty="0">
                <a:solidFill>
                  <a:schemeClr val="accent1">
                    <a:lumMod val="10000"/>
                  </a:schemeClr>
                </a:solidFill>
              </a:rPr>
              <a:t>Example</a:t>
            </a:r>
            <a:r>
              <a:rPr lang="en-IN" sz="3600" dirty="0">
                <a:solidFill>
                  <a:schemeClr val="accent1">
                    <a:lumMod val="10000"/>
                  </a:schemeClr>
                </a:solidFill>
              </a:rPr>
              <a:t>:</a:t>
            </a:r>
          </a:p>
        </p:txBody>
      </p:sp>
    </p:spTree>
    <p:extLst>
      <p:ext uri="{BB962C8B-B14F-4D97-AF65-F5344CB8AC3E}">
        <p14:creationId xmlns:p14="http://schemas.microsoft.com/office/powerpoint/2010/main" val="53818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9836" y="518381"/>
            <a:ext cx="7843837" cy="708514"/>
          </a:xfrm>
        </p:spPr>
        <p:txBody>
          <a:bodyPr/>
          <a:lstStyle/>
          <a:p>
            <a:r>
              <a:rPr lang="en-IN" dirty="0"/>
              <a:t>Interfaces</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487118" y="1547447"/>
            <a:ext cx="7788764" cy="4815253"/>
          </a:xfrm>
        </p:spPr>
        <p:txBody>
          <a:bodyPr>
            <a:noAutofit/>
          </a:bodyPr>
          <a:lstStyle/>
          <a:p>
            <a:r>
              <a:rPr lang="en-US" sz="2800" dirty="0"/>
              <a:t>An interface in Java is a reference type that can contain only constants, method signatures, default methods, static methods, and nested types. Interfaces cannot contain instance fields or constructors. They provide a way to achieve abstraction and multiple inheritance in Java.</a:t>
            </a:r>
          </a:p>
          <a:p>
            <a:pPr>
              <a:buFont typeface="Arial" panose="020B0604020202020204" pitchFamily="34" charset="0"/>
              <a:buChar char="•"/>
            </a:pPr>
            <a:r>
              <a:rPr lang="en-US" sz="2800" b="1" dirty="0"/>
              <a:t>Implementing Interfaces</a:t>
            </a:r>
            <a:r>
              <a:rPr lang="en-US" sz="2800" dirty="0"/>
              <a:t>: A class can implement one or more interfaces, thereby inheriting the abstract methods of the interface(s) and providing implementations for them.</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82168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0694687-E9EB-706F-87BB-94CCB08C91C2}"/>
              </a:ext>
            </a:extLst>
          </p:cNvPr>
          <p:cNvSpPr txBox="1"/>
          <p:nvPr/>
        </p:nvSpPr>
        <p:spPr>
          <a:xfrm>
            <a:off x="501316" y="1152078"/>
            <a:ext cx="5273320" cy="5632311"/>
          </a:xfrm>
          <a:prstGeom prst="rect">
            <a:avLst/>
          </a:prstGeom>
          <a:noFill/>
        </p:spPr>
        <p:txBody>
          <a:bodyPr wrap="square">
            <a:spAutoFit/>
          </a:bodyPr>
          <a:lstStyle/>
          <a:p>
            <a:r>
              <a:rPr lang="en-IN" sz="2000" dirty="0">
                <a:solidFill>
                  <a:srgbClr val="FF0000"/>
                </a:solidFill>
              </a:rPr>
              <a:t>public interface Animal {</a:t>
            </a:r>
          </a:p>
          <a:p>
            <a:r>
              <a:rPr lang="en-IN" sz="2000" dirty="0">
                <a:solidFill>
                  <a:srgbClr val="FF0000"/>
                </a:solidFill>
              </a:rPr>
              <a:t>    void </a:t>
            </a:r>
            <a:r>
              <a:rPr lang="en-IN" sz="2000" dirty="0" err="1">
                <a:solidFill>
                  <a:srgbClr val="FF0000"/>
                </a:solidFill>
              </a:rPr>
              <a:t>makeSound</a:t>
            </a:r>
            <a:r>
              <a:rPr lang="en-IN" sz="2000" dirty="0">
                <a:solidFill>
                  <a:srgbClr val="FF0000"/>
                </a:solidFill>
              </a:rPr>
              <a:t>();</a:t>
            </a:r>
          </a:p>
          <a:p>
            <a:r>
              <a:rPr lang="en-IN" sz="2000" dirty="0">
                <a:solidFill>
                  <a:srgbClr val="FF0000"/>
                </a:solidFill>
              </a:rPr>
              <a:t>}</a:t>
            </a:r>
          </a:p>
          <a:p>
            <a:r>
              <a:rPr lang="en-IN" sz="2000" dirty="0">
                <a:solidFill>
                  <a:srgbClr val="FF0000"/>
                </a:solidFill>
              </a:rPr>
              <a:t>public class Dog implements Animal {</a:t>
            </a:r>
          </a:p>
          <a:p>
            <a:r>
              <a:rPr lang="en-IN" sz="2000" dirty="0">
                <a:solidFill>
                  <a:srgbClr val="FF0000"/>
                </a:solidFill>
              </a:rPr>
              <a:t>    // Providing implementation for the interface method</a:t>
            </a:r>
          </a:p>
          <a:p>
            <a:r>
              <a:rPr lang="en-IN" sz="2000" dirty="0">
                <a:solidFill>
                  <a:srgbClr val="FF0000"/>
                </a:solidFill>
              </a:rPr>
              <a:t>    @Override</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("Bark"); }</a:t>
            </a:r>
          </a:p>
          <a:p>
            <a:r>
              <a:rPr lang="en-IN" sz="2000" dirty="0">
                <a:solidFill>
                  <a:srgbClr val="FF0000"/>
                </a:solidFill>
              </a:rPr>
              <a:t>}</a:t>
            </a:r>
          </a:p>
          <a:p>
            <a:r>
              <a:rPr lang="en-IN" sz="2000" dirty="0">
                <a:solidFill>
                  <a:srgbClr val="FF0000"/>
                </a:solidFill>
              </a:rPr>
              <a:t>public class Cat implements Animal {</a:t>
            </a:r>
          </a:p>
          <a:p>
            <a:r>
              <a:rPr lang="en-IN" sz="2000" dirty="0">
                <a:solidFill>
                  <a:srgbClr val="FF0000"/>
                </a:solidFill>
              </a:rPr>
              <a:t>    // Providing implementation for the interface method</a:t>
            </a:r>
          </a:p>
          <a:p>
            <a:r>
              <a:rPr lang="en-IN" sz="2000" dirty="0">
                <a:solidFill>
                  <a:srgbClr val="FF0000"/>
                </a:solidFill>
              </a:rPr>
              <a:t>    @Override</a:t>
            </a:r>
          </a:p>
          <a:p>
            <a:r>
              <a:rPr lang="en-IN" sz="2000" dirty="0">
                <a:solidFill>
                  <a:srgbClr val="FF0000"/>
                </a:solidFill>
              </a:rPr>
              <a:t>    public void </a:t>
            </a:r>
            <a:r>
              <a:rPr lang="en-IN" sz="2000" dirty="0" err="1">
                <a:solidFill>
                  <a:srgbClr val="FF0000"/>
                </a:solidFill>
              </a:rPr>
              <a:t>makeSound</a:t>
            </a:r>
            <a:r>
              <a:rPr lang="en-IN" sz="2000" dirty="0">
                <a:solidFill>
                  <a:srgbClr val="FF0000"/>
                </a:solidFill>
              </a:rPr>
              <a:t>() {</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("Meow"); }</a:t>
            </a:r>
          </a:p>
          <a:p>
            <a:r>
              <a:rPr lang="en-IN" sz="2000" dirty="0">
                <a:solidFill>
                  <a:srgbClr val="FF0000"/>
                </a:solidFill>
              </a:rPr>
              <a:t>}</a:t>
            </a:r>
          </a:p>
          <a:p>
            <a:endParaRPr lang="en-IN" sz="2000" dirty="0">
              <a:solidFill>
                <a:srgbClr val="FF0000"/>
              </a:solidFill>
            </a:endParaRPr>
          </a:p>
        </p:txBody>
      </p:sp>
      <p:sp>
        <p:nvSpPr>
          <p:cNvPr id="17" name="TextBox 16">
            <a:extLst>
              <a:ext uri="{FF2B5EF4-FFF2-40B4-BE49-F238E27FC236}">
                <a16:creationId xmlns:a16="http://schemas.microsoft.com/office/drawing/2014/main" id="{202F52C9-B0A2-2295-7759-C067526FAC99}"/>
              </a:ext>
            </a:extLst>
          </p:cNvPr>
          <p:cNvSpPr txBox="1"/>
          <p:nvPr/>
        </p:nvSpPr>
        <p:spPr>
          <a:xfrm>
            <a:off x="5946300" y="700879"/>
            <a:ext cx="5683932" cy="3416320"/>
          </a:xfrm>
          <a:prstGeom prst="rect">
            <a:avLst/>
          </a:prstGeom>
          <a:noFill/>
        </p:spPr>
        <p:txBody>
          <a:bodyPr wrap="square">
            <a:spAutoFit/>
          </a:bodyPr>
          <a:lstStyle/>
          <a:p>
            <a:r>
              <a:rPr lang="en-IN" sz="2400" dirty="0">
                <a:solidFill>
                  <a:srgbClr val="FF0000"/>
                </a:solidFill>
              </a:rPr>
              <a:t>public class Main {</a:t>
            </a:r>
          </a:p>
          <a:p>
            <a:r>
              <a:rPr lang="en-IN" sz="2400" dirty="0">
                <a:solidFill>
                  <a:srgbClr val="FF0000"/>
                </a:solidFill>
              </a:rPr>
              <a:t>    public static void main(String[] </a:t>
            </a:r>
            <a:r>
              <a:rPr lang="en-IN" sz="2400" dirty="0" err="1">
                <a:solidFill>
                  <a:srgbClr val="FF0000"/>
                </a:solidFill>
              </a:rPr>
              <a:t>args</a:t>
            </a:r>
            <a:r>
              <a:rPr lang="en-IN" sz="2400" dirty="0">
                <a:solidFill>
                  <a:srgbClr val="FF0000"/>
                </a:solidFill>
              </a:rPr>
              <a:t>) {</a:t>
            </a:r>
          </a:p>
          <a:p>
            <a:r>
              <a:rPr lang="en-IN" sz="2400" dirty="0">
                <a:solidFill>
                  <a:srgbClr val="FF0000"/>
                </a:solidFill>
              </a:rPr>
              <a:t>        Animal dog = new Dog();</a:t>
            </a:r>
          </a:p>
          <a:p>
            <a:r>
              <a:rPr lang="en-IN" sz="2400" dirty="0">
                <a:solidFill>
                  <a:srgbClr val="FF0000"/>
                </a:solidFill>
              </a:rPr>
              <a:t>        Animal cat = new Cat();</a:t>
            </a:r>
          </a:p>
          <a:p>
            <a:endParaRPr lang="en-IN" sz="2400" dirty="0">
              <a:solidFill>
                <a:srgbClr val="FF0000"/>
              </a:solidFill>
            </a:endParaRPr>
          </a:p>
          <a:p>
            <a:r>
              <a:rPr lang="en-IN" sz="2400" dirty="0">
                <a:solidFill>
                  <a:srgbClr val="FF0000"/>
                </a:solidFill>
              </a:rPr>
              <a:t>        </a:t>
            </a:r>
            <a:r>
              <a:rPr lang="en-IN" sz="2400" dirty="0" err="1">
                <a:solidFill>
                  <a:srgbClr val="FF0000"/>
                </a:solidFill>
              </a:rPr>
              <a:t>dog.makeSound</a:t>
            </a:r>
            <a:r>
              <a:rPr lang="en-IN" sz="2400" dirty="0">
                <a:solidFill>
                  <a:srgbClr val="FF0000"/>
                </a:solidFill>
              </a:rPr>
              <a:t>(); // Outputs: Bark</a:t>
            </a:r>
          </a:p>
          <a:p>
            <a:r>
              <a:rPr lang="en-IN" sz="2400" dirty="0">
                <a:solidFill>
                  <a:srgbClr val="FF0000"/>
                </a:solidFill>
              </a:rPr>
              <a:t>        </a:t>
            </a:r>
            <a:r>
              <a:rPr lang="en-IN" sz="2400" dirty="0" err="1">
                <a:solidFill>
                  <a:srgbClr val="FF0000"/>
                </a:solidFill>
              </a:rPr>
              <a:t>cat.makeSound</a:t>
            </a:r>
            <a:r>
              <a:rPr lang="en-IN" sz="2400" dirty="0">
                <a:solidFill>
                  <a:srgbClr val="FF0000"/>
                </a:solidFill>
              </a:rPr>
              <a:t>(); // Outputs: Meow</a:t>
            </a:r>
          </a:p>
          <a:p>
            <a:r>
              <a:rPr lang="en-IN" sz="2400" dirty="0">
                <a:solidFill>
                  <a:srgbClr val="FF0000"/>
                </a:solidFill>
              </a:rPr>
              <a:t>    }</a:t>
            </a:r>
          </a:p>
          <a:p>
            <a:r>
              <a:rPr lang="en-IN" sz="2400" dirty="0">
                <a:solidFill>
                  <a:srgbClr val="FF0000"/>
                </a:solidFill>
              </a:rPr>
              <a:t>}</a:t>
            </a:r>
          </a:p>
        </p:txBody>
      </p:sp>
      <p:sp>
        <p:nvSpPr>
          <p:cNvPr id="3" name="TextBox 2">
            <a:extLst>
              <a:ext uri="{FF2B5EF4-FFF2-40B4-BE49-F238E27FC236}">
                <a16:creationId xmlns:a16="http://schemas.microsoft.com/office/drawing/2014/main" id="{64E157E8-37E2-BECF-EBB8-FC7574BF5D1C}"/>
              </a:ext>
            </a:extLst>
          </p:cNvPr>
          <p:cNvSpPr txBox="1"/>
          <p:nvPr/>
        </p:nvSpPr>
        <p:spPr>
          <a:xfrm>
            <a:off x="672979" y="580495"/>
            <a:ext cx="3065584" cy="646331"/>
          </a:xfrm>
          <a:prstGeom prst="rect">
            <a:avLst/>
          </a:prstGeom>
          <a:noFill/>
        </p:spPr>
        <p:txBody>
          <a:bodyPr wrap="square">
            <a:spAutoFit/>
          </a:bodyPr>
          <a:lstStyle/>
          <a:p>
            <a:r>
              <a:rPr lang="en-IN" sz="3600" b="1" dirty="0">
                <a:solidFill>
                  <a:schemeClr val="accent1">
                    <a:lumMod val="10000"/>
                  </a:schemeClr>
                </a:solidFill>
              </a:rPr>
              <a:t>Example</a:t>
            </a:r>
            <a:r>
              <a:rPr lang="en-IN" sz="3600" dirty="0">
                <a:solidFill>
                  <a:schemeClr val="accent1">
                    <a:lumMod val="10000"/>
                  </a:schemeClr>
                </a:solidFill>
              </a:rPr>
              <a:t>:</a:t>
            </a:r>
          </a:p>
        </p:txBody>
      </p:sp>
    </p:spTree>
    <p:extLst>
      <p:ext uri="{BB962C8B-B14F-4D97-AF65-F5344CB8AC3E}">
        <p14:creationId xmlns:p14="http://schemas.microsoft.com/office/powerpoint/2010/main" val="192984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0694687-E9EB-706F-87BB-94CCB08C91C2}"/>
              </a:ext>
            </a:extLst>
          </p:cNvPr>
          <p:cNvSpPr txBox="1"/>
          <p:nvPr/>
        </p:nvSpPr>
        <p:spPr>
          <a:xfrm>
            <a:off x="501315" y="1152078"/>
            <a:ext cx="8688983"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Types of Exceptions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Checked Exceptions</a:t>
            </a:r>
            <a:r>
              <a:rPr kumimoji="0" lang="en-US" altLang="en-US" sz="2400" b="0" i="0" u="none" strike="noStrike" cap="none" normalizeH="0" baseline="0" dirty="0">
                <a:ln>
                  <a:noFill/>
                </a:ln>
                <a:solidFill>
                  <a:schemeClr val="tx1"/>
                </a:solidFill>
                <a:effectLst/>
                <a:latin typeface="Arial" panose="020B0604020202020204" pitchFamily="34" charset="0"/>
              </a:rPr>
              <a:t>: These are exceptions that are checked at compile-time. They must be either caught or declared in the method using the </a:t>
            </a:r>
            <a:r>
              <a:rPr kumimoji="0" lang="en-US" altLang="en-US" sz="2400" b="0" i="0" u="none" strike="noStrike" cap="none" normalizeH="0" baseline="0" dirty="0">
                <a:ln>
                  <a:noFill/>
                </a:ln>
                <a:solidFill>
                  <a:schemeClr val="tx1"/>
                </a:solidFill>
                <a:effectLst/>
                <a:latin typeface="Arial Unicode MS"/>
              </a:rPr>
              <a:t>throws</a:t>
            </a:r>
            <a:r>
              <a:rPr kumimoji="0" lang="en-US" altLang="en-US" sz="2400" b="0" i="0" u="none" strike="noStrike" cap="none" normalizeH="0" baseline="0" dirty="0">
                <a:ln>
                  <a:noFill/>
                </a:ln>
                <a:solidFill>
                  <a:schemeClr val="tx1"/>
                </a:solidFill>
                <a:effectLst/>
              </a:rPr>
              <a:t> keyword. Examples include </a:t>
            </a:r>
            <a:r>
              <a:rPr kumimoji="0" lang="en-US" altLang="en-US" sz="2400" b="0" i="0" u="none" strike="noStrike" cap="none" normalizeH="0" baseline="0" dirty="0" err="1">
                <a:ln>
                  <a:noFill/>
                </a:ln>
                <a:solidFill>
                  <a:schemeClr val="tx1"/>
                </a:solidFill>
                <a:effectLst/>
                <a:latin typeface="Arial Unicode MS"/>
              </a:rPr>
              <a:t>IOException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SQLException</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Unchecked Exceptions</a:t>
            </a:r>
            <a:r>
              <a:rPr kumimoji="0" lang="en-US" altLang="en-US" sz="2400" b="0" i="0" u="none" strike="noStrike" cap="none" normalizeH="0" baseline="0" dirty="0">
                <a:ln>
                  <a:noFill/>
                </a:ln>
                <a:solidFill>
                  <a:schemeClr val="tx1"/>
                </a:solidFill>
                <a:effectLst/>
                <a:latin typeface="Arial" panose="020B0604020202020204" pitchFamily="34" charset="0"/>
              </a:rPr>
              <a:t>: These are exceptions that are not checked at compile-time but are checked at runtime. They include subclasses of </a:t>
            </a:r>
            <a:r>
              <a:rPr kumimoji="0" lang="en-US" altLang="en-US" sz="2400" b="0" i="0" u="none" strike="noStrike" cap="none" normalizeH="0" baseline="0" dirty="0" err="1">
                <a:ln>
                  <a:noFill/>
                </a:ln>
                <a:solidFill>
                  <a:schemeClr val="tx1"/>
                </a:solidFill>
                <a:effectLst/>
                <a:latin typeface="Arial Unicode MS"/>
              </a:rPr>
              <a:t>RuntimeException</a:t>
            </a:r>
            <a:r>
              <a:rPr kumimoji="0" lang="en-US" altLang="en-US" sz="2400" b="0" i="0" u="none" strike="noStrike" cap="none" normalizeH="0" baseline="0" dirty="0">
                <a:ln>
                  <a:noFill/>
                </a:ln>
                <a:solidFill>
                  <a:schemeClr val="tx1"/>
                </a:solidFill>
                <a:effectLst/>
              </a:rPr>
              <a:t>, such as </a:t>
            </a:r>
            <a:r>
              <a:rPr kumimoji="0" lang="en-US" altLang="en-US" sz="2400" b="0" i="0" u="none" strike="noStrike" cap="none" normalizeH="0" baseline="0" dirty="0" err="1">
                <a:ln>
                  <a:noFill/>
                </a:ln>
                <a:solidFill>
                  <a:schemeClr val="tx1"/>
                </a:solidFill>
                <a:effectLst/>
                <a:latin typeface="Arial Unicode MS"/>
              </a:rPr>
              <a:t>ArithmeticException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NullPointerException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ArrayIndexOutOfBoundsException</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Errors</a:t>
            </a:r>
            <a:r>
              <a:rPr kumimoji="0" lang="en-US" altLang="en-US" sz="2400" b="0" i="0" u="none" strike="noStrike" cap="none" normalizeH="0" baseline="0" dirty="0">
                <a:ln>
                  <a:noFill/>
                </a:ln>
                <a:solidFill>
                  <a:schemeClr val="tx1"/>
                </a:solidFill>
                <a:effectLst/>
                <a:latin typeface="Arial" panose="020B0604020202020204" pitchFamily="34" charset="0"/>
              </a:rPr>
              <a:t>: These are serious problems that a reasonable application should not try to catch. They include </a:t>
            </a:r>
            <a:r>
              <a:rPr kumimoji="0" lang="en-US" altLang="en-US" sz="2400" b="0" i="0" u="none" strike="noStrike" cap="none" normalizeH="0" baseline="0" dirty="0" err="1">
                <a:ln>
                  <a:noFill/>
                </a:ln>
                <a:solidFill>
                  <a:schemeClr val="tx1"/>
                </a:solidFill>
                <a:effectLst/>
                <a:latin typeface="Arial Unicode MS"/>
              </a:rPr>
              <a:t>OutOfMemoryError</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StackOverflowError</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64E157E8-37E2-BECF-EBB8-FC7574BF5D1C}"/>
              </a:ext>
            </a:extLst>
          </p:cNvPr>
          <p:cNvSpPr txBox="1"/>
          <p:nvPr/>
        </p:nvSpPr>
        <p:spPr>
          <a:xfrm>
            <a:off x="752354" y="551956"/>
            <a:ext cx="6852212" cy="646331"/>
          </a:xfrm>
          <a:prstGeom prst="rect">
            <a:avLst/>
          </a:prstGeom>
          <a:noFill/>
        </p:spPr>
        <p:txBody>
          <a:bodyPr wrap="square">
            <a:spAutoFit/>
          </a:bodyPr>
          <a:lstStyle/>
          <a:p>
            <a:r>
              <a:rPr lang="en-IN" sz="3600" b="1" dirty="0"/>
              <a:t>Exception Handling in Java</a:t>
            </a:r>
          </a:p>
        </p:txBody>
      </p:sp>
    </p:spTree>
    <p:extLst>
      <p:ext uri="{BB962C8B-B14F-4D97-AF65-F5344CB8AC3E}">
        <p14:creationId xmlns:p14="http://schemas.microsoft.com/office/powerpoint/2010/main" val="76716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960255" y="557401"/>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sp>
        <p:nvSpPr>
          <p:cNvPr id="7" name="Rectangle 1">
            <a:extLst>
              <a:ext uri="{FF2B5EF4-FFF2-40B4-BE49-F238E27FC236}">
                <a16:creationId xmlns:a16="http://schemas.microsoft.com/office/drawing/2014/main" id="{C536A339-3069-6661-443E-552929B4C8A8}"/>
              </a:ext>
            </a:extLst>
          </p:cNvPr>
          <p:cNvSpPr>
            <a:spLocks noGrp="1" noChangeArrowheads="1"/>
          </p:cNvSpPr>
          <p:nvPr>
            <p:ph sz="quarter" idx="4"/>
          </p:nvPr>
        </p:nvSpPr>
        <p:spPr bwMode="auto">
          <a:xfrm>
            <a:off x="532435" y="467023"/>
            <a:ext cx="104403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Try-Catch Blocks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try</a:t>
            </a:r>
            <a:r>
              <a:rPr kumimoji="0" lang="en-US" altLang="en-US" b="0" i="0" u="none" strike="noStrike" cap="none" normalizeH="0" baseline="0" dirty="0">
                <a:ln>
                  <a:noFill/>
                </a:ln>
                <a:solidFill>
                  <a:schemeClr val="tx1"/>
                </a:solidFill>
                <a:effectLst/>
              </a:rPr>
              <a:t> block contains the code that might throw an exception. The </a:t>
            </a:r>
            <a:r>
              <a:rPr kumimoji="0" lang="en-US" altLang="en-US" b="0" i="0" u="none" strike="noStrike" cap="none" normalizeH="0" baseline="0" dirty="0">
                <a:ln>
                  <a:noFill/>
                </a:ln>
                <a:solidFill>
                  <a:schemeClr val="tx1"/>
                </a:solidFill>
                <a:effectLst/>
                <a:latin typeface="Arial Unicode MS"/>
              </a:rPr>
              <a:t>catch</a:t>
            </a:r>
            <a:r>
              <a:rPr kumimoji="0" lang="en-US" altLang="en-US" b="0" i="0" u="none" strike="noStrike" cap="none" normalizeH="0" baseline="0" dirty="0">
                <a:ln>
                  <a:noFill/>
                </a:ln>
                <a:solidFill>
                  <a:schemeClr val="tx1"/>
                </a:solidFill>
                <a:effectLst/>
              </a:rPr>
              <a:t> block contains the code to handle the exception.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7F2E0FF-ED48-23F7-B88E-35EB3CA766EB}"/>
              </a:ext>
            </a:extLst>
          </p:cNvPr>
          <p:cNvSpPr txBox="1"/>
          <p:nvPr/>
        </p:nvSpPr>
        <p:spPr>
          <a:xfrm>
            <a:off x="3056558" y="928688"/>
            <a:ext cx="6331350" cy="1477328"/>
          </a:xfrm>
          <a:prstGeom prst="rect">
            <a:avLst/>
          </a:prstGeom>
          <a:noFill/>
        </p:spPr>
        <p:txBody>
          <a:bodyPr wrap="square">
            <a:spAutoFit/>
          </a:bodyPr>
          <a:lstStyle/>
          <a:p>
            <a:r>
              <a:rPr lang="en-IN" dirty="0">
                <a:solidFill>
                  <a:schemeClr val="accent1">
                    <a:lumMod val="25000"/>
                  </a:schemeClr>
                </a:solidFill>
              </a:rPr>
              <a:t>try {</a:t>
            </a:r>
          </a:p>
          <a:p>
            <a:r>
              <a:rPr lang="en-IN" dirty="0">
                <a:solidFill>
                  <a:schemeClr val="accent1">
                    <a:lumMod val="25000"/>
                  </a:schemeClr>
                </a:solidFill>
              </a:rPr>
              <a:t>    int division = 10 / 0;</a:t>
            </a:r>
          </a:p>
          <a:p>
            <a:r>
              <a:rPr lang="en-IN" dirty="0">
                <a:solidFill>
                  <a:schemeClr val="accent1">
                    <a:lumMod val="25000"/>
                  </a:schemeClr>
                </a:solidFill>
              </a:rPr>
              <a:t>} catch (</a:t>
            </a:r>
            <a:r>
              <a:rPr lang="en-IN" dirty="0" err="1">
                <a:solidFill>
                  <a:schemeClr val="accent1">
                    <a:lumMod val="25000"/>
                  </a:schemeClr>
                </a:solidFill>
              </a:rPr>
              <a:t>ArithmeticException</a:t>
            </a:r>
            <a:r>
              <a:rPr lang="en-IN" dirty="0">
                <a:solidFill>
                  <a:schemeClr val="accent1">
                    <a:lumMod val="25000"/>
                  </a:schemeClr>
                </a:solidFill>
              </a:rPr>
              <a:t> e) {</a:t>
            </a:r>
          </a:p>
          <a:p>
            <a:r>
              <a:rPr lang="en-IN" dirty="0">
                <a:solidFill>
                  <a:schemeClr val="accent1">
                    <a:lumMod val="25000"/>
                  </a:schemeClr>
                </a:solidFill>
              </a:rPr>
              <a:t>    </a:t>
            </a:r>
            <a:r>
              <a:rPr lang="en-IN" dirty="0" err="1">
                <a:solidFill>
                  <a:schemeClr val="accent1">
                    <a:lumMod val="25000"/>
                  </a:schemeClr>
                </a:solidFill>
              </a:rPr>
              <a:t>System.out.println</a:t>
            </a:r>
            <a:r>
              <a:rPr lang="en-IN" dirty="0">
                <a:solidFill>
                  <a:schemeClr val="accent1">
                    <a:lumMod val="25000"/>
                  </a:schemeClr>
                </a:solidFill>
              </a:rPr>
              <a:t>("Division by zero is not allowed.");</a:t>
            </a:r>
          </a:p>
          <a:p>
            <a:r>
              <a:rPr lang="en-IN" dirty="0">
                <a:solidFill>
                  <a:schemeClr val="accent1">
                    <a:lumMod val="25000"/>
                  </a:schemeClr>
                </a:solidFill>
              </a:rPr>
              <a:t>}</a:t>
            </a:r>
          </a:p>
        </p:txBody>
      </p:sp>
      <p:sp>
        <p:nvSpPr>
          <p:cNvPr id="10" name="Rectangle 1">
            <a:extLst>
              <a:ext uri="{FF2B5EF4-FFF2-40B4-BE49-F238E27FC236}">
                <a16:creationId xmlns:a16="http://schemas.microsoft.com/office/drawing/2014/main" id="{4B153DA7-40A4-8555-D40B-27DD2956855A}"/>
              </a:ext>
            </a:extLst>
          </p:cNvPr>
          <p:cNvSpPr txBox="1">
            <a:spLocks noChangeArrowheads="1"/>
          </p:cNvSpPr>
          <p:nvPr/>
        </p:nvSpPr>
        <p:spPr bwMode="auto">
          <a:xfrm>
            <a:off x="917629" y="2496560"/>
            <a:ext cx="106092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Finally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finally</a:t>
            </a:r>
            <a:r>
              <a:rPr kumimoji="0" lang="en-US" altLang="en-US" b="0" i="0" u="none" strike="noStrike" cap="none" normalizeH="0" baseline="0" dirty="0">
                <a:ln>
                  <a:noFill/>
                </a:ln>
                <a:solidFill>
                  <a:schemeClr val="tx1"/>
                </a:solidFill>
                <a:effectLst/>
              </a:rPr>
              <a:t> block contains code that will be executed regardless of whether an exception is thrown or not. It's typically used for cleanup activities like closing files, releasing resources, etc.</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FA25C2A2-AD53-8B0F-60A4-F9791F97D570}"/>
              </a:ext>
            </a:extLst>
          </p:cNvPr>
          <p:cNvSpPr txBox="1"/>
          <p:nvPr/>
        </p:nvSpPr>
        <p:spPr>
          <a:xfrm>
            <a:off x="2404641" y="3431893"/>
            <a:ext cx="6105644" cy="2031325"/>
          </a:xfrm>
          <a:prstGeom prst="rect">
            <a:avLst/>
          </a:prstGeom>
          <a:noFill/>
        </p:spPr>
        <p:txBody>
          <a:bodyPr wrap="square">
            <a:spAutoFit/>
          </a:bodyPr>
          <a:lstStyle/>
          <a:p>
            <a:r>
              <a:rPr lang="en-IN" dirty="0">
                <a:solidFill>
                  <a:schemeClr val="accent1">
                    <a:lumMod val="50000"/>
                  </a:schemeClr>
                </a:solidFill>
              </a:rPr>
              <a:t>try {</a:t>
            </a:r>
          </a:p>
          <a:p>
            <a:r>
              <a:rPr lang="en-IN" dirty="0">
                <a:solidFill>
                  <a:schemeClr val="accent1">
                    <a:lumMod val="50000"/>
                  </a:schemeClr>
                </a:solidFill>
              </a:rPr>
              <a:t>    int division = 10 / 0;</a:t>
            </a:r>
          </a:p>
          <a:p>
            <a:r>
              <a:rPr lang="en-IN" dirty="0">
                <a:solidFill>
                  <a:schemeClr val="accent1">
                    <a:lumMod val="50000"/>
                  </a:schemeClr>
                </a:solidFill>
              </a:rPr>
              <a:t>} catch (</a:t>
            </a:r>
            <a:r>
              <a:rPr lang="en-IN" dirty="0" err="1">
                <a:solidFill>
                  <a:schemeClr val="accent1">
                    <a:lumMod val="50000"/>
                  </a:schemeClr>
                </a:solidFill>
              </a:rPr>
              <a:t>ArithmeticException</a:t>
            </a:r>
            <a:r>
              <a:rPr lang="en-IN" dirty="0">
                <a:solidFill>
                  <a:schemeClr val="accent1">
                    <a:lumMod val="50000"/>
                  </a:schemeClr>
                </a:solidFill>
              </a:rPr>
              <a:t> e) {</a:t>
            </a:r>
          </a:p>
          <a:p>
            <a:r>
              <a:rPr lang="en-IN" dirty="0">
                <a:solidFill>
                  <a:schemeClr val="accent1">
                    <a:lumMod val="50000"/>
                  </a:schemeClr>
                </a:solidFill>
              </a:rPr>
              <a:t>    </a:t>
            </a:r>
            <a:r>
              <a:rPr lang="en-IN" dirty="0" err="1">
                <a:solidFill>
                  <a:schemeClr val="accent1">
                    <a:lumMod val="50000"/>
                  </a:schemeClr>
                </a:solidFill>
              </a:rPr>
              <a:t>System.out.println</a:t>
            </a:r>
            <a:r>
              <a:rPr lang="en-IN" dirty="0">
                <a:solidFill>
                  <a:schemeClr val="accent1">
                    <a:lumMod val="50000"/>
                  </a:schemeClr>
                </a:solidFill>
              </a:rPr>
              <a:t>("Division by zero is not allowed.");</a:t>
            </a:r>
          </a:p>
          <a:p>
            <a:r>
              <a:rPr lang="en-IN" dirty="0">
                <a:solidFill>
                  <a:schemeClr val="accent1">
                    <a:lumMod val="50000"/>
                  </a:schemeClr>
                </a:solidFill>
              </a:rPr>
              <a:t>} finally {</a:t>
            </a:r>
          </a:p>
          <a:p>
            <a:r>
              <a:rPr lang="en-IN" dirty="0">
                <a:solidFill>
                  <a:schemeClr val="accent1">
                    <a:lumMod val="50000"/>
                  </a:schemeClr>
                </a:solidFill>
              </a:rPr>
              <a:t>    </a:t>
            </a:r>
            <a:r>
              <a:rPr lang="en-IN" dirty="0" err="1">
                <a:solidFill>
                  <a:schemeClr val="accent1">
                    <a:lumMod val="50000"/>
                  </a:schemeClr>
                </a:solidFill>
              </a:rPr>
              <a:t>System.out.println</a:t>
            </a:r>
            <a:r>
              <a:rPr lang="en-IN" dirty="0">
                <a:solidFill>
                  <a:schemeClr val="accent1">
                    <a:lumMod val="50000"/>
                  </a:schemeClr>
                </a:solidFill>
              </a:rPr>
              <a:t>("This block is always executed.");</a:t>
            </a:r>
          </a:p>
          <a:p>
            <a:r>
              <a:rPr lang="en-IN" dirty="0">
                <a:solidFill>
                  <a:schemeClr val="accent1">
                    <a:lumMod val="50000"/>
                  </a:schemeClr>
                </a:solidFill>
              </a:rPr>
              <a:t>}</a:t>
            </a:r>
          </a:p>
        </p:txBody>
      </p:sp>
    </p:spTree>
    <p:extLst>
      <p:ext uri="{BB962C8B-B14F-4D97-AF65-F5344CB8AC3E}">
        <p14:creationId xmlns:p14="http://schemas.microsoft.com/office/powerpoint/2010/main" val="168621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19</a:t>
            </a:fld>
            <a:endParaRPr lang="en-US" dirty="0"/>
          </a:p>
        </p:txBody>
      </p:sp>
      <p:sp>
        <p:nvSpPr>
          <p:cNvPr id="7" name="Rectangle 1">
            <a:extLst>
              <a:ext uri="{FF2B5EF4-FFF2-40B4-BE49-F238E27FC236}">
                <a16:creationId xmlns:a16="http://schemas.microsoft.com/office/drawing/2014/main" id="{C536A339-3069-6661-443E-552929B4C8A8}"/>
              </a:ext>
            </a:extLst>
          </p:cNvPr>
          <p:cNvSpPr>
            <a:spLocks noGrp="1" noChangeArrowheads="1"/>
          </p:cNvSpPr>
          <p:nvPr>
            <p:ph sz="quarter" idx="4"/>
          </p:nvPr>
        </p:nvSpPr>
        <p:spPr bwMode="auto">
          <a:xfrm>
            <a:off x="532435" y="473206"/>
            <a:ext cx="10440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Throw and Throws Keywords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Unicode MS"/>
              </a:rPr>
              <a:t>throw</a:t>
            </a:r>
            <a:r>
              <a:rPr kumimoji="0" lang="en-US" altLang="en-US" b="0" i="0" u="none" strike="noStrike" cap="none" normalizeH="0" baseline="0" dirty="0">
                <a:ln>
                  <a:noFill/>
                </a:ln>
                <a:solidFill>
                  <a:schemeClr val="tx1"/>
                </a:solidFill>
                <a:effectLst/>
              </a:rPr>
              <a:t>: The </a:t>
            </a:r>
            <a:r>
              <a:rPr kumimoji="0" lang="en-US" altLang="en-US" b="0" i="0" u="none" strike="noStrike" cap="none" normalizeH="0" baseline="0" dirty="0">
                <a:ln>
                  <a:noFill/>
                </a:ln>
                <a:solidFill>
                  <a:schemeClr val="tx1"/>
                </a:solidFill>
                <a:effectLst/>
                <a:latin typeface="Arial Unicode MS"/>
              </a:rPr>
              <a:t>throw</a:t>
            </a:r>
            <a:r>
              <a:rPr kumimoji="0" lang="en-US" altLang="en-US" b="0" i="0" u="none" strike="noStrike" cap="none" normalizeH="0" baseline="0" dirty="0">
                <a:ln>
                  <a:noFill/>
                </a:ln>
                <a:solidFill>
                  <a:schemeClr val="tx1"/>
                </a:solidFill>
                <a:effectLst/>
              </a:rPr>
              <a:t> keyword is used to explicitly throw an exception from a method or any block of code.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Unicode MS"/>
              </a:rPr>
              <a:t>throws</a:t>
            </a:r>
            <a:r>
              <a:rPr kumimoji="0" lang="en-US" altLang="en-US" b="0" i="0" u="none" strike="noStrike" cap="none" normalizeH="0" baseline="0" dirty="0">
                <a:ln>
                  <a:noFill/>
                </a:ln>
                <a:solidFill>
                  <a:schemeClr val="tx1"/>
                </a:solidFill>
                <a:effectLst/>
              </a:rPr>
              <a:t>: The </a:t>
            </a:r>
            <a:r>
              <a:rPr kumimoji="0" lang="en-US" altLang="en-US" b="0" i="0" u="none" strike="noStrike" cap="none" normalizeH="0" baseline="0" dirty="0">
                <a:ln>
                  <a:noFill/>
                </a:ln>
                <a:solidFill>
                  <a:schemeClr val="tx1"/>
                </a:solidFill>
                <a:effectLst/>
                <a:latin typeface="Arial Unicode MS"/>
              </a:rPr>
              <a:t>throws</a:t>
            </a:r>
            <a:r>
              <a:rPr kumimoji="0" lang="en-US" altLang="en-US" b="0" i="0" u="none" strike="noStrike" cap="none" normalizeH="0" baseline="0" dirty="0">
                <a:ln>
                  <a:noFill/>
                </a:ln>
                <a:solidFill>
                  <a:schemeClr val="tx1"/>
                </a:solidFill>
                <a:effectLst/>
              </a:rPr>
              <a:t> keyword is used in method signatures to declare that a method might throw one or more exceptions.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1336073-DA65-8F2B-3B85-EE874748ABF4}"/>
              </a:ext>
            </a:extLst>
          </p:cNvPr>
          <p:cNvSpPr txBox="1"/>
          <p:nvPr/>
        </p:nvSpPr>
        <p:spPr>
          <a:xfrm>
            <a:off x="615503" y="1752243"/>
            <a:ext cx="8369344" cy="4801314"/>
          </a:xfrm>
          <a:prstGeom prst="rect">
            <a:avLst/>
          </a:prstGeom>
          <a:noFill/>
        </p:spPr>
        <p:txBody>
          <a:bodyPr wrap="square">
            <a:spAutoFit/>
          </a:bodyPr>
          <a:lstStyle/>
          <a:p>
            <a:r>
              <a:rPr lang="en-IN" dirty="0"/>
              <a:t>public class Example {</a:t>
            </a:r>
          </a:p>
          <a:p>
            <a:r>
              <a:rPr lang="en-IN" dirty="0"/>
              <a:t>    public void </a:t>
            </a:r>
            <a:r>
              <a:rPr lang="en-IN" dirty="0" err="1"/>
              <a:t>checkAge</a:t>
            </a:r>
            <a:r>
              <a:rPr lang="en-IN" dirty="0"/>
              <a:t>(int age) throws </a:t>
            </a:r>
            <a:r>
              <a:rPr lang="en-IN" dirty="0" err="1"/>
              <a:t>IllegalArgumentException</a:t>
            </a:r>
            <a:r>
              <a:rPr lang="en-IN" dirty="0"/>
              <a:t> {</a:t>
            </a:r>
          </a:p>
          <a:p>
            <a:r>
              <a:rPr lang="en-IN" dirty="0"/>
              <a:t>        if (age &lt; 18) {</a:t>
            </a:r>
          </a:p>
          <a:p>
            <a:r>
              <a:rPr lang="en-IN" dirty="0"/>
              <a:t>            throw new </a:t>
            </a:r>
            <a:r>
              <a:rPr lang="en-IN" dirty="0" err="1"/>
              <a:t>IllegalArgumentException</a:t>
            </a:r>
            <a:r>
              <a:rPr lang="en-IN" dirty="0"/>
              <a:t>("Age must be 18 or above.");</a:t>
            </a:r>
          </a:p>
          <a:p>
            <a:r>
              <a:rPr lang="en-IN" dirty="0"/>
              <a:t>        }</a:t>
            </a:r>
          </a:p>
          <a:p>
            <a:r>
              <a:rPr lang="en-IN" dirty="0"/>
              <a:t>        </a:t>
            </a:r>
            <a:r>
              <a:rPr lang="en-IN" dirty="0" err="1"/>
              <a:t>System.out.println</a:t>
            </a:r>
            <a:r>
              <a:rPr lang="en-IN" dirty="0"/>
              <a:t>("Access granted.");</a:t>
            </a:r>
          </a:p>
          <a:p>
            <a:r>
              <a:rPr lang="en-IN" dirty="0"/>
              <a:t>    }</a:t>
            </a:r>
          </a:p>
          <a:p>
            <a:endParaRPr lang="en-IN" dirty="0"/>
          </a:p>
          <a:p>
            <a:r>
              <a:rPr lang="en-IN" dirty="0"/>
              <a:t>    public static void main(String[] </a:t>
            </a:r>
            <a:r>
              <a:rPr lang="en-IN" dirty="0" err="1"/>
              <a:t>args</a:t>
            </a:r>
            <a:r>
              <a:rPr lang="en-IN" dirty="0"/>
              <a:t>) {</a:t>
            </a:r>
          </a:p>
          <a:p>
            <a:r>
              <a:rPr lang="en-IN" dirty="0"/>
              <a:t>        Example </a:t>
            </a:r>
            <a:r>
              <a:rPr lang="en-IN" dirty="0" err="1"/>
              <a:t>example</a:t>
            </a:r>
            <a:r>
              <a:rPr lang="en-IN" dirty="0"/>
              <a:t> = new Example();</a:t>
            </a:r>
          </a:p>
          <a:p>
            <a:r>
              <a:rPr lang="en-IN" dirty="0"/>
              <a:t>        try {</a:t>
            </a:r>
          </a:p>
          <a:p>
            <a:r>
              <a:rPr lang="en-IN" dirty="0"/>
              <a:t>            </a:t>
            </a:r>
            <a:r>
              <a:rPr lang="en-IN" dirty="0" err="1"/>
              <a:t>example.checkAge</a:t>
            </a:r>
            <a:r>
              <a:rPr lang="en-IN" dirty="0"/>
              <a:t>(15);</a:t>
            </a:r>
          </a:p>
          <a:p>
            <a:r>
              <a:rPr lang="en-IN" dirty="0"/>
              <a:t>        } catch (</a:t>
            </a:r>
            <a:r>
              <a:rPr lang="en-IN" dirty="0" err="1"/>
              <a:t>IllegalArgumentException</a:t>
            </a:r>
            <a:r>
              <a:rPr lang="en-IN" dirty="0"/>
              <a:t> e) {</a:t>
            </a:r>
          </a:p>
          <a:p>
            <a:r>
              <a:rPr lang="en-IN" dirty="0"/>
              <a:t>            </a:t>
            </a:r>
            <a:r>
              <a:rPr lang="en-IN" dirty="0" err="1"/>
              <a:t>System.out.println</a:t>
            </a:r>
            <a:r>
              <a:rPr lang="en-IN" dirty="0"/>
              <a:t>("Caught an exception: " + </a:t>
            </a:r>
            <a:r>
              <a:rPr lang="en-IN" dirty="0" err="1"/>
              <a:t>e.getMessage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47236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Autofit/>
          </a:bodyPr>
          <a:lstStyle/>
          <a:p>
            <a:r>
              <a:rPr lang="en-US" sz="3600" dirty="0"/>
              <a:t>Inheritance</a:t>
            </a:r>
          </a:p>
          <a:p>
            <a:r>
              <a:rPr lang="en-US" sz="3600" dirty="0"/>
              <a:t>Polymorphism</a:t>
            </a:r>
          </a:p>
          <a:p>
            <a:r>
              <a:rPr lang="en-US" sz="3600" dirty="0"/>
              <a:t>Abstract classes and Interfaces</a:t>
            </a:r>
          </a:p>
          <a:p>
            <a:r>
              <a:rPr lang="en-US" sz="3600" dirty="0"/>
              <a:t>Exception Handling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1580197"/>
          </a:xfrm>
        </p:spPr>
        <p:txBody>
          <a:bodyPr/>
          <a:lstStyle/>
          <a:p>
            <a:r>
              <a:rPr lang="en-US" dirty="0"/>
              <a:t>Rana sujeet </a:t>
            </a:r>
            <a:r>
              <a:rPr lang="en-US" dirty="0" err="1"/>
              <a:t>kumar</a:t>
            </a:r>
            <a:endParaRPr lang="en-US" dirty="0"/>
          </a:p>
          <a:p>
            <a:r>
              <a:rPr lang="en-US" dirty="0"/>
              <a:t>6203370346</a:t>
            </a:r>
          </a:p>
          <a:p>
            <a:r>
              <a:rPr lang="en-US" dirty="0"/>
              <a:t>ranasujeet905@gmail.</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844718" y="262903"/>
            <a:ext cx="5723586" cy="1597439"/>
          </a:xfrm>
        </p:spPr>
        <p:txBody>
          <a:bodyPr/>
          <a:lstStyle/>
          <a:p>
            <a:pPr marL="2540" indent="-6350" algn="l">
              <a:lnSpc>
                <a:spcPct val="107000"/>
              </a:lnSpc>
              <a:spcAft>
                <a:spcPts val="45"/>
              </a:spcAft>
            </a:pPr>
            <a:r>
              <a:rPr lang="en-IN" sz="3600" kern="100" dirty="0">
                <a:effectLst/>
                <a:highlight>
                  <a:srgbClr val="4472C4"/>
                </a:highlight>
              </a:rPr>
              <a:t>Concept of Inheritance</a:t>
            </a:r>
            <a:endParaRPr lang="en-IN" sz="4800" kern="100" dirty="0">
              <a:solidFill>
                <a:srgbClr val="FFFFFF"/>
              </a:solidFill>
              <a:effectLst/>
              <a:highlight>
                <a:srgbClr val="4472C4"/>
              </a:highlight>
              <a:latin typeface="Times New Roman" panose="02020603050405020304" pitchFamily="18" charset="0"/>
              <a:ea typeface="Times New Roman" panose="02020603050405020304" pitchFamily="18" charset="0"/>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6" name="Rectangle 2">
            <a:extLst>
              <a:ext uri="{FF2B5EF4-FFF2-40B4-BE49-F238E27FC236}">
                <a16:creationId xmlns:a16="http://schemas.microsoft.com/office/drawing/2014/main" id="{67C5EBFD-AF85-5117-D2D1-FC96F8D4EFCC}"/>
              </a:ext>
            </a:extLst>
          </p:cNvPr>
          <p:cNvSpPr>
            <a:spLocks noChangeArrowheads="1"/>
          </p:cNvSpPr>
          <p:nvPr/>
        </p:nvSpPr>
        <p:spPr bwMode="auto">
          <a:xfrm>
            <a:off x="758825" y="4198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Method Overriding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8C1C0A-E915-6F24-85AA-FA1BB4D49661}"/>
              </a:ext>
            </a:extLst>
          </p:cNvPr>
          <p:cNvSpPr txBox="1"/>
          <p:nvPr/>
        </p:nvSpPr>
        <p:spPr>
          <a:xfrm>
            <a:off x="4788040" y="1878122"/>
            <a:ext cx="5939310" cy="4154984"/>
          </a:xfrm>
          <a:prstGeom prst="rect">
            <a:avLst/>
          </a:prstGeom>
          <a:noFill/>
        </p:spPr>
        <p:txBody>
          <a:bodyPr wrap="square">
            <a:spAutoFit/>
          </a:bodyPr>
          <a:lstStyle/>
          <a:p>
            <a:r>
              <a:rPr lang="en-US" sz="2400" dirty="0">
                <a:solidFill>
                  <a:srgbClr val="FF0000"/>
                </a:solidFill>
              </a:rPr>
              <a:t>Inheritance is a fundamental concept in object-oriented programming that allows one class to inherit the properties (fields) and methods of another class. It is used to achieve a hierarchical classification and to enable code reusability.</a:t>
            </a:r>
          </a:p>
          <a:p>
            <a:pPr>
              <a:buFont typeface="Arial" panose="020B0604020202020204" pitchFamily="34" charset="0"/>
              <a:buChar char="•"/>
            </a:pPr>
            <a:r>
              <a:rPr lang="en-US" sz="2400" b="1" dirty="0">
                <a:solidFill>
                  <a:srgbClr val="FF0000"/>
                </a:solidFill>
              </a:rPr>
              <a:t>Superclass (Parent Class)</a:t>
            </a:r>
            <a:r>
              <a:rPr lang="en-US" sz="2400" dirty="0">
                <a:solidFill>
                  <a:srgbClr val="FF0000"/>
                </a:solidFill>
              </a:rPr>
              <a:t>: The class whose properties and methods are inherited.</a:t>
            </a:r>
          </a:p>
          <a:p>
            <a:pPr>
              <a:buFont typeface="Arial" panose="020B0604020202020204" pitchFamily="34" charset="0"/>
              <a:buChar char="•"/>
            </a:pPr>
            <a:r>
              <a:rPr lang="en-US" sz="2400" b="1" dirty="0">
                <a:solidFill>
                  <a:srgbClr val="FF0000"/>
                </a:solidFill>
              </a:rPr>
              <a:t>Subclass (Child Class)</a:t>
            </a:r>
            <a:r>
              <a:rPr lang="en-US" sz="2400" dirty="0">
                <a:solidFill>
                  <a:srgbClr val="FF0000"/>
                </a:solidFill>
              </a:rPr>
              <a:t>: The class that inherits the properties and methods from another class.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FC6BAE-363D-DD72-36B3-6B5C16C6D876}"/>
              </a:ext>
            </a:extLst>
          </p:cNvPr>
          <p:cNvSpPr txBox="1"/>
          <p:nvPr/>
        </p:nvSpPr>
        <p:spPr>
          <a:xfrm>
            <a:off x="501315" y="560018"/>
            <a:ext cx="11189369" cy="1477328"/>
          </a:xfrm>
          <a:prstGeom prst="rect">
            <a:avLst/>
          </a:prstGeom>
          <a:noFill/>
        </p:spPr>
        <p:txBody>
          <a:bodyPr wrap="square">
            <a:spAutoFit/>
          </a:bodyPr>
          <a:lstStyle/>
          <a:p>
            <a:pPr eaLnBrk="0" fontAlgn="base" hangingPunct="0">
              <a:spcBef>
                <a:spcPct val="0"/>
              </a:spcBef>
              <a:spcAft>
                <a:spcPct val="0"/>
              </a:spcAft>
            </a:pP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Using the </a:t>
            </a:r>
            <a:r>
              <a:rPr kumimoji="0" lang="en-US" altLang="en-US" sz="2400" b="0" i="0" u="none" strike="noStrike" cap="none" normalizeH="0" baseline="0" dirty="0">
                <a:ln>
                  <a:noFill/>
                </a:ln>
                <a:solidFill>
                  <a:schemeClr val="tx1"/>
                </a:solidFill>
                <a:effectLst/>
                <a:highlight>
                  <a:srgbClr val="FFFF00"/>
                </a:highlight>
                <a:latin typeface="Arial Unicode MS"/>
              </a:rPr>
              <a:t>extends</a:t>
            </a:r>
            <a:r>
              <a:rPr kumimoji="0" lang="en-US" altLang="en-US" sz="2400" b="0" i="0" u="none" strike="noStrike" cap="none" normalizeH="0" baseline="0" dirty="0">
                <a:ln>
                  <a:noFill/>
                </a:ln>
                <a:solidFill>
                  <a:schemeClr val="tx1"/>
                </a:solidFill>
                <a:effectLst/>
                <a:highlight>
                  <a:srgbClr val="FFFF00"/>
                </a:highlight>
              </a:rPr>
              <a:t> Keyword </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latin typeface="Arial" panose="020B0604020202020204" pitchFamily="34" charset="0"/>
              </a:rPr>
              <a:t>In Java, the </a:t>
            </a:r>
            <a:r>
              <a:rPr kumimoji="0" lang="en-US" altLang="en-US" sz="2400" b="0" i="0" u="none" strike="noStrike" cap="none" normalizeH="0" baseline="0" dirty="0">
                <a:ln>
                  <a:noFill/>
                </a:ln>
                <a:solidFill>
                  <a:schemeClr val="tx1"/>
                </a:solidFill>
                <a:effectLst/>
                <a:latin typeface="Arial Unicode MS"/>
              </a:rPr>
              <a:t>extends</a:t>
            </a:r>
            <a:r>
              <a:rPr kumimoji="0" lang="en-US" altLang="en-US" sz="2400" b="0" i="0" u="none" strike="noStrike" cap="none" normalizeH="0" baseline="0" dirty="0">
                <a:ln>
                  <a:noFill/>
                </a:ln>
                <a:solidFill>
                  <a:schemeClr val="tx1"/>
                </a:solidFill>
                <a:effectLst/>
              </a:rPr>
              <a:t> keyword is used to create a subclass. The subclass inherits the non-private properties and methods of the superclass.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0694687-E9EB-706F-87BB-94CCB08C91C2}"/>
              </a:ext>
            </a:extLst>
          </p:cNvPr>
          <p:cNvSpPr txBox="1"/>
          <p:nvPr/>
        </p:nvSpPr>
        <p:spPr>
          <a:xfrm>
            <a:off x="633666" y="1844841"/>
            <a:ext cx="5301914" cy="4893647"/>
          </a:xfrm>
          <a:prstGeom prst="rect">
            <a:avLst/>
          </a:prstGeom>
          <a:noFill/>
        </p:spPr>
        <p:txBody>
          <a:bodyPr wrap="square">
            <a:spAutoFit/>
          </a:bodyPr>
          <a:lstStyle/>
          <a:p>
            <a:r>
              <a:rPr lang="en-IN" sz="2400" dirty="0">
                <a:solidFill>
                  <a:srgbClr val="FF0000"/>
                </a:solidFill>
              </a:rPr>
              <a:t>public class Animal {</a:t>
            </a:r>
          </a:p>
          <a:p>
            <a:r>
              <a:rPr lang="en-IN" sz="2400" dirty="0">
                <a:solidFill>
                  <a:srgbClr val="FF0000"/>
                </a:solidFill>
              </a:rPr>
              <a:t>// Method in superclass</a:t>
            </a:r>
          </a:p>
          <a:p>
            <a:r>
              <a:rPr lang="en-IN" sz="2400" dirty="0">
                <a:solidFill>
                  <a:srgbClr val="FF0000"/>
                </a:solidFill>
              </a:rPr>
              <a:t>    public void eat() {</a:t>
            </a:r>
          </a:p>
          <a:p>
            <a:r>
              <a:rPr lang="en-IN" sz="2400" dirty="0">
                <a:solidFill>
                  <a:srgbClr val="FF0000"/>
                </a:solidFill>
              </a:rPr>
              <a:t>        </a:t>
            </a:r>
            <a:r>
              <a:rPr lang="en-IN" sz="2400" dirty="0" err="1">
                <a:solidFill>
                  <a:srgbClr val="FF0000"/>
                </a:solidFill>
              </a:rPr>
              <a:t>System.out.println</a:t>
            </a:r>
            <a:r>
              <a:rPr lang="en-IN" sz="2400" dirty="0">
                <a:solidFill>
                  <a:srgbClr val="FF0000"/>
                </a:solidFill>
              </a:rPr>
              <a:t>("This animal eats food");</a:t>
            </a:r>
          </a:p>
          <a:p>
            <a:r>
              <a:rPr lang="en-IN" sz="2400" dirty="0">
                <a:solidFill>
                  <a:srgbClr val="FF0000"/>
                </a:solidFill>
              </a:rPr>
              <a:t>    }</a:t>
            </a:r>
          </a:p>
          <a:p>
            <a:r>
              <a:rPr lang="en-IN" sz="2400" dirty="0">
                <a:solidFill>
                  <a:srgbClr val="FF0000"/>
                </a:solidFill>
              </a:rPr>
              <a:t>}</a:t>
            </a:r>
          </a:p>
          <a:p>
            <a:r>
              <a:rPr lang="en-IN" sz="2400" dirty="0">
                <a:solidFill>
                  <a:srgbClr val="FF0000"/>
                </a:solidFill>
              </a:rPr>
              <a:t>public class Dog extends Animal {</a:t>
            </a:r>
          </a:p>
          <a:p>
            <a:r>
              <a:rPr lang="en-IN" sz="2400" dirty="0">
                <a:solidFill>
                  <a:srgbClr val="FF0000"/>
                </a:solidFill>
              </a:rPr>
              <a:t>// Method in subclass</a:t>
            </a:r>
          </a:p>
          <a:p>
            <a:r>
              <a:rPr lang="en-IN" sz="2400" dirty="0">
                <a:solidFill>
                  <a:srgbClr val="FF0000"/>
                </a:solidFill>
              </a:rPr>
              <a:t>    public void bark() {</a:t>
            </a:r>
          </a:p>
          <a:p>
            <a:r>
              <a:rPr lang="en-IN" sz="2400" dirty="0">
                <a:solidFill>
                  <a:srgbClr val="FF0000"/>
                </a:solidFill>
              </a:rPr>
              <a:t>        </a:t>
            </a:r>
            <a:r>
              <a:rPr lang="en-IN" sz="2400" dirty="0" err="1">
                <a:solidFill>
                  <a:srgbClr val="FF0000"/>
                </a:solidFill>
              </a:rPr>
              <a:t>System.out.println</a:t>
            </a:r>
            <a:r>
              <a:rPr lang="en-IN" sz="2400" dirty="0">
                <a:solidFill>
                  <a:srgbClr val="FF0000"/>
                </a:solidFill>
              </a:rPr>
              <a:t>("The dog barks"); }</a:t>
            </a:r>
          </a:p>
          <a:p>
            <a:r>
              <a:rPr lang="en-IN" sz="2400" dirty="0">
                <a:solidFill>
                  <a:srgbClr val="FF0000"/>
                </a:solidFill>
              </a:rPr>
              <a:t>}</a:t>
            </a:r>
          </a:p>
        </p:txBody>
      </p:sp>
      <p:sp>
        <p:nvSpPr>
          <p:cNvPr id="17" name="TextBox 16">
            <a:extLst>
              <a:ext uri="{FF2B5EF4-FFF2-40B4-BE49-F238E27FC236}">
                <a16:creationId xmlns:a16="http://schemas.microsoft.com/office/drawing/2014/main" id="{202F52C9-B0A2-2295-7759-C067526FAC99}"/>
              </a:ext>
            </a:extLst>
          </p:cNvPr>
          <p:cNvSpPr txBox="1"/>
          <p:nvPr/>
        </p:nvSpPr>
        <p:spPr>
          <a:xfrm>
            <a:off x="6256422" y="2149642"/>
            <a:ext cx="5646821" cy="4062651"/>
          </a:xfrm>
          <a:prstGeom prst="rect">
            <a:avLst/>
          </a:prstGeom>
          <a:noFill/>
        </p:spPr>
        <p:txBody>
          <a:bodyPr wrap="square">
            <a:spAutoFit/>
          </a:bodyPr>
          <a:lstStyle/>
          <a:p>
            <a:endParaRPr lang="en-IN" dirty="0"/>
          </a:p>
          <a:p>
            <a:r>
              <a:rPr lang="en-IN" sz="2400" dirty="0">
                <a:solidFill>
                  <a:srgbClr val="FF0000"/>
                </a:solidFill>
              </a:rPr>
              <a:t>public class Main {</a:t>
            </a:r>
          </a:p>
          <a:p>
            <a:r>
              <a:rPr lang="en-IN" sz="2400" dirty="0">
                <a:solidFill>
                  <a:srgbClr val="FF0000"/>
                </a:solidFill>
              </a:rPr>
              <a:t>    public static void main(String[] </a:t>
            </a:r>
            <a:r>
              <a:rPr lang="en-IN" sz="2400" dirty="0" err="1">
                <a:solidFill>
                  <a:srgbClr val="FF0000"/>
                </a:solidFill>
              </a:rPr>
              <a:t>args</a:t>
            </a:r>
            <a:r>
              <a:rPr lang="en-IN" sz="2400" dirty="0">
                <a:solidFill>
                  <a:srgbClr val="FF0000"/>
                </a:solidFill>
              </a:rPr>
              <a:t>) {</a:t>
            </a:r>
          </a:p>
          <a:p>
            <a:r>
              <a:rPr lang="en-IN" sz="2400" dirty="0">
                <a:solidFill>
                  <a:srgbClr val="FF0000"/>
                </a:solidFill>
              </a:rPr>
              <a:t>        // Creating an object of the Dog class</a:t>
            </a:r>
          </a:p>
          <a:p>
            <a:r>
              <a:rPr lang="en-IN" sz="2400" dirty="0">
                <a:solidFill>
                  <a:srgbClr val="FF0000"/>
                </a:solidFill>
              </a:rPr>
              <a:t>        Dog </a:t>
            </a:r>
            <a:r>
              <a:rPr lang="en-IN" sz="2400" dirty="0" err="1">
                <a:solidFill>
                  <a:srgbClr val="FF0000"/>
                </a:solidFill>
              </a:rPr>
              <a:t>dog</a:t>
            </a:r>
            <a:r>
              <a:rPr lang="en-IN" sz="2400" dirty="0">
                <a:solidFill>
                  <a:srgbClr val="FF0000"/>
                </a:solidFill>
              </a:rPr>
              <a:t> = new Dog();</a:t>
            </a:r>
          </a:p>
          <a:p>
            <a:endParaRPr lang="en-IN" sz="2400" dirty="0">
              <a:solidFill>
                <a:srgbClr val="FF0000"/>
              </a:solidFill>
            </a:endParaRPr>
          </a:p>
          <a:p>
            <a:r>
              <a:rPr lang="en-IN" sz="2400" dirty="0">
                <a:solidFill>
                  <a:srgbClr val="FF0000"/>
                </a:solidFill>
              </a:rPr>
              <a:t>        // Calling methods of the Dog class</a:t>
            </a:r>
          </a:p>
          <a:p>
            <a:r>
              <a:rPr lang="en-IN" sz="2400" dirty="0">
                <a:solidFill>
                  <a:srgbClr val="FF0000"/>
                </a:solidFill>
              </a:rPr>
              <a:t>        </a:t>
            </a:r>
            <a:r>
              <a:rPr lang="en-IN" sz="2400" dirty="0" err="1">
                <a:solidFill>
                  <a:srgbClr val="FF0000"/>
                </a:solidFill>
              </a:rPr>
              <a:t>dog.eat</a:t>
            </a:r>
            <a:r>
              <a:rPr lang="en-IN" sz="2400" dirty="0">
                <a:solidFill>
                  <a:srgbClr val="FF0000"/>
                </a:solidFill>
              </a:rPr>
              <a:t>();  // Inherited method</a:t>
            </a:r>
          </a:p>
          <a:p>
            <a:r>
              <a:rPr lang="en-IN" sz="2400" dirty="0">
                <a:solidFill>
                  <a:srgbClr val="FF0000"/>
                </a:solidFill>
              </a:rPr>
              <a:t>        </a:t>
            </a:r>
            <a:r>
              <a:rPr lang="en-IN" sz="2400" dirty="0" err="1">
                <a:solidFill>
                  <a:srgbClr val="FF0000"/>
                </a:solidFill>
              </a:rPr>
              <a:t>dog.bark</a:t>
            </a:r>
            <a:r>
              <a:rPr lang="en-IN" sz="2400" dirty="0">
                <a:solidFill>
                  <a:srgbClr val="FF0000"/>
                </a:solidFill>
              </a:rPr>
              <a:t>(); // Subclass method</a:t>
            </a:r>
          </a:p>
          <a:p>
            <a:r>
              <a:rPr lang="en-IN" sz="2400" dirty="0">
                <a:solidFill>
                  <a:srgbClr val="FF0000"/>
                </a:solidFill>
              </a:rPr>
              <a:t>    }</a:t>
            </a:r>
          </a:p>
          <a:p>
            <a:r>
              <a:rPr lang="en-IN" sz="2400" dirty="0">
                <a:solidFill>
                  <a:srgbClr val="FF0000"/>
                </a:solidFill>
              </a:rPr>
              <a: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219700" y="794166"/>
            <a:ext cx="5723586" cy="1597439"/>
          </a:xfrm>
        </p:spPr>
        <p:txBody>
          <a:bodyPr/>
          <a:lstStyle/>
          <a:p>
            <a:pPr marL="2540" indent="-6350" algn="l">
              <a:lnSpc>
                <a:spcPct val="107000"/>
              </a:lnSpc>
              <a:spcAft>
                <a:spcPts val="45"/>
              </a:spcAft>
            </a:pPr>
            <a:r>
              <a:rPr lang="en-IN" dirty="0"/>
              <a:t>Method Overriding</a:t>
            </a:r>
            <a:endParaRPr lang="en-IN" sz="4800" kern="100" dirty="0">
              <a:solidFill>
                <a:srgbClr val="FFFFFF"/>
              </a:solidFill>
              <a:effectLst/>
              <a:highlight>
                <a:srgbClr val="4472C4"/>
              </a:highlight>
              <a:latin typeface="Times New Roman" panose="02020603050405020304" pitchFamily="18" charset="0"/>
              <a:ea typeface="Times New Roman" panose="02020603050405020304" pitchFamily="18" charset="0"/>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9" name="TextBox 8">
            <a:extLst>
              <a:ext uri="{FF2B5EF4-FFF2-40B4-BE49-F238E27FC236}">
                <a16:creationId xmlns:a16="http://schemas.microsoft.com/office/drawing/2014/main" id="{B38C1C0A-E915-6F24-85AA-FA1BB4D49661}"/>
              </a:ext>
            </a:extLst>
          </p:cNvPr>
          <p:cNvSpPr txBox="1"/>
          <p:nvPr/>
        </p:nvSpPr>
        <p:spPr>
          <a:xfrm>
            <a:off x="5219700" y="2394972"/>
            <a:ext cx="5939310" cy="2677656"/>
          </a:xfrm>
          <a:prstGeom prst="rect">
            <a:avLst/>
          </a:prstGeom>
          <a:noFill/>
        </p:spPr>
        <p:txBody>
          <a:bodyPr wrap="square">
            <a:spAutoFit/>
          </a:bodyPr>
          <a:lstStyle/>
          <a:p>
            <a:r>
              <a:rPr lang="en-US" sz="2400" dirty="0">
                <a:solidFill>
                  <a:srgbClr val="FF0000"/>
                </a:solidFill>
              </a:rPr>
              <a:t>Method overriding occurs when a subclass provides a specific implementation for a method that is already defined in its superclass. The overridden method in the subclass should have the same name, return type, and parameters as the method in the superclass.</a:t>
            </a:r>
          </a:p>
        </p:txBody>
      </p:sp>
      <p:pic>
        <p:nvPicPr>
          <p:cNvPr id="5" name="Picture 4">
            <a:extLst>
              <a:ext uri="{FF2B5EF4-FFF2-40B4-BE49-F238E27FC236}">
                <a16:creationId xmlns:a16="http://schemas.microsoft.com/office/drawing/2014/main" id="{F5916263-B44E-ED20-B266-C955A2A494FE}"/>
              </a:ext>
            </a:extLst>
          </p:cNvPr>
          <p:cNvPicPr>
            <a:picLocks noChangeAspect="1"/>
          </p:cNvPicPr>
          <p:nvPr/>
        </p:nvPicPr>
        <p:blipFill>
          <a:blip r:embed="rId4"/>
          <a:stretch>
            <a:fillRect/>
          </a:stretch>
        </p:blipFill>
        <p:spPr>
          <a:xfrm>
            <a:off x="347870" y="3176"/>
            <a:ext cx="4638937" cy="6359524"/>
          </a:xfrm>
          <a:prstGeom prst="rect">
            <a:avLst/>
          </a:prstGeom>
        </p:spPr>
      </p:pic>
    </p:spTree>
    <p:extLst>
      <p:ext uri="{BB962C8B-B14F-4D97-AF65-F5344CB8AC3E}">
        <p14:creationId xmlns:p14="http://schemas.microsoft.com/office/powerpoint/2010/main" val="2579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FC6BAE-363D-DD72-36B3-6B5C16C6D876}"/>
              </a:ext>
            </a:extLst>
          </p:cNvPr>
          <p:cNvSpPr txBox="1"/>
          <p:nvPr/>
        </p:nvSpPr>
        <p:spPr>
          <a:xfrm>
            <a:off x="501315" y="560018"/>
            <a:ext cx="11189369" cy="9848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highlight>
                  <a:srgbClr val="FFFF00"/>
                </a:highlight>
                <a:latin typeface="Arial" panose="020B0604020202020204" pitchFamily="34" charset="0"/>
              </a:rPr>
              <a:t>Method Overriding </a:t>
            </a:r>
            <a:r>
              <a:rPr lang="en-US" altLang="en-US" sz="2000" dirty="0" err="1">
                <a:highlight>
                  <a:srgbClr val="FFFF00"/>
                </a:highlight>
                <a:latin typeface="Arial" panose="020B0604020202020204" pitchFamily="34" charset="0"/>
              </a:rPr>
              <a:t>examplw</a:t>
            </a:r>
            <a:r>
              <a:rPr lang="en-US" altLang="en-US" sz="2000" dirty="0">
                <a:highlight>
                  <a:srgbClr val="FFFF00"/>
                </a:highlight>
                <a:latin typeface="Arial" panose="020B0604020202020204" pitchFamily="34" charset="0"/>
              </a:rPr>
              <a:t> given below :</a:t>
            </a: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Dog</a:t>
            </a:r>
            <a:r>
              <a:rPr kumimoji="0" lang="en-US" altLang="en-US" b="0" i="0" u="none" strike="noStrike" cap="none" normalizeH="0" baseline="0" dirty="0">
                <a:ln>
                  <a:noFill/>
                </a:ln>
                <a:solidFill>
                  <a:schemeClr val="tx1"/>
                </a:solidFill>
                <a:effectLst/>
              </a:rPr>
              <a:t> class overrides the </a:t>
            </a:r>
            <a:r>
              <a:rPr kumimoji="0" lang="en-US" altLang="en-US" b="0" i="0" u="none" strike="noStrike" cap="none" normalizeH="0" baseline="0" dirty="0">
                <a:ln>
                  <a:noFill/>
                </a:ln>
                <a:solidFill>
                  <a:schemeClr val="tx1"/>
                </a:solidFill>
                <a:effectLst/>
                <a:latin typeface="Arial Unicode MS"/>
              </a:rPr>
              <a:t>eat</a:t>
            </a:r>
            <a:r>
              <a:rPr kumimoji="0" lang="en-US" altLang="en-US" b="0" i="0" u="none" strike="noStrike" cap="none" normalizeH="0" baseline="0" dirty="0">
                <a:ln>
                  <a:noFill/>
                </a:ln>
                <a:solidFill>
                  <a:schemeClr val="tx1"/>
                </a:solidFill>
                <a:effectLst/>
              </a:rPr>
              <a:t> method of the </a:t>
            </a:r>
            <a:r>
              <a:rPr kumimoji="0" lang="en-US" altLang="en-US" b="0" i="0" u="none" strike="noStrike" cap="none" normalizeH="0" baseline="0" dirty="0">
                <a:ln>
                  <a:noFill/>
                </a:ln>
                <a:solidFill>
                  <a:schemeClr val="tx1"/>
                </a:solidFill>
                <a:effectLst/>
                <a:latin typeface="Arial Unicode MS"/>
              </a:rPr>
              <a:t>Animal</a:t>
            </a:r>
            <a:r>
              <a:rPr kumimoji="0" lang="en-US" altLang="en-US" b="0" i="0" u="none" strike="noStrike" cap="none" normalizeH="0" baseline="0" dirty="0">
                <a:ln>
                  <a:noFill/>
                </a:ln>
                <a:solidFill>
                  <a:schemeClr val="tx1"/>
                </a:solidFill>
                <a:effectLst/>
              </a:rPr>
              <a:t> class.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When the </a:t>
            </a:r>
            <a:r>
              <a:rPr kumimoji="0" lang="en-US" altLang="en-US" b="0" i="0" u="none" strike="noStrike" cap="none" normalizeH="0" baseline="0" dirty="0">
                <a:ln>
                  <a:noFill/>
                </a:ln>
                <a:solidFill>
                  <a:schemeClr val="tx1"/>
                </a:solidFill>
                <a:effectLst/>
                <a:latin typeface="Arial Unicode MS"/>
              </a:rPr>
              <a:t>eat</a:t>
            </a:r>
            <a:r>
              <a:rPr kumimoji="0" lang="en-US" altLang="en-US" b="0" i="0" u="none" strike="noStrike" cap="none" normalizeH="0" baseline="0" dirty="0">
                <a:ln>
                  <a:noFill/>
                </a:ln>
                <a:solidFill>
                  <a:schemeClr val="tx1"/>
                </a:solidFill>
                <a:effectLst/>
              </a:rPr>
              <a:t> method is called on an object of the </a:t>
            </a:r>
            <a:r>
              <a:rPr kumimoji="0" lang="en-US" altLang="en-US" b="0" i="0" u="none" strike="noStrike" cap="none" normalizeH="0" baseline="0" dirty="0">
                <a:ln>
                  <a:noFill/>
                </a:ln>
                <a:solidFill>
                  <a:schemeClr val="tx1"/>
                </a:solidFill>
                <a:effectLst/>
                <a:latin typeface="Arial Unicode MS"/>
              </a:rPr>
              <a:t>Dog</a:t>
            </a:r>
            <a:r>
              <a:rPr kumimoji="0" lang="en-US" altLang="en-US" b="0" i="0" u="none" strike="noStrike" cap="none" normalizeH="0" baseline="0" dirty="0">
                <a:ln>
                  <a:noFill/>
                </a:ln>
                <a:solidFill>
                  <a:schemeClr val="tx1"/>
                </a:solidFill>
                <a:effectLst/>
              </a:rPr>
              <a:t> class, the overridden version in the </a:t>
            </a:r>
            <a:r>
              <a:rPr kumimoji="0" lang="en-US" altLang="en-US" b="0" i="0" u="none" strike="noStrike" cap="none" normalizeH="0" baseline="0" dirty="0">
                <a:ln>
                  <a:noFill/>
                </a:ln>
                <a:solidFill>
                  <a:schemeClr val="tx1"/>
                </a:solidFill>
                <a:effectLst/>
                <a:latin typeface="Arial Unicode MS"/>
              </a:rPr>
              <a:t>Dog</a:t>
            </a:r>
            <a:r>
              <a:rPr kumimoji="0" lang="en-US" altLang="en-US" b="0" i="0" u="none" strike="noStrike" cap="none" normalizeH="0" baseline="0" dirty="0">
                <a:ln>
                  <a:noFill/>
                </a:ln>
                <a:solidFill>
                  <a:schemeClr val="tx1"/>
                </a:solidFill>
                <a:effectLst/>
              </a:rPr>
              <a:t> class is executed.</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0694687-E9EB-706F-87BB-94CCB08C91C2}"/>
              </a:ext>
            </a:extLst>
          </p:cNvPr>
          <p:cNvSpPr txBox="1"/>
          <p:nvPr/>
        </p:nvSpPr>
        <p:spPr>
          <a:xfrm>
            <a:off x="501316" y="1651209"/>
            <a:ext cx="5273320" cy="5632311"/>
          </a:xfrm>
          <a:prstGeom prst="rect">
            <a:avLst/>
          </a:prstGeom>
          <a:noFill/>
        </p:spPr>
        <p:txBody>
          <a:bodyPr wrap="square">
            <a:spAutoFit/>
          </a:bodyPr>
          <a:lstStyle/>
          <a:p>
            <a:r>
              <a:rPr lang="en-IN" sz="2400" dirty="0">
                <a:solidFill>
                  <a:srgbClr val="FF0000"/>
                </a:solidFill>
              </a:rPr>
              <a:t>public class Animal {</a:t>
            </a:r>
          </a:p>
          <a:p>
            <a:r>
              <a:rPr lang="en-IN" sz="2400" dirty="0">
                <a:solidFill>
                  <a:srgbClr val="FF0000"/>
                </a:solidFill>
              </a:rPr>
              <a:t>    // Method to be overridden</a:t>
            </a:r>
          </a:p>
          <a:p>
            <a:r>
              <a:rPr lang="en-IN" sz="2400" dirty="0">
                <a:solidFill>
                  <a:srgbClr val="FF0000"/>
                </a:solidFill>
              </a:rPr>
              <a:t>    public void eat() {</a:t>
            </a:r>
          </a:p>
          <a:p>
            <a:r>
              <a:rPr lang="en-IN" sz="2400" dirty="0">
                <a:solidFill>
                  <a:srgbClr val="FF0000"/>
                </a:solidFill>
              </a:rPr>
              <a:t>        </a:t>
            </a:r>
            <a:r>
              <a:rPr lang="en-IN" sz="2400" dirty="0" err="1">
                <a:solidFill>
                  <a:srgbClr val="FF0000"/>
                </a:solidFill>
              </a:rPr>
              <a:t>System.out.println</a:t>
            </a:r>
            <a:r>
              <a:rPr lang="en-IN" sz="2400" dirty="0">
                <a:solidFill>
                  <a:srgbClr val="FF0000"/>
                </a:solidFill>
              </a:rPr>
              <a:t>("This animal eats food");  }</a:t>
            </a:r>
          </a:p>
          <a:p>
            <a:r>
              <a:rPr lang="en-IN" sz="2400" dirty="0">
                <a:solidFill>
                  <a:srgbClr val="FF0000"/>
                </a:solidFill>
              </a:rPr>
              <a:t>}</a:t>
            </a:r>
          </a:p>
          <a:p>
            <a:r>
              <a:rPr lang="en-IN" sz="2400" dirty="0">
                <a:solidFill>
                  <a:srgbClr val="FF0000"/>
                </a:solidFill>
              </a:rPr>
              <a:t>public class Dog extends Animal {</a:t>
            </a:r>
          </a:p>
          <a:p>
            <a:r>
              <a:rPr lang="en-IN" sz="2400" dirty="0">
                <a:solidFill>
                  <a:srgbClr val="FF0000"/>
                </a:solidFill>
              </a:rPr>
              <a:t>    // Overriding the eat method</a:t>
            </a:r>
          </a:p>
          <a:p>
            <a:r>
              <a:rPr lang="en-IN" sz="2400" dirty="0">
                <a:solidFill>
                  <a:srgbClr val="FF0000"/>
                </a:solidFill>
              </a:rPr>
              <a:t>    @Override</a:t>
            </a:r>
          </a:p>
          <a:p>
            <a:r>
              <a:rPr lang="en-IN" sz="2400" dirty="0">
                <a:solidFill>
                  <a:srgbClr val="FF0000"/>
                </a:solidFill>
              </a:rPr>
              <a:t>    public void eat() {</a:t>
            </a:r>
          </a:p>
          <a:p>
            <a:r>
              <a:rPr lang="en-IN" sz="2400" dirty="0">
                <a:solidFill>
                  <a:srgbClr val="FF0000"/>
                </a:solidFill>
              </a:rPr>
              <a:t>        </a:t>
            </a:r>
            <a:r>
              <a:rPr lang="en-IN" sz="2400" dirty="0" err="1">
                <a:solidFill>
                  <a:srgbClr val="FF0000"/>
                </a:solidFill>
              </a:rPr>
              <a:t>System.out.println</a:t>
            </a:r>
            <a:r>
              <a:rPr lang="en-IN" sz="2400" dirty="0">
                <a:solidFill>
                  <a:srgbClr val="FF0000"/>
                </a:solidFill>
              </a:rPr>
              <a:t>("The dog eats bones");</a:t>
            </a:r>
          </a:p>
          <a:p>
            <a:r>
              <a:rPr lang="en-IN" sz="2400" dirty="0">
                <a:solidFill>
                  <a:srgbClr val="FF0000"/>
                </a:solidFill>
              </a:rPr>
              <a:t>    }</a:t>
            </a:r>
          </a:p>
          <a:p>
            <a:endParaRPr lang="en-IN" sz="2400" dirty="0">
              <a:solidFill>
                <a:srgbClr val="FF0000"/>
              </a:solidFill>
            </a:endParaRPr>
          </a:p>
          <a:p>
            <a:r>
              <a:rPr lang="en-IN" sz="2400" dirty="0">
                <a:solidFill>
                  <a:srgbClr val="FF0000"/>
                </a:solidFill>
              </a:rPr>
              <a:t>    </a:t>
            </a:r>
          </a:p>
        </p:txBody>
      </p:sp>
      <p:sp>
        <p:nvSpPr>
          <p:cNvPr id="17" name="TextBox 16">
            <a:extLst>
              <a:ext uri="{FF2B5EF4-FFF2-40B4-BE49-F238E27FC236}">
                <a16:creationId xmlns:a16="http://schemas.microsoft.com/office/drawing/2014/main" id="{202F52C9-B0A2-2295-7759-C067526FAC99}"/>
              </a:ext>
            </a:extLst>
          </p:cNvPr>
          <p:cNvSpPr txBox="1"/>
          <p:nvPr/>
        </p:nvSpPr>
        <p:spPr>
          <a:xfrm>
            <a:off x="6176214" y="1635167"/>
            <a:ext cx="5646821" cy="5262979"/>
          </a:xfrm>
          <a:prstGeom prst="rect">
            <a:avLst/>
          </a:prstGeom>
          <a:noFill/>
        </p:spPr>
        <p:txBody>
          <a:bodyPr wrap="square">
            <a:spAutoFit/>
          </a:bodyPr>
          <a:lstStyle/>
          <a:p>
            <a:r>
              <a:rPr lang="en-IN" sz="2400" dirty="0">
                <a:solidFill>
                  <a:srgbClr val="FF0000"/>
                </a:solidFill>
              </a:rPr>
              <a:t>public void bark() {</a:t>
            </a:r>
          </a:p>
          <a:p>
            <a:r>
              <a:rPr lang="en-IN" sz="2400" dirty="0">
                <a:solidFill>
                  <a:srgbClr val="FF0000"/>
                </a:solidFill>
              </a:rPr>
              <a:t>        </a:t>
            </a:r>
            <a:r>
              <a:rPr lang="en-IN" sz="2400" dirty="0" err="1">
                <a:solidFill>
                  <a:srgbClr val="FF0000"/>
                </a:solidFill>
              </a:rPr>
              <a:t>System.out.println</a:t>
            </a:r>
            <a:r>
              <a:rPr lang="en-IN" sz="2400" dirty="0">
                <a:solidFill>
                  <a:srgbClr val="FF0000"/>
                </a:solidFill>
              </a:rPr>
              <a:t>("The dog barks");</a:t>
            </a:r>
          </a:p>
          <a:p>
            <a:r>
              <a:rPr lang="en-IN" sz="2400" dirty="0">
                <a:solidFill>
                  <a:srgbClr val="FF0000"/>
                </a:solidFill>
              </a:rPr>
              <a:t>    }</a:t>
            </a:r>
          </a:p>
          <a:p>
            <a:r>
              <a:rPr lang="en-IN" sz="2400" dirty="0">
                <a:solidFill>
                  <a:srgbClr val="FF0000"/>
                </a:solidFill>
              </a:rPr>
              <a:t>}</a:t>
            </a:r>
          </a:p>
          <a:p>
            <a:r>
              <a:rPr lang="en-IN" sz="2400" dirty="0">
                <a:solidFill>
                  <a:srgbClr val="FF0000"/>
                </a:solidFill>
              </a:rPr>
              <a:t>public class Main {</a:t>
            </a:r>
          </a:p>
          <a:p>
            <a:r>
              <a:rPr lang="en-IN" sz="2400" dirty="0">
                <a:solidFill>
                  <a:srgbClr val="FF0000"/>
                </a:solidFill>
              </a:rPr>
              <a:t>    public static void main(String[] </a:t>
            </a:r>
            <a:r>
              <a:rPr lang="en-IN" sz="2400" dirty="0" err="1">
                <a:solidFill>
                  <a:srgbClr val="FF0000"/>
                </a:solidFill>
              </a:rPr>
              <a:t>args</a:t>
            </a:r>
            <a:r>
              <a:rPr lang="en-IN" sz="2400" dirty="0">
                <a:solidFill>
                  <a:srgbClr val="FF0000"/>
                </a:solidFill>
              </a:rPr>
              <a:t>) {  // Creating an object of the Dog class</a:t>
            </a:r>
          </a:p>
          <a:p>
            <a:r>
              <a:rPr lang="en-IN" sz="2400" dirty="0">
                <a:solidFill>
                  <a:srgbClr val="FF0000"/>
                </a:solidFill>
              </a:rPr>
              <a:t>        Dog </a:t>
            </a:r>
            <a:r>
              <a:rPr lang="en-IN" sz="2400" dirty="0" err="1">
                <a:solidFill>
                  <a:srgbClr val="FF0000"/>
                </a:solidFill>
              </a:rPr>
              <a:t>dog</a:t>
            </a:r>
            <a:r>
              <a:rPr lang="en-IN" sz="2400" dirty="0">
                <a:solidFill>
                  <a:srgbClr val="FF0000"/>
                </a:solidFill>
              </a:rPr>
              <a:t> = new Dog();</a:t>
            </a:r>
          </a:p>
          <a:p>
            <a:r>
              <a:rPr lang="en-IN" sz="2400" dirty="0">
                <a:solidFill>
                  <a:srgbClr val="FF0000"/>
                </a:solidFill>
              </a:rPr>
              <a:t> // Calling the overridden method</a:t>
            </a:r>
          </a:p>
          <a:p>
            <a:r>
              <a:rPr lang="en-IN" sz="2400" dirty="0">
                <a:solidFill>
                  <a:srgbClr val="FF0000"/>
                </a:solidFill>
              </a:rPr>
              <a:t>        </a:t>
            </a:r>
            <a:r>
              <a:rPr lang="en-IN" sz="2400" dirty="0" err="1">
                <a:solidFill>
                  <a:srgbClr val="FF0000"/>
                </a:solidFill>
              </a:rPr>
              <a:t>dog.eat</a:t>
            </a:r>
            <a:r>
              <a:rPr lang="en-IN" sz="2400" dirty="0">
                <a:solidFill>
                  <a:srgbClr val="FF0000"/>
                </a:solidFill>
              </a:rPr>
              <a:t>();  // This will call the overridden method in Dog class</a:t>
            </a:r>
          </a:p>
          <a:p>
            <a:r>
              <a:rPr lang="en-IN" sz="2400" dirty="0">
                <a:solidFill>
                  <a:srgbClr val="FF0000"/>
                </a:solidFill>
              </a:rPr>
              <a:t>// Calling the subclass method</a:t>
            </a:r>
          </a:p>
          <a:p>
            <a:r>
              <a:rPr lang="en-IN" sz="2400" dirty="0">
                <a:solidFill>
                  <a:srgbClr val="FF0000"/>
                </a:solidFill>
              </a:rPr>
              <a:t>        </a:t>
            </a:r>
            <a:r>
              <a:rPr lang="en-IN" sz="2400" dirty="0" err="1">
                <a:solidFill>
                  <a:srgbClr val="FF0000"/>
                </a:solidFill>
              </a:rPr>
              <a:t>dog.bark</a:t>
            </a:r>
            <a:r>
              <a:rPr lang="en-IN" sz="2400" dirty="0">
                <a:solidFill>
                  <a:srgbClr val="FF0000"/>
                </a:solidFill>
              </a:rPr>
              <a:t>(); }</a:t>
            </a:r>
          </a:p>
          <a:p>
            <a:r>
              <a:rPr lang="en-IN" sz="2400" dirty="0">
                <a:solidFill>
                  <a:srgbClr val="FF0000"/>
                </a:solidFill>
              </a:rPr>
              <a:t>}</a:t>
            </a:r>
          </a:p>
        </p:txBody>
      </p:sp>
    </p:spTree>
    <p:extLst>
      <p:ext uri="{BB962C8B-B14F-4D97-AF65-F5344CB8AC3E}">
        <p14:creationId xmlns:p14="http://schemas.microsoft.com/office/powerpoint/2010/main" val="108071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0452" y="235990"/>
            <a:ext cx="8484853" cy="471489"/>
          </a:xfrm>
        </p:spPr>
        <p:txBody>
          <a:bodyPr/>
          <a:lstStyle/>
          <a:p>
            <a:r>
              <a:rPr lang="en-IN" dirty="0"/>
              <a:t>Polymorphism in Java</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80452" y="701951"/>
            <a:ext cx="9511547" cy="2727049"/>
          </a:xfrm>
        </p:spPr>
        <p:txBody>
          <a:bodyPr>
            <a:normAutofit/>
          </a:bodyPr>
          <a:lstStyle/>
          <a:p>
            <a:r>
              <a:rPr lang="en-US" sz="2400" dirty="0"/>
              <a:t>Polymorphism is one of the core concepts of object-oriented programming, allowing objects to be treated as instances of their parent class rather than their actual class. There are two types of polymorphism in Java:</a:t>
            </a:r>
          </a:p>
          <a:p>
            <a:pPr>
              <a:buFont typeface="+mj-lt"/>
              <a:buAutoNum type="arabicPeriod"/>
            </a:pPr>
            <a:r>
              <a:rPr lang="en-US" sz="2400" b="1" dirty="0"/>
              <a:t>Compile-Time Polymorphism (Method Overloading)</a:t>
            </a:r>
            <a:endParaRPr lang="en-US" sz="2400" dirty="0"/>
          </a:p>
          <a:p>
            <a:pPr>
              <a:buFont typeface="+mj-lt"/>
              <a:buAutoNum type="arabicPeriod"/>
            </a:pPr>
            <a:r>
              <a:rPr lang="en-US" sz="2400" b="1" dirty="0"/>
              <a:t>Runtime Polymorphism (Method Overriding)</a:t>
            </a:r>
            <a:endParaRPr lang="en-US" sz="24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8" name="Picture 7">
            <a:extLst>
              <a:ext uri="{FF2B5EF4-FFF2-40B4-BE49-F238E27FC236}">
                <a16:creationId xmlns:a16="http://schemas.microsoft.com/office/drawing/2014/main" id="{84ADAADB-FAE4-E768-4E59-3C021C33152C}"/>
              </a:ext>
            </a:extLst>
          </p:cNvPr>
          <p:cNvPicPr>
            <a:picLocks noChangeAspect="1"/>
          </p:cNvPicPr>
          <p:nvPr/>
        </p:nvPicPr>
        <p:blipFill>
          <a:blip r:embed="rId3"/>
          <a:stretch>
            <a:fillRect/>
          </a:stretch>
        </p:blipFill>
        <p:spPr>
          <a:xfrm>
            <a:off x="2680452" y="3428999"/>
            <a:ext cx="9511547" cy="3429001"/>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90900" y="0"/>
            <a:ext cx="8801100" cy="1260108"/>
          </a:xfrm>
        </p:spPr>
        <p:txBody>
          <a:bodyPr/>
          <a:lstStyle/>
          <a:p>
            <a:r>
              <a:rPr lang="en-IN" dirty="0"/>
              <a:t>Compile-Time Polymorphism (Method Overloading)</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1033062" y="6362700"/>
            <a:ext cx="987552" cy="482065"/>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86282" y="1500567"/>
            <a:ext cx="7940556" cy="5092738"/>
          </a:xfrm>
        </p:spPr>
        <p:txBody>
          <a:bodyPr>
            <a:normAutofit/>
          </a:bodyPr>
          <a:lstStyle/>
          <a:p>
            <a:pPr algn="l"/>
            <a:r>
              <a:rPr lang="en-US" b="0" i="0" dirty="0">
                <a:solidFill>
                  <a:srgbClr val="FF0000"/>
                </a:solidFill>
                <a:effectLst/>
                <a:highlight>
                  <a:srgbClr val="FFFFFF"/>
                </a:highlight>
                <a:latin typeface="Open Sans" panose="020B0606030504020204" pitchFamily="34" charset="0"/>
              </a:rPr>
              <a:t>If a class has multiple methods having same name but different in parameters, it is known as Method Overloading. Method overloading is performed within class.</a:t>
            </a:r>
          </a:p>
          <a:p>
            <a:pPr algn="l"/>
            <a:r>
              <a:rPr lang="en-US" b="0" i="0" dirty="0">
                <a:solidFill>
                  <a:srgbClr val="FF0000"/>
                </a:solidFill>
                <a:effectLst/>
                <a:highlight>
                  <a:srgbClr val="FFFFFF"/>
                </a:highlight>
                <a:latin typeface="Open Sans" panose="020B0606030504020204" pitchFamily="34" charset="0"/>
              </a:rPr>
              <a:t>If we must perform only one operation, having same name of the methods increases the readability of the program.</a:t>
            </a:r>
          </a:p>
          <a:p>
            <a:pPr algn="l"/>
            <a:r>
              <a:rPr lang="en-US" b="0" i="0" dirty="0">
                <a:solidFill>
                  <a:srgbClr val="FF0000"/>
                </a:solidFill>
                <a:effectLst/>
                <a:highlight>
                  <a:srgbClr val="FFFFFF"/>
                </a:highlight>
                <a:latin typeface="Open Sans" panose="020B0606030504020204" pitchFamily="34" charset="0"/>
              </a:rPr>
              <a:t>There are three ways to overload the method in java</a:t>
            </a:r>
            <a:br>
              <a:rPr lang="en-US" b="0" i="0" dirty="0">
                <a:solidFill>
                  <a:srgbClr val="FF0000"/>
                </a:solidFill>
                <a:effectLst/>
                <a:highlight>
                  <a:srgbClr val="FFFFFF"/>
                </a:highlight>
                <a:latin typeface="Open Sans" panose="020B0606030504020204" pitchFamily="34" charset="0"/>
              </a:rPr>
            </a:br>
            <a:r>
              <a:rPr lang="en-US" b="0" i="0" dirty="0">
                <a:solidFill>
                  <a:srgbClr val="FF0000"/>
                </a:solidFill>
                <a:effectLst/>
                <a:highlight>
                  <a:srgbClr val="FFFFFF"/>
                </a:highlight>
                <a:latin typeface="Open Sans" panose="020B0606030504020204" pitchFamily="34" charset="0"/>
              </a:rPr>
              <a:t>• By changing number of arguments</a:t>
            </a:r>
            <a:br>
              <a:rPr lang="en-US" b="0" i="0" dirty="0">
                <a:solidFill>
                  <a:srgbClr val="FF0000"/>
                </a:solidFill>
                <a:effectLst/>
                <a:highlight>
                  <a:srgbClr val="FFFFFF"/>
                </a:highlight>
                <a:latin typeface="Open Sans" panose="020B0606030504020204" pitchFamily="34" charset="0"/>
              </a:rPr>
            </a:br>
            <a:r>
              <a:rPr lang="en-US" b="0" i="0" dirty="0">
                <a:solidFill>
                  <a:srgbClr val="FF0000"/>
                </a:solidFill>
                <a:effectLst/>
                <a:highlight>
                  <a:srgbClr val="FFFFFF"/>
                </a:highlight>
                <a:latin typeface="Open Sans" panose="020B0606030504020204" pitchFamily="34" charset="0"/>
              </a:rPr>
              <a:t>• By changing the data type</a:t>
            </a:r>
            <a:br>
              <a:rPr lang="en-US" b="0" i="0" dirty="0">
                <a:solidFill>
                  <a:srgbClr val="FF0000"/>
                </a:solidFill>
                <a:effectLst/>
                <a:highlight>
                  <a:srgbClr val="FFFFFF"/>
                </a:highlight>
                <a:latin typeface="Open Sans" panose="020B0606030504020204" pitchFamily="34" charset="0"/>
              </a:rPr>
            </a:br>
            <a:r>
              <a:rPr lang="en-US" b="0" i="0" dirty="0">
                <a:solidFill>
                  <a:srgbClr val="FF0000"/>
                </a:solidFill>
                <a:effectLst/>
                <a:highlight>
                  <a:srgbClr val="FFFFFF"/>
                </a:highlight>
                <a:latin typeface="Open Sans" panose="020B0606030504020204" pitchFamily="34" charset="0"/>
              </a:rPr>
              <a:t>• By changing both number of arguments and data type</a:t>
            </a: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1" name="TextBox 10">
            <a:extLst>
              <a:ext uri="{FF2B5EF4-FFF2-40B4-BE49-F238E27FC236}">
                <a16:creationId xmlns:a16="http://schemas.microsoft.com/office/drawing/2014/main" id="{084CDBE9-07DB-E676-8EF8-09B29C9B5CC9}"/>
              </a:ext>
            </a:extLst>
          </p:cNvPr>
          <p:cNvSpPr txBox="1"/>
          <p:nvPr/>
        </p:nvSpPr>
        <p:spPr>
          <a:xfrm>
            <a:off x="272716" y="23024"/>
            <a:ext cx="9387222" cy="6863417"/>
          </a:xfrm>
          <a:prstGeom prst="rect">
            <a:avLst/>
          </a:prstGeom>
          <a:noFill/>
        </p:spPr>
        <p:txBody>
          <a:bodyPr wrap="square">
            <a:spAutoFit/>
          </a:bodyPr>
          <a:lstStyle/>
          <a:p>
            <a:r>
              <a:rPr lang="en-IN" sz="2000" dirty="0">
                <a:solidFill>
                  <a:srgbClr val="FF0000"/>
                </a:solidFill>
              </a:rPr>
              <a:t>public class </a:t>
            </a:r>
            <a:r>
              <a:rPr lang="en-IN" sz="2000" dirty="0" err="1">
                <a:solidFill>
                  <a:srgbClr val="FF0000"/>
                </a:solidFill>
              </a:rPr>
              <a:t>MathOperations</a:t>
            </a:r>
            <a:r>
              <a:rPr lang="en-IN" sz="2000" dirty="0">
                <a:solidFill>
                  <a:srgbClr val="FF0000"/>
                </a:solidFill>
              </a:rPr>
              <a:t> {</a:t>
            </a:r>
          </a:p>
          <a:p>
            <a:r>
              <a:rPr lang="en-IN" sz="2000" dirty="0">
                <a:solidFill>
                  <a:srgbClr val="FF0000"/>
                </a:solidFill>
              </a:rPr>
              <a:t>    // Overloaded method to add two integers</a:t>
            </a:r>
          </a:p>
          <a:p>
            <a:r>
              <a:rPr lang="en-IN" sz="2000" dirty="0">
                <a:solidFill>
                  <a:srgbClr val="FF0000"/>
                </a:solidFill>
              </a:rPr>
              <a:t>    public int add(int a, int b) {</a:t>
            </a:r>
          </a:p>
          <a:p>
            <a:r>
              <a:rPr lang="en-IN" sz="2000" dirty="0">
                <a:solidFill>
                  <a:srgbClr val="FF0000"/>
                </a:solidFill>
              </a:rPr>
              <a:t>        return a + b;</a:t>
            </a:r>
          </a:p>
          <a:p>
            <a:r>
              <a:rPr lang="en-IN" sz="2000" dirty="0">
                <a:solidFill>
                  <a:srgbClr val="FF0000"/>
                </a:solidFill>
              </a:rPr>
              <a:t>    }</a:t>
            </a:r>
          </a:p>
          <a:p>
            <a:r>
              <a:rPr lang="en-IN" sz="2000" dirty="0">
                <a:solidFill>
                  <a:srgbClr val="FF0000"/>
                </a:solidFill>
              </a:rPr>
              <a:t>    // Overloaded method to add two double values</a:t>
            </a:r>
          </a:p>
          <a:p>
            <a:r>
              <a:rPr lang="en-IN" sz="2000" dirty="0">
                <a:solidFill>
                  <a:srgbClr val="FF0000"/>
                </a:solidFill>
              </a:rPr>
              <a:t>    public double add(double a, double b) {</a:t>
            </a:r>
          </a:p>
          <a:p>
            <a:r>
              <a:rPr lang="en-IN" sz="2000" dirty="0">
                <a:solidFill>
                  <a:srgbClr val="FF0000"/>
                </a:solidFill>
              </a:rPr>
              <a:t>        return a + b;</a:t>
            </a:r>
          </a:p>
          <a:p>
            <a:r>
              <a:rPr lang="en-IN" sz="2000" dirty="0">
                <a:solidFill>
                  <a:srgbClr val="FF0000"/>
                </a:solidFill>
              </a:rPr>
              <a:t>    }</a:t>
            </a:r>
          </a:p>
          <a:p>
            <a:r>
              <a:rPr lang="en-IN" sz="2000" dirty="0">
                <a:solidFill>
                  <a:srgbClr val="FF0000"/>
                </a:solidFill>
              </a:rPr>
              <a:t>}</a:t>
            </a:r>
          </a:p>
          <a:p>
            <a:r>
              <a:rPr lang="en-IN" sz="2000" dirty="0">
                <a:solidFill>
                  <a:srgbClr val="FF0000"/>
                </a:solidFill>
              </a:rPr>
              <a:t>public class Main {</a:t>
            </a:r>
          </a:p>
          <a:p>
            <a:r>
              <a:rPr lang="en-IN" sz="2000" dirty="0">
                <a:solidFill>
                  <a:srgbClr val="FF0000"/>
                </a:solidFill>
              </a:rPr>
              <a:t>    public static void main(String[] </a:t>
            </a:r>
            <a:r>
              <a:rPr lang="en-IN" sz="2000" dirty="0" err="1">
                <a:solidFill>
                  <a:srgbClr val="FF0000"/>
                </a:solidFill>
              </a:rPr>
              <a:t>args</a:t>
            </a:r>
            <a:r>
              <a:rPr lang="en-IN" sz="2000" dirty="0">
                <a:solidFill>
                  <a:srgbClr val="FF0000"/>
                </a:solidFill>
              </a:rPr>
              <a:t>) {</a:t>
            </a:r>
          </a:p>
          <a:p>
            <a:r>
              <a:rPr lang="en-IN" sz="2000" dirty="0">
                <a:solidFill>
                  <a:srgbClr val="FF0000"/>
                </a:solidFill>
              </a:rPr>
              <a:t>// Creating an object of the </a:t>
            </a:r>
            <a:r>
              <a:rPr lang="en-IN" sz="2000" dirty="0" err="1">
                <a:solidFill>
                  <a:srgbClr val="FF0000"/>
                </a:solidFill>
              </a:rPr>
              <a:t>MathOperations</a:t>
            </a:r>
            <a:r>
              <a:rPr lang="en-IN" sz="2000" dirty="0">
                <a:solidFill>
                  <a:srgbClr val="FF0000"/>
                </a:solidFill>
              </a:rPr>
              <a:t> class</a:t>
            </a:r>
          </a:p>
          <a:p>
            <a:r>
              <a:rPr lang="en-IN" sz="2000" dirty="0">
                <a:solidFill>
                  <a:srgbClr val="FF0000"/>
                </a:solidFill>
              </a:rPr>
              <a:t>        </a:t>
            </a:r>
            <a:r>
              <a:rPr lang="en-IN" sz="2000" dirty="0" err="1">
                <a:solidFill>
                  <a:srgbClr val="FF0000"/>
                </a:solidFill>
              </a:rPr>
              <a:t>MathOperations</a:t>
            </a:r>
            <a:r>
              <a:rPr lang="en-IN" sz="2000" dirty="0">
                <a:solidFill>
                  <a:srgbClr val="FF0000"/>
                </a:solidFill>
              </a:rPr>
              <a:t> math = new </a:t>
            </a:r>
            <a:r>
              <a:rPr lang="en-IN" sz="2000" dirty="0" err="1">
                <a:solidFill>
                  <a:srgbClr val="FF0000"/>
                </a:solidFill>
              </a:rPr>
              <a:t>MathOperations</a:t>
            </a:r>
            <a:r>
              <a:rPr lang="en-IN" sz="2000" dirty="0">
                <a:solidFill>
                  <a:srgbClr val="FF0000"/>
                </a:solidFill>
              </a:rPr>
              <a:t>();</a:t>
            </a:r>
          </a:p>
          <a:p>
            <a:r>
              <a:rPr lang="en-IN" sz="2000" dirty="0">
                <a:solidFill>
                  <a:srgbClr val="FF0000"/>
                </a:solidFill>
              </a:rPr>
              <a:t>// Calling the overloaded methods</a:t>
            </a:r>
          </a:p>
          <a:p>
            <a:r>
              <a:rPr lang="en-IN" sz="2000" dirty="0">
                <a:solidFill>
                  <a:srgbClr val="FF0000"/>
                </a:solidFill>
              </a:rPr>
              <a:t>        int </a:t>
            </a:r>
            <a:r>
              <a:rPr lang="en-IN" sz="2000" dirty="0" err="1">
                <a:solidFill>
                  <a:srgbClr val="FF0000"/>
                </a:solidFill>
              </a:rPr>
              <a:t>sumInt</a:t>
            </a:r>
            <a:r>
              <a:rPr lang="en-IN" sz="2000" dirty="0">
                <a:solidFill>
                  <a:srgbClr val="FF0000"/>
                </a:solidFill>
              </a:rPr>
              <a:t> = </a:t>
            </a:r>
            <a:r>
              <a:rPr lang="en-IN" sz="2000" dirty="0" err="1">
                <a:solidFill>
                  <a:srgbClr val="FF0000"/>
                </a:solidFill>
              </a:rPr>
              <a:t>math.add</a:t>
            </a:r>
            <a:r>
              <a:rPr lang="en-IN" sz="2000" dirty="0">
                <a:solidFill>
                  <a:srgbClr val="FF0000"/>
                </a:solidFill>
              </a:rPr>
              <a:t>(5, 10);</a:t>
            </a:r>
          </a:p>
          <a:p>
            <a:r>
              <a:rPr lang="en-IN" sz="2000" dirty="0">
                <a:solidFill>
                  <a:srgbClr val="FF0000"/>
                </a:solidFill>
              </a:rPr>
              <a:t>        double </a:t>
            </a:r>
            <a:r>
              <a:rPr lang="en-IN" sz="2000" dirty="0" err="1">
                <a:solidFill>
                  <a:srgbClr val="FF0000"/>
                </a:solidFill>
              </a:rPr>
              <a:t>sumDouble</a:t>
            </a:r>
            <a:r>
              <a:rPr lang="en-IN" sz="2000" dirty="0">
                <a:solidFill>
                  <a:srgbClr val="FF0000"/>
                </a:solidFill>
              </a:rPr>
              <a:t> = </a:t>
            </a:r>
            <a:r>
              <a:rPr lang="en-IN" sz="2000" dirty="0" err="1">
                <a:solidFill>
                  <a:srgbClr val="FF0000"/>
                </a:solidFill>
              </a:rPr>
              <a:t>math.add</a:t>
            </a:r>
            <a:r>
              <a:rPr lang="en-IN" sz="2000" dirty="0">
                <a:solidFill>
                  <a:srgbClr val="FF0000"/>
                </a:solidFill>
              </a:rPr>
              <a:t>(5.5, 10.5);</a:t>
            </a:r>
          </a:p>
          <a:p>
            <a:r>
              <a:rPr lang="en-IN" sz="2000" dirty="0">
                <a:solidFill>
                  <a:srgbClr val="FF0000"/>
                </a:solidFill>
              </a:rPr>
              <a:t> // Printing the results</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("Sum of two integers: " + </a:t>
            </a:r>
            <a:r>
              <a:rPr lang="en-IN" sz="2000" dirty="0" err="1">
                <a:solidFill>
                  <a:srgbClr val="FF0000"/>
                </a:solidFill>
              </a:rPr>
              <a:t>sumInt</a:t>
            </a:r>
            <a:r>
              <a:rPr lang="en-IN" sz="2000" dirty="0">
                <a:solidFill>
                  <a:srgbClr val="FF0000"/>
                </a:solidFill>
              </a:rPr>
              <a:t>);</a:t>
            </a:r>
          </a:p>
          <a:p>
            <a:r>
              <a:rPr lang="en-IN" sz="2000" dirty="0">
                <a:solidFill>
                  <a:srgbClr val="FF0000"/>
                </a:solidFill>
              </a:rPr>
              <a:t>        </a:t>
            </a:r>
            <a:r>
              <a:rPr lang="en-IN" sz="2000" dirty="0" err="1">
                <a:solidFill>
                  <a:srgbClr val="FF0000"/>
                </a:solidFill>
              </a:rPr>
              <a:t>System.out.println</a:t>
            </a:r>
            <a:r>
              <a:rPr lang="en-IN" sz="2000" dirty="0">
                <a:solidFill>
                  <a:srgbClr val="FF0000"/>
                </a:solidFill>
              </a:rPr>
              <a:t>("Sum of two doubles: " + </a:t>
            </a:r>
            <a:r>
              <a:rPr lang="en-IN" sz="2000" dirty="0" err="1">
                <a:solidFill>
                  <a:srgbClr val="FF0000"/>
                </a:solidFill>
              </a:rPr>
              <a:t>sumDouble</a:t>
            </a:r>
            <a:r>
              <a:rPr lang="en-IN" sz="2000" dirty="0">
                <a:solidFill>
                  <a:srgbClr val="FF0000"/>
                </a:solidFill>
              </a:rPr>
              <a:t>);</a:t>
            </a:r>
          </a:p>
          <a:p>
            <a:r>
              <a:rPr lang="en-IN" sz="2000" dirty="0">
                <a:solidFill>
                  <a:srgbClr val="FF0000"/>
                </a:solidFill>
              </a:rPr>
              <a:t>    }</a:t>
            </a:r>
          </a:p>
          <a:p>
            <a:r>
              <a:rPr lang="en-IN" sz="2000" dirty="0">
                <a:solidFill>
                  <a:srgbClr val="FF0000"/>
                </a:solidFill>
              </a:rPr>
              <a:t>}</a:t>
            </a:r>
          </a:p>
        </p:txBody>
      </p:sp>
      <p:sp>
        <p:nvSpPr>
          <p:cNvPr id="13" name="TextBox 12">
            <a:extLst>
              <a:ext uri="{FF2B5EF4-FFF2-40B4-BE49-F238E27FC236}">
                <a16:creationId xmlns:a16="http://schemas.microsoft.com/office/drawing/2014/main" id="{D52E7534-46D0-6807-8F4E-54B0E2B1B4FD}"/>
              </a:ext>
            </a:extLst>
          </p:cNvPr>
          <p:cNvSpPr txBox="1"/>
          <p:nvPr/>
        </p:nvSpPr>
        <p:spPr>
          <a:xfrm>
            <a:off x="8967537" y="1954243"/>
            <a:ext cx="3224463" cy="2554545"/>
          </a:xfrm>
          <a:prstGeom prst="rect">
            <a:avLst/>
          </a:prstGeom>
          <a:noFill/>
        </p:spPr>
        <p:txBody>
          <a:bodyPr wrap="square">
            <a:spAutoFit/>
          </a:bodyPr>
          <a:lstStyle/>
          <a:p>
            <a:r>
              <a:rPr lang="en-IN" sz="3200" dirty="0">
                <a:highlight>
                  <a:srgbClr val="FFFF00"/>
                </a:highlight>
              </a:rPr>
              <a:t>Compile-Time Polymorphism (Method Overloading) </a:t>
            </a:r>
            <a:r>
              <a:rPr lang="en-IN" sz="3200" b="1" dirty="0">
                <a:highlight>
                  <a:srgbClr val="FFFF00"/>
                </a:highlight>
              </a:rPr>
              <a:t>Example</a:t>
            </a:r>
            <a:endParaRPr lang="en-IN" dirty="0"/>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{E96395A7-A86D-4E1D-A5B8-F2E9B558A930}tf78438558_win32</Template>
  <TotalTime>1362</TotalTime>
  <Words>1934</Words>
  <Application>Microsoft Office PowerPoint</Application>
  <PresentationFormat>Widescreen</PresentationFormat>
  <Paragraphs>249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Unicode MS</vt:lpstr>
      <vt:lpstr>Calibri</vt:lpstr>
      <vt:lpstr>Open Sans</vt:lpstr>
      <vt:lpstr>Sabon Next LT</vt:lpstr>
      <vt:lpstr>Times New Roman</vt:lpstr>
      <vt:lpstr>Custom</vt:lpstr>
      <vt:lpstr>Java mastery Rana sujeet kumar</vt:lpstr>
      <vt:lpstr>agenda</vt:lpstr>
      <vt:lpstr>Concept of Inheritance</vt:lpstr>
      <vt:lpstr>PowerPoint Presentation</vt:lpstr>
      <vt:lpstr>Method Overriding</vt:lpstr>
      <vt:lpstr>PowerPoint Presentation</vt:lpstr>
      <vt:lpstr>Polymorphism in Java</vt:lpstr>
      <vt:lpstr>Compile-Time Polymorphism (Method Overloading)</vt:lpstr>
      <vt:lpstr>PowerPoint Presentation</vt:lpstr>
      <vt:lpstr>Runtime Polymorphism (Method Overriding):</vt:lpstr>
      <vt:lpstr>PowerPoint Presentation</vt:lpstr>
      <vt:lpstr>Abstract Classes</vt:lpstr>
      <vt:lpstr>PowerPoint Presentation</vt:lpstr>
      <vt:lpstr>Interfaces</vt:lpstr>
      <vt:lpstr>PowerPoint Presentation</vt:lpstr>
      <vt:lpstr>PowerPoint Presentation</vt:lpstr>
      <vt:lpstr>Final tips &amp; takeaways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rana sujeet</dc:creator>
  <cp:lastModifiedBy>rana sujeet</cp:lastModifiedBy>
  <cp:revision>1</cp:revision>
  <dcterms:created xsi:type="dcterms:W3CDTF">2024-07-04T02:31:22Z</dcterms:created>
  <dcterms:modified xsi:type="dcterms:W3CDTF">2024-07-05T01:13:42Z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