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4"/>
  </p:notesMasterIdLst>
  <p:handoutMasterIdLst>
    <p:handoutMasterId r:id="rId25"/>
  </p:handoutMasterIdLst>
  <p:sldIdLst>
    <p:sldId id="312" r:id="rId5"/>
    <p:sldId id="304" r:id="rId6"/>
    <p:sldId id="307" r:id="rId7"/>
    <p:sldId id="281" r:id="rId8"/>
    <p:sldId id="282" r:id="rId9"/>
    <p:sldId id="323" r:id="rId10"/>
    <p:sldId id="314" r:id="rId11"/>
    <p:sldId id="315" r:id="rId12"/>
    <p:sldId id="317" r:id="rId13"/>
    <p:sldId id="318" r:id="rId14"/>
    <p:sldId id="319" r:id="rId15"/>
    <p:sldId id="321" r:id="rId16"/>
    <p:sldId id="322" r:id="rId17"/>
    <p:sldId id="324" r:id="rId18"/>
    <p:sldId id="325" r:id="rId19"/>
    <p:sldId id="326" r:id="rId20"/>
    <p:sldId id="327" r:id="rId21"/>
    <p:sldId id="297" r:id="rId22"/>
    <p:sldId id="328" r:id="rId2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71" userDrawn="1">
          <p15:clr>
            <a:srgbClr val="A4A3A4"/>
          </p15:clr>
        </p15:guide>
        <p15:guide id="5" pos="6902" userDrawn="1">
          <p15:clr>
            <a:srgbClr val="A4A3A4"/>
          </p15:clr>
        </p15:guide>
        <p15:guide id="6" orient="horz" userDrawn="1">
          <p15:clr>
            <a:srgbClr val="A4A3A4"/>
          </p15:clr>
        </p15:guide>
        <p15:guide id="7" orient="horz" pos="4008" userDrawn="1">
          <p15:clr>
            <a:srgbClr val="A4A3A4"/>
          </p15:clr>
        </p15:guide>
        <p15:guide id="9" orient="horz" pos="2364" userDrawn="1">
          <p15:clr>
            <a:srgbClr val="A4A3A4"/>
          </p15:clr>
        </p15:guide>
        <p15:guide id="12" pos="6696" userDrawn="1">
          <p15:clr>
            <a:srgbClr val="A4A3A4"/>
          </p15:clr>
        </p15:guide>
        <p15:guide id="15" pos="2162" userDrawn="1">
          <p15:clr>
            <a:srgbClr val="A4A3A4"/>
          </p15:clr>
        </p15:guide>
        <p15:guide id="16" pos="2760" userDrawn="1">
          <p15:clr>
            <a:srgbClr val="A4A3A4"/>
          </p15:clr>
        </p15:guide>
        <p15:guide id="17" pos="3296"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46" userDrawn="1">
          <p15:clr>
            <a:srgbClr val="A4A3A4"/>
          </p15:clr>
        </p15:guide>
        <p15:guide id="26" pos="724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48" d="100"/>
          <a:sy n="48" d="100"/>
        </p:scale>
        <p:origin x="67" y="682"/>
      </p:cViewPr>
      <p:guideLst>
        <p:guide orient="horz" pos="2616"/>
        <p:guide orient="horz" pos="3271"/>
        <p:guide pos="6902"/>
        <p:guide orient="horz"/>
        <p:guide orient="horz" pos="4008"/>
        <p:guide orient="horz" pos="2364"/>
        <p:guide pos="6696"/>
        <p:guide pos="2162"/>
        <p:guide pos="2760"/>
        <p:guide pos="3296"/>
        <p:guide pos="4032"/>
        <p:guide pos="4392"/>
        <p:guide pos="4944"/>
        <p:guide pos="5544"/>
        <p:guide pos="6072"/>
        <p:guide orient="horz" pos="2448"/>
        <p:guide pos="5246"/>
        <p:guide pos="724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43514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95650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04548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33931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989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32357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Java </a:t>
            </a:r>
            <a:br>
              <a:rPr lang="en-US" dirty="0"/>
            </a:br>
            <a:r>
              <a:rPr lang="en-US" dirty="0"/>
              <a:t>mastery</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4034589" y="1475454"/>
            <a:ext cx="1941095" cy="449802"/>
          </a:xfrm>
        </p:spPr>
        <p:txBody>
          <a:bodyPr/>
          <a:lstStyle/>
          <a:p>
            <a:r>
              <a:rPr lang="en-IN" sz="2400" b="1" dirty="0"/>
              <a:t>Example</a:t>
            </a:r>
            <a:r>
              <a:rPr lang="en-IN" sz="2400" dirty="0"/>
              <a:t>:</a:t>
            </a:r>
            <a:endParaRPr lang="en-US" sz="2400" dirty="0"/>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0" y="336061"/>
            <a:ext cx="10010274" cy="1428572"/>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Writing to a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To write to a file, you can use the </a:t>
            </a:r>
            <a:r>
              <a:rPr kumimoji="0" lang="en-US" altLang="en-US" sz="2000" b="0" i="0" u="none" strike="noStrike" cap="none" normalizeH="0" baseline="0" dirty="0" err="1">
                <a:ln>
                  <a:noFill/>
                </a:ln>
                <a:solidFill>
                  <a:schemeClr val="tx1"/>
                </a:solidFill>
                <a:effectLst/>
                <a:latin typeface="Arial Unicode MS"/>
              </a:rPr>
              <a:t>FileWriter</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err="1">
                <a:ln>
                  <a:noFill/>
                </a:ln>
                <a:solidFill>
                  <a:schemeClr val="tx1"/>
                </a:solidFill>
                <a:effectLst/>
                <a:latin typeface="Arial Unicode MS"/>
              </a:rPr>
              <a:t>BufferedWriter</a:t>
            </a:r>
            <a:r>
              <a:rPr kumimoji="0" lang="en-US" altLang="en-US" sz="2000" b="0" i="0" u="none" strike="noStrike" cap="none" normalizeH="0" baseline="0" dirty="0">
                <a:ln>
                  <a:noFill/>
                </a:ln>
                <a:solidFill>
                  <a:schemeClr val="tx1"/>
                </a:solidFill>
                <a:effectLst/>
              </a:rPr>
              <a:t> classes. The </a:t>
            </a:r>
            <a:r>
              <a:rPr kumimoji="0" lang="en-US" altLang="en-US" sz="2000" b="0" i="0" u="none" strike="noStrike" cap="none" normalizeH="0" baseline="0" dirty="0" err="1">
                <a:ln>
                  <a:noFill/>
                </a:ln>
                <a:solidFill>
                  <a:schemeClr val="tx1"/>
                </a:solidFill>
                <a:effectLst/>
                <a:latin typeface="Arial Unicode MS"/>
              </a:rPr>
              <a:t>FileWriter</a:t>
            </a:r>
            <a:r>
              <a:rPr kumimoji="0" lang="en-US" altLang="en-US" sz="2000" b="0" i="0" u="none" strike="noStrike" cap="none" normalizeH="0" baseline="0" dirty="0">
                <a:ln>
                  <a:noFill/>
                </a:ln>
                <a:solidFill>
                  <a:schemeClr val="tx1"/>
                </a:solidFill>
                <a:effectLst/>
              </a:rPr>
              <a:t> class writes character files, while the </a:t>
            </a:r>
            <a:r>
              <a:rPr kumimoji="0" lang="en-US" altLang="en-US" sz="2000" b="0" i="0" u="none" strike="noStrike" cap="none" normalizeH="0" baseline="0" dirty="0" err="1">
                <a:ln>
                  <a:noFill/>
                </a:ln>
                <a:solidFill>
                  <a:schemeClr val="tx1"/>
                </a:solidFill>
                <a:effectLst/>
                <a:latin typeface="Arial Unicode MS"/>
              </a:rPr>
              <a:t>BufferedWriter</a:t>
            </a:r>
            <a:r>
              <a:rPr kumimoji="0" lang="en-US" altLang="en-US" sz="2000" b="0" i="0" u="none" strike="noStrike" cap="none" normalizeH="0" baseline="0" dirty="0">
                <a:ln>
                  <a:noFill/>
                </a:ln>
                <a:solidFill>
                  <a:schemeClr val="tx1"/>
                </a:solidFill>
                <a:effectLst/>
              </a:rPr>
              <a:t> class provides an efficient way to write text to an output character stream.</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9160042" y="3405189"/>
            <a:ext cx="3031958"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10" name="TextBox 9">
            <a:extLst>
              <a:ext uri="{FF2B5EF4-FFF2-40B4-BE49-F238E27FC236}">
                <a16:creationId xmlns:a16="http://schemas.microsoft.com/office/drawing/2014/main" id="{3FDCAA39-553C-73BA-5559-C795A18DC225}"/>
              </a:ext>
            </a:extLst>
          </p:cNvPr>
          <p:cNvSpPr txBox="1"/>
          <p:nvPr/>
        </p:nvSpPr>
        <p:spPr>
          <a:xfrm>
            <a:off x="352926" y="1877128"/>
            <a:ext cx="8448174" cy="4708981"/>
          </a:xfrm>
          <a:prstGeom prst="rect">
            <a:avLst/>
          </a:prstGeom>
          <a:noFill/>
        </p:spPr>
        <p:txBody>
          <a:bodyPr wrap="square">
            <a:spAutoFit/>
          </a:bodyPr>
          <a:lstStyle/>
          <a:p>
            <a:r>
              <a:rPr lang="en-IN" sz="2000" dirty="0">
                <a:solidFill>
                  <a:schemeClr val="accent6">
                    <a:lumMod val="75000"/>
                  </a:schemeClr>
                </a:solidFill>
              </a:rPr>
              <a:t>import </a:t>
            </a:r>
            <a:r>
              <a:rPr lang="en-IN" sz="2000" dirty="0" err="1">
                <a:solidFill>
                  <a:schemeClr val="accent6">
                    <a:lumMod val="75000"/>
                  </a:schemeClr>
                </a:solidFill>
              </a:rPr>
              <a:t>java.io.BufferedWriter</a:t>
            </a:r>
            <a:r>
              <a:rPr lang="en-IN" sz="2000" dirty="0">
                <a:solidFill>
                  <a:schemeClr val="accent6">
                    <a:lumMod val="75000"/>
                  </a:schemeClr>
                </a:solidFill>
              </a:rPr>
              <a:t>;</a:t>
            </a:r>
          </a:p>
          <a:p>
            <a:r>
              <a:rPr lang="en-IN" sz="2000" dirty="0">
                <a:solidFill>
                  <a:schemeClr val="accent6">
                    <a:lumMod val="75000"/>
                  </a:schemeClr>
                </a:solidFill>
              </a:rPr>
              <a:t>import </a:t>
            </a:r>
            <a:r>
              <a:rPr lang="en-IN" sz="2000" dirty="0" err="1">
                <a:solidFill>
                  <a:schemeClr val="accent6">
                    <a:lumMod val="75000"/>
                  </a:schemeClr>
                </a:solidFill>
              </a:rPr>
              <a:t>java.io.FileWriter</a:t>
            </a:r>
            <a:r>
              <a:rPr lang="en-IN" sz="2000" dirty="0">
                <a:solidFill>
                  <a:schemeClr val="accent6">
                    <a:lumMod val="75000"/>
                  </a:schemeClr>
                </a:solidFill>
              </a:rPr>
              <a:t>;</a:t>
            </a:r>
          </a:p>
          <a:p>
            <a:r>
              <a:rPr lang="en-IN" sz="2000" dirty="0">
                <a:solidFill>
                  <a:schemeClr val="accent6">
                    <a:lumMod val="75000"/>
                  </a:schemeClr>
                </a:solidFill>
              </a:rPr>
              <a:t>import </a:t>
            </a:r>
            <a:r>
              <a:rPr lang="en-IN" sz="2000" dirty="0" err="1">
                <a:solidFill>
                  <a:schemeClr val="accent6">
                    <a:lumMod val="75000"/>
                  </a:schemeClr>
                </a:solidFill>
              </a:rPr>
              <a:t>java.io.IOException</a:t>
            </a:r>
            <a:r>
              <a:rPr lang="en-IN" sz="2000" dirty="0">
                <a:solidFill>
                  <a:schemeClr val="accent6">
                    <a:lumMod val="75000"/>
                  </a:schemeClr>
                </a:solidFill>
              </a:rPr>
              <a:t>;</a:t>
            </a:r>
          </a:p>
          <a:p>
            <a:endParaRPr lang="en-IN" sz="2000" dirty="0">
              <a:solidFill>
                <a:schemeClr val="accent6">
                  <a:lumMod val="75000"/>
                </a:schemeClr>
              </a:solidFill>
            </a:endParaRPr>
          </a:p>
          <a:p>
            <a:r>
              <a:rPr lang="en-IN" sz="2000" dirty="0">
                <a:solidFill>
                  <a:schemeClr val="accent6">
                    <a:lumMod val="75000"/>
                  </a:schemeClr>
                </a:solidFill>
              </a:rPr>
              <a:t>public class </a:t>
            </a:r>
            <a:r>
              <a:rPr lang="en-IN" sz="2000" dirty="0" err="1">
                <a:solidFill>
                  <a:schemeClr val="accent6">
                    <a:lumMod val="75000"/>
                  </a:schemeClr>
                </a:solidFill>
              </a:rPr>
              <a:t>FileWriteExample</a:t>
            </a:r>
            <a:r>
              <a:rPr lang="en-IN" sz="2000" dirty="0">
                <a:solidFill>
                  <a:schemeClr val="accent6">
                    <a:lumMod val="75000"/>
                  </a:schemeClr>
                </a:solidFill>
              </a:rPr>
              <a:t> {</a:t>
            </a:r>
          </a:p>
          <a:p>
            <a:r>
              <a:rPr lang="en-IN" sz="2000" dirty="0">
                <a:solidFill>
                  <a:schemeClr val="accent6">
                    <a:lumMod val="75000"/>
                  </a:schemeClr>
                </a:solidFill>
              </a:rPr>
              <a:t>    public static void main(String[] </a:t>
            </a:r>
            <a:r>
              <a:rPr lang="en-IN" sz="2000" dirty="0" err="1">
                <a:solidFill>
                  <a:schemeClr val="accent6">
                    <a:lumMod val="75000"/>
                  </a:schemeClr>
                </a:solidFill>
              </a:rPr>
              <a:t>args</a:t>
            </a:r>
            <a:r>
              <a:rPr lang="en-IN" sz="2000" dirty="0">
                <a:solidFill>
                  <a:schemeClr val="accent6">
                    <a:lumMod val="75000"/>
                  </a:schemeClr>
                </a:solidFill>
              </a:rPr>
              <a:t>) {</a:t>
            </a:r>
          </a:p>
          <a:p>
            <a:r>
              <a:rPr lang="en-IN" sz="2000" dirty="0">
                <a:solidFill>
                  <a:schemeClr val="accent6">
                    <a:lumMod val="75000"/>
                  </a:schemeClr>
                </a:solidFill>
              </a:rPr>
              <a:t>        try (</a:t>
            </a:r>
            <a:r>
              <a:rPr lang="en-IN" sz="2000" dirty="0" err="1">
                <a:solidFill>
                  <a:schemeClr val="accent6">
                    <a:lumMod val="75000"/>
                  </a:schemeClr>
                </a:solidFill>
              </a:rPr>
              <a:t>BufferedWriter</a:t>
            </a:r>
            <a:r>
              <a:rPr lang="en-IN" sz="2000" dirty="0">
                <a:solidFill>
                  <a:schemeClr val="accent6">
                    <a:lumMod val="75000"/>
                  </a:schemeClr>
                </a:solidFill>
              </a:rPr>
              <a:t> </a:t>
            </a:r>
            <a:r>
              <a:rPr lang="en-IN" sz="2000" dirty="0" err="1">
                <a:solidFill>
                  <a:schemeClr val="accent6">
                    <a:lumMod val="75000"/>
                  </a:schemeClr>
                </a:solidFill>
              </a:rPr>
              <a:t>bw</a:t>
            </a:r>
            <a:r>
              <a:rPr lang="en-IN" sz="2000" dirty="0">
                <a:solidFill>
                  <a:schemeClr val="accent6">
                    <a:lumMod val="75000"/>
                  </a:schemeClr>
                </a:solidFill>
              </a:rPr>
              <a:t> = new </a:t>
            </a:r>
            <a:r>
              <a:rPr lang="en-IN" sz="2000" dirty="0" err="1">
                <a:solidFill>
                  <a:schemeClr val="accent6">
                    <a:lumMod val="75000"/>
                  </a:schemeClr>
                </a:solidFill>
              </a:rPr>
              <a:t>BufferedWriter</a:t>
            </a:r>
            <a:r>
              <a:rPr lang="en-IN" sz="2000" dirty="0">
                <a:solidFill>
                  <a:schemeClr val="accent6">
                    <a:lumMod val="75000"/>
                  </a:schemeClr>
                </a:solidFill>
              </a:rPr>
              <a:t>(new </a:t>
            </a:r>
            <a:r>
              <a:rPr lang="en-IN" sz="2000" dirty="0" err="1">
                <a:solidFill>
                  <a:schemeClr val="accent6">
                    <a:lumMod val="75000"/>
                  </a:schemeClr>
                </a:solidFill>
              </a:rPr>
              <a:t>FileWriter</a:t>
            </a:r>
            <a:r>
              <a:rPr lang="en-IN" sz="2000" dirty="0">
                <a:solidFill>
                  <a:schemeClr val="accent6">
                    <a:lumMod val="75000"/>
                  </a:schemeClr>
                </a:solidFill>
              </a:rPr>
              <a:t>("file.txt"))) {</a:t>
            </a:r>
          </a:p>
          <a:p>
            <a:r>
              <a:rPr lang="en-IN" sz="2000" dirty="0">
                <a:solidFill>
                  <a:schemeClr val="accent6">
                    <a:lumMod val="75000"/>
                  </a:schemeClr>
                </a:solidFill>
              </a:rPr>
              <a:t>            </a:t>
            </a:r>
            <a:r>
              <a:rPr lang="en-IN" sz="2000" dirty="0" err="1">
                <a:solidFill>
                  <a:schemeClr val="accent6">
                    <a:lumMod val="75000"/>
                  </a:schemeClr>
                </a:solidFill>
              </a:rPr>
              <a:t>bw.write</a:t>
            </a:r>
            <a:r>
              <a:rPr lang="en-IN" sz="2000" dirty="0">
                <a:solidFill>
                  <a:schemeClr val="accent6">
                    <a:lumMod val="75000"/>
                  </a:schemeClr>
                </a:solidFill>
              </a:rPr>
              <a:t>("Hello, World!");</a:t>
            </a:r>
          </a:p>
          <a:p>
            <a:r>
              <a:rPr lang="en-IN" sz="2000" dirty="0">
                <a:solidFill>
                  <a:schemeClr val="accent6">
                    <a:lumMod val="75000"/>
                  </a:schemeClr>
                </a:solidFill>
              </a:rPr>
              <a:t>            </a:t>
            </a:r>
            <a:r>
              <a:rPr lang="en-IN" sz="2000" dirty="0" err="1">
                <a:solidFill>
                  <a:schemeClr val="accent6">
                    <a:lumMod val="75000"/>
                  </a:schemeClr>
                </a:solidFill>
              </a:rPr>
              <a:t>bw.newLine</a:t>
            </a:r>
            <a:r>
              <a:rPr lang="en-IN" sz="2000" dirty="0">
                <a:solidFill>
                  <a:schemeClr val="accent6">
                    <a:lumMod val="75000"/>
                  </a:schemeClr>
                </a:solidFill>
              </a:rPr>
              <a:t>();</a:t>
            </a:r>
          </a:p>
          <a:p>
            <a:r>
              <a:rPr lang="en-IN" sz="2000" dirty="0">
                <a:solidFill>
                  <a:schemeClr val="accent6">
                    <a:lumMod val="75000"/>
                  </a:schemeClr>
                </a:solidFill>
              </a:rPr>
              <a:t>            </a:t>
            </a:r>
            <a:r>
              <a:rPr lang="en-IN" sz="2000" dirty="0" err="1">
                <a:solidFill>
                  <a:schemeClr val="accent6">
                    <a:lumMod val="75000"/>
                  </a:schemeClr>
                </a:solidFill>
              </a:rPr>
              <a:t>bw.write</a:t>
            </a:r>
            <a:r>
              <a:rPr lang="en-IN" sz="2000" dirty="0">
                <a:solidFill>
                  <a:schemeClr val="accent6">
                    <a:lumMod val="75000"/>
                  </a:schemeClr>
                </a:solidFill>
              </a:rPr>
              <a:t>("This is a file write example.");</a:t>
            </a:r>
          </a:p>
          <a:p>
            <a:r>
              <a:rPr lang="en-IN" sz="2000" dirty="0">
                <a:solidFill>
                  <a:schemeClr val="accent6">
                    <a:lumMod val="75000"/>
                  </a:schemeClr>
                </a:solidFill>
              </a:rPr>
              <a:t>        } catch (</a:t>
            </a:r>
            <a:r>
              <a:rPr lang="en-IN" sz="2000" dirty="0" err="1">
                <a:solidFill>
                  <a:schemeClr val="accent6">
                    <a:lumMod val="75000"/>
                  </a:schemeClr>
                </a:solidFill>
              </a:rPr>
              <a:t>IOException</a:t>
            </a:r>
            <a:r>
              <a:rPr lang="en-IN" sz="2000" dirty="0">
                <a:solidFill>
                  <a:schemeClr val="accent6">
                    <a:lumMod val="75000"/>
                  </a:schemeClr>
                </a:solidFill>
              </a:rPr>
              <a:t> e) {</a:t>
            </a:r>
          </a:p>
          <a:p>
            <a:r>
              <a:rPr lang="en-IN" sz="2000" dirty="0">
                <a:solidFill>
                  <a:schemeClr val="accent6">
                    <a:lumMod val="75000"/>
                  </a:schemeClr>
                </a:solidFill>
              </a:rPr>
              <a:t>            </a:t>
            </a:r>
            <a:r>
              <a:rPr lang="en-IN" sz="2000" dirty="0" err="1">
                <a:solidFill>
                  <a:schemeClr val="accent6">
                    <a:lumMod val="75000"/>
                  </a:schemeClr>
                </a:solidFill>
              </a:rPr>
              <a:t>e.printStackTrace</a:t>
            </a:r>
            <a:r>
              <a:rPr lang="en-IN" sz="2000" dirty="0">
                <a:solidFill>
                  <a:schemeClr val="accent6">
                    <a:lumMod val="75000"/>
                  </a:schemeClr>
                </a:solidFill>
              </a:rPr>
              <a:t>(); }</a:t>
            </a:r>
          </a:p>
          <a:p>
            <a:r>
              <a:rPr lang="en-IN" sz="2000" dirty="0">
                <a:solidFill>
                  <a:schemeClr val="accent6">
                    <a:lumMod val="75000"/>
                  </a:schemeClr>
                </a:solidFill>
              </a:rPr>
              <a:t>    }</a:t>
            </a:r>
          </a:p>
          <a:p>
            <a:r>
              <a:rPr lang="en-IN" sz="2000" dirty="0">
                <a:solidFill>
                  <a:schemeClr val="accent6">
                    <a:lumMod val="75000"/>
                  </a:schemeClr>
                </a:solidFill>
              </a:rPr>
              <a:t>}</a:t>
            </a:r>
          </a:p>
        </p:txBody>
      </p:sp>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825786" y="120002"/>
            <a:ext cx="9879437" cy="674394"/>
          </a:xfrm>
        </p:spPr>
        <p:txBody>
          <a:bodyPr/>
          <a:lstStyle/>
          <a:p>
            <a:r>
              <a:rPr lang="en-IN" dirty="0"/>
              <a:t>Final Project Discussion</a:t>
            </a:r>
            <a:endParaRPr lang="en-US" dirty="0"/>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203159" y="1176927"/>
            <a:ext cx="10293516" cy="5561071"/>
          </a:xfrm>
        </p:spPr>
        <p:txBody>
          <a:bodyPr/>
          <a:lstStyle/>
          <a:p>
            <a:r>
              <a:rPr lang="en-US" sz="3200" dirty="0"/>
              <a:t>Let's outline a small project using the concepts learned throughout the course. We'll divide the project into manageable tasks to ensure a structured and efficient workflow.</a:t>
            </a:r>
          </a:p>
          <a:p>
            <a:r>
              <a:rPr lang="en-US" sz="3200" b="1" dirty="0"/>
              <a:t>Project: Student Management System</a:t>
            </a:r>
          </a:p>
          <a:p>
            <a:r>
              <a:rPr lang="en-US" sz="3200" b="1" dirty="0"/>
              <a:t>Objective</a:t>
            </a:r>
            <a:r>
              <a:rPr lang="en-US" sz="3200" dirty="0"/>
              <a:t>: Create a console-based Student Management System where users can add, view, update, and delete student records. Each student record will include basic details such as name, age, grade, and ID. The project will involve object-oriented programming concepts, file I/O, and collections.</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
        <p:nvSpPr>
          <p:cNvPr id="10" name="TextBox 9">
            <a:extLst>
              <a:ext uri="{FF2B5EF4-FFF2-40B4-BE49-F238E27FC236}">
                <a16:creationId xmlns:a16="http://schemas.microsoft.com/office/drawing/2014/main" id="{B592802D-102B-3465-10F8-4B545166CF74}"/>
              </a:ext>
            </a:extLst>
          </p:cNvPr>
          <p:cNvSpPr txBox="1"/>
          <p:nvPr/>
        </p:nvSpPr>
        <p:spPr>
          <a:xfrm>
            <a:off x="1459832" y="1659916"/>
            <a:ext cx="10347157"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Project Tasks: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Define the Project Requirements</a:t>
            </a:r>
            <a:r>
              <a:rPr kumimoji="0" lang="en-US" altLang="en-US" b="0" i="0" u="none" strike="noStrike" cap="none" normalizeH="0" baseline="0" dirty="0">
                <a:ln>
                  <a:noFill/>
                </a:ln>
                <a:solidFill>
                  <a:schemeClr val="tx1"/>
                </a:solidFill>
                <a:effectLst/>
                <a:latin typeface="Arial" panose="020B0604020202020204" pitchFamily="34" charset="0"/>
              </a:rPr>
              <a:t> (5 minutes)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Create a console-based application.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Implement CRUD operations (Create, Read, Update, Delete) for student records.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file I/O to save and retrieve student records.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Utilize collections to manage student records in memory.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Apply object-oriented programming concepts like classes, objects, inheritance, polymorphism, and encapsulation.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Design the Class Structure</a:t>
            </a:r>
            <a:r>
              <a:rPr kumimoji="0" lang="en-US" altLang="en-US" b="0" i="0" u="none" strike="noStrike" cap="none" normalizeH="0" baseline="0" dirty="0">
                <a:ln>
                  <a:noFill/>
                </a:ln>
                <a:solidFill>
                  <a:schemeClr val="tx1"/>
                </a:solidFill>
                <a:effectLst/>
                <a:latin typeface="Arial" panose="020B0604020202020204" pitchFamily="34" charset="0"/>
              </a:rPr>
              <a:t> (5 minutes)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Student</a:t>
            </a:r>
            <a:r>
              <a:rPr kumimoji="0" lang="en-US" altLang="en-US" b="0" i="0" u="none" strike="noStrike" cap="none" normalizeH="0" baseline="0" dirty="0">
                <a:ln>
                  <a:noFill/>
                </a:ln>
                <a:solidFill>
                  <a:schemeClr val="tx1"/>
                </a:solidFill>
                <a:effectLst/>
              </a:rPr>
              <a:t>: Class to represent a student.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StudentManager</a:t>
            </a:r>
            <a:r>
              <a:rPr kumimoji="0" lang="en-US" altLang="en-US" b="0" i="0" u="none" strike="noStrike" cap="none" normalizeH="0" baseline="0" dirty="0">
                <a:ln>
                  <a:noFill/>
                </a:ln>
                <a:solidFill>
                  <a:schemeClr val="tx1"/>
                </a:solidFill>
                <a:effectLst/>
              </a:rPr>
              <a:t>: Class to manage student records (add, view, update, delete).</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FileHandler</a:t>
            </a:r>
            <a:r>
              <a:rPr kumimoji="0" lang="en-US" altLang="en-US" b="0" i="0" u="none" strike="noStrike" cap="none" normalizeH="0" baseline="0" dirty="0">
                <a:ln>
                  <a:noFill/>
                </a:ln>
                <a:solidFill>
                  <a:schemeClr val="tx1"/>
                </a:solidFill>
                <a:effectLst/>
              </a:rPr>
              <a:t>: Class to handle file reading and writing operations.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Arial" panose="020B0604020202020204" pitchFamily="34" charset="0"/>
              </a:rPr>
              <a:t>Implement the </a:t>
            </a:r>
            <a:r>
              <a:rPr kumimoji="0" lang="en-US" altLang="en-US" b="1" i="0" u="none" strike="noStrike" cap="none" normalizeH="0" baseline="0" dirty="0">
                <a:ln>
                  <a:noFill/>
                </a:ln>
                <a:solidFill>
                  <a:schemeClr val="tx1"/>
                </a:solidFill>
                <a:effectLst/>
                <a:latin typeface="Arial Unicode MS"/>
              </a:rPr>
              <a:t>Student</a:t>
            </a:r>
            <a:r>
              <a:rPr kumimoji="0" lang="en-US" altLang="en-US" b="1" i="0" u="none" strike="noStrike" cap="none" normalizeH="0" baseline="0" dirty="0">
                <a:ln>
                  <a:noFill/>
                </a:ln>
                <a:solidFill>
                  <a:schemeClr val="tx1"/>
                </a:solidFill>
                <a:effectLst/>
              </a:rPr>
              <a:t> Class</a:t>
            </a:r>
            <a:r>
              <a:rPr kumimoji="0" lang="en-US" altLang="en-US" b="0" i="0" u="none" strike="noStrike" cap="none" normalizeH="0" baseline="0" dirty="0">
                <a:ln>
                  <a:noFill/>
                </a:ln>
                <a:solidFill>
                  <a:schemeClr val="tx1"/>
                </a:solidFill>
                <a:effectLst/>
                <a:latin typeface="Arial" panose="020B0604020202020204" pitchFamily="34" charset="0"/>
              </a:rPr>
              <a:t> (5 minutes)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Define attributes: </a:t>
            </a:r>
            <a:r>
              <a:rPr kumimoji="0" lang="en-US" altLang="en-US" b="0" i="0" u="none" strike="noStrike" cap="none" normalizeH="0" baseline="0" dirty="0">
                <a:ln>
                  <a:noFill/>
                </a:ln>
                <a:solidFill>
                  <a:schemeClr val="tx1"/>
                </a:solidFill>
                <a:effectLst/>
                <a:latin typeface="Arial Unicode MS"/>
              </a:rPr>
              <a:t>id</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name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age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grade</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constructors, getters, and setters.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02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
        <p:nvSpPr>
          <p:cNvPr id="8" name="TextBox 7">
            <a:extLst>
              <a:ext uri="{FF2B5EF4-FFF2-40B4-BE49-F238E27FC236}">
                <a16:creationId xmlns:a16="http://schemas.microsoft.com/office/drawing/2014/main" id="{603E1805-033C-CB88-CCF6-90F46F78F07A}"/>
              </a:ext>
            </a:extLst>
          </p:cNvPr>
          <p:cNvSpPr txBox="1"/>
          <p:nvPr/>
        </p:nvSpPr>
        <p:spPr>
          <a:xfrm>
            <a:off x="1780674" y="457199"/>
            <a:ext cx="7515726" cy="5909310"/>
          </a:xfrm>
          <a:prstGeom prst="rect">
            <a:avLst/>
          </a:prstGeom>
          <a:noFill/>
        </p:spPr>
        <p:txBody>
          <a:bodyPr wrap="square">
            <a:spAutoFit/>
          </a:bodyPr>
          <a:lstStyle/>
          <a:p>
            <a:r>
              <a:rPr lang="en-IN" dirty="0"/>
              <a:t>public class Student {</a:t>
            </a:r>
          </a:p>
          <a:p>
            <a:r>
              <a:rPr lang="en-IN" dirty="0"/>
              <a:t>    private int id;</a:t>
            </a:r>
          </a:p>
          <a:p>
            <a:r>
              <a:rPr lang="en-IN" dirty="0"/>
              <a:t>    private String name;</a:t>
            </a:r>
          </a:p>
          <a:p>
            <a:r>
              <a:rPr lang="en-IN" dirty="0"/>
              <a:t>    private int age;</a:t>
            </a:r>
          </a:p>
          <a:p>
            <a:r>
              <a:rPr lang="en-IN" dirty="0"/>
              <a:t>    private char grade;</a:t>
            </a:r>
          </a:p>
          <a:p>
            <a:r>
              <a:rPr lang="en-IN" dirty="0"/>
              <a:t>    public Student(int id, String name, int age, char grade) {</a:t>
            </a:r>
          </a:p>
          <a:p>
            <a:r>
              <a:rPr lang="en-IN" dirty="0"/>
              <a:t>        this.id = id;</a:t>
            </a:r>
          </a:p>
          <a:p>
            <a:r>
              <a:rPr lang="en-IN" dirty="0"/>
              <a:t>        this.name = name;</a:t>
            </a:r>
          </a:p>
          <a:p>
            <a:r>
              <a:rPr lang="en-IN" dirty="0"/>
              <a:t>        </a:t>
            </a:r>
            <a:r>
              <a:rPr lang="en-IN" dirty="0" err="1"/>
              <a:t>this.age</a:t>
            </a:r>
            <a:r>
              <a:rPr lang="en-IN" dirty="0"/>
              <a:t> = age;</a:t>
            </a:r>
          </a:p>
          <a:p>
            <a:r>
              <a:rPr lang="en-IN" dirty="0"/>
              <a:t>        </a:t>
            </a:r>
            <a:r>
              <a:rPr lang="en-IN" dirty="0" err="1"/>
              <a:t>this.grade</a:t>
            </a:r>
            <a:r>
              <a:rPr lang="en-IN" dirty="0"/>
              <a:t> = grade;</a:t>
            </a:r>
          </a:p>
          <a:p>
            <a:r>
              <a:rPr lang="en-IN" dirty="0"/>
              <a:t>    }</a:t>
            </a:r>
          </a:p>
          <a:p>
            <a:r>
              <a:rPr lang="en-IN" dirty="0"/>
              <a:t>    // Getters and setters</a:t>
            </a:r>
          </a:p>
          <a:p>
            <a:r>
              <a:rPr lang="en-IN" dirty="0"/>
              <a:t>    public int </a:t>
            </a:r>
            <a:r>
              <a:rPr lang="en-IN" dirty="0" err="1"/>
              <a:t>getId</a:t>
            </a:r>
            <a:r>
              <a:rPr lang="en-IN" dirty="0"/>
              <a:t>() { return id; }</a:t>
            </a:r>
          </a:p>
          <a:p>
            <a:r>
              <a:rPr lang="en-IN" dirty="0"/>
              <a:t>    public void </a:t>
            </a:r>
            <a:r>
              <a:rPr lang="en-IN" dirty="0" err="1"/>
              <a:t>setId</a:t>
            </a:r>
            <a:r>
              <a:rPr lang="en-IN" dirty="0"/>
              <a:t>(int id) { this.id = id; }</a:t>
            </a:r>
          </a:p>
          <a:p>
            <a:r>
              <a:rPr lang="en-IN" dirty="0"/>
              <a:t>    public String </a:t>
            </a:r>
            <a:r>
              <a:rPr lang="en-IN" dirty="0" err="1"/>
              <a:t>getName</a:t>
            </a:r>
            <a:r>
              <a:rPr lang="en-IN" dirty="0"/>
              <a:t>() { return name; }</a:t>
            </a:r>
          </a:p>
          <a:p>
            <a:r>
              <a:rPr lang="en-IN" dirty="0"/>
              <a:t>    public void </a:t>
            </a:r>
            <a:r>
              <a:rPr lang="en-IN" dirty="0" err="1"/>
              <a:t>setName</a:t>
            </a:r>
            <a:r>
              <a:rPr lang="en-IN" dirty="0"/>
              <a:t>(String name) { this.name = name; }</a:t>
            </a:r>
          </a:p>
          <a:p>
            <a:r>
              <a:rPr lang="en-IN" dirty="0"/>
              <a:t>    public int </a:t>
            </a:r>
            <a:r>
              <a:rPr lang="en-IN" dirty="0" err="1"/>
              <a:t>getAge</a:t>
            </a:r>
            <a:r>
              <a:rPr lang="en-IN" dirty="0"/>
              <a:t>() { return age; }</a:t>
            </a:r>
          </a:p>
          <a:p>
            <a:r>
              <a:rPr lang="en-IN" dirty="0"/>
              <a:t>    public void </a:t>
            </a:r>
            <a:r>
              <a:rPr lang="en-IN" dirty="0" err="1"/>
              <a:t>setAge</a:t>
            </a:r>
            <a:r>
              <a:rPr lang="en-IN" dirty="0"/>
              <a:t>(int age) { </a:t>
            </a:r>
            <a:r>
              <a:rPr lang="en-IN" dirty="0" err="1"/>
              <a:t>this.age</a:t>
            </a:r>
            <a:r>
              <a:rPr lang="en-IN" dirty="0"/>
              <a:t> = age; }</a:t>
            </a:r>
          </a:p>
          <a:p>
            <a:r>
              <a:rPr lang="en-IN" dirty="0"/>
              <a:t>    public char </a:t>
            </a:r>
            <a:r>
              <a:rPr lang="en-IN" dirty="0" err="1"/>
              <a:t>getGrade</a:t>
            </a:r>
            <a:r>
              <a:rPr lang="en-IN" dirty="0"/>
              <a:t>() { return grade; }</a:t>
            </a:r>
          </a:p>
          <a:p>
            <a:r>
              <a:rPr lang="en-IN" dirty="0"/>
              <a:t>    public void </a:t>
            </a:r>
            <a:r>
              <a:rPr lang="en-IN" dirty="0" err="1"/>
              <a:t>setGrade</a:t>
            </a:r>
            <a:r>
              <a:rPr lang="en-IN" dirty="0"/>
              <a:t>(char grade) { </a:t>
            </a:r>
            <a:r>
              <a:rPr lang="en-IN" dirty="0" err="1"/>
              <a:t>this.grade</a:t>
            </a:r>
            <a:r>
              <a:rPr lang="en-IN" dirty="0"/>
              <a:t> = grade; }</a:t>
            </a:r>
          </a:p>
          <a:p>
            <a:r>
              <a:rPr lang="en-IN" dirty="0"/>
              <a:t>}</a:t>
            </a:r>
          </a:p>
        </p:txBody>
      </p:sp>
    </p:spTree>
    <p:extLst>
      <p:ext uri="{BB962C8B-B14F-4D97-AF65-F5344CB8AC3E}">
        <p14:creationId xmlns:p14="http://schemas.microsoft.com/office/powerpoint/2010/main" val="168621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14</a:t>
            </a:fld>
            <a:endParaRPr lang="en-US" dirty="0"/>
          </a:p>
        </p:txBody>
      </p:sp>
      <p:sp>
        <p:nvSpPr>
          <p:cNvPr id="8" name="TextBox 7">
            <a:extLst>
              <a:ext uri="{FF2B5EF4-FFF2-40B4-BE49-F238E27FC236}">
                <a16:creationId xmlns:a16="http://schemas.microsoft.com/office/drawing/2014/main" id="{603E1805-033C-CB88-CCF6-90F46F78F07A}"/>
              </a:ext>
            </a:extLst>
          </p:cNvPr>
          <p:cNvSpPr txBox="1"/>
          <p:nvPr/>
        </p:nvSpPr>
        <p:spPr>
          <a:xfrm>
            <a:off x="494966" y="1469052"/>
            <a:ext cx="5055602" cy="5355312"/>
          </a:xfrm>
          <a:prstGeom prst="rect">
            <a:avLst/>
          </a:prstGeom>
          <a:noFill/>
        </p:spPr>
        <p:txBody>
          <a:bodyPr wrap="square">
            <a:spAutoFit/>
          </a:bodyPr>
          <a:lstStyle/>
          <a:p>
            <a:r>
              <a:rPr lang="en-IN" dirty="0"/>
              <a:t>import </a:t>
            </a:r>
            <a:r>
              <a:rPr lang="en-IN" dirty="0" err="1"/>
              <a:t>java.util.ArrayList</a:t>
            </a:r>
            <a:r>
              <a:rPr lang="en-IN" dirty="0"/>
              <a:t>;</a:t>
            </a:r>
          </a:p>
          <a:p>
            <a:r>
              <a:rPr lang="en-IN" dirty="0"/>
              <a:t>import </a:t>
            </a:r>
            <a:r>
              <a:rPr lang="en-IN" dirty="0" err="1"/>
              <a:t>java.util.Iterator</a:t>
            </a:r>
            <a:r>
              <a:rPr lang="en-IN" dirty="0"/>
              <a:t>;</a:t>
            </a:r>
          </a:p>
          <a:p>
            <a:r>
              <a:rPr lang="en-IN" dirty="0"/>
              <a:t>import </a:t>
            </a:r>
            <a:r>
              <a:rPr lang="en-IN" dirty="0" err="1"/>
              <a:t>java.util.Scanner</a:t>
            </a:r>
            <a:r>
              <a:rPr lang="en-IN" dirty="0"/>
              <a:t>;</a:t>
            </a:r>
          </a:p>
          <a:p>
            <a:endParaRPr lang="en-IN" dirty="0"/>
          </a:p>
          <a:p>
            <a:r>
              <a:rPr lang="en-IN" dirty="0"/>
              <a:t>public class </a:t>
            </a:r>
            <a:r>
              <a:rPr lang="en-IN" dirty="0" err="1"/>
              <a:t>StudentManager</a:t>
            </a:r>
            <a:r>
              <a:rPr lang="en-IN" dirty="0"/>
              <a:t> {</a:t>
            </a:r>
          </a:p>
          <a:p>
            <a:r>
              <a:rPr lang="en-IN" dirty="0"/>
              <a:t>    private </a:t>
            </a:r>
            <a:r>
              <a:rPr lang="en-IN" dirty="0" err="1"/>
              <a:t>ArrayList</a:t>
            </a:r>
            <a:r>
              <a:rPr lang="en-IN" dirty="0"/>
              <a:t>&lt;Student&gt; students;</a:t>
            </a:r>
          </a:p>
          <a:p>
            <a:r>
              <a:rPr lang="en-IN" dirty="0"/>
              <a:t>    private Scanner </a:t>
            </a:r>
            <a:r>
              <a:rPr lang="en-IN" dirty="0" err="1"/>
              <a:t>scanner</a:t>
            </a:r>
            <a:r>
              <a:rPr lang="en-IN" dirty="0"/>
              <a:t>;</a:t>
            </a:r>
          </a:p>
          <a:p>
            <a:endParaRPr lang="en-IN" dirty="0"/>
          </a:p>
          <a:p>
            <a:r>
              <a:rPr lang="en-IN" dirty="0"/>
              <a:t>    public </a:t>
            </a:r>
            <a:r>
              <a:rPr lang="en-IN" dirty="0" err="1"/>
              <a:t>StudentManager</a:t>
            </a:r>
            <a:r>
              <a:rPr lang="en-IN" dirty="0"/>
              <a:t>() {</a:t>
            </a:r>
          </a:p>
          <a:p>
            <a:r>
              <a:rPr lang="en-IN" dirty="0"/>
              <a:t>        students = new </a:t>
            </a:r>
            <a:r>
              <a:rPr lang="en-IN" dirty="0" err="1"/>
              <a:t>ArrayList</a:t>
            </a:r>
            <a:r>
              <a:rPr lang="en-IN" dirty="0"/>
              <a:t>&lt;&gt;();</a:t>
            </a:r>
          </a:p>
          <a:p>
            <a:r>
              <a:rPr lang="en-IN" dirty="0"/>
              <a:t>        scanner = new Scanner(System.in);</a:t>
            </a:r>
          </a:p>
          <a:p>
            <a:r>
              <a:rPr lang="en-IN" dirty="0"/>
              <a:t>    }</a:t>
            </a:r>
          </a:p>
          <a:p>
            <a:endParaRPr lang="en-IN" dirty="0"/>
          </a:p>
          <a:p>
            <a:r>
              <a:rPr lang="en-IN" dirty="0"/>
              <a:t>    public void </a:t>
            </a:r>
            <a:r>
              <a:rPr lang="en-IN" dirty="0" err="1"/>
              <a:t>addStudent</a:t>
            </a:r>
            <a:r>
              <a:rPr lang="en-IN" dirty="0"/>
              <a:t>() {</a:t>
            </a:r>
          </a:p>
          <a:p>
            <a:r>
              <a:rPr lang="en-IN" dirty="0"/>
              <a:t>        </a:t>
            </a:r>
            <a:r>
              <a:rPr lang="en-IN" dirty="0" err="1"/>
              <a:t>System.out.print</a:t>
            </a:r>
            <a:r>
              <a:rPr lang="en-IN" dirty="0"/>
              <a:t>("Enter ID: ");</a:t>
            </a:r>
          </a:p>
          <a:p>
            <a:r>
              <a:rPr lang="en-IN" dirty="0"/>
              <a:t>        int id = </a:t>
            </a:r>
            <a:r>
              <a:rPr lang="en-IN" dirty="0" err="1"/>
              <a:t>scanner.nextInt</a:t>
            </a:r>
            <a:r>
              <a:rPr lang="en-IN" dirty="0"/>
              <a:t>();</a:t>
            </a:r>
          </a:p>
          <a:p>
            <a:r>
              <a:rPr lang="en-IN" dirty="0"/>
              <a:t>        </a:t>
            </a:r>
            <a:r>
              <a:rPr lang="en-IN" dirty="0" err="1"/>
              <a:t>scanner.nextLine</a:t>
            </a:r>
            <a:r>
              <a:rPr lang="en-IN" dirty="0"/>
              <a:t>(); // consume newline</a:t>
            </a:r>
          </a:p>
          <a:p>
            <a:r>
              <a:rPr lang="en-IN" dirty="0"/>
              <a:t>        </a:t>
            </a:r>
            <a:r>
              <a:rPr lang="en-IN" dirty="0" err="1"/>
              <a:t>System.out.print</a:t>
            </a:r>
            <a:r>
              <a:rPr lang="en-IN" dirty="0"/>
              <a:t>("Enter Name: ");</a:t>
            </a:r>
          </a:p>
          <a:p>
            <a:r>
              <a:rPr lang="en-IN" dirty="0"/>
              <a:t>        String name = </a:t>
            </a:r>
            <a:r>
              <a:rPr lang="en-IN" dirty="0" err="1"/>
              <a:t>scanner.nextLine</a:t>
            </a:r>
            <a:r>
              <a:rPr lang="en-IN" dirty="0"/>
              <a:t>();</a:t>
            </a:r>
          </a:p>
        </p:txBody>
      </p:sp>
      <p:sp>
        <p:nvSpPr>
          <p:cNvPr id="2" name="Rectangle 1">
            <a:extLst>
              <a:ext uri="{FF2B5EF4-FFF2-40B4-BE49-F238E27FC236}">
                <a16:creationId xmlns:a16="http://schemas.microsoft.com/office/drawing/2014/main" id="{5B12EE7E-239B-6641-805F-0304D20358DC}"/>
              </a:ext>
            </a:extLst>
          </p:cNvPr>
          <p:cNvSpPr>
            <a:spLocks noChangeArrowheads="1"/>
          </p:cNvSpPr>
          <p:nvPr/>
        </p:nvSpPr>
        <p:spPr bwMode="auto">
          <a:xfrm>
            <a:off x="494967" y="485543"/>
            <a:ext cx="97078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6">
                    <a:lumMod val="75000"/>
                  </a:schemeClr>
                </a:solidFill>
                <a:effectLst/>
                <a:latin typeface="Arial" panose="020B0604020202020204" pitchFamily="34" charset="0"/>
              </a:rPr>
              <a:t>Implement the </a:t>
            </a:r>
            <a:r>
              <a:rPr kumimoji="0" lang="en-US" altLang="en-US" b="1" i="0" u="none" strike="noStrike" cap="none" normalizeH="0" baseline="0" dirty="0" err="1">
                <a:ln>
                  <a:noFill/>
                </a:ln>
                <a:solidFill>
                  <a:schemeClr val="accent6">
                    <a:lumMod val="75000"/>
                  </a:schemeClr>
                </a:solidFill>
                <a:effectLst/>
                <a:latin typeface="Arial Unicode MS"/>
              </a:rPr>
              <a:t>StudentManager</a:t>
            </a:r>
            <a:r>
              <a:rPr kumimoji="0" lang="en-US" altLang="en-US" b="1" i="0" u="none" strike="noStrike" cap="none" normalizeH="0" baseline="0" dirty="0">
                <a:ln>
                  <a:noFill/>
                </a:ln>
                <a:solidFill>
                  <a:schemeClr val="accent6">
                    <a:lumMod val="75000"/>
                  </a:schemeClr>
                </a:solidFill>
                <a:effectLst/>
              </a:rPr>
              <a:t> Class</a:t>
            </a:r>
            <a:r>
              <a:rPr kumimoji="0" lang="en-US" altLang="en-US" b="0" i="0" u="none" strike="noStrike" cap="none" normalizeH="0" baseline="0" dirty="0">
                <a:ln>
                  <a:noFill/>
                </a:ln>
                <a:solidFill>
                  <a:schemeClr val="accent6">
                    <a:lumMod val="75000"/>
                  </a:schemeClr>
                </a:solidFill>
                <a:effectLst/>
                <a:latin typeface="Arial" panose="020B0604020202020204" pitchFamily="34" charset="0"/>
              </a:rPr>
              <a:t> (10 minutes)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lumMod val="75000"/>
                  </a:schemeClr>
                </a:solidFill>
                <a:effectLst/>
                <a:latin typeface="Arial" panose="020B0604020202020204" pitchFamily="34" charset="0"/>
              </a:rPr>
              <a:t>Use an </a:t>
            </a:r>
            <a:r>
              <a:rPr kumimoji="0" lang="en-US" altLang="en-US" b="0" i="0" u="none" strike="noStrike" cap="none" normalizeH="0" baseline="0" dirty="0" err="1">
                <a:ln>
                  <a:noFill/>
                </a:ln>
                <a:solidFill>
                  <a:schemeClr val="accent6">
                    <a:lumMod val="75000"/>
                  </a:schemeClr>
                </a:solidFill>
                <a:effectLst/>
                <a:latin typeface="Arial Unicode MS"/>
              </a:rPr>
              <a:t>ArrayList</a:t>
            </a:r>
            <a:r>
              <a:rPr kumimoji="0" lang="en-US" altLang="en-US" b="0" i="0" u="none" strike="noStrike" cap="none" normalizeH="0" baseline="0" dirty="0">
                <a:ln>
                  <a:noFill/>
                </a:ln>
                <a:solidFill>
                  <a:schemeClr val="accent6">
                    <a:lumMod val="75000"/>
                  </a:schemeClr>
                </a:solidFill>
                <a:effectLst/>
              </a:rPr>
              <a:t> to store student records.</a:t>
            </a:r>
            <a:endParaRPr kumimoji="0" lang="en-US" altLang="en-US"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lumMod val="75000"/>
                  </a:schemeClr>
                </a:solidFill>
                <a:effectLst/>
                <a:latin typeface="Arial" panose="020B0604020202020204" pitchFamily="34" charset="0"/>
              </a:rPr>
              <a:t>Implement methods to add, view, update, and delete student records.</a:t>
            </a:r>
            <a:endParaRPr kumimoji="0" lang="en-US" altLang="en-US" b="0" i="0" u="none" strike="noStrike" cap="none" normalizeH="0" baseline="0" dirty="0">
              <a:ln>
                <a:noFill/>
              </a:ln>
              <a:solidFill>
                <a:schemeClr val="accent6">
                  <a:lumMod val="75000"/>
                </a:schemeClr>
              </a:solidFill>
              <a:effectLst/>
              <a:latin typeface="Arial Unicode MS"/>
            </a:endParaRPr>
          </a:p>
        </p:txBody>
      </p:sp>
      <p:sp>
        <p:nvSpPr>
          <p:cNvPr id="5" name="TextBox 4">
            <a:extLst>
              <a:ext uri="{FF2B5EF4-FFF2-40B4-BE49-F238E27FC236}">
                <a16:creationId xmlns:a16="http://schemas.microsoft.com/office/drawing/2014/main" id="{67A6B29A-2FD5-CA60-1906-ECDBCC5F4A95}"/>
              </a:ext>
            </a:extLst>
          </p:cNvPr>
          <p:cNvSpPr txBox="1"/>
          <p:nvPr/>
        </p:nvSpPr>
        <p:spPr>
          <a:xfrm>
            <a:off x="5232400" y="1723760"/>
            <a:ext cx="6112042" cy="5632311"/>
          </a:xfrm>
          <a:prstGeom prst="rect">
            <a:avLst/>
          </a:prstGeom>
          <a:noFill/>
        </p:spPr>
        <p:txBody>
          <a:bodyPr wrap="square">
            <a:spAutoFit/>
          </a:bodyPr>
          <a:lstStyle/>
          <a:p>
            <a:r>
              <a:rPr lang="en-IN" dirty="0"/>
              <a:t> </a:t>
            </a:r>
            <a:r>
              <a:rPr lang="en-IN" dirty="0" err="1"/>
              <a:t>System.out.print</a:t>
            </a:r>
            <a:r>
              <a:rPr lang="en-IN" dirty="0"/>
              <a:t>("Enter Age: ");</a:t>
            </a:r>
          </a:p>
          <a:p>
            <a:r>
              <a:rPr lang="en-IN" dirty="0"/>
              <a:t>        int age = </a:t>
            </a:r>
            <a:r>
              <a:rPr lang="en-IN" dirty="0" err="1"/>
              <a:t>scanner.nextInt</a:t>
            </a:r>
            <a:r>
              <a:rPr lang="en-IN" dirty="0"/>
              <a:t>();</a:t>
            </a:r>
          </a:p>
          <a:p>
            <a:r>
              <a:rPr lang="en-IN" dirty="0"/>
              <a:t>        </a:t>
            </a:r>
            <a:r>
              <a:rPr lang="en-IN" dirty="0" err="1"/>
              <a:t>System.out.print</a:t>
            </a:r>
            <a:r>
              <a:rPr lang="en-IN" dirty="0"/>
              <a:t>("Enter Grade: ");</a:t>
            </a:r>
          </a:p>
          <a:p>
            <a:r>
              <a:rPr lang="en-IN" dirty="0"/>
              <a:t>        char grade = </a:t>
            </a:r>
            <a:r>
              <a:rPr lang="en-IN" dirty="0" err="1"/>
              <a:t>scanner.next</a:t>
            </a:r>
            <a:r>
              <a:rPr lang="en-IN" dirty="0"/>
              <a:t>().</a:t>
            </a:r>
            <a:r>
              <a:rPr lang="en-IN" dirty="0" err="1"/>
              <a:t>charAt</a:t>
            </a:r>
            <a:r>
              <a:rPr lang="en-IN" dirty="0"/>
              <a:t>(0);</a:t>
            </a:r>
          </a:p>
          <a:p>
            <a:endParaRPr lang="en-IN" dirty="0"/>
          </a:p>
          <a:p>
            <a:r>
              <a:rPr lang="en-IN" dirty="0"/>
              <a:t>        Student </a:t>
            </a:r>
            <a:r>
              <a:rPr lang="en-IN" dirty="0" err="1"/>
              <a:t>student</a:t>
            </a:r>
            <a:r>
              <a:rPr lang="en-IN" dirty="0"/>
              <a:t> = new Student(id, name, age, grade);</a:t>
            </a:r>
          </a:p>
          <a:p>
            <a:r>
              <a:rPr lang="en-IN" dirty="0"/>
              <a:t>        </a:t>
            </a:r>
            <a:r>
              <a:rPr lang="en-IN" dirty="0" err="1"/>
              <a:t>students.add</a:t>
            </a:r>
            <a:r>
              <a:rPr lang="en-IN" dirty="0"/>
              <a:t>(student);</a:t>
            </a:r>
          </a:p>
          <a:p>
            <a:r>
              <a:rPr lang="en-IN" dirty="0"/>
              <a:t>        </a:t>
            </a:r>
            <a:r>
              <a:rPr lang="en-IN" dirty="0" err="1"/>
              <a:t>System.out.println</a:t>
            </a:r>
            <a:r>
              <a:rPr lang="en-IN" dirty="0"/>
              <a:t>("Student added successfully.");</a:t>
            </a:r>
          </a:p>
          <a:p>
            <a:r>
              <a:rPr lang="en-IN" dirty="0"/>
              <a:t>    }</a:t>
            </a:r>
          </a:p>
          <a:p>
            <a:endParaRPr lang="en-IN" dirty="0"/>
          </a:p>
          <a:p>
            <a:r>
              <a:rPr lang="en-IN" dirty="0"/>
              <a:t>    public void </a:t>
            </a:r>
            <a:r>
              <a:rPr lang="en-IN" dirty="0" err="1"/>
              <a:t>viewStudents</a:t>
            </a:r>
            <a:r>
              <a:rPr lang="en-IN" dirty="0"/>
              <a:t>() {</a:t>
            </a:r>
          </a:p>
          <a:p>
            <a:r>
              <a:rPr lang="en-IN" dirty="0"/>
              <a:t>        for (Student </a:t>
            </a:r>
            <a:r>
              <a:rPr lang="en-IN" dirty="0" err="1"/>
              <a:t>student</a:t>
            </a:r>
            <a:r>
              <a:rPr lang="en-IN" dirty="0"/>
              <a:t> : students) {</a:t>
            </a:r>
          </a:p>
          <a:p>
            <a:r>
              <a:rPr lang="en-IN" dirty="0"/>
              <a:t>            </a:t>
            </a:r>
            <a:r>
              <a:rPr lang="en-IN" dirty="0" err="1"/>
              <a:t>System.out.println</a:t>
            </a:r>
            <a:r>
              <a:rPr lang="en-IN" dirty="0"/>
              <a:t>("ID: " + </a:t>
            </a:r>
            <a:r>
              <a:rPr lang="en-IN" dirty="0" err="1"/>
              <a:t>student.getId</a:t>
            </a:r>
            <a:r>
              <a:rPr lang="en-IN" dirty="0"/>
              <a:t>() + ", Name: " + </a:t>
            </a:r>
            <a:r>
              <a:rPr lang="en-IN" dirty="0" err="1"/>
              <a:t>student.getName</a:t>
            </a:r>
            <a:r>
              <a:rPr lang="en-IN" dirty="0"/>
              <a:t>() +</a:t>
            </a:r>
          </a:p>
          <a:p>
            <a:r>
              <a:rPr lang="en-IN" dirty="0"/>
              <a:t>                ", Age: " + </a:t>
            </a:r>
            <a:r>
              <a:rPr lang="en-IN" dirty="0" err="1"/>
              <a:t>student.getAge</a:t>
            </a:r>
            <a:r>
              <a:rPr lang="en-IN" dirty="0"/>
              <a:t>() + ", Grade: " + </a:t>
            </a:r>
            <a:r>
              <a:rPr lang="en-IN" dirty="0" err="1"/>
              <a:t>student.getGrade</a:t>
            </a:r>
            <a:r>
              <a:rPr lang="en-IN" dirty="0"/>
              <a:t>());</a:t>
            </a:r>
          </a:p>
          <a:p>
            <a:r>
              <a:rPr lang="en-IN" dirty="0"/>
              <a:t>        }</a:t>
            </a:r>
          </a:p>
          <a:p>
            <a:r>
              <a:rPr lang="en-IN" dirty="0"/>
              <a:t>    }</a:t>
            </a:r>
          </a:p>
          <a:p>
            <a:endParaRPr lang="en-IN" dirty="0"/>
          </a:p>
          <a:p>
            <a:r>
              <a:rPr lang="en-IN" dirty="0"/>
              <a:t>    </a:t>
            </a:r>
          </a:p>
        </p:txBody>
      </p:sp>
    </p:spTree>
    <p:extLst>
      <p:ext uri="{BB962C8B-B14F-4D97-AF65-F5344CB8AC3E}">
        <p14:creationId xmlns:p14="http://schemas.microsoft.com/office/powerpoint/2010/main" val="4014623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15</a:t>
            </a:fld>
            <a:endParaRPr lang="en-US" dirty="0"/>
          </a:p>
        </p:txBody>
      </p:sp>
      <p:sp>
        <p:nvSpPr>
          <p:cNvPr id="8" name="TextBox 7">
            <a:extLst>
              <a:ext uri="{FF2B5EF4-FFF2-40B4-BE49-F238E27FC236}">
                <a16:creationId xmlns:a16="http://schemas.microsoft.com/office/drawing/2014/main" id="{603E1805-033C-CB88-CCF6-90F46F78F07A}"/>
              </a:ext>
            </a:extLst>
          </p:cNvPr>
          <p:cNvSpPr txBox="1"/>
          <p:nvPr/>
        </p:nvSpPr>
        <p:spPr>
          <a:xfrm>
            <a:off x="329012" y="521196"/>
            <a:ext cx="6206326" cy="6463308"/>
          </a:xfrm>
          <a:prstGeom prst="rect">
            <a:avLst/>
          </a:prstGeom>
          <a:noFill/>
        </p:spPr>
        <p:txBody>
          <a:bodyPr wrap="square">
            <a:spAutoFit/>
          </a:bodyPr>
          <a:lstStyle/>
          <a:p>
            <a:r>
              <a:rPr lang="en-IN" dirty="0"/>
              <a:t>  public void </a:t>
            </a:r>
            <a:r>
              <a:rPr lang="en-IN" dirty="0" err="1"/>
              <a:t>updateStudent</a:t>
            </a:r>
            <a:r>
              <a:rPr lang="en-IN" dirty="0"/>
              <a:t>() {</a:t>
            </a:r>
          </a:p>
          <a:p>
            <a:r>
              <a:rPr lang="en-IN" dirty="0"/>
              <a:t>        </a:t>
            </a:r>
            <a:r>
              <a:rPr lang="en-IN" dirty="0" err="1"/>
              <a:t>System.out.print</a:t>
            </a:r>
            <a:r>
              <a:rPr lang="en-IN" dirty="0"/>
              <a:t>("Enter ID of student to update: ");</a:t>
            </a:r>
          </a:p>
          <a:p>
            <a:r>
              <a:rPr lang="en-IN" dirty="0"/>
              <a:t>        int id = </a:t>
            </a:r>
            <a:r>
              <a:rPr lang="en-IN" dirty="0" err="1"/>
              <a:t>scanner.nextInt</a:t>
            </a:r>
            <a:r>
              <a:rPr lang="en-IN" dirty="0"/>
              <a:t>();</a:t>
            </a:r>
          </a:p>
          <a:p>
            <a:r>
              <a:rPr lang="en-IN" dirty="0"/>
              <a:t>        </a:t>
            </a:r>
            <a:r>
              <a:rPr lang="en-IN" dirty="0" err="1"/>
              <a:t>scanner.nextLine</a:t>
            </a:r>
            <a:r>
              <a:rPr lang="en-IN" dirty="0"/>
              <a:t>(); // consume newline</a:t>
            </a:r>
          </a:p>
          <a:p>
            <a:endParaRPr lang="en-IN" dirty="0"/>
          </a:p>
          <a:p>
            <a:r>
              <a:rPr lang="en-IN" dirty="0"/>
              <a:t>        for (Student </a:t>
            </a:r>
            <a:r>
              <a:rPr lang="en-IN" dirty="0" err="1"/>
              <a:t>student</a:t>
            </a:r>
            <a:r>
              <a:rPr lang="en-IN" dirty="0"/>
              <a:t> : students) {</a:t>
            </a:r>
          </a:p>
          <a:p>
            <a:r>
              <a:rPr lang="en-IN" dirty="0"/>
              <a:t>            if (</a:t>
            </a:r>
            <a:r>
              <a:rPr lang="en-IN" dirty="0" err="1"/>
              <a:t>student.getId</a:t>
            </a:r>
            <a:r>
              <a:rPr lang="en-IN" dirty="0"/>
              <a:t>() == id) {</a:t>
            </a:r>
          </a:p>
          <a:p>
            <a:r>
              <a:rPr lang="en-IN" dirty="0"/>
              <a:t>                </a:t>
            </a:r>
            <a:r>
              <a:rPr lang="en-IN" dirty="0" err="1"/>
              <a:t>System.out.print</a:t>
            </a:r>
            <a:r>
              <a:rPr lang="en-IN" dirty="0"/>
              <a:t>("Enter new Name: ");</a:t>
            </a:r>
          </a:p>
          <a:p>
            <a:r>
              <a:rPr lang="en-IN" dirty="0"/>
              <a:t>                String name = </a:t>
            </a:r>
            <a:r>
              <a:rPr lang="en-IN" dirty="0" err="1"/>
              <a:t>scanner.nextLine</a:t>
            </a:r>
            <a:r>
              <a:rPr lang="en-IN" dirty="0"/>
              <a:t>();</a:t>
            </a:r>
          </a:p>
          <a:p>
            <a:r>
              <a:rPr lang="en-IN" dirty="0"/>
              <a:t>                </a:t>
            </a:r>
            <a:r>
              <a:rPr lang="en-IN" dirty="0" err="1"/>
              <a:t>System.out.print</a:t>
            </a:r>
            <a:r>
              <a:rPr lang="en-IN" dirty="0"/>
              <a:t>("Enter new Age: ");</a:t>
            </a:r>
          </a:p>
          <a:p>
            <a:r>
              <a:rPr lang="en-IN" dirty="0"/>
              <a:t>                int age = </a:t>
            </a:r>
            <a:r>
              <a:rPr lang="en-IN" dirty="0" err="1"/>
              <a:t>scanner.nextInt</a:t>
            </a:r>
            <a:r>
              <a:rPr lang="en-IN" dirty="0"/>
              <a:t>();</a:t>
            </a:r>
          </a:p>
          <a:p>
            <a:r>
              <a:rPr lang="en-IN" dirty="0"/>
              <a:t>                </a:t>
            </a:r>
            <a:r>
              <a:rPr lang="en-IN" dirty="0" err="1"/>
              <a:t>System.out.print</a:t>
            </a:r>
            <a:r>
              <a:rPr lang="en-IN" dirty="0"/>
              <a:t>("Enter new Grade: ");</a:t>
            </a:r>
          </a:p>
          <a:p>
            <a:r>
              <a:rPr lang="en-IN" dirty="0"/>
              <a:t>                char grade = </a:t>
            </a:r>
            <a:r>
              <a:rPr lang="en-IN" dirty="0" err="1"/>
              <a:t>scanner.next</a:t>
            </a:r>
            <a:r>
              <a:rPr lang="en-IN" dirty="0"/>
              <a:t>().</a:t>
            </a:r>
            <a:r>
              <a:rPr lang="en-IN" dirty="0" err="1"/>
              <a:t>charAt</a:t>
            </a:r>
            <a:r>
              <a:rPr lang="en-IN" dirty="0"/>
              <a:t>(0);</a:t>
            </a:r>
          </a:p>
          <a:p>
            <a:endParaRPr lang="en-IN" dirty="0"/>
          </a:p>
          <a:p>
            <a:r>
              <a:rPr lang="en-IN" dirty="0"/>
              <a:t>                </a:t>
            </a:r>
            <a:r>
              <a:rPr lang="en-IN" dirty="0" err="1"/>
              <a:t>student.setName</a:t>
            </a:r>
            <a:r>
              <a:rPr lang="en-IN" dirty="0"/>
              <a:t>(name);</a:t>
            </a:r>
          </a:p>
          <a:p>
            <a:r>
              <a:rPr lang="en-IN" dirty="0"/>
              <a:t>                </a:t>
            </a:r>
            <a:r>
              <a:rPr lang="en-IN" dirty="0" err="1"/>
              <a:t>student.setAge</a:t>
            </a:r>
            <a:r>
              <a:rPr lang="en-IN" dirty="0"/>
              <a:t>(age);</a:t>
            </a:r>
          </a:p>
          <a:p>
            <a:r>
              <a:rPr lang="en-IN" dirty="0"/>
              <a:t>                </a:t>
            </a:r>
            <a:r>
              <a:rPr lang="en-IN" dirty="0" err="1"/>
              <a:t>student.setGrade</a:t>
            </a:r>
            <a:r>
              <a:rPr lang="en-IN" dirty="0"/>
              <a:t>(grade);</a:t>
            </a:r>
          </a:p>
          <a:p>
            <a:r>
              <a:rPr lang="en-IN" dirty="0"/>
              <a:t>                </a:t>
            </a:r>
            <a:r>
              <a:rPr lang="en-IN" dirty="0" err="1"/>
              <a:t>System.out.println</a:t>
            </a:r>
            <a:r>
              <a:rPr lang="en-IN" dirty="0"/>
              <a:t>("Student updated successfully.");</a:t>
            </a:r>
          </a:p>
          <a:p>
            <a:r>
              <a:rPr lang="en-IN" dirty="0"/>
              <a:t>                return;</a:t>
            </a:r>
          </a:p>
          <a:p>
            <a:r>
              <a:rPr lang="en-IN" dirty="0"/>
              <a:t>            }</a:t>
            </a:r>
          </a:p>
          <a:p>
            <a:r>
              <a:rPr lang="en-IN" dirty="0"/>
              <a:t>        }</a:t>
            </a:r>
          </a:p>
          <a:p>
            <a:r>
              <a:rPr lang="en-IN" dirty="0"/>
              <a:t>        </a:t>
            </a:r>
            <a:r>
              <a:rPr lang="en-IN" dirty="0" err="1"/>
              <a:t>System.out.println</a:t>
            </a:r>
            <a:r>
              <a:rPr lang="en-IN" dirty="0"/>
              <a:t>("Student not found.");</a:t>
            </a:r>
          </a:p>
          <a:p>
            <a:r>
              <a:rPr lang="en-IN" dirty="0"/>
              <a:t>    }</a:t>
            </a:r>
          </a:p>
        </p:txBody>
      </p:sp>
      <p:sp>
        <p:nvSpPr>
          <p:cNvPr id="4" name="TextBox 3">
            <a:extLst>
              <a:ext uri="{FF2B5EF4-FFF2-40B4-BE49-F238E27FC236}">
                <a16:creationId xmlns:a16="http://schemas.microsoft.com/office/drawing/2014/main" id="{A126CC07-DB7B-BD7A-EECB-057859EE36A6}"/>
              </a:ext>
            </a:extLst>
          </p:cNvPr>
          <p:cNvSpPr txBox="1"/>
          <p:nvPr/>
        </p:nvSpPr>
        <p:spPr>
          <a:xfrm>
            <a:off x="6535338" y="940226"/>
            <a:ext cx="5977504" cy="5355312"/>
          </a:xfrm>
          <a:prstGeom prst="rect">
            <a:avLst/>
          </a:prstGeom>
          <a:noFill/>
        </p:spPr>
        <p:txBody>
          <a:bodyPr wrap="square">
            <a:spAutoFit/>
          </a:bodyPr>
          <a:lstStyle/>
          <a:p>
            <a:endParaRPr lang="en-IN" dirty="0"/>
          </a:p>
          <a:p>
            <a:r>
              <a:rPr lang="en-IN" dirty="0"/>
              <a:t>    public void </a:t>
            </a:r>
            <a:r>
              <a:rPr lang="en-IN" dirty="0" err="1"/>
              <a:t>deleteStudent</a:t>
            </a:r>
            <a:r>
              <a:rPr lang="en-IN" dirty="0"/>
              <a:t>() {</a:t>
            </a:r>
          </a:p>
          <a:p>
            <a:r>
              <a:rPr lang="en-IN" dirty="0"/>
              <a:t>        </a:t>
            </a:r>
            <a:r>
              <a:rPr lang="en-IN" dirty="0" err="1"/>
              <a:t>System.out.print</a:t>
            </a:r>
            <a:r>
              <a:rPr lang="en-IN" dirty="0"/>
              <a:t>("Enter ID of student to delete: ");</a:t>
            </a:r>
          </a:p>
          <a:p>
            <a:r>
              <a:rPr lang="en-IN" dirty="0"/>
              <a:t>        int id = </a:t>
            </a:r>
            <a:r>
              <a:rPr lang="en-IN" dirty="0" err="1"/>
              <a:t>scanner.nextInt</a:t>
            </a:r>
            <a:r>
              <a:rPr lang="en-IN" dirty="0"/>
              <a:t>();</a:t>
            </a:r>
          </a:p>
          <a:p>
            <a:r>
              <a:rPr lang="en-IN" dirty="0"/>
              <a:t>        </a:t>
            </a:r>
            <a:r>
              <a:rPr lang="en-IN" dirty="0" err="1"/>
              <a:t>scanner.nextLine</a:t>
            </a:r>
            <a:r>
              <a:rPr lang="en-IN" dirty="0"/>
              <a:t>(); // consume newline</a:t>
            </a:r>
          </a:p>
          <a:p>
            <a:endParaRPr lang="en-IN" dirty="0"/>
          </a:p>
          <a:p>
            <a:r>
              <a:rPr lang="en-IN" dirty="0"/>
              <a:t>        Iterator&lt;Student&gt; iterator = </a:t>
            </a:r>
            <a:r>
              <a:rPr lang="en-IN" dirty="0" err="1"/>
              <a:t>students.iterator</a:t>
            </a:r>
            <a:r>
              <a:rPr lang="en-IN" dirty="0"/>
              <a:t>();</a:t>
            </a:r>
          </a:p>
          <a:p>
            <a:r>
              <a:rPr lang="en-IN" dirty="0"/>
              <a:t>        while (</a:t>
            </a:r>
            <a:r>
              <a:rPr lang="en-IN" dirty="0" err="1"/>
              <a:t>iterator.hasNext</a:t>
            </a:r>
            <a:r>
              <a:rPr lang="en-IN" dirty="0"/>
              <a:t>()) {</a:t>
            </a:r>
          </a:p>
          <a:p>
            <a:r>
              <a:rPr lang="en-IN" dirty="0"/>
              <a:t>            Student </a:t>
            </a:r>
            <a:r>
              <a:rPr lang="en-IN" dirty="0" err="1"/>
              <a:t>student</a:t>
            </a:r>
            <a:r>
              <a:rPr lang="en-IN" dirty="0"/>
              <a:t> = </a:t>
            </a:r>
            <a:r>
              <a:rPr lang="en-IN" dirty="0" err="1"/>
              <a:t>iterator.next</a:t>
            </a:r>
            <a:r>
              <a:rPr lang="en-IN" dirty="0"/>
              <a:t>();</a:t>
            </a:r>
          </a:p>
          <a:p>
            <a:r>
              <a:rPr lang="en-IN" dirty="0"/>
              <a:t>            if (</a:t>
            </a:r>
            <a:r>
              <a:rPr lang="en-IN" dirty="0" err="1"/>
              <a:t>student.getId</a:t>
            </a:r>
            <a:r>
              <a:rPr lang="en-IN" dirty="0"/>
              <a:t>() == id) {</a:t>
            </a:r>
          </a:p>
          <a:p>
            <a:r>
              <a:rPr lang="en-IN" dirty="0"/>
              <a:t>                </a:t>
            </a:r>
            <a:r>
              <a:rPr lang="en-IN" dirty="0" err="1"/>
              <a:t>iterator.remove</a:t>
            </a:r>
            <a:r>
              <a:rPr lang="en-IN" dirty="0"/>
              <a:t>();</a:t>
            </a:r>
          </a:p>
          <a:p>
            <a:r>
              <a:rPr lang="en-IN" dirty="0"/>
              <a:t>                </a:t>
            </a:r>
            <a:r>
              <a:rPr lang="en-IN" dirty="0" err="1"/>
              <a:t>System.out.println</a:t>
            </a:r>
            <a:r>
              <a:rPr lang="en-IN" dirty="0"/>
              <a:t>("Student deleted successfully.");</a:t>
            </a:r>
          </a:p>
          <a:p>
            <a:r>
              <a:rPr lang="en-IN" dirty="0"/>
              <a:t>                return;</a:t>
            </a:r>
          </a:p>
          <a:p>
            <a:r>
              <a:rPr lang="en-IN" dirty="0"/>
              <a:t>            }</a:t>
            </a:r>
          </a:p>
          <a:p>
            <a:r>
              <a:rPr lang="en-IN" dirty="0"/>
              <a:t>        }</a:t>
            </a:r>
          </a:p>
          <a:p>
            <a:r>
              <a:rPr lang="en-IN" dirty="0"/>
              <a:t>        </a:t>
            </a:r>
            <a:r>
              <a:rPr lang="en-IN" dirty="0" err="1"/>
              <a:t>System.out.println</a:t>
            </a:r>
            <a:r>
              <a:rPr lang="en-IN" dirty="0"/>
              <a:t>("Student not found.");}</a:t>
            </a:r>
          </a:p>
          <a:p>
            <a:r>
              <a:rPr lang="en-IN" dirty="0"/>
              <a:t>    }</a:t>
            </a:r>
          </a:p>
          <a:p>
            <a:endParaRPr lang="en-IN" dirty="0"/>
          </a:p>
        </p:txBody>
      </p:sp>
    </p:spTree>
    <p:extLst>
      <p:ext uri="{BB962C8B-B14F-4D97-AF65-F5344CB8AC3E}">
        <p14:creationId xmlns:p14="http://schemas.microsoft.com/office/powerpoint/2010/main" val="308115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16</a:t>
            </a:fld>
            <a:endParaRPr lang="en-US" dirty="0"/>
          </a:p>
        </p:txBody>
      </p:sp>
      <p:sp>
        <p:nvSpPr>
          <p:cNvPr id="8" name="TextBox 7">
            <a:extLst>
              <a:ext uri="{FF2B5EF4-FFF2-40B4-BE49-F238E27FC236}">
                <a16:creationId xmlns:a16="http://schemas.microsoft.com/office/drawing/2014/main" id="{603E1805-033C-CB88-CCF6-90F46F78F07A}"/>
              </a:ext>
            </a:extLst>
          </p:cNvPr>
          <p:cNvSpPr txBox="1"/>
          <p:nvPr/>
        </p:nvSpPr>
        <p:spPr>
          <a:xfrm>
            <a:off x="494965" y="1469052"/>
            <a:ext cx="5793539" cy="5632311"/>
          </a:xfrm>
          <a:prstGeom prst="rect">
            <a:avLst/>
          </a:prstGeom>
          <a:noFill/>
        </p:spPr>
        <p:txBody>
          <a:bodyPr wrap="square">
            <a:spAutoFit/>
          </a:bodyPr>
          <a:lstStyle/>
          <a:p>
            <a:r>
              <a:rPr lang="en-IN" dirty="0"/>
              <a:t>import java.io.*;</a:t>
            </a:r>
          </a:p>
          <a:p>
            <a:r>
              <a:rPr lang="en-IN" dirty="0"/>
              <a:t>import </a:t>
            </a:r>
            <a:r>
              <a:rPr lang="en-IN" dirty="0" err="1"/>
              <a:t>java.util.ArrayList</a:t>
            </a:r>
            <a:r>
              <a:rPr lang="en-IN" dirty="0"/>
              <a:t>;</a:t>
            </a:r>
          </a:p>
          <a:p>
            <a:r>
              <a:rPr lang="en-IN" dirty="0"/>
              <a:t>public class </a:t>
            </a:r>
            <a:r>
              <a:rPr lang="en-IN" dirty="0" err="1"/>
              <a:t>FileHandler</a:t>
            </a:r>
            <a:r>
              <a:rPr lang="en-IN" dirty="0"/>
              <a:t> {</a:t>
            </a:r>
          </a:p>
          <a:p>
            <a:r>
              <a:rPr lang="en-IN" dirty="0"/>
              <a:t>    private static final String FILE_NAME = "students.txt";</a:t>
            </a:r>
          </a:p>
          <a:p>
            <a:r>
              <a:rPr lang="en-IN" dirty="0"/>
              <a:t>    public void </a:t>
            </a:r>
            <a:r>
              <a:rPr lang="en-IN" dirty="0" err="1"/>
              <a:t>writeToFile</a:t>
            </a:r>
            <a:r>
              <a:rPr lang="en-IN" dirty="0"/>
              <a:t>(</a:t>
            </a:r>
            <a:r>
              <a:rPr lang="en-IN" dirty="0" err="1"/>
              <a:t>ArrayList</a:t>
            </a:r>
            <a:r>
              <a:rPr lang="en-IN" dirty="0"/>
              <a:t>&lt;Student&gt; students) {</a:t>
            </a:r>
          </a:p>
          <a:p>
            <a:r>
              <a:rPr lang="en-IN" dirty="0"/>
              <a:t>        try (</a:t>
            </a:r>
            <a:r>
              <a:rPr lang="en-IN" dirty="0" err="1"/>
              <a:t>BufferedWriter</a:t>
            </a:r>
            <a:r>
              <a:rPr lang="en-IN" dirty="0"/>
              <a:t> </a:t>
            </a:r>
            <a:r>
              <a:rPr lang="en-IN" dirty="0" err="1"/>
              <a:t>bw</a:t>
            </a:r>
            <a:r>
              <a:rPr lang="en-IN" dirty="0"/>
              <a:t> = new </a:t>
            </a:r>
            <a:r>
              <a:rPr lang="en-IN" dirty="0" err="1"/>
              <a:t>BufferedWriter</a:t>
            </a:r>
            <a:r>
              <a:rPr lang="en-IN" dirty="0"/>
              <a:t>(new </a:t>
            </a:r>
            <a:r>
              <a:rPr lang="en-IN" dirty="0" err="1"/>
              <a:t>FileWriter</a:t>
            </a:r>
            <a:r>
              <a:rPr lang="en-IN" dirty="0"/>
              <a:t>(FILE_NAME))) {</a:t>
            </a:r>
          </a:p>
          <a:p>
            <a:r>
              <a:rPr lang="en-IN" dirty="0"/>
              <a:t>            for (Student </a:t>
            </a:r>
            <a:r>
              <a:rPr lang="en-IN" dirty="0" err="1"/>
              <a:t>student</a:t>
            </a:r>
            <a:r>
              <a:rPr lang="en-IN" dirty="0"/>
              <a:t> : students) {</a:t>
            </a:r>
          </a:p>
          <a:p>
            <a:r>
              <a:rPr lang="en-IN" dirty="0"/>
              <a:t>                </a:t>
            </a:r>
            <a:r>
              <a:rPr lang="en-IN" dirty="0" err="1"/>
              <a:t>bw.write</a:t>
            </a:r>
            <a:r>
              <a:rPr lang="en-IN" dirty="0"/>
              <a:t>(</a:t>
            </a:r>
            <a:r>
              <a:rPr lang="en-IN" dirty="0" err="1"/>
              <a:t>student.getId</a:t>
            </a:r>
            <a:r>
              <a:rPr lang="en-IN" dirty="0"/>
              <a:t>() + "," + </a:t>
            </a:r>
            <a:r>
              <a:rPr lang="en-IN" dirty="0" err="1"/>
              <a:t>student.getName</a:t>
            </a:r>
            <a:r>
              <a:rPr lang="en-IN" dirty="0"/>
              <a:t>() + "," +</a:t>
            </a:r>
          </a:p>
          <a:p>
            <a:r>
              <a:rPr lang="en-IN" dirty="0"/>
              <a:t>                         </a:t>
            </a:r>
            <a:r>
              <a:rPr lang="en-IN" dirty="0" err="1"/>
              <a:t>student.getAge</a:t>
            </a:r>
            <a:r>
              <a:rPr lang="en-IN" dirty="0"/>
              <a:t>() + "," + </a:t>
            </a:r>
            <a:r>
              <a:rPr lang="en-IN" dirty="0" err="1"/>
              <a:t>student.getGrade</a:t>
            </a:r>
            <a:r>
              <a:rPr lang="en-IN" dirty="0"/>
              <a:t>());</a:t>
            </a:r>
          </a:p>
          <a:p>
            <a:r>
              <a:rPr lang="en-IN" dirty="0"/>
              <a:t>                </a:t>
            </a:r>
            <a:r>
              <a:rPr lang="en-IN" dirty="0" err="1"/>
              <a:t>bw.newLine</a:t>
            </a:r>
            <a:r>
              <a:rPr lang="en-IN" dirty="0"/>
              <a:t>();</a:t>
            </a:r>
          </a:p>
          <a:p>
            <a:r>
              <a:rPr lang="en-IN" dirty="0"/>
              <a:t>            }</a:t>
            </a:r>
          </a:p>
          <a:p>
            <a:r>
              <a:rPr lang="en-IN" dirty="0"/>
              <a:t>        }</a:t>
            </a:r>
          </a:p>
          <a:p>
            <a:r>
              <a:rPr lang="en-IN" dirty="0"/>
              <a:t>catch (</a:t>
            </a:r>
            <a:r>
              <a:rPr lang="en-IN" dirty="0" err="1"/>
              <a:t>IOException</a:t>
            </a:r>
            <a:r>
              <a:rPr lang="en-IN" dirty="0"/>
              <a:t> e) {</a:t>
            </a:r>
          </a:p>
          <a:p>
            <a:r>
              <a:rPr lang="en-IN" dirty="0"/>
              <a:t>            </a:t>
            </a:r>
            <a:r>
              <a:rPr lang="en-IN" dirty="0" err="1"/>
              <a:t>e.printStackTrace</a:t>
            </a:r>
            <a:r>
              <a:rPr lang="en-IN" dirty="0"/>
              <a:t>();</a:t>
            </a:r>
          </a:p>
          <a:p>
            <a:r>
              <a:rPr lang="en-IN" dirty="0"/>
              <a:t>        }</a:t>
            </a:r>
          </a:p>
          <a:p>
            <a:r>
              <a:rPr lang="en-IN" dirty="0"/>
              <a:t>    }</a:t>
            </a:r>
          </a:p>
          <a:p>
            <a:endParaRPr lang="en-IN" dirty="0"/>
          </a:p>
        </p:txBody>
      </p:sp>
      <p:sp>
        <p:nvSpPr>
          <p:cNvPr id="2" name="Rectangle 1">
            <a:extLst>
              <a:ext uri="{FF2B5EF4-FFF2-40B4-BE49-F238E27FC236}">
                <a16:creationId xmlns:a16="http://schemas.microsoft.com/office/drawing/2014/main" id="{5B12EE7E-239B-6641-805F-0304D20358DC}"/>
              </a:ext>
            </a:extLst>
          </p:cNvPr>
          <p:cNvSpPr>
            <a:spLocks noChangeArrowheads="1"/>
          </p:cNvSpPr>
          <p:nvPr/>
        </p:nvSpPr>
        <p:spPr bwMode="auto">
          <a:xfrm>
            <a:off x="494967" y="593265"/>
            <a:ext cx="97078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6">
                    <a:lumMod val="75000"/>
                  </a:schemeClr>
                </a:solidFill>
                <a:effectLst/>
                <a:latin typeface="Arial" panose="020B0604020202020204" pitchFamily="34" charset="0"/>
              </a:rPr>
              <a:t>Implement the </a:t>
            </a:r>
            <a:r>
              <a:rPr kumimoji="0" lang="en-US" altLang="en-US" sz="2000" b="1" i="0" u="none" strike="noStrike" cap="none" normalizeH="0" baseline="0" dirty="0" err="1">
                <a:ln>
                  <a:noFill/>
                </a:ln>
                <a:solidFill>
                  <a:schemeClr val="accent6">
                    <a:lumMod val="75000"/>
                  </a:schemeClr>
                </a:solidFill>
                <a:effectLst/>
                <a:latin typeface="Arial Unicode MS"/>
              </a:rPr>
              <a:t>FileHandler</a:t>
            </a:r>
            <a:r>
              <a:rPr kumimoji="0" lang="en-US" altLang="en-US" sz="2000" b="1" i="0" u="none" strike="noStrike" cap="none" normalizeH="0" baseline="0" dirty="0">
                <a:ln>
                  <a:noFill/>
                </a:ln>
                <a:solidFill>
                  <a:schemeClr val="accent6">
                    <a:lumMod val="75000"/>
                  </a:schemeClr>
                </a:solidFill>
                <a:effectLst/>
              </a:rPr>
              <a:t> Class</a:t>
            </a:r>
            <a:r>
              <a:rPr kumimoji="0" lang="en-US" altLang="en-US" sz="2000" b="0" i="0" u="none" strike="noStrike" cap="none" normalizeH="0" baseline="0" dirty="0">
                <a:ln>
                  <a:noFill/>
                </a:ln>
                <a:solidFill>
                  <a:schemeClr val="accent6">
                    <a:lumMod val="75000"/>
                  </a:schemeClr>
                </a:solidFill>
                <a:effectLst/>
                <a:latin typeface="Arial" panose="020B0604020202020204" pitchFamily="34" charset="0"/>
              </a:rPr>
              <a:t> (5 minutes)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6">
                    <a:lumMod val="75000"/>
                  </a:schemeClr>
                </a:solidFill>
                <a:effectLst/>
                <a:latin typeface="Arial" panose="020B0604020202020204" pitchFamily="34" charset="0"/>
              </a:rPr>
              <a:t>Methods to read student records from a file and write student records to a file</a:t>
            </a:r>
            <a:r>
              <a:rPr lang="en-US" altLang="en-US" sz="2000" dirty="0">
                <a:solidFill>
                  <a:schemeClr val="accent6">
                    <a:lumMod val="75000"/>
                  </a:schemeClr>
                </a:solidFill>
                <a:latin typeface="Arial" panose="020B0604020202020204" pitchFamily="34" charset="0"/>
              </a:rPr>
              <a:t>.</a:t>
            </a:r>
            <a:endParaRPr kumimoji="0" lang="en-US" altLang="en-US" sz="2000" b="0" i="0" u="none" strike="noStrike" cap="none" normalizeH="0" baseline="0" dirty="0">
              <a:ln>
                <a:noFill/>
              </a:ln>
              <a:solidFill>
                <a:schemeClr val="accent6">
                  <a:lumMod val="75000"/>
                </a:schemeClr>
              </a:solidFill>
              <a:effectLst/>
              <a:latin typeface="Arial" panose="020B0604020202020204" pitchFamily="34" charset="0"/>
            </a:endParaRPr>
          </a:p>
        </p:txBody>
      </p:sp>
      <p:sp>
        <p:nvSpPr>
          <p:cNvPr id="5" name="TextBox 4">
            <a:extLst>
              <a:ext uri="{FF2B5EF4-FFF2-40B4-BE49-F238E27FC236}">
                <a16:creationId xmlns:a16="http://schemas.microsoft.com/office/drawing/2014/main" id="{67A6B29A-2FD5-CA60-1906-ECDBCC5F4A95}"/>
              </a:ext>
            </a:extLst>
          </p:cNvPr>
          <p:cNvSpPr txBox="1"/>
          <p:nvPr/>
        </p:nvSpPr>
        <p:spPr>
          <a:xfrm>
            <a:off x="6400800" y="1336744"/>
            <a:ext cx="5585326" cy="5909310"/>
          </a:xfrm>
          <a:prstGeom prst="rect">
            <a:avLst/>
          </a:prstGeom>
          <a:noFill/>
        </p:spPr>
        <p:txBody>
          <a:bodyPr wrap="square">
            <a:spAutoFit/>
          </a:bodyPr>
          <a:lstStyle/>
          <a:p>
            <a:endParaRPr lang="en-IN" dirty="0"/>
          </a:p>
          <a:p>
            <a:r>
              <a:rPr lang="en-IN" dirty="0"/>
              <a:t>    public </a:t>
            </a:r>
            <a:r>
              <a:rPr lang="en-IN" dirty="0" err="1"/>
              <a:t>ArrayList</a:t>
            </a:r>
            <a:r>
              <a:rPr lang="en-IN" dirty="0"/>
              <a:t>&lt;Student&gt; </a:t>
            </a:r>
            <a:r>
              <a:rPr lang="en-IN" dirty="0" err="1"/>
              <a:t>readFromFile</a:t>
            </a:r>
            <a:r>
              <a:rPr lang="en-IN" dirty="0"/>
              <a:t>() {</a:t>
            </a:r>
          </a:p>
          <a:p>
            <a:r>
              <a:rPr lang="en-IN" dirty="0"/>
              <a:t>        </a:t>
            </a:r>
            <a:r>
              <a:rPr lang="en-IN" dirty="0" err="1"/>
              <a:t>ArrayList</a:t>
            </a:r>
            <a:r>
              <a:rPr lang="en-IN" dirty="0"/>
              <a:t>&lt;Student&gt; students = new </a:t>
            </a:r>
            <a:r>
              <a:rPr lang="en-IN" dirty="0" err="1"/>
              <a:t>ArrayList</a:t>
            </a:r>
            <a:r>
              <a:rPr lang="en-IN" dirty="0"/>
              <a:t>&lt;&gt;();</a:t>
            </a:r>
          </a:p>
          <a:p>
            <a:r>
              <a:rPr lang="en-IN" dirty="0"/>
              <a:t>        try (</a:t>
            </a:r>
            <a:r>
              <a:rPr lang="en-IN" dirty="0" err="1"/>
              <a:t>BufferedReader</a:t>
            </a:r>
            <a:r>
              <a:rPr lang="en-IN" dirty="0"/>
              <a:t> </a:t>
            </a:r>
            <a:r>
              <a:rPr lang="en-IN" dirty="0" err="1"/>
              <a:t>br</a:t>
            </a:r>
            <a:r>
              <a:rPr lang="en-IN" dirty="0"/>
              <a:t> = new </a:t>
            </a:r>
            <a:r>
              <a:rPr lang="en-IN" dirty="0" err="1"/>
              <a:t>BufferedReader</a:t>
            </a:r>
            <a:r>
              <a:rPr lang="en-IN" dirty="0"/>
              <a:t>(new               </a:t>
            </a:r>
            <a:r>
              <a:rPr lang="en-IN" dirty="0" err="1"/>
              <a:t>FileReader</a:t>
            </a:r>
            <a:r>
              <a:rPr lang="en-IN" dirty="0"/>
              <a:t>(FILE_NAME))) { </a:t>
            </a:r>
          </a:p>
          <a:p>
            <a:r>
              <a:rPr lang="en-IN" dirty="0"/>
              <a:t>            String line;</a:t>
            </a:r>
          </a:p>
          <a:p>
            <a:r>
              <a:rPr lang="en-IN" dirty="0"/>
              <a:t>            while ((line = </a:t>
            </a:r>
            <a:r>
              <a:rPr lang="en-IN" dirty="0" err="1"/>
              <a:t>br.readLine</a:t>
            </a:r>
            <a:r>
              <a:rPr lang="en-IN" dirty="0"/>
              <a:t>()) != null) {</a:t>
            </a:r>
          </a:p>
          <a:p>
            <a:r>
              <a:rPr lang="en-IN" dirty="0"/>
              <a:t>                String[] parts = </a:t>
            </a:r>
            <a:r>
              <a:rPr lang="en-IN" dirty="0" err="1"/>
              <a:t>line.split</a:t>
            </a:r>
            <a:r>
              <a:rPr lang="en-IN" dirty="0"/>
              <a:t>(",");</a:t>
            </a:r>
          </a:p>
          <a:p>
            <a:r>
              <a:rPr lang="en-IN" dirty="0"/>
              <a:t>                int id = </a:t>
            </a:r>
            <a:r>
              <a:rPr lang="en-IN" dirty="0" err="1"/>
              <a:t>Integer.parseInt</a:t>
            </a:r>
            <a:r>
              <a:rPr lang="en-IN" dirty="0"/>
              <a:t>(parts[0]);</a:t>
            </a:r>
          </a:p>
          <a:p>
            <a:r>
              <a:rPr lang="en-IN" dirty="0"/>
              <a:t>                String name = parts[1];</a:t>
            </a:r>
          </a:p>
          <a:p>
            <a:r>
              <a:rPr lang="en-IN" dirty="0"/>
              <a:t>                int age = </a:t>
            </a:r>
            <a:r>
              <a:rPr lang="en-IN" dirty="0" err="1"/>
              <a:t>Integer.parseInt</a:t>
            </a:r>
            <a:r>
              <a:rPr lang="en-IN" dirty="0"/>
              <a:t>(parts[2]);</a:t>
            </a:r>
          </a:p>
          <a:p>
            <a:r>
              <a:rPr lang="en-IN" dirty="0"/>
              <a:t>                char grade = parts[3].</a:t>
            </a:r>
            <a:r>
              <a:rPr lang="en-IN" dirty="0" err="1"/>
              <a:t>charAt</a:t>
            </a:r>
            <a:r>
              <a:rPr lang="en-IN" dirty="0"/>
              <a:t>(0);</a:t>
            </a:r>
          </a:p>
          <a:p>
            <a:r>
              <a:rPr lang="en-IN" dirty="0"/>
              <a:t>                </a:t>
            </a:r>
            <a:r>
              <a:rPr lang="en-IN" dirty="0" err="1"/>
              <a:t>students.add</a:t>
            </a:r>
            <a:r>
              <a:rPr lang="en-IN" dirty="0"/>
              <a:t>(new Student(id, name, age, grade));</a:t>
            </a:r>
          </a:p>
          <a:p>
            <a:r>
              <a:rPr lang="en-IN" dirty="0"/>
              <a:t>            }</a:t>
            </a:r>
          </a:p>
          <a:p>
            <a:r>
              <a:rPr lang="en-IN" dirty="0"/>
              <a:t>        } catch (</a:t>
            </a:r>
            <a:r>
              <a:rPr lang="en-IN" dirty="0" err="1"/>
              <a:t>IOException</a:t>
            </a:r>
            <a:r>
              <a:rPr lang="en-IN" dirty="0"/>
              <a:t> e) {</a:t>
            </a:r>
          </a:p>
          <a:p>
            <a:r>
              <a:rPr lang="en-IN" dirty="0"/>
              <a:t>            </a:t>
            </a:r>
            <a:r>
              <a:rPr lang="en-IN" dirty="0" err="1"/>
              <a:t>e.printStackTrace</a:t>
            </a:r>
            <a:r>
              <a:rPr lang="en-IN" dirty="0"/>
              <a:t>();</a:t>
            </a:r>
          </a:p>
          <a:p>
            <a:r>
              <a:rPr lang="en-IN" dirty="0"/>
              <a:t>        }</a:t>
            </a:r>
          </a:p>
          <a:p>
            <a:r>
              <a:rPr lang="en-IN" dirty="0"/>
              <a:t>        return students;</a:t>
            </a:r>
          </a:p>
          <a:p>
            <a:r>
              <a:rPr lang="en-IN" dirty="0"/>
              <a:t>    }</a:t>
            </a:r>
          </a:p>
          <a:p>
            <a:r>
              <a:rPr lang="en-IN" dirty="0"/>
              <a:t>}</a:t>
            </a:r>
          </a:p>
        </p:txBody>
      </p:sp>
    </p:spTree>
    <p:extLst>
      <p:ext uri="{BB962C8B-B14F-4D97-AF65-F5344CB8AC3E}">
        <p14:creationId xmlns:p14="http://schemas.microsoft.com/office/powerpoint/2010/main" val="129899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17</a:t>
            </a:fld>
            <a:endParaRPr lang="en-US" dirty="0"/>
          </a:p>
        </p:txBody>
      </p:sp>
      <p:sp>
        <p:nvSpPr>
          <p:cNvPr id="8" name="TextBox 7">
            <a:extLst>
              <a:ext uri="{FF2B5EF4-FFF2-40B4-BE49-F238E27FC236}">
                <a16:creationId xmlns:a16="http://schemas.microsoft.com/office/drawing/2014/main" id="{603E1805-033C-CB88-CCF6-90F46F78F07A}"/>
              </a:ext>
            </a:extLst>
          </p:cNvPr>
          <p:cNvSpPr txBox="1"/>
          <p:nvPr/>
        </p:nvSpPr>
        <p:spPr>
          <a:xfrm>
            <a:off x="535405" y="1262780"/>
            <a:ext cx="5793539" cy="5632311"/>
          </a:xfrm>
          <a:prstGeom prst="rect">
            <a:avLst/>
          </a:prstGeom>
          <a:noFill/>
        </p:spPr>
        <p:txBody>
          <a:bodyPr wrap="square">
            <a:spAutoFit/>
          </a:bodyPr>
          <a:lstStyle/>
          <a:p>
            <a:r>
              <a:rPr lang="en-IN" dirty="0">
                <a:solidFill>
                  <a:schemeClr val="bg1">
                    <a:lumMod val="25000"/>
                  </a:schemeClr>
                </a:solidFill>
              </a:rPr>
              <a:t>import </a:t>
            </a:r>
            <a:r>
              <a:rPr lang="en-IN" dirty="0" err="1">
                <a:solidFill>
                  <a:schemeClr val="bg1">
                    <a:lumMod val="25000"/>
                  </a:schemeClr>
                </a:solidFill>
              </a:rPr>
              <a:t>java.util.ArrayList</a:t>
            </a:r>
            <a:r>
              <a:rPr lang="en-IN" dirty="0">
                <a:solidFill>
                  <a:schemeClr val="bg1">
                    <a:lumMod val="25000"/>
                  </a:schemeClr>
                </a:solidFill>
              </a:rPr>
              <a:t>;</a:t>
            </a:r>
          </a:p>
          <a:p>
            <a:r>
              <a:rPr lang="en-IN" dirty="0">
                <a:solidFill>
                  <a:schemeClr val="bg1">
                    <a:lumMod val="25000"/>
                  </a:schemeClr>
                </a:solidFill>
              </a:rPr>
              <a:t>import </a:t>
            </a:r>
            <a:r>
              <a:rPr lang="en-IN" dirty="0" err="1">
                <a:solidFill>
                  <a:schemeClr val="bg1">
                    <a:lumMod val="25000"/>
                  </a:schemeClr>
                </a:solidFill>
              </a:rPr>
              <a:t>java.util.Scanner</a:t>
            </a:r>
            <a:r>
              <a:rPr lang="en-IN" dirty="0">
                <a:solidFill>
                  <a:schemeClr val="bg1">
                    <a:lumMod val="25000"/>
                  </a:schemeClr>
                </a:solidFill>
              </a:rPr>
              <a:t>;</a:t>
            </a:r>
          </a:p>
          <a:p>
            <a:r>
              <a:rPr lang="en-IN" dirty="0">
                <a:solidFill>
                  <a:schemeClr val="bg1">
                    <a:lumMod val="25000"/>
                  </a:schemeClr>
                </a:solidFill>
              </a:rPr>
              <a:t>public class Main {</a:t>
            </a:r>
          </a:p>
          <a:p>
            <a:r>
              <a:rPr lang="en-IN" dirty="0">
                <a:solidFill>
                  <a:schemeClr val="bg1">
                    <a:lumMod val="25000"/>
                  </a:schemeClr>
                </a:solidFill>
              </a:rPr>
              <a:t>    public static void main(String[] </a:t>
            </a:r>
            <a:r>
              <a:rPr lang="en-IN" dirty="0" err="1">
                <a:solidFill>
                  <a:schemeClr val="bg1">
                    <a:lumMod val="25000"/>
                  </a:schemeClr>
                </a:solidFill>
              </a:rPr>
              <a:t>args</a:t>
            </a:r>
            <a:r>
              <a:rPr lang="en-IN" dirty="0">
                <a:solidFill>
                  <a:schemeClr val="bg1">
                    <a:lumMod val="25000"/>
                  </a:schemeClr>
                </a:solidFill>
              </a:rPr>
              <a:t>) {</a:t>
            </a:r>
          </a:p>
          <a:p>
            <a:r>
              <a:rPr lang="en-IN" dirty="0">
                <a:solidFill>
                  <a:schemeClr val="bg1">
                    <a:lumMod val="25000"/>
                  </a:schemeClr>
                </a:solidFill>
              </a:rPr>
              <a:t>        </a:t>
            </a:r>
            <a:r>
              <a:rPr lang="en-IN" dirty="0" err="1">
                <a:solidFill>
                  <a:schemeClr val="bg1">
                    <a:lumMod val="25000"/>
                  </a:schemeClr>
                </a:solidFill>
              </a:rPr>
              <a:t>StudentManager</a:t>
            </a:r>
            <a:r>
              <a:rPr lang="en-IN" dirty="0">
                <a:solidFill>
                  <a:schemeClr val="bg1">
                    <a:lumMod val="25000"/>
                  </a:schemeClr>
                </a:solidFill>
              </a:rPr>
              <a:t> manager = new </a:t>
            </a:r>
            <a:r>
              <a:rPr lang="en-IN" dirty="0" err="1">
                <a:solidFill>
                  <a:schemeClr val="bg1">
                    <a:lumMod val="25000"/>
                  </a:schemeClr>
                </a:solidFill>
              </a:rPr>
              <a:t>StudentManager</a:t>
            </a:r>
            <a:r>
              <a:rPr lang="en-IN" dirty="0">
                <a:solidFill>
                  <a:schemeClr val="bg1">
                    <a:lumMod val="25000"/>
                  </a:schemeClr>
                </a:solidFill>
              </a:rPr>
              <a:t>();</a:t>
            </a:r>
          </a:p>
          <a:p>
            <a:r>
              <a:rPr lang="en-IN" dirty="0">
                <a:solidFill>
                  <a:schemeClr val="bg1">
                    <a:lumMod val="25000"/>
                  </a:schemeClr>
                </a:solidFill>
              </a:rPr>
              <a:t>        </a:t>
            </a:r>
            <a:r>
              <a:rPr lang="en-IN" dirty="0" err="1">
                <a:solidFill>
                  <a:schemeClr val="bg1">
                    <a:lumMod val="25000"/>
                  </a:schemeClr>
                </a:solidFill>
              </a:rPr>
              <a:t>FileHandler</a:t>
            </a:r>
            <a:r>
              <a:rPr lang="en-IN" dirty="0">
                <a:solidFill>
                  <a:schemeClr val="bg1">
                    <a:lumMod val="25000"/>
                  </a:schemeClr>
                </a:solidFill>
              </a:rPr>
              <a:t> </a:t>
            </a:r>
            <a:r>
              <a:rPr lang="en-IN" dirty="0" err="1">
                <a:solidFill>
                  <a:schemeClr val="bg1">
                    <a:lumMod val="25000"/>
                  </a:schemeClr>
                </a:solidFill>
              </a:rPr>
              <a:t>fileHandler</a:t>
            </a:r>
            <a:r>
              <a:rPr lang="en-IN" dirty="0">
                <a:solidFill>
                  <a:schemeClr val="bg1">
                    <a:lumMod val="25000"/>
                  </a:schemeClr>
                </a:solidFill>
              </a:rPr>
              <a:t> = new </a:t>
            </a:r>
            <a:r>
              <a:rPr lang="en-IN" dirty="0" err="1">
                <a:solidFill>
                  <a:schemeClr val="bg1">
                    <a:lumMod val="25000"/>
                  </a:schemeClr>
                </a:solidFill>
              </a:rPr>
              <a:t>FileHandler</a:t>
            </a:r>
            <a:r>
              <a:rPr lang="en-IN" dirty="0">
                <a:solidFill>
                  <a:schemeClr val="bg1">
                    <a:lumMod val="25000"/>
                  </a:schemeClr>
                </a:solidFill>
              </a:rPr>
              <a:t>();</a:t>
            </a:r>
          </a:p>
          <a:p>
            <a:r>
              <a:rPr lang="en-IN" dirty="0">
                <a:solidFill>
                  <a:schemeClr val="bg1">
                    <a:lumMod val="25000"/>
                  </a:schemeClr>
                </a:solidFill>
              </a:rPr>
              <a:t>  // Load students from file</a:t>
            </a:r>
          </a:p>
          <a:p>
            <a:r>
              <a:rPr lang="en-IN" dirty="0">
                <a:solidFill>
                  <a:schemeClr val="bg1">
                    <a:lumMod val="25000"/>
                  </a:schemeClr>
                </a:solidFill>
              </a:rPr>
              <a:t>        </a:t>
            </a:r>
            <a:r>
              <a:rPr lang="en-IN" dirty="0" err="1">
                <a:solidFill>
                  <a:schemeClr val="bg1">
                    <a:lumMod val="25000"/>
                  </a:schemeClr>
                </a:solidFill>
              </a:rPr>
              <a:t>ArrayList</a:t>
            </a:r>
            <a:r>
              <a:rPr lang="en-IN" dirty="0">
                <a:solidFill>
                  <a:schemeClr val="bg1">
                    <a:lumMod val="25000"/>
                  </a:schemeClr>
                </a:solidFill>
              </a:rPr>
              <a:t>&lt;Student&gt; students = </a:t>
            </a:r>
            <a:r>
              <a:rPr lang="en-IN" dirty="0" err="1">
                <a:solidFill>
                  <a:schemeClr val="bg1">
                    <a:lumMod val="25000"/>
                  </a:schemeClr>
                </a:solidFill>
              </a:rPr>
              <a:t>fileHandler.readFromFile</a:t>
            </a:r>
            <a:r>
              <a:rPr lang="en-IN" dirty="0">
                <a:solidFill>
                  <a:schemeClr val="bg1">
                    <a:lumMod val="25000"/>
                  </a:schemeClr>
                </a:solidFill>
              </a:rPr>
              <a:t>();</a:t>
            </a:r>
          </a:p>
          <a:p>
            <a:r>
              <a:rPr lang="en-IN" dirty="0">
                <a:solidFill>
                  <a:schemeClr val="bg1">
                    <a:lumMod val="25000"/>
                  </a:schemeClr>
                </a:solidFill>
              </a:rPr>
              <a:t>        </a:t>
            </a:r>
            <a:r>
              <a:rPr lang="en-IN" dirty="0" err="1">
                <a:solidFill>
                  <a:schemeClr val="bg1">
                    <a:lumMod val="25000"/>
                  </a:schemeClr>
                </a:solidFill>
              </a:rPr>
              <a:t>manager.addAll</a:t>
            </a:r>
            <a:r>
              <a:rPr lang="en-IN" dirty="0">
                <a:solidFill>
                  <a:schemeClr val="bg1">
                    <a:lumMod val="25000"/>
                  </a:schemeClr>
                </a:solidFill>
              </a:rPr>
              <a:t>(students);</a:t>
            </a:r>
          </a:p>
          <a:p>
            <a:r>
              <a:rPr lang="en-IN" dirty="0">
                <a:solidFill>
                  <a:schemeClr val="bg1">
                    <a:lumMod val="25000"/>
                  </a:schemeClr>
                </a:solidFill>
              </a:rPr>
              <a:t> Scanner </a:t>
            </a:r>
            <a:r>
              <a:rPr lang="en-IN" dirty="0" err="1">
                <a:solidFill>
                  <a:schemeClr val="bg1">
                    <a:lumMod val="25000"/>
                  </a:schemeClr>
                </a:solidFill>
              </a:rPr>
              <a:t>scanner</a:t>
            </a:r>
            <a:r>
              <a:rPr lang="en-IN" dirty="0">
                <a:solidFill>
                  <a:schemeClr val="bg1">
                    <a:lumMod val="25000"/>
                  </a:schemeClr>
                </a:solidFill>
              </a:rPr>
              <a:t> = new Scanner(System.in);</a:t>
            </a:r>
          </a:p>
          <a:p>
            <a:r>
              <a:rPr lang="en-IN" dirty="0">
                <a:solidFill>
                  <a:schemeClr val="bg1">
                    <a:lumMod val="25000"/>
                  </a:schemeClr>
                </a:solidFill>
              </a:rPr>
              <a:t>        while (true) {</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a:t>
            </a:r>
            <a:r>
              <a:rPr lang="en-IN" dirty="0" err="1">
                <a:solidFill>
                  <a:schemeClr val="bg1">
                    <a:lumMod val="25000"/>
                  </a:schemeClr>
                </a:solidFill>
              </a:rPr>
              <a:t>nStudent</a:t>
            </a:r>
            <a:r>
              <a:rPr lang="en-IN" dirty="0">
                <a:solidFill>
                  <a:schemeClr val="bg1">
                    <a:lumMod val="25000"/>
                  </a:schemeClr>
                </a:solidFill>
              </a:rPr>
              <a:t> Management System");</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("1. Add Student");</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("2. View Students");</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("3. Update Student");</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("4. Delete Student");</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("5. Save and Exit");</a:t>
            </a:r>
          </a:p>
          <a:p>
            <a:r>
              <a:rPr lang="en-IN" dirty="0">
                <a:solidFill>
                  <a:schemeClr val="bg1">
                    <a:lumMod val="25000"/>
                  </a:schemeClr>
                </a:solidFill>
              </a:rPr>
              <a:t>            </a:t>
            </a:r>
            <a:r>
              <a:rPr lang="en-IN" dirty="0" err="1">
                <a:solidFill>
                  <a:schemeClr val="bg1">
                    <a:lumMod val="25000"/>
                  </a:schemeClr>
                </a:solidFill>
              </a:rPr>
              <a:t>System.out.print</a:t>
            </a:r>
            <a:r>
              <a:rPr lang="en-IN" dirty="0">
                <a:solidFill>
                  <a:schemeClr val="bg1">
                    <a:lumMod val="25000"/>
                  </a:schemeClr>
                </a:solidFill>
              </a:rPr>
              <a:t>("Choose an option: ");</a:t>
            </a:r>
          </a:p>
        </p:txBody>
      </p:sp>
      <p:sp>
        <p:nvSpPr>
          <p:cNvPr id="2" name="Rectangle 1">
            <a:extLst>
              <a:ext uri="{FF2B5EF4-FFF2-40B4-BE49-F238E27FC236}">
                <a16:creationId xmlns:a16="http://schemas.microsoft.com/office/drawing/2014/main" id="{5B12EE7E-239B-6641-805F-0304D20358DC}"/>
              </a:ext>
            </a:extLst>
          </p:cNvPr>
          <p:cNvSpPr>
            <a:spLocks noChangeArrowheads="1"/>
          </p:cNvSpPr>
          <p:nvPr/>
        </p:nvSpPr>
        <p:spPr bwMode="auto">
          <a:xfrm>
            <a:off x="494967" y="347044"/>
            <a:ext cx="97078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6">
                    <a:lumMod val="75000"/>
                  </a:schemeClr>
                </a:solidFill>
                <a:effectLst/>
                <a:latin typeface="Arial" panose="020B0604020202020204" pitchFamily="34" charset="0"/>
              </a:rPr>
              <a:t>Integrate All Classes and Test the Application</a:t>
            </a:r>
            <a:r>
              <a:rPr kumimoji="0" lang="en-US" altLang="en-US" b="0" i="0" u="none" strike="noStrike" cap="none" normalizeH="0" baseline="0" dirty="0">
                <a:ln>
                  <a:noFill/>
                </a:ln>
                <a:solidFill>
                  <a:schemeClr val="accent6">
                    <a:lumMod val="75000"/>
                  </a:schemeClr>
                </a:solidFill>
                <a:effectLst/>
                <a:latin typeface="Arial" panose="020B0604020202020204" pitchFamily="34" charset="0"/>
              </a:rPr>
              <a:t> (5 minutes)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lumMod val="75000"/>
                  </a:schemeClr>
                </a:solidFill>
                <a:effectLst/>
                <a:latin typeface="Arial" panose="020B0604020202020204" pitchFamily="34" charset="0"/>
              </a:rPr>
              <a:t>Create a </a:t>
            </a:r>
            <a:r>
              <a:rPr kumimoji="0" lang="en-US" altLang="en-US" b="0" i="0" u="none" strike="noStrike" cap="none" normalizeH="0" baseline="0" dirty="0">
                <a:ln>
                  <a:noFill/>
                </a:ln>
                <a:solidFill>
                  <a:schemeClr val="accent6">
                    <a:lumMod val="75000"/>
                  </a:schemeClr>
                </a:solidFill>
                <a:effectLst/>
                <a:latin typeface="Arial Unicode MS"/>
              </a:rPr>
              <a:t>Main</a:t>
            </a:r>
            <a:r>
              <a:rPr kumimoji="0" lang="en-US" altLang="en-US" b="0" i="0" u="none" strike="noStrike" cap="none" normalizeH="0" baseline="0" dirty="0">
                <a:ln>
                  <a:noFill/>
                </a:ln>
                <a:solidFill>
                  <a:schemeClr val="accent6">
                    <a:lumMod val="75000"/>
                  </a:schemeClr>
                </a:solidFill>
                <a:effectLst/>
              </a:rPr>
              <a:t> class to integrate the </a:t>
            </a:r>
            <a:r>
              <a:rPr kumimoji="0" lang="en-US" altLang="en-US" b="0" i="0" u="none" strike="noStrike" cap="none" normalizeH="0" baseline="0" dirty="0">
                <a:ln>
                  <a:noFill/>
                </a:ln>
                <a:solidFill>
                  <a:schemeClr val="accent6">
                    <a:lumMod val="75000"/>
                  </a:schemeClr>
                </a:solidFill>
                <a:effectLst/>
                <a:latin typeface="Arial Unicode MS"/>
              </a:rPr>
              <a:t>Student</a:t>
            </a:r>
            <a:r>
              <a:rPr kumimoji="0" lang="en-US" altLang="en-US" b="0" i="0" u="none" strike="noStrike" cap="none" normalizeH="0" baseline="0" dirty="0">
                <a:ln>
                  <a:noFill/>
                </a:ln>
                <a:solidFill>
                  <a:schemeClr val="accent6">
                    <a:lumMod val="75000"/>
                  </a:schemeClr>
                </a:solidFill>
                <a:effectLst/>
              </a:rPr>
              <a:t>, </a:t>
            </a:r>
            <a:r>
              <a:rPr kumimoji="0" lang="en-US" altLang="en-US" b="0" i="0" u="none" strike="noStrike" cap="none" normalizeH="0" baseline="0" dirty="0" err="1">
                <a:ln>
                  <a:noFill/>
                </a:ln>
                <a:solidFill>
                  <a:schemeClr val="accent6">
                    <a:lumMod val="75000"/>
                  </a:schemeClr>
                </a:solidFill>
                <a:effectLst/>
                <a:latin typeface="Arial Unicode MS"/>
              </a:rPr>
              <a:t>StudentManager</a:t>
            </a:r>
            <a:r>
              <a:rPr kumimoji="0" lang="en-US" altLang="en-US" b="0" i="0" u="none" strike="noStrike" cap="none" normalizeH="0" baseline="0" dirty="0">
                <a:ln>
                  <a:noFill/>
                </a:ln>
                <a:solidFill>
                  <a:schemeClr val="accent6">
                    <a:lumMod val="75000"/>
                  </a:schemeClr>
                </a:solidFill>
                <a:effectLst/>
              </a:rPr>
              <a:t>, and </a:t>
            </a:r>
            <a:r>
              <a:rPr kumimoji="0" lang="en-US" altLang="en-US" b="0" i="0" u="none" strike="noStrike" cap="none" normalizeH="0" baseline="0" dirty="0" err="1">
                <a:ln>
                  <a:noFill/>
                </a:ln>
                <a:solidFill>
                  <a:schemeClr val="accent6">
                    <a:lumMod val="75000"/>
                  </a:schemeClr>
                </a:solidFill>
                <a:effectLst/>
                <a:latin typeface="Arial Unicode MS"/>
              </a:rPr>
              <a:t>FileHandler</a:t>
            </a:r>
            <a:r>
              <a:rPr kumimoji="0" lang="en-US" altLang="en-US" b="0" i="0" u="none" strike="noStrike" cap="none" normalizeH="0" baseline="0" dirty="0">
                <a:ln>
                  <a:noFill/>
                </a:ln>
                <a:solidFill>
                  <a:schemeClr val="accent6">
                    <a:lumMod val="75000"/>
                  </a:schemeClr>
                </a:solidFill>
                <a:effectLst/>
              </a:rPr>
              <a:t> classes.</a:t>
            </a:r>
            <a:endParaRPr kumimoji="0" lang="en-US" altLang="en-US"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lumMod val="75000"/>
                  </a:schemeClr>
                </a:solidFill>
                <a:effectLst/>
                <a:latin typeface="Arial" panose="020B0604020202020204" pitchFamily="34" charset="0"/>
              </a:rPr>
              <a:t>Implement a menu-driven interface for user interaction.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accent6">
                  <a:lumMod val="75000"/>
                </a:schemeClr>
              </a:solidFill>
              <a:effectLst/>
              <a:latin typeface="Arial" panose="020B0604020202020204" pitchFamily="34" charset="0"/>
            </a:endParaRPr>
          </a:p>
        </p:txBody>
      </p:sp>
      <p:sp>
        <p:nvSpPr>
          <p:cNvPr id="5" name="TextBox 4">
            <a:extLst>
              <a:ext uri="{FF2B5EF4-FFF2-40B4-BE49-F238E27FC236}">
                <a16:creationId xmlns:a16="http://schemas.microsoft.com/office/drawing/2014/main" id="{67A6B29A-2FD5-CA60-1906-ECDBCC5F4A95}"/>
              </a:ext>
            </a:extLst>
          </p:cNvPr>
          <p:cNvSpPr txBox="1"/>
          <p:nvPr/>
        </p:nvSpPr>
        <p:spPr>
          <a:xfrm>
            <a:off x="6451099" y="985781"/>
            <a:ext cx="5585326" cy="5909310"/>
          </a:xfrm>
          <a:prstGeom prst="rect">
            <a:avLst/>
          </a:prstGeom>
          <a:noFill/>
        </p:spPr>
        <p:txBody>
          <a:bodyPr wrap="square">
            <a:spAutoFit/>
          </a:bodyPr>
          <a:lstStyle/>
          <a:p>
            <a:r>
              <a:rPr lang="en-IN" dirty="0">
                <a:solidFill>
                  <a:schemeClr val="bg1">
                    <a:lumMod val="25000"/>
                  </a:schemeClr>
                </a:solidFill>
              </a:rPr>
              <a:t>int choice = </a:t>
            </a:r>
            <a:r>
              <a:rPr lang="en-IN" dirty="0" err="1">
                <a:solidFill>
                  <a:schemeClr val="bg1">
                    <a:lumMod val="25000"/>
                  </a:schemeClr>
                </a:solidFill>
              </a:rPr>
              <a:t>scanner.nextInt</a:t>
            </a:r>
            <a:r>
              <a:rPr lang="en-IN" dirty="0">
                <a:solidFill>
                  <a:schemeClr val="bg1">
                    <a:lumMod val="25000"/>
                  </a:schemeClr>
                </a:solidFill>
              </a:rPr>
              <a:t>(); </a:t>
            </a:r>
          </a:p>
          <a:p>
            <a:r>
              <a:rPr lang="en-IN" dirty="0">
                <a:solidFill>
                  <a:schemeClr val="bg1">
                    <a:lumMod val="25000"/>
                  </a:schemeClr>
                </a:solidFill>
              </a:rPr>
              <a:t>switch (choice) {</a:t>
            </a:r>
          </a:p>
          <a:p>
            <a:r>
              <a:rPr lang="en-IN" dirty="0">
                <a:solidFill>
                  <a:schemeClr val="bg1">
                    <a:lumMod val="25000"/>
                  </a:schemeClr>
                </a:solidFill>
              </a:rPr>
              <a:t>                case 1:</a:t>
            </a:r>
          </a:p>
          <a:p>
            <a:r>
              <a:rPr lang="en-IN" dirty="0">
                <a:solidFill>
                  <a:schemeClr val="bg1">
                    <a:lumMod val="25000"/>
                  </a:schemeClr>
                </a:solidFill>
              </a:rPr>
              <a:t>                    </a:t>
            </a:r>
            <a:r>
              <a:rPr lang="en-IN" dirty="0" err="1">
                <a:solidFill>
                  <a:schemeClr val="bg1">
                    <a:lumMod val="25000"/>
                  </a:schemeClr>
                </a:solidFill>
              </a:rPr>
              <a:t>manager.addStudent</a:t>
            </a:r>
            <a:r>
              <a:rPr lang="en-IN" dirty="0">
                <a:solidFill>
                  <a:schemeClr val="bg1">
                    <a:lumMod val="25000"/>
                  </a:schemeClr>
                </a:solidFill>
              </a:rPr>
              <a:t>();</a:t>
            </a:r>
          </a:p>
          <a:p>
            <a:r>
              <a:rPr lang="en-IN" dirty="0">
                <a:solidFill>
                  <a:schemeClr val="bg1">
                    <a:lumMod val="25000"/>
                  </a:schemeClr>
                </a:solidFill>
              </a:rPr>
              <a:t>                    break;</a:t>
            </a:r>
          </a:p>
          <a:p>
            <a:r>
              <a:rPr lang="en-IN" dirty="0">
                <a:solidFill>
                  <a:schemeClr val="bg1">
                    <a:lumMod val="25000"/>
                  </a:schemeClr>
                </a:solidFill>
              </a:rPr>
              <a:t>                case 2:</a:t>
            </a:r>
          </a:p>
          <a:p>
            <a:r>
              <a:rPr lang="en-IN" dirty="0">
                <a:solidFill>
                  <a:schemeClr val="bg1">
                    <a:lumMod val="25000"/>
                  </a:schemeClr>
                </a:solidFill>
              </a:rPr>
              <a:t>                    </a:t>
            </a:r>
            <a:r>
              <a:rPr lang="en-IN" dirty="0" err="1">
                <a:solidFill>
                  <a:schemeClr val="bg1">
                    <a:lumMod val="25000"/>
                  </a:schemeClr>
                </a:solidFill>
              </a:rPr>
              <a:t>manager.viewStudents</a:t>
            </a:r>
            <a:r>
              <a:rPr lang="en-IN" dirty="0">
                <a:solidFill>
                  <a:schemeClr val="bg1">
                    <a:lumMod val="25000"/>
                  </a:schemeClr>
                </a:solidFill>
              </a:rPr>
              <a:t>();</a:t>
            </a:r>
          </a:p>
          <a:p>
            <a:r>
              <a:rPr lang="en-IN" dirty="0">
                <a:solidFill>
                  <a:schemeClr val="bg1">
                    <a:lumMod val="25000"/>
                  </a:schemeClr>
                </a:solidFill>
              </a:rPr>
              <a:t>                    break;</a:t>
            </a:r>
          </a:p>
          <a:p>
            <a:r>
              <a:rPr lang="en-IN" dirty="0">
                <a:solidFill>
                  <a:schemeClr val="bg1">
                    <a:lumMod val="25000"/>
                  </a:schemeClr>
                </a:solidFill>
              </a:rPr>
              <a:t>                case 3:</a:t>
            </a:r>
          </a:p>
          <a:p>
            <a:r>
              <a:rPr lang="en-IN" dirty="0">
                <a:solidFill>
                  <a:schemeClr val="bg1">
                    <a:lumMod val="25000"/>
                  </a:schemeClr>
                </a:solidFill>
              </a:rPr>
              <a:t>                    </a:t>
            </a:r>
            <a:r>
              <a:rPr lang="en-IN" dirty="0" err="1">
                <a:solidFill>
                  <a:schemeClr val="bg1">
                    <a:lumMod val="25000"/>
                  </a:schemeClr>
                </a:solidFill>
              </a:rPr>
              <a:t>manager.updateStudent</a:t>
            </a:r>
            <a:r>
              <a:rPr lang="en-IN" dirty="0">
                <a:solidFill>
                  <a:schemeClr val="bg1">
                    <a:lumMod val="25000"/>
                  </a:schemeClr>
                </a:solidFill>
              </a:rPr>
              <a:t>();</a:t>
            </a:r>
          </a:p>
          <a:p>
            <a:r>
              <a:rPr lang="en-IN" dirty="0">
                <a:solidFill>
                  <a:schemeClr val="bg1">
                    <a:lumMod val="25000"/>
                  </a:schemeClr>
                </a:solidFill>
              </a:rPr>
              <a:t>                    break;</a:t>
            </a:r>
          </a:p>
          <a:p>
            <a:r>
              <a:rPr lang="en-IN" dirty="0">
                <a:solidFill>
                  <a:schemeClr val="bg1">
                    <a:lumMod val="25000"/>
                  </a:schemeClr>
                </a:solidFill>
              </a:rPr>
              <a:t>                case 4:</a:t>
            </a:r>
          </a:p>
          <a:p>
            <a:r>
              <a:rPr lang="en-IN" dirty="0">
                <a:solidFill>
                  <a:schemeClr val="bg1">
                    <a:lumMod val="25000"/>
                  </a:schemeClr>
                </a:solidFill>
              </a:rPr>
              <a:t>                    </a:t>
            </a:r>
            <a:r>
              <a:rPr lang="en-IN" dirty="0" err="1">
                <a:solidFill>
                  <a:schemeClr val="bg1">
                    <a:lumMod val="25000"/>
                  </a:schemeClr>
                </a:solidFill>
              </a:rPr>
              <a:t>manager.deleteStudent</a:t>
            </a:r>
            <a:r>
              <a:rPr lang="en-IN" dirty="0">
                <a:solidFill>
                  <a:schemeClr val="bg1">
                    <a:lumMod val="25000"/>
                  </a:schemeClr>
                </a:solidFill>
              </a:rPr>
              <a:t>();</a:t>
            </a:r>
          </a:p>
          <a:p>
            <a:r>
              <a:rPr lang="en-IN" dirty="0">
                <a:solidFill>
                  <a:schemeClr val="bg1">
                    <a:lumMod val="25000"/>
                  </a:schemeClr>
                </a:solidFill>
              </a:rPr>
              <a:t>                    break;</a:t>
            </a:r>
          </a:p>
          <a:p>
            <a:r>
              <a:rPr lang="en-IN" dirty="0">
                <a:solidFill>
                  <a:schemeClr val="bg1">
                    <a:lumMod val="25000"/>
                  </a:schemeClr>
                </a:solidFill>
              </a:rPr>
              <a:t>                case 5:</a:t>
            </a:r>
          </a:p>
          <a:p>
            <a:r>
              <a:rPr lang="en-IN" dirty="0">
                <a:solidFill>
                  <a:schemeClr val="bg1">
                    <a:lumMod val="25000"/>
                  </a:schemeClr>
                </a:solidFill>
              </a:rPr>
              <a:t>             </a:t>
            </a:r>
            <a:r>
              <a:rPr lang="en-IN" dirty="0" err="1">
                <a:solidFill>
                  <a:schemeClr val="bg1">
                    <a:lumMod val="25000"/>
                  </a:schemeClr>
                </a:solidFill>
              </a:rPr>
              <a:t>fileHandler.writeToFile</a:t>
            </a:r>
            <a:r>
              <a:rPr lang="en-IN" dirty="0">
                <a:solidFill>
                  <a:schemeClr val="bg1">
                    <a:lumMod val="25000"/>
                  </a:schemeClr>
                </a:solidFill>
              </a:rPr>
              <a:t>(</a:t>
            </a:r>
            <a:r>
              <a:rPr lang="en-IN" dirty="0" err="1">
                <a:solidFill>
                  <a:schemeClr val="bg1">
                    <a:lumMod val="25000"/>
                  </a:schemeClr>
                </a:solidFill>
              </a:rPr>
              <a:t>manager.getStudents</a:t>
            </a:r>
            <a:r>
              <a:rPr lang="en-IN" dirty="0">
                <a:solidFill>
                  <a:schemeClr val="bg1">
                    <a:lumMod val="25000"/>
                  </a:schemeClr>
                </a:solidFill>
              </a:rPr>
              <a:t>());</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("Data saved. Exiting...");</a:t>
            </a:r>
          </a:p>
          <a:p>
            <a:r>
              <a:rPr lang="en-IN" dirty="0">
                <a:solidFill>
                  <a:schemeClr val="bg1">
                    <a:lumMod val="25000"/>
                  </a:schemeClr>
                </a:solidFill>
              </a:rPr>
              <a:t>                    return;</a:t>
            </a:r>
          </a:p>
          <a:p>
            <a:r>
              <a:rPr lang="en-IN" dirty="0">
                <a:solidFill>
                  <a:schemeClr val="bg1">
                    <a:lumMod val="25000"/>
                  </a:schemeClr>
                </a:solidFill>
              </a:rPr>
              <a:t>                default:</a:t>
            </a:r>
          </a:p>
          <a:p>
            <a:r>
              <a:rPr lang="en-IN" dirty="0">
                <a:solidFill>
                  <a:schemeClr val="bg1">
                    <a:lumMod val="25000"/>
                  </a:schemeClr>
                </a:solidFill>
              </a:rPr>
              <a:t>                    </a:t>
            </a:r>
            <a:r>
              <a:rPr lang="en-IN" dirty="0" err="1">
                <a:solidFill>
                  <a:schemeClr val="bg1">
                    <a:lumMod val="25000"/>
                  </a:schemeClr>
                </a:solidFill>
              </a:rPr>
              <a:t>System.out.println</a:t>
            </a:r>
            <a:r>
              <a:rPr lang="en-IN" dirty="0">
                <a:solidFill>
                  <a:schemeClr val="bg1">
                    <a:lumMod val="25000"/>
                  </a:schemeClr>
                </a:solidFill>
              </a:rPr>
              <a:t>("Invalid choice.."); }</a:t>
            </a:r>
          </a:p>
          <a:p>
            <a:r>
              <a:rPr lang="en-IN" dirty="0">
                <a:solidFill>
                  <a:schemeClr val="bg1">
                    <a:lumMod val="25000"/>
                  </a:schemeClr>
                </a:solidFill>
              </a:rPr>
              <a:t>        }   }    }</a:t>
            </a:r>
          </a:p>
        </p:txBody>
      </p:sp>
    </p:spTree>
    <p:extLst>
      <p:ext uri="{BB962C8B-B14F-4D97-AF65-F5344CB8AC3E}">
        <p14:creationId xmlns:p14="http://schemas.microsoft.com/office/powerpoint/2010/main" val="89361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2566737"/>
            <a:ext cx="5715000" cy="1010754"/>
          </a:xfrm>
        </p:spPr>
        <p:txBody>
          <a:bodyPr/>
          <a:lstStyle/>
          <a:p>
            <a:r>
              <a:rPr lang="en-US" dirty="0"/>
              <a:t>Project Q/a</a:t>
            </a:r>
          </a:p>
        </p:txBody>
      </p:sp>
    </p:spTree>
    <p:extLst>
      <p:ext uri="{BB962C8B-B14F-4D97-AF65-F5344CB8AC3E}">
        <p14:creationId xmlns:p14="http://schemas.microsoft.com/office/powerpoint/2010/main" val="1973173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1512373"/>
          </a:xfrm>
        </p:spPr>
        <p:txBody>
          <a:bodyPr/>
          <a:lstStyle/>
          <a:p>
            <a:r>
              <a:rPr lang="en-US" dirty="0"/>
              <a:t>Rana Sujeet Kumar</a:t>
            </a:r>
          </a:p>
          <a:p>
            <a:r>
              <a:rPr lang="en-US" dirty="0"/>
              <a:t>6203370346</a:t>
            </a:r>
          </a:p>
          <a:p>
            <a:r>
              <a:rPr lang="en-US" dirty="0"/>
              <a:t>ranasujeet905@gmail.com</a:t>
            </a:r>
          </a:p>
        </p:txBody>
      </p:sp>
    </p:spTree>
    <p:extLst>
      <p:ext uri="{BB962C8B-B14F-4D97-AF65-F5344CB8AC3E}">
        <p14:creationId xmlns:p14="http://schemas.microsoft.com/office/powerpoint/2010/main" val="89576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Collections Framework</a:t>
            </a:r>
          </a:p>
          <a:p>
            <a:r>
              <a:rPr lang="en-US" dirty="0"/>
              <a:t>File I/O Basics</a:t>
            </a:r>
          </a:p>
          <a:p>
            <a:r>
              <a:rPr lang="en-US" dirty="0"/>
              <a:t>Final  Project Discussion</a:t>
            </a:r>
          </a:p>
          <a:p>
            <a:r>
              <a:rPr lang="en-US" dirty="0"/>
              <a:t>Project work and Q&amp;A</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381500" y="176462"/>
            <a:ext cx="5792494" cy="1572127"/>
          </a:xfrm>
        </p:spPr>
        <p:txBody>
          <a:bodyPr/>
          <a:lstStyle/>
          <a:p>
            <a:r>
              <a:rPr lang="en-IN" dirty="0"/>
              <a:t>Collections Framework in Java</a:t>
            </a:r>
            <a:endParaRPr lang="en-US" dirty="0"/>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3938155" cy="6359525"/>
          </a:xfrm>
        </p:spPr>
      </p:pic>
      <p:sp>
        <p:nvSpPr>
          <p:cNvPr id="5" name="TextBox 4">
            <a:extLst>
              <a:ext uri="{FF2B5EF4-FFF2-40B4-BE49-F238E27FC236}">
                <a16:creationId xmlns:a16="http://schemas.microsoft.com/office/drawing/2014/main" id="{C3DDA975-53FE-1E5E-8C17-407714FF29C5}"/>
              </a:ext>
            </a:extLst>
          </p:cNvPr>
          <p:cNvSpPr txBox="1"/>
          <p:nvPr/>
        </p:nvSpPr>
        <p:spPr>
          <a:xfrm>
            <a:off x="4381500" y="1925051"/>
            <a:ext cx="7145338" cy="50167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Java Collections Framework provides a set of classes and interfaces for storing and manipulating groups of data as a single unit, a collection.</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Key Interfaces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List</a:t>
            </a:r>
            <a:r>
              <a:rPr kumimoji="0" lang="en-US" altLang="en-US" sz="2000" b="0" i="0" u="none" strike="noStrike" cap="none" normalizeH="0" baseline="0" dirty="0">
                <a:ln>
                  <a:noFill/>
                </a:ln>
                <a:solidFill>
                  <a:schemeClr val="tx1"/>
                </a:solidFill>
                <a:effectLst/>
                <a:latin typeface="Arial" panose="020B0604020202020204" pitchFamily="34" charset="0"/>
              </a:rPr>
              <a:t>: An ordered collection (also known as a sequence). Lists can contain duplicate elements. Common implementations include </a:t>
            </a:r>
            <a:r>
              <a:rPr kumimoji="0" lang="en-US" altLang="en-US" sz="2000" b="0" i="0" u="none" strike="noStrike" cap="none" normalizeH="0" baseline="0" dirty="0" err="1">
                <a:ln>
                  <a:noFill/>
                </a:ln>
                <a:solidFill>
                  <a:schemeClr val="tx1"/>
                </a:solidFill>
                <a:effectLst/>
                <a:latin typeface="Arial Unicode MS"/>
              </a:rPr>
              <a:t>ArrayList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LinkedList</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a:ln>
                  <a:noFill/>
                </a:ln>
                <a:solidFill>
                  <a:schemeClr val="tx1"/>
                </a:solidFill>
                <a:effectLst/>
                <a:latin typeface="Arial Unicode MS"/>
              </a:rPr>
              <a:t>Vector</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Set</a:t>
            </a:r>
            <a:r>
              <a:rPr kumimoji="0" lang="en-US" altLang="en-US" sz="2000" b="0" i="0" u="none" strike="noStrike" cap="none" normalizeH="0" baseline="0" dirty="0">
                <a:ln>
                  <a:noFill/>
                </a:ln>
                <a:solidFill>
                  <a:schemeClr val="tx1"/>
                </a:solidFill>
                <a:effectLst/>
                <a:latin typeface="Arial" panose="020B0604020202020204" pitchFamily="34" charset="0"/>
              </a:rPr>
              <a:t>: A collection that does not allow duplicate elements. Common implementations include </a:t>
            </a:r>
            <a:r>
              <a:rPr kumimoji="0" lang="en-US" altLang="en-US" sz="2000" b="0" i="0" u="none" strike="noStrike" cap="none" normalizeH="0" baseline="0" dirty="0">
                <a:ln>
                  <a:noFill/>
                </a:ln>
                <a:solidFill>
                  <a:schemeClr val="tx1"/>
                </a:solidFill>
                <a:effectLst/>
                <a:latin typeface="Arial Unicode MS"/>
              </a:rPr>
              <a:t>HashSet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a:rPr>
              <a:t>LinkedHashSet</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err="1">
                <a:ln>
                  <a:noFill/>
                </a:ln>
                <a:solidFill>
                  <a:schemeClr val="tx1"/>
                </a:solidFill>
                <a:effectLst/>
                <a:latin typeface="Arial Unicode MS"/>
              </a:rPr>
              <a:t>TreeSet</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Map</a:t>
            </a:r>
            <a:r>
              <a:rPr kumimoji="0" lang="en-US" altLang="en-US" sz="2000" b="0" i="0" u="none" strike="noStrike" cap="none" normalizeH="0" baseline="0" dirty="0">
                <a:ln>
                  <a:noFill/>
                </a:ln>
                <a:solidFill>
                  <a:schemeClr val="tx1"/>
                </a:solidFill>
                <a:effectLst/>
                <a:latin typeface="Arial" panose="020B0604020202020204" pitchFamily="34" charset="0"/>
              </a:rPr>
              <a:t>: An object that maps keys to values. A map cannot contain duplicate keys; each key can map to at most one value. Common implementations include </a:t>
            </a:r>
            <a:r>
              <a:rPr kumimoji="0" lang="en-US" altLang="en-US" sz="2000" b="0" i="0" u="none" strike="noStrike" cap="none" normalizeH="0" baseline="0" dirty="0">
                <a:ln>
                  <a:noFill/>
                </a:ln>
                <a:solidFill>
                  <a:schemeClr val="tx1"/>
                </a:solidFill>
                <a:effectLst/>
                <a:latin typeface="Arial Unicode MS"/>
              </a:rPr>
              <a:t>HashMap</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a:rPr>
              <a:t>LinkedHashMap</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err="1">
                <a:ln>
                  <a:noFill/>
                </a:ln>
                <a:solidFill>
                  <a:schemeClr val="tx1"/>
                </a:solidFill>
                <a:effectLst/>
                <a:latin typeface="Arial Unicode MS"/>
              </a:rPr>
              <a:t>TreeMap</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33111" y="410780"/>
            <a:ext cx="5259554" cy="1049735"/>
          </a:xfrm>
        </p:spPr>
        <p:txBody>
          <a:bodyPr/>
          <a:lstStyle/>
          <a:p>
            <a:r>
              <a:rPr lang="en-IN" dirty="0"/>
              <a:t>Common Implementations</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433111" y="1489132"/>
            <a:ext cx="11023543" cy="1186432"/>
          </a:xfrm>
        </p:spPr>
        <p:txBody>
          <a:bodyPr>
            <a:no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tx1"/>
                </a:solidFill>
                <a:latin typeface="Arial" panose="020B0604020202020204" pitchFamily="34" charset="0"/>
              </a:rPr>
              <a:t>1.</a:t>
            </a:r>
            <a:r>
              <a:rPr kumimoji="0" lang="en-US" altLang="en-US" b="1" i="0" u="none" strike="noStrike" cap="none" normalizeH="0" baseline="0" dirty="0">
                <a:ln>
                  <a:noFill/>
                </a:ln>
                <a:solidFill>
                  <a:schemeClr val="tx1"/>
                </a:solidFill>
                <a:effectLst/>
                <a:latin typeface="Arial" panose="020B0604020202020204" pitchFamily="34" charset="0"/>
              </a:rPr>
              <a:t>ArrayList</a:t>
            </a:r>
            <a:r>
              <a:rPr kumimoji="0" lang="en-US" altLang="en-US" b="0" i="0" u="none" strike="noStrike" cap="none" normalizeH="0" baseline="0" dirty="0">
                <a:ln>
                  <a:noFill/>
                </a:ln>
                <a:solidFill>
                  <a:schemeClr val="tx1"/>
                </a:solidFill>
                <a:effectLst/>
                <a:latin typeface="Arial" panose="020B0604020202020204" pitchFamily="34" charset="0"/>
              </a:rPr>
              <a:t>: A resizable array implementation of the </a:t>
            </a:r>
            <a:r>
              <a:rPr kumimoji="0" lang="en-US" altLang="en-US" b="0" i="0" u="none" strike="noStrike" cap="none" normalizeH="0" baseline="0" dirty="0">
                <a:ln>
                  <a:noFill/>
                </a:ln>
                <a:solidFill>
                  <a:schemeClr val="tx1"/>
                </a:solidFill>
                <a:effectLst/>
                <a:latin typeface="Arial Unicode MS"/>
              </a:rPr>
              <a:t>List</a:t>
            </a:r>
            <a:r>
              <a:rPr kumimoji="0" lang="en-US" altLang="en-US" b="0" i="0" u="none" strike="noStrike" cap="none" normalizeH="0" baseline="0" dirty="0">
                <a:ln>
                  <a:noFill/>
                </a:ln>
                <a:solidFill>
                  <a:schemeClr val="tx1"/>
                </a:solidFill>
                <a:effectLst/>
              </a:rPr>
              <a:t> interface.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HashMap</a:t>
            </a:r>
            <a:r>
              <a:rPr kumimoji="0" lang="en-US" altLang="en-US" b="0" i="0" u="none" strike="noStrike" cap="none" normalizeH="0" baseline="0" dirty="0">
                <a:ln>
                  <a:noFill/>
                </a:ln>
                <a:solidFill>
                  <a:schemeClr val="tx1"/>
                </a:solidFill>
                <a:effectLst/>
                <a:latin typeface="Arial" panose="020B0604020202020204" pitchFamily="34" charset="0"/>
              </a:rPr>
              <a:t>: A hash table-based implementation of the </a:t>
            </a:r>
            <a:r>
              <a:rPr kumimoji="0" lang="en-US" altLang="en-US" b="0" i="0" u="none" strike="noStrike" cap="none" normalizeH="0" baseline="0" dirty="0">
                <a:ln>
                  <a:noFill/>
                </a:ln>
                <a:solidFill>
                  <a:schemeClr val="tx1"/>
                </a:solidFill>
                <a:effectLst/>
                <a:latin typeface="Arial Unicode MS"/>
              </a:rPr>
              <a:t>Map</a:t>
            </a:r>
            <a:r>
              <a:rPr kumimoji="0" lang="en-US" altLang="en-US" b="0" i="0" u="none" strike="noStrike" cap="none" normalizeH="0" baseline="0" dirty="0">
                <a:ln>
                  <a:noFill/>
                </a:ln>
                <a:solidFill>
                  <a:schemeClr val="tx1"/>
                </a:solidFill>
                <a:effectLst/>
              </a:rPr>
              <a:t> interface.</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Example Programs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FA27F6D-6748-5E7A-4CD6-95B5459DE3F8}"/>
              </a:ext>
            </a:extLst>
          </p:cNvPr>
          <p:cNvSpPr txBox="1"/>
          <p:nvPr/>
        </p:nvSpPr>
        <p:spPr>
          <a:xfrm>
            <a:off x="3647211" y="2428016"/>
            <a:ext cx="6650178" cy="4524315"/>
          </a:xfrm>
          <a:prstGeom prst="rect">
            <a:avLst/>
          </a:prstGeom>
          <a:noFill/>
        </p:spPr>
        <p:txBody>
          <a:bodyPr wrap="square">
            <a:spAutoFit/>
          </a:bodyPr>
          <a:lstStyle/>
          <a:p>
            <a:r>
              <a:rPr lang="en-IN" sz="2400" dirty="0">
                <a:solidFill>
                  <a:schemeClr val="accent2">
                    <a:lumMod val="75000"/>
                  </a:schemeClr>
                </a:solidFill>
              </a:rPr>
              <a:t>import </a:t>
            </a:r>
            <a:r>
              <a:rPr lang="en-IN" sz="2400" dirty="0" err="1">
                <a:solidFill>
                  <a:schemeClr val="accent2">
                    <a:lumMod val="75000"/>
                  </a:schemeClr>
                </a:solidFill>
              </a:rPr>
              <a:t>java.util.ArrayList</a:t>
            </a:r>
            <a:r>
              <a:rPr lang="en-IN" sz="2400" dirty="0">
                <a:solidFill>
                  <a:schemeClr val="accent2">
                    <a:lumMod val="75000"/>
                  </a:schemeClr>
                </a:solidFill>
              </a:rPr>
              <a:t>;</a:t>
            </a:r>
          </a:p>
          <a:p>
            <a:r>
              <a:rPr lang="en-IN" sz="2400" dirty="0">
                <a:solidFill>
                  <a:schemeClr val="accent2">
                    <a:lumMod val="75000"/>
                  </a:schemeClr>
                </a:solidFill>
              </a:rPr>
              <a:t>public class Main {</a:t>
            </a:r>
          </a:p>
          <a:p>
            <a:r>
              <a:rPr lang="en-IN" sz="2400" dirty="0">
                <a:solidFill>
                  <a:schemeClr val="accent2">
                    <a:lumMod val="75000"/>
                  </a:schemeClr>
                </a:solidFill>
              </a:rPr>
              <a:t>    public static void main(String[] </a:t>
            </a:r>
            <a:r>
              <a:rPr lang="en-IN" sz="2400" dirty="0" err="1">
                <a:solidFill>
                  <a:schemeClr val="accent2">
                    <a:lumMod val="75000"/>
                  </a:schemeClr>
                </a:solidFill>
              </a:rPr>
              <a:t>args</a:t>
            </a:r>
            <a:r>
              <a:rPr lang="en-IN" sz="2400" dirty="0">
                <a:solidFill>
                  <a:schemeClr val="accent2">
                    <a:lumMod val="75000"/>
                  </a:schemeClr>
                </a:solidFill>
              </a:rPr>
              <a:t>) {</a:t>
            </a:r>
          </a:p>
          <a:p>
            <a:r>
              <a:rPr lang="en-IN" sz="2400" dirty="0">
                <a:solidFill>
                  <a:schemeClr val="accent2">
                    <a:lumMod val="75000"/>
                  </a:schemeClr>
                </a:solidFill>
              </a:rPr>
              <a:t>        </a:t>
            </a:r>
            <a:r>
              <a:rPr lang="en-IN" sz="2400" dirty="0" err="1">
                <a:solidFill>
                  <a:schemeClr val="accent2">
                    <a:lumMod val="75000"/>
                  </a:schemeClr>
                </a:solidFill>
              </a:rPr>
              <a:t>ArrayList</a:t>
            </a:r>
            <a:r>
              <a:rPr lang="en-IN" sz="2400" dirty="0">
                <a:solidFill>
                  <a:schemeClr val="accent2">
                    <a:lumMod val="75000"/>
                  </a:schemeClr>
                </a:solidFill>
              </a:rPr>
              <a:t>&lt;String&gt; list = new </a:t>
            </a:r>
            <a:r>
              <a:rPr lang="en-IN" sz="2400" dirty="0" err="1">
                <a:solidFill>
                  <a:schemeClr val="accent2">
                    <a:lumMod val="75000"/>
                  </a:schemeClr>
                </a:solidFill>
              </a:rPr>
              <a:t>ArrayList</a:t>
            </a:r>
            <a:r>
              <a:rPr lang="en-IN" sz="2400" dirty="0">
                <a:solidFill>
                  <a:schemeClr val="accent2">
                    <a:lumMod val="75000"/>
                  </a:schemeClr>
                </a:solidFill>
              </a:rPr>
              <a:t>&lt;&gt;();</a:t>
            </a:r>
            <a:br>
              <a:rPr lang="en-IN" sz="2400" dirty="0">
                <a:solidFill>
                  <a:schemeClr val="accent2">
                    <a:lumMod val="75000"/>
                  </a:schemeClr>
                </a:solidFill>
              </a:rPr>
            </a:br>
            <a:r>
              <a:rPr lang="en-IN" sz="2400" dirty="0">
                <a:solidFill>
                  <a:schemeClr val="accent2">
                    <a:lumMod val="75000"/>
                  </a:schemeClr>
                </a:solidFill>
              </a:rPr>
              <a:t> // Adding elements to the </a:t>
            </a:r>
            <a:r>
              <a:rPr lang="en-IN" sz="2400" dirty="0" err="1">
                <a:solidFill>
                  <a:schemeClr val="accent2">
                    <a:lumMod val="75000"/>
                  </a:schemeClr>
                </a:solidFill>
              </a:rPr>
              <a:t>ArrayList</a:t>
            </a:r>
            <a:endParaRPr lang="en-IN" sz="2400" dirty="0">
              <a:solidFill>
                <a:schemeClr val="accent2">
                  <a:lumMod val="75000"/>
                </a:schemeClr>
              </a:solidFill>
            </a:endParaRPr>
          </a:p>
          <a:p>
            <a:r>
              <a:rPr lang="en-IN" sz="2400" dirty="0">
                <a:solidFill>
                  <a:schemeClr val="accent2">
                    <a:lumMod val="75000"/>
                  </a:schemeClr>
                </a:solidFill>
              </a:rPr>
              <a:t>        </a:t>
            </a:r>
            <a:r>
              <a:rPr lang="en-IN" sz="2400" dirty="0" err="1">
                <a:solidFill>
                  <a:schemeClr val="accent2">
                    <a:lumMod val="75000"/>
                  </a:schemeClr>
                </a:solidFill>
              </a:rPr>
              <a:t>list.add</a:t>
            </a:r>
            <a:r>
              <a:rPr lang="en-IN" sz="2400" dirty="0">
                <a:solidFill>
                  <a:schemeClr val="accent2">
                    <a:lumMod val="75000"/>
                  </a:schemeClr>
                </a:solidFill>
              </a:rPr>
              <a:t>("Apple");</a:t>
            </a:r>
          </a:p>
          <a:p>
            <a:r>
              <a:rPr lang="en-IN" sz="2400" dirty="0">
                <a:solidFill>
                  <a:schemeClr val="accent2">
                    <a:lumMod val="75000"/>
                  </a:schemeClr>
                </a:solidFill>
              </a:rPr>
              <a:t>        </a:t>
            </a:r>
            <a:r>
              <a:rPr lang="en-IN" sz="2400" dirty="0" err="1">
                <a:solidFill>
                  <a:schemeClr val="accent2">
                    <a:lumMod val="75000"/>
                  </a:schemeClr>
                </a:solidFill>
              </a:rPr>
              <a:t>list.add</a:t>
            </a:r>
            <a:r>
              <a:rPr lang="en-IN" sz="2400" dirty="0">
                <a:solidFill>
                  <a:schemeClr val="accent2">
                    <a:lumMod val="75000"/>
                  </a:schemeClr>
                </a:solidFill>
              </a:rPr>
              <a:t>("Banana");</a:t>
            </a:r>
          </a:p>
          <a:p>
            <a:r>
              <a:rPr lang="en-IN" sz="2400" dirty="0">
                <a:solidFill>
                  <a:schemeClr val="accent2">
                    <a:lumMod val="75000"/>
                  </a:schemeClr>
                </a:solidFill>
              </a:rPr>
              <a:t>        </a:t>
            </a:r>
            <a:r>
              <a:rPr lang="en-IN" sz="2400" dirty="0" err="1">
                <a:solidFill>
                  <a:schemeClr val="accent2">
                    <a:lumMod val="75000"/>
                  </a:schemeClr>
                </a:solidFill>
              </a:rPr>
              <a:t>list.add</a:t>
            </a:r>
            <a:r>
              <a:rPr lang="en-IN" sz="2400" dirty="0">
                <a:solidFill>
                  <a:schemeClr val="accent2">
                    <a:lumMod val="75000"/>
                  </a:schemeClr>
                </a:solidFill>
              </a:rPr>
              <a:t>("Cherry");</a:t>
            </a:r>
          </a:p>
          <a:p>
            <a:r>
              <a:rPr lang="en-IN" sz="2400" dirty="0">
                <a:solidFill>
                  <a:schemeClr val="accent2">
                    <a:lumMod val="75000"/>
                  </a:schemeClr>
                </a:solidFill>
              </a:rPr>
              <a:t>// Iterating over the </a:t>
            </a:r>
            <a:r>
              <a:rPr lang="en-IN" sz="2400" dirty="0" err="1">
                <a:solidFill>
                  <a:schemeClr val="accent2">
                    <a:lumMod val="75000"/>
                  </a:schemeClr>
                </a:solidFill>
              </a:rPr>
              <a:t>ArrayList</a:t>
            </a:r>
            <a:endParaRPr lang="en-IN" sz="2400" dirty="0">
              <a:solidFill>
                <a:schemeClr val="accent2">
                  <a:lumMod val="75000"/>
                </a:schemeClr>
              </a:solidFill>
            </a:endParaRPr>
          </a:p>
          <a:p>
            <a:r>
              <a:rPr lang="en-IN" sz="2400" dirty="0">
                <a:solidFill>
                  <a:schemeClr val="accent2">
                    <a:lumMod val="75000"/>
                  </a:schemeClr>
                </a:solidFill>
              </a:rPr>
              <a:t>        for (String fruit : list) {</a:t>
            </a:r>
          </a:p>
          <a:p>
            <a:r>
              <a:rPr lang="en-IN" sz="2400" dirty="0">
                <a:solidFill>
                  <a:schemeClr val="accent2">
                    <a:lumMod val="75000"/>
                  </a:schemeClr>
                </a:solidFill>
              </a:rPr>
              <a:t>            </a:t>
            </a:r>
            <a:r>
              <a:rPr lang="en-IN" sz="2400" dirty="0" err="1">
                <a:solidFill>
                  <a:schemeClr val="accent2">
                    <a:lumMod val="75000"/>
                  </a:schemeClr>
                </a:solidFill>
              </a:rPr>
              <a:t>System.out.println</a:t>
            </a:r>
            <a:r>
              <a:rPr lang="en-IN" sz="2400" dirty="0">
                <a:solidFill>
                  <a:schemeClr val="accent2">
                    <a:lumMod val="75000"/>
                  </a:schemeClr>
                </a:solidFill>
              </a:rPr>
              <a:t>(fruit);   }</a:t>
            </a:r>
          </a:p>
          <a:p>
            <a:r>
              <a:rPr lang="en-IN" sz="2400" dirty="0">
                <a:solidFill>
                  <a:schemeClr val="accent2">
                    <a:lumMod val="75000"/>
                  </a:schemeClr>
                </a:solidFill>
              </a:rPr>
              <a:t>    }}</a:t>
            </a:r>
          </a:p>
        </p:txBody>
      </p:sp>
      <p:sp>
        <p:nvSpPr>
          <p:cNvPr id="13" name="TextBox 12">
            <a:extLst>
              <a:ext uri="{FF2B5EF4-FFF2-40B4-BE49-F238E27FC236}">
                <a16:creationId xmlns:a16="http://schemas.microsoft.com/office/drawing/2014/main" id="{3D6E34F5-DED1-F00A-770F-82C77B3D572A}"/>
              </a:ext>
            </a:extLst>
          </p:cNvPr>
          <p:cNvSpPr txBox="1"/>
          <p:nvPr/>
        </p:nvSpPr>
        <p:spPr>
          <a:xfrm>
            <a:off x="860258" y="4152900"/>
            <a:ext cx="6112042" cy="646331"/>
          </a:xfrm>
          <a:prstGeom prst="rect">
            <a:avLst/>
          </a:prstGeom>
          <a:noFill/>
        </p:spPr>
        <p:txBody>
          <a:bodyPr wrap="square">
            <a:spAutoFit/>
          </a:bodyPr>
          <a:lstStyle/>
          <a:p>
            <a:r>
              <a:rPr lang="en-IN" sz="3600" b="1" dirty="0" err="1">
                <a:solidFill>
                  <a:schemeClr val="accent6">
                    <a:lumMod val="50000"/>
                  </a:schemeClr>
                </a:solidFill>
              </a:rPr>
              <a:t>ArrayList</a:t>
            </a:r>
            <a:endParaRPr lang="en-IN" sz="3600" b="1" dirty="0">
              <a:solidFill>
                <a:schemeClr val="accent6">
                  <a:lumMod val="50000"/>
                </a:schemeClr>
              </a:solidFill>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28338" y="2931582"/>
            <a:ext cx="2823411" cy="623691"/>
          </a:xfrm>
        </p:spPr>
        <p:txBody>
          <a:bodyPr/>
          <a:lstStyle/>
          <a:p>
            <a:r>
              <a:rPr lang="en-IN" dirty="0"/>
              <a:t>HashMap</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7" name="TextBox 6">
            <a:extLst>
              <a:ext uri="{FF2B5EF4-FFF2-40B4-BE49-F238E27FC236}">
                <a16:creationId xmlns:a16="http://schemas.microsoft.com/office/drawing/2014/main" id="{81914796-C2B0-C2DE-CB99-F1C343C764DA}"/>
              </a:ext>
            </a:extLst>
          </p:cNvPr>
          <p:cNvSpPr txBox="1"/>
          <p:nvPr/>
        </p:nvSpPr>
        <p:spPr>
          <a:xfrm>
            <a:off x="2807369" y="155175"/>
            <a:ext cx="7822531" cy="6740307"/>
          </a:xfrm>
          <a:prstGeom prst="rect">
            <a:avLst/>
          </a:prstGeom>
          <a:noFill/>
        </p:spPr>
        <p:txBody>
          <a:bodyPr wrap="square">
            <a:spAutoFit/>
          </a:bodyPr>
          <a:lstStyle/>
          <a:p>
            <a:r>
              <a:rPr lang="en-IN" sz="2400" dirty="0">
                <a:solidFill>
                  <a:schemeClr val="accent1">
                    <a:lumMod val="25000"/>
                  </a:schemeClr>
                </a:solidFill>
              </a:rPr>
              <a:t>import </a:t>
            </a:r>
            <a:r>
              <a:rPr lang="en-IN" sz="2400" dirty="0" err="1">
                <a:solidFill>
                  <a:schemeClr val="accent1">
                    <a:lumMod val="25000"/>
                  </a:schemeClr>
                </a:solidFill>
              </a:rPr>
              <a:t>java.util.HashMap</a:t>
            </a:r>
            <a:r>
              <a:rPr lang="en-IN" sz="2400" dirty="0">
                <a:solidFill>
                  <a:schemeClr val="accent1">
                    <a:lumMod val="25000"/>
                  </a:schemeClr>
                </a:solidFill>
              </a:rPr>
              <a:t>;</a:t>
            </a:r>
          </a:p>
          <a:p>
            <a:endParaRPr lang="en-IN" sz="2400" dirty="0">
              <a:solidFill>
                <a:schemeClr val="accent1">
                  <a:lumMod val="25000"/>
                </a:schemeClr>
              </a:solidFill>
            </a:endParaRPr>
          </a:p>
          <a:p>
            <a:r>
              <a:rPr lang="en-IN" sz="2400" dirty="0">
                <a:solidFill>
                  <a:schemeClr val="accent1">
                    <a:lumMod val="25000"/>
                  </a:schemeClr>
                </a:solidFill>
              </a:rPr>
              <a:t>public class Main {</a:t>
            </a:r>
          </a:p>
          <a:p>
            <a:r>
              <a:rPr lang="en-IN" sz="2400" dirty="0">
                <a:solidFill>
                  <a:schemeClr val="accent1">
                    <a:lumMod val="25000"/>
                  </a:schemeClr>
                </a:solidFill>
              </a:rPr>
              <a:t>    public static void main(String[] </a:t>
            </a:r>
            <a:r>
              <a:rPr lang="en-IN" sz="2400" dirty="0" err="1">
                <a:solidFill>
                  <a:schemeClr val="accent1">
                    <a:lumMod val="25000"/>
                  </a:schemeClr>
                </a:solidFill>
              </a:rPr>
              <a:t>args</a:t>
            </a:r>
            <a:r>
              <a:rPr lang="en-IN" sz="2400" dirty="0">
                <a:solidFill>
                  <a:schemeClr val="accent1">
                    <a:lumMod val="25000"/>
                  </a:schemeClr>
                </a:solidFill>
              </a:rPr>
              <a:t>) {</a:t>
            </a:r>
          </a:p>
          <a:p>
            <a:r>
              <a:rPr lang="en-IN" sz="2400" dirty="0">
                <a:solidFill>
                  <a:schemeClr val="accent1">
                    <a:lumMod val="25000"/>
                  </a:schemeClr>
                </a:solidFill>
              </a:rPr>
              <a:t>        HashMap&lt;Integer, String&gt; map = new HashMap&lt;&gt;();</a:t>
            </a:r>
          </a:p>
          <a:p>
            <a:endParaRPr lang="en-IN" sz="2400" dirty="0">
              <a:solidFill>
                <a:schemeClr val="accent1">
                  <a:lumMod val="25000"/>
                </a:schemeClr>
              </a:solidFill>
            </a:endParaRPr>
          </a:p>
          <a:p>
            <a:r>
              <a:rPr lang="en-IN" sz="2400" dirty="0">
                <a:solidFill>
                  <a:schemeClr val="accent1">
                    <a:lumMod val="25000"/>
                  </a:schemeClr>
                </a:solidFill>
              </a:rPr>
              <a:t>        // Adding key-value pairs to the HashMap</a:t>
            </a:r>
          </a:p>
          <a:p>
            <a:r>
              <a:rPr lang="en-IN" sz="2400" dirty="0">
                <a:solidFill>
                  <a:schemeClr val="accent1">
                    <a:lumMod val="25000"/>
                  </a:schemeClr>
                </a:solidFill>
              </a:rPr>
              <a:t>        </a:t>
            </a:r>
            <a:r>
              <a:rPr lang="en-IN" sz="2400" dirty="0" err="1">
                <a:solidFill>
                  <a:schemeClr val="accent1">
                    <a:lumMod val="25000"/>
                  </a:schemeClr>
                </a:solidFill>
              </a:rPr>
              <a:t>map.put</a:t>
            </a:r>
            <a:r>
              <a:rPr lang="en-IN" sz="2400" dirty="0">
                <a:solidFill>
                  <a:schemeClr val="accent1">
                    <a:lumMod val="25000"/>
                  </a:schemeClr>
                </a:solidFill>
              </a:rPr>
              <a:t>(1, "Apple");</a:t>
            </a:r>
          </a:p>
          <a:p>
            <a:r>
              <a:rPr lang="en-IN" sz="2400" dirty="0">
                <a:solidFill>
                  <a:schemeClr val="accent1">
                    <a:lumMod val="25000"/>
                  </a:schemeClr>
                </a:solidFill>
              </a:rPr>
              <a:t>        </a:t>
            </a:r>
            <a:r>
              <a:rPr lang="en-IN" sz="2400" dirty="0" err="1">
                <a:solidFill>
                  <a:schemeClr val="accent1">
                    <a:lumMod val="25000"/>
                  </a:schemeClr>
                </a:solidFill>
              </a:rPr>
              <a:t>map.put</a:t>
            </a:r>
            <a:r>
              <a:rPr lang="en-IN" sz="2400" dirty="0">
                <a:solidFill>
                  <a:schemeClr val="accent1">
                    <a:lumMod val="25000"/>
                  </a:schemeClr>
                </a:solidFill>
              </a:rPr>
              <a:t>(2, "Banana");</a:t>
            </a:r>
          </a:p>
          <a:p>
            <a:r>
              <a:rPr lang="en-IN" sz="2400" dirty="0">
                <a:solidFill>
                  <a:schemeClr val="accent1">
                    <a:lumMod val="25000"/>
                  </a:schemeClr>
                </a:solidFill>
              </a:rPr>
              <a:t>        </a:t>
            </a:r>
            <a:r>
              <a:rPr lang="en-IN" sz="2400" dirty="0" err="1">
                <a:solidFill>
                  <a:schemeClr val="accent1">
                    <a:lumMod val="25000"/>
                  </a:schemeClr>
                </a:solidFill>
              </a:rPr>
              <a:t>map.put</a:t>
            </a:r>
            <a:r>
              <a:rPr lang="en-IN" sz="2400" dirty="0">
                <a:solidFill>
                  <a:schemeClr val="accent1">
                    <a:lumMod val="25000"/>
                  </a:schemeClr>
                </a:solidFill>
              </a:rPr>
              <a:t>(3, "Cherry");</a:t>
            </a:r>
          </a:p>
          <a:p>
            <a:endParaRPr lang="en-IN" sz="2400" dirty="0">
              <a:solidFill>
                <a:schemeClr val="accent1">
                  <a:lumMod val="25000"/>
                </a:schemeClr>
              </a:solidFill>
            </a:endParaRPr>
          </a:p>
          <a:p>
            <a:r>
              <a:rPr lang="en-IN" sz="2400" dirty="0">
                <a:solidFill>
                  <a:schemeClr val="accent1">
                    <a:lumMod val="25000"/>
                  </a:schemeClr>
                </a:solidFill>
              </a:rPr>
              <a:t>        // Iterating over the HashMap</a:t>
            </a:r>
          </a:p>
          <a:p>
            <a:r>
              <a:rPr lang="en-IN" sz="2400" dirty="0">
                <a:solidFill>
                  <a:schemeClr val="accent1">
                    <a:lumMod val="25000"/>
                  </a:schemeClr>
                </a:solidFill>
              </a:rPr>
              <a:t>        for (Integer key : </a:t>
            </a:r>
            <a:r>
              <a:rPr lang="en-IN" sz="2400" dirty="0" err="1">
                <a:solidFill>
                  <a:schemeClr val="accent1">
                    <a:lumMod val="25000"/>
                  </a:schemeClr>
                </a:solidFill>
              </a:rPr>
              <a:t>map.keySet</a:t>
            </a:r>
            <a:r>
              <a:rPr lang="en-IN" sz="2400" dirty="0">
                <a:solidFill>
                  <a:schemeClr val="accent1">
                    <a:lumMod val="25000"/>
                  </a:schemeClr>
                </a:solidFill>
              </a:rPr>
              <a:t>()) {</a:t>
            </a:r>
          </a:p>
          <a:p>
            <a:r>
              <a:rPr lang="en-IN" sz="2400" dirty="0">
                <a:solidFill>
                  <a:schemeClr val="accent1">
                    <a:lumMod val="25000"/>
                  </a:schemeClr>
                </a:solidFill>
              </a:rPr>
              <a:t>            </a:t>
            </a:r>
            <a:r>
              <a:rPr lang="en-IN" sz="2400" dirty="0" err="1">
                <a:solidFill>
                  <a:schemeClr val="accent1">
                    <a:lumMod val="25000"/>
                  </a:schemeClr>
                </a:solidFill>
              </a:rPr>
              <a:t>System.out.println</a:t>
            </a:r>
            <a:r>
              <a:rPr lang="en-IN" sz="2400" dirty="0">
                <a:solidFill>
                  <a:schemeClr val="accent1">
                    <a:lumMod val="25000"/>
                  </a:schemeClr>
                </a:solidFill>
              </a:rPr>
              <a:t>("Key: " + key + ", Value: " + </a:t>
            </a:r>
            <a:r>
              <a:rPr lang="en-IN" sz="2400" dirty="0" err="1">
                <a:solidFill>
                  <a:schemeClr val="accent1">
                    <a:lumMod val="25000"/>
                  </a:schemeClr>
                </a:solidFill>
              </a:rPr>
              <a:t>map.get</a:t>
            </a:r>
            <a:r>
              <a:rPr lang="en-IN" sz="2400" dirty="0">
                <a:solidFill>
                  <a:schemeClr val="accent1">
                    <a:lumMod val="25000"/>
                  </a:schemeClr>
                </a:solidFill>
              </a:rPr>
              <a:t>(key));</a:t>
            </a:r>
          </a:p>
          <a:p>
            <a:r>
              <a:rPr lang="en-IN" sz="2400" dirty="0">
                <a:solidFill>
                  <a:schemeClr val="accent1">
                    <a:lumMod val="25000"/>
                  </a:schemeClr>
                </a:solidFill>
              </a:rPr>
              <a:t>        }</a:t>
            </a:r>
          </a:p>
          <a:p>
            <a:r>
              <a:rPr lang="en-IN" sz="2400" dirty="0">
                <a:solidFill>
                  <a:schemeClr val="accent1">
                    <a:lumMod val="25000"/>
                  </a:schemeClr>
                </a:solidFill>
              </a:rPr>
              <a:t>    }</a:t>
            </a:r>
          </a:p>
          <a:p>
            <a:r>
              <a:rPr lang="en-IN" sz="2400" dirty="0">
                <a:solidFill>
                  <a:schemeClr val="accent1">
                    <a:lumMod val="25000"/>
                  </a:schemeClr>
                </a:solidFill>
              </a:rPr>
              <a:t>}</a:t>
            </a: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28338" y="2931582"/>
            <a:ext cx="2823411" cy="623691"/>
          </a:xfrm>
        </p:spPr>
        <p:txBody>
          <a:bodyPr/>
          <a:lstStyle/>
          <a:p>
            <a:r>
              <a:rPr lang="en-US" dirty="0"/>
              <a:t>Summary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5" name="TextBox 4">
            <a:extLst>
              <a:ext uri="{FF2B5EF4-FFF2-40B4-BE49-F238E27FC236}">
                <a16:creationId xmlns:a16="http://schemas.microsoft.com/office/drawing/2014/main" id="{FF8D0111-078B-30DA-E906-ED43CAAA0155}"/>
              </a:ext>
            </a:extLst>
          </p:cNvPr>
          <p:cNvSpPr txBox="1"/>
          <p:nvPr/>
        </p:nvSpPr>
        <p:spPr>
          <a:xfrm>
            <a:off x="2695073" y="457199"/>
            <a:ext cx="625642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List Interface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Ordered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Can contain duplicate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Common implementations: </a:t>
            </a:r>
            <a:r>
              <a:rPr kumimoji="0" lang="en-US" altLang="en-US" b="0" i="0" u="none" strike="noStrike" cap="none" normalizeH="0" baseline="0" dirty="0" err="1">
                <a:ln>
                  <a:noFill/>
                </a:ln>
                <a:solidFill>
                  <a:schemeClr val="tx1"/>
                </a:solidFill>
                <a:effectLst/>
                <a:latin typeface="Arial Unicode MS"/>
              </a:rPr>
              <a:t>ArrayList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LinkedList</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7FE9231E-650E-45C3-161D-E828D40416FB}"/>
              </a:ext>
            </a:extLst>
          </p:cNvPr>
          <p:cNvSpPr txBox="1"/>
          <p:nvPr/>
        </p:nvSpPr>
        <p:spPr>
          <a:xfrm>
            <a:off x="2695073" y="1832890"/>
            <a:ext cx="625642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Set Interface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Does not allow duplicate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Common implementations: </a:t>
            </a:r>
            <a:r>
              <a:rPr kumimoji="0" lang="en-US" altLang="en-US" b="0" i="0" u="none" strike="noStrike" cap="none" normalizeH="0" baseline="0" dirty="0">
                <a:ln>
                  <a:noFill/>
                </a:ln>
                <a:solidFill>
                  <a:schemeClr val="tx1"/>
                </a:solidFill>
                <a:effectLst/>
                <a:latin typeface="Arial Unicode MS"/>
              </a:rPr>
              <a:t>HashSet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LinkedHashSet</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4A5DD586-DD20-A24B-3BFB-AF9F406F9125}"/>
              </a:ext>
            </a:extLst>
          </p:cNvPr>
          <p:cNvSpPr txBox="1"/>
          <p:nvPr/>
        </p:nvSpPr>
        <p:spPr>
          <a:xfrm>
            <a:off x="2807369" y="2816609"/>
            <a:ext cx="625642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Map Interface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Maps keys to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Cannot contain duplicate keys.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Common implementations: </a:t>
            </a:r>
            <a:r>
              <a:rPr kumimoji="0" lang="en-US" altLang="en-US" b="0" i="0" u="none" strike="noStrike" cap="none" normalizeH="0" baseline="0" dirty="0">
                <a:ln>
                  <a:noFill/>
                </a:ln>
                <a:solidFill>
                  <a:schemeClr val="tx1"/>
                </a:solidFill>
                <a:effectLst/>
                <a:latin typeface="Arial Unicode MS"/>
              </a:rPr>
              <a:t>HashMap</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TreeMap</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81FF91DB-4B73-CA47-E099-86B2BA11E9F4}"/>
              </a:ext>
            </a:extLst>
          </p:cNvPr>
          <p:cNvSpPr txBox="1"/>
          <p:nvPr/>
        </p:nvSpPr>
        <p:spPr>
          <a:xfrm>
            <a:off x="2807369" y="4152900"/>
            <a:ext cx="625642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Arial" panose="020B0604020202020204" pitchFamily="34" charset="0"/>
              </a:rPr>
              <a:t>ArrayList</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Resizable array implementation of the </a:t>
            </a:r>
            <a:r>
              <a:rPr kumimoji="0" lang="en-US" altLang="en-US" b="0" i="0" u="none" strike="noStrike" cap="none" normalizeH="0" baseline="0" dirty="0">
                <a:ln>
                  <a:noFill/>
                </a:ln>
                <a:solidFill>
                  <a:schemeClr val="tx1"/>
                </a:solidFill>
                <a:effectLst/>
                <a:latin typeface="Arial Unicode MS"/>
              </a:rPr>
              <a:t>List</a:t>
            </a:r>
            <a:r>
              <a:rPr kumimoji="0" lang="en-US" altLang="en-US" b="0" i="0" u="none" strike="noStrike" cap="none" normalizeH="0" baseline="0" dirty="0">
                <a:ln>
                  <a:noFill/>
                </a:ln>
                <a:solidFill>
                  <a:schemeClr val="tx1"/>
                </a:solidFill>
                <a:effectLst/>
              </a:rPr>
              <a:t> interface.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Provides fast random access to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F7836AA0-80D6-1BBD-EF29-1F76B47DD1EF}"/>
              </a:ext>
            </a:extLst>
          </p:cNvPr>
          <p:cNvSpPr txBox="1"/>
          <p:nvPr/>
        </p:nvSpPr>
        <p:spPr>
          <a:xfrm>
            <a:off x="2807369" y="5272581"/>
            <a:ext cx="625642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HashMap</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Hash table-based implementation of the </a:t>
            </a:r>
            <a:r>
              <a:rPr kumimoji="0" lang="en-US" altLang="en-US" sz="1000" b="0" i="0" u="none" strike="noStrike" cap="none" normalizeH="0" baseline="0" dirty="0">
                <a:ln>
                  <a:noFill/>
                </a:ln>
                <a:solidFill>
                  <a:schemeClr val="tx1"/>
                </a:solidFill>
                <a:effectLst/>
                <a:latin typeface="Arial Unicode MS"/>
              </a:rPr>
              <a:t>Map</a:t>
            </a:r>
            <a:r>
              <a:rPr kumimoji="0" lang="en-US" altLang="en-US" sz="800" b="0" i="0" u="none" strike="noStrike" cap="none" normalizeH="0" baseline="0" dirty="0">
                <a:ln>
                  <a:noFill/>
                </a:ln>
                <a:solidFill>
                  <a:schemeClr val="tx1"/>
                </a:solidFill>
                <a:effectLst/>
              </a:rPr>
              <a:t> interface.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Allows null values and the null key.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903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0" y="240632"/>
            <a:ext cx="3256547" cy="1142223"/>
          </a:xfrm>
        </p:spPr>
        <p:txBody>
          <a:bodyPr/>
          <a:lstStyle/>
          <a:p>
            <a:r>
              <a:rPr lang="en-IN" dirty="0"/>
              <a:t>Example </a:t>
            </a:r>
            <a:br>
              <a:rPr lang="en-IN" dirty="0"/>
            </a:br>
            <a:r>
              <a:rPr lang="en-IN" dirty="0"/>
              <a:t>Programs</a:t>
            </a:r>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586282" y="118310"/>
            <a:ext cx="7043618" cy="6621379"/>
          </a:xfrm>
        </p:spPr>
        <p:txBody>
          <a:bodyPr>
            <a:noAutofit/>
          </a:bodyPr>
          <a:lstStyle/>
          <a:p>
            <a:r>
              <a:rPr lang="en-US" sz="2000" dirty="0"/>
              <a:t>import </a:t>
            </a:r>
            <a:r>
              <a:rPr lang="en-US" sz="2000" dirty="0" err="1"/>
              <a:t>java.util.ArrayList</a:t>
            </a:r>
            <a:r>
              <a:rPr lang="en-US" sz="2000" dirty="0"/>
              <a:t>;</a:t>
            </a:r>
          </a:p>
          <a:p>
            <a:r>
              <a:rPr lang="en-US" sz="2000" dirty="0"/>
              <a:t>import </a:t>
            </a:r>
            <a:r>
              <a:rPr lang="en-US" sz="2000" dirty="0" err="1"/>
              <a:t>java.util.HashMap</a:t>
            </a:r>
            <a:r>
              <a:rPr lang="en-US" sz="2000" dirty="0"/>
              <a:t>;</a:t>
            </a:r>
          </a:p>
          <a:p>
            <a:r>
              <a:rPr lang="en-US" sz="2000" dirty="0"/>
              <a:t>public class Main {</a:t>
            </a:r>
          </a:p>
          <a:p>
            <a:r>
              <a:rPr lang="en-US" sz="2000" dirty="0"/>
              <a:t>    public static void main(String[] </a:t>
            </a:r>
            <a:r>
              <a:rPr lang="en-US" sz="2000" dirty="0" err="1"/>
              <a:t>args</a:t>
            </a:r>
            <a:r>
              <a:rPr lang="en-US" sz="2000" dirty="0"/>
              <a:t>) {</a:t>
            </a:r>
          </a:p>
          <a:p>
            <a:r>
              <a:rPr lang="en-US" sz="2000" dirty="0"/>
              <a:t>// Example of </a:t>
            </a:r>
            <a:r>
              <a:rPr lang="en-US" sz="2000" dirty="0" err="1"/>
              <a:t>ArrayList</a:t>
            </a:r>
            <a:endParaRPr lang="en-US" sz="2000" dirty="0"/>
          </a:p>
          <a:p>
            <a:r>
              <a:rPr lang="en-US" sz="2000" dirty="0"/>
              <a:t>        </a:t>
            </a:r>
            <a:r>
              <a:rPr lang="en-US" sz="2000" dirty="0" err="1"/>
              <a:t>ArrayList</a:t>
            </a:r>
            <a:r>
              <a:rPr lang="en-US" sz="2000" dirty="0"/>
              <a:t>&lt;String&gt; list = new </a:t>
            </a:r>
            <a:r>
              <a:rPr lang="en-US" sz="2000" dirty="0" err="1"/>
              <a:t>ArrayList</a:t>
            </a:r>
            <a:r>
              <a:rPr lang="en-US" sz="2000" dirty="0"/>
              <a:t>&lt;&gt;();</a:t>
            </a:r>
          </a:p>
          <a:p>
            <a:r>
              <a:rPr lang="en-US" sz="2000" dirty="0"/>
              <a:t>        </a:t>
            </a:r>
            <a:r>
              <a:rPr lang="en-US" sz="2000" dirty="0" err="1"/>
              <a:t>list.add</a:t>
            </a:r>
            <a:r>
              <a:rPr lang="en-US" sz="2000" dirty="0"/>
              <a:t>("Apple");</a:t>
            </a:r>
          </a:p>
          <a:p>
            <a:r>
              <a:rPr lang="en-US" sz="2000" dirty="0"/>
              <a:t>        </a:t>
            </a:r>
            <a:r>
              <a:rPr lang="en-US" sz="2000" dirty="0" err="1"/>
              <a:t>list.add</a:t>
            </a:r>
            <a:r>
              <a:rPr lang="en-US" sz="2000" dirty="0"/>
              <a:t>("Banana");</a:t>
            </a:r>
          </a:p>
          <a:p>
            <a:r>
              <a:rPr lang="en-US" sz="2000" dirty="0"/>
              <a:t>        </a:t>
            </a:r>
            <a:r>
              <a:rPr lang="en-US" sz="2000" dirty="0" err="1"/>
              <a:t>list.add</a:t>
            </a:r>
            <a:r>
              <a:rPr lang="en-US" sz="2000" dirty="0"/>
              <a:t>("Cherry");</a:t>
            </a:r>
          </a:p>
          <a:p>
            <a:r>
              <a:rPr lang="en-US" sz="2000" dirty="0"/>
              <a:t>        for (String fruit : list) {</a:t>
            </a:r>
          </a:p>
          <a:p>
            <a:r>
              <a:rPr lang="en-US" sz="2000" dirty="0"/>
              <a:t>            </a:t>
            </a:r>
            <a:r>
              <a:rPr lang="en-US" sz="2000" dirty="0" err="1"/>
              <a:t>System.out.println</a:t>
            </a:r>
            <a:r>
              <a:rPr lang="en-US" sz="2000" dirty="0"/>
              <a:t>("</a:t>
            </a:r>
            <a:r>
              <a:rPr lang="en-US" sz="2000" dirty="0" err="1"/>
              <a:t>ArrayList</a:t>
            </a:r>
            <a:r>
              <a:rPr lang="en-US" sz="2000" dirty="0"/>
              <a:t> element: " + fruit);</a:t>
            </a:r>
          </a:p>
          <a:p>
            <a:r>
              <a:rPr lang="en-US" sz="2000" dirty="0"/>
              <a:t>        }</a:t>
            </a:r>
          </a:p>
          <a:p>
            <a:r>
              <a:rPr lang="en-US" sz="2000" dirty="0"/>
              <a:t>// Example of HashMap</a:t>
            </a:r>
          </a:p>
          <a:p>
            <a:r>
              <a:rPr lang="en-US" sz="2000" dirty="0"/>
              <a:t>        HashMap&lt;Integer, String&gt; map = new HashMap&lt;&gt;();</a:t>
            </a:r>
          </a:p>
          <a:p>
            <a:r>
              <a:rPr lang="en-US" sz="2000" dirty="0"/>
              <a:t>        </a:t>
            </a:r>
            <a:r>
              <a:rPr lang="en-US" sz="2000" dirty="0" err="1"/>
              <a:t>map.put</a:t>
            </a:r>
            <a:r>
              <a:rPr lang="en-US" sz="2000" dirty="0"/>
              <a:t>(1, "Apple");</a:t>
            </a:r>
          </a:p>
          <a:p>
            <a:r>
              <a:rPr lang="en-US" sz="2000" dirty="0"/>
              <a:t>        </a:t>
            </a:r>
            <a:r>
              <a:rPr lang="en-US" sz="2000" dirty="0" err="1"/>
              <a:t>map.put</a:t>
            </a:r>
            <a:r>
              <a:rPr lang="en-US" sz="2000" dirty="0"/>
              <a:t>(2, "Banana");</a:t>
            </a:r>
          </a:p>
          <a:p>
            <a:r>
              <a:rPr lang="en-US" sz="2000" dirty="0"/>
              <a:t>        </a:t>
            </a:r>
            <a:r>
              <a:rPr lang="en-US" sz="2000" dirty="0" err="1"/>
              <a:t>map.put</a:t>
            </a:r>
            <a:r>
              <a:rPr lang="en-US" sz="2000" dirty="0"/>
              <a:t>(3, "Cherry");</a:t>
            </a:r>
          </a:p>
          <a:p>
            <a:r>
              <a:rPr lang="en-US" sz="2000" dirty="0"/>
              <a:t>        for (Integer key : </a:t>
            </a:r>
            <a:r>
              <a:rPr lang="en-US" sz="2000" dirty="0" err="1"/>
              <a:t>map.keySet</a:t>
            </a:r>
            <a:r>
              <a:rPr lang="en-US" sz="2000" dirty="0"/>
              <a:t>()) {</a:t>
            </a:r>
          </a:p>
          <a:p>
            <a:r>
              <a:rPr lang="en-US" sz="2000" dirty="0"/>
              <a:t>            </a:t>
            </a:r>
            <a:r>
              <a:rPr lang="en-US" sz="2000" dirty="0" err="1"/>
              <a:t>System.out.println</a:t>
            </a:r>
            <a:r>
              <a:rPr lang="en-US" sz="2000" dirty="0"/>
              <a:t>("HashMap key: " + key + ", value: " + </a:t>
            </a:r>
            <a:r>
              <a:rPr lang="en-US" sz="2000" dirty="0" err="1"/>
              <a:t>map.get</a:t>
            </a:r>
            <a:r>
              <a:rPr lang="en-US" sz="2000" dirty="0"/>
              <a:t>(key)); }</a:t>
            </a:r>
          </a:p>
          <a:p>
            <a:r>
              <a:rPr lang="en-US" sz="2000" dirty="0"/>
              <a:t>    }</a:t>
            </a:r>
          </a:p>
          <a:p>
            <a:r>
              <a:rPr lang="en-US" sz="2000" dirty="0"/>
              <a:t>}</a:t>
            </a:r>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10552" y="708985"/>
            <a:ext cx="7796464" cy="500936"/>
          </a:xfrm>
        </p:spPr>
        <p:txBody>
          <a:bodyPr/>
          <a:lstStyle/>
          <a:p>
            <a:r>
              <a:rPr lang="it-IT" dirty="0"/>
              <a:t>File I/O Basics in Java</a:t>
            </a: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210552" y="1685658"/>
            <a:ext cx="8133348" cy="4677042"/>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File I/O (Input/Output) operations in Java are essential for reading from and writing to files. Java provides several classes and methods to perform file I/O operations.</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Reading from a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To read from a file, you can use the </a:t>
            </a:r>
            <a:r>
              <a:rPr kumimoji="0" lang="en-US" altLang="en-US" sz="2800" b="0" i="0" u="none" strike="noStrike" cap="none" normalizeH="0" baseline="0" dirty="0" err="1">
                <a:ln>
                  <a:noFill/>
                </a:ln>
                <a:solidFill>
                  <a:schemeClr val="tx1"/>
                </a:solidFill>
                <a:effectLst/>
                <a:latin typeface="Arial Unicode MS"/>
              </a:rPr>
              <a:t>FileReader</a:t>
            </a:r>
            <a:r>
              <a:rPr kumimoji="0" lang="en-US" altLang="en-US" sz="2800" b="0" i="0" u="none" strike="noStrike" cap="none" normalizeH="0" baseline="0" dirty="0">
                <a:ln>
                  <a:noFill/>
                </a:ln>
                <a:solidFill>
                  <a:schemeClr val="tx1"/>
                </a:solidFill>
                <a:effectLst/>
              </a:rPr>
              <a:t> and </a:t>
            </a:r>
            <a:r>
              <a:rPr kumimoji="0" lang="en-US" altLang="en-US" sz="2800" b="0" i="0" u="none" strike="noStrike" cap="none" normalizeH="0" baseline="0" dirty="0" err="1">
                <a:ln>
                  <a:noFill/>
                </a:ln>
                <a:solidFill>
                  <a:schemeClr val="tx1"/>
                </a:solidFill>
                <a:effectLst/>
                <a:latin typeface="Arial Unicode MS"/>
              </a:rPr>
              <a:t>BufferedReader</a:t>
            </a:r>
            <a:r>
              <a:rPr kumimoji="0" lang="en-US" altLang="en-US" sz="2800" b="0" i="0" u="none" strike="noStrike" cap="none" normalizeH="0" baseline="0" dirty="0">
                <a:ln>
                  <a:noFill/>
                </a:ln>
                <a:solidFill>
                  <a:schemeClr val="tx1"/>
                </a:solidFill>
                <a:effectLst/>
              </a:rPr>
              <a:t> classes. The </a:t>
            </a:r>
            <a:r>
              <a:rPr kumimoji="0" lang="en-US" altLang="en-US" sz="2800" b="0" i="0" u="none" strike="noStrike" cap="none" normalizeH="0" baseline="0" dirty="0" err="1">
                <a:ln>
                  <a:noFill/>
                </a:ln>
                <a:solidFill>
                  <a:schemeClr val="tx1"/>
                </a:solidFill>
                <a:effectLst/>
                <a:latin typeface="Arial Unicode MS"/>
              </a:rPr>
              <a:t>FileReader</a:t>
            </a:r>
            <a:r>
              <a:rPr kumimoji="0" lang="en-US" altLang="en-US" sz="2800" b="0" i="0" u="none" strike="noStrike" cap="none" normalizeH="0" baseline="0" dirty="0">
                <a:ln>
                  <a:noFill/>
                </a:ln>
                <a:solidFill>
                  <a:schemeClr val="tx1"/>
                </a:solidFill>
                <a:effectLst/>
              </a:rPr>
              <a:t> class reads character files, while the </a:t>
            </a:r>
            <a:r>
              <a:rPr kumimoji="0" lang="en-US" altLang="en-US" sz="2800" b="0" i="0" u="none" strike="noStrike" cap="none" normalizeH="0" baseline="0" dirty="0" err="1">
                <a:ln>
                  <a:noFill/>
                </a:ln>
                <a:solidFill>
                  <a:schemeClr val="tx1"/>
                </a:solidFill>
                <a:effectLst/>
                <a:latin typeface="Arial Unicode MS"/>
              </a:rPr>
              <a:t>BufferedReader</a:t>
            </a:r>
            <a:r>
              <a:rPr kumimoji="0" lang="en-US" altLang="en-US" sz="2800" b="0" i="0" u="none" strike="noStrike" cap="none" normalizeH="0" baseline="0" dirty="0">
                <a:ln>
                  <a:noFill/>
                </a:ln>
                <a:solidFill>
                  <a:schemeClr val="tx1"/>
                </a:solidFill>
                <a:effectLst/>
              </a:rPr>
              <a:t> class provides an efficient way to read text from an input character stream.</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59347" y="536090"/>
            <a:ext cx="1850716" cy="471489"/>
          </a:xfrm>
        </p:spPr>
        <p:txBody>
          <a:bodyPr/>
          <a:lstStyle/>
          <a:p>
            <a:r>
              <a:rPr lang="en-US" sz="2400" dirty="0"/>
              <a:t>example</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9176084" y="965393"/>
            <a:ext cx="301591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9" name="TextBox 8">
            <a:extLst>
              <a:ext uri="{FF2B5EF4-FFF2-40B4-BE49-F238E27FC236}">
                <a16:creationId xmlns:a16="http://schemas.microsoft.com/office/drawing/2014/main" id="{9F62832D-0C88-A41D-BB92-D3276DE375C4}"/>
              </a:ext>
            </a:extLst>
          </p:cNvPr>
          <p:cNvSpPr txBox="1"/>
          <p:nvPr/>
        </p:nvSpPr>
        <p:spPr>
          <a:xfrm>
            <a:off x="2540528" y="536090"/>
            <a:ext cx="6112042" cy="4247317"/>
          </a:xfrm>
          <a:prstGeom prst="rect">
            <a:avLst/>
          </a:prstGeom>
          <a:noFill/>
        </p:spPr>
        <p:txBody>
          <a:bodyPr wrap="square">
            <a:spAutoFit/>
          </a:bodyPr>
          <a:lstStyle/>
          <a:p>
            <a:r>
              <a:rPr lang="en-IN" dirty="0">
                <a:solidFill>
                  <a:schemeClr val="accent6">
                    <a:lumMod val="75000"/>
                  </a:schemeClr>
                </a:solidFill>
              </a:rPr>
              <a:t>import </a:t>
            </a:r>
            <a:r>
              <a:rPr lang="en-IN" dirty="0" err="1">
                <a:solidFill>
                  <a:schemeClr val="accent6">
                    <a:lumMod val="75000"/>
                  </a:schemeClr>
                </a:solidFill>
              </a:rPr>
              <a:t>java.io.BufferedReader</a:t>
            </a:r>
            <a:r>
              <a:rPr lang="en-IN" dirty="0">
                <a:solidFill>
                  <a:schemeClr val="accent6">
                    <a:lumMod val="75000"/>
                  </a:schemeClr>
                </a:solidFill>
              </a:rPr>
              <a:t>;</a:t>
            </a:r>
          </a:p>
          <a:p>
            <a:r>
              <a:rPr lang="en-IN" dirty="0">
                <a:solidFill>
                  <a:schemeClr val="accent6">
                    <a:lumMod val="75000"/>
                  </a:schemeClr>
                </a:solidFill>
              </a:rPr>
              <a:t>import </a:t>
            </a:r>
            <a:r>
              <a:rPr lang="en-IN" dirty="0" err="1">
                <a:solidFill>
                  <a:schemeClr val="accent6">
                    <a:lumMod val="75000"/>
                  </a:schemeClr>
                </a:solidFill>
              </a:rPr>
              <a:t>java.io.FileReader</a:t>
            </a:r>
            <a:r>
              <a:rPr lang="en-IN" dirty="0">
                <a:solidFill>
                  <a:schemeClr val="accent6">
                    <a:lumMod val="75000"/>
                  </a:schemeClr>
                </a:solidFill>
              </a:rPr>
              <a:t>;</a:t>
            </a:r>
          </a:p>
          <a:p>
            <a:r>
              <a:rPr lang="en-IN" dirty="0">
                <a:solidFill>
                  <a:schemeClr val="accent6">
                    <a:lumMod val="75000"/>
                  </a:schemeClr>
                </a:solidFill>
              </a:rPr>
              <a:t>import </a:t>
            </a:r>
            <a:r>
              <a:rPr lang="en-IN" dirty="0" err="1">
                <a:solidFill>
                  <a:schemeClr val="accent6">
                    <a:lumMod val="75000"/>
                  </a:schemeClr>
                </a:solidFill>
              </a:rPr>
              <a:t>java.io.IOException</a:t>
            </a:r>
            <a:r>
              <a:rPr lang="en-IN" dirty="0">
                <a:solidFill>
                  <a:schemeClr val="accent6">
                    <a:lumMod val="75000"/>
                  </a:schemeClr>
                </a:solidFill>
              </a:rPr>
              <a:t>;</a:t>
            </a:r>
          </a:p>
          <a:p>
            <a:r>
              <a:rPr lang="en-IN" dirty="0">
                <a:solidFill>
                  <a:schemeClr val="accent6">
                    <a:lumMod val="75000"/>
                  </a:schemeClr>
                </a:solidFill>
              </a:rPr>
              <a:t>public class </a:t>
            </a:r>
            <a:r>
              <a:rPr lang="en-IN" dirty="0" err="1">
                <a:solidFill>
                  <a:schemeClr val="accent6">
                    <a:lumMod val="75000"/>
                  </a:schemeClr>
                </a:solidFill>
              </a:rPr>
              <a:t>FileReadExample</a:t>
            </a:r>
            <a:r>
              <a:rPr lang="en-IN" dirty="0">
                <a:solidFill>
                  <a:schemeClr val="accent6">
                    <a:lumMod val="75000"/>
                  </a:schemeClr>
                </a:solidFill>
              </a:rPr>
              <a:t> {</a:t>
            </a:r>
          </a:p>
          <a:p>
            <a:r>
              <a:rPr lang="en-IN" dirty="0">
                <a:solidFill>
                  <a:schemeClr val="accent6">
                    <a:lumMod val="75000"/>
                  </a:schemeClr>
                </a:solidFill>
              </a:rPr>
              <a:t>    public static void main(String[] </a:t>
            </a:r>
            <a:r>
              <a:rPr lang="en-IN" dirty="0" err="1">
                <a:solidFill>
                  <a:schemeClr val="accent6">
                    <a:lumMod val="75000"/>
                  </a:schemeClr>
                </a:solidFill>
              </a:rPr>
              <a:t>args</a:t>
            </a:r>
            <a:r>
              <a:rPr lang="en-IN" dirty="0">
                <a:solidFill>
                  <a:schemeClr val="accent6">
                    <a:lumMod val="75000"/>
                  </a:schemeClr>
                </a:solidFill>
              </a:rPr>
              <a:t>) {</a:t>
            </a:r>
          </a:p>
          <a:p>
            <a:r>
              <a:rPr lang="en-IN" dirty="0">
                <a:solidFill>
                  <a:schemeClr val="accent6">
                    <a:lumMod val="75000"/>
                  </a:schemeClr>
                </a:solidFill>
              </a:rPr>
              <a:t>        try (</a:t>
            </a:r>
            <a:r>
              <a:rPr lang="en-IN" dirty="0" err="1">
                <a:solidFill>
                  <a:schemeClr val="accent6">
                    <a:lumMod val="75000"/>
                  </a:schemeClr>
                </a:solidFill>
              </a:rPr>
              <a:t>BufferedReader</a:t>
            </a:r>
            <a:r>
              <a:rPr lang="en-IN" dirty="0">
                <a:solidFill>
                  <a:schemeClr val="accent6">
                    <a:lumMod val="75000"/>
                  </a:schemeClr>
                </a:solidFill>
              </a:rPr>
              <a:t> </a:t>
            </a:r>
            <a:r>
              <a:rPr lang="en-IN" dirty="0" err="1">
                <a:solidFill>
                  <a:schemeClr val="accent6">
                    <a:lumMod val="75000"/>
                  </a:schemeClr>
                </a:solidFill>
              </a:rPr>
              <a:t>br</a:t>
            </a:r>
            <a:r>
              <a:rPr lang="en-IN" dirty="0">
                <a:solidFill>
                  <a:schemeClr val="accent6">
                    <a:lumMod val="75000"/>
                  </a:schemeClr>
                </a:solidFill>
              </a:rPr>
              <a:t> = new </a:t>
            </a:r>
            <a:r>
              <a:rPr lang="en-IN" dirty="0" err="1">
                <a:solidFill>
                  <a:schemeClr val="accent6">
                    <a:lumMod val="75000"/>
                  </a:schemeClr>
                </a:solidFill>
              </a:rPr>
              <a:t>BufferedReader</a:t>
            </a:r>
            <a:r>
              <a:rPr lang="en-IN" dirty="0">
                <a:solidFill>
                  <a:schemeClr val="accent6">
                    <a:lumMod val="75000"/>
                  </a:schemeClr>
                </a:solidFill>
              </a:rPr>
              <a:t>(new </a:t>
            </a:r>
            <a:r>
              <a:rPr lang="en-IN" dirty="0" err="1">
                <a:solidFill>
                  <a:schemeClr val="accent6">
                    <a:lumMod val="75000"/>
                  </a:schemeClr>
                </a:solidFill>
              </a:rPr>
              <a:t>FileReader</a:t>
            </a:r>
            <a:r>
              <a:rPr lang="en-IN" dirty="0">
                <a:solidFill>
                  <a:schemeClr val="accent6">
                    <a:lumMod val="75000"/>
                  </a:schemeClr>
                </a:solidFill>
              </a:rPr>
              <a:t>("file.txt"))) {</a:t>
            </a:r>
          </a:p>
          <a:p>
            <a:r>
              <a:rPr lang="en-IN" dirty="0">
                <a:solidFill>
                  <a:schemeClr val="accent6">
                    <a:lumMod val="75000"/>
                  </a:schemeClr>
                </a:solidFill>
              </a:rPr>
              <a:t>            String line;</a:t>
            </a:r>
          </a:p>
          <a:p>
            <a:r>
              <a:rPr lang="en-IN" dirty="0">
                <a:solidFill>
                  <a:schemeClr val="accent6">
                    <a:lumMod val="75000"/>
                  </a:schemeClr>
                </a:solidFill>
              </a:rPr>
              <a:t>            while ((line = </a:t>
            </a:r>
            <a:r>
              <a:rPr lang="en-IN" dirty="0" err="1">
                <a:solidFill>
                  <a:schemeClr val="accent6">
                    <a:lumMod val="75000"/>
                  </a:schemeClr>
                </a:solidFill>
              </a:rPr>
              <a:t>br.readLine</a:t>
            </a:r>
            <a:r>
              <a:rPr lang="en-IN" dirty="0">
                <a:solidFill>
                  <a:schemeClr val="accent6">
                    <a:lumMod val="75000"/>
                  </a:schemeClr>
                </a:solidFill>
              </a:rPr>
              <a:t>()) != null) {</a:t>
            </a:r>
          </a:p>
          <a:p>
            <a:r>
              <a:rPr lang="en-IN" dirty="0">
                <a:solidFill>
                  <a:schemeClr val="accent6">
                    <a:lumMod val="75000"/>
                  </a:schemeClr>
                </a:solidFill>
              </a:rPr>
              <a:t>                </a:t>
            </a:r>
            <a:r>
              <a:rPr lang="en-IN" dirty="0" err="1">
                <a:solidFill>
                  <a:schemeClr val="accent6">
                    <a:lumMod val="75000"/>
                  </a:schemeClr>
                </a:solidFill>
              </a:rPr>
              <a:t>System.out.println</a:t>
            </a:r>
            <a:r>
              <a:rPr lang="en-IN" dirty="0">
                <a:solidFill>
                  <a:schemeClr val="accent6">
                    <a:lumMod val="75000"/>
                  </a:schemeClr>
                </a:solidFill>
              </a:rPr>
              <a:t>(line);</a:t>
            </a:r>
          </a:p>
          <a:p>
            <a:r>
              <a:rPr lang="en-IN" dirty="0">
                <a:solidFill>
                  <a:schemeClr val="accent6">
                    <a:lumMod val="75000"/>
                  </a:schemeClr>
                </a:solidFill>
              </a:rPr>
              <a:t>            }</a:t>
            </a:r>
          </a:p>
          <a:p>
            <a:r>
              <a:rPr lang="en-IN" dirty="0">
                <a:solidFill>
                  <a:schemeClr val="accent6">
                    <a:lumMod val="75000"/>
                  </a:schemeClr>
                </a:solidFill>
              </a:rPr>
              <a:t>        } catch (</a:t>
            </a:r>
            <a:r>
              <a:rPr lang="en-IN" dirty="0" err="1">
                <a:solidFill>
                  <a:schemeClr val="accent6">
                    <a:lumMod val="75000"/>
                  </a:schemeClr>
                </a:solidFill>
              </a:rPr>
              <a:t>IOException</a:t>
            </a:r>
            <a:r>
              <a:rPr lang="en-IN" dirty="0">
                <a:solidFill>
                  <a:schemeClr val="accent6">
                    <a:lumMod val="75000"/>
                  </a:schemeClr>
                </a:solidFill>
              </a:rPr>
              <a:t> e) {</a:t>
            </a:r>
          </a:p>
          <a:p>
            <a:r>
              <a:rPr lang="en-IN" dirty="0">
                <a:solidFill>
                  <a:schemeClr val="accent6">
                    <a:lumMod val="75000"/>
                  </a:schemeClr>
                </a:solidFill>
              </a:rPr>
              <a:t>            </a:t>
            </a:r>
            <a:r>
              <a:rPr lang="en-IN" dirty="0" err="1">
                <a:solidFill>
                  <a:schemeClr val="accent6">
                    <a:lumMod val="75000"/>
                  </a:schemeClr>
                </a:solidFill>
              </a:rPr>
              <a:t>e.printStackTrace</a:t>
            </a:r>
            <a:r>
              <a:rPr lang="en-IN" dirty="0">
                <a:solidFill>
                  <a:schemeClr val="accent6">
                    <a:lumMod val="75000"/>
                  </a:schemeClr>
                </a:solidFill>
              </a:rPr>
              <a:t>();}</a:t>
            </a:r>
          </a:p>
          <a:p>
            <a:r>
              <a:rPr lang="en-IN" dirty="0">
                <a:solidFill>
                  <a:schemeClr val="accent6">
                    <a:lumMod val="75000"/>
                  </a:schemeClr>
                </a:solidFill>
              </a:rPr>
              <a:t>    }</a:t>
            </a:r>
          </a:p>
          <a:p>
            <a:r>
              <a:rPr lang="en-IN" dirty="0">
                <a:solidFill>
                  <a:schemeClr val="accent6">
                    <a:lumMod val="75000"/>
                  </a:schemeClr>
                </a:solidFill>
              </a:rPr>
              <a:t>}</a:t>
            </a:r>
          </a:p>
        </p:txBody>
      </p:sp>
      <p:sp>
        <p:nvSpPr>
          <p:cNvPr id="15" name="TextBox 14">
            <a:extLst>
              <a:ext uri="{FF2B5EF4-FFF2-40B4-BE49-F238E27FC236}">
                <a16:creationId xmlns:a16="http://schemas.microsoft.com/office/drawing/2014/main" id="{9E299986-502D-3EE0-ABD4-1F2ADFE1B93F}"/>
              </a:ext>
            </a:extLst>
          </p:cNvPr>
          <p:cNvSpPr txBox="1"/>
          <p:nvPr/>
        </p:nvSpPr>
        <p:spPr>
          <a:xfrm>
            <a:off x="240632" y="4345607"/>
            <a:ext cx="9410840" cy="276998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this example: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 </a:t>
            </a:r>
            <a:r>
              <a:rPr kumimoji="0" lang="en-US" altLang="en-US" sz="2000" b="0" i="0" u="none" strike="noStrike" cap="none" normalizeH="0" baseline="0" dirty="0" err="1">
                <a:ln>
                  <a:noFill/>
                </a:ln>
                <a:solidFill>
                  <a:schemeClr val="tx1"/>
                </a:solidFill>
                <a:effectLst/>
                <a:latin typeface="Arial Unicode MS"/>
              </a:rPr>
              <a:t>BufferedReader</a:t>
            </a:r>
            <a:r>
              <a:rPr kumimoji="0" lang="en-US" altLang="en-US" sz="2000" b="0" i="0" u="none" strike="noStrike" cap="none" normalizeH="0" baseline="0" dirty="0">
                <a:ln>
                  <a:noFill/>
                </a:ln>
                <a:solidFill>
                  <a:schemeClr val="tx1"/>
                </a:solidFill>
                <a:effectLst/>
              </a:rPr>
              <a:t> object is created using a </a:t>
            </a:r>
            <a:r>
              <a:rPr kumimoji="0" lang="en-US" altLang="en-US" sz="2000" b="0" i="0" u="none" strike="noStrike" cap="none" normalizeH="0" baseline="0" dirty="0" err="1">
                <a:ln>
                  <a:noFill/>
                </a:ln>
                <a:solidFill>
                  <a:schemeClr val="tx1"/>
                </a:solidFill>
                <a:effectLst/>
                <a:latin typeface="Arial Unicode MS"/>
              </a:rPr>
              <a:t>FileReader</a:t>
            </a:r>
            <a:r>
              <a:rPr kumimoji="0" lang="en-US" altLang="en-US" sz="2000" b="0" i="0" u="none" strike="noStrike" cap="none" normalizeH="0" baseline="0" dirty="0">
                <a:ln>
                  <a:noFill/>
                </a:ln>
                <a:solidFill>
                  <a:schemeClr val="tx1"/>
                </a:solidFill>
                <a:effectLst/>
              </a:rPr>
              <a:t> object, which is passed the name of the file to be read ("file.txt").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err="1">
                <a:ln>
                  <a:noFill/>
                </a:ln>
                <a:solidFill>
                  <a:schemeClr val="tx1"/>
                </a:solidFill>
                <a:effectLst/>
                <a:latin typeface="Arial Unicode MS"/>
              </a:rPr>
              <a:t>readLine</a:t>
            </a:r>
            <a:r>
              <a:rPr kumimoji="0" lang="en-US" altLang="en-US" sz="2000" b="0" i="0" u="none" strike="noStrike" cap="none" normalizeH="0" baseline="0" dirty="0">
                <a:ln>
                  <a:noFill/>
                </a:ln>
                <a:solidFill>
                  <a:schemeClr val="tx1"/>
                </a:solidFill>
                <a:effectLst/>
              </a:rPr>
              <a:t> method of </a:t>
            </a:r>
            <a:r>
              <a:rPr kumimoji="0" lang="en-US" altLang="en-US" sz="2000" b="0" i="0" u="none" strike="noStrike" cap="none" normalizeH="0" baseline="0" dirty="0" err="1">
                <a:ln>
                  <a:noFill/>
                </a:ln>
                <a:solidFill>
                  <a:schemeClr val="tx1"/>
                </a:solidFill>
                <a:effectLst/>
                <a:latin typeface="Arial Unicode MS"/>
              </a:rPr>
              <a:t>BufferedReader</a:t>
            </a:r>
            <a:r>
              <a:rPr kumimoji="0" lang="en-US" altLang="en-US" sz="2000" b="0" i="0" u="none" strike="noStrike" cap="none" normalizeH="0" baseline="0" dirty="0">
                <a:ln>
                  <a:noFill/>
                </a:ln>
                <a:solidFill>
                  <a:schemeClr val="tx1"/>
                </a:solidFill>
                <a:effectLst/>
              </a:rPr>
              <a:t> reads lines of text from the file until the end of the file is reached.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Each line read from the file is printed to the console.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a:ln>
                  <a:noFill/>
                </a:ln>
                <a:solidFill>
                  <a:schemeClr val="tx1"/>
                </a:solidFill>
                <a:effectLst/>
                <a:latin typeface="Arial Unicode MS"/>
              </a:rPr>
              <a:t>try-with-resources</a:t>
            </a:r>
            <a:r>
              <a:rPr kumimoji="0" lang="en-US" altLang="en-US" sz="2000" b="0" i="0" u="none" strike="noStrike" cap="none" normalizeH="0" baseline="0" dirty="0">
                <a:ln>
                  <a:noFill/>
                </a:ln>
                <a:solidFill>
                  <a:schemeClr val="tx1"/>
                </a:solidFill>
                <a:effectLst/>
              </a:rPr>
              <a:t> statement ensures that the </a:t>
            </a:r>
            <a:r>
              <a:rPr kumimoji="0" lang="en-US" altLang="en-US" sz="2000" b="0" i="0" u="none" strike="noStrike" cap="none" normalizeH="0" baseline="0" dirty="0" err="1">
                <a:ln>
                  <a:noFill/>
                </a:ln>
                <a:solidFill>
                  <a:schemeClr val="tx1"/>
                </a:solidFill>
                <a:effectLst/>
                <a:latin typeface="Arial Unicode MS"/>
              </a:rPr>
              <a:t>BufferedReader</a:t>
            </a:r>
            <a:r>
              <a:rPr kumimoji="0" lang="en-US" altLang="en-US" sz="2000" b="0" i="0" u="none" strike="noStrike" cap="none" normalizeH="0" baseline="0" dirty="0">
                <a:ln>
                  <a:noFill/>
                </a:ln>
                <a:solidFill>
                  <a:schemeClr val="tx1"/>
                </a:solidFill>
                <a:effectLst/>
              </a:rPr>
              <a:t> is closed automatically.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{E96395A7-A86D-4E1D-A5B8-F2E9B558A930}tf78438558_win32</Template>
  <TotalTime>89</TotalTime>
  <Words>2653</Words>
  <Application>Microsoft Office PowerPoint</Application>
  <PresentationFormat>Widescreen</PresentationFormat>
  <Paragraphs>344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Arial Unicode MS</vt:lpstr>
      <vt:lpstr>Calibri</vt:lpstr>
      <vt:lpstr>Sabon Next LT</vt:lpstr>
      <vt:lpstr>Custom</vt:lpstr>
      <vt:lpstr>Java  mastery</vt:lpstr>
      <vt:lpstr>agenda</vt:lpstr>
      <vt:lpstr>Collections Framework in Java</vt:lpstr>
      <vt:lpstr>Common Implementations</vt:lpstr>
      <vt:lpstr>HashMap</vt:lpstr>
      <vt:lpstr>Summary</vt:lpstr>
      <vt:lpstr>Example  Programs</vt:lpstr>
      <vt:lpstr>File I/O Basics in Java</vt:lpstr>
      <vt:lpstr>example</vt:lpstr>
      <vt:lpstr>Example:</vt:lpstr>
      <vt:lpstr>Final Project Discussion</vt:lpstr>
      <vt:lpstr>PowerPoint Presentation</vt:lpstr>
      <vt:lpstr>PowerPoint Presentation</vt:lpstr>
      <vt:lpstr>PowerPoint Presentation</vt:lpstr>
      <vt:lpstr>PowerPoint Presentation</vt:lpstr>
      <vt:lpstr>PowerPoint Presentation</vt:lpstr>
      <vt:lpstr>PowerPoint Presentation</vt:lpstr>
      <vt:lpstr>Project Q/a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rana sujeet</dc:creator>
  <cp:lastModifiedBy>rana sujeet</cp:lastModifiedBy>
  <cp:revision>3</cp:revision>
  <dcterms:created xsi:type="dcterms:W3CDTF">2024-07-05T01:21:55Z</dcterms:created>
  <dcterms:modified xsi:type="dcterms:W3CDTF">2024-07-05T02:51:39Z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