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8" d="100"/>
          <a:sy n="68" d="100"/>
        </p:scale>
        <p:origin x="715" y="-5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30195"/>
          </a:xfrm>
          <a:prstGeom prst="rect">
            <a:avLst/>
          </a:prstGeom>
          <a:solidFill>
            <a:srgbClr val="050505"/>
          </a:solidFill>
        </p:spPr>
        <p:txBody>
          <a:bodyPr/>
          <a:lstStyle/>
          <a:p>
            <a:endParaRPr lang="en-IN" dirty="0"/>
          </a:p>
        </p:txBody>
      </p:sp>
      <p:pic>
        <p:nvPicPr>
          <p:cNvPr id="4" name="Image 0" descr="preencoded.png"/>
          <p:cNvPicPr>
            <a:picLocks noChangeAspect="1"/>
          </p:cNvPicPr>
          <p:nvPr/>
        </p:nvPicPr>
        <p:blipFill>
          <a:blip r:embed="rId3"/>
          <a:stretch>
            <a:fillRect/>
          </a:stretch>
        </p:blipFill>
        <p:spPr>
          <a:xfrm>
            <a:off x="-76835" y="-372110"/>
            <a:ext cx="5486400" cy="8230195"/>
          </a:xfrm>
          <a:prstGeom prst="rect">
            <a:avLst/>
          </a:prstGeom>
        </p:spPr>
      </p:pic>
      <p:pic>
        <p:nvPicPr>
          <p:cNvPr id="5" name="Image 1" descr="preencoded.png"/>
          <p:cNvPicPr>
            <a:picLocks noChangeAspect="1"/>
          </p:cNvPicPr>
          <p:nvPr/>
        </p:nvPicPr>
        <p:blipFill>
          <a:blip r:embed="rId4"/>
          <a:srcRect b="6882"/>
          <a:stretch>
            <a:fillRect/>
          </a:stretch>
        </p:blipFill>
        <p:spPr>
          <a:xfrm>
            <a:off x="306705" y="312420"/>
            <a:ext cx="4872355" cy="7518400"/>
          </a:xfrm>
          <a:prstGeom prst="rect">
            <a:avLst/>
          </a:prstGeom>
        </p:spPr>
      </p:pic>
      <p:sp>
        <p:nvSpPr>
          <p:cNvPr id="6" name="Text 2"/>
          <p:cNvSpPr/>
          <p:nvPr/>
        </p:nvSpPr>
        <p:spPr>
          <a:xfrm>
            <a:off x="6345674" y="675084"/>
            <a:ext cx="7425452" cy="4234815"/>
          </a:xfrm>
          <a:prstGeom prst="rect">
            <a:avLst/>
          </a:prstGeom>
          <a:noFill/>
        </p:spPr>
        <p:txBody>
          <a:bodyPr wrap="square" rtlCol="0" anchor="t"/>
          <a:lstStyle/>
          <a:p>
            <a:pPr marL="0" indent="0">
              <a:lnSpc>
                <a:spcPts val="8335"/>
              </a:lnSpc>
              <a:buNone/>
            </a:pPr>
            <a:r>
              <a:rPr lang="en-US" sz="6670" dirty="0">
                <a:solidFill>
                  <a:srgbClr val="F2F2F3"/>
                </a:solidFill>
                <a:latin typeface="Poppins" pitchFamily="34" charset="0"/>
                <a:ea typeface="Poppins" pitchFamily="34" charset="-122"/>
                <a:cs typeface="Poppins" pitchFamily="34" charset="-120"/>
              </a:rPr>
              <a:t>ATM Machine: Your Secure Banking Companion</a:t>
            </a:r>
            <a:endParaRPr lang="en-US" sz="6670" dirty="0"/>
          </a:p>
        </p:txBody>
      </p:sp>
      <p:sp>
        <p:nvSpPr>
          <p:cNvPr id="7" name="Text 3"/>
          <p:cNvSpPr/>
          <p:nvPr/>
        </p:nvSpPr>
        <p:spPr>
          <a:xfrm>
            <a:off x="6345674" y="5278160"/>
            <a:ext cx="7425452" cy="1571149"/>
          </a:xfrm>
          <a:prstGeom prst="rect">
            <a:avLst/>
          </a:prstGeom>
          <a:noFill/>
        </p:spPr>
        <p:txBody>
          <a:bodyPr wrap="square" rtlCol="0" anchor="t"/>
          <a:lstStyle/>
          <a:p>
            <a:pPr marL="0" indent="0">
              <a:lnSpc>
                <a:spcPts val="3095"/>
              </a:lnSpc>
              <a:buNone/>
            </a:pPr>
            <a:r>
              <a:rPr lang="en-US" sz="1935" dirty="0">
                <a:solidFill>
                  <a:srgbClr val="E5E0DF"/>
                </a:solidFill>
                <a:latin typeface="Roboto" pitchFamily="34" charset="0"/>
                <a:ea typeface="Roboto" pitchFamily="34" charset="-122"/>
                <a:cs typeface="Roboto" pitchFamily="34" charset="-120"/>
              </a:rPr>
              <a:t>Discover the convenience and security of our state-of-the-art ATM machine, designed to simplify your banking experience. Manage your finances with ease, from checking balances to making deposits and withdrawals.</a:t>
            </a:r>
            <a:endParaRPr lang="en-US" sz="1935" dirty="0"/>
          </a:p>
        </p:txBody>
      </p:sp>
      <p:sp>
        <p:nvSpPr>
          <p:cNvPr id="8" name="Shape 4"/>
          <p:cNvSpPr/>
          <p:nvPr/>
        </p:nvSpPr>
        <p:spPr>
          <a:xfrm>
            <a:off x="6345674" y="7143869"/>
            <a:ext cx="392787" cy="392787"/>
          </a:xfrm>
          <a:prstGeom prst="roundRect">
            <a:avLst>
              <a:gd name="adj" fmla="val 23277465"/>
            </a:avLst>
          </a:prstGeom>
          <a:noFill/>
          <a:ln w="7620">
            <a:solidFill>
              <a:srgbClr val="FFFFFF"/>
            </a:solidFill>
            <a:prstDash val="solid"/>
          </a:ln>
        </p:spPr>
      </p:sp>
      <p:sp>
        <p:nvSpPr>
          <p:cNvPr id="10" name="Text 5"/>
          <p:cNvSpPr/>
          <p:nvPr/>
        </p:nvSpPr>
        <p:spPr>
          <a:xfrm>
            <a:off x="6861215" y="7125414"/>
            <a:ext cx="2375535" cy="429697"/>
          </a:xfrm>
          <a:prstGeom prst="rect">
            <a:avLst/>
          </a:prstGeom>
          <a:noFill/>
        </p:spPr>
        <p:txBody>
          <a:bodyPr wrap="none" rtlCol="0" anchor="t"/>
          <a:lstStyle/>
          <a:p>
            <a:pPr marL="0" indent="0" algn="l">
              <a:lnSpc>
                <a:spcPts val="3385"/>
              </a:lnSpc>
              <a:buNone/>
            </a:pPr>
            <a:r>
              <a:rPr lang="en-US" sz="2415" b="1" dirty="0">
                <a:solidFill>
                  <a:srgbClr val="E5E0DF"/>
                </a:solidFill>
                <a:latin typeface="Roboto" pitchFamily="34" charset="0"/>
                <a:ea typeface="Roboto" pitchFamily="34" charset="-122"/>
                <a:cs typeface="Roboto" pitchFamily="34" charset="-120"/>
              </a:rPr>
              <a:t>by Rana Sujeet Kumar</a:t>
            </a:r>
            <a:endParaRPr lang="en-US" sz="241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29600"/>
          </a:xfrm>
          <a:prstGeom prst="rect">
            <a:avLst/>
          </a:prstGeom>
          <a:solidFill>
            <a:srgbClr val="050505"/>
          </a:solidFill>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rcRect l="8971" b="12196"/>
          <a:stretch>
            <a:fillRect/>
          </a:stretch>
        </p:blipFill>
        <p:spPr>
          <a:xfrm>
            <a:off x="9166860" y="278765"/>
            <a:ext cx="5466715" cy="7887335"/>
          </a:xfrm>
          <a:prstGeom prst="rect">
            <a:avLst/>
          </a:prstGeom>
        </p:spPr>
      </p:pic>
      <p:sp>
        <p:nvSpPr>
          <p:cNvPr id="6" name="Text 2"/>
          <p:cNvSpPr/>
          <p:nvPr/>
        </p:nvSpPr>
        <p:spPr>
          <a:xfrm>
            <a:off x="864037" y="1487210"/>
            <a:ext cx="7066598" cy="771525"/>
          </a:xfrm>
          <a:prstGeom prst="rect">
            <a:avLst/>
          </a:prstGeom>
          <a:noFill/>
        </p:spPr>
        <p:txBody>
          <a:bodyPr wrap="none" rtlCol="0" anchor="t"/>
          <a:lstStyle/>
          <a:p>
            <a:pPr marL="0" indent="0">
              <a:lnSpc>
                <a:spcPts val="6075"/>
              </a:lnSpc>
              <a:buNone/>
            </a:pPr>
            <a:r>
              <a:rPr lang="en-US" sz="4860" dirty="0">
                <a:solidFill>
                  <a:srgbClr val="F2F2F3"/>
                </a:solidFill>
                <a:latin typeface="Poppins" pitchFamily="34" charset="0"/>
                <a:ea typeface="Poppins" pitchFamily="34" charset="-122"/>
                <a:cs typeface="Poppins" pitchFamily="34" charset="-120"/>
              </a:rPr>
              <a:t>Checking Your Balance</a:t>
            </a:r>
            <a:endParaRPr lang="en-US" sz="4860" dirty="0"/>
          </a:p>
        </p:txBody>
      </p:sp>
      <p:sp>
        <p:nvSpPr>
          <p:cNvPr id="7" name="Shape 3"/>
          <p:cNvSpPr/>
          <p:nvPr/>
        </p:nvSpPr>
        <p:spPr>
          <a:xfrm>
            <a:off x="864037" y="2906673"/>
            <a:ext cx="555427" cy="555427"/>
          </a:xfrm>
          <a:prstGeom prst="roundRect">
            <a:avLst>
              <a:gd name="adj" fmla="val 18669"/>
            </a:avLst>
          </a:prstGeom>
          <a:solidFill>
            <a:srgbClr val="3D3D42"/>
          </a:solidFill>
          <a:ln w="15240">
            <a:solidFill>
              <a:srgbClr val="56565B"/>
            </a:solidFill>
            <a:prstDash val="solid"/>
          </a:ln>
        </p:spPr>
      </p:sp>
      <p:sp>
        <p:nvSpPr>
          <p:cNvPr id="8" name="Text 4"/>
          <p:cNvSpPr/>
          <p:nvPr/>
        </p:nvSpPr>
        <p:spPr>
          <a:xfrm>
            <a:off x="1087636" y="2999184"/>
            <a:ext cx="108228" cy="370284"/>
          </a:xfrm>
          <a:prstGeom prst="rect">
            <a:avLst/>
          </a:prstGeom>
          <a:noFill/>
        </p:spPr>
        <p:txBody>
          <a:bodyPr wrap="none" rtlCol="0" anchor="t"/>
          <a:lstStyle/>
          <a:p>
            <a:pPr marL="0" indent="0" algn="ctr">
              <a:lnSpc>
                <a:spcPts val="2915"/>
              </a:lnSpc>
              <a:buNone/>
            </a:pPr>
            <a:r>
              <a:rPr lang="en-US" sz="2915" dirty="0">
                <a:solidFill>
                  <a:srgbClr val="E5E0DF"/>
                </a:solidFill>
                <a:latin typeface="Poppins" pitchFamily="34" charset="0"/>
                <a:ea typeface="Poppins" pitchFamily="34" charset="-122"/>
                <a:cs typeface="Poppins" pitchFamily="34" charset="-120"/>
              </a:rPr>
              <a:t>1</a:t>
            </a:r>
            <a:endParaRPr lang="en-US" sz="2915" dirty="0"/>
          </a:p>
        </p:txBody>
      </p:sp>
      <p:sp>
        <p:nvSpPr>
          <p:cNvPr id="9" name="Text 5"/>
          <p:cNvSpPr/>
          <p:nvPr/>
        </p:nvSpPr>
        <p:spPr>
          <a:xfrm>
            <a:off x="1666280" y="2906673"/>
            <a:ext cx="3226594" cy="385763"/>
          </a:xfrm>
          <a:prstGeom prst="rect">
            <a:avLst/>
          </a:prstGeom>
          <a:noFill/>
        </p:spPr>
        <p:txBody>
          <a:bodyPr wrap="none" rtlCol="0" anchor="t"/>
          <a:lstStyle/>
          <a:p>
            <a:pPr marL="0" indent="0">
              <a:lnSpc>
                <a:spcPts val="3040"/>
              </a:lnSpc>
              <a:buNone/>
            </a:pPr>
            <a:r>
              <a:rPr lang="en-US" sz="2430" dirty="0">
                <a:solidFill>
                  <a:srgbClr val="E5E0DF"/>
                </a:solidFill>
                <a:latin typeface="Poppins" pitchFamily="34" charset="0"/>
                <a:ea typeface="Poppins" pitchFamily="34" charset="-122"/>
                <a:cs typeface="Poppins" pitchFamily="34" charset="-120"/>
              </a:rPr>
              <a:t>Quick Balance Check</a:t>
            </a:r>
            <a:endParaRPr lang="en-US" sz="2430" dirty="0"/>
          </a:p>
        </p:txBody>
      </p:sp>
      <p:sp>
        <p:nvSpPr>
          <p:cNvPr id="10" name="Text 6"/>
          <p:cNvSpPr/>
          <p:nvPr/>
        </p:nvSpPr>
        <p:spPr>
          <a:xfrm>
            <a:off x="1666280" y="3440549"/>
            <a:ext cx="6613684" cy="395049"/>
          </a:xfrm>
          <a:prstGeom prst="rect">
            <a:avLst/>
          </a:prstGeom>
          <a:noFill/>
        </p:spPr>
        <p:txBody>
          <a:bodyPr wrap="none" rtlCol="0" anchor="t"/>
          <a:lstStyle/>
          <a:p>
            <a:pPr marL="0" indent="0">
              <a:lnSpc>
                <a:spcPts val="3110"/>
              </a:lnSpc>
              <a:buNone/>
            </a:pPr>
            <a:r>
              <a:rPr lang="en-US" sz="1945" dirty="0">
                <a:solidFill>
                  <a:srgbClr val="E5E0DF"/>
                </a:solidFill>
                <a:latin typeface="Roboto" pitchFamily="34" charset="0"/>
                <a:ea typeface="Roboto" pitchFamily="34" charset="-122"/>
                <a:cs typeface="Roboto" pitchFamily="34" charset="-120"/>
              </a:rPr>
              <a:t>Instantly view your current account balance.</a:t>
            </a:r>
            <a:endParaRPr lang="en-US" sz="1945" dirty="0"/>
          </a:p>
        </p:txBody>
      </p:sp>
      <p:sp>
        <p:nvSpPr>
          <p:cNvPr id="11" name="Shape 7"/>
          <p:cNvSpPr/>
          <p:nvPr/>
        </p:nvSpPr>
        <p:spPr>
          <a:xfrm>
            <a:off x="864037" y="4360069"/>
            <a:ext cx="555427" cy="555427"/>
          </a:xfrm>
          <a:prstGeom prst="roundRect">
            <a:avLst>
              <a:gd name="adj" fmla="val 18669"/>
            </a:avLst>
          </a:prstGeom>
          <a:solidFill>
            <a:srgbClr val="3D3D42"/>
          </a:solidFill>
          <a:ln w="15240">
            <a:solidFill>
              <a:srgbClr val="56565B"/>
            </a:solidFill>
            <a:prstDash val="solid"/>
          </a:ln>
        </p:spPr>
      </p:sp>
      <p:sp>
        <p:nvSpPr>
          <p:cNvPr id="12" name="Text 8"/>
          <p:cNvSpPr/>
          <p:nvPr/>
        </p:nvSpPr>
        <p:spPr>
          <a:xfrm>
            <a:off x="1035844" y="4452580"/>
            <a:ext cx="211812" cy="370284"/>
          </a:xfrm>
          <a:prstGeom prst="rect">
            <a:avLst/>
          </a:prstGeom>
          <a:noFill/>
        </p:spPr>
        <p:txBody>
          <a:bodyPr wrap="none" rtlCol="0" anchor="t"/>
          <a:lstStyle/>
          <a:p>
            <a:pPr marL="0" indent="0" algn="ctr">
              <a:lnSpc>
                <a:spcPts val="2915"/>
              </a:lnSpc>
              <a:buNone/>
            </a:pPr>
            <a:r>
              <a:rPr lang="en-US" sz="2915" dirty="0">
                <a:solidFill>
                  <a:srgbClr val="E5E0DF"/>
                </a:solidFill>
                <a:latin typeface="Poppins" pitchFamily="34" charset="0"/>
                <a:ea typeface="Poppins" pitchFamily="34" charset="-122"/>
                <a:cs typeface="Poppins" pitchFamily="34" charset="-120"/>
              </a:rPr>
              <a:t>2</a:t>
            </a:r>
            <a:endParaRPr lang="en-US" sz="2915" dirty="0"/>
          </a:p>
        </p:txBody>
      </p:sp>
      <p:sp>
        <p:nvSpPr>
          <p:cNvPr id="13" name="Text 9"/>
          <p:cNvSpPr/>
          <p:nvPr/>
        </p:nvSpPr>
        <p:spPr>
          <a:xfrm>
            <a:off x="1666280" y="4360069"/>
            <a:ext cx="3086100" cy="385763"/>
          </a:xfrm>
          <a:prstGeom prst="rect">
            <a:avLst/>
          </a:prstGeom>
          <a:noFill/>
        </p:spPr>
        <p:txBody>
          <a:bodyPr wrap="none" rtlCol="0" anchor="t"/>
          <a:lstStyle/>
          <a:p>
            <a:pPr marL="0" indent="0">
              <a:lnSpc>
                <a:spcPts val="3040"/>
              </a:lnSpc>
              <a:buNone/>
            </a:pPr>
            <a:r>
              <a:rPr lang="en-US" sz="2430" dirty="0">
                <a:solidFill>
                  <a:srgbClr val="E5E0DF"/>
                </a:solidFill>
                <a:latin typeface="Poppins" pitchFamily="34" charset="0"/>
                <a:ea typeface="Poppins" pitchFamily="34" charset="-122"/>
                <a:cs typeface="Poppins" pitchFamily="34" charset="-120"/>
              </a:rPr>
              <a:t>Transaction History</a:t>
            </a:r>
            <a:endParaRPr lang="en-US" sz="2430" dirty="0"/>
          </a:p>
        </p:txBody>
      </p:sp>
      <p:sp>
        <p:nvSpPr>
          <p:cNvPr id="14" name="Text 10"/>
          <p:cNvSpPr/>
          <p:nvPr/>
        </p:nvSpPr>
        <p:spPr>
          <a:xfrm>
            <a:off x="1666280" y="4893945"/>
            <a:ext cx="6613684" cy="395049"/>
          </a:xfrm>
          <a:prstGeom prst="rect">
            <a:avLst/>
          </a:prstGeom>
          <a:noFill/>
        </p:spPr>
        <p:txBody>
          <a:bodyPr wrap="none" rtlCol="0" anchor="t"/>
          <a:lstStyle/>
          <a:p>
            <a:pPr marL="0" indent="0">
              <a:lnSpc>
                <a:spcPts val="3110"/>
              </a:lnSpc>
              <a:buNone/>
            </a:pPr>
            <a:r>
              <a:rPr lang="en-US" sz="1945" dirty="0">
                <a:solidFill>
                  <a:srgbClr val="E5E0DF"/>
                </a:solidFill>
                <a:latin typeface="Roboto" pitchFamily="34" charset="0"/>
                <a:ea typeface="Roboto" pitchFamily="34" charset="-122"/>
                <a:cs typeface="Roboto" pitchFamily="34" charset="-120"/>
              </a:rPr>
              <a:t>Review your recent transactions for transparency.</a:t>
            </a:r>
            <a:endParaRPr lang="en-US" sz="1945" dirty="0"/>
          </a:p>
        </p:txBody>
      </p:sp>
      <p:sp>
        <p:nvSpPr>
          <p:cNvPr id="15" name="Shape 11"/>
          <p:cNvSpPr/>
          <p:nvPr/>
        </p:nvSpPr>
        <p:spPr>
          <a:xfrm>
            <a:off x="864037" y="5813465"/>
            <a:ext cx="555427" cy="555427"/>
          </a:xfrm>
          <a:prstGeom prst="roundRect">
            <a:avLst>
              <a:gd name="adj" fmla="val 18669"/>
            </a:avLst>
          </a:prstGeom>
          <a:solidFill>
            <a:srgbClr val="3D3D42"/>
          </a:solidFill>
          <a:ln w="15240">
            <a:solidFill>
              <a:srgbClr val="56565B"/>
            </a:solidFill>
            <a:prstDash val="solid"/>
          </a:ln>
        </p:spPr>
      </p:sp>
      <p:sp>
        <p:nvSpPr>
          <p:cNvPr id="16" name="Text 12"/>
          <p:cNvSpPr/>
          <p:nvPr/>
        </p:nvSpPr>
        <p:spPr>
          <a:xfrm>
            <a:off x="1033343" y="5905976"/>
            <a:ext cx="216694" cy="370284"/>
          </a:xfrm>
          <a:prstGeom prst="rect">
            <a:avLst/>
          </a:prstGeom>
          <a:noFill/>
        </p:spPr>
        <p:txBody>
          <a:bodyPr wrap="none" rtlCol="0" anchor="t"/>
          <a:lstStyle/>
          <a:p>
            <a:pPr marL="0" indent="0" algn="ctr">
              <a:lnSpc>
                <a:spcPts val="2915"/>
              </a:lnSpc>
              <a:buNone/>
            </a:pPr>
            <a:r>
              <a:rPr lang="en-US" sz="2915" dirty="0">
                <a:solidFill>
                  <a:srgbClr val="E5E0DF"/>
                </a:solidFill>
                <a:latin typeface="Poppins" pitchFamily="34" charset="0"/>
                <a:ea typeface="Poppins" pitchFamily="34" charset="-122"/>
                <a:cs typeface="Poppins" pitchFamily="34" charset="-120"/>
              </a:rPr>
              <a:t>3</a:t>
            </a:r>
            <a:endParaRPr lang="en-US" sz="2915" dirty="0"/>
          </a:p>
        </p:txBody>
      </p:sp>
      <p:sp>
        <p:nvSpPr>
          <p:cNvPr id="17" name="Text 13"/>
          <p:cNvSpPr/>
          <p:nvPr/>
        </p:nvSpPr>
        <p:spPr>
          <a:xfrm>
            <a:off x="1666280" y="5813465"/>
            <a:ext cx="3086100" cy="385763"/>
          </a:xfrm>
          <a:prstGeom prst="rect">
            <a:avLst/>
          </a:prstGeom>
          <a:noFill/>
        </p:spPr>
        <p:txBody>
          <a:bodyPr wrap="none" rtlCol="0" anchor="t"/>
          <a:lstStyle/>
          <a:p>
            <a:pPr marL="0" indent="0">
              <a:lnSpc>
                <a:spcPts val="3040"/>
              </a:lnSpc>
              <a:buNone/>
            </a:pPr>
            <a:r>
              <a:rPr lang="en-US" sz="2430" dirty="0">
                <a:solidFill>
                  <a:srgbClr val="E5E0DF"/>
                </a:solidFill>
                <a:latin typeface="Poppins" pitchFamily="34" charset="0"/>
                <a:ea typeface="Poppins" pitchFamily="34" charset="-122"/>
                <a:cs typeface="Poppins" pitchFamily="34" charset="-120"/>
              </a:rPr>
              <a:t>Secure and Reliable</a:t>
            </a:r>
            <a:endParaRPr lang="en-US" sz="2430" dirty="0"/>
          </a:p>
        </p:txBody>
      </p:sp>
      <p:sp>
        <p:nvSpPr>
          <p:cNvPr id="18" name="Text 14"/>
          <p:cNvSpPr/>
          <p:nvPr/>
        </p:nvSpPr>
        <p:spPr>
          <a:xfrm>
            <a:off x="1666280" y="6347341"/>
            <a:ext cx="6613684" cy="395049"/>
          </a:xfrm>
          <a:prstGeom prst="rect">
            <a:avLst/>
          </a:prstGeom>
          <a:noFill/>
        </p:spPr>
        <p:txBody>
          <a:bodyPr wrap="none" rtlCol="0" anchor="t"/>
          <a:lstStyle/>
          <a:p>
            <a:pPr marL="0" indent="0">
              <a:lnSpc>
                <a:spcPts val="3110"/>
              </a:lnSpc>
              <a:buNone/>
            </a:pPr>
            <a:r>
              <a:rPr lang="en-US" sz="1945" dirty="0">
                <a:solidFill>
                  <a:srgbClr val="E5E0DF"/>
                </a:solidFill>
                <a:latin typeface="Roboto" pitchFamily="34" charset="0"/>
                <a:ea typeface="Roboto" pitchFamily="34" charset="-122"/>
                <a:cs typeface="Roboto" pitchFamily="34" charset="-120"/>
              </a:rPr>
              <a:t>Our ATM ensures the safety of your financial information.</a:t>
            </a:r>
            <a:endParaRPr lang="en-US" sz="194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29600"/>
          </a:xfrm>
          <a:prstGeom prst="rect">
            <a:avLst/>
          </a:prstGeom>
          <a:solidFill>
            <a:srgbClr val="050505"/>
          </a:solidFill>
        </p:spPr>
      </p:sp>
      <p:sp>
        <p:nvSpPr>
          <p:cNvPr id="4" name="Text 2"/>
          <p:cNvSpPr/>
          <p:nvPr/>
        </p:nvSpPr>
        <p:spPr>
          <a:xfrm>
            <a:off x="864037" y="2400538"/>
            <a:ext cx="10436066" cy="771525"/>
          </a:xfrm>
          <a:prstGeom prst="rect">
            <a:avLst/>
          </a:prstGeom>
          <a:noFill/>
        </p:spPr>
        <p:txBody>
          <a:bodyPr wrap="none" rtlCol="0" anchor="t"/>
          <a:lstStyle/>
          <a:p>
            <a:pPr marL="0" indent="0">
              <a:lnSpc>
                <a:spcPts val="6075"/>
              </a:lnSpc>
              <a:buNone/>
            </a:pPr>
            <a:r>
              <a:rPr lang="en-US" sz="4860" dirty="0">
                <a:solidFill>
                  <a:srgbClr val="F2F2F3"/>
                </a:solidFill>
                <a:latin typeface="Poppins" pitchFamily="34" charset="0"/>
                <a:ea typeface="Poppins" pitchFamily="34" charset="-122"/>
                <a:cs typeface="Poppins" pitchFamily="34" charset="-120"/>
              </a:rPr>
              <a:t>Withdrawing and Depositing Cash</a:t>
            </a:r>
            <a:endParaRPr lang="en-US" sz="4860" dirty="0"/>
          </a:p>
        </p:txBody>
      </p:sp>
      <p:sp>
        <p:nvSpPr>
          <p:cNvPr id="5" name="Text 3"/>
          <p:cNvSpPr/>
          <p:nvPr/>
        </p:nvSpPr>
        <p:spPr>
          <a:xfrm>
            <a:off x="864037" y="3789164"/>
            <a:ext cx="3086100" cy="385763"/>
          </a:xfrm>
          <a:prstGeom prst="rect">
            <a:avLst/>
          </a:prstGeom>
          <a:noFill/>
        </p:spPr>
        <p:txBody>
          <a:bodyPr wrap="none" rtlCol="0" anchor="t"/>
          <a:lstStyle/>
          <a:p>
            <a:pPr marL="0" indent="0">
              <a:lnSpc>
                <a:spcPts val="3040"/>
              </a:lnSpc>
              <a:buNone/>
            </a:pPr>
            <a:r>
              <a:rPr lang="en-US" sz="2430" dirty="0">
                <a:solidFill>
                  <a:srgbClr val="F2F2F3"/>
                </a:solidFill>
                <a:latin typeface="Poppins" pitchFamily="34" charset="0"/>
                <a:ea typeface="Poppins" pitchFamily="34" charset="-122"/>
                <a:cs typeface="Poppins" pitchFamily="34" charset="-120"/>
              </a:rPr>
              <a:t>Withdrawals</a:t>
            </a:r>
            <a:endParaRPr lang="en-US" sz="2430" dirty="0"/>
          </a:p>
        </p:txBody>
      </p:sp>
      <p:sp>
        <p:nvSpPr>
          <p:cNvPr id="6" name="Text 4"/>
          <p:cNvSpPr/>
          <p:nvPr/>
        </p:nvSpPr>
        <p:spPr>
          <a:xfrm>
            <a:off x="864037" y="4421743"/>
            <a:ext cx="3898821" cy="1185148"/>
          </a:xfrm>
          <a:prstGeom prst="rect">
            <a:avLst/>
          </a:prstGeom>
          <a:noFill/>
        </p:spPr>
        <p:txBody>
          <a:bodyPr wrap="square" rtlCol="0" anchor="t"/>
          <a:lstStyle/>
          <a:p>
            <a:pPr marL="0" indent="0">
              <a:lnSpc>
                <a:spcPts val="3110"/>
              </a:lnSpc>
              <a:buNone/>
            </a:pPr>
            <a:r>
              <a:rPr lang="en-US" sz="1945" dirty="0">
                <a:solidFill>
                  <a:srgbClr val="E5E0DF"/>
                </a:solidFill>
                <a:latin typeface="Roboto" pitchFamily="34" charset="0"/>
                <a:ea typeface="Roboto" pitchFamily="34" charset="-122"/>
                <a:cs typeface="Roboto" pitchFamily="34" charset="-120"/>
              </a:rPr>
              <a:t>Easily withdraw the exact amount you need, with no minimum or maximum limits.</a:t>
            </a:r>
            <a:endParaRPr lang="en-US" sz="1945" dirty="0"/>
          </a:p>
        </p:txBody>
      </p:sp>
      <p:sp>
        <p:nvSpPr>
          <p:cNvPr id="7" name="Text 5"/>
          <p:cNvSpPr/>
          <p:nvPr/>
        </p:nvSpPr>
        <p:spPr>
          <a:xfrm>
            <a:off x="5372695" y="3789164"/>
            <a:ext cx="3086100" cy="385763"/>
          </a:xfrm>
          <a:prstGeom prst="rect">
            <a:avLst/>
          </a:prstGeom>
          <a:noFill/>
        </p:spPr>
        <p:txBody>
          <a:bodyPr wrap="none" rtlCol="0" anchor="t"/>
          <a:lstStyle/>
          <a:p>
            <a:pPr marL="0" indent="0">
              <a:lnSpc>
                <a:spcPts val="3040"/>
              </a:lnSpc>
              <a:buNone/>
            </a:pPr>
            <a:r>
              <a:rPr lang="en-US" sz="2430" dirty="0">
                <a:solidFill>
                  <a:srgbClr val="F2F2F3"/>
                </a:solidFill>
                <a:latin typeface="Poppins" pitchFamily="34" charset="0"/>
                <a:ea typeface="Poppins" pitchFamily="34" charset="-122"/>
                <a:cs typeface="Poppins" pitchFamily="34" charset="-120"/>
              </a:rPr>
              <a:t>Deposits</a:t>
            </a:r>
            <a:endParaRPr lang="en-US" sz="2430" dirty="0"/>
          </a:p>
        </p:txBody>
      </p:sp>
      <p:sp>
        <p:nvSpPr>
          <p:cNvPr id="8" name="Text 6"/>
          <p:cNvSpPr/>
          <p:nvPr/>
        </p:nvSpPr>
        <p:spPr>
          <a:xfrm>
            <a:off x="5372695" y="4421743"/>
            <a:ext cx="3898821" cy="1185148"/>
          </a:xfrm>
          <a:prstGeom prst="rect">
            <a:avLst/>
          </a:prstGeom>
          <a:noFill/>
        </p:spPr>
        <p:txBody>
          <a:bodyPr wrap="square" rtlCol="0" anchor="t"/>
          <a:lstStyle/>
          <a:p>
            <a:pPr marL="0" indent="0">
              <a:lnSpc>
                <a:spcPts val="3110"/>
              </a:lnSpc>
              <a:buNone/>
            </a:pPr>
            <a:r>
              <a:rPr lang="en-US" sz="1945" dirty="0">
                <a:solidFill>
                  <a:srgbClr val="E5E0DF"/>
                </a:solidFill>
                <a:latin typeface="Roboto" pitchFamily="34" charset="0"/>
                <a:ea typeface="Roboto" pitchFamily="34" charset="-122"/>
                <a:cs typeface="Roboto" pitchFamily="34" charset="-120"/>
              </a:rPr>
              <a:t>Securely deposit cash and checks, ensuring your funds are available immediately.</a:t>
            </a:r>
            <a:endParaRPr lang="en-US" sz="1945" dirty="0"/>
          </a:p>
        </p:txBody>
      </p:sp>
      <p:sp>
        <p:nvSpPr>
          <p:cNvPr id="9" name="Text 7"/>
          <p:cNvSpPr/>
          <p:nvPr/>
        </p:nvSpPr>
        <p:spPr>
          <a:xfrm>
            <a:off x="9881354" y="3789164"/>
            <a:ext cx="3086100" cy="385763"/>
          </a:xfrm>
          <a:prstGeom prst="rect">
            <a:avLst/>
          </a:prstGeom>
          <a:noFill/>
        </p:spPr>
        <p:txBody>
          <a:bodyPr wrap="none" rtlCol="0" anchor="t"/>
          <a:lstStyle/>
          <a:p>
            <a:pPr marL="0" indent="0">
              <a:lnSpc>
                <a:spcPts val="3040"/>
              </a:lnSpc>
              <a:buNone/>
            </a:pPr>
            <a:r>
              <a:rPr lang="en-US" sz="2430" dirty="0">
                <a:solidFill>
                  <a:srgbClr val="F2F2F3"/>
                </a:solidFill>
                <a:latin typeface="Poppins" pitchFamily="34" charset="0"/>
                <a:ea typeface="Poppins" pitchFamily="34" charset="-122"/>
                <a:cs typeface="Poppins" pitchFamily="34" charset="-120"/>
              </a:rPr>
              <a:t>Convenient</a:t>
            </a:r>
            <a:endParaRPr lang="en-US" sz="2430" dirty="0"/>
          </a:p>
        </p:txBody>
      </p:sp>
      <p:sp>
        <p:nvSpPr>
          <p:cNvPr id="10" name="Text 8"/>
          <p:cNvSpPr/>
          <p:nvPr/>
        </p:nvSpPr>
        <p:spPr>
          <a:xfrm>
            <a:off x="9881354" y="4421743"/>
            <a:ext cx="3898821" cy="1185148"/>
          </a:xfrm>
          <a:prstGeom prst="rect">
            <a:avLst/>
          </a:prstGeom>
          <a:noFill/>
        </p:spPr>
        <p:txBody>
          <a:bodyPr wrap="square" rtlCol="0" anchor="t"/>
          <a:lstStyle/>
          <a:p>
            <a:pPr marL="0" indent="0">
              <a:lnSpc>
                <a:spcPts val="3110"/>
              </a:lnSpc>
              <a:buNone/>
            </a:pPr>
            <a:r>
              <a:rPr lang="en-US" sz="1945" dirty="0">
                <a:solidFill>
                  <a:srgbClr val="E5E0DF"/>
                </a:solidFill>
                <a:latin typeface="Roboto" pitchFamily="34" charset="0"/>
                <a:ea typeface="Roboto" pitchFamily="34" charset="-122"/>
                <a:cs typeface="Roboto" pitchFamily="34" charset="-120"/>
              </a:rPr>
              <a:t>Manage your money on your schedule, 24/7, with our user-friendly ATM.</a:t>
            </a:r>
            <a:endParaRPr lang="en-US" sz="194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29600"/>
          </a:xfrm>
          <a:prstGeom prst="rect">
            <a:avLst/>
          </a:prstGeom>
          <a:solidFill>
            <a:srgbClr val="050505"/>
          </a:solidFill>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rcRect b="9325"/>
          <a:stretch>
            <a:fillRect/>
          </a:stretch>
        </p:blipFill>
        <p:spPr>
          <a:xfrm>
            <a:off x="9159240" y="50165"/>
            <a:ext cx="5470525" cy="8134985"/>
          </a:xfrm>
          <a:prstGeom prst="rect">
            <a:avLst/>
          </a:prstGeom>
        </p:spPr>
      </p:pic>
      <p:sp>
        <p:nvSpPr>
          <p:cNvPr id="6" name="Text 2"/>
          <p:cNvSpPr/>
          <p:nvPr/>
        </p:nvSpPr>
        <p:spPr>
          <a:xfrm>
            <a:off x="864037" y="722471"/>
            <a:ext cx="6172200" cy="771525"/>
          </a:xfrm>
          <a:prstGeom prst="rect">
            <a:avLst/>
          </a:prstGeom>
          <a:noFill/>
        </p:spPr>
        <p:txBody>
          <a:bodyPr wrap="none" rtlCol="0" anchor="t"/>
          <a:lstStyle/>
          <a:p>
            <a:pPr marL="0" indent="0">
              <a:lnSpc>
                <a:spcPts val="6075"/>
              </a:lnSpc>
              <a:buNone/>
            </a:pPr>
            <a:r>
              <a:rPr lang="en-US" sz="4860" dirty="0">
                <a:solidFill>
                  <a:srgbClr val="F2F2F3"/>
                </a:solidFill>
                <a:latin typeface="Poppins" pitchFamily="34" charset="0"/>
                <a:ea typeface="Poppins" pitchFamily="34" charset="-122"/>
                <a:cs typeface="Poppins" pitchFamily="34" charset="-120"/>
              </a:rPr>
              <a:t>Changing Your PIN</a:t>
            </a:r>
            <a:endParaRPr lang="en-US" sz="4860" dirty="0"/>
          </a:p>
        </p:txBody>
      </p:sp>
      <p:sp>
        <p:nvSpPr>
          <p:cNvPr id="7" name="Shape 3"/>
          <p:cNvSpPr/>
          <p:nvPr/>
        </p:nvSpPr>
        <p:spPr>
          <a:xfrm>
            <a:off x="864037" y="1864281"/>
            <a:ext cx="7415927" cy="1453039"/>
          </a:xfrm>
          <a:prstGeom prst="roundRect">
            <a:avLst>
              <a:gd name="adj" fmla="val 7136"/>
            </a:avLst>
          </a:prstGeom>
          <a:solidFill>
            <a:srgbClr val="3D3D42"/>
          </a:solidFill>
          <a:ln w="15240">
            <a:solidFill>
              <a:srgbClr val="56565B"/>
            </a:solidFill>
            <a:prstDash val="solid"/>
          </a:ln>
        </p:spPr>
      </p:sp>
      <p:sp>
        <p:nvSpPr>
          <p:cNvPr id="8" name="Text 4"/>
          <p:cNvSpPr/>
          <p:nvPr/>
        </p:nvSpPr>
        <p:spPr>
          <a:xfrm>
            <a:off x="1126093" y="2126337"/>
            <a:ext cx="3183374" cy="385763"/>
          </a:xfrm>
          <a:prstGeom prst="rect">
            <a:avLst/>
          </a:prstGeom>
          <a:noFill/>
        </p:spPr>
        <p:txBody>
          <a:bodyPr wrap="none" rtlCol="0" anchor="t"/>
          <a:lstStyle/>
          <a:p>
            <a:pPr marL="0" indent="0">
              <a:lnSpc>
                <a:spcPts val="3040"/>
              </a:lnSpc>
              <a:buNone/>
            </a:pPr>
            <a:r>
              <a:rPr lang="en-US" sz="2430" dirty="0">
                <a:solidFill>
                  <a:srgbClr val="E5E0DF"/>
                </a:solidFill>
                <a:latin typeface="Poppins" pitchFamily="34" charset="0"/>
                <a:ea typeface="Poppins" pitchFamily="34" charset="-122"/>
                <a:cs typeface="Poppins" pitchFamily="34" charset="-120"/>
              </a:rPr>
              <a:t>Secure Your Account</a:t>
            </a:r>
            <a:endParaRPr lang="en-US" sz="2430" dirty="0"/>
          </a:p>
        </p:txBody>
      </p:sp>
      <p:sp>
        <p:nvSpPr>
          <p:cNvPr id="9" name="Text 5"/>
          <p:cNvSpPr/>
          <p:nvPr/>
        </p:nvSpPr>
        <p:spPr>
          <a:xfrm>
            <a:off x="1126093" y="2660213"/>
            <a:ext cx="6891814" cy="395049"/>
          </a:xfrm>
          <a:prstGeom prst="rect">
            <a:avLst/>
          </a:prstGeom>
          <a:noFill/>
        </p:spPr>
        <p:txBody>
          <a:bodyPr wrap="none" rtlCol="0" anchor="t"/>
          <a:lstStyle/>
          <a:p>
            <a:pPr marL="0" indent="0">
              <a:lnSpc>
                <a:spcPts val="3110"/>
              </a:lnSpc>
              <a:buNone/>
            </a:pPr>
            <a:r>
              <a:rPr lang="en-US" sz="1945" dirty="0">
                <a:solidFill>
                  <a:srgbClr val="E5E0DF"/>
                </a:solidFill>
                <a:latin typeface="Roboto" pitchFamily="34" charset="0"/>
                <a:ea typeface="Roboto" pitchFamily="34" charset="-122"/>
                <a:cs typeface="Roboto" pitchFamily="34" charset="-120"/>
              </a:rPr>
              <a:t>Regularly update your PIN to protect your financial information.</a:t>
            </a:r>
            <a:endParaRPr lang="en-US" sz="1945" dirty="0"/>
          </a:p>
        </p:txBody>
      </p:sp>
      <p:sp>
        <p:nvSpPr>
          <p:cNvPr id="10" name="Shape 6"/>
          <p:cNvSpPr/>
          <p:nvPr/>
        </p:nvSpPr>
        <p:spPr>
          <a:xfrm>
            <a:off x="864037" y="3564136"/>
            <a:ext cx="7415927" cy="1848088"/>
          </a:xfrm>
          <a:prstGeom prst="roundRect">
            <a:avLst>
              <a:gd name="adj" fmla="val 5611"/>
            </a:avLst>
          </a:prstGeom>
          <a:solidFill>
            <a:srgbClr val="3D3D42"/>
          </a:solidFill>
          <a:ln w="15240">
            <a:solidFill>
              <a:srgbClr val="56565B"/>
            </a:solidFill>
            <a:prstDash val="solid"/>
          </a:ln>
        </p:spPr>
      </p:sp>
      <p:sp>
        <p:nvSpPr>
          <p:cNvPr id="11" name="Text 7"/>
          <p:cNvSpPr/>
          <p:nvPr/>
        </p:nvSpPr>
        <p:spPr>
          <a:xfrm>
            <a:off x="1126093" y="3826193"/>
            <a:ext cx="3086100" cy="385763"/>
          </a:xfrm>
          <a:prstGeom prst="rect">
            <a:avLst/>
          </a:prstGeom>
          <a:noFill/>
        </p:spPr>
        <p:txBody>
          <a:bodyPr wrap="none" rtlCol="0" anchor="t"/>
          <a:lstStyle/>
          <a:p>
            <a:pPr marL="0" indent="0">
              <a:lnSpc>
                <a:spcPts val="3040"/>
              </a:lnSpc>
              <a:buNone/>
            </a:pPr>
            <a:r>
              <a:rPr lang="en-US" sz="2430" dirty="0">
                <a:solidFill>
                  <a:srgbClr val="E5E0DF"/>
                </a:solidFill>
                <a:latin typeface="Poppins" pitchFamily="34" charset="0"/>
                <a:ea typeface="Poppins" pitchFamily="34" charset="-122"/>
                <a:cs typeface="Poppins" pitchFamily="34" charset="-120"/>
              </a:rPr>
              <a:t>Easy Process</a:t>
            </a:r>
            <a:endParaRPr lang="en-US" sz="2430" dirty="0"/>
          </a:p>
        </p:txBody>
      </p:sp>
      <p:sp>
        <p:nvSpPr>
          <p:cNvPr id="12" name="Text 8"/>
          <p:cNvSpPr/>
          <p:nvPr/>
        </p:nvSpPr>
        <p:spPr>
          <a:xfrm>
            <a:off x="1126093" y="4360069"/>
            <a:ext cx="6891814" cy="790099"/>
          </a:xfrm>
          <a:prstGeom prst="rect">
            <a:avLst/>
          </a:prstGeom>
          <a:noFill/>
        </p:spPr>
        <p:txBody>
          <a:bodyPr wrap="square" rtlCol="0" anchor="t"/>
          <a:lstStyle/>
          <a:p>
            <a:pPr marL="0" indent="0">
              <a:lnSpc>
                <a:spcPts val="3110"/>
              </a:lnSpc>
              <a:buNone/>
            </a:pPr>
            <a:r>
              <a:rPr lang="en-US" sz="1945" dirty="0">
                <a:solidFill>
                  <a:srgbClr val="E5E0DF"/>
                </a:solidFill>
                <a:latin typeface="Roboto" pitchFamily="34" charset="0"/>
                <a:ea typeface="Roboto" pitchFamily="34" charset="-122"/>
                <a:cs typeface="Roboto" pitchFamily="34" charset="-120"/>
              </a:rPr>
              <a:t>Our ATM guides you through the simple steps to change your PIN.</a:t>
            </a:r>
            <a:endParaRPr lang="en-US" sz="1945" dirty="0"/>
          </a:p>
        </p:txBody>
      </p:sp>
      <p:sp>
        <p:nvSpPr>
          <p:cNvPr id="13" name="Shape 9"/>
          <p:cNvSpPr/>
          <p:nvPr/>
        </p:nvSpPr>
        <p:spPr>
          <a:xfrm>
            <a:off x="864037" y="5659041"/>
            <a:ext cx="7415927" cy="1848088"/>
          </a:xfrm>
          <a:prstGeom prst="roundRect">
            <a:avLst>
              <a:gd name="adj" fmla="val 5611"/>
            </a:avLst>
          </a:prstGeom>
          <a:solidFill>
            <a:srgbClr val="3D3D42"/>
          </a:solidFill>
          <a:ln w="15240">
            <a:solidFill>
              <a:srgbClr val="56565B"/>
            </a:solidFill>
            <a:prstDash val="solid"/>
          </a:ln>
        </p:spPr>
      </p:sp>
      <p:sp>
        <p:nvSpPr>
          <p:cNvPr id="14" name="Text 10"/>
          <p:cNvSpPr/>
          <p:nvPr/>
        </p:nvSpPr>
        <p:spPr>
          <a:xfrm>
            <a:off x="1126093" y="5921097"/>
            <a:ext cx="3212663" cy="385763"/>
          </a:xfrm>
          <a:prstGeom prst="rect">
            <a:avLst/>
          </a:prstGeom>
          <a:noFill/>
        </p:spPr>
        <p:txBody>
          <a:bodyPr wrap="none" rtlCol="0" anchor="t"/>
          <a:lstStyle/>
          <a:p>
            <a:pPr marL="0" indent="0">
              <a:lnSpc>
                <a:spcPts val="3040"/>
              </a:lnSpc>
              <a:buNone/>
            </a:pPr>
            <a:r>
              <a:rPr lang="en-US" sz="2430" dirty="0">
                <a:solidFill>
                  <a:srgbClr val="E5E0DF"/>
                </a:solidFill>
                <a:latin typeface="Poppins" pitchFamily="34" charset="0"/>
                <a:ea typeface="Poppins" pitchFamily="34" charset="-122"/>
                <a:cs typeface="Poppins" pitchFamily="34" charset="-120"/>
              </a:rPr>
              <a:t>Personalized Security</a:t>
            </a:r>
            <a:endParaRPr lang="en-US" sz="2430" dirty="0"/>
          </a:p>
        </p:txBody>
      </p:sp>
      <p:sp>
        <p:nvSpPr>
          <p:cNvPr id="15" name="Text 11"/>
          <p:cNvSpPr/>
          <p:nvPr/>
        </p:nvSpPr>
        <p:spPr>
          <a:xfrm>
            <a:off x="1126093" y="6454973"/>
            <a:ext cx="6891814" cy="790099"/>
          </a:xfrm>
          <a:prstGeom prst="rect">
            <a:avLst/>
          </a:prstGeom>
          <a:noFill/>
        </p:spPr>
        <p:txBody>
          <a:bodyPr wrap="square" rtlCol="0" anchor="t"/>
          <a:lstStyle/>
          <a:p>
            <a:pPr marL="0" indent="0">
              <a:lnSpc>
                <a:spcPts val="3110"/>
              </a:lnSpc>
              <a:buNone/>
            </a:pPr>
            <a:r>
              <a:rPr lang="en-US" sz="1945" dirty="0">
                <a:solidFill>
                  <a:srgbClr val="E5E0DF"/>
                </a:solidFill>
                <a:latin typeface="Roboto" pitchFamily="34" charset="0"/>
                <a:ea typeface="Roboto" pitchFamily="34" charset="-122"/>
                <a:cs typeface="Roboto" pitchFamily="34" charset="-120"/>
              </a:rPr>
              <a:t>Choose a PIN that is memorable to you, yet difficult for others to guess.</a:t>
            </a:r>
            <a:endParaRPr lang="en-US" sz="194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29600"/>
          </a:xfrm>
          <a:prstGeom prst="rect">
            <a:avLst/>
          </a:prstGeom>
          <a:solidFill>
            <a:srgbClr val="050505"/>
          </a:solidFill>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19511" y="2363153"/>
            <a:ext cx="4935379" cy="3503295"/>
          </a:xfrm>
          <a:prstGeom prst="rect">
            <a:avLst/>
          </a:prstGeom>
        </p:spPr>
      </p:pic>
      <p:sp>
        <p:nvSpPr>
          <p:cNvPr id="6" name="Text 2"/>
          <p:cNvSpPr/>
          <p:nvPr/>
        </p:nvSpPr>
        <p:spPr>
          <a:xfrm>
            <a:off x="771168" y="607576"/>
            <a:ext cx="7601664" cy="1377077"/>
          </a:xfrm>
          <a:prstGeom prst="rect">
            <a:avLst/>
          </a:prstGeom>
          <a:noFill/>
        </p:spPr>
        <p:txBody>
          <a:bodyPr wrap="square" rtlCol="0" anchor="t"/>
          <a:lstStyle/>
          <a:p>
            <a:pPr marL="0" indent="0">
              <a:lnSpc>
                <a:spcPts val="5420"/>
              </a:lnSpc>
              <a:buNone/>
            </a:pPr>
            <a:r>
              <a:rPr lang="en-US" sz="4340" dirty="0">
                <a:solidFill>
                  <a:srgbClr val="F2F2F3"/>
                </a:solidFill>
                <a:latin typeface="Poppins" pitchFamily="34" charset="0"/>
                <a:ea typeface="Poppins" pitchFamily="34" charset="-122"/>
                <a:cs typeface="Poppins" pitchFamily="34" charset="-120"/>
              </a:rPr>
              <a:t>Reviewing Transaction History</a:t>
            </a:r>
            <a:endParaRPr lang="en-US" sz="4340" dirty="0"/>
          </a:p>
        </p:txBody>
      </p:sp>
      <p:sp>
        <p:nvSpPr>
          <p:cNvPr id="7" name="Shape 3"/>
          <p:cNvSpPr/>
          <p:nvPr/>
        </p:nvSpPr>
        <p:spPr>
          <a:xfrm>
            <a:off x="1087993" y="2315170"/>
            <a:ext cx="27503" cy="5306854"/>
          </a:xfrm>
          <a:prstGeom prst="roundRect">
            <a:avLst>
              <a:gd name="adj" fmla="val 336519"/>
            </a:avLst>
          </a:prstGeom>
          <a:solidFill>
            <a:srgbClr val="56565B"/>
          </a:solidFill>
        </p:spPr>
      </p:sp>
      <p:sp>
        <p:nvSpPr>
          <p:cNvPr id="8" name="Shape 4"/>
          <p:cNvSpPr/>
          <p:nvPr/>
        </p:nvSpPr>
        <p:spPr>
          <a:xfrm>
            <a:off x="1349573" y="2797195"/>
            <a:ext cx="771168" cy="27503"/>
          </a:xfrm>
          <a:prstGeom prst="roundRect">
            <a:avLst>
              <a:gd name="adj" fmla="val 336519"/>
            </a:avLst>
          </a:prstGeom>
          <a:solidFill>
            <a:srgbClr val="56565B"/>
          </a:solidFill>
        </p:spPr>
      </p:sp>
      <p:sp>
        <p:nvSpPr>
          <p:cNvPr id="9" name="Shape 5"/>
          <p:cNvSpPr/>
          <p:nvPr/>
        </p:nvSpPr>
        <p:spPr>
          <a:xfrm>
            <a:off x="853797" y="2563058"/>
            <a:ext cx="495776" cy="495776"/>
          </a:xfrm>
          <a:prstGeom prst="roundRect">
            <a:avLst>
              <a:gd name="adj" fmla="val 18668"/>
            </a:avLst>
          </a:prstGeom>
          <a:solidFill>
            <a:srgbClr val="3D3D42"/>
          </a:solidFill>
          <a:ln w="7620">
            <a:solidFill>
              <a:srgbClr val="56565B"/>
            </a:solidFill>
            <a:prstDash val="solid"/>
          </a:ln>
        </p:spPr>
      </p:sp>
      <p:sp>
        <p:nvSpPr>
          <p:cNvPr id="10" name="Text 6"/>
          <p:cNvSpPr/>
          <p:nvPr/>
        </p:nvSpPr>
        <p:spPr>
          <a:xfrm>
            <a:off x="1053346" y="2645688"/>
            <a:ext cx="96560" cy="330517"/>
          </a:xfrm>
          <a:prstGeom prst="rect">
            <a:avLst/>
          </a:prstGeom>
          <a:noFill/>
        </p:spPr>
        <p:txBody>
          <a:bodyPr wrap="none" rtlCol="0" anchor="t"/>
          <a:lstStyle/>
          <a:p>
            <a:pPr marL="0" indent="0" algn="ctr">
              <a:lnSpc>
                <a:spcPts val="2605"/>
              </a:lnSpc>
              <a:buNone/>
            </a:pPr>
            <a:r>
              <a:rPr lang="en-US" sz="2605" dirty="0">
                <a:solidFill>
                  <a:srgbClr val="E5E0DF"/>
                </a:solidFill>
                <a:latin typeface="Poppins" pitchFamily="34" charset="0"/>
                <a:ea typeface="Poppins" pitchFamily="34" charset="-122"/>
                <a:cs typeface="Poppins" pitchFamily="34" charset="-120"/>
              </a:rPr>
              <a:t>1</a:t>
            </a:r>
            <a:endParaRPr lang="en-US" sz="2605" dirty="0"/>
          </a:p>
        </p:txBody>
      </p:sp>
      <p:sp>
        <p:nvSpPr>
          <p:cNvPr id="11" name="Text 7"/>
          <p:cNvSpPr/>
          <p:nvPr/>
        </p:nvSpPr>
        <p:spPr>
          <a:xfrm>
            <a:off x="2313623" y="2535436"/>
            <a:ext cx="2754511" cy="344329"/>
          </a:xfrm>
          <a:prstGeom prst="rect">
            <a:avLst/>
          </a:prstGeom>
          <a:noFill/>
        </p:spPr>
        <p:txBody>
          <a:bodyPr wrap="none" rtlCol="0" anchor="t"/>
          <a:lstStyle/>
          <a:p>
            <a:pPr marL="0" indent="0" algn="l">
              <a:lnSpc>
                <a:spcPts val="2710"/>
              </a:lnSpc>
              <a:buNone/>
            </a:pPr>
            <a:r>
              <a:rPr lang="en-US" sz="2170" dirty="0">
                <a:solidFill>
                  <a:srgbClr val="E5E0DF"/>
                </a:solidFill>
                <a:latin typeface="Poppins" pitchFamily="34" charset="0"/>
                <a:ea typeface="Poppins" pitchFamily="34" charset="-122"/>
                <a:cs typeface="Poppins" pitchFamily="34" charset="-120"/>
              </a:rPr>
              <a:t>Deposits</a:t>
            </a:r>
            <a:endParaRPr lang="en-US" sz="2170" dirty="0"/>
          </a:p>
        </p:txBody>
      </p:sp>
      <p:sp>
        <p:nvSpPr>
          <p:cNvPr id="12" name="Text 8"/>
          <p:cNvSpPr/>
          <p:nvPr/>
        </p:nvSpPr>
        <p:spPr>
          <a:xfrm>
            <a:off x="2313623" y="3011924"/>
            <a:ext cx="6059210" cy="705088"/>
          </a:xfrm>
          <a:prstGeom prst="rect">
            <a:avLst/>
          </a:prstGeom>
          <a:noFill/>
        </p:spPr>
        <p:txBody>
          <a:bodyPr wrap="square" rtlCol="0" anchor="t"/>
          <a:lstStyle/>
          <a:p>
            <a:pPr marL="0" indent="0" algn="l">
              <a:lnSpc>
                <a:spcPts val="2775"/>
              </a:lnSpc>
              <a:buNone/>
            </a:pPr>
            <a:r>
              <a:rPr lang="en-US" sz="1735" dirty="0">
                <a:solidFill>
                  <a:srgbClr val="E5E0DF"/>
                </a:solidFill>
                <a:latin typeface="Roboto" pitchFamily="34" charset="0"/>
                <a:ea typeface="Roboto" pitchFamily="34" charset="-122"/>
                <a:cs typeface="Roboto" pitchFamily="34" charset="-120"/>
              </a:rPr>
              <a:t>Track all your cash and check deposits for financial transparency.</a:t>
            </a:r>
            <a:endParaRPr lang="en-US" sz="1735" dirty="0"/>
          </a:p>
        </p:txBody>
      </p:sp>
      <p:sp>
        <p:nvSpPr>
          <p:cNvPr id="13" name="Shape 9"/>
          <p:cNvSpPr/>
          <p:nvPr/>
        </p:nvSpPr>
        <p:spPr>
          <a:xfrm>
            <a:off x="1349573" y="4639568"/>
            <a:ext cx="771168" cy="27503"/>
          </a:xfrm>
          <a:prstGeom prst="roundRect">
            <a:avLst>
              <a:gd name="adj" fmla="val 336519"/>
            </a:avLst>
          </a:prstGeom>
          <a:solidFill>
            <a:srgbClr val="56565B"/>
          </a:solidFill>
        </p:spPr>
      </p:sp>
      <p:sp>
        <p:nvSpPr>
          <p:cNvPr id="14" name="Shape 10"/>
          <p:cNvSpPr/>
          <p:nvPr/>
        </p:nvSpPr>
        <p:spPr>
          <a:xfrm>
            <a:off x="853797" y="4405432"/>
            <a:ext cx="495776" cy="495776"/>
          </a:xfrm>
          <a:prstGeom prst="roundRect">
            <a:avLst>
              <a:gd name="adj" fmla="val 18668"/>
            </a:avLst>
          </a:prstGeom>
          <a:solidFill>
            <a:srgbClr val="3D3D42"/>
          </a:solidFill>
          <a:ln w="7620">
            <a:solidFill>
              <a:srgbClr val="56565B"/>
            </a:solidFill>
            <a:prstDash val="solid"/>
          </a:ln>
        </p:spPr>
      </p:sp>
      <p:sp>
        <p:nvSpPr>
          <p:cNvPr id="15" name="Text 11"/>
          <p:cNvSpPr/>
          <p:nvPr/>
        </p:nvSpPr>
        <p:spPr>
          <a:xfrm>
            <a:off x="1007150" y="4488061"/>
            <a:ext cx="189071" cy="330517"/>
          </a:xfrm>
          <a:prstGeom prst="rect">
            <a:avLst/>
          </a:prstGeom>
          <a:noFill/>
        </p:spPr>
        <p:txBody>
          <a:bodyPr wrap="none" rtlCol="0" anchor="t"/>
          <a:lstStyle/>
          <a:p>
            <a:pPr marL="0" indent="0" algn="ctr">
              <a:lnSpc>
                <a:spcPts val="2605"/>
              </a:lnSpc>
              <a:buNone/>
            </a:pPr>
            <a:r>
              <a:rPr lang="en-US" sz="2605" dirty="0">
                <a:solidFill>
                  <a:srgbClr val="E5E0DF"/>
                </a:solidFill>
                <a:latin typeface="Poppins" pitchFamily="34" charset="0"/>
                <a:ea typeface="Poppins" pitchFamily="34" charset="-122"/>
                <a:cs typeface="Poppins" pitchFamily="34" charset="-120"/>
              </a:rPr>
              <a:t>2</a:t>
            </a:r>
            <a:endParaRPr lang="en-US" sz="2605" dirty="0"/>
          </a:p>
        </p:txBody>
      </p:sp>
      <p:sp>
        <p:nvSpPr>
          <p:cNvPr id="16" name="Text 12"/>
          <p:cNvSpPr/>
          <p:nvPr/>
        </p:nvSpPr>
        <p:spPr>
          <a:xfrm>
            <a:off x="2313623" y="4377809"/>
            <a:ext cx="2754511" cy="344329"/>
          </a:xfrm>
          <a:prstGeom prst="rect">
            <a:avLst/>
          </a:prstGeom>
          <a:noFill/>
        </p:spPr>
        <p:txBody>
          <a:bodyPr wrap="none" rtlCol="0" anchor="t"/>
          <a:lstStyle/>
          <a:p>
            <a:pPr marL="0" indent="0" algn="l">
              <a:lnSpc>
                <a:spcPts val="2710"/>
              </a:lnSpc>
              <a:buNone/>
            </a:pPr>
            <a:r>
              <a:rPr lang="en-US" sz="2170" dirty="0">
                <a:solidFill>
                  <a:srgbClr val="E5E0DF"/>
                </a:solidFill>
                <a:latin typeface="Poppins" pitchFamily="34" charset="0"/>
                <a:ea typeface="Poppins" pitchFamily="34" charset="-122"/>
                <a:cs typeface="Poppins" pitchFamily="34" charset="-120"/>
              </a:rPr>
              <a:t>Withdrawals</a:t>
            </a:r>
            <a:endParaRPr lang="en-US" sz="2170" dirty="0"/>
          </a:p>
        </p:txBody>
      </p:sp>
      <p:sp>
        <p:nvSpPr>
          <p:cNvPr id="17" name="Text 13"/>
          <p:cNvSpPr/>
          <p:nvPr/>
        </p:nvSpPr>
        <p:spPr>
          <a:xfrm>
            <a:off x="2313623" y="4854297"/>
            <a:ext cx="6059210" cy="705088"/>
          </a:xfrm>
          <a:prstGeom prst="rect">
            <a:avLst/>
          </a:prstGeom>
          <a:noFill/>
        </p:spPr>
        <p:txBody>
          <a:bodyPr wrap="square" rtlCol="0" anchor="t"/>
          <a:lstStyle/>
          <a:p>
            <a:pPr marL="0" indent="0" algn="l">
              <a:lnSpc>
                <a:spcPts val="2775"/>
              </a:lnSpc>
              <a:buNone/>
            </a:pPr>
            <a:r>
              <a:rPr lang="en-US" sz="1735" dirty="0">
                <a:solidFill>
                  <a:srgbClr val="E5E0DF"/>
                </a:solidFill>
                <a:latin typeface="Roboto" pitchFamily="34" charset="0"/>
                <a:ea typeface="Roboto" pitchFamily="34" charset="-122"/>
                <a:cs typeface="Roboto" pitchFamily="34" charset="-120"/>
              </a:rPr>
              <a:t>Monitor your withdrawal activity to ensure accurate record-keeping.</a:t>
            </a:r>
            <a:endParaRPr lang="en-US" sz="1735" dirty="0"/>
          </a:p>
        </p:txBody>
      </p:sp>
      <p:sp>
        <p:nvSpPr>
          <p:cNvPr id="18" name="Shape 14"/>
          <p:cNvSpPr/>
          <p:nvPr/>
        </p:nvSpPr>
        <p:spPr>
          <a:xfrm>
            <a:off x="1349573" y="6481941"/>
            <a:ext cx="771168" cy="27503"/>
          </a:xfrm>
          <a:prstGeom prst="roundRect">
            <a:avLst>
              <a:gd name="adj" fmla="val 336519"/>
            </a:avLst>
          </a:prstGeom>
          <a:solidFill>
            <a:srgbClr val="56565B"/>
          </a:solidFill>
        </p:spPr>
      </p:sp>
      <p:sp>
        <p:nvSpPr>
          <p:cNvPr id="19" name="Shape 15"/>
          <p:cNvSpPr/>
          <p:nvPr/>
        </p:nvSpPr>
        <p:spPr>
          <a:xfrm>
            <a:off x="853797" y="6247805"/>
            <a:ext cx="495776" cy="495776"/>
          </a:xfrm>
          <a:prstGeom prst="roundRect">
            <a:avLst>
              <a:gd name="adj" fmla="val 18668"/>
            </a:avLst>
          </a:prstGeom>
          <a:solidFill>
            <a:srgbClr val="3D3D42"/>
          </a:solidFill>
          <a:ln w="7620">
            <a:solidFill>
              <a:srgbClr val="56565B"/>
            </a:solidFill>
            <a:prstDash val="solid"/>
          </a:ln>
        </p:spPr>
      </p:sp>
      <p:sp>
        <p:nvSpPr>
          <p:cNvPr id="20" name="Text 16"/>
          <p:cNvSpPr/>
          <p:nvPr/>
        </p:nvSpPr>
        <p:spPr>
          <a:xfrm>
            <a:off x="1005007" y="6330434"/>
            <a:ext cx="193358" cy="330517"/>
          </a:xfrm>
          <a:prstGeom prst="rect">
            <a:avLst/>
          </a:prstGeom>
          <a:noFill/>
        </p:spPr>
        <p:txBody>
          <a:bodyPr wrap="none" rtlCol="0" anchor="t"/>
          <a:lstStyle/>
          <a:p>
            <a:pPr marL="0" indent="0" algn="ctr">
              <a:lnSpc>
                <a:spcPts val="2605"/>
              </a:lnSpc>
              <a:buNone/>
            </a:pPr>
            <a:r>
              <a:rPr lang="en-US" sz="2605" dirty="0">
                <a:solidFill>
                  <a:srgbClr val="E5E0DF"/>
                </a:solidFill>
                <a:latin typeface="Poppins" pitchFamily="34" charset="0"/>
                <a:ea typeface="Poppins" pitchFamily="34" charset="-122"/>
                <a:cs typeface="Poppins" pitchFamily="34" charset="-120"/>
              </a:rPr>
              <a:t>3</a:t>
            </a:r>
            <a:endParaRPr lang="en-US" sz="2605" dirty="0"/>
          </a:p>
        </p:txBody>
      </p:sp>
      <p:sp>
        <p:nvSpPr>
          <p:cNvPr id="21" name="Text 17"/>
          <p:cNvSpPr/>
          <p:nvPr/>
        </p:nvSpPr>
        <p:spPr>
          <a:xfrm>
            <a:off x="2313623" y="6220182"/>
            <a:ext cx="2754511" cy="344329"/>
          </a:xfrm>
          <a:prstGeom prst="rect">
            <a:avLst/>
          </a:prstGeom>
          <a:noFill/>
        </p:spPr>
        <p:txBody>
          <a:bodyPr wrap="none" rtlCol="0" anchor="t"/>
          <a:lstStyle/>
          <a:p>
            <a:pPr marL="0" indent="0" algn="l">
              <a:lnSpc>
                <a:spcPts val="2710"/>
              </a:lnSpc>
              <a:buNone/>
            </a:pPr>
            <a:r>
              <a:rPr lang="en-US" sz="2170" dirty="0">
                <a:solidFill>
                  <a:srgbClr val="E5E0DF"/>
                </a:solidFill>
                <a:latin typeface="Poppins" pitchFamily="34" charset="0"/>
                <a:ea typeface="Poppins" pitchFamily="34" charset="-122"/>
                <a:cs typeface="Poppins" pitchFamily="34" charset="-120"/>
              </a:rPr>
              <a:t>PIN Changes</a:t>
            </a:r>
            <a:endParaRPr lang="en-US" sz="2170" dirty="0"/>
          </a:p>
        </p:txBody>
      </p:sp>
      <p:sp>
        <p:nvSpPr>
          <p:cNvPr id="22" name="Text 18"/>
          <p:cNvSpPr/>
          <p:nvPr/>
        </p:nvSpPr>
        <p:spPr>
          <a:xfrm>
            <a:off x="2313623" y="6696670"/>
            <a:ext cx="6059210" cy="705088"/>
          </a:xfrm>
          <a:prstGeom prst="rect">
            <a:avLst/>
          </a:prstGeom>
          <a:noFill/>
        </p:spPr>
        <p:txBody>
          <a:bodyPr wrap="square" rtlCol="0" anchor="t"/>
          <a:lstStyle/>
          <a:p>
            <a:pPr marL="0" indent="0" algn="l">
              <a:lnSpc>
                <a:spcPts val="2775"/>
              </a:lnSpc>
              <a:buNone/>
            </a:pPr>
            <a:r>
              <a:rPr lang="en-US" sz="1735" dirty="0">
                <a:solidFill>
                  <a:srgbClr val="E5E0DF"/>
                </a:solidFill>
                <a:latin typeface="Roboto" pitchFamily="34" charset="0"/>
                <a:ea typeface="Roboto" pitchFamily="34" charset="-122"/>
                <a:cs typeface="Roboto" pitchFamily="34" charset="-120"/>
              </a:rPr>
              <a:t>Stay informed about any updates to your personal identification number.</a:t>
            </a:r>
            <a:endParaRPr lang="en-US" sz="173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29600"/>
          </a:xfrm>
          <a:prstGeom prst="rect">
            <a:avLst/>
          </a:prstGeom>
          <a:solidFill>
            <a:srgbClr val="050505"/>
          </a:solidFill>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50190" y="514985"/>
            <a:ext cx="4985385" cy="6825615"/>
          </a:xfrm>
          <a:prstGeom prst="rect">
            <a:avLst/>
          </a:prstGeom>
        </p:spPr>
      </p:pic>
      <p:sp>
        <p:nvSpPr>
          <p:cNvPr id="6" name="Text 2"/>
          <p:cNvSpPr/>
          <p:nvPr/>
        </p:nvSpPr>
        <p:spPr>
          <a:xfrm>
            <a:off x="6188035" y="866180"/>
            <a:ext cx="7025402" cy="626507"/>
          </a:xfrm>
          <a:prstGeom prst="rect">
            <a:avLst/>
          </a:prstGeom>
          <a:noFill/>
        </p:spPr>
        <p:txBody>
          <a:bodyPr wrap="none" rtlCol="0" anchor="t"/>
          <a:lstStyle/>
          <a:p>
            <a:pPr marL="0" indent="0">
              <a:lnSpc>
                <a:spcPts val="4935"/>
              </a:lnSpc>
              <a:buNone/>
            </a:pPr>
            <a:r>
              <a:rPr lang="en-US" sz="3945" dirty="0">
                <a:solidFill>
                  <a:srgbClr val="F2F2F3"/>
                </a:solidFill>
                <a:latin typeface="Poppins" pitchFamily="34" charset="0"/>
                <a:ea typeface="Poppins" pitchFamily="34" charset="-122"/>
                <a:cs typeface="Poppins" pitchFamily="34" charset="-120"/>
              </a:rPr>
              <a:t>Secure and Reliable Banking</a:t>
            </a:r>
            <a:endParaRPr lang="en-US" sz="3945" dirty="0"/>
          </a:p>
        </p:txBody>
      </p:sp>
      <p:pic>
        <p:nvPicPr>
          <p:cNvPr id="7" name="Image 2" descr="preencoded.png"/>
          <p:cNvPicPr>
            <a:picLocks noChangeAspect="1"/>
          </p:cNvPicPr>
          <p:nvPr/>
        </p:nvPicPr>
        <p:blipFill>
          <a:blip r:embed="rId5"/>
          <a:stretch>
            <a:fillRect/>
          </a:stretch>
        </p:blipFill>
        <p:spPr>
          <a:xfrm>
            <a:off x="6188035" y="1793319"/>
            <a:ext cx="501134" cy="501134"/>
          </a:xfrm>
          <a:prstGeom prst="rect">
            <a:avLst/>
          </a:prstGeom>
        </p:spPr>
      </p:pic>
      <p:sp>
        <p:nvSpPr>
          <p:cNvPr id="8" name="Text 3"/>
          <p:cNvSpPr/>
          <p:nvPr/>
        </p:nvSpPr>
        <p:spPr>
          <a:xfrm>
            <a:off x="6188035" y="2494836"/>
            <a:ext cx="2505908" cy="313253"/>
          </a:xfrm>
          <a:prstGeom prst="rect">
            <a:avLst/>
          </a:prstGeom>
          <a:noFill/>
        </p:spPr>
        <p:txBody>
          <a:bodyPr wrap="none" rtlCol="0" anchor="t"/>
          <a:lstStyle/>
          <a:p>
            <a:pPr marL="0" indent="0" algn="l">
              <a:lnSpc>
                <a:spcPts val="2465"/>
              </a:lnSpc>
              <a:buNone/>
            </a:pPr>
            <a:r>
              <a:rPr lang="en-US" sz="1975" dirty="0">
                <a:solidFill>
                  <a:srgbClr val="E5E0DF"/>
                </a:solidFill>
                <a:latin typeface="Poppins" pitchFamily="34" charset="0"/>
                <a:ea typeface="Poppins" pitchFamily="34" charset="-122"/>
                <a:cs typeface="Poppins" pitchFamily="34" charset="-120"/>
              </a:rPr>
              <a:t>Encrypted</a:t>
            </a:r>
            <a:endParaRPr lang="en-US" sz="1975" dirty="0"/>
          </a:p>
        </p:txBody>
      </p:sp>
      <p:sp>
        <p:nvSpPr>
          <p:cNvPr id="9" name="Text 4"/>
          <p:cNvSpPr/>
          <p:nvPr/>
        </p:nvSpPr>
        <p:spPr>
          <a:xfrm>
            <a:off x="6188035" y="2928342"/>
            <a:ext cx="7740729" cy="320754"/>
          </a:xfrm>
          <a:prstGeom prst="rect">
            <a:avLst/>
          </a:prstGeom>
          <a:noFill/>
        </p:spPr>
        <p:txBody>
          <a:bodyPr wrap="none" rtlCol="0" anchor="t"/>
          <a:lstStyle/>
          <a:p>
            <a:pPr marL="0" indent="0" algn="l">
              <a:lnSpc>
                <a:spcPts val="2525"/>
              </a:lnSpc>
              <a:buNone/>
            </a:pPr>
            <a:r>
              <a:rPr lang="en-US" sz="1580" dirty="0">
                <a:solidFill>
                  <a:srgbClr val="E5E0DF"/>
                </a:solidFill>
                <a:latin typeface="Roboto" pitchFamily="34" charset="0"/>
                <a:ea typeface="Roboto" pitchFamily="34" charset="-122"/>
                <a:cs typeface="Roboto" pitchFamily="34" charset="-120"/>
              </a:rPr>
              <a:t>Your data is protected with advanced encryption technology.</a:t>
            </a:r>
            <a:endParaRPr lang="en-US" sz="1580" dirty="0"/>
          </a:p>
        </p:txBody>
      </p:sp>
      <p:pic>
        <p:nvPicPr>
          <p:cNvPr id="10" name="Image 3" descr="preencoded.png"/>
          <p:cNvPicPr>
            <a:picLocks noChangeAspect="1"/>
          </p:cNvPicPr>
          <p:nvPr/>
        </p:nvPicPr>
        <p:blipFill>
          <a:blip r:embed="rId6"/>
          <a:stretch>
            <a:fillRect/>
          </a:stretch>
        </p:blipFill>
        <p:spPr>
          <a:xfrm>
            <a:off x="6188035" y="3850481"/>
            <a:ext cx="501134" cy="501134"/>
          </a:xfrm>
          <a:prstGeom prst="rect">
            <a:avLst/>
          </a:prstGeom>
        </p:spPr>
      </p:pic>
      <p:sp>
        <p:nvSpPr>
          <p:cNvPr id="11" name="Text 5"/>
          <p:cNvSpPr/>
          <p:nvPr/>
        </p:nvSpPr>
        <p:spPr>
          <a:xfrm>
            <a:off x="6188035" y="4551998"/>
            <a:ext cx="2505908" cy="313253"/>
          </a:xfrm>
          <a:prstGeom prst="rect">
            <a:avLst/>
          </a:prstGeom>
          <a:noFill/>
        </p:spPr>
        <p:txBody>
          <a:bodyPr wrap="none" rtlCol="0" anchor="t"/>
          <a:lstStyle/>
          <a:p>
            <a:pPr marL="0" indent="0" algn="l">
              <a:lnSpc>
                <a:spcPts val="2465"/>
              </a:lnSpc>
              <a:buNone/>
            </a:pPr>
            <a:r>
              <a:rPr lang="en-US" sz="1975" dirty="0">
                <a:solidFill>
                  <a:srgbClr val="E5E0DF"/>
                </a:solidFill>
                <a:latin typeface="Poppins" pitchFamily="34" charset="0"/>
                <a:ea typeface="Poppins" pitchFamily="34" charset="-122"/>
                <a:cs typeface="Poppins" pitchFamily="34" charset="-120"/>
              </a:rPr>
              <a:t>Tamper-Resistant</a:t>
            </a:r>
            <a:endParaRPr lang="en-US" sz="1975" dirty="0"/>
          </a:p>
        </p:txBody>
      </p:sp>
      <p:sp>
        <p:nvSpPr>
          <p:cNvPr id="12" name="Text 6"/>
          <p:cNvSpPr/>
          <p:nvPr/>
        </p:nvSpPr>
        <p:spPr>
          <a:xfrm>
            <a:off x="6188035" y="4985504"/>
            <a:ext cx="7740729" cy="320754"/>
          </a:xfrm>
          <a:prstGeom prst="rect">
            <a:avLst/>
          </a:prstGeom>
          <a:noFill/>
        </p:spPr>
        <p:txBody>
          <a:bodyPr wrap="none" rtlCol="0" anchor="t"/>
          <a:lstStyle/>
          <a:p>
            <a:pPr marL="0" indent="0" algn="l">
              <a:lnSpc>
                <a:spcPts val="2525"/>
              </a:lnSpc>
              <a:buNone/>
            </a:pPr>
            <a:r>
              <a:rPr lang="en-US" sz="1580" dirty="0">
                <a:solidFill>
                  <a:srgbClr val="E5E0DF"/>
                </a:solidFill>
                <a:latin typeface="Roboto" pitchFamily="34" charset="0"/>
                <a:ea typeface="Roboto" pitchFamily="34" charset="-122"/>
                <a:cs typeface="Roboto" pitchFamily="34" charset="-120"/>
              </a:rPr>
              <a:t>Our ATM is designed to deter and detect any unauthorized access.</a:t>
            </a:r>
            <a:endParaRPr lang="en-US" sz="1580" dirty="0"/>
          </a:p>
        </p:txBody>
      </p:sp>
      <p:pic>
        <p:nvPicPr>
          <p:cNvPr id="13" name="Image 4" descr="preencoded.png"/>
          <p:cNvPicPr>
            <a:picLocks noChangeAspect="1"/>
          </p:cNvPicPr>
          <p:nvPr/>
        </p:nvPicPr>
        <p:blipFill>
          <a:blip r:embed="rId7"/>
          <a:stretch>
            <a:fillRect/>
          </a:stretch>
        </p:blipFill>
        <p:spPr>
          <a:xfrm>
            <a:off x="6188035" y="5907643"/>
            <a:ext cx="501134" cy="501134"/>
          </a:xfrm>
          <a:prstGeom prst="rect">
            <a:avLst/>
          </a:prstGeom>
        </p:spPr>
      </p:pic>
      <p:sp>
        <p:nvSpPr>
          <p:cNvPr id="14" name="Text 7"/>
          <p:cNvSpPr/>
          <p:nvPr/>
        </p:nvSpPr>
        <p:spPr>
          <a:xfrm>
            <a:off x="6188035" y="6609159"/>
            <a:ext cx="2505908" cy="313253"/>
          </a:xfrm>
          <a:prstGeom prst="rect">
            <a:avLst/>
          </a:prstGeom>
          <a:noFill/>
        </p:spPr>
        <p:txBody>
          <a:bodyPr wrap="none" rtlCol="0" anchor="t"/>
          <a:lstStyle/>
          <a:p>
            <a:pPr marL="0" indent="0" algn="l">
              <a:lnSpc>
                <a:spcPts val="2465"/>
              </a:lnSpc>
              <a:buNone/>
            </a:pPr>
            <a:r>
              <a:rPr lang="en-US" sz="1975" dirty="0">
                <a:solidFill>
                  <a:srgbClr val="E5E0DF"/>
                </a:solidFill>
                <a:latin typeface="Poppins" pitchFamily="34" charset="0"/>
                <a:ea typeface="Poppins" pitchFamily="34" charset="-122"/>
                <a:cs typeface="Poppins" pitchFamily="34" charset="-120"/>
              </a:rPr>
              <a:t>24/7 Availability</a:t>
            </a:r>
            <a:endParaRPr lang="en-US" sz="1975" dirty="0"/>
          </a:p>
        </p:txBody>
      </p:sp>
      <p:sp>
        <p:nvSpPr>
          <p:cNvPr id="15" name="Text 8"/>
          <p:cNvSpPr/>
          <p:nvPr/>
        </p:nvSpPr>
        <p:spPr>
          <a:xfrm>
            <a:off x="6188035" y="7042666"/>
            <a:ext cx="7740729" cy="320754"/>
          </a:xfrm>
          <a:prstGeom prst="rect">
            <a:avLst/>
          </a:prstGeom>
          <a:noFill/>
        </p:spPr>
        <p:txBody>
          <a:bodyPr wrap="none" rtlCol="0" anchor="t"/>
          <a:lstStyle/>
          <a:p>
            <a:pPr marL="0" indent="0" algn="l">
              <a:lnSpc>
                <a:spcPts val="2525"/>
              </a:lnSpc>
              <a:buNone/>
            </a:pPr>
            <a:r>
              <a:rPr lang="en-US" sz="1580" dirty="0">
                <a:solidFill>
                  <a:srgbClr val="E5E0DF"/>
                </a:solidFill>
                <a:latin typeface="Roboto" pitchFamily="34" charset="0"/>
                <a:ea typeface="Roboto" pitchFamily="34" charset="-122"/>
                <a:cs typeface="Roboto" pitchFamily="34" charset="-120"/>
              </a:rPr>
              <a:t>Manage your finances anytime, day or night, with our reliable ATM.</a:t>
            </a:r>
            <a:endParaRPr lang="en-US" sz="158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29600"/>
          </a:xfrm>
          <a:prstGeom prst="rect">
            <a:avLst/>
          </a:prstGeom>
          <a:solidFill>
            <a:srgbClr val="050505"/>
          </a:solidFill>
        </p:spPr>
      </p:sp>
      <p:sp>
        <p:nvSpPr>
          <p:cNvPr id="4" name="Text 2"/>
          <p:cNvSpPr/>
          <p:nvPr/>
        </p:nvSpPr>
        <p:spPr>
          <a:xfrm>
            <a:off x="831652" y="654248"/>
            <a:ext cx="12385596" cy="742593"/>
          </a:xfrm>
          <a:prstGeom prst="rect">
            <a:avLst/>
          </a:prstGeom>
          <a:noFill/>
        </p:spPr>
        <p:txBody>
          <a:bodyPr wrap="none" rtlCol="0" anchor="t"/>
          <a:lstStyle/>
          <a:p>
            <a:pPr marL="0" indent="0">
              <a:lnSpc>
                <a:spcPts val="5850"/>
              </a:lnSpc>
              <a:buNone/>
            </a:pPr>
            <a:r>
              <a:rPr lang="en-US" sz="4680" dirty="0">
                <a:solidFill>
                  <a:srgbClr val="F2F2F3"/>
                </a:solidFill>
                <a:latin typeface="Poppins" pitchFamily="34" charset="0"/>
                <a:ea typeface="Poppins" pitchFamily="34" charset="-122"/>
                <a:cs typeface="Poppins" pitchFamily="34" charset="-120"/>
              </a:rPr>
              <a:t>Java: Class, Object, and Method Flowchart</a:t>
            </a:r>
            <a:endParaRPr lang="en-US" sz="4680" dirty="0"/>
          </a:p>
        </p:txBody>
      </p:sp>
      <p:pic>
        <p:nvPicPr>
          <p:cNvPr id="5" name="Image 0" descr="preencoded.png"/>
          <p:cNvPicPr>
            <a:picLocks noChangeAspect="1"/>
          </p:cNvPicPr>
          <p:nvPr/>
        </p:nvPicPr>
        <p:blipFill>
          <a:blip r:embed="rId3"/>
          <a:stretch>
            <a:fillRect/>
          </a:stretch>
        </p:blipFill>
        <p:spPr>
          <a:xfrm>
            <a:off x="831652" y="1872020"/>
            <a:ext cx="1188125" cy="1901071"/>
          </a:xfrm>
          <a:prstGeom prst="rect">
            <a:avLst/>
          </a:prstGeom>
        </p:spPr>
      </p:pic>
      <p:sp>
        <p:nvSpPr>
          <p:cNvPr id="6" name="Text 3"/>
          <p:cNvSpPr/>
          <p:nvPr/>
        </p:nvSpPr>
        <p:spPr>
          <a:xfrm>
            <a:off x="2376130" y="2109549"/>
            <a:ext cx="2970490" cy="371237"/>
          </a:xfrm>
          <a:prstGeom prst="rect">
            <a:avLst/>
          </a:prstGeom>
          <a:noFill/>
        </p:spPr>
        <p:txBody>
          <a:bodyPr wrap="none" rtlCol="0" anchor="t"/>
          <a:lstStyle/>
          <a:p>
            <a:pPr marL="0" indent="0" algn="l">
              <a:lnSpc>
                <a:spcPts val="2925"/>
              </a:lnSpc>
              <a:buNone/>
            </a:pPr>
            <a:r>
              <a:rPr lang="en-US" sz="2340" dirty="0">
                <a:solidFill>
                  <a:srgbClr val="E5E0DF"/>
                </a:solidFill>
                <a:latin typeface="Poppins" pitchFamily="34" charset="0"/>
                <a:ea typeface="Poppins" pitchFamily="34" charset="-122"/>
                <a:cs typeface="Poppins" pitchFamily="34" charset="-120"/>
              </a:rPr>
              <a:t>Class Definition</a:t>
            </a:r>
            <a:endParaRPr lang="en-US" sz="2340" dirty="0"/>
          </a:p>
        </p:txBody>
      </p:sp>
      <p:sp>
        <p:nvSpPr>
          <p:cNvPr id="7" name="Text 4"/>
          <p:cNvSpPr/>
          <p:nvPr/>
        </p:nvSpPr>
        <p:spPr>
          <a:xfrm>
            <a:off x="2376130" y="2623304"/>
            <a:ext cx="11422618" cy="760333"/>
          </a:xfrm>
          <a:prstGeom prst="rect">
            <a:avLst/>
          </a:prstGeom>
          <a:noFill/>
        </p:spPr>
        <p:txBody>
          <a:bodyPr wrap="square" rtlCol="0" anchor="t"/>
          <a:lstStyle/>
          <a:p>
            <a:pPr marL="0" indent="0" algn="l">
              <a:lnSpc>
                <a:spcPts val="2995"/>
              </a:lnSpc>
              <a:buNone/>
            </a:pPr>
            <a:r>
              <a:rPr lang="en-US" sz="1870" dirty="0">
                <a:solidFill>
                  <a:srgbClr val="E5E0DF"/>
                </a:solidFill>
                <a:latin typeface="Roboto" pitchFamily="34" charset="0"/>
                <a:ea typeface="Roboto" pitchFamily="34" charset="-122"/>
                <a:cs typeface="Roboto" pitchFamily="34" charset="-120"/>
              </a:rPr>
              <a:t>Establish the blueprint for an object, including its properties and behaviors like balance, pin, and transaction history.</a:t>
            </a:r>
            <a:endParaRPr lang="en-US" sz="1870" dirty="0"/>
          </a:p>
        </p:txBody>
      </p:sp>
      <p:pic>
        <p:nvPicPr>
          <p:cNvPr id="8" name="Image 1" descr="preencoded.png"/>
          <p:cNvPicPr>
            <a:picLocks noChangeAspect="1"/>
          </p:cNvPicPr>
          <p:nvPr/>
        </p:nvPicPr>
        <p:blipFill>
          <a:blip r:embed="rId4"/>
          <a:stretch>
            <a:fillRect/>
          </a:stretch>
        </p:blipFill>
        <p:spPr>
          <a:xfrm>
            <a:off x="831652" y="3773091"/>
            <a:ext cx="1188125" cy="1901071"/>
          </a:xfrm>
          <a:prstGeom prst="rect">
            <a:avLst/>
          </a:prstGeom>
        </p:spPr>
      </p:pic>
      <p:sp>
        <p:nvSpPr>
          <p:cNvPr id="9" name="Text 5"/>
          <p:cNvSpPr/>
          <p:nvPr/>
        </p:nvSpPr>
        <p:spPr>
          <a:xfrm>
            <a:off x="2376130" y="4010620"/>
            <a:ext cx="2970490" cy="371237"/>
          </a:xfrm>
          <a:prstGeom prst="rect">
            <a:avLst/>
          </a:prstGeom>
          <a:noFill/>
        </p:spPr>
        <p:txBody>
          <a:bodyPr wrap="none" rtlCol="0" anchor="t"/>
          <a:lstStyle/>
          <a:p>
            <a:pPr marL="0" indent="0" algn="l">
              <a:lnSpc>
                <a:spcPts val="2925"/>
              </a:lnSpc>
              <a:buNone/>
            </a:pPr>
            <a:r>
              <a:rPr lang="en-US" sz="2340" dirty="0">
                <a:solidFill>
                  <a:srgbClr val="E5E0DF"/>
                </a:solidFill>
                <a:latin typeface="Poppins" pitchFamily="34" charset="0"/>
                <a:ea typeface="Poppins" pitchFamily="34" charset="-122"/>
                <a:cs typeface="Poppins" pitchFamily="34" charset="-120"/>
              </a:rPr>
              <a:t>Object Creation</a:t>
            </a:r>
            <a:endParaRPr lang="en-US" sz="2340" dirty="0"/>
          </a:p>
        </p:txBody>
      </p:sp>
      <p:sp>
        <p:nvSpPr>
          <p:cNvPr id="10" name="Text 6"/>
          <p:cNvSpPr/>
          <p:nvPr/>
        </p:nvSpPr>
        <p:spPr>
          <a:xfrm>
            <a:off x="2376130" y="4524375"/>
            <a:ext cx="11422618" cy="380167"/>
          </a:xfrm>
          <a:prstGeom prst="rect">
            <a:avLst/>
          </a:prstGeom>
          <a:noFill/>
        </p:spPr>
        <p:txBody>
          <a:bodyPr wrap="none" rtlCol="0" anchor="t"/>
          <a:lstStyle/>
          <a:p>
            <a:pPr marL="0" indent="0" algn="l">
              <a:lnSpc>
                <a:spcPts val="2995"/>
              </a:lnSpc>
              <a:buNone/>
            </a:pPr>
            <a:r>
              <a:rPr lang="en-US" sz="1870" dirty="0">
                <a:solidFill>
                  <a:srgbClr val="E5E0DF"/>
                </a:solidFill>
                <a:latin typeface="Roboto" pitchFamily="34" charset="0"/>
                <a:ea typeface="Roboto" pitchFamily="34" charset="-122"/>
                <a:cs typeface="Roboto" pitchFamily="34" charset="-120"/>
              </a:rPr>
              <a:t>Instantiate an ATM object from the class, giving it unique initial balance and PIN values.</a:t>
            </a:r>
            <a:endParaRPr lang="en-US" sz="1870" dirty="0"/>
          </a:p>
        </p:txBody>
      </p:sp>
      <p:pic>
        <p:nvPicPr>
          <p:cNvPr id="11" name="Image 2" descr="preencoded.png"/>
          <p:cNvPicPr>
            <a:picLocks noChangeAspect="1"/>
          </p:cNvPicPr>
          <p:nvPr/>
        </p:nvPicPr>
        <p:blipFill>
          <a:blip r:embed="rId5"/>
          <a:stretch>
            <a:fillRect/>
          </a:stretch>
        </p:blipFill>
        <p:spPr>
          <a:xfrm>
            <a:off x="831652" y="5674162"/>
            <a:ext cx="1188125" cy="1901071"/>
          </a:xfrm>
          <a:prstGeom prst="rect">
            <a:avLst/>
          </a:prstGeom>
        </p:spPr>
      </p:pic>
      <p:sp>
        <p:nvSpPr>
          <p:cNvPr id="12" name="Text 7"/>
          <p:cNvSpPr/>
          <p:nvPr/>
        </p:nvSpPr>
        <p:spPr>
          <a:xfrm>
            <a:off x="2376130" y="5911691"/>
            <a:ext cx="2970490" cy="371237"/>
          </a:xfrm>
          <a:prstGeom prst="rect">
            <a:avLst/>
          </a:prstGeom>
          <a:noFill/>
        </p:spPr>
        <p:txBody>
          <a:bodyPr wrap="none" rtlCol="0" anchor="t"/>
          <a:lstStyle/>
          <a:p>
            <a:pPr marL="0" indent="0" algn="l">
              <a:lnSpc>
                <a:spcPts val="2925"/>
              </a:lnSpc>
              <a:buNone/>
            </a:pPr>
            <a:r>
              <a:rPr lang="en-US" sz="2340" dirty="0">
                <a:solidFill>
                  <a:srgbClr val="E5E0DF"/>
                </a:solidFill>
                <a:latin typeface="Poppins" pitchFamily="34" charset="0"/>
                <a:ea typeface="Poppins" pitchFamily="34" charset="-122"/>
                <a:cs typeface="Poppins" pitchFamily="34" charset="-120"/>
              </a:rPr>
              <a:t>Method Invocation</a:t>
            </a:r>
            <a:endParaRPr lang="en-US" sz="2340" dirty="0"/>
          </a:p>
        </p:txBody>
      </p:sp>
      <p:sp>
        <p:nvSpPr>
          <p:cNvPr id="13" name="Text 8"/>
          <p:cNvSpPr/>
          <p:nvPr/>
        </p:nvSpPr>
        <p:spPr>
          <a:xfrm>
            <a:off x="2376130" y="6425446"/>
            <a:ext cx="11422618" cy="760333"/>
          </a:xfrm>
          <a:prstGeom prst="rect">
            <a:avLst/>
          </a:prstGeom>
          <a:noFill/>
        </p:spPr>
        <p:txBody>
          <a:bodyPr wrap="square" rtlCol="0" anchor="t"/>
          <a:lstStyle/>
          <a:p>
            <a:pPr marL="0" indent="0" algn="l">
              <a:lnSpc>
                <a:spcPts val="2995"/>
              </a:lnSpc>
              <a:buNone/>
            </a:pPr>
            <a:r>
              <a:rPr lang="en-US" sz="1870" dirty="0">
                <a:solidFill>
                  <a:srgbClr val="E5E0DF"/>
                </a:solidFill>
                <a:latin typeface="Roboto" pitchFamily="34" charset="0"/>
                <a:ea typeface="Roboto" pitchFamily="34" charset="-122"/>
                <a:cs typeface="Roboto" pitchFamily="34" charset="-120"/>
              </a:rPr>
              <a:t>Call methods on the ATM object to perform various actions like checking balance, withdrawing, depositing, changing PIN, and printing transaction history.</a:t>
            </a:r>
            <a:endParaRPr lang="en-US" sz="187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10131385"/>
          </a:xfrm>
          <a:prstGeom prst="rect">
            <a:avLst/>
          </a:prstGeom>
          <a:solidFill>
            <a:srgbClr val="050505"/>
          </a:solidFill>
        </p:spPr>
      </p:sp>
      <p:sp>
        <p:nvSpPr>
          <p:cNvPr id="4" name="Text 2"/>
          <p:cNvSpPr/>
          <p:nvPr/>
        </p:nvSpPr>
        <p:spPr>
          <a:xfrm>
            <a:off x="2594967" y="475178"/>
            <a:ext cx="6330910" cy="540068"/>
          </a:xfrm>
          <a:prstGeom prst="rect">
            <a:avLst/>
          </a:prstGeom>
          <a:noFill/>
        </p:spPr>
        <p:txBody>
          <a:bodyPr wrap="none" rtlCol="0" anchor="t"/>
          <a:lstStyle/>
          <a:p>
            <a:pPr marL="0" indent="0">
              <a:lnSpc>
                <a:spcPts val="4255"/>
              </a:lnSpc>
              <a:buNone/>
            </a:pPr>
            <a:r>
              <a:rPr lang="en-US" sz="3400" dirty="0">
                <a:solidFill>
                  <a:srgbClr val="F2F2F3"/>
                </a:solidFill>
                <a:latin typeface="Poppins" pitchFamily="34" charset="0"/>
                <a:ea typeface="Poppins" pitchFamily="34" charset="-122"/>
                <a:cs typeface="Poppins" pitchFamily="34" charset="-120"/>
              </a:rPr>
              <a:t>ATM System Design Flowchart</a:t>
            </a:r>
            <a:endParaRPr lang="en-US" sz="3400" dirty="0"/>
          </a:p>
        </p:txBody>
      </p:sp>
      <p:pic>
        <p:nvPicPr>
          <p:cNvPr id="5" name="Image 0" descr="preencoded.png"/>
          <p:cNvPicPr>
            <a:picLocks noChangeAspect="1"/>
          </p:cNvPicPr>
          <p:nvPr/>
        </p:nvPicPr>
        <p:blipFill>
          <a:blip r:embed="rId3"/>
          <a:stretch>
            <a:fillRect/>
          </a:stretch>
        </p:blipFill>
        <p:spPr>
          <a:xfrm>
            <a:off x="2594967" y="1360884"/>
            <a:ext cx="864037" cy="1382554"/>
          </a:xfrm>
          <a:prstGeom prst="rect">
            <a:avLst/>
          </a:prstGeom>
        </p:spPr>
      </p:pic>
      <p:sp>
        <p:nvSpPr>
          <p:cNvPr id="6" name="Text 3"/>
          <p:cNvSpPr/>
          <p:nvPr/>
        </p:nvSpPr>
        <p:spPr>
          <a:xfrm>
            <a:off x="3718203" y="1533644"/>
            <a:ext cx="2160270" cy="269915"/>
          </a:xfrm>
          <a:prstGeom prst="rect">
            <a:avLst/>
          </a:prstGeom>
          <a:noFill/>
        </p:spPr>
        <p:txBody>
          <a:bodyPr wrap="none" rtlCol="0" anchor="t"/>
          <a:lstStyle/>
          <a:p>
            <a:pPr marL="0" indent="0" algn="l">
              <a:lnSpc>
                <a:spcPts val="2125"/>
              </a:lnSpc>
              <a:buNone/>
            </a:pPr>
            <a:r>
              <a:rPr lang="en-US" sz="1700" dirty="0">
                <a:solidFill>
                  <a:srgbClr val="E5E0DF"/>
                </a:solidFill>
                <a:latin typeface="Poppins" pitchFamily="34" charset="0"/>
                <a:ea typeface="Poppins" pitchFamily="34" charset="-122"/>
                <a:cs typeface="Poppins" pitchFamily="34" charset="-120"/>
              </a:rPr>
              <a:t>User Interface</a:t>
            </a:r>
            <a:endParaRPr lang="en-US" sz="1700" dirty="0"/>
          </a:p>
        </p:txBody>
      </p:sp>
      <p:sp>
        <p:nvSpPr>
          <p:cNvPr id="7" name="Text 4"/>
          <p:cNvSpPr/>
          <p:nvPr/>
        </p:nvSpPr>
        <p:spPr>
          <a:xfrm>
            <a:off x="3718203" y="1907143"/>
            <a:ext cx="8317111" cy="276582"/>
          </a:xfrm>
          <a:prstGeom prst="rect">
            <a:avLst/>
          </a:prstGeom>
          <a:noFill/>
        </p:spPr>
        <p:txBody>
          <a:bodyPr wrap="none" rtlCol="0" anchor="t"/>
          <a:lstStyle/>
          <a:p>
            <a:pPr marL="0" indent="0" algn="l">
              <a:lnSpc>
                <a:spcPts val="2175"/>
              </a:lnSpc>
              <a:buNone/>
            </a:pPr>
            <a:r>
              <a:rPr lang="en-US" sz="1360" dirty="0">
                <a:solidFill>
                  <a:srgbClr val="E5E0DF"/>
                </a:solidFill>
                <a:latin typeface="Roboto" pitchFamily="34" charset="0"/>
                <a:ea typeface="Roboto" pitchFamily="34" charset="-122"/>
                <a:cs typeface="Roboto" pitchFamily="34" charset="-120"/>
              </a:rPr>
              <a:t>The ATM provides a user-friendly interface for customers to access their banking services.</a:t>
            </a:r>
            <a:endParaRPr lang="en-US" sz="1360" dirty="0"/>
          </a:p>
        </p:txBody>
      </p:sp>
      <p:pic>
        <p:nvPicPr>
          <p:cNvPr id="8" name="Image 1" descr="preencoded.png"/>
          <p:cNvPicPr>
            <a:picLocks noChangeAspect="1"/>
          </p:cNvPicPr>
          <p:nvPr/>
        </p:nvPicPr>
        <p:blipFill>
          <a:blip r:embed="rId4"/>
          <a:stretch>
            <a:fillRect/>
          </a:stretch>
        </p:blipFill>
        <p:spPr>
          <a:xfrm>
            <a:off x="2594967" y="2743438"/>
            <a:ext cx="864037" cy="1382554"/>
          </a:xfrm>
          <a:prstGeom prst="rect">
            <a:avLst/>
          </a:prstGeom>
        </p:spPr>
      </p:pic>
      <p:sp>
        <p:nvSpPr>
          <p:cNvPr id="9" name="Text 5"/>
          <p:cNvSpPr/>
          <p:nvPr/>
        </p:nvSpPr>
        <p:spPr>
          <a:xfrm>
            <a:off x="3718203" y="2916198"/>
            <a:ext cx="2160270" cy="269915"/>
          </a:xfrm>
          <a:prstGeom prst="rect">
            <a:avLst/>
          </a:prstGeom>
          <a:noFill/>
        </p:spPr>
        <p:txBody>
          <a:bodyPr wrap="none" rtlCol="0" anchor="t"/>
          <a:lstStyle/>
          <a:p>
            <a:pPr marL="0" indent="0" algn="l">
              <a:lnSpc>
                <a:spcPts val="2125"/>
              </a:lnSpc>
              <a:buNone/>
            </a:pPr>
            <a:r>
              <a:rPr lang="en-US" sz="1700" dirty="0">
                <a:solidFill>
                  <a:srgbClr val="E5E0DF"/>
                </a:solidFill>
                <a:latin typeface="Poppins" pitchFamily="34" charset="0"/>
                <a:ea typeface="Poppins" pitchFamily="34" charset="-122"/>
                <a:cs typeface="Poppins" pitchFamily="34" charset="-120"/>
              </a:rPr>
              <a:t>ATM Controller</a:t>
            </a:r>
            <a:endParaRPr lang="en-US" sz="1700" dirty="0"/>
          </a:p>
        </p:txBody>
      </p:sp>
      <p:sp>
        <p:nvSpPr>
          <p:cNvPr id="10" name="Text 6"/>
          <p:cNvSpPr/>
          <p:nvPr/>
        </p:nvSpPr>
        <p:spPr>
          <a:xfrm>
            <a:off x="3718203" y="3289697"/>
            <a:ext cx="8317111" cy="553164"/>
          </a:xfrm>
          <a:prstGeom prst="rect">
            <a:avLst/>
          </a:prstGeom>
          <a:noFill/>
        </p:spPr>
        <p:txBody>
          <a:bodyPr wrap="square" rtlCol="0" anchor="t"/>
          <a:lstStyle/>
          <a:p>
            <a:pPr marL="0" indent="0" algn="l">
              <a:lnSpc>
                <a:spcPts val="2175"/>
              </a:lnSpc>
              <a:buNone/>
            </a:pPr>
            <a:r>
              <a:rPr lang="en-US" sz="1360" dirty="0">
                <a:solidFill>
                  <a:srgbClr val="E5E0DF"/>
                </a:solidFill>
                <a:latin typeface="Roboto" pitchFamily="34" charset="0"/>
                <a:ea typeface="Roboto" pitchFamily="34" charset="-122"/>
                <a:cs typeface="Roboto" pitchFamily="34" charset="-120"/>
              </a:rPr>
              <a:t>The ATM Controller manages the core functionality, processing user inputs and communicating with the display and data store.</a:t>
            </a:r>
            <a:endParaRPr lang="en-US" sz="1360" dirty="0"/>
          </a:p>
        </p:txBody>
      </p:sp>
      <p:pic>
        <p:nvPicPr>
          <p:cNvPr id="11" name="Image 2" descr="preencoded.png"/>
          <p:cNvPicPr>
            <a:picLocks noChangeAspect="1"/>
          </p:cNvPicPr>
          <p:nvPr/>
        </p:nvPicPr>
        <p:blipFill>
          <a:blip r:embed="rId5"/>
          <a:stretch>
            <a:fillRect/>
          </a:stretch>
        </p:blipFill>
        <p:spPr>
          <a:xfrm>
            <a:off x="2594967" y="4125992"/>
            <a:ext cx="864037" cy="1382554"/>
          </a:xfrm>
          <a:prstGeom prst="rect">
            <a:avLst/>
          </a:prstGeom>
        </p:spPr>
      </p:pic>
      <p:sp>
        <p:nvSpPr>
          <p:cNvPr id="12" name="Text 7"/>
          <p:cNvSpPr/>
          <p:nvPr/>
        </p:nvSpPr>
        <p:spPr>
          <a:xfrm>
            <a:off x="3718203" y="4298752"/>
            <a:ext cx="2160270" cy="269915"/>
          </a:xfrm>
          <a:prstGeom prst="rect">
            <a:avLst/>
          </a:prstGeom>
          <a:noFill/>
        </p:spPr>
        <p:txBody>
          <a:bodyPr wrap="none" rtlCol="0" anchor="t"/>
          <a:lstStyle/>
          <a:p>
            <a:pPr marL="0" indent="0" algn="l">
              <a:lnSpc>
                <a:spcPts val="2125"/>
              </a:lnSpc>
              <a:buNone/>
            </a:pPr>
            <a:r>
              <a:rPr lang="en-US" sz="1700" dirty="0">
                <a:solidFill>
                  <a:srgbClr val="E5E0DF"/>
                </a:solidFill>
                <a:latin typeface="Poppins" pitchFamily="34" charset="0"/>
                <a:ea typeface="Poppins" pitchFamily="34" charset="-122"/>
                <a:cs typeface="Poppins" pitchFamily="34" charset="-120"/>
              </a:rPr>
              <a:t>ATM Display</a:t>
            </a:r>
            <a:endParaRPr lang="en-US" sz="1700" dirty="0"/>
          </a:p>
        </p:txBody>
      </p:sp>
      <p:sp>
        <p:nvSpPr>
          <p:cNvPr id="13" name="Text 8"/>
          <p:cNvSpPr/>
          <p:nvPr/>
        </p:nvSpPr>
        <p:spPr>
          <a:xfrm>
            <a:off x="3718203" y="4672251"/>
            <a:ext cx="8317111" cy="553164"/>
          </a:xfrm>
          <a:prstGeom prst="rect">
            <a:avLst/>
          </a:prstGeom>
          <a:noFill/>
        </p:spPr>
        <p:txBody>
          <a:bodyPr wrap="square" rtlCol="0" anchor="t"/>
          <a:lstStyle/>
          <a:p>
            <a:pPr marL="0" indent="0" algn="l">
              <a:lnSpc>
                <a:spcPts val="2175"/>
              </a:lnSpc>
              <a:buNone/>
            </a:pPr>
            <a:r>
              <a:rPr lang="en-US" sz="1360" dirty="0">
                <a:solidFill>
                  <a:srgbClr val="E5E0DF"/>
                </a:solidFill>
                <a:latin typeface="Roboto" pitchFamily="34" charset="0"/>
                <a:ea typeface="Roboto" pitchFamily="34" charset="-122"/>
                <a:cs typeface="Roboto" pitchFamily="34" charset="-120"/>
              </a:rPr>
              <a:t>The ATM Display presents information to the user, such as account balances, transaction history, and prompts for user input.</a:t>
            </a:r>
            <a:endParaRPr lang="en-US" sz="1360" dirty="0"/>
          </a:p>
        </p:txBody>
      </p:sp>
      <p:pic>
        <p:nvPicPr>
          <p:cNvPr id="14" name="Image 3" descr="preencoded.png"/>
          <p:cNvPicPr>
            <a:picLocks noChangeAspect="1"/>
          </p:cNvPicPr>
          <p:nvPr/>
        </p:nvPicPr>
        <p:blipFill>
          <a:blip r:embed="rId6"/>
          <a:stretch>
            <a:fillRect/>
          </a:stretch>
        </p:blipFill>
        <p:spPr>
          <a:xfrm>
            <a:off x="2594967" y="5508546"/>
            <a:ext cx="864037" cy="1382554"/>
          </a:xfrm>
          <a:prstGeom prst="rect">
            <a:avLst/>
          </a:prstGeom>
        </p:spPr>
      </p:pic>
      <p:sp>
        <p:nvSpPr>
          <p:cNvPr id="15" name="Text 9"/>
          <p:cNvSpPr/>
          <p:nvPr/>
        </p:nvSpPr>
        <p:spPr>
          <a:xfrm>
            <a:off x="3718203" y="5681305"/>
            <a:ext cx="2160270" cy="269915"/>
          </a:xfrm>
          <a:prstGeom prst="rect">
            <a:avLst/>
          </a:prstGeom>
          <a:noFill/>
        </p:spPr>
        <p:txBody>
          <a:bodyPr wrap="none" rtlCol="0" anchor="t"/>
          <a:lstStyle/>
          <a:p>
            <a:pPr marL="0" indent="0" algn="l">
              <a:lnSpc>
                <a:spcPts val="2125"/>
              </a:lnSpc>
              <a:buNone/>
            </a:pPr>
            <a:r>
              <a:rPr lang="en-US" sz="1700" dirty="0">
                <a:solidFill>
                  <a:srgbClr val="E5E0DF"/>
                </a:solidFill>
                <a:latin typeface="Poppins" pitchFamily="34" charset="0"/>
                <a:ea typeface="Poppins" pitchFamily="34" charset="-122"/>
                <a:cs typeface="Poppins" pitchFamily="34" charset="-120"/>
              </a:rPr>
              <a:t>ATM Class</a:t>
            </a:r>
            <a:endParaRPr lang="en-US" sz="1700" dirty="0"/>
          </a:p>
        </p:txBody>
      </p:sp>
      <p:sp>
        <p:nvSpPr>
          <p:cNvPr id="16" name="Text 10"/>
          <p:cNvSpPr/>
          <p:nvPr/>
        </p:nvSpPr>
        <p:spPr>
          <a:xfrm>
            <a:off x="3718203" y="6054804"/>
            <a:ext cx="8317111" cy="553164"/>
          </a:xfrm>
          <a:prstGeom prst="rect">
            <a:avLst/>
          </a:prstGeom>
          <a:noFill/>
        </p:spPr>
        <p:txBody>
          <a:bodyPr wrap="square" rtlCol="0" anchor="t"/>
          <a:lstStyle/>
          <a:p>
            <a:pPr marL="0" indent="0" algn="l">
              <a:lnSpc>
                <a:spcPts val="2175"/>
              </a:lnSpc>
              <a:buNone/>
            </a:pPr>
            <a:r>
              <a:rPr lang="en-US" sz="1360" dirty="0">
                <a:solidFill>
                  <a:srgbClr val="E5E0DF"/>
                </a:solidFill>
                <a:latin typeface="Roboto" pitchFamily="34" charset="0"/>
                <a:ea typeface="Roboto" pitchFamily="34" charset="-122"/>
                <a:cs typeface="Roboto" pitchFamily="34" charset="-120"/>
              </a:rPr>
              <a:t>The ATM Class encapsulates the properties and behaviors of the ATM, serving as the central component of the system.</a:t>
            </a:r>
            <a:endParaRPr lang="en-US" sz="1360" dirty="0"/>
          </a:p>
        </p:txBody>
      </p:sp>
      <p:pic>
        <p:nvPicPr>
          <p:cNvPr id="17" name="Image 4" descr="preencoded.png"/>
          <p:cNvPicPr>
            <a:picLocks noChangeAspect="1"/>
          </p:cNvPicPr>
          <p:nvPr/>
        </p:nvPicPr>
        <p:blipFill>
          <a:blip r:embed="rId7"/>
          <a:stretch>
            <a:fillRect/>
          </a:stretch>
        </p:blipFill>
        <p:spPr>
          <a:xfrm>
            <a:off x="2594967" y="6891099"/>
            <a:ext cx="864037" cy="1382554"/>
          </a:xfrm>
          <a:prstGeom prst="rect">
            <a:avLst/>
          </a:prstGeom>
        </p:spPr>
      </p:pic>
      <p:sp>
        <p:nvSpPr>
          <p:cNvPr id="18" name="Text 11"/>
          <p:cNvSpPr/>
          <p:nvPr/>
        </p:nvSpPr>
        <p:spPr>
          <a:xfrm>
            <a:off x="3718203" y="7063859"/>
            <a:ext cx="2508409" cy="269915"/>
          </a:xfrm>
          <a:prstGeom prst="rect">
            <a:avLst/>
          </a:prstGeom>
          <a:noFill/>
        </p:spPr>
        <p:txBody>
          <a:bodyPr wrap="none" rtlCol="0" anchor="t"/>
          <a:lstStyle/>
          <a:p>
            <a:pPr marL="0" indent="0" algn="l">
              <a:lnSpc>
                <a:spcPts val="2125"/>
              </a:lnSpc>
              <a:buNone/>
            </a:pPr>
            <a:r>
              <a:rPr lang="en-US" sz="1700" dirty="0">
                <a:solidFill>
                  <a:srgbClr val="E5E0DF"/>
                </a:solidFill>
                <a:latin typeface="Poppins" pitchFamily="34" charset="0"/>
                <a:ea typeface="Poppins" pitchFamily="34" charset="-122"/>
                <a:cs typeface="Poppins" pitchFamily="34" charset="-120"/>
              </a:rPr>
              <a:t>Transaction Operations</a:t>
            </a:r>
            <a:endParaRPr lang="en-US" sz="1700" dirty="0"/>
          </a:p>
        </p:txBody>
      </p:sp>
      <p:sp>
        <p:nvSpPr>
          <p:cNvPr id="19" name="Text 12"/>
          <p:cNvSpPr/>
          <p:nvPr/>
        </p:nvSpPr>
        <p:spPr>
          <a:xfrm>
            <a:off x="3718203" y="7437358"/>
            <a:ext cx="8317111" cy="553164"/>
          </a:xfrm>
          <a:prstGeom prst="rect">
            <a:avLst/>
          </a:prstGeom>
          <a:noFill/>
        </p:spPr>
        <p:txBody>
          <a:bodyPr wrap="square" rtlCol="0" anchor="t"/>
          <a:lstStyle/>
          <a:p>
            <a:pPr marL="0" indent="0" algn="l">
              <a:lnSpc>
                <a:spcPts val="2175"/>
              </a:lnSpc>
              <a:buNone/>
            </a:pPr>
            <a:r>
              <a:rPr lang="en-US" sz="1360" dirty="0">
                <a:solidFill>
                  <a:srgbClr val="E5E0DF"/>
                </a:solidFill>
                <a:latin typeface="Roboto" pitchFamily="34" charset="0"/>
                <a:ea typeface="Roboto" pitchFamily="34" charset="-122"/>
                <a:cs typeface="Roboto" pitchFamily="34" charset="-120"/>
              </a:rPr>
              <a:t>The Transaction Operations module handles all the financial transactions, including deposits, withdrawals, and balance inquiries.</a:t>
            </a:r>
            <a:endParaRPr lang="en-US" sz="1360" dirty="0"/>
          </a:p>
        </p:txBody>
      </p:sp>
      <p:pic>
        <p:nvPicPr>
          <p:cNvPr id="20" name="Image 5" descr="preencoded.png"/>
          <p:cNvPicPr>
            <a:picLocks noChangeAspect="1"/>
          </p:cNvPicPr>
          <p:nvPr/>
        </p:nvPicPr>
        <p:blipFill>
          <a:blip r:embed="rId8"/>
          <a:stretch>
            <a:fillRect/>
          </a:stretch>
        </p:blipFill>
        <p:spPr>
          <a:xfrm>
            <a:off x="2594967" y="8273653"/>
            <a:ext cx="864037" cy="1382554"/>
          </a:xfrm>
          <a:prstGeom prst="rect">
            <a:avLst/>
          </a:prstGeom>
        </p:spPr>
      </p:pic>
      <p:sp>
        <p:nvSpPr>
          <p:cNvPr id="21" name="Text 13"/>
          <p:cNvSpPr/>
          <p:nvPr/>
        </p:nvSpPr>
        <p:spPr>
          <a:xfrm>
            <a:off x="3718203" y="8446413"/>
            <a:ext cx="2160270" cy="269915"/>
          </a:xfrm>
          <a:prstGeom prst="rect">
            <a:avLst/>
          </a:prstGeom>
          <a:noFill/>
        </p:spPr>
        <p:txBody>
          <a:bodyPr wrap="none" rtlCol="0" anchor="t"/>
          <a:lstStyle/>
          <a:p>
            <a:pPr marL="0" indent="0" algn="l">
              <a:lnSpc>
                <a:spcPts val="2125"/>
              </a:lnSpc>
              <a:buNone/>
            </a:pPr>
            <a:r>
              <a:rPr lang="en-US" sz="1700" dirty="0">
                <a:solidFill>
                  <a:srgbClr val="E5E0DF"/>
                </a:solidFill>
                <a:latin typeface="Poppins" pitchFamily="34" charset="0"/>
                <a:ea typeface="Poppins" pitchFamily="34" charset="-122"/>
                <a:cs typeface="Poppins" pitchFamily="34" charset="-120"/>
              </a:rPr>
              <a:t>Data Store</a:t>
            </a:r>
            <a:endParaRPr lang="en-US" sz="1700" dirty="0"/>
          </a:p>
        </p:txBody>
      </p:sp>
      <p:sp>
        <p:nvSpPr>
          <p:cNvPr id="22" name="Text 14"/>
          <p:cNvSpPr/>
          <p:nvPr/>
        </p:nvSpPr>
        <p:spPr>
          <a:xfrm>
            <a:off x="3718203" y="8819912"/>
            <a:ext cx="8317111" cy="276582"/>
          </a:xfrm>
          <a:prstGeom prst="rect">
            <a:avLst/>
          </a:prstGeom>
          <a:noFill/>
        </p:spPr>
        <p:txBody>
          <a:bodyPr wrap="none" rtlCol="0" anchor="t"/>
          <a:lstStyle/>
          <a:p>
            <a:pPr marL="0" indent="0" algn="l">
              <a:lnSpc>
                <a:spcPts val="2175"/>
              </a:lnSpc>
              <a:buNone/>
            </a:pPr>
            <a:r>
              <a:rPr lang="en-US" sz="1360" dirty="0">
                <a:solidFill>
                  <a:srgbClr val="E5E0DF"/>
                </a:solidFill>
                <a:latin typeface="Roboto" pitchFamily="34" charset="0"/>
                <a:ea typeface="Roboto" pitchFamily="34" charset="-122"/>
                <a:cs typeface="Roboto" pitchFamily="34" charset="-120"/>
              </a:rPr>
              <a:t>The Data Store securely maintains the user's account information, transaction history, and other sensitive data.</a:t>
            </a:r>
            <a:endParaRPr lang="en-US" sz="136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29600"/>
          </a:xfrm>
          <a:prstGeom prst="rect">
            <a:avLst/>
          </a:prstGeom>
          <a:solidFill>
            <a:srgbClr val="050505"/>
          </a:solidFill>
        </p:spPr>
      </p:sp>
      <p:sp>
        <p:nvSpPr>
          <p:cNvPr id="4" name="Text 2"/>
          <p:cNvSpPr/>
          <p:nvPr/>
        </p:nvSpPr>
        <p:spPr>
          <a:xfrm>
            <a:off x="2371130" y="498515"/>
            <a:ext cx="9888022" cy="1131332"/>
          </a:xfrm>
          <a:prstGeom prst="rect">
            <a:avLst/>
          </a:prstGeom>
          <a:noFill/>
        </p:spPr>
        <p:txBody>
          <a:bodyPr wrap="square" rtlCol="0" anchor="t"/>
          <a:lstStyle/>
          <a:p>
            <a:pPr marL="0" indent="0">
              <a:lnSpc>
                <a:spcPts val="4455"/>
              </a:lnSpc>
              <a:buNone/>
            </a:pPr>
            <a:r>
              <a:rPr lang="en-US" sz="3565" dirty="0">
                <a:solidFill>
                  <a:srgbClr val="F2F2F3"/>
                </a:solidFill>
                <a:latin typeface="Poppins" pitchFamily="34" charset="0"/>
                <a:ea typeface="Poppins" pitchFamily="34" charset="-122"/>
                <a:cs typeface="Poppins" pitchFamily="34" charset="-120"/>
              </a:rPr>
              <a:t>The ATM Class: Powering Secure Banking Transactions</a:t>
            </a:r>
            <a:endParaRPr lang="en-US" sz="3565" dirty="0"/>
          </a:p>
        </p:txBody>
      </p:sp>
      <p:pic>
        <p:nvPicPr>
          <p:cNvPr id="5" name="Image 0" descr="preencoded.png"/>
          <p:cNvPicPr>
            <a:picLocks noChangeAspect="1"/>
          </p:cNvPicPr>
          <p:nvPr/>
        </p:nvPicPr>
        <p:blipFill>
          <a:blip r:embed="rId3"/>
          <a:stretch>
            <a:fillRect/>
          </a:stretch>
        </p:blipFill>
        <p:spPr>
          <a:xfrm>
            <a:off x="4027289" y="1991797"/>
            <a:ext cx="1631513" cy="1332428"/>
          </a:xfrm>
          <a:prstGeom prst="rect">
            <a:avLst/>
          </a:prstGeom>
        </p:spPr>
      </p:pic>
      <p:sp>
        <p:nvSpPr>
          <p:cNvPr id="6" name="Text 3"/>
          <p:cNvSpPr/>
          <p:nvPr/>
        </p:nvSpPr>
        <p:spPr>
          <a:xfrm>
            <a:off x="4810006" y="2649617"/>
            <a:ext cx="66080" cy="361950"/>
          </a:xfrm>
          <a:prstGeom prst="rect">
            <a:avLst/>
          </a:prstGeom>
          <a:noFill/>
        </p:spPr>
        <p:txBody>
          <a:bodyPr wrap="none" rtlCol="0" anchor="t"/>
          <a:lstStyle/>
          <a:p>
            <a:pPr marL="0" indent="0" algn="ctr">
              <a:lnSpc>
                <a:spcPts val="2850"/>
              </a:lnSpc>
              <a:buNone/>
            </a:pPr>
            <a:r>
              <a:rPr lang="en-US" sz="1780" dirty="0">
                <a:solidFill>
                  <a:srgbClr val="E5E0DF"/>
                </a:solidFill>
                <a:latin typeface="Poppins" pitchFamily="34" charset="0"/>
                <a:ea typeface="Poppins" pitchFamily="34" charset="-122"/>
                <a:cs typeface="Poppins" pitchFamily="34" charset="-120"/>
              </a:rPr>
              <a:t>1</a:t>
            </a:r>
            <a:endParaRPr lang="en-US" sz="1780" dirty="0"/>
          </a:p>
        </p:txBody>
      </p:sp>
      <p:sp>
        <p:nvSpPr>
          <p:cNvPr id="7" name="Text 4"/>
          <p:cNvSpPr/>
          <p:nvPr/>
        </p:nvSpPr>
        <p:spPr>
          <a:xfrm>
            <a:off x="5839778" y="2317552"/>
            <a:ext cx="2262664" cy="282773"/>
          </a:xfrm>
          <a:prstGeom prst="rect">
            <a:avLst/>
          </a:prstGeom>
          <a:noFill/>
        </p:spPr>
        <p:txBody>
          <a:bodyPr wrap="none" rtlCol="0" anchor="t"/>
          <a:lstStyle/>
          <a:p>
            <a:pPr marL="0" indent="0" algn="l">
              <a:lnSpc>
                <a:spcPts val="2225"/>
              </a:lnSpc>
              <a:buNone/>
            </a:pPr>
            <a:r>
              <a:rPr lang="en-US" sz="1780" dirty="0">
                <a:solidFill>
                  <a:srgbClr val="E5E0DF"/>
                </a:solidFill>
                <a:latin typeface="Poppins" pitchFamily="34" charset="0"/>
                <a:ea typeface="Poppins" pitchFamily="34" charset="-122"/>
                <a:cs typeface="Poppins" pitchFamily="34" charset="-120"/>
              </a:rPr>
              <a:t>Properties</a:t>
            </a:r>
            <a:endParaRPr lang="en-US" sz="1780" dirty="0"/>
          </a:p>
        </p:txBody>
      </p:sp>
      <p:sp>
        <p:nvSpPr>
          <p:cNvPr id="8" name="Text 5"/>
          <p:cNvSpPr/>
          <p:nvPr/>
        </p:nvSpPr>
        <p:spPr>
          <a:xfrm>
            <a:off x="5839778" y="2708910"/>
            <a:ext cx="2620208" cy="289560"/>
          </a:xfrm>
          <a:prstGeom prst="rect">
            <a:avLst/>
          </a:prstGeom>
          <a:noFill/>
        </p:spPr>
        <p:txBody>
          <a:bodyPr wrap="none" rtlCol="0" anchor="t"/>
          <a:lstStyle/>
          <a:p>
            <a:pPr marL="0" indent="0" algn="l">
              <a:lnSpc>
                <a:spcPts val="2280"/>
              </a:lnSpc>
              <a:buNone/>
            </a:pPr>
            <a:r>
              <a:rPr lang="en-US" sz="1425" dirty="0">
                <a:solidFill>
                  <a:srgbClr val="E5E0DF"/>
                </a:solidFill>
                <a:latin typeface="Roboto" pitchFamily="34" charset="0"/>
                <a:ea typeface="Roboto" pitchFamily="34" charset="-122"/>
                <a:cs typeface="Roboto" pitchFamily="34" charset="-120"/>
              </a:rPr>
              <a:t>Balance, PIN, Transaction History</a:t>
            </a:r>
            <a:endParaRPr lang="en-US" sz="1425" dirty="0"/>
          </a:p>
        </p:txBody>
      </p:sp>
      <p:sp>
        <p:nvSpPr>
          <p:cNvPr id="9" name="Shape 6"/>
          <p:cNvSpPr/>
          <p:nvPr/>
        </p:nvSpPr>
        <p:spPr>
          <a:xfrm>
            <a:off x="5704046" y="3337500"/>
            <a:ext cx="6509861" cy="11311"/>
          </a:xfrm>
          <a:prstGeom prst="roundRect">
            <a:avLst>
              <a:gd name="adj" fmla="val 672155"/>
            </a:avLst>
          </a:prstGeom>
          <a:solidFill>
            <a:srgbClr val="56565B"/>
          </a:solidFill>
        </p:spPr>
      </p:sp>
      <p:pic>
        <p:nvPicPr>
          <p:cNvPr id="10" name="Image 1" descr="preencoded.png"/>
          <p:cNvPicPr>
            <a:picLocks noChangeAspect="1"/>
          </p:cNvPicPr>
          <p:nvPr/>
        </p:nvPicPr>
        <p:blipFill>
          <a:blip r:embed="rId4"/>
          <a:stretch>
            <a:fillRect/>
          </a:stretch>
        </p:blipFill>
        <p:spPr>
          <a:xfrm>
            <a:off x="3211592" y="3369469"/>
            <a:ext cx="3263027" cy="1332428"/>
          </a:xfrm>
          <a:prstGeom prst="rect">
            <a:avLst/>
          </a:prstGeom>
        </p:spPr>
      </p:pic>
      <p:sp>
        <p:nvSpPr>
          <p:cNvPr id="11" name="Text 7"/>
          <p:cNvSpPr/>
          <p:nvPr/>
        </p:nvSpPr>
        <p:spPr>
          <a:xfrm>
            <a:off x="4778335" y="3854648"/>
            <a:ext cx="129421" cy="361950"/>
          </a:xfrm>
          <a:prstGeom prst="rect">
            <a:avLst/>
          </a:prstGeom>
          <a:noFill/>
        </p:spPr>
        <p:txBody>
          <a:bodyPr wrap="none" rtlCol="0" anchor="t"/>
          <a:lstStyle/>
          <a:p>
            <a:pPr marL="0" indent="0" algn="ctr">
              <a:lnSpc>
                <a:spcPts val="2850"/>
              </a:lnSpc>
              <a:buNone/>
            </a:pPr>
            <a:r>
              <a:rPr lang="en-US" sz="1780" dirty="0">
                <a:solidFill>
                  <a:srgbClr val="E5E0DF"/>
                </a:solidFill>
                <a:latin typeface="Poppins" pitchFamily="34" charset="0"/>
                <a:ea typeface="Poppins" pitchFamily="34" charset="-122"/>
                <a:cs typeface="Poppins" pitchFamily="34" charset="-120"/>
              </a:rPr>
              <a:t>2</a:t>
            </a:r>
            <a:endParaRPr lang="en-US" sz="1780" dirty="0"/>
          </a:p>
        </p:txBody>
      </p:sp>
      <p:sp>
        <p:nvSpPr>
          <p:cNvPr id="12" name="Text 8"/>
          <p:cNvSpPr/>
          <p:nvPr/>
        </p:nvSpPr>
        <p:spPr>
          <a:xfrm>
            <a:off x="6655594" y="3695224"/>
            <a:ext cx="2262664" cy="282773"/>
          </a:xfrm>
          <a:prstGeom prst="rect">
            <a:avLst/>
          </a:prstGeom>
          <a:noFill/>
        </p:spPr>
        <p:txBody>
          <a:bodyPr wrap="none" rtlCol="0" anchor="t"/>
          <a:lstStyle/>
          <a:p>
            <a:pPr marL="0" indent="0" algn="l">
              <a:lnSpc>
                <a:spcPts val="2225"/>
              </a:lnSpc>
              <a:buNone/>
            </a:pPr>
            <a:r>
              <a:rPr lang="en-US" sz="1780" dirty="0">
                <a:solidFill>
                  <a:srgbClr val="E5E0DF"/>
                </a:solidFill>
                <a:latin typeface="Poppins" pitchFamily="34" charset="0"/>
                <a:ea typeface="Poppins" pitchFamily="34" charset="-122"/>
                <a:cs typeface="Poppins" pitchFamily="34" charset="-120"/>
              </a:rPr>
              <a:t>Constructor</a:t>
            </a:r>
            <a:endParaRPr lang="en-US" sz="1780" dirty="0"/>
          </a:p>
        </p:txBody>
      </p:sp>
      <p:sp>
        <p:nvSpPr>
          <p:cNvPr id="13" name="Text 9"/>
          <p:cNvSpPr/>
          <p:nvPr/>
        </p:nvSpPr>
        <p:spPr>
          <a:xfrm>
            <a:off x="6655594" y="4086582"/>
            <a:ext cx="3073837" cy="289560"/>
          </a:xfrm>
          <a:prstGeom prst="rect">
            <a:avLst/>
          </a:prstGeom>
          <a:noFill/>
        </p:spPr>
        <p:txBody>
          <a:bodyPr wrap="none" rtlCol="0" anchor="t"/>
          <a:lstStyle/>
          <a:p>
            <a:pPr marL="0" indent="0" algn="l">
              <a:lnSpc>
                <a:spcPts val="2280"/>
              </a:lnSpc>
              <a:buNone/>
            </a:pPr>
            <a:r>
              <a:rPr lang="en-US" sz="1425" dirty="0">
                <a:solidFill>
                  <a:srgbClr val="E5E0DF"/>
                </a:solidFill>
                <a:latin typeface="Roboto" pitchFamily="34" charset="0"/>
                <a:ea typeface="Roboto" pitchFamily="34" charset="-122"/>
                <a:cs typeface="Roboto" pitchFamily="34" charset="-120"/>
              </a:rPr>
              <a:t>Initialize Account with Balance and PIN</a:t>
            </a:r>
            <a:endParaRPr lang="en-US" sz="1425" dirty="0"/>
          </a:p>
        </p:txBody>
      </p:sp>
      <p:sp>
        <p:nvSpPr>
          <p:cNvPr id="14" name="Shape 10"/>
          <p:cNvSpPr/>
          <p:nvPr/>
        </p:nvSpPr>
        <p:spPr>
          <a:xfrm>
            <a:off x="6519863" y="4715173"/>
            <a:ext cx="5694045" cy="11311"/>
          </a:xfrm>
          <a:prstGeom prst="roundRect">
            <a:avLst>
              <a:gd name="adj" fmla="val 672155"/>
            </a:avLst>
          </a:prstGeom>
          <a:solidFill>
            <a:srgbClr val="56565B"/>
          </a:solidFill>
        </p:spPr>
      </p:sp>
      <p:pic>
        <p:nvPicPr>
          <p:cNvPr id="15" name="Image 2" descr="preencoded.png"/>
          <p:cNvPicPr>
            <a:picLocks noChangeAspect="1"/>
          </p:cNvPicPr>
          <p:nvPr/>
        </p:nvPicPr>
        <p:blipFill>
          <a:blip r:embed="rId5"/>
          <a:stretch>
            <a:fillRect/>
          </a:stretch>
        </p:blipFill>
        <p:spPr>
          <a:xfrm>
            <a:off x="2395776" y="4747141"/>
            <a:ext cx="4894540" cy="1332428"/>
          </a:xfrm>
          <a:prstGeom prst="rect">
            <a:avLst/>
          </a:prstGeom>
        </p:spPr>
      </p:pic>
      <p:sp>
        <p:nvSpPr>
          <p:cNvPr id="16" name="Text 11"/>
          <p:cNvSpPr/>
          <p:nvPr/>
        </p:nvSpPr>
        <p:spPr>
          <a:xfrm>
            <a:off x="4776788" y="5232321"/>
            <a:ext cx="132398" cy="361950"/>
          </a:xfrm>
          <a:prstGeom prst="rect">
            <a:avLst/>
          </a:prstGeom>
          <a:noFill/>
        </p:spPr>
        <p:txBody>
          <a:bodyPr wrap="none" rtlCol="0" anchor="t"/>
          <a:lstStyle/>
          <a:p>
            <a:pPr marL="0" indent="0" algn="ctr">
              <a:lnSpc>
                <a:spcPts val="2850"/>
              </a:lnSpc>
              <a:buNone/>
            </a:pPr>
            <a:r>
              <a:rPr lang="en-US" sz="1780" dirty="0">
                <a:solidFill>
                  <a:srgbClr val="E5E0DF"/>
                </a:solidFill>
                <a:latin typeface="Poppins" pitchFamily="34" charset="0"/>
                <a:ea typeface="Poppins" pitchFamily="34" charset="-122"/>
                <a:cs typeface="Poppins" pitchFamily="34" charset="-120"/>
              </a:rPr>
              <a:t>3</a:t>
            </a:r>
            <a:endParaRPr lang="en-US" sz="1780" dirty="0"/>
          </a:p>
        </p:txBody>
      </p:sp>
      <p:sp>
        <p:nvSpPr>
          <p:cNvPr id="17" name="Text 12"/>
          <p:cNvSpPr/>
          <p:nvPr/>
        </p:nvSpPr>
        <p:spPr>
          <a:xfrm>
            <a:off x="7471291" y="4928116"/>
            <a:ext cx="2262664" cy="282773"/>
          </a:xfrm>
          <a:prstGeom prst="rect">
            <a:avLst/>
          </a:prstGeom>
          <a:noFill/>
        </p:spPr>
        <p:txBody>
          <a:bodyPr wrap="none" rtlCol="0" anchor="t"/>
          <a:lstStyle/>
          <a:p>
            <a:pPr marL="0" indent="0" algn="l">
              <a:lnSpc>
                <a:spcPts val="2225"/>
              </a:lnSpc>
              <a:buNone/>
            </a:pPr>
            <a:r>
              <a:rPr lang="en-US" sz="1780" dirty="0">
                <a:solidFill>
                  <a:srgbClr val="E5E0DF"/>
                </a:solidFill>
                <a:latin typeface="Poppins" pitchFamily="34" charset="0"/>
                <a:ea typeface="Poppins" pitchFamily="34" charset="-122"/>
                <a:cs typeface="Poppins" pitchFamily="34" charset="-120"/>
              </a:rPr>
              <a:t>Methods</a:t>
            </a:r>
            <a:endParaRPr lang="en-US" sz="1780" dirty="0"/>
          </a:p>
        </p:txBody>
      </p:sp>
      <p:sp>
        <p:nvSpPr>
          <p:cNvPr id="18" name="Text 13"/>
          <p:cNvSpPr/>
          <p:nvPr/>
        </p:nvSpPr>
        <p:spPr>
          <a:xfrm>
            <a:off x="7471291" y="5319474"/>
            <a:ext cx="4606885" cy="579120"/>
          </a:xfrm>
          <a:prstGeom prst="rect">
            <a:avLst/>
          </a:prstGeom>
          <a:noFill/>
        </p:spPr>
        <p:txBody>
          <a:bodyPr wrap="square" rtlCol="0" anchor="t"/>
          <a:lstStyle/>
          <a:p>
            <a:pPr marL="0" indent="0" algn="l">
              <a:lnSpc>
                <a:spcPts val="2280"/>
              </a:lnSpc>
              <a:buNone/>
            </a:pPr>
            <a:r>
              <a:rPr lang="en-US" sz="1425" dirty="0">
                <a:solidFill>
                  <a:srgbClr val="E5E0DF"/>
                </a:solidFill>
                <a:latin typeface="Roboto" pitchFamily="34" charset="0"/>
                <a:ea typeface="Roboto" pitchFamily="34" charset="-122"/>
                <a:cs typeface="Roboto" pitchFamily="34" charset="-120"/>
              </a:rPr>
              <a:t>Check Balance, Withdraw, Deposit, Change PIN, Print History</a:t>
            </a:r>
            <a:endParaRPr lang="en-US" sz="1425" dirty="0"/>
          </a:p>
        </p:txBody>
      </p:sp>
      <p:sp>
        <p:nvSpPr>
          <p:cNvPr id="19" name="Text 14"/>
          <p:cNvSpPr/>
          <p:nvPr/>
        </p:nvSpPr>
        <p:spPr>
          <a:xfrm>
            <a:off x="2371130" y="6283166"/>
            <a:ext cx="9888022" cy="1447800"/>
          </a:xfrm>
          <a:prstGeom prst="rect">
            <a:avLst/>
          </a:prstGeom>
          <a:noFill/>
        </p:spPr>
        <p:txBody>
          <a:bodyPr wrap="square" rtlCol="0" anchor="t"/>
          <a:lstStyle/>
          <a:p>
            <a:pPr marL="0" indent="0">
              <a:lnSpc>
                <a:spcPts val="2280"/>
              </a:lnSpc>
              <a:buNone/>
            </a:pPr>
            <a:r>
              <a:rPr lang="en-US" sz="1425" dirty="0">
                <a:solidFill>
                  <a:srgbClr val="E5E0DF"/>
                </a:solidFill>
                <a:latin typeface="Roboto" pitchFamily="34" charset="0"/>
                <a:ea typeface="Roboto" pitchFamily="34" charset="-122"/>
                <a:cs typeface="Roboto" pitchFamily="34" charset="-120"/>
              </a:rPr>
              <a:t>The ATM class serves as the backbone of our secure banking system, encapsulating the essential attributes and functionalities required for seamless financial transactions. At the core of this class are the key properties that define an ATM account: the account balance, personal identification number (PIN), and a comprehensive transaction history. The constructor initializes these vital elements, setting the stage for the powerful set of methods that empower users to manage their finances with ease and confidence.</a:t>
            </a:r>
            <a:endParaRPr lang="en-US" sz="14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606</Words>
  <Application>Microsoft Office PowerPoint</Application>
  <PresentationFormat>Custom</PresentationFormat>
  <Paragraphs>84</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Poppins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rana sujeet</cp:lastModifiedBy>
  <cp:revision>3</cp:revision>
  <dcterms:created xsi:type="dcterms:W3CDTF">2024-07-17T01:59:00Z</dcterms:created>
  <dcterms:modified xsi:type="dcterms:W3CDTF">2024-07-17T02:09:12Z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585A981C82A44027ADE9BD28C9534791_12</vt:lpwstr>
  </property>
  <property fmtid="{D5CDD505-2E9C-101B-9397-08002B2CF9AE}" pid="3" name="KSOProductBuildVer">
    <vt:lpwstr>1033-12.2.0.17153</vt:lpwstr>
  </property>
</Properties>
</file>