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f3f44de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f3f44de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f3f44de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f3f44de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f3f44de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f3f44de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f3f44de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f3f44de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f3f44d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f3f44d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f3f44de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f3f44de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f3f44de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f3f44de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f3f44de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f3f44de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f3f44de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f3f44de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f3f44de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f3f44de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7ea330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7ea330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df3f44de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df3f44de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f3f44de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f3f44de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f3f44de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f3f44de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df3f44de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df3f44de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7ea330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7ea330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f3f44d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f3f44d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f3f44d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f3f44d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f3f44d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f3f44d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f3f44d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df3f44d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f3f44d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f3f44d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f3f44de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f3f44de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ML and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QUBIT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4832225" y="1601825"/>
            <a:ext cx="4099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h(x</a:t>
            </a:r>
            <a:r>
              <a:rPr baseline="30000" lang="en" sz="3000">
                <a:solidFill>
                  <a:schemeClr val="dk1"/>
                </a:solidFill>
              </a:rPr>
              <a:t>(i)</a:t>
            </a:r>
            <a:r>
              <a:rPr lang="en" sz="3000">
                <a:solidFill>
                  <a:schemeClr val="dk1"/>
                </a:solidFill>
              </a:rPr>
              <a:t>)</a:t>
            </a:r>
            <a:r>
              <a:rPr lang="en" sz="3000">
                <a:solidFill>
                  <a:schemeClr val="dk1"/>
                </a:solidFill>
              </a:rPr>
              <a:t>= 𝛳</a:t>
            </a:r>
            <a:r>
              <a:rPr baseline="-25000" lang="en" sz="3000">
                <a:solidFill>
                  <a:schemeClr val="dk1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 + 𝛳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30000" lang="en" sz="3000">
                <a:solidFill>
                  <a:schemeClr val="dk1"/>
                </a:solidFill>
              </a:rPr>
              <a:t>(i)</a:t>
            </a:r>
            <a:endParaRPr baseline="30000" sz="3000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96951"/>
            <a:ext cx="4571975" cy="348230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4832225" y="2540125"/>
            <a:ext cx="4099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y</a:t>
            </a:r>
            <a:r>
              <a:rPr baseline="30000" lang="en" sz="3000">
                <a:solidFill>
                  <a:schemeClr val="dk1"/>
                </a:solidFill>
              </a:rPr>
              <a:t>(i)</a:t>
            </a:r>
            <a:r>
              <a:rPr lang="en" sz="3000">
                <a:solidFill>
                  <a:schemeClr val="dk1"/>
                </a:solidFill>
              </a:rPr>
              <a:t> is given </a:t>
            </a:r>
            <a:r>
              <a:rPr lang="en" sz="1000">
                <a:solidFill>
                  <a:schemeClr val="dk1"/>
                </a:solidFill>
              </a:rPr>
              <a:t>(by the scatter points)</a:t>
            </a:r>
            <a:endParaRPr baseline="30000" sz="1000"/>
          </a:p>
        </p:txBody>
      </p:sp>
      <p:sp>
        <p:nvSpPr>
          <p:cNvPr id="160" name="Google Shape;160;p22"/>
          <p:cNvSpPr txBox="1"/>
          <p:nvPr/>
        </p:nvSpPr>
        <p:spPr>
          <a:xfrm>
            <a:off x="4572000" y="3627525"/>
            <a:ext cx="4572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J(</a:t>
            </a:r>
            <a:r>
              <a:rPr lang="en" sz="2500">
                <a:solidFill>
                  <a:schemeClr val="dk1"/>
                </a:solidFill>
              </a:rPr>
              <a:t>𝛳) = 1/2m (𝚺</a:t>
            </a:r>
            <a:r>
              <a:rPr baseline="-25000" lang="en" sz="2500">
                <a:solidFill>
                  <a:schemeClr val="dk1"/>
                </a:solidFill>
              </a:rPr>
              <a:t>i=1 to n</a:t>
            </a:r>
            <a:r>
              <a:rPr lang="en" sz="2500">
                <a:solidFill>
                  <a:schemeClr val="dk1"/>
                </a:solidFill>
              </a:rPr>
              <a:t>(h(x</a:t>
            </a:r>
            <a:r>
              <a:rPr baseline="30000" lang="en" sz="2500">
                <a:solidFill>
                  <a:schemeClr val="dk1"/>
                </a:solidFill>
              </a:rPr>
              <a:t>(i)</a:t>
            </a:r>
            <a:r>
              <a:rPr lang="en" sz="2500">
                <a:solidFill>
                  <a:schemeClr val="dk1"/>
                </a:solidFill>
              </a:rPr>
              <a:t>)- y</a:t>
            </a:r>
            <a:r>
              <a:rPr baseline="30000" lang="en" sz="2500">
                <a:solidFill>
                  <a:schemeClr val="dk1"/>
                </a:solidFill>
              </a:rPr>
              <a:t>(i)</a:t>
            </a:r>
            <a:r>
              <a:rPr lang="en" sz="2500">
                <a:solidFill>
                  <a:schemeClr val="dk1"/>
                </a:solidFill>
              </a:rPr>
              <a:t>)</a:t>
            </a:r>
            <a:r>
              <a:rPr baseline="30000" lang="en" sz="2500">
                <a:solidFill>
                  <a:schemeClr val="dk1"/>
                </a:solidFill>
              </a:rPr>
              <a:t>2</a:t>
            </a:r>
            <a:r>
              <a:rPr lang="en" sz="2500">
                <a:solidFill>
                  <a:schemeClr val="dk1"/>
                </a:solidFill>
              </a:rPr>
              <a:t>)</a:t>
            </a:r>
            <a:endParaRPr sz="2500"/>
          </a:p>
        </p:txBody>
      </p:sp>
      <p:sp>
        <p:nvSpPr>
          <p:cNvPr id="161" name="Google Shape;161;p22"/>
          <p:cNvSpPr txBox="1"/>
          <p:nvPr/>
        </p:nvSpPr>
        <p:spPr>
          <a:xfrm>
            <a:off x="138050" y="224675"/>
            <a:ext cx="879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Error function or Cost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425" y="3529100"/>
            <a:ext cx="5255150" cy="13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700" y="95075"/>
            <a:ext cx="4217600" cy="8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700" y="1266438"/>
            <a:ext cx="3815292" cy="196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750" y="1108200"/>
            <a:ext cx="3607451" cy="281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25" y="696363"/>
            <a:ext cx="4926950" cy="375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203525" y="80300"/>
            <a:ext cx="8813100" cy="14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</a:t>
            </a:r>
            <a:r>
              <a:rPr lang="en"/>
              <a:t>𝛳 using Gradient Descent algorithm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" y="1911500"/>
            <a:ext cx="5853201" cy="29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5383325" y="1075325"/>
            <a:ext cx="36333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min(</a:t>
            </a:r>
            <a:r>
              <a:rPr lang="en" sz="2500">
                <a:solidFill>
                  <a:schemeClr val="dk1"/>
                </a:solidFill>
              </a:rPr>
              <a:t>𝛳</a:t>
            </a:r>
            <a:r>
              <a:rPr baseline="-25000" lang="en" sz="2500">
                <a:solidFill>
                  <a:schemeClr val="dk1"/>
                </a:solidFill>
              </a:rPr>
              <a:t>0</a:t>
            </a:r>
            <a:r>
              <a:rPr lang="en" sz="2500">
                <a:solidFill>
                  <a:schemeClr val="dk1"/>
                </a:solidFill>
              </a:rPr>
              <a:t>, 𝛳</a:t>
            </a:r>
            <a:r>
              <a:rPr baseline="-25000" lang="en" sz="2500">
                <a:solidFill>
                  <a:schemeClr val="dk1"/>
                </a:solidFill>
              </a:rPr>
              <a:t>1</a:t>
            </a:r>
            <a:r>
              <a:rPr lang="en" sz="2500">
                <a:solidFill>
                  <a:schemeClr val="dk1"/>
                </a:solidFill>
              </a:rPr>
              <a:t>)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J(𝛳</a:t>
            </a:r>
            <a:r>
              <a:rPr baseline="-25000" lang="en" sz="2500">
                <a:solidFill>
                  <a:schemeClr val="dk1"/>
                </a:solidFill>
              </a:rPr>
              <a:t>0</a:t>
            </a:r>
            <a:r>
              <a:rPr lang="en" sz="2500">
                <a:solidFill>
                  <a:schemeClr val="dk1"/>
                </a:solidFill>
              </a:rPr>
              <a:t>, 𝛳</a:t>
            </a:r>
            <a:r>
              <a:rPr baseline="-25000" lang="en" sz="2500">
                <a:solidFill>
                  <a:schemeClr val="dk1"/>
                </a:solidFill>
              </a:rPr>
              <a:t>1</a:t>
            </a:r>
            <a:r>
              <a:rPr lang="en" sz="2500">
                <a:solidFill>
                  <a:schemeClr val="dk1"/>
                </a:solidFill>
              </a:rPr>
              <a:t>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where J(𝛳)= 1/2m (𝚺</a:t>
            </a:r>
            <a:r>
              <a:rPr baseline="-25000" lang="en" sz="1500">
                <a:solidFill>
                  <a:schemeClr val="dk1"/>
                </a:solidFill>
              </a:rPr>
              <a:t>i=1 to n</a:t>
            </a:r>
            <a:r>
              <a:rPr lang="en" sz="1500">
                <a:solidFill>
                  <a:schemeClr val="dk1"/>
                </a:solidFill>
              </a:rPr>
              <a:t>(h(x</a:t>
            </a:r>
            <a:r>
              <a:rPr baseline="30000" lang="en" sz="1500">
                <a:solidFill>
                  <a:schemeClr val="dk1"/>
                </a:solidFill>
              </a:rPr>
              <a:t>(i)</a:t>
            </a:r>
            <a:r>
              <a:rPr lang="en" sz="1500">
                <a:solidFill>
                  <a:schemeClr val="dk1"/>
                </a:solidFill>
              </a:rPr>
              <a:t>)- y</a:t>
            </a:r>
            <a:r>
              <a:rPr baseline="30000" lang="en" sz="1500">
                <a:solidFill>
                  <a:schemeClr val="dk1"/>
                </a:solidFill>
              </a:rPr>
              <a:t>(i)</a:t>
            </a:r>
            <a:r>
              <a:rPr lang="en" sz="1500">
                <a:solidFill>
                  <a:schemeClr val="dk1"/>
                </a:solidFill>
              </a:rPr>
              <a:t>)</a:t>
            </a:r>
            <a:r>
              <a:rPr baseline="30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25" y="3316025"/>
            <a:ext cx="3147350" cy="16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5784375" y="2904450"/>
            <a:ext cx="3147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Start with i =1 and update </a:t>
            </a:r>
            <a:r>
              <a:rPr i="1" lang="en" sz="1500">
                <a:solidFill>
                  <a:schemeClr val="dk1"/>
                </a:solidFill>
              </a:rPr>
              <a:t>𝛳</a:t>
            </a:r>
            <a:r>
              <a:rPr i="1" lang="en" sz="1500">
                <a:solidFill>
                  <a:schemeClr val="dk1"/>
                </a:solidFill>
              </a:rPr>
              <a:t> till i=n, </a:t>
            </a:r>
            <a:endParaRPr baseline="30000" i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0700" y="612575"/>
            <a:ext cx="85926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Intuition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00" y="1350975"/>
            <a:ext cx="4931925" cy="12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310700" y="2666050"/>
            <a:ext cx="77871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Lets work this out for j=0 and j=1, that is, for </a:t>
            </a:r>
            <a:r>
              <a:rPr lang="en" sz="2500">
                <a:solidFill>
                  <a:schemeClr val="dk1"/>
                </a:solidFill>
              </a:rPr>
              <a:t>𝛳</a:t>
            </a:r>
            <a:r>
              <a:rPr baseline="-25000" lang="en" sz="2500">
                <a:solidFill>
                  <a:schemeClr val="dk1"/>
                </a:solidFill>
              </a:rPr>
              <a:t>0</a:t>
            </a:r>
            <a:r>
              <a:rPr lang="en" sz="2500">
                <a:solidFill>
                  <a:schemeClr val="dk1"/>
                </a:solidFill>
              </a:rPr>
              <a:t> and 𝛳</a:t>
            </a:r>
            <a:r>
              <a:rPr baseline="-25000" lang="en" sz="2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500825" y="323400"/>
            <a:ext cx="84027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Intuition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75" y="1705050"/>
            <a:ext cx="28479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3753775" y="1219100"/>
            <a:ext cx="480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2 Cases: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For d/d(</a:t>
            </a:r>
            <a:r>
              <a:rPr lang="en" sz="2500">
                <a:solidFill>
                  <a:schemeClr val="dk1"/>
                </a:solidFill>
              </a:rPr>
              <a:t>𝛳</a:t>
            </a:r>
            <a:r>
              <a:rPr baseline="-25000" lang="en" sz="2500">
                <a:solidFill>
                  <a:schemeClr val="dk1"/>
                </a:solidFill>
              </a:rPr>
              <a:t>1</a:t>
            </a:r>
            <a:r>
              <a:rPr lang="en" sz="2500">
                <a:solidFill>
                  <a:schemeClr val="dk1"/>
                </a:solidFill>
              </a:rPr>
              <a:t>) J(</a:t>
            </a:r>
            <a:r>
              <a:rPr lang="en" sz="2500">
                <a:solidFill>
                  <a:schemeClr val="dk1"/>
                </a:solidFill>
              </a:rPr>
              <a:t>𝛳</a:t>
            </a:r>
            <a:r>
              <a:rPr baseline="-25000" lang="en" sz="2500">
                <a:solidFill>
                  <a:schemeClr val="dk1"/>
                </a:solidFill>
              </a:rPr>
              <a:t>0</a:t>
            </a:r>
            <a:r>
              <a:rPr lang="en" sz="2500">
                <a:solidFill>
                  <a:schemeClr val="dk1"/>
                </a:solidFill>
              </a:rPr>
              <a:t>, 𝛳</a:t>
            </a:r>
            <a:r>
              <a:rPr baseline="-25000" lang="en" sz="2500">
                <a:solidFill>
                  <a:schemeClr val="dk1"/>
                </a:solidFill>
              </a:rPr>
              <a:t>1</a:t>
            </a:r>
            <a:r>
              <a:rPr lang="en" sz="2500">
                <a:solidFill>
                  <a:schemeClr val="dk1"/>
                </a:solidFill>
              </a:rPr>
              <a:t>) &gt; 0</a:t>
            </a:r>
            <a:endParaRPr sz="25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𝛳</a:t>
            </a:r>
            <a:r>
              <a:rPr baseline="-25000" lang="en" sz="2500">
                <a:solidFill>
                  <a:schemeClr val="dk1"/>
                </a:solidFill>
              </a:rPr>
              <a:t>1 </a:t>
            </a:r>
            <a:r>
              <a:rPr lang="en" sz="2500">
                <a:solidFill>
                  <a:schemeClr val="dk1"/>
                </a:solidFill>
              </a:rPr>
              <a:t>= 𝛳</a:t>
            </a:r>
            <a:r>
              <a:rPr baseline="-25000" lang="en" sz="2500">
                <a:solidFill>
                  <a:schemeClr val="dk1"/>
                </a:solidFill>
              </a:rPr>
              <a:t>1 </a:t>
            </a:r>
            <a:r>
              <a:rPr lang="en" sz="2500">
                <a:solidFill>
                  <a:schemeClr val="dk1"/>
                </a:solidFill>
              </a:rPr>
              <a:t>- 𝞪       where 𝞪 &gt; 0</a:t>
            </a:r>
            <a:endParaRPr sz="25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For </a:t>
            </a:r>
            <a:r>
              <a:rPr lang="en" sz="2500">
                <a:solidFill>
                  <a:schemeClr val="dk1"/>
                </a:solidFill>
              </a:rPr>
              <a:t>d/d(𝛳</a:t>
            </a:r>
            <a:r>
              <a:rPr baseline="-25000" lang="en" sz="2500">
                <a:solidFill>
                  <a:schemeClr val="dk1"/>
                </a:solidFill>
              </a:rPr>
              <a:t>1</a:t>
            </a:r>
            <a:r>
              <a:rPr lang="en" sz="2500">
                <a:solidFill>
                  <a:schemeClr val="dk1"/>
                </a:solidFill>
              </a:rPr>
              <a:t>) J(𝛳</a:t>
            </a:r>
            <a:r>
              <a:rPr baseline="-25000" lang="en" sz="2500">
                <a:solidFill>
                  <a:schemeClr val="dk1"/>
                </a:solidFill>
              </a:rPr>
              <a:t>0</a:t>
            </a:r>
            <a:r>
              <a:rPr lang="en" sz="2500">
                <a:solidFill>
                  <a:schemeClr val="dk1"/>
                </a:solidFill>
              </a:rPr>
              <a:t>, 𝛳</a:t>
            </a:r>
            <a:r>
              <a:rPr baseline="-25000" lang="en" sz="2500">
                <a:solidFill>
                  <a:schemeClr val="dk1"/>
                </a:solidFill>
              </a:rPr>
              <a:t>1</a:t>
            </a:r>
            <a:r>
              <a:rPr lang="en" sz="2500">
                <a:solidFill>
                  <a:schemeClr val="dk1"/>
                </a:solidFill>
              </a:rPr>
              <a:t>) &lt; 0</a:t>
            </a:r>
            <a:endParaRPr sz="25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𝛳</a:t>
            </a:r>
            <a:r>
              <a:rPr baseline="-25000" lang="en" sz="2500">
                <a:solidFill>
                  <a:schemeClr val="dk1"/>
                </a:solidFill>
              </a:rPr>
              <a:t>1 </a:t>
            </a:r>
            <a:r>
              <a:rPr lang="en" sz="2500">
                <a:solidFill>
                  <a:schemeClr val="dk1"/>
                </a:solidFill>
              </a:rPr>
              <a:t>= 𝛳</a:t>
            </a:r>
            <a:r>
              <a:rPr baseline="-25000" lang="en" sz="2500">
                <a:solidFill>
                  <a:schemeClr val="dk1"/>
                </a:solidFill>
              </a:rPr>
              <a:t>1 </a:t>
            </a:r>
            <a:r>
              <a:rPr lang="en" sz="2500">
                <a:solidFill>
                  <a:schemeClr val="dk1"/>
                </a:solidFill>
              </a:rPr>
              <a:t>- 𝞪       where 𝞪 &lt; 0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Summarised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25" y="212550"/>
            <a:ext cx="7595725" cy="47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547688"/>
            <a:ext cx="58483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Black Box 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38" y="1204325"/>
            <a:ext cx="3211325" cy="32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764975" y="69243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endParaRPr sz="2500"/>
          </a:p>
        </p:txBody>
      </p:sp>
      <p:sp>
        <p:nvSpPr>
          <p:cNvPr id="226" name="Google Shape;226;p32"/>
          <p:cNvSpPr txBox="1"/>
          <p:nvPr/>
        </p:nvSpPr>
        <p:spPr>
          <a:xfrm>
            <a:off x="764975" y="169791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endParaRPr sz="2500"/>
          </a:p>
        </p:txBody>
      </p:sp>
      <p:sp>
        <p:nvSpPr>
          <p:cNvPr id="227" name="Google Shape;227;p32"/>
          <p:cNvSpPr txBox="1"/>
          <p:nvPr/>
        </p:nvSpPr>
        <p:spPr>
          <a:xfrm>
            <a:off x="764975" y="254028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7</a:t>
            </a:r>
            <a:endParaRPr sz="2500"/>
          </a:p>
        </p:txBody>
      </p:sp>
      <p:sp>
        <p:nvSpPr>
          <p:cNvPr id="228" name="Google Shape;228;p32"/>
          <p:cNvSpPr txBox="1"/>
          <p:nvPr/>
        </p:nvSpPr>
        <p:spPr>
          <a:xfrm>
            <a:off x="764975" y="350811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9</a:t>
            </a:r>
            <a:endParaRPr sz="2500"/>
          </a:p>
        </p:txBody>
      </p:sp>
      <p:sp>
        <p:nvSpPr>
          <p:cNvPr id="229" name="Google Shape;229;p32"/>
          <p:cNvSpPr txBox="1"/>
          <p:nvPr/>
        </p:nvSpPr>
        <p:spPr>
          <a:xfrm>
            <a:off x="764975" y="432541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10</a:t>
            </a:r>
            <a:endParaRPr sz="2500"/>
          </a:p>
        </p:txBody>
      </p:sp>
      <p:sp>
        <p:nvSpPr>
          <p:cNvPr id="230" name="Google Shape;230;p32"/>
          <p:cNvSpPr txBox="1"/>
          <p:nvPr/>
        </p:nvSpPr>
        <p:spPr>
          <a:xfrm>
            <a:off x="6989475" y="541300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</a:t>
            </a:r>
            <a:endParaRPr sz="2500"/>
          </a:p>
        </p:txBody>
      </p:sp>
      <p:sp>
        <p:nvSpPr>
          <p:cNvPr id="231" name="Google Shape;231;p32"/>
          <p:cNvSpPr txBox="1"/>
          <p:nvPr/>
        </p:nvSpPr>
        <p:spPr>
          <a:xfrm>
            <a:off x="6989475" y="15467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endParaRPr sz="2500"/>
          </a:p>
        </p:txBody>
      </p:sp>
      <p:sp>
        <p:nvSpPr>
          <p:cNvPr id="232" name="Google Shape;232;p32"/>
          <p:cNvSpPr txBox="1"/>
          <p:nvPr/>
        </p:nvSpPr>
        <p:spPr>
          <a:xfrm>
            <a:off x="6989475" y="2389150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</a:t>
            </a:r>
            <a:endParaRPr sz="2500"/>
          </a:p>
        </p:txBody>
      </p:sp>
      <p:sp>
        <p:nvSpPr>
          <p:cNvPr id="233" name="Google Shape;233;p32"/>
          <p:cNvSpPr txBox="1"/>
          <p:nvPr/>
        </p:nvSpPr>
        <p:spPr>
          <a:xfrm>
            <a:off x="6989475" y="33569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9</a:t>
            </a:r>
            <a:endParaRPr sz="2500"/>
          </a:p>
        </p:txBody>
      </p:sp>
      <p:sp>
        <p:nvSpPr>
          <p:cNvPr id="234" name="Google Shape;234;p32"/>
          <p:cNvSpPr txBox="1"/>
          <p:nvPr/>
        </p:nvSpPr>
        <p:spPr>
          <a:xfrm>
            <a:off x="6989475" y="41742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12</a:t>
            </a:r>
            <a:endParaRPr sz="2500"/>
          </a:p>
        </p:txBody>
      </p:sp>
      <p:cxnSp>
        <p:nvCxnSpPr>
          <p:cNvPr id="235" name="Google Shape;235;p32"/>
          <p:cNvCxnSpPr/>
          <p:nvPr/>
        </p:nvCxnSpPr>
        <p:spPr>
          <a:xfrm>
            <a:off x="1202975" y="966975"/>
            <a:ext cx="16794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2"/>
          <p:cNvCxnSpPr>
            <a:endCxn id="230" idx="1"/>
          </p:cNvCxnSpPr>
          <p:nvPr/>
        </p:nvCxnSpPr>
        <p:spPr>
          <a:xfrm flipH="1" rot="10800000">
            <a:off x="5111775" y="842350"/>
            <a:ext cx="1877700" cy="8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2"/>
          <p:cNvCxnSpPr>
            <a:endCxn id="231" idx="1"/>
          </p:cNvCxnSpPr>
          <p:nvPr/>
        </p:nvCxnSpPr>
        <p:spPr>
          <a:xfrm flipH="1" rot="10800000">
            <a:off x="5676075" y="1847825"/>
            <a:ext cx="131340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2"/>
          <p:cNvCxnSpPr>
            <a:endCxn id="232" idx="1"/>
          </p:cNvCxnSpPr>
          <p:nvPr/>
        </p:nvCxnSpPr>
        <p:spPr>
          <a:xfrm flipH="1" rot="10800000">
            <a:off x="5734875" y="2690200"/>
            <a:ext cx="12546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2"/>
          <p:cNvCxnSpPr>
            <a:endCxn id="233" idx="1"/>
          </p:cNvCxnSpPr>
          <p:nvPr/>
        </p:nvCxnSpPr>
        <p:spPr>
          <a:xfrm>
            <a:off x="5707875" y="2856125"/>
            <a:ext cx="1281600" cy="8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>
            <a:endCxn id="234" idx="1"/>
          </p:cNvCxnSpPr>
          <p:nvPr/>
        </p:nvCxnSpPr>
        <p:spPr>
          <a:xfrm>
            <a:off x="5555475" y="3170025"/>
            <a:ext cx="1434000" cy="13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2"/>
          <p:cNvCxnSpPr/>
          <p:nvPr/>
        </p:nvCxnSpPr>
        <p:spPr>
          <a:xfrm>
            <a:off x="1202975" y="1941888"/>
            <a:ext cx="18060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2"/>
          <p:cNvCxnSpPr/>
          <p:nvPr/>
        </p:nvCxnSpPr>
        <p:spPr>
          <a:xfrm>
            <a:off x="1139675" y="2763938"/>
            <a:ext cx="19539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1202975" y="3522913"/>
            <a:ext cx="1827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2"/>
          <p:cNvCxnSpPr/>
          <p:nvPr/>
        </p:nvCxnSpPr>
        <p:spPr>
          <a:xfrm flipH="1" rot="10800000">
            <a:off x="1203125" y="3966338"/>
            <a:ext cx="19854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2"/>
          <p:cNvSpPr txBox="1"/>
          <p:nvPr/>
        </p:nvSpPr>
        <p:spPr>
          <a:xfrm>
            <a:off x="4235200" y="4192800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f(x)</a:t>
            </a:r>
            <a:endParaRPr sz="3000"/>
          </a:p>
        </p:txBody>
      </p:sp>
      <p:sp>
        <p:nvSpPr>
          <p:cNvPr id="246" name="Google Shape;246;p32"/>
          <p:cNvSpPr txBox="1"/>
          <p:nvPr/>
        </p:nvSpPr>
        <p:spPr>
          <a:xfrm>
            <a:off x="764975" y="63325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</a:t>
            </a:r>
            <a:r>
              <a:rPr baseline="-25000" lang="en" sz="3000"/>
              <a:t>2</a:t>
            </a:r>
            <a:r>
              <a:rPr baseline="30000" lang="en" sz="3000"/>
              <a:t>(i)</a:t>
            </a:r>
            <a:endParaRPr baseline="-25000" sz="3000"/>
          </a:p>
        </p:txBody>
      </p:sp>
      <p:sp>
        <p:nvSpPr>
          <p:cNvPr id="247" name="Google Shape;247;p32"/>
          <p:cNvSpPr txBox="1"/>
          <p:nvPr/>
        </p:nvSpPr>
        <p:spPr>
          <a:xfrm>
            <a:off x="6831850" y="134725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</a:t>
            </a:r>
            <a:r>
              <a:rPr baseline="30000" lang="en" sz="3000"/>
              <a:t>(i)</a:t>
            </a:r>
            <a:endParaRPr baseline="30000" sz="3000"/>
          </a:p>
        </p:txBody>
      </p:sp>
      <p:sp>
        <p:nvSpPr>
          <p:cNvPr id="248" name="Google Shape;248;p32"/>
          <p:cNvSpPr txBox="1"/>
          <p:nvPr/>
        </p:nvSpPr>
        <p:spPr>
          <a:xfrm>
            <a:off x="0" y="69243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endParaRPr sz="2500"/>
          </a:p>
        </p:txBody>
      </p:sp>
      <p:sp>
        <p:nvSpPr>
          <p:cNvPr id="249" name="Google Shape;249;p32"/>
          <p:cNvSpPr txBox="1"/>
          <p:nvPr/>
        </p:nvSpPr>
        <p:spPr>
          <a:xfrm>
            <a:off x="0" y="169791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</a:t>
            </a:r>
            <a:endParaRPr sz="2500"/>
          </a:p>
        </p:txBody>
      </p:sp>
      <p:sp>
        <p:nvSpPr>
          <p:cNvPr id="250" name="Google Shape;250;p32"/>
          <p:cNvSpPr txBox="1"/>
          <p:nvPr/>
        </p:nvSpPr>
        <p:spPr>
          <a:xfrm>
            <a:off x="0" y="254028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endParaRPr sz="2500"/>
          </a:p>
        </p:txBody>
      </p:sp>
      <p:sp>
        <p:nvSpPr>
          <p:cNvPr id="251" name="Google Shape;251;p32"/>
          <p:cNvSpPr txBox="1"/>
          <p:nvPr/>
        </p:nvSpPr>
        <p:spPr>
          <a:xfrm>
            <a:off x="0" y="350811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endParaRPr sz="2500"/>
          </a:p>
        </p:txBody>
      </p:sp>
      <p:sp>
        <p:nvSpPr>
          <p:cNvPr id="252" name="Google Shape;252;p32"/>
          <p:cNvSpPr txBox="1"/>
          <p:nvPr/>
        </p:nvSpPr>
        <p:spPr>
          <a:xfrm>
            <a:off x="0" y="432541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</a:t>
            </a:r>
            <a:endParaRPr sz="2500"/>
          </a:p>
        </p:txBody>
      </p:sp>
      <p:sp>
        <p:nvSpPr>
          <p:cNvPr id="253" name="Google Shape;253;p32"/>
          <p:cNvSpPr txBox="1"/>
          <p:nvPr/>
        </p:nvSpPr>
        <p:spPr>
          <a:xfrm>
            <a:off x="0" y="63325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</a:t>
            </a:r>
            <a:r>
              <a:rPr baseline="-25000" lang="en" sz="3000"/>
              <a:t>1</a:t>
            </a:r>
            <a:r>
              <a:rPr baseline="30000" lang="en" sz="3000"/>
              <a:t>(i)</a:t>
            </a:r>
            <a:endParaRPr baseline="-25000"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3369150" y="3622625"/>
            <a:ext cx="2503100" cy="8766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y= 𝛳</a:t>
            </a:r>
            <a:r>
              <a:rPr baseline="30000" lang="en" sz="4800">
                <a:solidFill>
                  <a:schemeClr val="dk1"/>
                </a:solidFill>
              </a:rPr>
              <a:t>T</a:t>
            </a:r>
            <a:r>
              <a:rPr lang="en" sz="4800">
                <a:solidFill>
                  <a:schemeClr val="dk1"/>
                </a:solidFill>
              </a:rPr>
              <a:t>X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1651650" y="352925"/>
            <a:ext cx="58407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y= 𝛳</a:t>
            </a:r>
            <a:r>
              <a:rPr baseline="-25000" lang="en" sz="4800">
                <a:solidFill>
                  <a:schemeClr val="dk1"/>
                </a:solidFill>
              </a:rPr>
              <a:t>0</a:t>
            </a:r>
            <a:r>
              <a:rPr lang="en" sz="4800">
                <a:solidFill>
                  <a:schemeClr val="dk1"/>
                </a:solidFill>
              </a:rPr>
              <a:t> + 𝛳</a:t>
            </a:r>
            <a:r>
              <a:rPr baseline="-25000" lang="en" sz="4800">
                <a:solidFill>
                  <a:schemeClr val="dk1"/>
                </a:solidFill>
              </a:rPr>
              <a:t>1</a:t>
            </a:r>
            <a:r>
              <a:rPr lang="en" sz="4800">
                <a:solidFill>
                  <a:schemeClr val="dk1"/>
                </a:solidFill>
              </a:rPr>
              <a:t>x</a:t>
            </a:r>
            <a:r>
              <a:rPr baseline="-25000" lang="en" sz="4800">
                <a:solidFill>
                  <a:schemeClr val="dk1"/>
                </a:solidFill>
              </a:rPr>
              <a:t>1</a:t>
            </a:r>
            <a:r>
              <a:rPr lang="en" sz="4800">
                <a:solidFill>
                  <a:schemeClr val="dk1"/>
                </a:solidFill>
              </a:rPr>
              <a:t>+ 𝛳</a:t>
            </a:r>
            <a:r>
              <a:rPr baseline="-25000" lang="en" sz="4800">
                <a:solidFill>
                  <a:schemeClr val="dk1"/>
                </a:solidFill>
              </a:rPr>
              <a:t>2</a:t>
            </a:r>
            <a:r>
              <a:rPr lang="en" sz="4800">
                <a:solidFill>
                  <a:schemeClr val="dk1"/>
                </a:solidFill>
              </a:rPr>
              <a:t>x</a:t>
            </a:r>
            <a:r>
              <a:rPr baseline="-25000" lang="en" sz="4800">
                <a:solidFill>
                  <a:schemeClr val="dk1"/>
                </a:solidFill>
              </a:rPr>
              <a:t>2</a:t>
            </a:r>
            <a:endParaRPr baseline="-25000"/>
          </a:p>
        </p:txBody>
      </p:sp>
      <p:sp>
        <p:nvSpPr>
          <p:cNvPr id="260" name="Google Shape;260;p33"/>
          <p:cNvSpPr txBox="1"/>
          <p:nvPr/>
        </p:nvSpPr>
        <p:spPr>
          <a:xfrm>
            <a:off x="1334850" y="1398675"/>
            <a:ext cx="64743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Let, 𝛳= [𝛳</a:t>
            </a:r>
            <a:r>
              <a:rPr baseline="-25000" lang="en" sz="4800">
                <a:solidFill>
                  <a:schemeClr val="dk1"/>
                </a:solidFill>
              </a:rPr>
              <a:t>0  </a:t>
            </a:r>
            <a:r>
              <a:rPr lang="en" sz="4800">
                <a:solidFill>
                  <a:schemeClr val="dk1"/>
                </a:solidFill>
              </a:rPr>
              <a:t>𝛳</a:t>
            </a:r>
            <a:r>
              <a:rPr baseline="-25000" lang="en" sz="4800">
                <a:solidFill>
                  <a:schemeClr val="dk1"/>
                </a:solidFill>
              </a:rPr>
              <a:t>1 </a:t>
            </a:r>
            <a:r>
              <a:rPr lang="en" sz="4800">
                <a:solidFill>
                  <a:schemeClr val="dk1"/>
                </a:solidFill>
              </a:rPr>
              <a:t>𝛳</a:t>
            </a:r>
            <a:r>
              <a:rPr baseline="-25000" lang="en" sz="4800">
                <a:solidFill>
                  <a:schemeClr val="dk1"/>
                </a:solidFill>
              </a:rPr>
              <a:t>2</a:t>
            </a:r>
            <a:r>
              <a:rPr lang="en" sz="4800">
                <a:solidFill>
                  <a:schemeClr val="dk1"/>
                </a:solidFill>
              </a:rPr>
              <a:t>]</a:t>
            </a:r>
            <a:r>
              <a:rPr baseline="30000" lang="en" sz="4800">
                <a:solidFill>
                  <a:schemeClr val="dk1"/>
                </a:solidFill>
              </a:rPr>
              <a:t>T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2059500" y="2417100"/>
            <a:ext cx="487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X= [1  x</a:t>
            </a:r>
            <a:r>
              <a:rPr baseline="-25000" lang="en" sz="4800">
                <a:solidFill>
                  <a:schemeClr val="dk1"/>
                </a:solidFill>
              </a:rPr>
              <a:t>1</a:t>
            </a:r>
            <a:r>
              <a:rPr lang="en" sz="4800">
                <a:solidFill>
                  <a:schemeClr val="dk1"/>
                </a:solidFill>
              </a:rPr>
              <a:t>  x</a:t>
            </a:r>
            <a:r>
              <a:rPr baseline="-25000" lang="en" sz="4800">
                <a:solidFill>
                  <a:schemeClr val="dk1"/>
                </a:solidFill>
              </a:rPr>
              <a:t>2</a:t>
            </a:r>
            <a:r>
              <a:rPr lang="en" sz="4800">
                <a:solidFill>
                  <a:schemeClr val="dk1"/>
                </a:solidFill>
              </a:rPr>
              <a:t>]</a:t>
            </a:r>
            <a:r>
              <a:rPr baseline="30000" lang="en" sz="4800">
                <a:solidFill>
                  <a:schemeClr val="dk1"/>
                </a:solidFill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/>
        </p:nvSpPr>
        <p:spPr>
          <a:xfrm>
            <a:off x="4446425" y="1601825"/>
            <a:ext cx="4485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h(x</a:t>
            </a:r>
            <a:r>
              <a:rPr baseline="30000" lang="en" sz="3000">
                <a:solidFill>
                  <a:schemeClr val="dk1"/>
                </a:solidFill>
              </a:rPr>
              <a:t>(i)</a:t>
            </a:r>
            <a:r>
              <a:rPr lang="en" sz="3000">
                <a:solidFill>
                  <a:schemeClr val="dk1"/>
                </a:solidFill>
              </a:rPr>
              <a:t>)= 𝛳</a:t>
            </a:r>
            <a:r>
              <a:rPr baseline="-25000" lang="en" sz="3000">
                <a:solidFill>
                  <a:schemeClr val="dk1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 + 𝛳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baseline="30000" lang="en" sz="3000">
                <a:solidFill>
                  <a:schemeClr val="dk1"/>
                </a:solidFill>
              </a:rPr>
              <a:t>(i)</a:t>
            </a:r>
            <a:r>
              <a:rPr lang="en" sz="3000">
                <a:solidFill>
                  <a:schemeClr val="dk1"/>
                </a:solidFill>
              </a:rPr>
              <a:t>+ 𝛳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baseline="30000" lang="en" sz="3000">
                <a:solidFill>
                  <a:schemeClr val="dk1"/>
                </a:solidFill>
              </a:rPr>
              <a:t>(i)</a:t>
            </a:r>
            <a:endParaRPr sz="3000"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96951"/>
            <a:ext cx="4571975" cy="348230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4832225" y="2540125"/>
            <a:ext cx="4099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y</a:t>
            </a:r>
            <a:r>
              <a:rPr baseline="30000" lang="en" sz="3000">
                <a:solidFill>
                  <a:schemeClr val="dk1"/>
                </a:solidFill>
              </a:rPr>
              <a:t>(i)</a:t>
            </a:r>
            <a:r>
              <a:rPr lang="en" sz="3000">
                <a:solidFill>
                  <a:schemeClr val="dk1"/>
                </a:solidFill>
              </a:rPr>
              <a:t> is given </a:t>
            </a:r>
            <a:r>
              <a:rPr lang="en" sz="1000">
                <a:solidFill>
                  <a:schemeClr val="dk1"/>
                </a:solidFill>
              </a:rPr>
              <a:t>(by the scatter points)</a:t>
            </a:r>
            <a:endParaRPr baseline="30000" sz="1000"/>
          </a:p>
        </p:txBody>
      </p:sp>
      <p:sp>
        <p:nvSpPr>
          <p:cNvPr id="269" name="Google Shape;269;p34"/>
          <p:cNvSpPr txBox="1"/>
          <p:nvPr/>
        </p:nvSpPr>
        <p:spPr>
          <a:xfrm>
            <a:off x="4572000" y="3627525"/>
            <a:ext cx="4572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J(𝛳) = 1/2m (𝚺</a:t>
            </a:r>
            <a:r>
              <a:rPr baseline="-25000" lang="en" sz="2500">
                <a:solidFill>
                  <a:schemeClr val="dk1"/>
                </a:solidFill>
              </a:rPr>
              <a:t>i=1 to n</a:t>
            </a:r>
            <a:r>
              <a:rPr lang="en" sz="2500">
                <a:solidFill>
                  <a:schemeClr val="dk1"/>
                </a:solidFill>
              </a:rPr>
              <a:t>(h(x</a:t>
            </a:r>
            <a:r>
              <a:rPr baseline="30000" lang="en" sz="2500">
                <a:solidFill>
                  <a:schemeClr val="dk1"/>
                </a:solidFill>
              </a:rPr>
              <a:t>(i)</a:t>
            </a:r>
            <a:r>
              <a:rPr lang="en" sz="2500">
                <a:solidFill>
                  <a:schemeClr val="dk1"/>
                </a:solidFill>
              </a:rPr>
              <a:t>)- y</a:t>
            </a:r>
            <a:r>
              <a:rPr baseline="30000" lang="en" sz="2500">
                <a:solidFill>
                  <a:schemeClr val="dk1"/>
                </a:solidFill>
              </a:rPr>
              <a:t>(i)</a:t>
            </a:r>
            <a:r>
              <a:rPr lang="en" sz="2500">
                <a:solidFill>
                  <a:schemeClr val="dk1"/>
                </a:solidFill>
              </a:rPr>
              <a:t>)</a:t>
            </a:r>
            <a:r>
              <a:rPr baseline="30000" lang="en" sz="2500">
                <a:solidFill>
                  <a:schemeClr val="dk1"/>
                </a:solidFill>
              </a:rPr>
              <a:t>2</a:t>
            </a:r>
            <a:r>
              <a:rPr lang="en" sz="2500">
                <a:solidFill>
                  <a:schemeClr val="dk1"/>
                </a:solidFill>
              </a:rPr>
              <a:t>)</a:t>
            </a:r>
            <a:endParaRPr sz="2500"/>
          </a:p>
        </p:txBody>
      </p:sp>
      <p:sp>
        <p:nvSpPr>
          <p:cNvPr id="270" name="Google Shape;270;p34"/>
          <p:cNvSpPr txBox="1"/>
          <p:nvPr/>
        </p:nvSpPr>
        <p:spPr>
          <a:xfrm>
            <a:off x="138050" y="224675"/>
            <a:ext cx="879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Error function or Cost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and other steps, the same.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38" y="1204325"/>
            <a:ext cx="3211325" cy="32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87825" y="45421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endParaRPr sz="2500"/>
          </a:p>
        </p:txBody>
      </p:sp>
      <p:sp>
        <p:nvSpPr>
          <p:cNvPr id="68" name="Google Shape;68;p15"/>
          <p:cNvSpPr txBox="1"/>
          <p:nvPr/>
        </p:nvSpPr>
        <p:spPr>
          <a:xfrm>
            <a:off x="987825" y="145968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</a:t>
            </a:r>
            <a:endParaRPr sz="2500"/>
          </a:p>
        </p:txBody>
      </p:sp>
      <p:sp>
        <p:nvSpPr>
          <p:cNvPr id="69" name="Google Shape;69;p15"/>
          <p:cNvSpPr txBox="1"/>
          <p:nvPr/>
        </p:nvSpPr>
        <p:spPr>
          <a:xfrm>
            <a:off x="987825" y="230206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endParaRPr sz="2500"/>
          </a:p>
        </p:txBody>
      </p:sp>
      <p:sp>
        <p:nvSpPr>
          <p:cNvPr id="70" name="Google Shape;70;p15"/>
          <p:cNvSpPr txBox="1"/>
          <p:nvPr/>
        </p:nvSpPr>
        <p:spPr>
          <a:xfrm>
            <a:off x="987825" y="326988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endParaRPr sz="2500"/>
          </a:p>
        </p:txBody>
      </p:sp>
      <p:sp>
        <p:nvSpPr>
          <p:cNvPr id="71" name="Google Shape;71;p15"/>
          <p:cNvSpPr txBox="1"/>
          <p:nvPr/>
        </p:nvSpPr>
        <p:spPr>
          <a:xfrm>
            <a:off x="987825" y="408718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</a:t>
            </a:r>
            <a:endParaRPr sz="2500"/>
          </a:p>
        </p:txBody>
      </p:sp>
      <p:sp>
        <p:nvSpPr>
          <p:cNvPr id="72" name="Google Shape;72;p15"/>
          <p:cNvSpPr txBox="1"/>
          <p:nvPr/>
        </p:nvSpPr>
        <p:spPr>
          <a:xfrm>
            <a:off x="6989475" y="541300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</a:t>
            </a:r>
            <a:endParaRPr sz="2500"/>
          </a:p>
        </p:txBody>
      </p:sp>
      <p:sp>
        <p:nvSpPr>
          <p:cNvPr id="73" name="Google Shape;73;p15"/>
          <p:cNvSpPr txBox="1"/>
          <p:nvPr/>
        </p:nvSpPr>
        <p:spPr>
          <a:xfrm>
            <a:off x="6989475" y="15467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endParaRPr sz="2500"/>
          </a:p>
        </p:txBody>
      </p:sp>
      <p:sp>
        <p:nvSpPr>
          <p:cNvPr id="74" name="Google Shape;74;p15"/>
          <p:cNvSpPr txBox="1"/>
          <p:nvPr/>
        </p:nvSpPr>
        <p:spPr>
          <a:xfrm>
            <a:off x="6989475" y="2389150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</a:t>
            </a:r>
            <a:endParaRPr sz="2500"/>
          </a:p>
        </p:txBody>
      </p:sp>
      <p:sp>
        <p:nvSpPr>
          <p:cNvPr id="75" name="Google Shape;75;p15"/>
          <p:cNvSpPr txBox="1"/>
          <p:nvPr/>
        </p:nvSpPr>
        <p:spPr>
          <a:xfrm>
            <a:off x="6989475" y="33569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8</a:t>
            </a:r>
            <a:endParaRPr sz="2500"/>
          </a:p>
        </p:txBody>
      </p:sp>
      <p:sp>
        <p:nvSpPr>
          <p:cNvPr id="76" name="Google Shape;76;p15"/>
          <p:cNvSpPr txBox="1"/>
          <p:nvPr/>
        </p:nvSpPr>
        <p:spPr>
          <a:xfrm>
            <a:off x="6989475" y="41742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10</a:t>
            </a:r>
            <a:endParaRPr sz="2500"/>
          </a:p>
        </p:txBody>
      </p:sp>
      <p:cxnSp>
        <p:nvCxnSpPr>
          <p:cNvPr id="77" name="Google Shape;77;p15"/>
          <p:cNvCxnSpPr/>
          <p:nvPr/>
        </p:nvCxnSpPr>
        <p:spPr>
          <a:xfrm>
            <a:off x="1425825" y="728750"/>
            <a:ext cx="16794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endCxn id="72" idx="1"/>
          </p:cNvCxnSpPr>
          <p:nvPr/>
        </p:nvCxnSpPr>
        <p:spPr>
          <a:xfrm flipH="1" rot="10800000">
            <a:off x="5111775" y="842350"/>
            <a:ext cx="1877700" cy="8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endCxn id="73" idx="1"/>
          </p:cNvCxnSpPr>
          <p:nvPr/>
        </p:nvCxnSpPr>
        <p:spPr>
          <a:xfrm flipH="1" rot="10800000">
            <a:off x="5676075" y="1847825"/>
            <a:ext cx="131340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endCxn id="74" idx="1"/>
          </p:cNvCxnSpPr>
          <p:nvPr/>
        </p:nvCxnSpPr>
        <p:spPr>
          <a:xfrm flipH="1" rot="10800000">
            <a:off x="5734875" y="2690200"/>
            <a:ext cx="12546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endCxn id="75" idx="1"/>
          </p:cNvCxnSpPr>
          <p:nvPr/>
        </p:nvCxnSpPr>
        <p:spPr>
          <a:xfrm>
            <a:off x="5707875" y="2856125"/>
            <a:ext cx="1281600" cy="8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endCxn id="76" idx="1"/>
          </p:cNvCxnSpPr>
          <p:nvPr/>
        </p:nvCxnSpPr>
        <p:spPr>
          <a:xfrm>
            <a:off x="5555475" y="3170025"/>
            <a:ext cx="1434000" cy="13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1425825" y="1703663"/>
            <a:ext cx="18060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1362525" y="2525713"/>
            <a:ext cx="19539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 flipH="1" rot="10800000">
            <a:off x="1425825" y="3284688"/>
            <a:ext cx="1827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1425975" y="3728113"/>
            <a:ext cx="19854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4235200" y="4192800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f(x)</a:t>
            </a:r>
            <a:endParaRPr sz="3000"/>
          </a:p>
        </p:txBody>
      </p:sp>
      <p:sp>
        <p:nvSpPr>
          <p:cNvPr id="88" name="Google Shape;88;p15"/>
          <p:cNvSpPr txBox="1"/>
          <p:nvPr/>
        </p:nvSpPr>
        <p:spPr>
          <a:xfrm>
            <a:off x="764975" y="63325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</a:t>
            </a:r>
            <a:r>
              <a:rPr baseline="30000" lang="en" sz="3000"/>
              <a:t>(i)</a:t>
            </a:r>
            <a:endParaRPr baseline="30000" sz="3000"/>
          </a:p>
        </p:txBody>
      </p:sp>
      <p:sp>
        <p:nvSpPr>
          <p:cNvPr id="89" name="Google Shape;89;p15"/>
          <p:cNvSpPr txBox="1"/>
          <p:nvPr/>
        </p:nvSpPr>
        <p:spPr>
          <a:xfrm>
            <a:off x="6831850" y="134725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</a:t>
            </a:r>
            <a:r>
              <a:rPr baseline="30000" lang="en" sz="3000"/>
              <a:t>(i)</a:t>
            </a:r>
            <a:endParaRPr baseline="30000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900" y="173450"/>
            <a:ext cx="4670200" cy="351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125" y="3902800"/>
            <a:ext cx="30480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975" y="173525"/>
            <a:ext cx="4872050" cy="37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860" y="3897225"/>
            <a:ext cx="3024275" cy="11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008025" y="1721525"/>
            <a:ext cx="1964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y= 2x+0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38" y="1204325"/>
            <a:ext cx="3211325" cy="32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987825" y="45421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endParaRPr sz="2500"/>
          </a:p>
        </p:txBody>
      </p:sp>
      <p:sp>
        <p:nvSpPr>
          <p:cNvPr id="109" name="Google Shape;109;p18"/>
          <p:cNvSpPr txBox="1"/>
          <p:nvPr/>
        </p:nvSpPr>
        <p:spPr>
          <a:xfrm>
            <a:off x="987825" y="145968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</a:t>
            </a:r>
            <a:endParaRPr sz="2500"/>
          </a:p>
        </p:txBody>
      </p:sp>
      <p:sp>
        <p:nvSpPr>
          <p:cNvPr id="110" name="Google Shape;110;p18"/>
          <p:cNvSpPr txBox="1"/>
          <p:nvPr/>
        </p:nvSpPr>
        <p:spPr>
          <a:xfrm>
            <a:off x="987825" y="2302063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endParaRPr sz="2500"/>
          </a:p>
        </p:txBody>
      </p:sp>
      <p:sp>
        <p:nvSpPr>
          <p:cNvPr id="111" name="Google Shape;111;p18"/>
          <p:cNvSpPr txBox="1"/>
          <p:nvPr/>
        </p:nvSpPr>
        <p:spPr>
          <a:xfrm>
            <a:off x="987825" y="326988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endParaRPr sz="2500"/>
          </a:p>
        </p:txBody>
      </p:sp>
      <p:sp>
        <p:nvSpPr>
          <p:cNvPr id="112" name="Google Shape;112;p18"/>
          <p:cNvSpPr txBox="1"/>
          <p:nvPr/>
        </p:nvSpPr>
        <p:spPr>
          <a:xfrm>
            <a:off x="987825" y="4087188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</a:t>
            </a:r>
            <a:endParaRPr sz="2500"/>
          </a:p>
        </p:txBody>
      </p:sp>
      <p:sp>
        <p:nvSpPr>
          <p:cNvPr id="113" name="Google Shape;113;p18"/>
          <p:cNvSpPr txBox="1"/>
          <p:nvPr/>
        </p:nvSpPr>
        <p:spPr>
          <a:xfrm>
            <a:off x="6989475" y="541300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</a:t>
            </a:r>
            <a:endParaRPr sz="2500"/>
          </a:p>
        </p:txBody>
      </p:sp>
      <p:sp>
        <p:nvSpPr>
          <p:cNvPr id="114" name="Google Shape;114;p18"/>
          <p:cNvSpPr txBox="1"/>
          <p:nvPr/>
        </p:nvSpPr>
        <p:spPr>
          <a:xfrm>
            <a:off x="6989475" y="15467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endParaRPr sz="2500"/>
          </a:p>
        </p:txBody>
      </p:sp>
      <p:sp>
        <p:nvSpPr>
          <p:cNvPr id="115" name="Google Shape;115;p18"/>
          <p:cNvSpPr txBox="1"/>
          <p:nvPr/>
        </p:nvSpPr>
        <p:spPr>
          <a:xfrm>
            <a:off x="6989475" y="2389150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</a:t>
            </a:r>
            <a:endParaRPr sz="2500"/>
          </a:p>
        </p:txBody>
      </p:sp>
      <p:sp>
        <p:nvSpPr>
          <p:cNvPr id="116" name="Google Shape;116;p18"/>
          <p:cNvSpPr txBox="1"/>
          <p:nvPr/>
        </p:nvSpPr>
        <p:spPr>
          <a:xfrm>
            <a:off x="6989475" y="33569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9</a:t>
            </a:r>
            <a:endParaRPr sz="2500"/>
          </a:p>
        </p:txBody>
      </p:sp>
      <p:sp>
        <p:nvSpPr>
          <p:cNvPr id="117" name="Google Shape;117;p18"/>
          <p:cNvSpPr txBox="1"/>
          <p:nvPr/>
        </p:nvSpPr>
        <p:spPr>
          <a:xfrm>
            <a:off x="6989475" y="4174275"/>
            <a:ext cx="116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12</a:t>
            </a:r>
            <a:endParaRPr sz="2500"/>
          </a:p>
        </p:txBody>
      </p:sp>
      <p:cxnSp>
        <p:nvCxnSpPr>
          <p:cNvPr id="118" name="Google Shape;118;p18"/>
          <p:cNvCxnSpPr/>
          <p:nvPr/>
        </p:nvCxnSpPr>
        <p:spPr>
          <a:xfrm>
            <a:off x="1425825" y="728750"/>
            <a:ext cx="16794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endCxn id="113" idx="1"/>
          </p:cNvCxnSpPr>
          <p:nvPr/>
        </p:nvCxnSpPr>
        <p:spPr>
          <a:xfrm flipH="1" rot="10800000">
            <a:off x="5111775" y="842350"/>
            <a:ext cx="1877700" cy="8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endCxn id="114" idx="1"/>
          </p:cNvCxnSpPr>
          <p:nvPr/>
        </p:nvCxnSpPr>
        <p:spPr>
          <a:xfrm flipH="1" rot="10800000">
            <a:off x="5676075" y="1847825"/>
            <a:ext cx="131340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endCxn id="115" idx="1"/>
          </p:cNvCxnSpPr>
          <p:nvPr/>
        </p:nvCxnSpPr>
        <p:spPr>
          <a:xfrm flipH="1" rot="10800000">
            <a:off x="5734875" y="2690200"/>
            <a:ext cx="12546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>
            <a:endCxn id="116" idx="1"/>
          </p:cNvCxnSpPr>
          <p:nvPr/>
        </p:nvCxnSpPr>
        <p:spPr>
          <a:xfrm>
            <a:off x="5707875" y="2856125"/>
            <a:ext cx="1281600" cy="8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>
            <a:endCxn id="117" idx="1"/>
          </p:cNvCxnSpPr>
          <p:nvPr/>
        </p:nvCxnSpPr>
        <p:spPr>
          <a:xfrm>
            <a:off x="5555475" y="3170025"/>
            <a:ext cx="1434000" cy="13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1425825" y="1703663"/>
            <a:ext cx="18060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1362525" y="2525713"/>
            <a:ext cx="19539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 flipH="1" rot="10800000">
            <a:off x="1425825" y="3284688"/>
            <a:ext cx="1827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 flipH="1" rot="10800000">
            <a:off x="1425975" y="3728113"/>
            <a:ext cx="19854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/>
        </p:nvSpPr>
        <p:spPr>
          <a:xfrm>
            <a:off x="4235200" y="4192800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f(x)</a:t>
            </a:r>
            <a:endParaRPr sz="3000"/>
          </a:p>
        </p:txBody>
      </p:sp>
      <p:sp>
        <p:nvSpPr>
          <p:cNvPr id="129" name="Google Shape;129;p18"/>
          <p:cNvSpPr txBox="1"/>
          <p:nvPr/>
        </p:nvSpPr>
        <p:spPr>
          <a:xfrm>
            <a:off x="764975" y="63325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</a:t>
            </a:r>
            <a:r>
              <a:rPr baseline="30000" lang="en" sz="3000"/>
              <a:t>(i)</a:t>
            </a:r>
            <a:endParaRPr baseline="30000" sz="3000"/>
          </a:p>
        </p:txBody>
      </p:sp>
      <p:sp>
        <p:nvSpPr>
          <p:cNvPr id="130" name="Google Shape;130;p18"/>
          <p:cNvSpPr txBox="1"/>
          <p:nvPr/>
        </p:nvSpPr>
        <p:spPr>
          <a:xfrm>
            <a:off x="6831850" y="134725"/>
            <a:ext cx="97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</a:t>
            </a:r>
            <a:r>
              <a:rPr baseline="30000" lang="en" sz="3000"/>
              <a:t>(i)</a:t>
            </a:r>
            <a:endParaRPr baseline="30000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00" y="336547"/>
            <a:ext cx="4292876" cy="33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46" y="395548"/>
            <a:ext cx="4437254" cy="33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778550" y="4013375"/>
            <a:ext cx="5586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y= mx+c,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m=?? and c=??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3369150" y="3622625"/>
            <a:ext cx="2503100" cy="8766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y= 𝛳</a:t>
            </a:r>
            <a:r>
              <a:rPr baseline="30000" lang="en" sz="4800">
                <a:solidFill>
                  <a:schemeClr val="dk1"/>
                </a:solidFill>
              </a:rPr>
              <a:t>T</a:t>
            </a:r>
            <a:r>
              <a:rPr lang="en" sz="4800">
                <a:solidFill>
                  <a:schemeClr val="dk1"/>
                </a:solidFill>
              </a:rPr>
              <a:t>X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650950" y="327400"/>
            <a:ext cx="3601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y= 𝛳</a:t>
            </a:r>
            <a:r>
              <a:rPr baseline="-25000" lang="en" sz="4800">
                <a:solidFill>
                  <a:schemeClr val="dk1"/>
                </a:solidFill>
              </a:rPr>
              <a:t>0</a:t>
            </a:r>
            <a:r>
              <a:rPr lang="en" sz="4800">
                <a:solidFill>
                  <a:schemeClr val="dk1"/>
                </a:solidFill>
              </a:rPr>
              <a:t> + 𝛳</a:t>
            </a:r>
            <a:r>
              <a:rPr baseline="-25000" lang="en" sz="4800">
                <a:solidFill>
                  <a:schemeClr val="dk1"/>
                </a:solidFill>
              </a:rPr>
              <a:t>1</a:t>
            </a:r>
            <a:r>
              <a:rPr lang="en" sz="4800">
                <a:solidFill>
                  <a:schemeClr val="dk1"/>
                </a:solidFill>
              </a:rPr>
              <a:t>x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2059500" y="1388100"/>
            <a:ext cx="487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Let, 𝛳= [𝛳</a:t>
            </a:r>
            <a:r>
              <a:rPr baseline="-25000" lang="en" sz="4800">
                <a:solidFill>
                  <a:schemeClr val="dk1"/>
                </a:solidFill>
              </a:rPr>
              <a:t>0  </a:t>
            </a:r>
            <a:r>
              <a:rPr lang="en" sz="4800">
                <a:solidFill>
                  <a:schemeClr val="dk1"/>
                </a:solidFill>
              </a:rPr>
              <a:t>𝛳</a:t>
            </a:r>
            <a:r>
              <a:rPr baseline="-25000" lang="en" sz="4800">
                <a:solidFill>
                  <a:schemeClr val="dk1"/>
                </a:solidFill>
              </a:rPr>
              <a:t>1</a:t>
            </a:r>
            <a:r>
              <a:rPr lang="en" sz="4800">
                <a:solidFill>
                  <a:schemeClr val="dk1"/>
                </a:solidFill>
              </a:rPr>
              <a:t>]</a:t>
            </a:r>
            <a:r>
              <a:rPr baseline="30000" lang="en" sz="4800">
                <a:solidFill>
                  <a:schemeClr val="dk1"/>
                </a:solidFill>
              </a:rPr>
              <a:t>T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059500" y="2417100"/>
            <a:ext cx="487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X= [1  x]</a:t>
            </a:r>
            <a:r>
              <a:rPr baseline="30000" lang="en" sz="4800">
                <a:solidFill>
                  <a:schemeClr val="dk1"/>
                </a:solidFill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5" y="417900"/>
            <a:ext cx="5000875" cy="38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077100" y="570325"/>
            <a:ext cx="39834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𝛳= [𝛳</a:t>
            </a:r>
            <a:r>
              <a:rPr baseline="-25000" lang="en" sz="3000">
                <a:solidFill>
                  <a:schemeClr val="dk1"/>
                </a:solidFill>
              </a:rPr>
              <a:t>0  </a:t>
            </a:r>
            <a:r>
              <a:rPr lang="en" sz="3000">
                <a:solidFill>
                  <a:schemeClr val="dk1"/>
                </a:solidFill>
              </a:rPr>
              <a:t>𝛳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]</a:t>
            </a:r>
            <a:r>
              <a:rPr baseline="30000" lang="en" sz="3000">
                <a:solidFill>
                  <a:schemeClr val="dk1"/>
                </a:solidFill>
              </a:rPr>
              <a:t>T</a:t>
            </a:r>
            <a:r>
              <a:rPr baseline="-25000"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where,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𝛳</a:t>
            </a:r>
            <a:r>
              <a:rPr baseline="-25000" lang="en" sz="3000">
                <a:solidFill>
                  <a:schemeClr val="dk1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 = -1.1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𝛳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 = 2.5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5151850" y="3472800"/>
            <a:ext cx="3833900" cy="130255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y= 𝛳</a:t>
            </a:r>
            <a:r>
              <a:rPr baseline="30000" lang="en" sz="3000">
                <a:solidFill>
                  <a:schemeClr val="dk1"/>
                </a:solidFill>
              </a:rPr>
              <a:t>T</a:t>
            </a:r>
            <a:r>
              <a:rPr lang="en" sz="3000">
                <a:solidFill>
                  <a:schemeClr val="dk1"/>
                </a:solidFill>
              </a:rPr>
              <a:t>X </a:t>
            </a:r>
            <a:endParaRPr sz="3000"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= -1.1 + 2.5x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