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86b1ba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e86b1ba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e86109d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e86109d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86109d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86109d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e86109dd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e86109d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86109d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86109d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86109dd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86109d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e86109dd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e86109dd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86b1ba2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86b1ba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e86b1ba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e86b1ba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e86b1ba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e86b1ba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Complex Functions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90250" y="450150"/>
            <a:ext cx="6672900" cy="7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intuition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450" y="1235850"/>
            <a:ext cx="4788525" cy="37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Extra Bit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925" y="2973175"/>
            <a:ext cx="4756150" cy="11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00" y="905125"/>
            <a:ext cx="3219450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950" y="1229425"/>
            <a:ext cx="5194625" cy="29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39075" y="175625"/>
            <a:ext cx="6962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Polynomial Regression</a:t>
            </a:r>
            <a:endParaRPr sz="40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2023" y="4214775"/>
            <a:ext cx="2982982" cy="7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75" y="401438"/>
            <a:ext cx="8405500" cy="43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639800" y="539450"/>
            <a:ext cx="7803000" cy="4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Quadratic h(x)</a:t>
            </a:r>
            <a:endParaRPr sz="4000"/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h(x) = 𝛳</a:t>
            </a:r>
            <a:r>
              <a:rPr baseline="-25000" lang="en" sz="3000"/>
              <a:t>0</a:t>
            </a:r>
            <a:r>
              <a:rPr lang="en" sz="3000"/>
              <a:t> + </a:t>
            </a:r>
            <a:r>
              <a:rPr lang="en" sz="3000">
                <a:solidFill>
                  <a:schemeClr val="dk1"/>
                </a:solidFill>
              </a:rPr>
              <a:t>𝛳</a:t>
            </a:r>
            <a:r>
              <a:rPr baseline="-25000" lang="en" sz="3000">
                <a:solidFill>
                  <a:schemeClr val="dk1"/>
                </a:solidFill>
              </a:rPr>
              <a:t>1</a:t>
            </a:r>
            <a:r>
              <a:rPr lang="en" sz="3000">
                <a:solidFill>
                  <a:schemeClr val="dk1"/>
                </a:solidFill>
              </a:rPr>
              <a:t>x</a:t>
            </a:r>
            <a:r>
              <a:rPr baseline="-25000" lang="en" sz="3000">
                <a:solidFill>
                  <a:schemeClr val="dk1"/>
                </a:solidFill>
              </a:rPr>
              <a:t>1</a:t>
            </a:r>
            <a:r>
              <a:rPr lang="en" sz="3000">
                <a:solidFill>
                  <a:schemeClr val="dk1"/>
                </a:solidFill>
              </a:rPr>
              <a:t> + 𝛳</a:t>
            </a:r>
            <a:r>
              <a:rPr baseline="-25000" lang="en" sz="3000">
                <a:solidFill>
                  <a:schemeClr val="dk1"/>
                </a:solidFill>
              </a:rPr>
              <a:t>2</a:t>
            </a:r>
            <a:r>
              <a:rPr lang="en" sz="3000">
                <a:solidFill>
                  <a:schemeClr val="dk1"/>
                </a:solidFill>
              </a:rPr>
              <a:t>x</a:t>
            </a:r>
            <a:r>
              <a:rPr baseline="-25000"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		 = 𝛳</a:t>
            </a:r>
            <a:r>
              <a:rPr baseline="-25000" lang="en" sz="3000">
                <a:solidFill>
                  <a:schemeClr val="dk1"/>
                </a:solidFill>
              </a:rPr>
              <a:t>0</a:t>
            </a:r>
            <a:r>
              <a:rPr lang="en" sz="3000">
                <a:solidFill>
                  <a:schemeClr val="dk1"/>
                </a:solidFill>
              </a:rPr>
              <a:t> + 𝛳</a:t>
            </a:r>
            <a:r>
              <a:rPr baseline="-25000" lang="en" sz="3000">
                <a:solidFill>
                  <a:schemeClr val="dk1"/>
                </a:solidFill>
              </a:rPr>
              <a:t>1</a:t>
            </a:r>
            <a:r>
              <a:rPr lang="en" sz="3000">
                <a:solidFill>
                  <a:schemeClr val="dk1"/>
                </a:solidFill>
              </a:rPr>
              <a:t>x + 𝛳</a:t>
            </a:r>
            <a:r>
              <a:rPr baseline="-25000" lang="en" sz="3000">
                <a:solidFill>
                  <a:schemeClr val="dk1"/>
                </a:solidFill>
              </a:rPr>
              <a:t>2</a:t>
            </a:r>
            <a:r>
              <a:rPr lang="en" sz="3000">
                <a:solidFill>
                  <a:schemeClr val="dk1"/>
                </a:solidFill>
              </a:rPr>
              <a:t>x</a:t>
            </a:r>
            <a:r>
              <a:rPr baseline="30000"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Cubic h(x)</a:t>
            </a:r>
            <a:endParaRPr sz="4000">
              <a:solidFill>
                <a:schemeClr val="dk1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h(x) = 𝛳</a:t>
            </a:r>
            <a:r>
              <a:rPr baseline="-25000" lang="en" sz="3000">
                <a:solidFill>
                  <a:schemeClr val="dk1"/>
                </a:solidFill>
              </a:rPr>
              <a:t>0</a:t>
            </a:r>
            <a:r>
              <a:rPr lang="en" sz="3000">
                <a:solidFill>
                  <a:schemeClr val="dk1"/>
                </a:solidFill>
              </a:rPr>
              <a:t> + 𝛳</a:t>
            </a:r>
            <a:r>
              <a:rPr baseline="-25000" lang="en" sz="3000">
                <a:solidFill>
                  <a:schemeClr val="dk1"/>
                </a:solidFill>
              </a:rPr>
              <a:t>1</a:t>
            </a:r>
            <a:r>
              <a:rPr lang="en" sz="3000">
                <a:solidFill>
                  <a:schemeClr val="dk1"/>
                </a:solidFill>
              </a:rPr>
              <a:t>x</a:t>
            </a:r>
            <a:r>
              <a:rPr baseline="-25000" lang="en" sz="3000">
                <a:solidFill>
                  <a:schemeClr val="dk1"/>
                </a:solidFill>
              </a:rPr>
              <a:t>1</a:t>
            </a:r>
            <a:r>
              <a:rPr lang="en" sz="3000">
                <a:solidFill>
                  <a:schemeClr val="dk1"/>
                </a:solidFill>
              </a:rPr>
              <a:t> + 𝛳</a:t>
            </a:r>
            <a:r>
              <a:rPr baseline="-25000" lang="en" sz="3000">
                <a:solidFill>
                  <a:schemeClr val="dk1"/>
                </a:solidFill>
              </a:rPr>
              <a:t>2</a:t>
            </a:r>
            <a:r>
              <a:rPr lang="en" sz="3000">
                <a:solidFill>
                  <a:schemeClr val="dk1"/>
                </a:solidFill>
              </a:rPr>
              <a:t>x</a:t>
            </a:r>
            <a:r>
              <a:rPr baseline="-25000" lang="en" sz="3000">
                <a:solidFill>
                  <a:schemeClr val="dk1"/>
                </a:solidFill>
              </a:rPr>
              <a:t>2 </a:t>
            </a:r>
            <a:r>
              <a:rPr lang="en" sz="3000">
                <a:solidFill>
                  <a:schemeClr val="dk1"/>
                </a:solidFill>
              </a:rPr>
              <a:t>+ 𝛳</a:t>
            </a:r>
            <a:r>
              <a:rPr baseline="-25000" lang="en" sz="3000">
                <a:solidFill>
                  <a:schemeClr val="dk1"/>
                </a:solidFill>
              </a:rPr>
              <a:t>3</a:t>
            </a:r>
            <a:r>
              <a:rPr lang="en" sz="3000">
                <a:solidFill>
                  <a:schemeClr val="dk1"/>
                </a:solidFill>
              </a:rPr>
              <a:t>x</a:t>
            </a:r>
            <a:r>
              <a:rPr baseline="-25000"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		 = 𝛳</a:t>
            </a:r>
            <a:r>
              <a:rPr baseline="-25000" lang="en" sz="3000">
                <a:solidFill>
                  <a:schemeClr val="dk1"/>
                </a:solidFill>
              </a:rPr>
              <a:t>0</a:t>
            </a:r>
            <a:r>
              <a:rPr lang="en" sz="3000">
                <a:solidFill>
                  <a:schemeClr val="dk1"/>
                </a:solidFill>
              </a:rPr>
              <a:t> + 𝛳</a:t>
            </a:r>
            <a:r>
              <a:rPr baseline="-25000" lang="en" sz="3000">
                <a:solidFill>
                  <a:schemeClr val="dk1"/>
                </a:solidFill>
              </a:rPr>
              <a:t>1</a:t>
            </a:r>
            <a:r>
              <a:rPr lang="en" sz="3000">
                <a:solidFill>
                  <a:schemeClr val="dk1"/>
                </a:solidFill>
              </a:rPr>
              <a:t>x + 𝛳</a:t>
            </a:r>
            <a:r>
              <a:rPr baseline="-25000" lang="en" sz="3000">
                <a:solidFill>
                  <a:schemeClr val="dk1"/>
                </a:solidFill>
              </a:rPr>
              <a:t>2</a:t>
            </a:r>
            <a:r>
              <a:rPr lang="en" sz="3000">
                <a:solidFill>
                  <a:schemeClr val="dk1"/>
                </a:solidFill>
              </a:rPr>
              <a:t>x</a:t>
            </a:r>
            <a:r>
              <a:rPr baseline="30000" lang="en" sz="3000">
                <a:solidFill>
                  <a:schemeClr val="dk1"/>
                </a:solidFill>
              </a:rPr>
              <a:t>2 </a:t>
            </a:r>
            <a:r>
              <a:rPr lang="en" sz="3000">
                <a:solidFill>
                  <a:schemeClr val="dk1"/>
                </a:solidFill>
              </a:rPr>
              <a:t>+𝛳</a:t>
            </a:r>
            <a:r>
              <a:rPr baseline="-25000" lang="en" sz="3000">
                <a:solidFill>
                  <a:schemeClr val="dk1"/>
                </a:solidFill>
              </a:rPr>
              <a:t>3</a:t>
            </a:r>
            <a:r>
              <a:rPr lang="en" sz="3000">
                <a:solidFill>
                  <a:schemeClr val="dk1"/>
                </a:solidFill>
              </a:rPr>
              <a:t>x</a:t>
            </a:r>
            <a:r>
              <a:rPr baseline="30000" lang="en" sz="3000">
                <a:solidFill>
                  <a:schemeClr val="dk1"/>
                </a:solidFill>
              </a:rPr>
              <a:t>3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Regularisation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75" y="796227"/>
            <a:ext cx="4016522" cy="37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500" y="1020250"/>
            <a:ext cx="4709550" cy="32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58425" y="450150"/>
            <a:ext cx="8913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Penalize </a:t>
            </a:r>
            <a:r>
              <a:rPr lang="en"/>
              <a:t>𝛳</a:t>
            </a:r>
            <a:r>
              <a:rPr baseline="-25000" lang="en"/>
              <a:t>3</a:t>
            </a:r>
            <a:r>
              <a:rPr lang="en"/>
              <a:t> and 𝛳</a:t>
            </a:r>
            <a:r>
              <a:rPr baseline="-25000" lang="en"/>
              <a:t>4</a:t>
            </a:r>
            <a:r>
              <a:rPr lang="en"/>
              <a:t> by making it small- How?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J(𝛳) = 1/2m (𝚺</a:t>
            </a:r>
            <a:r>
              <a:rPr baseline="-25000" lang="en" sz="3000"/>
              <a:t>i=1 to n</a:t>
            </a:r>
            <a:r>
              <a:rPr lang="en" sz="3000"/>
              <a:t>(h(x</a:t>
            </a:r>
            <a:r>
              <a:rPr baseline="30000" lang="en" sz="3000"/>
              <a:t>(i)</a:t>
            </a:r>
            <a:r>
              <a:rPr lang="en" sz="3000"/>
              <a:t>)- y</a:t>
            </a:r>
            <a:r>
              <a:rPr baseline="30000" lang="en" sz="3000"/>
              <a:t>(i)</a:t>
            </a:r>
            <a:r>
              <a:rPr lang="en" sz="3000"/>
              <a:t>)</a:t>
            </a:r>
            <a:r>
              <a:rPr baseline="30000" lang="en" sz="3000"/>
              <a:t>2</a:t>
            </a:r>
            <a:r>
              <a:rPr lang="en" sz="3000"/>
              <a:t>) </a:t>
            </a:r>
            <a:r>
              <a:rPr lang="en" sz="3000">
                <a:solidFill>
                  <a:srgbClr val="FF0000"/>
                </a:solidFill>
              </a:rPr>
              <a:t>+ 1000𝛳</a:t>
            </a:r>
            <a:r>
              <a:rPr baseline="-25000" lang="en" sz="3000">
                <a:solidFill>
                  <a:srgbClr val="FF0000"/>
                </a:solidFill>
              </a:rPr>
              <a:t>3</a:t>
            </a:r>
            <a:r>
              <a:rPr baseline="30000" lang="en" sz="3000">
                <a:solidFill>
                  <a:srgbClr val="FF0000"/>
                </a:solidFill>
              </a:rPr>
              <a:t>2</a:t>
            </a:r>
            <a:r>
              <a:rPr lang="en" sz="3000">
                <a:solidFill>
                  <a:srgbClr val="FF0000"/>
                </a:solidFill>
              </a:rPr>
              <a:t> +1000𝛳</a:t>
            </a:r>
            <a:r>
              <a:rPr baseline="-25000" lang="en" sz="3000">
                <a:solidFill>
                  <a:srgbClr val="FF0000"/>
                </a:solidFill>
              </a:rPr>
              <a:t>4</a:t>
            </a:r>
            <a:r>
              <a:rPr baseline="30000" lang="en" sz="3000">
                <a:solidFill>
                  <a:srgbClr val="FF0000"/>
                </a:solidFill>
              </a:rPr>
              <a:t>2</a:t>
            </a:r>
            <a:endParaRPr sz="3000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Cost Function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100" y="2729397"/>
            <a:ext cx="6367800" cy="1125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490250" y="450150"/>
            <a:ext cx="8128200" cy="14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77" y="2295750"/>
            <a:ext cx="7792451" cy="20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