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0a6dcc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0a6dcc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0a6dcc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0a6dcc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0a6dcc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0a6dcc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0a6dcc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0a6dcc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0a6dcc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0a6dcc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0a6dcc0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0a6dcc0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0a6dcc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0a6dcc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0a6dcc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0a6dcc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0a6dcc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0a6dcc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0a6dcc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0a6dcc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0a6dcc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0a6dcc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0a6dcc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0a6dcc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0a6dcc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0a6dcc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0a6dcc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0a6dcc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0a6dcc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0a6dcc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running gradient descent on this (using Linear Regression),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𝛳 = [-3  1  1] </a:t>
            </a:r>
            <a:endParaRPr sz="3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1152463"/>
            <a:ext cx="77247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63" y="3521450"/>
            <a:ext cx="5514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00" y="186488"/>
            <a:ext cx="77247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2973200" y="2672100"/>
            <a:ext cx="2722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𝛳 = [-3  1  1] </a:t>
            </a:r>
            <a:r>
              <a:rPr baseline="30000" lang="en" sz="3000">
                <a:solidFill>
                  <a:schemeClr val="dk1"/>
                </a:solidFill>
              </a:rPr>
              <a:t>T</a:t>
            </a:r>
            <a:endParaRPr baseline="3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Boundaries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00" y="1152475"/>
            <a:ext cx="4557339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75" y="1333500"/>
            <a:ext cx="3936625" cy="11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5427102" y="2571750"/>
            <a:ext cx="3053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𝛳 = [-1 0 0 1 1]</a:t>
            </a:r>
            <a:r>
              <a:rPr baseline="30000" lang="en" sz="3000">
                <a:solidFill>
                  <a:schemeClr val="dk1"/>
                </a:solidFill>
              </a:rPr>
              <a:t>T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Cost function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Changed to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286000" y="1243950"/>
            <a:ext cx="4572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J(𝛳) = 1/2m (𝚺</a:t>
            </a:r>
            <a:r>
              <a:rPr baseline="-25000" lang="en" sz="2500">
                <a:solidFill>
                  <a:srgbClr val="000000"/>
                </a:solidFill>
              </a:rPr>
              <a:t>i=1 to n</a:t>
            </a:r>
            <a:r>
              <a:rPr lang="en" sz="2500">
                <a:solidFill>
                  <a:srgbClr val="000000"/>
                </a:solidFill>
              </a:rPr>
              <a:t>(h(x</a:t>
            </a:r>
            <a:r>
              <a:rPr baseline="30000" lang="en" sz="2500">
                <a:solidFill>
                  <a:srgbClr val="000000"/>
                </a:solidFill>
              </a:rPr>
              <a:t>(i)</a:t>
            </a:r>
            <a:r>
              <a:rPr lang="en" sz="2500">
                <a:solidFill>
                  <a:srgbClr val="000000"/>
                </a:solidFill>
              </a:rPr>
              <a:t>)- y</a:t>
            </a:r>
            <a:r>
              <a:rPr baseline="30000" lang="en" sz="2500">
                <a:solidFill>
                  <a:srgbClr val="000000"/>
                </a:solidFill>
              </a:rPr>
              <a:t>(i)</a:t>
            </a:r>
            <a:r>
              <a:rPr lang="en" sz="2500">
                <a:solidFill>
                  <a:srgbClr val="000000"/>
                </a:solidFill>
              </a:rPr>
              <a:t>)</a:t>
            </a:r>
            <a:r>
              <a:rPr baseline="30000" lang="en" sz="2500">
                <a:solidFill>
                  <a:srgbClr val="000000"/>
                </a:solidFill>
              </a:rPr>
              <a:t>2</a:t>
            </a:r>
            <a:r>
              <a:rPr lang="en" sz="2500">
                <a:solidFill>
                  <a:srgbClr val="000000"/>
                </a:solidFill>
              </a:rPr>
              <a:t>)</a:t>
            </a:r>
            <a:endParaRPr sz="2500"/>
          </a:p>
        </p:txBody>
      </p:sp>
      <p:sp>
        <p:nvSpPr>
          <p:cNvPr id="133" name="Google Shape;133;p25"/>
          <p:cNvSpPr txBox="1"/>
          <p:nvPr/>
        </p:nvSpPr>
        <p:spPr>
          <a:xfrm>
            <a:off x="1555600" y="2571750"/>
            <a:ext cx="60090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J(𝛳) = 1/2m (𝚺</a:t>
            </a:r>
            <a:r>
              <a:rPr baseline="-25000" lang="en" sz="2500">
                <a:solidFill>
                  <a:srgbClr val="000000"/>
                </a:solidFill>
              </a:rPr>
              <a:t>i=1 to n</a:t>
            </a:r>
            <a:r>
              <a:rPr lang="en" sz="2500">
                <a:solidFill>
                  <a:srgbClr val="000000"/>
                </a:solidFill>
              </a:rPr>
              <a:t>Cost(h(x</a:t>
            </a:r>
            <a:r>
              <a:rPr baseline="30000" lang="en" sz="2500">
                <a:solidFill>
                  <a:srgbClr val="000000"/>
                </a:solidFill>
              </a:rPr>
              <a:t>(i)</a:t>
            </a:r>
            <a:r>
              <a:rPr lang="en" sz="2500">
                <a:solidFill>
                  <a:srgbClr val="000000"/>
                </a:solidFill>
              </a:rPr>
              <a:t>)</a:t>
            </a:r>
            <a:r>
              <a:rPr lang="en" sz="2500"/>
              <a:t>, </a:t>
            </a:r>
            <a:r>
              <a:rPr lang="en" sz="2500">
                <a:solidFill>
                  <a:srgbClr val="000000"/>
                </a:solidFill>
              </a:rPr>
              <a:t>y</a:t>
            </a:r>
            <a:r>
              <a:rPr baseline="30000" lang="en" sz="2500">
                <a:solidFill>
                  <a:srgbClr val="000000"/>
                </a:solidFill>
              </a:rPr>
              <a:t>(i)</a:t>
            </a:r>
            <a:r>
              <a:rPr lang="en" sz="2500"/>
              <a:t>)</a:t>
            </a:r>
            <a:r>
              <a:rPr lang="en" sz="2500">
                <a:solidFill>
                  <a:srgbClr val="000000"/>
                </a:solidFill>
              </a:rPr>
              <a:t>)</a:t>
            </a:r>
            <a:endParaRPr sz="25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88" y="3521000"/>
            <a:ext cx="65817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88" y="2028600"/>
            <a:ext cx="3362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588" y="309450"/>
            <a:ext cx="65817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200" y="1668625"/>
            <a:ext cx="3406504" cy="3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0" y="1430400"/>
            <a:ext cx="81534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300" y="3354325"/>
            <a:ext cx="43434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304800"/>
            <a:ext cx="5867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338" y="2851925"/>
            <a:ext cx="59912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Problem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Given Tumor size vs. Malignant data, tell if for a person with a given tumor size is malignant or not.</a:t>
            </a:r>
            <a:endParaRPr i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7875"/>
            <a:ext cx="6527726" cy="27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000" y="265300"/>
            <a:ext cx="3848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76000" y="602175"/>
            <a:ext cx="84303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Linear Regression, h(x) can be any real number.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But for a Classification problem,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		0 </a:t>
            </a:r>
            <a:r>
              <a:rPr lang="en" sz="3000">
                <a:solidFill>
                  <a:schemeClr val="dk1"/>
                </a:solidFill>
              </a:rPr>
              <a:t>≤</a:t>
            </a:r>
            <a:r>
              <a:rPr lang="en" sz="3000"/>
              <a:t> h(x) </a:t>
            </a:r>
            <a:r>
              <a:rPr lang="en" sz="3000">
                <a:solidFill>
                  <a:schemeClr val="dk1"/>
                </a:solidFill>
              </a:rPr>
              <a:t>≤ </a:t>
            </a:r>
            <a:r>
              <a:rPr lang="en" sz="3000"/>
              <a:t>1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because y=0 or 1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90250" y="450150"/>
            <a:ext cx="63678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Function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027" y="134875"/>
            <a:ext cx="2709725" cy="23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0" y="2358475"/>
            <a:ext cx="8952999" cy="2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Significance of Sigmoid Function</a:t>
            </a:r>
            <a:endParaRPr b="1" sz="3000">
              <a:solidFill>
                <a:srgbClr val="333333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333333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333333"/>
                </a:solidFill>
                <a:highlight>
                  <a:srgbClr val="FAFAFA"/>
                </a:highlight>
              </a:rPr>
              <a:t>h</a:t>
            </a: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​(</a:t>
            </a:r>
            <a:r>
              <a:rPr i="1" lang="en" sz="3000">
                <a:solidFill>
                  <a:srgbClr val="333333"/>
                </a:solidFill>
                <a:highlight>
                  <a:srgbClr val="FAFAFA"/>
                </a:highlight>
              </a:rPr>
              <a:t>x</a:t>
            </a: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) will give us the </a:t>
            </a:r>
            <a:r>
              <a:rPr b="1" lang="en" sz="3000">
                <a:solidFill>
                  <a:srgbClr val="333333"/>
                </a:solidFill>
                <a:highlight>
                  <a:srgbClr val="FAFAFA"/>
                </a:highlight>
              </a:rPr>
              <a:t>probability</a:t>
            </a: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 that our output is 1. </a:t>
            </a:r>
            <a:endParaRPr sz="30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For example, h(x)=0.7</a:t>
            </a:r>
            <a:endParaRPr sz="30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333333"/>
                </a:solidFill>
                <a:highlight>
                  <a:srgbClr val="FAFAFA"/>
                </a:highlight>
              </a:rPr>
              <a:t>h</a:t>
            </a: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​(</a:t>
            </a:r>
            <a:r>
              <a:rPr i="1" lang="en" sz="3000">
                <a:solidFill>
                  <a:srgbClr val="333333"/>
                </a:solidFill>
                <a:highlight>
                  <a:srgbClr val="FAFAFA"/>
                </a:highlight>
              </a:rPr>
              <a:t>x</a:t>
            </a:r>
            <a:r>
              <a:rPr lang="en" sz="3000">
                <a:solidFill>
                  <a:srgbClr val="333333"/>
                </a:solidFill>
                <a:highlight>
                  <a:srgbClr val="FAFAFA"/>
                </a:highlight>
              </a:rPr>
              <a:t>)=0.7 gives us a probability of 70% that our output is 1.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3625" y="450150"/>
            <a:ext cx="8530800" cy="20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h(x) ≥ 0.5, then y=1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h(x) ≤ 0.5, then y=0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" y="2358475"/>
            <a:ext cx="8952999" cy="2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450150"/>
            <a:ext cx="8052900" cy="17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z= </a:t>
            </a:r>
            <a:r>
              <a:rPr lang="en" sz="3000"/>
              <a:t>𝛳</a:t>
            </a:r>
            <a:r>
              <a:rPr baseline="30000" lang="en" sz="3000"/>
              <a:t>T</a:t>
            </a:r>
            <a:r>
              <a:rPr lang="en" sz="3000"/>
              <a:t>X </a:t>
            </a:r>
            <a:endParaRPr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f z≥0 then 1/ (1+e</a:t>
            </a:r>
            <a:r>
              <a:rPr baseline="30000" lang="en" sz="3000"/>
              <a:t>-z</a:t>
            </a:r>
            <a:r>
              <a:rPr lang="en" sz="3000"/>
              <a:t>) ≥ 0.5</a:t>
            </a:r>
            <a:endParaRPr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if z≤0 then 1/ (1+e</a:t>
            </a:r>
            <a:r>
              <a:rPr baseline="30000" lang="en" sz="3000"/>
              <a:t>-z</a:t>
            </a:r>
            <a:r>
              <a:rPr lang="en" sz="3000"/>
              <a:t>) ≤ 0.5</a:t>
            </a:r>
            <a:endParaRPr sz="30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" y="2571750"/>
            <a:ext cx="8952999" cy="2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Moral of the story: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z= 𝛳</a:t>
            </a:r>
            <a:r>
              <a:rPr baseline="30000" lang="en" sz="3000"/>
              <a:t>T</a:t>
            </a:r>
            <a:r>
              <a:rPr lang="en" sz="3000"/>
              <a:t>X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</a:t>
            </a:r>
            <a:r>
              <a:rPr lang="en" sz="3000"/>
              <a:t>𝛳</a:t>
            </a:r>
            <a:r>
              <a:rPr baseline="30000" lang="en" sz="3000"/>
              <a:t>T</a:t>
            </a:r>
            <a:r>
              <a:rPr lang="en" sz="3000"/>
              <a:t>X ≥0, then h(x) = 1</a:t>
            </a:r>
            <a:endParaRPr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if 𝛳</a:t>
            </a:r>
            <a:r>
              <a:rPr baseline="30000" lang="en" sz="3000"/>
              <a:t>T</a:t>
            </a:r>
            <a:r>
              <a:rPr lang="en" sz="3000"/>
              <a:t>X ≤0, then h(x) = 0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