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58" r:id="rId2"/>
    <p:sldId id="259" r:id="rId3"/>
    <p:sldId id="298" r:id="rId4"/>
    <p:sldId id="302" r:id="rId5"/>
    <p:sldId id="299" r:id="rId6"/>
    <p:sldId id="294" r:id="rId7"/>
    <p:sldId id="305" r:id="rId8"/>
    <p:sldId id="293" r:id="rId9"/>
    <p:sldId id="306" r:id="rId10"/>
    <p:sldId id="307" r:id="rId11"/>
    <p:sldId id="308" r:id="rId12"/>
    <p:sldId id="268" r:id="rId13"/>
    <p:sldId id="309" r:id="rId14"/>
    <p:sldId id="310" r:id="rId15"/>
    <p:sldId id="311" r:id="rId16"/>
    <p:sldId id="312"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200"/>
    <a:srgbClr val="2E5597"/>
    <a:srgbClr val="FFC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6" autoAdjust="0"/>
    <p:restoredTop sz="94660"/>
  </p:normalViewPr>
  <p:slideViewPr>
    <p:cSldViewPr snapToGrid="0" showGuides="1">
      <p:cViewPr>
        <p:scale>
          <a:sx n="89" d="100"/>
          <a:sy n="89" d="100"/>
        </p:scale>
        <p:origin x="3912" y="1712"/>
      </p:cViewPr>
      <p:guideLst>
        <p:guide orient="horz" pos="2160"/>
        <p:guide pos="3840"/>
      </p:guideLst>
    </p:cSldViewPr>
  </p:slideViewPr>
  <p:notesTextViewPr>
    <p:cViewPr>
      <p:scale>
        <a:sx n="1" d="1"/>
        <a:sy n="1" d="1"/>
      </p:scale>
      <p:origin x="0" y="0"/>
    </p:cViewPr>
  </p:notesTextViewPr>
  <p:notesViewPr>
    <p:cSldViewPr snapToGrid="0" showGuide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1E9AE0-995D-4604-82E9-265455856C61}" type="datetimeFigureOut">
              <a:rPr lang="en-US" smtClean="0"/>
              <a:t>9/19/19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F94B70-5EC0-48C9-B376-1D91DAB72EA8}" type="slidenum">
              <a:rPr lang="en-US" smtClean="0"/>
              <a:t>‹#›</a:t>
            </a:fld>
            <a:endParaRPr lang="en-US"/>
          </a:p>
        </p:txBody>
      </p:sp>
    </p:spTree>
    <p:extLst>
      <p:ext uri="{BB962C8B-B14F-4D97-AF65-F5344CB8AC3E}">
        <p14:creationId xmlns:p14="http://schemas.microsoft.com/office/powerpoint/2010/main" val="30487466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83C7CA-777F-4040-AFEE-9769EA2A9860}"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D271C-ADEA-4E6F-8D46-56EDED7409E0}" type="slidenum">
              <a:rPr lang="en-US" smtClean="0"/>
              <a:t>‹#›</a:t>
            </a:fld>
            <a:endParaRPr lang="en-US"/>
          </a:p>
        </p:txBody>
      </p:sp>
    </p:spTree>
    <p:extLst>
      <p:ext uri="{BB962C8B-B14F-4D97-AF65-F5344CB8AC3E}">
        <p14:creationId xmlns:p14="http://schemas.microsoft.com/office/powerpoint/2010/main" val="341047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83C7CA-777F-4040-AFEE-9769EA2A9860}"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D271C-ADEA-4E6F-8D46-56EDED7409E0}" type="slidenum">
              <a:rPr lang="en-US" smtClean="0"/>
              <a:t>‹#›</a:t>
            </a:fld>
            <a:endParaRPr lang="en-US"/>
          </a:p>
        </p:txBody>
      </p:sp>
    </p:spTree>
    <p:extLst>
      <p:ext uri="{BB962C8B-B14F-4D97-AF65-F5344CB8AC3E}">
        <p14:creationId xmlns:p14="http://schemas.microsoft.com/office/powerpoint/2010/main" val="358766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83C7CA-777F-4040-AFEE-9769EA2A9860}"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D271C-ADEA-4E6F-8D46-56EDED7409E0}" type="slidenum">
              <a:rPr lang="en-US" smtClean="0"/>
              <a:t>‹#›</a:t>
            </a:fld>
            <a:endParaRPr lang="en-US"/>
          </a:p>
        </p:txBody>
      </p:sp>
    </p:spTree>
    <p:extLst>
      <p:ext uri="{BB962C8B-B14F-4D97-AF65-F5344CB8AC3E}">
        <p14:creationId xmlns:p14="http://schemas.microsoft.com/office/powerpoint/2010/main" val="105521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ight Triangle 5"/>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315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0"/>
          </p:nvPr>
        </p:nvSpPr>
        <p:spPr>
          <a:xfrm>
            <a:off x="3429000" y="0"/>
            <a:ext cx="4419600" cy="6858000"/>
          </a:xfrm>
          <a:custGeom>
            <a:avLst/>
            <a:gdLst>
              <a:gd name="connsiteX0" fmla="*/ 0 w 4419600"/>
              <a:gd name="connsiteY0" fmla="*/ 0 h 6858000"/>
              <a:gd name="connsiteX1" fmla="*/ 4419600 w 4419600"/>
              <a:gd name="connsiteY1" fmla="*/ 0 h 6858000"/>
              <a:gd name="connsiteX2" fmla="*/ 4419600 w 4419600"/>
              <a:gd name="connsiteY2" fmla="*/ 6858000 h 6858000"/>
              <a:gd name="connsiteX3" fmla="*/ 0 w 4419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19600" h="6858000">
                <a:moveTo>
                  <a:pt x="0" y="0"/>
                </a:moveTo>
                <a:lnTo>
                  <a:pt x="4419600" y="0"/>
                </a:lnTo>
                <a:lnTo>
                  <a:pt x="44196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61110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0"/>
          </p:nvPr>
        </p:nvSpPr>
        <p:spPr>
          <a:xfrm>
            <a:off x="7448550" y="1028700"/>
            <a:ext cx="3581400" cy="4800600"/>
          </a:xfrm>
          <a:custGeom>
            <a:avLst/>
            <a:gdLst>
              <a:gd name="connsiteX0" fmla="*/ 0 w 3581400"/>
              <a:gd name="connsiteY0" fmla="*/ 0 h 4800600"/>
              <a:gd name="connsiteX1" fmla="*/ 3581400 w 3581400"/>
              <a:gd name="connsiteY1" fmla="*/ 0 h 4800600"/>
              <a:gd name="connsiteX2" fmla="*/ 3581400 w 3581400"/>
              <a:gd name="connsiteY2" fmla="*/ 4800600 h 4800600"/>
              <a:gd name="connsiteX3" fmla="*/ 0 w 3581400"/>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581400" h="4800600">
                <a:moveTo>
                  <a:pt x="0" y="0"/>
                </a:moveTo>
                <a:lnTo>
                  <a:pt x="3581400" y="0"/>
                </a:lnTo>
                <a:lnTo>
                  <a:pt x="3581400" y="4800600"/>
                </a:lnTo>
                <a:lnTo>
                  <a:pt x="0" y="48006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1451088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9"/>
          <p:cNvSpPr>
            <a:spLocks noGrp="1"/>
          </p:cNvSpPr>
          <p:nvPr>
            <p:ph type="pic" sz="quarter" idx="10"/>
          </p:nvPr>
        </p:nvSpPr>
        <p:spPr>
          <a:xfrm>
            <a:off x="3067050" y="0"/>
            <a:ext cx="5086350" cy="3429000"/>
          </a:xfrm>
          <a:custGeom>
            <a:avLst/>
            <a:gdLst>
              <a:gd name="connsiteX0" fmla="*/ 0 w 5086350"/>
              <a:gd name="connsiteY0" fmla="*/ 0 h 3429000"/>
              <a:gd name="connsiteX1" fmla="*/ 5086350 w 5086350"/>
              <a:gd name="connsiteY1" fmla="*/ 0 h 3429000"/>
              <a:gd name="connsiteX2" fmla="*/ 5086350 w 5086350"/>
              <a:gd name="connsiteY2" fmla="*/ 3429000 h 3429000"/>
              <a:gd name="connsiteX3" fmla="*/ 0 w 508635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5086350" h="3429000">
                <a:moveTo>
                  <a:pt x="0" y="0"/>
                </a:moveTo>
                <a:lnTo>
                  <a:pt x="5086350" y="0"/>
                </a:lnTo>
                <a:lnTo>
                  <a:pt x="508635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719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9"/>
          <p:cNvSpPr>
            <a:spLocks noGrp="1"/>
          </p:cNvSpPr>
          <p:nvPr>
            <p:ph type="pic" sz="quarter" idx="10"/>
          </p:nvPr>
        </p:nvSpPr>
        <p:spPr>
          <a:xfrm>
            <a:off x="0" y="-2"/>
            <a:ext cx="10782300" cy="6858002"/>
          </a:xfrm>
          <a:custGeom>
            <a:avLst/>
            <a:gdLst>
              <a:gd name="connsiteX0" fmla="*/ 0 w 5086350"/>
              <a:gd name="connsiteY0" fmla="*/ 0 h 3429000"/>
              <a:gd name="connsiteX1" fmla="*/ 5086350 w 5086350"/>
              <a:gd name="connsiteY1" fmla="*/ 0 h 3429000"/>
              <a:gd name="connsiteX2" fmla="*/ 5086350 w 5086350"/>
              <a:gd name="connsiteY2" fmla="*/ 3429000 h 3429000"/>
              <a:gd name="connsiteX3" fmla="*/ 0 w 508635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5086350" h="3429000">
                <a:moveTo>
                  <a:pt x="0" y="0"/>
                </a:moveTo>
                <a:lnTo>
                  <a:pt x="5086350" y="0"/>
                </a:lnTo>
                <a:lnTo>
                  <a:pt x="508635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17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3505200" cy="6858000"/>
          </a:xfrm>
          <a:custGeom>
            <a:avLst/>
            <a:gdLst>
              <a:gd name="connsiteX0" fmla="*/ 0 w 3505200"/>
              <a:gd name="connsiteY0" fmla="*/ 0 h 6858000"/>
              <a:gd name="connsiteX1" fmla="*/ 3505200 w 3505200"/>
              <a:gd name="connsiteY1" fmla="*/ 0 h 6858000"/>
              <a:gd name="connsiteX2" fmla="*/ 3505200 w 3505200"/>
              <a:gd name="connsiteY2" fmla="*/ 6858000 h 6858000"/>
              <a:gd name="connsiteX3" fmla="*/ 0 w 35052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05200" h="6858000">
                <a:moveTo>
                  <a:pt x="0" y="0"/>
                </a:moveTo>
                <a:lnTo>
                  <a:pt x="3505200" y="0"/>
                </a:lnTo>
                <a:lnTo>
                  <a:pt x="35052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8" name="Right Triangle 7"/>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5813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0"/>
          </p:nvPr>
        </p:nvSpPr>
        <p:spPr>
          <a:xfrm>
            <a:off x="5340932" y="1390650"/>
            <a:ext cx="2895600" cy="4076700"/>
          </a:xfrm>
          <a:custGeom>
            <a:avLst/>
            <a:gdLst>
              <a:gd name="connsiteX0" fmla="*/ 0 w 2895600"/>
              <a:gd name="connsiteY0" fmla="*/ 0 h 4076700"/>
              <a:gd name="connsiteX1" fmla="*/ 2895600 w 2895600"/>
              <a:gd name="connsiteY1" fmla="*/ 0 h 4076700"/>
              <a:gd name="connsiteX2" fmla="*/ 2895600 w 2895600"/>
              <a:gd name="connsiteY2" fmla="*/ 4076700 h 4076700"/>
              <a:gd name="connsiteX3" fmla="*/ 0 w 2895600"/>
              <a:gd name="connsiteY3" fmla="*/ 4076700 h 4076700"/>
            </a:gdLst>
            <a:ahLst/>
            <a:cxnLst>
              <a:cxn ang="0">
                <a:pos x="connsiteX0" y="connsiteY0"/>
              </a:cxn>
              <a:cxn ang="0">
                <a:pos x="connsiteX1" y="connsiteY1"/>
              </a:cxn>
              <a:cxn ang="0">
                <a:pos x="connsiteX2" y="connsiteY2"/>
              </a:cxn>
              <a:cxn ang="0">
                <a:pos x="connsiteX3" y="connsiteY3"/>
              </a:cxn>
            </a:cxnLst>
            <a:rect l="l" t="t" r="r" b="b"/>
            <a:pathLst>
              <a:path w="2895600" h="4076700">
                <a:moveTo>
                  <a:pt x="0" y="0"/>
                </a:moveTo>
                <a:lnTo>
                  <a:pt x="2895600" y="0"/>
                </a:lnTo>
                <a:lnTo>
                  <a:pt x="2895600" y="4076700"/>
                </a:lnTo>
                <a:lnTo>
                  <a:pt x="0" y="40767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3780324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80597" y="0"/>
            <a:ext cx="4476750" cy="6858000"/>
          </a:xfrm>
          <a:custGeom>
            <a:avLst/>
            <a:gdLst>
              <a:gd name="connsiteX0" fmla="*/ 0 w 4476750"/>
              <a:gd name="connsiteY0" fmla="*/ 0 h 6858000"/>
              <a:gd name="connsiteX1" fmla="*/ 4476750 w 4476750"/>
              <a:gd name="connsiteY1" fmla="*/ 0 h 6858000"/>
              <a:gd name="connsiteX2" fmla="*/ 4476750 w 4476750"/>
              <a:gd name="connsiteY2" fmla="*/ 6858000 h 6858000"/>
              <a:gd name="connsiteX3" fmla="*/ 0 w 44767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76750" h="6858000">
                <a:moveTo>
                  <a:pt x="0" y="0"/>
                </a:moveTo>
                <a:lnTo>
                  <a:pt x="4476750" y="0"/>
                </a:lnTo>
                <a:lnTo>
                  <a:pt x="447675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8" name="Right Triangle 7"/>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369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83C7CA-777F-4040-AFEE-9769EA2A9860}"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D271C-ADEA-4E6F-8D46-56EDED7409E0}" type="slidenum">
              <a:rPr lang="en-US" smtClean="0"/>
              <a:t>‹#›</a:t>
            </a:fld>
            <a:endParaRPr lang="en-US"/>
          </a:p>
        </p:txBody>
      </p:sp>
    </p:spTree>
    <p:extLst>
      <p:ext uri="{BB962C8B-B14F-4D97-AF65-F5344CB8AC3E}">
        <p14:creationId xmlns:p14="http://schemas.microsoft.com/office/powerpoint/2010/main" val="4006445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4585448" y="0"/>
            <a:ext cx="3227294" cy="6858000"/>
          </a:xfrm>
          <a:custGeom>
            <a:avLst/>
            <a:gdLst>
              <a:gd name="connsiteX0" fmla="*/ 0 w 3227294"/>
              <a:gd name="connsiteY0" fmla="*/ 0 h 6858000"/>
              <a:gd name="connsiteX1" fmla="*/ 3227294 w 3227294"/>
              <a:gd name="connsiteY1" fmla="*/ 0 h 6858000"/>
              <a:gd name="connsiteX2" fmla="*/ 3227294 w 3227294"/>
              <a:gd name="connsiteY2" fmla="*/ 6858000 h 6858000"/>
              <a:gd name="connsiteX3" fmla="*/ 0 w 32272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27294" h="6858000">
                <a:moveTo>
                  <a:pt x="0" y="0"/>
                </a:moveTo>
                <a:lnTo>
                  <a:pt x="3227294" y="0"/>
                </a:lnTo>
                <a:lnTo>
                  <a:pt x="3227294"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9" name="Right Triangle 8"/>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p:cNvSpPr>
            <a:spLocks noGrp="1"/>
          </p:cNvSpPr>
          <p:nvPr>
            <p:ph type="pic" sz="quarter" idx="11"/>
          </p:nvPr>
        </p:nvSpPr>
        <p:spPr>
          <a:xfrm>
            <a:off x="8337177" y="0"/>
            <a:ext cx="3227294" cy="6858000"/>
          </a:xfrm>
          <a:custGeom>
            <a:avLst/>
            <a:gdLst>
              <a:gd name="connsiteX0" fmla="*/ 0 w 3227294"/>
              <a:gd name="connsiteY0" fmla="*/ 0 h 6858000"/>
              <a:gd name="connsiteX1" fmla="*/ 3227294 w 3227294"/>
              <a:gd name="connsiteY1" fmla="*/ 0 h 6858000"/>
              <a:gd name="connsiteX2" fmla="*/ 3227294 w 3227294"/>
              <a:gd name="connsiteY2" fmla="*/ 6858000 h 6858000"/>
              <a:gd name="connsiteX3" fmla="*/ 0 w 32272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27294" h="6858000">
                <a:moveTo>
                  <a:pt x="0" y="0"/>
                </a:moveTo>
                <a:lnTo>
                  <a:pt x="3227294" y="0"/>
                </a:lnTo>
                <a:lnTo>
                  <a:pt x="3227294"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2426833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3571875" y="0"/>
            <a:ext cx="5048250" cy="3048000"/>
          </a:xfrm>
          <a:custGeom>
            <a:avLst/>
            <a:gdLst>
              <a:gd name="connsiteX0" fmla="*/ 0 w 5048250"/>
              <a:gd name="connsiteY0" fmla="*/ 0 h 3048000"/>
              <a:gd name="connsiteX1" fmla="*/ 5048250 w 5048250"/>
              <a:gd name="connsiteY1" fmla="*/ 0 h 3048000"/>
              <a:gd name="connsiteX2" fmla="*/ 5048250 w 5048250"/>
              <a:gd name="connsiteY2" fmla="*/ 3048000 h 3048000"/>
              <a:gd name="connsiteX3" fmla="*/ 0 w 504825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5048250" h="3048000">
                <a:moveTo>
                  <a:pt x="0" y="0"/>
                </a:moveTo>
                <a:lnTo>
                  <a:pt x="5048250" y="0"/>
                </a:lnTo>
                <a:lnTo>
                  <a:pt x="5048250" y="3048000"/>
                </a:lnTo>
                <a:lnTo>
                  <a:pt x="0" y="3048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235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Right Triangle 8"/>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p:cNvSpPr>
            <a:spLocks noGrp="1"/>
          </p:cNvSpPr>
          <p:nvPr>
            <p:ph type="pic" sz="quarter" idx="10"/>
          </p:nvPr>
        </p:nvSpPr>
        <p:spPr>
          <a:xfrm>
            <a:off x="4600574" y="1447800"/>
            <a:ext cx="2133600" cy="2133600"/>
          </a:xfrm>
          <a:custGeom>
            <a:avLst/>
            <a:gdLst>
              <a:gd name="connsiteX0" fmla="*/ 1066800 w 2133600"/>
              <a:gd name="connsiteY0" fmla="*/ 0 h 2133600"/>
              <a:gd name="connsiteX1" fmla="*/ 2133600 w 2133600"/>
              <a:gd name="connsiteY1" fmla="*/ 1066800 h 2133600"/>
              <a:gd name="connsiteX2" fmla="*/ 1066800 w 2133600"/>
              <a:gd name="connsiteY2" fmla="*/ 2133600 h 2133600"/>
              <a:gd name="connsiteX3" fmla="*/ 0 w 2133600"/>
              <a:gd name="connsiteY3" fmla="*/ 1066800 h 2133600"/>
              <a:gd name="connsiteX4" fmla="*/ 1066800 w 2133600"/>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0" h="2133600">
                <a:moveTo>
                  <a:pt x="1066800" y="0"/>
                </a:moveTo>
                <a:cubicBezTo>
                  <a:pt x="1655977" y="0"/>
                  <a:pt x="2133600" y="477623"/>
                  <a:pt x="2133600" y="1066800"/>
                </a:cubicBezTo>
                <a:cubicBezTo>
                  <a:pt x="2133600" y="1655977"/>
                  <a:pt x="1655977" y="2133600"/>
                  <a:pt x="1066800" y="2133600"/>
                </a:cubicBezTo>
                <a:cubicBezTo>
                  <a:pt x="477623" y="2133600"/>
                  <a:pt x="0" y="1655977"/>
                  <a:pt x="0" y="1066800"/>
                </a:cubicBezTo>
                <a:cubicBezTo>
                  <a:pt x="0" y="477623"/>
                  <a:pt x="477623" y="0"/>
                  <a:pt x="1066800" y="0"/>
                </a:cubicBez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5" name="Picture Placeholder 14"/>
          <p:cNvSpPr>
            <a:spLocks noGrp="1"/>
          </p:cNvSpPr>
          <p:nvPr>
            <p:ph type="pic" sz="quarter" idx="11"/>
          </p:nvPr>
        </p:nvSpPr>
        <p:spPr>
          <a:xfrm>
            <a:off x="7148512" y="1447800"/>
            <a:ext cx="2133600" cy="2133600"/>
          </a:xfrm>
          <a:custGeom>
            <a:avLst/>
            <a:gdLst>
              <a:gd name="connsiteX0" fmla="*/ 1066800 w 2133600"/>
              <a:gd name="connsiteY0" fmla="*/ 0 h 2133600"/>
              <a:gd name="connsiteX1" fmla="*/ 2133600 w 2133600"/>
              <a:gd name="connsiteY1" fmla="*/ 1066800 h 2133600"/>
              <a:gd name="connsiteX2" fmla="*/ 1066800 w 2133600"/>
              <a:gd name="connsiteY2" fmla="*/ 2133600 h 2133600"/>
              <a:gd name="connsiteX3" fmla="*/ 0 w 2133600"/>
              <a:gd name="connsiteY3" fmla="*/ 1066800 h 2133600"/>
              <a:gd name="connsiteX4" fmla="*/ 1066800 w 2133600"/>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0" h="2133600">
                <a:moveTo>
                  <a:pt x="1066800" y="0"/>
                </a:moveTo>
                <a:cubicBezTo>
                  <a:pt x="1655977" y="0"/>
                  <a:pt x="2133600" y="477623"/>
                  <a:pt x="2133600" y="1066800"/>
                </a:cubicBezTo>
                <a:cubicBezTo>
                  <a:pt x="2133600" y="1655977"/>
                  <a:pt x="1655977" y="2133600"/>
                  <a:pt x="1066800" y="2133600"/>
                </a:cubicBezTo>
                <a:cubicBezTo>
                  <a:pt x="477623" y="2133600"/>
                  <a:pt x="0" y="1655977"/>
                  <a:pt x="0" y="1066800"/>
                </a:cubicBezTo>
                <a:cubicBezTo>
                  <a:pt x="0" y="477623"/>
                  <a:pt x="477623" y="0"/>
                  <a:pt x="1066800" y="0"/>
                </a:cubicBez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3" name="Picture Placeholder 12"/>
          <p:cNvSpPr>
            <a:spLocks noGrp="1"/>
          </p:cNvSpPr>
          <p:nvPr>
            <p:ph type="pic" sz="quarter" idx="12"/>
          </p:nvPr>
        </p:nvSpPr>
        <p:spPr>
          <a:xfrm>
            <a:off x="9696450" y="1447800"/>
            <a:ext cx="2133600" cy="2133600"/>
          </a:xfrm>
          <a:custGeom>
            <a:avLst/>
            <a:gdLst>
              <a:gd name="connsiteX0" fmla="*/ 1066800 w 2133600"/>
              <a:gd name="connsiteY0" fmla="*/ 0 h 2133600"/>
              <a:gd name="connsiteX1" fmla="*/ 2133600 w 2133600"/>
              <a:gd name="connsiteY1" fmla="*/ 1066800 h 2133600"/>
              <a:gd name="connsiteX2" fmla="*/ 1066800 w 2133600"/>
              <a:gd name="connsiteY2" fmla="*/ 2133600 h 2133600"/>
              <a:gd name="connsiteX3" fmla="*/ 0 w 2133600"/>
              <a:gd name="connsiteY3" fmla="*/ 1066800 h 2133600"/>
              <a:gd name="connsiteX4" fmla="*/ 1066800 w 2133600"/>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0" h="2133600">
                <a:moveTo>
                  <a:pt x="1066800" y="0"/>
                </a:moveTo>
                <a:cubicBezTo>
                  <a:pt x="1655977" y="0"/>
                  <a:pt x="2133600" y="477623"/>
                  <a:pt x="2133600" y="1066800"/>
                </a:cubicBezTo>
                <a:cubicBezTo>
                  <a:pt x="2133600" y="1655977"/>
                  <a:pt x="1655977" y="2133600"/>
                  <a:pt x="1066800" y="2133600"/>
                </a:cubicBezTo>
                <a:cubicBezTo>
                  <a:pt x="477623" y="2133600"/>
                  <a:pt x="0" y="1655977"/>
                  <a:pt x="0" y="1066800"/>
                </a:cubicBezTo>
                <a:cubicBezTo>
                  <a:pt x="0" y="477623"/>
                  <a:pt x="477623" y="0"/>
                  <a:pt x="1066800" y="0"/>
                </a:cubicBez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3976461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495300" y="1181100"/>
            <a:ext cx="2933700" cy="4495800"/>
          </a:xfrm>
          <a:custGeom>
            <a:avLst/>
            <a:gdLst>
              <a:gd name="connsiteX0" fmla="*/ 0 w 2933700"/>
              <a:gd name="connsiteY0" fmla="*/ 0 h 4495800"/>
              <a:gd name="connsiteX1" fmla="*/ 2933700 w 2933700"/>
              <a:gd name="connsiteY1" fmla="*/ 0 h 4495800"/>
              <a:gd name="connsiteX2" fmla="*/ 2933700 w 2933700"/>
              <a:gd name="connsiteY2" fmla="*/ 4495800 h 4495800"/>
              <a:gd name="connsiteX3" fmla="*/ 0 w 2933700"/>
              <a:gd name="connsiteY3" fmla="*/ 4495800 h 4495800"/>
            </a:gdLst>
            <a:ahLst/>
            <a:cxnLst>
              <a:cxn ang="0">
                <a:pos x="connsiteX0" y="connsiteY0"/>
              </a:cxn>
              <a:cxn ang="0">
                <a:pos x="connsiteX1" y="connsiteY1"/>
              </a:cxn>
              <a:cxn ang="0">
                <a:pos x="connsiteX2" y="connsiteY2"/>
              </a:cxn>
              <a:cxn ang="0">
                <a:pos x="connsiteX3" y="connsiteY3"/>
              </a:cxn>
            </a:cxnLst>
            <a:rect l="l" t="t" r="r" b="b"/>
            <a:pathLst>
              <a:path w="2933700" h="4495800">
                <a:moveTo>
                  <a:pt x="0" y="0"/>
                </a:moveTo>
                <a:lnTo>
                  <a:pt x="2933700" y="0"/>
                </a:lnTo>
                <a:lnTo>
                  <a:pt x="2933700" y="4495800"/>
                </a:lnTo>
                <a:lnTo>
                  <a:pt x="0" y="44958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9" name="Right Triangle 8"/>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p:cNvSpPr>
            <a:spLocks noGrp="1"/>
          </p:cNvSpPr>
          <p:nvPr>
            <p:ph type="pic" sz="quarter" idx="11"/>
          </p:nvPr>
        </p:nvSpPr>
        <p:spPr>
          <a:xfrm>
            <a:off x="3962400" y="1181100"/>
            <a:ext cx="2933700" cy="4495800"/>
          </a:xfrm>
          <a:custGeom>
            <a:avLst/>
            <a:gdLst>
              <a:gd name="connsiteX0" fmla="*/ 0 w 2933700"/>
              <a:gd name="connsiteY0" fmla="*/ 0 h 4495800"/>
              <a:gd name="connsiteX1" fmla="*/ 2933700 w 2933700"/>
              <a:gd name="connsiteY1" fmla="*/ 0 h 4495800"/>
              <a:gd name="connsiteX2" fmla="*/ 2933700 w 2933700"/>
              <a:gd name="connsiteY2" fmla="*/ 4495800 h 4495800"/>
              <a:gd name="connsiteX3" fmla="*/ 0 w 2933700"/>
              <a:gd name="connsiteY3" fmla="*/ 4495800 h 4495800"/>
            </a:gdLst>
            <a:ahLst/>
            <a:cxnLst>
              <a:cxn ang="0">
                <a:pos x="connsiteX0" y="connsiteY0"/>
              </a:cxn>
              <a:cxn ang="0">
                <a:pos x="connsiteX1" y="connsiteY1"/>
              </a:cxn>
              <a:cxn ang="0">
                <a:pos x="connsiteX2" y="connsiteY2"/>
              </a:cxn>
              <a:cxn ang="0">
                <a:pos x="connsiteX3" y="connsiteY3"/>
              </a:cxn>
            </a:cxnLst>
            <a:rect l="l" t="t" r="r" b="b"/>
            <a:pathLst>
              <a:path w="2933700" h="4495800">
                <a:moveTo>
                  <a:pt x="0" y="0"/>
                </a:moveTo>
                <a:lnTo>
                  <a:pt x="2933700" y="0"/>
                </a:lnTo>
                <a:lnTo>
                  <a:pt x="2933700" y="4495800"/>
                </a:lnTo>
                <a:lnTo>
                  <a:pt x="0" y="44958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21734137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2"/>
          </p:nvPr>
        </p:nvSpPr>
        <p:spPr>
          <a:xfrm>
            <a:off x="5202468" y="976085"/>
            <a:ext cx="2400300" cy="2400300"/>
          </a:xfrm>
          <a:custGeom>
            <a:avLst/>
            <a:gdLst>
              <a:gd name="connsiteX0" fmla="*/ 1200150 w 2400300"/>
              <a:gd name="connsiteY0" fmla="*/ 0 h 2400300"/>
              <a:gd name="connsiteX1" fmla="*/ 2400300 w 2400300"/>
              <a:gd name="connsiteY1" fmla="*/ 1200150 h 2400300"/>
              <a:gd name="connsiteX2" fmla="*/ 1200150 w 2400300"/>
              <a:gd name="connsiteY2" fmla="*/ 2400300 h 2400300"/>
              <a:gd name="connsiteX3" fmla="*/ 0 w 2400300"/>
              <a:gd name="connsiteY3" fmla="*/ 1200150 h 2400300"/>
              <a:gd name="connsiteX4" fmla="*/ 1200150 w 2400300"/>
              <a:gd name="connsiteY4" fmla="*/ 0 h 240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300" h="2400300">
                <a:moveTo>
                  <a:pt x="1200150" y="0"/>
                </a:moveTo>
                <a:cubicBezTo>
                  <a:pt x="1862975" y="0"/>
                  <a:pt x="2400300" y="537325"/>
                  <a:pt x="2400300" y="1200150"/>
                </a:cubicBezTo>
                <a:cubicBezTo>
                  <a:pt x="2400300" y="1862975"/>
                  <a:pt x="1862975" y="2400300"/>
                  <a:pt x="1200150" y="2400300"/>
                </a:cubicBezTo>
                <a:cubicBezTo>
                  <a:pt x="537325" y="2400300"/>
                  <a:pt x="0" y="1862975"/>
                  <a:pt x="0" y="1200150"/>
                </a:cubicBezTo>
                <a:cubicBezTo>
                  <a:pt x="0" y="537325"/>
                  <a:pt x="537325" y="0"/>
                  <a:pt x="1200150" y="0"/>
                </a:cubicBez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1146384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1"/>
          </p:nvPr>
        </p:nvSpPr>
        <p:spPr>
          <a:xfrm>
            <a:off x="2902856" y="1273629"/>
            <a:ext cx="3193144" cy="4310743"/>
          </a:xfrm>
          <a:custGeom>
            <a:avLst/>
            <a:gdLst>
              <a:gd name="connsiteX0" fmla="*/ 0 w 3193144"/>
              <a:gd name="connsiteY0" fmla="*/ 0 h 4310743"/>
              <a:gd name="connsiteX1" fmla="*/ 3193144 w 3193144"/>
              <a:gd name="connsiteY1" fmla="*/ 0 h 4310743"/>
              <a:gd name="connsiteX2" fmla="*/ 3193144 w 3193144"/>
              <a:gd name="connsiteY2" fmla="*/ 4310743 h 4310743"/>
              <a:gd name="connsiteX3" fmla="*/ 0 w 3193144"/>
              <a:gd name="connsiteY3" fmla="*/ 4310743 h 4310743"/>
            </a:gdLst>
            <a:ahLst/>
            <a:cxnLst>
              <a:cxn ang="0">
                <a:pos x="connsiteX0" y="connsiteY0"/>
              </a:cxn>
              <a:cxn ang="0">
                <a:pos x="connsiteX1" y="connsiteY1"/>
              </a:cxn>
              <a:cxn ang="0">
                <a:pos x="connsiteX2" y="connsiteY2"/>
              </a:cxn>
              <a:cxn ang="0">
                <a:pos x="connsiteX3" y="connsiteY3"/>
              </a:cxn>
            </a:cxnLst>
            <a:rect l="l" t="t" r="r" b="b"/>
            <a:pathLst>
              <a:path w="3193144" h="4310743">
                <a:moveTo>
                  <a:pt x="0" y="0"/>
                </a:moveTo>
                <a:lnTo>
                  <a:pt x="3193144" y="0"/>
                </a:lnTo>
                <a:lnTo>
                  <a:pt x="3193144" y="4310743"/>
                </a:lnTo>
                <a:lnTo>
                  <a:pt x="0" y="4310743"/>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3383960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9" name="Right Triangle 8"/>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p:cNvSpPr>
            <a:spLocks noGrp="1"/>
          </p:cNvSpPr>
          <p:nvPr>
            <p:ph type="pic" sz="quarter" idx="11"/>
          </p:nvPr>
        </p:nvSpPr>
        <p:spPr>
          <a:xfrm>
            <a:off x="2590800" y="2231571"/>
            <a:ext cx="2162628" cy="2394857"/>
          </a:xfrm>
          <a:custGeom>
            <a:avLst/>
            <a:gdLst>
              <a:gd name="connsiteX0" fmla="*/ 0 w 2162628"/>
              <a:gd name="connsiteY0" fmla="*/ 0 h 2394857"/>
              <a:gd name="connsiteX1" fmla="*/ 2162628 w 2162628"/>
              <a:gd name="connsiteY1" fmla="*/ 0 h 2394857"/>
              <a:gd name="connsiteX2" fmla="*/ 2162628 w 2162628"/>
              <a:gd name="connsiteY2" fmla="*/ 2394857 h 2394857"/>
              <a:gd name="connsiteX3" fmla="*/ 0 w 2162628"/>
              <a:gd name="connsiteY3" fmla="*/ 2394857 h 2394857"/>
            </a:gdLst>
            <a:ahLst/>
            <a:cxnLst>
              <a:cxn ang="0">
                <a:pos x="connsiteX0" y="connsiteY0"/>
              </a:cxn>
              <a:cxn ang="0">
                <a:pos x="connsiteX1" y="connsiteY1"/>
              </a:cxn>
              <a:cxn ang="0">
                <a:pos x="connsiteX2" y="connsiteY2"/>
              </a:cxn>
              <a:cxn ang="0">
                <a:pos x="connsiteX3" y="connsiteY3"/>
              </a:cxn>
            </a:cxnLst>
            <a:rect l="l" t="t" r="r" b="b"/>
            <a:pathLst>
              <a:path w="2162628" h="2394857">
                <a:moveTo>
                  <a:pt x="0" y="0"/>
                </a:moveTo>
                <a:lnTo>
                  <a:pt x="2162628" y="0"/>
                </a:lnTo>
                <a:lnTo>
                  <a:pt x="2162628" y="2394857"/>
                </a:lnTo>
                <a:lnTo>
                  <a:pt x="0" y="2394857"/>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5" name="Picture Placeholder 14"/>
          <p:cNvSpPr>
            <a:spLocks noGrp="1"/>
          </p:cNvSpPr>
          <p:nvPr>
            <p:ph type="pic" sz="quarter" idx="12"/>
          </p:nvPr>
        </p:nvSpPr>
        <p:spPr>
          <a:xfrm>
            <a:off x="5014686" y="2231571"/>
            <a:ext cx="2162628" cy="2394857"/>
          </a:xfrm>
          <a:custGeom>
            <a:avLst/>
            <a:gdLst>
              <a:gd name="connsiteX0" fmla="*/ 0 w 2162628"/>
              <a:gd name="connsiteY0" fmla="*/ 0 h 2394857"/>
              <a:gd name="connsiteX1" fmla="*/ 2162628 w 2162628"/>
              <a:gd name="connsiteY1" fmla="*/ 0 h 2394857"/>
              <a:gd name="connsiteX2" fmla="*/ 2162628 w 2162628"/>
              <a:gd name="connsiteY2" fmla="*/ 2394857 h 2394857"/>
              <a:gd name="connsiteX3" fmla="*/ 0 w 2162628"/>
              <a:gd name="connsiteY3" fmla="*/ 2394857 h 2394857"/>
            </a:gdLst>
            <a:ahLst/>
            <a:cxnLst>
              <a:cxn ang="0">
                <a:pos x="connsiteX0" y="connsiteY0"/>
              </a:cxn>
              <a:cxn ang="0">
                <a:pos x="connsiteX1" y="connsiteY1"/>
              </a:cxn>
              <a:cxn ang="0">
                <a:pos x="connsiteX2" y="connsiteY2"/>
              </a:cxn>
              <a:cxn ang="0">
                <a:pos x="connsiteX3" y="connsiteY3"/>
              </a:cxn>
            </a:cxnLst>
            <a:rect l="l" t="t" r="r" b="b"/>
            <a:pathLst>
              <a:path w="2162628" h="2394857">
                <a:moveTo>
                  <a:pt x="0" y="0"/>
                </a:moveTo>
                <a:lnTo>
                  <a:pt x="2162628" y="0"/>
                </a:lnTo>
                <a:lnTo>
                  <a:pt x="2162628" y="2394857"/>
                </a:lnTo>
                <a:lnTo>
                  <a:pt x="0" y="2394857"/>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3" name="Picture Placeholder 12"/>
          <p:cNvSpPr>
            <a:spLocks noGrp="1"/>
          </p:cNvSpPr>
          <p:nvPr>
            <p:ph type="pic" sz="quarter" idx="13"/>
          </p:nvPr>
        </p:nvSpPr>
        <p:spPr>
          <a:xfrm>
            <a:off x="7438572" y="2231571"/>
            <a:ext cx="2162628" cy="2394857"/>
          </a:xfrm>
          <a:custGeom>
            <a:avLst/>
            <a:gdLst>
              <a:gd name="connsiteX0" fmla="*/ 0 w 2162628"/>
              <a:gd name="connsiteY0" fmla="*/ 0 h 2394857"/>
              <a:gd name="connsiteX1" fmla="*/ 2162628 w 2162628"/>
              <a:gd name="connsiteY1" fmla="*/ 0 h 2394857"/>
              <a:gd name="connsiteX2" fmla="*/ 2162628 w 2162628"/>
              <a:gd name="connsiteY2" fmla="*/ 2394857 h 2394857"/>
              <a:gd name="connsiteX3" fmla="*/ 0 w 2162628"/>
              <a:gd name="connsiteY3" fmla="*/ 2394857 h 2394857"/>
            </a:gdLst>
            <a:ahLst/>
            <a:cxnLst>
              <a:cxn ang="0">
                <a:pos x="connsiteX0" y="connsiteY0"/>
              </a:cxn>
              <a:cxn ang="0">
                <a:pos x="connsiteX1" y="connsiteY1"/>
              </a:cxn>
              <a:cxn ang="0">
                <a:pos x="connsiteX2" y="connsiteY2"/>
              </a:cxn>
              <a:cxn ang="0">
                <a:pos x="connsiteX3" y="connsiteY3"/>
              </a:cxn>
            </a:cxnLst>
            <a:rect l="l" t="t" r="r" b="b"/>
            <a:pathLst>
              <a:path w="2162628" h="2394857">
                <a:moveTo>
                  <a:pt x="0" y="0"/>
                </a:moveTo>
                <a:lnTo>
                  <a:pt x="2162628" y="0"/>
                </a:lnTo>
                <a:lnTo>
                  <a:pt x="2162628" y="2394857"/>
                </a:lnTo>
                <a:lnTo>
                  <a:pt x="0" y="2394857"/>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244319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1"/>
          </p:nvPr>
        </p:nvSpPr>
        <p:spPr>
          <a:xfrm>
            <a:off x="933450" y="723900"/>
            <a:ext cx="5162550" cy="5295900"/>
          </a:xfrm>
          <a:custGeom>
            <a:avLst/>
            <a:gdLst>
              <a:gd name="connsiteX0" fmla="*/ 0 w 5162550"/>
              <a:gd name="connsiteY0" fmla="*/ 0 h 5295900"/>
              <a:gd name="connsiteX1" fmla="*/ 5162550 w 5162550"/>
              <a:gd name="connsiteY1" fmla="*/ 0 h 5295900"/>
              <a:gd name="connsiteX2" fmla="*/ 5162550 w 5162550"/>
              <a:gd name="connsiteY2" fmla="*/ 5295900 h 5295900"/>
              <a:gd name="connsiteX3" fmla="*/ 0 w 5162550"/>
              <a:gd name="connsiteY3" fmla="*/ 5295900 h 5295900"/>
            </a:gdLst>
            <a:ahLst/>
            <a:cxnLst>
              <a:cxn ang="0">
                <a:pos x="connsiteX0" y="connsiteY0"/>
              </a:cxn>
              <a:cxn ang="0">
                <a:pos x="connsiteX1" y="connsiteY1"/>
              </a:cxn>
              <a:cxn ang="0">
                <a:pos x="connsiteX2" y="connsiteY2"/>
              </a:cxn>
              <a:cxn ang="0">
                <a:pos x="connsiteX3" y="connsiteY3"/>
              </a:cxn>
            </a:cxnLst>
            <a:rect l="l" t="t" r="r" b="b"/>
            <a:pathLst>
              <a:path w="5162550" h="5295900">
                <a:moveTo>
                  <a:pt x="0" y="0"/>
                </a:moveTo>
                <a:lnTo>
                  <a:pt x="5162550" y="0"/>
                </a:lnTo>
                <a:lnTo>
                  <a:pt x="5162550" y="5295900"/>
                </a:lnTo>
                <a:lnTo>
                  <a:pt x="0" y="52959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23394380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0" name="Right Triangle 9"/>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p:cNvSpPr>
            <a:spLocks noGrp="1"/>
          </p:cNvSpPr>
          <p:nvPr>
            <p:ph type="pic" sz="quarter" idx="11"/>
          </p:nvPr>
        </p:nvSpPr>
        <p:spPr>
          <a:xfrm>
            <a:off x="5162550" y="714375"/>
            <a:ext cx="2838450" cy="2590800"/>
          </a:xfrm>
          <a:custGeom>
            <a:avLst/>
            <a:gdLst>
              <a:gd name="connsiteX0" fmla="*/ 0 w 2838450"/>
              <a:gd name="connsiteY0" fmla="*/ 0 h 2590800"/>
              <a:gd name="connsiteX1" fmla="*/ 2838450 w 2838450"/>
              <a:gd name="connsiteY1" fmla="*/ 0 h 2590800"/>
              <a:gd name="connsiteX2" fmla="*/ 2838450 w 2838450"/>
              <a:gd name="connsiteY2" fmla="*/ 2590800 h 2590800"/>
              <a:gd name="connsiteX3" fmla="*/ 0 w 28384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2838450" h="2590800">
                <a:moveTo>
                  <a:pt x="0" y="0"/>
                </a:moveTo>
                <a:lnTo>
                  <a:pt x="2838450" y="0"/>
                </a:lnTo>
                <a:lnTo>
                  <a:pt x="2838450" y="2590800"/>
                </a:lnTo>
                <a:lnTo>
                  <a:pt x="0" y="25908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6" name="Picture Placeholder 15"/>
          <p:cNvSpPr>
            <a:spLocks noGrp="1"/>
          </p:cNvSpPr>
          <p:nvPr>
            <p:ph type="pic" sz="quarter" idx="12"/>
          </p:nvPr>
        </p:nvSpPr>
        <p:spPr>
          <a:xfrm>
            <a:off x="8286750" y="714375"/>
            <a:ext cx="2838450" cy="2590800"/>
          </a:xfrm>
          <a:custGeom>
            <a:avLst/>
            <a:gdLst>
              <a:gd name="connsiteX0" fmla="*/ 0 w 2838450"/>
              <a:gd name="connsiteY0" fmla="*/ 0 h 2590800"/>
              <a:gd name="connsiteX1" fmla="*/ 2838450 w 2838450"/>
              <a:gd name="connsiteY1" fmla="*/ 0 h 2590800"/>
              <a:gd name="connsiteX2" fmla="*/ 2838450 w 2838450"/>
              <a:gd name="connsiteY2" fmla="*/ 2590800 h 2590800"/>
              <a:gd name="connsiteX3" fmla="*/ 0 w 28384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2838450" h="2590800">
                <a:moveTo>
                  <a:pt x="0" y="0"/>
                </a:moveTo>
                <a:lnTo>
                  <a:pt x="2838450" y="0"/>
                </a:lnTo>
                <a:lnTo>
                  <a:pt x="2838450" y="2590800"/>
                </a:lnTo>
                <a:lnTo>
                  <a:pt x="0" y="25908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7" name="Picture Placeholder 16"/>
          <p:cNvSpPr>
            <a:spLocks noGrp="1"/>
          </p:cNvSpPr>
          <p:nvPr>
            <p:ph type="pic" sz="quarter" idx="13"/>
          </p:nvPr>
        </p:nvSpPr>
        <p:spPr>
          <a:xfrm>
            <a:off x="5943600" y="3552825"/>
            <a:ext cx="2838450" cy="2590800"/>
          </a:xfrm>
          <a:custGeom>
            <a:avLst/>
            <a:gdLst>
              <a:gd name="connsiteX0" fmla="*/ 0 w 2838450"/>
              <a:gd name="connsiteY0" fmla="*/ 0 h 2590800"/>
              <a:gd name="connsiteX1" fmla="*/ 2838450 w 2838450"/>
              <a:gd name="connsiteY1" fmla="*/ 0 h 2590800"/>
              <a:gd name="connsiteX2" fmla="*/ 2838450 w 2838450"/>
              <a:gd name="connsiteY2" fmla="*/ 2590800 h 2590800"/>
              <a:gd name="connsiteX3" fmla="*/ 0 w 28384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2838450" h="2590800">
                <a:moveTo>
                  <a:pt x="0" y="0"/>
                </a:moveTo>
                <a:lnTo>
                  <a:pt x="2838450" y="0"/>
                </a:lnTo>
                <a:lnTo>
                  <a:pt x="2838450" y="2590800"/>
                </a:lnTo>
                <a:lnTo>
                  <a:pt x="0" y="25908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8" name="Picture Placeholder 17"/>
          <p:cNvSpPr>
            <a:spLocks noGrp="1"/>
          </p:cNvSpPr>
          <p:nvPr>
            <p:ph type="pic" sz="quarter" idx="14"/>
          </p:nvPr>
        </p:nvSpPr>
        <p:spPr>
          <a:xfrm>
            <a:off x="9067800" y="3552825"/>
            <a:ext cx="2838450" cy="2590800"/>
          </a:xfrm>
          <a:custGeom>
            <a:avLst/>
            <a:gdLst>
              <a:gd name="connsiteX0" fmla="*/ 0 w 2838450"/>
              <a:gd name="connsiteY0" fmla="*/ 0 h 2590800"/>
              <a:gd name="connsiteX1" fmla="*/ 2838450 w 2838450"/>
              <a:gd name="connsiteY1" fmla="*/ 0 h 2590800"/>
              <a:gd name="connsiteX2" fmla="*/ 2838450 w 2838450"/>
              <a:gd name="connsiteY2" fmla="*/ 2590800 h 2590800"/>
              <a:gd name="connsiteX3" fmla="*/ 0 w 28384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2838450" h="2590800">
                <a:moveTo>
                  <a:pt x="0" y="0"/>
                </a:moveTo>
                <a:lnTo>
                  <a:pt x="2838450" y="0"/>
                </a:lnTo>
                <a:lnTo>
                  <a:pt x="2838450" y="2590800"/>
                </a:lnTo>
                <a:lnTo>
                  <a:pt x="0" y="25908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34405619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4" name="Right Triangle 13"/>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cture Placeholder 22"/>
          <p:cNvSpPr>
            <a:spLocks noGrp="1"/>
          </p:cNvSpPr>
          <p:nvPr>
            <p:ph type="pic" sz="quarter" idx="12"/>
          </p:nvPr>
        </p:nvSpPr>
        <p:spPr>
          <a:xfrm>
            <a:off x="1914922" y="2253288"/>
            <a:ext cx="1955827" cy="1955826"/>
          </a:xfrm>
          <a:custGeom>
            <a:avLst/>
            <a:gdLst>
              <a:gd name="connsiteX0" fmla="*/ 0 w 1955827"/>
              <a:gd name="connsiteY0" fmla="*/ 0 h 1955826"/>
              <a:gd name="connsiteX1" fmla="*/ 1955827 w 1955827"/>
              <a:gd name="connsiteY1" fmla="*/ 0 h 1955826"/>
              <a:gd name="connsiteX2" fmla="*/ 1955827 w 1955827"/>
              <a:gd name="connsiteY2" fmla="*/ 1955826 h 1955826"/>
              <a:gd name="connsiteX3" fmla="*/ 0 w 1955827"/>
              <a:gd name="connsiteY3" fmla="*/ 1955826 h 1955826"/>
            </a:gdLst>
            <a:ahLst/>
            <a:cxnLst>
              <a:cxn ang="0">
                <a:pos x="connsiteX0" y="connsiteY0"/>
              </a:cxn>
              <a:cxn ang="0">
                <a:pos x="connsiteX1" y="connsiteY1"/>
              </a:cxn>
              <a:cxn ang="0">
                <a:pos x="connsiteX2" y="connsiteY2"/>
              </a:cxn>
              <a:cxn ang="0">
                <a:pos x="connsiteX3" y="connsiteY3"/>
              </a:cxn>
            </a:cxnLst>
            <a:rect l="l" t="t" r="r" b="b"/>
            <a:pathLst>
              <a:path w="1955827" h="1955826">
                <a:moveTo>
                  <a:pt x="0" y="0"/>
                </a:moveTo>
                <a:lnTo>
                  <a:pt x="1955827" y="0"/>
                </a:lnTo>
                <a:lnTo>
                  <a:pt x="1955827" y="1955826"/>
                </a:lnTo>
                <a:lnTo>
                  <a:pt x="0" y="1955826"/>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24" name="Picture Placeholder 23"/>
          <p:cNvSpPr>
            <a:spLocks noGrp="1"/>
          </p:cNvSpPr>
          <p:nvPr>
            <p:ph type="pic" sz="quarter" idx="13"/>
          </p:nvPr>
        </p:nvSpPr>
        <p:spPr>
          <a:xfrm>
            <a:off x="4050365" y="2253288"/>
            <a:ext cx="1955827" cy="1955826"/>
          </a:xfrm>
          <a:custGeom>
            <a:avLst/>
            <a:gdLst>
              <a:gd name="connsiteX0" fmla="*/ 0 w 1955827"/>
              <a:gd name="connsiteY0" fmla="*/ 0 h 1955826"/>
              <a:gd name="connsiteX1" fmla="*/ 1955827 w 1955827"/>
              <a:gd name="connsiteY1" fmla="*/ 0 h 1955826"/>
              <a:gd name="connsiteX2" fmla="*/ 1955827 w 1955827"/>
              <a:gd name="connsiteY2" fmla="*/ 1955826 h 1955826"/>
              <a:gd name="connsiteX3" fmla="*/ 0 w 1955827"/>
              <a:gd name="connsiteY3" fmla="*/ 1955826 h 1955826"/>
            </a:gdLst>
            <a:ahLst/>
            <a:cxnLst>
              <a:cxn ang="0">
                <a:pos x="connsiteX0" y="connsiteY0"/>
              </a:cxn>
              <a:cxn ang="0">
                <a:pos x="connsiteX1" y="connsiteY1"/>
              </a:cxn>
              <a:cxn ang="0">
                <a:pos x="connsiteX2" y="connsiteY2"/>
              </a:cxn>
              <a:cxn ang="0">
                <a:pos x="connsiteX3" y="connsiteY3"/>
              </a:cxn>
            </a:cxnLst>
            <a:rect l="l" t="t" r="r" b="b"/>
            <a:pathLst>
              <a:path w="1955827" h="1955826">
                <a:moveTo>
                  <a:pt x="0" y="0"/>
                </a:moveTo>
                <a:lnTo>
                  <a:pt x="1955827" y="0"/>
                </a:lnTo>
                <a:lnTo>
                  <a:pt x="1955827" y="1955826"/>
                </a:lnTo>
                <a:lnTo>
                  <a:pt x="0" y="1955826"/>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27" name="Picture Placeholder 26"/>
          <p:cNvSpPr>
            <a:spLocks noGrp="1"/>
          </p:cNvSpPr>
          <p:nvPr>
            <p:ph type="pic" sz="quarter" idx="14"/>
          </p:nvPr>
        </p:nvSpPr>
        <p:spPr>
          <a:xfrm>
            <a:off x="6185809" y="2253288"/>
            <a:ext cx="1955827" cy="1955826"/>
          </a:xfrm>
          <a:custGeom>
            <a:avLst/>
            <a:gdLst>
              <a:gd name="connsiteX0" fmla="*/ 0 w 1955827"/>
              <a:gd name="connsiteY0" fmla="*/ 0 h 1955826"/>
              <a:gd name="connsiteX1" fmla="*/ 1955827 w 1955827"/>
              <a:gd name="connsiteY1" fmla="*/ 0 h 1955826"/>
              <a:gd name="connsiteX2" fmla="*/ 1955827 w 1955827"/>
              <a:gd name="connsiteY2" fmla="*/ 1955826 h 1955826"/>
              <a:gd name="connsiteX3" fmla="*/ 0 w 1955827"/>
              <a:gd name="connsiteY3" fmla="*/ 1955826 h 1955826"/>
            </a:gdLst>
            <a:ahLst/>
            <a:cxnLst>
              <a:cxn ang="0">
                <a:pos x="connsiteX0" y="connsiteY0"/>
              </a:cxn>
              <a:cxn ang="0">
                <a:pos x="connsiteX1" y="connsiteY1"/>
              </a:cxn>
              <a:cxn ang="0">
                <a:pos x="connsiteX2" y="connsiteY2"/>
              </a:cxn>
              <a:cxn ang="0">
                <a:pos x="connsiteX3" y="connsiteY3"/>
              </a:cxn>
            </a:cxnLst>
            <a:rect l="l" t="t" r="r" b="b"/>
            <a:pathLst>
              <a:path w="1955827" h="1955826">
                <a:moveTo>
                  <a:pt x="0" y="0"/>
                </a:moveTo>
                <a:lnTo>
                  <a:pt x="1955827" y="0"/>
                </a:lnTo>
                <a:lnTo>
                  <a:pt x="1955827" y="1955826"/>
                </a:lnTo>
                <a:lnTo>
                  <a:pt x="0" y="1955826"/>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28" name="Picture Placeholder 27"/>
          <p:cNvSpPr>
            <a:spLocks noGrp="1"/>
          </p:cNvSpPr>
          <p:nvPr>
            <p:ph type="pic" sz="quarter" idx="15"/>
          </p:nvPr>
        </p:nvSpPr>
        <p:spPr>
          <a:xfrm>
            <a:off x="8321252" y="2253288"/>
            <a:ext cx="1955827" cy="1955826"/>
          </a:xfrm>
          <a:custGeom>
            <a:avLst/>
            <a:gdLst>
              <a:gd name="connsiteX0" fmla="*/ 0 w 1955827"/>
              <a:gd name="connsiteY0" fmla="*/ 0 h 1955826"/>
              <a:gd name="connsiteX1" fmla="*/ 1955827 w 1955827"/>
              <a:gd name="connsiteY1" fmla="*/ 0 h 1955826"/>
              <a:gd name="connsiteX2" fmla="*/ 1955827 w 1955827"/>
              <a:gd name="connsiteY2" fmla="*/ 1955826 h 1955826"/>
              <a:gd name="connsiteX3" fmla="*/ 0 w 1955827"/>
              <a:gd name="connsiteY3" fmla="*/ 1955826 h 1955826"/>
            </a:gdLst>
            <a:ahLst/>
            <a:cxnLst>
              <a:cxn ang="0">
                <a:pos x="connsiteX0" y="connsiteY0"/>
              </a:cxn>
              <a:cxn ang="0">
                <a:pos x="connsiteX1" y="connsiteY1"/>
              </a:cxn>
              <a:cxn ang="0">
                <a:pos x="connsiteX2" y="connsiteY2"/>
              </a:cxn>
              <a:cxn ang="0">
                <a:pos x="connsiteX3" y="connsiteY3"/>
              </a:cxn>
            </a:cxnLst>
            <a:rect l="l" t="t" r="r" b="b"/>
            <a:pathLst>
              <a:path w="1955827" h="1955826">
                <a:moveTo>
                  <a:pt x="0" y="0"/>
                </a:moveTo>
                <a:lnTo>
                  <a:pt x="1955827" y="0"/>
                </a:lnTo>
                <a:lnTo>
                  <a:pt x="1955827" y="1955826"/>
                </a:lnTo>
                <a:lnTo>
                  <a:pt x="0" y="1955826"/>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29" name="Picture Placeholder 28"/>
          <p:cNvSpPr>
            <a:spLocks noGrp="1"/>
          </p:cNvSpPr>
          <p:nvPr>
            <p:ph type="pic" sz="quarter" idx="16"/>
          </p:nvPr>
        </p:nvSpPr>
        <p:spPr>
          <a:xfrm>
            <a:off x="1914922" y="4368774"/>
            <a:ext cx="1955827" cy="1955826"/>
          </a:xfrm>
          <a:custGeom>
            <a:avLst/>
            <a:gdLst>
              <a:gd name="connsiteX0" fmla="*/ 0 w 1955827"/>
              <a:gd name="connsiteY0" fmla="*/ 0 h 1955826"/>
              <a:gd name="connsiteX1" fmla="*/ 1955827 w 1955827"/>
              <a:gd name="connsiteY1" fmla="*/ 0 h 1955826"/>
              <a:gd name="connsiteX2" fmla="*/ 1955827 w 1955827"/>
              <a:gd name="connsiteY2" fmla="*/ 1955826 h 1955826"/>
              <a:gd name="connsiteX3" fmla="*/ 0 w 1955827"/>
              <a:gd name="connsiteY3" fmla="*/ 1955826 h 1955826"/>
            </a:gdLst>
            <a:ahLst/>
            <a:cxnLst>
              <a:cxn ang="0">
                <a:pos x="connsiteX0" y="connsiteY0"/>
              </a:cxn>
              <a:cxn ang="0">
                <a:pos x="connsiteX1" y="connsiteY1"/>
              </a:cxn>
              <a:cxn ang="0">
                <a:pos x="connsiteX2" y="connsiteY2"/>
              </a:cxn>
              <a:cxn ang="0">
                <a:pos x="connsiteX3" y="connsiteY3"/>
              </a:cxn>
            </a:cxnLst>
            <a:rect l="l" t="t" r="r" b="b"/>
            <a:pathLst>
              <a:path w="1955827" h="1955826">
                <a:moveTo>
                  <a:pt x="0" y="0"/>
                </a:moveTo>
                <a:lnTo>
                  <a:pt x="1955827" y="0"/>
                </a:lnTo>
                <a:lnTo>
                  <a:pt x="1955827" y="1955826"/>
                </a:lnTo>
                <a:lnTo>
                  <a:pt x="0" y="1955826"/>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30" name="Picture Placeholder 29"/>
          <p:cNvSpPr>
            <a:spLocks noGrp="1"/>
          </p:cNvSpPr>
          <p:nvPr>
            <p:ph type="pic" sz="quarter" idx="17"/>
          </p:nvPr>
        </p:nvSpPr>
        <p:spPr>
          <a:xfrm>
            <a:off x="4050365" y="4368774"/>
            <a:ext cx="1955827" cy="1955826"/>
          </a:xfrm>
          <a:custGeom>
            <a:avLst/>
            <a:gdLst>
              <a:gd name="connsiteX0" fmla="*/ 0 w 1955827"/>
              <a:gd name="connsiteY0" fmla="*/ 0 h 1955826"/>
              <a:gd name="connsiteX1" fmla="*/ 1955827 w 1955827"/>
              <a:gd name="connsiteY1" fmla="*/ 0 h 1955826"/>
              <a:gd name="connsiteX2" fmla="*/ 1955827 w 1955827"/>
              <a:gd name="connsiteY2" fmla="*/ 1955826 h 1955826"/>
              <a:gd name="connsiteX3" fmla="*/ 0 w 1955827"/>
              <a:gd name="connsiteY3" fmla="*/ 1955826 h 1955826"/>
            </a:gdLst>
            <a:ahLst/>
            <a:cxnLst>
              <a:cxn ang="0">
                <a:pos x="connsiteX0" y="connsiteY0"/>
              </a:cxn>
              <a:cxn ang="0">
                <a:pos x="connsiteX1" y="connsiteY1"/>
              </a:cxn>
              <a:cxn ang="0">
                <a:pos x="connsiteX2" y="connsiteY2"/>
              </a:cxn>
              <a:cxn ang="0">
                <a:pos x="connsiteX3" y="connsiteY3"/>
              </a:cxn>
            </a:cxnLst>
            <a:rect l="l" t="t" r="r" b="b"/>
            <a:pathLst>
              <a:path w="1955827" h="1955826">
                <a:moveTo>
                  <a:pt x="0" y="0"/>
                </a:moveTo>
                <a:lnTo>
                  <a:pt x="1955827" y="0"/>
                </a:lnTo>
                <a:lnTo>
                  <a:pt x="1955827" y="1955826"/>
                </a:lnTo>
                <a:lnTo>
                  <a:pt x="0" y="1955826"/>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31" name="Picture Placeholder 30"/>
          <p:cNvSpPr>
            <a:spLocks noGrp="1"/>
          </p:cNvSpPr>
          <p:nvPr>
            <p:ph type="pic" sz="quarter" idx="18"/>
          </p:nvPr>
        </p:nvSpPr>
        <p:spPr>
          <a:xfrm>
            <a:off x="6185809" y="4368774"/>
            <a:ext cx="1955827" cy="1955826"/>
          </a:xfrm>
          <a:custGeom>
            <a:avLst/>
            <a:gdLst>
              <a:gd name="connsiteX0" fmla="*/ 0 w 1955827"/>
              <a:gd name="connsiteY0" fmla="*/ 0 h 1955826"/>
              <a:gd name="connsiteX1" fmla="*/ 1955827 w 1955827"/>
              <a:gd name="connsiteY1" fmla="*/ 0 h 1955826"/>
              <a:gd name="connsiteX2" fmla="*/ 1955827 w 1955827"/>
              <a:gd name="connsiteY2" fmla="*/ 1955826 h 1955826"/>
              <a:gd name="connsiteX3" fmla="*/ 0 w 1955827"/>
              <a:gd name="connsiteY3" fmla="*/ 1955826 h 1955826"/>
            </a:gdLst>
            <a:ahLst/>
            <a:cxnLst>
              <a:cxn ang="0">
                <a:pos x="connsiteX0" y="connsiteY0"/>
              </a:cxn>
              <a:cxn ang="0">
                <a:pos x="connsiteX1" y="connsiteY1"/>
              </a:cxn>
              <a:cxn ang="0">
                <a:pos x="connsiteX2" y="connsiteY2"/>
              </a:cxn>
              <a:cxn ang="0">
                <a:pos x="connsiteX3" y="connsiteY3"/>
              </a:cxn>
            </a:cxnLst>
            <a:rect l="l" t="t" r="r" b="b"/>
            <a:pathLst>
              <a:path w="1955827" h="1955826">
                <a:moveTo>
                  <a:pt x="0" y="0"/>
                </a:moveTo>
                <a:lnTo>
                  <a:pt x="1955827" y="0"/>
                </a:lnTo>
                <a:lnTo>
                  <a:pt x="1955827" y="1955826"/>
                </a:lnTo>
                <a:lnTo>
                  <a:pt x="0" y="1955826"/>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32" name="Picture Placeholder 31"/>
          <p:cNvSpPr>
            <a:spLocks noGrp="1"/>
          </p:cNvSpPr>
          <p:nvPr>
            <p:ph type="pic" sz="quarter" idx="19"/>
          </p:nvPr>
        </p:nvSpPr>
        <p:spPr>
          <a:xfrm>
            <a:off x="8321252" y="4368774"/>
            <a:ext cx="1955827" cy="1955826"/>
          </a:xfrm>
          <a:custGeom>
            <a:avLst/>
            <a:gdLst>
              <a:gd name="connsiteX0" fmla="*/ 0 w 1955827"/>
              <a:gd name="connsiteY0" fmla="*/ 0 h 1955826"/>
              <a:gd name="connsiteX1" fmla="*/ 1955827 w 1955827"/>
              <a:gd name="connsiteY1" fmla="*/ 0 h 1955826"/>
              <a:gd name="connsiteX2" fmla="*/ 1955827 w 1955827"/>
              <a:gd name="connsiteY2" fmla="*/ 1955826 h 1955826"/>
              <a:gd name="connsiteX3" fmla="*/ 0 w 1955827"/>
              <a:gd name="connsiteY3" fmla="*/ 1955826 h 1955826"/>
            </a:gdLst>
            <a:ahLst/>
            <a:cxnLst>
              <a:cxn ang="0">
                <a:pos x="connsiteX0" y="connsiteY0"/>
              </a:cxn>
              <a:cxn ang="0">
                <a:pos x="connsiteX1" y="connsiteY1"/>
              </a:cxn>
              <a:cxn ang="0">
                <a:pos x="connsiteX2" y="connsiteY2"/>
              </a:cxn>
              <a:cxn ang="0">
                <a:pos x="connsiteX3" y="connsiteY3"/>
              </a:cxn>
            </a:cxnLst>
            <a:rect l="l" t="t" r="r" b="b"/>
            <a:pathLst>
              <a:path w="1955827" h="1955826">
                <a:moveTo>
                  <a:pt x="0" y="0"/>
                </a:moveTo>
                <a:lnTo>
                  <a:pt x="1955827" y="0"/>
                </a:lnTo>
                <a:lnTo>
                  <a:pt x="1955827" y="1955826"/>
                </a:lnTo>
                <a:lnTo>
                  <a:pt x="0" y="1955826"/>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321951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3C7CA-777F-4040-AFEE-9769EA2A9860}"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D271C-ADEA-4E6F-8D46-56EDED7409E0}" type="slidenum">
              <a:rPr lang="en-US" smtClean="0"/>
              <a:t>‹#›</a:t>
            </a:fld>
            <a:endParaRPr lang="en-US"/>
          </a:p>
        </p:txBody>
      </p:sp>
    </p:spTree>
    <p:extLst>
      <p:ext uri="{BB962C8B-B14F-4D97-AF65-F5344CB8AC3E}">
        <p14:creationId xmlns:p14="http://schemas.microsoft.com/office/powerpoint/2010/main" val="14226942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1"/>
          </p:nvPr>
        </p:nvSpPr>
        <p:spPr>
          <a:xfrm>
            <a:off x="725715" y="0"/>
            <a:ext cx="6792685" cy="6858000"/>
          </a:xfrm>
          <a:custGeom>
            <a:avLst/>
            <a:gdLst>
              <a:gd name="connsiteX0" fmla="*/ 0 w 6792685"/>
              <a:gd name="connsiteY0" fmla="*/ 0 h 6858000"/>
              <a:gd name="connsiteX1" fmla="*/ 6792685 w 6792685"/>
              <a:gd name="connsiteY1" fmla="*/ 0 h 6858000"/>
              <a:gd name="connsiteX2" fmla="*/ 6792685 w 6792685"/>
              <a:gd name="connsiteY2" fmla="*/ 6858000 h 6858000"/>
              <a:gd name="connsiteX3" fmla="*/ 0 w 67926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92685" h="6858000">
                <a:moveTo>
                  <a:pt x="0" y="0"/>
                </a:moveTo>
                <a:lnTo>
                  <a:pt x="6792685" y="0"/>
                </a:lnTo>
                <a:lnTo>
                  <a:pt x="6792685"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393844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8" name="Right Triangle 7"/>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1"/>
          </p:nvPr>
        </p:nvSpPr>
        <p:spPr>
          <a:xfrm>
            <a:off x="5185290" y="402771"/>
            <a:ext cx="3711060" cy="3731078"/>
          </a:xfrm>
          <a:custGeom>
            <a:avLst/>
            <a:gdLst>
              <a:gd name="connsiteX0" fmla="*/ 0 w 3711060"/>
              <a:gd name="connsiteY0" fmla="*/ 0 h 3731078"/>
              <a:gd name="connsiteX1" fmla="*/ 3711060 w 3711060"/>
              <a:gd name="connsiteY1" fmla="*/ 0 h 3731078"/>
              <a:gd name="connsiteX2" fmla="*/ 3711060 w 3711060"/>
              <a:gd name="connsiteY2" fmla="*/ 3731078 h 3731078"/>
              <a:gd name="connsiteX3" fmla="*/ 0 w 3711060"/>
              <a:gd name="connsiteY3" fmla="*/ 3731078 h 3731078"/>
            </a:gdLst>
            <a:ahLst/>
            <a:cxnLst>
              <a:cxn ang="0">
                <a:pos x="connsiteX0" y="connsiteY0"/>
              </a:cxn>
              <a:cxn ang="0">
                <a:pos x="connsiteX1" y="connsiteY1"/>
              </a:cxn>
              <a:cxn ang="0">
                <a:pos x="connsiteX2" y="connsiteY2"/>
              </a:cxn>
              <a:cxn ang="0">
                <a:pos x="connsiteX3" y="connsiteY3"/>
              </a:cxn>
            </a:cxnLst>
            <a:rect l="l" t="t" r="r" b="b"/>
            <a:pathLst>
              <a:path w="3711060" h="3731078">
                <a:moveTo>
                  <a:pt x="0" y="0"/>
                </a:moveTo>
                <a:lnTo>
                  <a:pt x="3711060" y="0"/>
                </a:lnTo>
                <a:lnTo>
                  <a:pt x="3711060" y="3731078"/>
                </a:lnTo>
                <a:lnTo>
                  <a:pt x="0" y="3731078"/>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1" name="Picture Placeholder 10"/>
          <p:cNvSpPr>
            <a:spLocks noGrp="1"/>
          </p:cNvSpPr>
          <p:nvPr>
            <p:ph type="pic" sz="quarter" idx="12"/>
          </p:nvPr>
        </p:nvSpPr>
        <p:spPr>
          <a:xfrm>
            <a:off x="9291357" y="402771"/>
            <a:ext cx="2523610" cy="3731078"/>
          </a:xfrm>
          <a:custGeom>
            <a:avLst/>
            <a:gdLst>
              <a:gd name="connsiteX0" fmla="*/ 0 w 2523610"/>
              <a:gd name="connsiteY0" fmla="*/ 0 h 3731078"/>
              <a:gd name="connsiteX1" fmla="*/ 2523610 w 2523610"/>
              <a:gd name="connsiteY1" fmla="*/ 0 h 3731078"/>
              <a:gd name="connsiteX2" fmla="*/ 2523610 w 2523610"/>
              <a:gd name="connsiteY2" fmla="*/ 3731078 h 3731078"/>
              <a:gd name="connsiteX3" fmla="*/ 0 w 2523610"/>
              <a:gd name="connsiteY3" fmla="*/ 3731078 h 3731078"/>
            </a:gdLst>
            <a:ahLst/>
            <a:cxnLst>
              <a:cxn ang="0">
                <a:pos x="connsiteX0" y="connsiteY0"/>
              </a:cxn>
              <a:cxn ang="0">
                <a:pos x="connsiteX1" y="connsiteY1"/>
              </a:cxn>
              <a:cxn ang="0">
                <a:pos x="connsiteX2" y="connsiteY2"/>
              </a:cxn>
              <a:cxn ang="0">
                <a:pos x="connsiteX3" y="connsiteY3"/>
              </a:cxn>
            </a:cxnLst>
            <a:rect l="l" t="t" r="r" b="b"/>
            <a:pathLst>
              <a:path w="2523610" h="3731078">
                <a:moveTo>
                  <a:pt x="0" y="0"/>
                </a:moveTo>
                <a:lnTo>
                  <a:pt x="2523610" y="0"/>
                </a:lnTo>
                <a:lnTo>
                  <a:pt x="2523610" y="3731078"/>
                </a:lnTo>
                <a:lnTo>
                  <a:pt x="0" y="3731078"/>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23206576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1527477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9" name="Right Triangle 8"/>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p:cNvSpPr>
            <a:spLocks noGrp="1"/>
          </p:cNvSpPr>
          <p:nvPr>
            <p:ph type="pic" sz="quarter" idx="12"/>
          </p:nvPr>
        </p:nvSpPr>
        <p:spPr>
          <a:xfrm>
            <a:off x="0" y="2279014"/>
            <a:ext cx="2554941" cy="2783541"/>
          </a:xfrm>
          <a:custGeom>
            <a:avLst/>
            <a:gdLst>
              <a:gd name="connsiteX0" fmla="*/ 0 w 2554941"/>
              <a:gd name="connsiteY0" fmla="*/ 0 h 2783541"/>
              <a:gd name="connsiteX1" fmla="*/ 2554941 w 2554941"/>
              <a:gd name="connsiteY1" fmla="*/ 0 h 2783541"/>
              <a:gd name="connsiteX2" fmla="*/ 2554941 w 2554941"/>
              <a:gd name="connsiteY2" fmla="*/ 2783541 h 2783541"/>
              <a:gd name="connsiteX3" fmla="*/ 0 w 2554941"/>
              <a:gd name="connsiteY3" fmla="*/ 2783541 h 2783541"/>
            </a:gdLst>
            <a:ahLst/>
            <a:cxnLst>
              <a:cxn ang="0">
                <a:pos x="connsiteX0" y="connsiteY0"/>
              </a:cxn>
              <a:cxn ang="0">
                <a:pos x="connsiteX1" y="connsiteY1"/>
              </a:cxn>
              <a:cxn ang="0">
                <a:pos x="connsiteX2" y="connsiteY2"/>
              </a:cxn>
              <a:cxn ang="0">
                <a:pos x="connsiteX3" y="connsiteY3"/>
              </a:cxn>
            </a:cxnLst>
            <a:rect l="l" t="t" r="r" b="b"/>
            <a:pathLst>
              <a:path w="2554941" h="2783541">
                <a:moveTo>
                  <a:pt x="0" y="0"/>
                </a:moveTo>
                <a:lnTo>
                  <a:pt x="2554941" y="0"/>
                </a:lnTo>
                <a:lnTo>
                  <a:pt x="2554941" y="2783541"/>
                </a:lnTo>
                <a:lnTo>
                  <a:pt x="0" y="2783541"/>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4" name="Picture Placeholder 13"/>
          <p:cNvSpPr>
            <a:spLocks noGrp="1"/>
          </p:cNvSpPr>
          <p:nvPr>
            <p:ph type="pic" sz="quarter" idx="13"/>
          </p:nvPr>
        </p:nvSpPr>
        <p:spPr>
          <a:xfrm>
            <a:off x="6629401" y="0"/>
            <a:ext cx="2554941" cy="2783541"/>
          </a:xfrm>
          <a:custGeom>
            <a:avLst/>
            <a:gdLst>
              <a:gd name="connsiteX0" fmla="*/ 0 w 2554941"/>
              <a:gd name="connsiteY0" fmla="*/ 0 h 2783541"/>
              <a:gd name="connsiteX1" fmla="*/ 2554941 w 2554941"/>
              <a:gd name="connsiteY1" fmla="*/ 0 h 2783541"/>
              <a:gd name="connsiteX2" fmla="*/ 2554941 w 2554941"/>
              <a:gd name="connsiteY2" fmla="*/ 2783541 h 2783541"/>
              <a:gd name="connsiteX3" fmla="*/ 0 w 2554941"/>
              <a:gd name="connsiteY3" fmla="*/ 2783541 h 2783541"/>
            </a:gdLst>
            <a:ahLst/>
            <a:cxnLst>
              <a:cxn ang="0">
                <a:pos x="connsiteX0" y="connsiteY0"/>
              </a:cxn>
              <a:cxn ang="0">
                <a:pos x="connsiteX1" y="connsiteY1"/>
              </a:cxn>
              <a:cxn ang="0">
                <a:pos x="connsiteX2" y="connsiteY2"/>
              </a:cxn>
              <a:cxn ang="0">
                <a:pos x="connsiteX3" y="connsiteY3"/>
              </a:cxn>
            </a:cxnLst>
            <a:rect l="l" t="t" r="r" b="b"/>
            <a:pathLst>
              <a:path w="2554941" h="2783541">
                <a:moveTo>
                  <a:pt x="0" y="0"/>
                </a:moveTo>
                <a:lnTo>
                  <a:pt x="2554941" y="0"/>
                </a:lnTo>
                <a:lnTo>
                  <a:pt x="2554941" y="2783541"/>
                </a:lnTo>
                <a:lnTo>
                  <a:pt x="0" y="2783541"/>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3" name="Picture Placeholder 12"/>
          <p:cNvSpPr>
            <a:spLocks noGrp="1"/>
          </p:cNvSpPr>
          <p:nvPr>
            <p:ph type="pic" sz="quarter" idx="14"/>
          </p:nvPr>
        </p:nvSpPr>
        <p:spPr>
          <a:xfrm>
            <a:off x="9637059" y="4074459"/>
            <a:ext cx="2554941" cy="2783541"/>
          </a:xfrm>
          <a:custGeom>
            <a:avLst/>
            <a:gdLst>
              <a:gd name="connsiteX0" fmla="*/ 0 w 2554941"/>
              <a:gd name="connsiteY0" fmla="*/ 0 h 2783541"/>
              <a:gd name="connsiteX1" fmla="*/ 2554941 w 2554941"/>
              <a:gd name="connsiteY1" fmla="*/ 0 h 2783541"/>
              <a:gd name="connsiteX2" fmla="*/ 2554941 w 2554941"/>
              <a:gd name="connsiteY2" fmla="*/ 2783541 h 2783541"/>
              <a:gd name="connsiteX3" fmla="*/ 0 w 2554941"/>
              <a:gd name="connsiteY3" fmla="*/ 2783541 h 2783541"/>
            </a:gdLst>
            <a:ahLst/>
            <a:cxnLst>
              <a:cxn ang="0">
                <a:pos x="connsiteX0" y="connsiteY0"/>
              </a:cxn>
              <a:cxn ang="0">
                <a:pos x="connsiteX1" y="connsiteY1"/>
              </a:cxn>
              <a:cxn ang="0">
                <a:pos x="connsiteX2" y="connsiteY2"/>
              </a:cxn>
              <a:cxn ang="0">
                <a:pos x="connsiteX3" y="connsiteY3"/>
              </a:cxn>
            </a:cxnLst>
            <a:rect l="l" t="t" r="r" b="b"/>
            <a:pathLst>
              <a:path w="2554941" h="2783541">
                <a:moveTo>
                  <a:pt x="0" y="0"/>
                </a:moveTo>
                <a:lnTo>
                  <a:pt x="2554941" y="0"/>
                </a:lnTo>
                <a:lnTo>
                  <a:pt x="2554941" y="2783541"/>
                </a:lnTo>
                <a:lnTo>
                  <a:pt x="0" y="2783541"/>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24591201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7" name="Right Triangle 6"/>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1"/>
          </p:nvPr>
        </p:nvSpPr>
        <p:spPr>
          <a:xfrm>
            <a:off x="4953000" y="1143000"/>
            <a:ext cx="5448300" cy="5715000"/>
          </a:xfrm>
          <a:custGeom>
            <a:avLst/>
            <a:gdLst>
              <a:gd name="connsiteX0" fmla="*/ 0 w 5448300"/>
              <a:gd name="connsiteY0" fmla="*/ 0 h 5715000"/>
              <a:gd name="connsiteX1" fmla="*/ 5448300 w 5448300"/>
              <a:gd name="connsiteY1" fmla="*/ 0 h 5715000"/>
              <a:gd name="connsiteX2" fmla="*/ 5448300 w 5448300"/>
              <a:gd name="connsiteY2" fmla="*/ 5715000 h 5715000"/>
              <a:gd name="connsiteX3" fmla="*/ 0 w 5448300"/>
              <a:gd name="connsiteY3" fmla="*/ 5715000 h 5715000"/>
            </a:gdLst>
            <a:ahLst/>
            <a:cxnLst>
              <a:cxn ang="0">
                <a:pos x="connsiteX0" y="connsiteY0"/>
              </a:cxn>
              <a:cxn ang="0">
                <a:pos x="connsiteX1" y="connsiteY1"/>
              </a:cxn>
              <a:cxn ang="0">
                <a:pos x="connsiteX2" y="connsiteY2"/>
              </a:cxn>
              <a:cxn ang="0">
                <a:pos x="connsiteX3" y="connsiteY3"/>
              </a:cxn>
            </a:cxnLst>
            <a:rect l="l" t="t" r="r" b="b"/>
            <a:pathLst>
              <a:path w="5448300" h="5715000">
                <a:moveTo>
                  <a:pt x="0" y="0"/>
                </a:moveTo>
                <a:lnTo>
                  <a:pt x="5448300" y="0"/>
                </a:lnTo>
                <a:lnTo>
                  <a:pt x="5448300" y="5715000"/>
                </a:lnTo>
                <a:lnTo>
                  <a:pt x="0" y="5715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42528908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9" name="Picture Placeholder 7"/>
          <p:cNvSpPr>
            <a:spLocks noGrp="1"/>
          </p:cNvSpPr>
          <p:nvPr>
            <p:ph type="pic" sz="quarter" idx="12"/>
          </p:nvPr>
        </p:nvSpPr>
        <p:spPr>
          <a:xfrm rot="2700000">
            <a:off x="5216875" y="1882088"/>
            <a:ext cx="1758247" cy="3779620"/>
          </a:xfrm>
          <a:custGeom>
            <a:avLst/>
            <a:gdLst>
              <a:gd name="connsiteX0" fmla="*/ 243167 w 2120210"/>
              <a:gd name="connsiteY0" fmla="*/ 0 h 4557713"/>
              <a:gd name="connsiteX1" fmla="*/ 478970 w 2120210"/>
              <a:gd name="connsiteY1" fmla="*/ 0 h 4557713"/>
              <a:gd name="connsiteX2" fmla="*/ 478970 w 2120210"/>
              <a:gd name="connsiteY2" fmla="*/ 32785 h 4557713"/>
              <a:gd name="connsiteX3" fmla="*/ 614849 w 2120210"/>
              <a:gd name="connsiteY3" fmla="*/ 169627 h 4557713"/>
              <a:gd name="connsiteX4" fmla="*/ 1511217 w 2120210"/>
              <a:gd name="connsiteY4" fmla="*/ 169627 h 4557713"/>
              <a:gd name="connsiteX5" fmla="*/ 1647095 w 2120210"/>
              <a:gd name="connsiteY5" fmla="*/ 32785 h 4557713"/>
              <a:gd name="connsiteX6" fmla="*/ 1647095 w 2120210"/>
              <a:gd name="connsiteY6" fmla="*/ 0 h 4557713"/>
              <a:gd name="connsiteX7" fmla="*/ 1877044 w 2120210"/>
              <a:gd name="connsiteY7" fmla="*/ 0 h 4557713"/>
              <a:gd name="connsiteX8" fmla="*/ 2120210 w 2120210"/>
              <a:gd name="connsiteY8" fmla="*/ 244892 h 4557713"/>
              <a:gd name="connsiteX9" fmla="*/ 2120210 w 2120210"/>
              <a:gd name="connsiteY9" fmla="*/ 4312821 h 4557713"/>
              <a:gd name="connsiteX10" fmla="*/ 1877044 w 2120210"/>
              <a:gd name="connsiteY10" fmla="*/ 4557713 h 4557713"/>
              <a:gd name="connsiteX11" fmla="*/ 243167 w 2120210"/>
              <a:gd name="connsiteY11" fmla="*/ 4557713 h 4557713"/>
              <a:gd name="connsiteX12" fmla="*/ 0 w 2120210"/>
              <a:gd name="connsiteY12" fmla="*/ 4312821 h 4557713"/>
              <a:gd name="connsiteX13" fmla="*/ 0 w 2120210"/>
              <a:gd name="connsiteY13" fmla="*/ 244892 h 4557713"/>
              <a:gd name="connsiteX14" fmla="*/ 243167 w 2120210"/>
              <a:gd name="connsiteY14" fmla="*/ 0 h 455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0210" h="4557713">
                <a:moveTo>
                  <a:pt x="243167" y="0"/>
                </a:moveTo>
                <a:lnTo>
                  <a:pt x="478970" y="0"/>
                </a:lnTo>
                <a:lnTo>
                  <a:pt x="478970" y="32785"/>
                </a:lnTo>
                <a:cubicBezTo>
                  <a:pt x="478970" y="108361"/>
                  <a:pt x="539806" y="169627"/>
                  <a:pt x="614849" y="169627"/>
                </a:cubicBezTo>
                <a:lnTo>
                  <a:pt x="1511217" y="169627"/>
                </a:lnTo>
                <a:cubicBezTo>
                  <a:pt x="1586260" y="169627"/>
                  <a:pt x="1647095" y="108361"/>
                  <a:pt x="1647095" y="32785"/>
                </a:cubicBezTo>
                <a:lnTo>
                  <a:pt x="1647095" y="0"/>
                </a:lnTo>
                <a:lnTo>
                  <a:pt x="1877044" y="0"/>
                </a:lnTo>
                <a:cubicBezTo>
                  <a:pt x="2011342" y="0"/>
                  <a:pt x="2120210" y="109642"/>
                  <a:pt x="2120210" y="244892"/>
                </a:cubicBezTo>
                <a:lnTo>
                  <a:pt x="2120210" y="4312821"/>
                </a:lnTo>
                <a:cubicBezTo>
                  <a:pt x="2120210" y="4448072"/>
                  <a:pt x="2011342" y="4557713"/>
                  <a:pt x="1877044" y="4557713"/>
                </a:cubicBezTo>
                <a:lnTo>
                  <a:pt x="243167" y="4557713"/>
                </a:lnTo>
                <a:cubicBezTo>
                  <a:pt x="108869" y="4557713"/>
                  <a:pt x="0" y="4448072"/>
                  <a:pt x="0" y="4312821"/>
                </a:cubicBezTo>
                <a:lnTo>
                  <a:pt x="0" y="244892"/>
                </a:lnTo>
                <a:cubicBezTo>
                  <a:pt x="0" y="109642"/>
                  <a:pt x="108869" y="0"/>
                  <a:pt x="243167" y="0"/>
                </a:cubicBez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0" name="Picture Placeholder 7"/>
          <p:cNvSpPr>
            <a:spLocks noGrp="1"/>
          </p:cNvSpPr>
          <p:nvPr>
            <p:ph type="pic" sz="quarter" idx="13"/>
          </p:nvPr>
        </p:nvSpPr>
        <p:spPr>
          <a:xfrm rot="2700000">
            <a:off x="1359754" y="1882087"/>
            <a:ext cx="1758247" cy="3779620"/>
          </a:xfrm>
          <a:custGeom>
            <a:avLst/>
            <a:gdLst>
              <a:gd name="connsiteX0" fmla="*/ 243167 w 2120210"/>
              <a:gd name="connsiteY0" fmla="*/ 0 h 4557713"/>
              <a:gd name="connsiteX1" fmla="*/ 478970 w 2120210"/>
              <a:gd name="connsiteY1" fmla="*/ 0 h 4557713"/>
              <a:gd name="connsiteX2" fmla="*/ 478970 w 2120210"/>
              <a:gd name="connsiteY2" fmla="*/ 32785 h 4557713"/>
              <a:gd name="connsiteX3" fmla="*/ 614849 w 2120210"/>
              <a:gd name="connsiteY3" fmla="*/ 169627 h 4557713"/>
              <a:gd name="connsiteX4" fmla="*/ 1511217 w 2120210"/>
              <a:gd name="connsiteY4" fmla="*/ 169627 h 4557713"/>
              <a:gd name="connsiteX5" fmla="*/ 1647095 w 2120210"/>
              <a:gd name="connsiteY5" fmla="*/ 32785 h 4557713"/>
              <a:gd name="connsiteX6" fmla="*/ 1647095 w 2120210"/>
              <a:gd name="connsiteY6" fmla="*/ 0 h 4557713"/>
              <a:gd name="connsiteX7" fmla="*/ 1877044 w 2120210"/>
              <a:gd name="connsiteY7" fmla="*/ 0 h 4557713"/>
              <a:gd name="connsiteX8" fmla="*/ 2120210 w 2120210"/>
              <a:gd name="connsiteY8" fmla="*/ 244892 h 4557713"/>
              <a:gd name="connsiteX9" fmla="*/ 2120210 w 2120210"/>
              <a:gd name="connsiteY9" fmla="*/ 4312821 h 4557713"/>
              <a:gd name="connsiteX10" fmla="*/ 1877044 w 2120210"/>
              <a:gd name="connsiteY10" fmla="*/ 4557713 h 4557713"/>
              <a:gd name="connsiteX11" fmla="*/ 243167 w 2120210"/>
              <a:gd name="connsiteY11" fmla="*/ 4557713 h 4557713"/>
              <a:gd name="connsiteX12" fmla="*/ 0 w 2120210"/>
              <a:gd name="connsiteY12" fmla="*/ 4312821 h 4557713"/>
              <a:gd name="connsiteX13" fmla="*/ 0 w 2120210"/>
              <a:gd name="connsiteY13" fmla="*/ 244892 h 4557713"/>
              <a:gd name="connsiteX14" fmla="*/ 243167 w 2120210"/>
              <a:gd name="connsiteY14" fmla="*/ 0 h 455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0210" h="4557713">
                <a:moveTo>
                  <a:pt x="243167" y="0"/>
                </a:moveTo>
                <a:lnTo>
                  <a:pt x="478970" y="0"/>
                </a:lnTo>
                <a:lnTo>
                  <a:pt x="478970" y="32785"/>
                </a:lnTo>
                <a:cubicBezTo>
                  <a:pt x="478970" y="108361"/>
                  <a:pt x="539806" y="169627"/>
                  <a:pt x="614849" y="169627"/>
                </a:cubicBezTo>
                <a:lnTo>
                  <a:pt x="1511217" y="169627"/>
                </a:lnTo>
                <a:cubicBezTo>
                  <a:pt x="1586260" y="169627"/>
                  <a:pt x="1647095" y="108361"/>
                  <a:pt x="1647095" y="32785"/>
                </a:cubicBezTo>
                <a:lnTo>
                  <a:pt x="1647095" y="0"/>
                </a:lnTo>
                <a:lnTo>
                  <a:pt x="1877044" y="0"/>
                </a:lnTo>
                <a:cubicBezTo>
                  <a:pt x="2011342" y="0"/>
                  <a:pt x="2120210" y="109642"/>
                  <a:pt x="2120210" y="244892"/>
                </a:cubicBezTo>
                <a:lnTo>
                  <a:pt x="2120210" y="4312821"/>
                </a:lnTo>
                <a:cubicBezTo>
                  <a:pt x="2120210" y="4448072"/>
                  <a:pt x="2011342" y="4557713"/>
                  <a:pt x="1877044" y="4557713"/>
                </a:cubicBezTo>
                <a:lnTo>
                  <a:pt x="243167" y="4557713"/>
                </a:lnTo>
                <a:cubicBezTo>
                  <a:pt x="108869" y="4557713"/>
                  <a:pt x="0" y="4448072"/>
                  <a:pt x="0" y="4312821"/>
                </a:cubicBezTo>
                <a:lnTo>
                  <a:pt x="0" y="244892"/>
                </a:lnTo>
                <a:cubicBezTo>
                  <a:pt x="0" y="109642"/>
                  <a:pt x="108869" y="0"/>
                  <a:pt x="243167" y="0"/>
                </a:cubicBez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1" name="Picture Placeholder 7"/>
          <p:cNvSpPr>
            <a:spLocks noGrp="1"/>
          </p:cNvSpPr>
          <p:nvPr>
            <p:ph type="pic" sz="quarter" idx="14"/>
          </p:nvPr>
        </p:nvSpPr>
        <p:spPr>
          <a:xfrm rot="2700000">
            <a:off x="8997797" y="1882087"/>
            <a:ext cx="1758247" cy="3779620"/>
          </a:xfrm>
          <a:custGeom>
            <a:avLst/>
            <a:gdLst>
              <a:gd name="connsiteX0" fmla="*/ 243167 w 2120210"/>
              <a:gd name="connsiteY0" fmla="*/ 0 h 4557713"/>
              <a:gd name="connsiteX1" fmla="*/ 478970 w 2120210"/>
              <a:gd name="connsiteY1" fmla="*/ 0 h 4557713"/>
              <a:gd name="connsiteX2" fmla="*/ 478970 w 2120210"/>
              <a:gd name="connsiteY2" fmla="*/ 32785 h 4557713"/>
              <a:gd name="connsiteX3" fmla="*/ 614849 w 2120210"/>
              <a:gd name="connsiteY3" fmla="*/ 169627 h 4557713"/>
              <a:gd name="connsiteX4" fmla="*/ 1511217 w 2120210"/>
              <a:gd name="connsiteY4" fmla="*/ 169627 h 4557713"/>
              <a:gd name="connsiteX5" fmla="*/ 1647095 w 2120210"/>
              <a:gd name="connsiteY5" fmla="*/ 32785 h 4557713"/>
              <a:gd name="connsiteX6" fmla="*/ 1647095 w 2120210"/>
              <a:gd name="connsiteY6" fmla="*/ 0 h 4557713"/>
              <a:gd name="connsiteX7" fmla="*/ 1877044 w 2120210"/>
              <a:gd name="connsiteY7" fmla="*/ 0 h 4557713"/>
              <a:gd name="connsiteX8" fmla="*/ 2120210 w 2120210"/>
              <a:gd name="connsiteY8" fmla="*/ 244892 h 4557713"/>
              <a:gd name="connsiteX9" fmla="*/ 2120210 w 2120210"/>
              <a:gd name="connsiteY9" fmla="*/ 4312821 h 4557713"/>
              <a:gd name="connsiteX10" fmla="*/ 1877044 w 2120210"/>
              <a:gd name="connsiteY10" fmla="*/ 4557713 h 4557713"/>
              <a:gd name="connsiteX11" fmla="*/ 243167 w 2120210"/>
              <a:gd name="connsiteY11" fmla="*/ 4557713 h 4557713"/>
              <a:gd name="connsiteX12" fmla="*/ 0 w 2120210"/>
              <a:gd name="connsiteY12" fmla="*/ 4312821 h 4557713"/>
              <a:gd name="connsiteX13" fmla="*/ 0 w 2120210"/>
              <a:gd name="connsiteY13" fmla="*/ 244892 h 4557713"/>
              <a:gd name="connsiteX14" fmla="*/ 243167 w 2120210"/>
              <a:gd name="connsiteY14" fmla="*/ 0 h 455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0210" h="4557713">
                <a:moveTo>
                  <a:pt x="243167" y="0"/>
                </a:moveTo>
                <a:lnTo>
                  <a:pt x="478970" y="0"/>
                </a:lnTo>
                <a:lnTo>
                  <a:pt x="478970" y="32785"/>
                </a:lnTo>
                <a:cubicBezTo>
                  <a:pt x="478970" y="108361"/>
                  <a:pt x="539806" y="169627"/>
                  <a:pt x="614849" y="169627"/>
                </a:cubicBezTo>
                <a:lnTo>
                  <a:pt x="1511217" y="169627"/>
                </a:lnTo>
                <a:cubicBezTo>
                  <a:pt x="1586260" y="169627"/>
                  <a:pt x="1647095" y="108361"/>
                  <a:pt x="1647095" y="32785"/>
                </a:cubicBezTo>
                <a:lnTo>
                  <a:pt x="1647095" y="0"/>
                </a:lnTo>
                <a:lnTo>
                  <a:pt x="1877044" y="0"/>
                </a:lnTo>
                <a:cubicBezTo>
                  <a:pt x="2011342" y="0"/>
                  <a:pt x="2120210" y="109642"/>
                  <a:pt x="2120210" y="244892"/>
                </a:cubicBezTo>
                <a:lnTo>
                  <a:pt x="2120210" y="4312821"/>
                </a:lnTo>
                <a:cubicBezTo>
                  <a:pt x="2120210" y="4448072"/>
                  <a:pt x="2011342" y="4557713"/>
                  <a:pt x="1877044" y="4557713"/>
                </a:cubicBezTo>
                <a:lnTo>
                  <a:pt x="243167" y="4557713"/>
                </a:lnTo>
                <a:cubicBezTo>
                  <a:pt x="108869" y="4557713"/>
                  <a:pt x="0" y="4448072"/>
                  <a:pt x="0" y="4312821"/>
                </a:cubicBezTo>
                <a:lnTo>
                  <a:pt x="0" y="244892"/>
                </a:lnTo>
                <a:cubicBezTo>
                  <a:pt x="0" y="109642"/>
                  <a:pt x="108869" y="0"/>
                  <a:pt x="243167" y="0"/>
                </a:cubicBez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12" name="Right Triangle 11"/>
          <p:cNvSpPr/>
          <p:nvPr userDrawn="1"/>
        </p:nvSpPr>
        <p:spPr>
          <a:xfrm rot="10800000">
            <a:off x="11567883" y="-2"/>
            <a:ext cx="624115" cy="6241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77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83C7CA-777F-4040-AFEE-9769EA2A9860}" type="datetimeFigureOut">
              <a:rPr lang="en-US" smtClean="0"/>
              <a:t>9/19/19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D271C-ADEA-4E6F-8D46-56EDED7409E0}" type="slidenum">
              <a:rPr lang="en-US" smtClean="0"/>
              <a:t>‹#›</a:t>
            </a:fld>
            <a:endParaRPr lang="en-US"/>
          </a:p>
        </p:txBody>
      </p:sp>
    </p:spTree>
    <p:extLst>
      <p:ext uri="{BB962C8B-B14F-4D97-AF65-F5344CB8AC3E}">
        <p14:creationId xmlns:p14="http://schemas.microsoft.com/office/powerpoint/2010/main" val="149214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83C7CA-777F-4040-AFEE-9769EA2A9860}" type="datetimeFigureOut">
              <a:rPr lang="en-US" smtClean="0"/>
              <a:t>9/19/19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D271C-ADEA-4E6F-8D46-56EDED7409E0}" type="slidenum">
              <a:rPr lang="en-US" smtClean="0"/>
              <a:t>‹#›</a:t>
            </a:fld>
            <a:endParaRPr lang="en-US"/>
          </a:p>
        </p:txBody>
      </p:sp>
    </p:spTree>
    <p:extLst>
      <p:ext uri="{BB962C8B-B14F-4D97-AF65-F5344CB8AC3E}">
        <p14:creationId xmlns:p14="http://schemas.microsoft.com/office/powerpoint/2010/main" val="223691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83C7CA-777F-4040-AFEE-9769EA2A9860}" type="datetimeFigureOut">
              <a:rPr lang="en-US" smtClean="0"/>
              <a:t>9/19/19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D271C-ADEA-4E6F-8D46-56EDED7409E0}" type="slidenum">
              <a:rPr lang="en-US" smtClean="0"/>
              <a:t>‹#›</a:t>
            </a:fld>
            <a:endParaRPr lang="en-US"/>
          </a:p>
        </p:txBody>
      </p:sp>
    </p:spTree>
    <p:extLst>
      <p:ext uri="{BB962C8B-B14F-4D97-AF65-F5344CB8AC3E}">
        <p14:creationId xmlns:p14="http://schemas.microsoft.com/office/powerpoint/2010/main" val="27345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3C7CA-777F-4040-AFEE-9769EA2A9860}" type="datetimeFigureOut">
              <a:rPr lang="en-US" smtClean="0"/>
              <a:t>9/19/19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D271C-ADEA-4E6F-8D46-56EDED7409E0}" type="slidenum">
              <a:rPr lang="en-US" smtClean="0"/>
              <a:t>‹#›</a:t>
            </a:fld>
            <a:endParaRPr lang="en-US"/>
          </a:p>
        </p:txBody>
      </p:sp>
    </p:spTree>
    <p:extLst>
      <p:ext uri="{BB962C8B-B14F-4D97-AF65-F5344CB8AC3E}">
        <p14:creationId xmlns:p14="http://schemas.microsoft.com/office/powerpoint/2010/main" val="78496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3C7CA-777F-4040-AFEE-9769EA2A9860}" type="datetimeFigureOut">
              <a:rPr lang="en-US" smtClean="0"/>
              <a:t>9/19/19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D271C-ADEA-4E6F-8D46-56EDED7409E0}" type="slidenum">
              <a:rPr lang="en-US" smtClean="0"/>
              <a:t>‹#›</a:t>
            </a:fld>
            <a:endParaRPr lang="en-US"/>
          </a:p>
        </p:txBody>
      </p:sp>
    </p:spTree>
    <p:extLst>
      <p:ext uri="{BB962C8B-B14F-4D97-AF65-F5344CB8AC3E}">
        <p14:creationId xmlns:p14="http://schemas.microsoft.com/office/powerpoint/2010/main" val="386076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3C7CA-777F-4040-AFEE-9769EA2A9860}" type="datetimeFigureOut">
              <a:rPr lang="en-US" smtClean="0"/>
              <a:t>9/19/19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D271C-ADEA-4E6F-8D46-56EDED7409E0}" type="slidenum">
              <a:rPr lang="en-US" smtClean="0"/>
              <a:t>‹#›</a:t>
            </a:fld>
            <a:endParaRPr lang="en-US"/>
          </a:p>
        </p:txBody>
      </p:sp>
    </p:spTree>
    <p:extLst>
      <p:ext uri="{BB962C8B-B14F-4D97-AF65-F5344CB8AC3E}">
        <p14:creationId xmlns:p14="http://schemas.microsoft.com/office/powerpoint/2010/main" val="1354454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3C7CA-777F-4040-AFEE-9769EA2A9860}" type="datetimeFigureOut">
              <a:rPr lang="en-US" smtClean="0"/>
              <a:t>9/19/19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D271C-ADEA-4E6F-8D46-56EDED7409E0}" type="slidenum">
              <a:rPr lang="en-US" smtClean="0"/>
              <a:t>‹#›</a:t>
            </a:fld>
            <a:endParaRPr lang="en-US"/>
          </a:p>
        </p:txBody>
      </p:sp>
    </p:spTree>
    <p:extLst>
      <p:ext uri="{BB962C8B-B14F-4D97-AF65-F5344CB8AC3E}">
        <p14:creationId xmlns:p14="http://schemas.microsoft.com/office/powerpoint/2010/main" val="2364618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0.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 Id="rId9" Type="http://schemas.microsoft.com/office/2007/relationships/hdphoto" Target="../media/hdphoto4.wdp"/></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A01D4D-7D17-F548-91A9-7ABA8A716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154BEB06-05ED-2C42-8177-FF89322C47AA}"/>
              </a:ext>
            </a:extLst>
          </p:cNvPr>
          <p:cNvSpPr/>
          <p:nvPr/>
        </p:nvSpPr>
        <p:spPr>
          <a:xfrm>
            <a:off x="0" y="17817"/>
            <a:ext cx="12192000"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167151" y="2684583"/>
            <a:ext cx="5857694" cy="1107996"/>
          </a:xfrm>
          <a:prstGeom prst="rect">
            <a:avLst/>
          </a:prstGeom>
          <a:noFill/>
        </p:spPr>
        <p:txBody>
          <a:bodyPr wrap="none" rtlCol="0">
            <a:spAutoFit/>
          </a:bodyPr>
          <a:lstStyle/>
          <a:p>
            <a:r>
              <a:rPr lang="en-US" altLang="zh-CN" sz="6600" dirty="0" err="1">
                <a:solidFill>
                  <a:schemeClr val="bg1"/>
                </a:solidFill>
                <a:latin typeface="迷你简琥珀" panose="03000509000000000000" pitchFamily="66" charset="-122"/>
                <a:ea typeface="迷你简琥珀" panose="03000509000000000000" pitchFamily="66" charset="-122"/>
              </a:rPr>
              <a:t>Beyou</a:t>
            </a:r>
            <a:r>
              <a:rPr lang="en-US" altLang="zh-CN" sz="6600" dirty="0">
                <a:solidFill>
                  <a:schemeClr val="bg1"/>
                </a:solidFill>
                <a:latin typeface="迷你简琥珀" panose="03000509000000000000" pitchFamily="66" charset="-122"/>
                <a:ea typeface="迷你简琥珀" panose="03000509000000000000" pitchFamily="66" charset="-122"/>
              </a:rPr>
              <a:t> Chain</a:t>
            </a:r>
            <a:endParaRPr lang="en-US" sz="6600" b="1" dirty="0">
              <a:solidFill>
                <a:schemeClr val="accent1"/>
              </a:solidFill>
              <a:latin typeface="+mj-lt"/>
            </a:endParaRPr>
          </a:p>
        </p:txBody>
      </p:sp>
      <p:sp>
        <p:nvSpPr>
          <p:cNvPr id="10" name="TextBox 9">
            <a:extLst>
              <a:ext uri="{FF2B5EF4-FFF2-40B4-BE49-F238E27FC236}">
                <a16:creationId xmlns:a16="http://schemas.microsoft.com/office/drawing/2014/main" id="{74DFF614-7621-C04C-ADEF-8CDA88636A78}"/>
              </a:ext>
            </a:extLst>
          </p:cNvPr>
          <p:cNvSpPr txBox="1"/>
          <p:nvPr/>
        </p:nvSpPr>
        <p:spPr>
          <a:xfrm>
            <a:off x="3454181" y="4543689"/>
            <a:ext cx="5283633" cy="369332"/>
          </a:xfrm>
          <a:prstGeom prst="rect">
            <a:avLst/>
          </a:prstGeom>
          <a:noFill/>
        </p:spPr>
        <p:txBody>
          <a:bodyPr wrap="square" rtlCol="0">
            <a:spAutoFit/>
          </a:bodyPr>
          <a:lstStyle/>
          <a:p>
            <a:r>
              <a:rPr lang="zh-CN" altLang="en-US" dirty="0">
                <a:solidFill>
                  <a:schemeClr val="bg1"/>
                </a:solidFill>
              </a:rPr>
              <a:t>币游链致力于打造</a:t>
            </a:r>
            <a:r>
              <a:rPr lang="en-US" altLang="zh-CN" dirty="0">
                <a:solidFill>
                  <a:schemeClr val="bg1"/>
                </a:solidFill>
              </a:rPr>
              <a:t> </a:t>
            </a:r>
            <a:r>
              <a:rPr lang="zh-CN" altLang="en-US" dirty="0">
                <a:solidFill>
                  <a:schemeClr val="bg1"/>
                </a:solidFill>
              </a:rPr>
              <a:t>“游戏</a:t>
            </a:r>
            <a:r>
              <a:rPr lang="en-US" altLang="zh-CN" dirty="0">
                <a:solidFill>
                  <a:schemeClr val="bg1"/>
                </a:solidFill>
              </a:rPr>
              <a:t> </a:t>
            </a:r>
            <a:r>
              <a:rPr lang="zh-CN" altLang="en-US" dirty="0">
                <a:solidFill>
                  <a:schemeClr val="bg1"/>
                </a:solidFill>
              </a:rPr>
              <a:t>+</a:t>
            </a:r>
            <a:r>
              <a:rPr lang="en-US" altLang="zh-CN" dirty="0">
                <a:solidFill>
                  <a:schemeClr val="bg1"/>
                </a:solidFill>
              </a:rPr>
              <a:t> </a:t>
            </a:r>
            <a:r>
              <a:rPr lang="zh-CN" altLang="en-US" dirty="0">
                <a:solidFill>
                  <a:schemeClr val="bg1"/>
                </a:solidFill>
              </a:rPr>
              <a:t>支付”</a:t>
            </a:r>
            <a:r>
              <a:rPr lang="en-US" altLang="zh-CN" dirty="0">
                <a:solidFill>
                  <a:schemeClr val="bg1"/>
                </a:solidFill>
              </a:rPr>
              <a:t> </a:t>
            </a:r>
            <a:r>
              <a:rPr lang="zh-CN" altLang="en-US" dirty="0">
                <a:solidFill>
                  <a:schemeClr val="bg1"/>
                </a:solidFill>
              </a:rPr>
              <a:t>的分布式存储公链</a:t>
            </a:r>
            <a:endParaRPr lang="en-US" b="1" spc="600" dirty="0">
              <a:solidFill>
                <a:schemeClr val="bg1"/>
              </a:solidFill>
              <a:latin typeface="奇思源黑 Light" panose="02000500000000000000" pitchFamily="2" charset="-128"/>
              <a:ea typeface="奇思源黑 Light" panose="02000500000000000000" pitchFamily="2" charset="-128"/>
              <a:cs typeface="奇思源黑 Light" panose="02000500000000000000" pitchFamily="2" charset="-128"/>
            </a:endParaRPr>
          </a:p>
        </p:txBody>
      </p:sp>
      <p:pic>
        <p:nvPicPr>
          <p:cNvPr id="16" name="Picture 15">
            <a:extLst>
              <a:ext uri="{FF2B5EF4-FFF2-40B4-BE49-F238E27FC236}">
                <a16:creationId xmlns:a16="http://schemas.microsoft.com/office/drawing/2014/main" id="{9F7877AA-ABD2-0149-9133-577E9FBB4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4141" y="1093505"/>
            <a:ext cx="1883712" cy="1331843"/>
          </a:xfrm>
          <a:prstGeom prst="rect">
            <a:avLst/>
          </a:prstGeom>
        </p:spPr>
      </p:pic>
    </p:spTree>
    <p:extLst>
      <p:ext uri="{BB962C8B-B14F-4D97-AF65-F5344CB8AC3E}">
        <p14:creationId xmlns:p14="http://schemas.microsoft.com/office/powerpoint/2010/main" val="3361850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0877550" y="1752600"/>
            <a:ext cx="131445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014052" y="2552306"/>
            <a:ext cx="5656146" cy="830997"/>
          </a:xfrm>
          <a:prstGeom prst="rect">
            <a:avLst/>
          </a:prstGeom>
        </p:spPr>
        <p:txBody>
          <a:bodyPr wrap="square">
            <a:spAutoFit/>
          </a:bodyPr>
          <a:lstStyle/>
          <a:p>
            <a:r>
              <a:rPr lang="zh-CN" altLang="en-US" sz="4800" dirty="0">
                <a:solidFill>
                  <a:schemeClr val="bg2">
                    <a:lumMod val="10000"/>
                  </a:schemeClr>
                </a:solidFill>
                <a:latin typeface="迷你简琥珀" panose="03000509000000000000" pitchFamily="66" charset="-122"/>
                <a:ea typeface="迷你简琥珀" panose="03000509000000000000" pitchFamily="66" charset="-122"/>
              </a:rPr>
              <a:t>共建</a:t>
            </a:r>
            <a:r>
              <a:rPr lang="en-US" altLang="zh-CN" sz="4800" dirty="0" err="1">
                <a:solidFill>
                  <a:schemeClr val="bg2">
                    <a:lumMod val="10000"/>
                  </a:schemeClr>
                </a:solidFill>
                <a:latin typeface="迷你简琥珀" panose="03000509000000000000" pitchFamily="66" charset="-122"/>
                <a:ea typeface="迷你简琥珀" panose="03000509000000000000" pitchFamily="66" charset="-122"/>
              </a:rPr>
              <a:t>Beyou</a:t>
            </a:r>
            <a:r>
              <a:rPr lang="en-US" altLang="zh-CN" sz="4800" dirty="0">
                <a:solidFill>
                  <a:schemeClr val="bg2">
                    <a:lumMod val="10000"/>
                  </a:schemeClr>
                </a:solidFill>
                <a:latin typeface="迷你简琥珀" panose="03000509000000000000" pitchFamily="66" charset="-122"/>
                <a:ea typeface="迷你简琥珀" panose="03000509000000000000" pitchFamily="66" charset="-122"/>
              </a:rPr>
              <a:t> Chain</a:t>
            </a:r>
          </a:p>
        </p:txBody>
      </p:sp>
      <p:sp>
        <p:nvSpPr>
          <p:cNvPr id="5" name="Rectangle 4">
            <a:extLst>
              <a:ext uri="{FF2B5EF4-FFF2-40B4-BE49-F238E27FC236}">
                <a16:creationId xmlns:a16="http://schemas.microsoft.com/office/drawing/2014/main" id="{7F6AA074-03FB-3448-992E-701FEB91A21B}"/>
              </a:ext>
            </a:extLst>
          </p:cNvPr>
          <p:cNvSpPr/>
          <p:nvPr/>
        </p:nvSpPr>
        <p:spPr>
          <a:xfrm>
            <a:off x="6486464" y="3570867"/>
            <a:ext cx="3945559" cy="1532599"/>
          </a:xfrm>
          <a:prstGeom prst="rect">
            <a:avLst/>
          </a:prstGeom>
        </p:spPr>
        <p:txBody>
          <a:bodyPr wrap="square">
            <a:spAutoFit/>
          </a:bodyPr>
          <a:lstStyle/>
          <a:p>
            <a:pPr algn="just">
              <a:lnSpc>
                <a:spcPct val="150000"/>
              </a:lnSpc>
            </a:pPr>
            <a:r>
              <a:rPr kumimoji="1"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每个玩家都可以成为这个生态的共建者。如果对接游戏成功，所得回报将有</a:t>
            </a:r>
            <a:r>
              <a:rPr kumimoji="1" lang="en-US" altLang="zh-CN"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25%</a:t>
            </a:r>
            <a:r>
              <a:rPr kumimoji="1"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给生态建设者；</a:t>
            </a:r>
            <a:r>
              <a:rPr kumimoji="1" lang="en-US" altLang="zh-CN"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50%</a:t>
            </a:r>
            <a:r>
              <a:rPr kumimoji="1"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给整个社区分红；</a:t>
            </a:r>
            <a:r>
              <a:rPr kumimoji="1" lang="en-US" altLang="zh-CN"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25%</a:t>
            </a:r>
            <a:r>
              <a:rPr kumimoji="1"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给开发者联盟。</a:t>
            </a:r>
          </a:p>
        </p:txBody>
      </p:sp>
    </p:spTree>
    <p:extLst>
      <p:ext uri="{BB962C8B-B14F-4D97-AF65-F5344CB8AC3E}">
        <p14:creationId xmlns:p14="http://schemas.microsoft.com/office/powerpoint/2010/main" val="401486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1D66F9D-C295-5244-9D28-13CB19ABA4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97" b="2297"/>
          <a:stretch>
            <a:fillRect/>
          </a:stretch>
        </p:blipFill>
        <p:spPr>
          <a:xfrm>
            <a:off x="-855" y="7710"/>
            <a:ext cx="10782300" cy="6858002"/>
          </a:xfrm>
        </p:spPr>
      </p:pic>
      <p:sp>
        <p:nvSpPr>
          <p:cNvPr id="4" name="Rectangle 3"/>
          <p:cNvSpPr/>
          <p:nvPr/>
        </p:nvSpPr>
        <p:spPr>
          <a:xfrm>
            <a:off x="-855" y="8438"/>
            <a:ext cx="10782300" cy="6858000"/>
          </a:xfrm>
          <a:prstGeom prst="rect">
            <a:avLst/>
          </a:prstGeom>
          <a:solidFill>
            <a:schemeClr val="tx1">
              <a:lumMod val="85000"/>
              <a:lumOff val="1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0781449" y="4195762"/>
            <a:ext cx="492026" cy="2662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1CDEE6-B29B-4B4A-AA9B-85AF9E1C31A9}"/>
              </a:ext>
            </a:extLst>
          </p:cNvPr>
          <p:cNvSpPr/>
          <p:nvPr/>
        </p:nvSpPr>
        <p:spPr>
          <a:xfrm>
            <a:off x="576878" y="3845859"/>
            <a:ext cx="8113898" cy="707886"/>
          </a:xfrm>
          <a:prstGeom prst="rect">
            <a:avLst/>
          </a:prstGeom>
        </p:spPr>
        <p:txBody>
          <a:bodyPr wrap="square">
            <a:spAutoFit/>
          </a:bodyPr>
          <a:lstStyle/>
          <a:p>
            <a:r>
              <a:rPr lang="en-US" altLang="zh-CN" sz="4000" dirty="0">
                <a:solidFill>
                  <a:srgbClr val="FFC100"/>
                </a:solidFill>
                <a:latin typeface="迷你简琥珀" panose="03000509000000000000" pitchFamily="66" charset="-122"/>
                <a:ea typeface="迷你简琥珀" panose="03000509000000000000" pitchFamily="66" charset="-122"/>
              </a:rPr>
              <a:t>Part 3 </a:t>
            </a:r>
            <a:r>
              <a:rPr lang="zh-CN" altLang="en-US" sz="4000" dirty="0">
                <a:solidFill>
                  <a:srgbClr val="FFC100"/>
                </a:solidFill>
                <a:latin typeface="迷你简琥珀" panose="03000509000000000000" pitchFamily="66" charset="-122"/>
                <a:ea typeface="迷你简琥珀" panose="03000509000000000000" pitchFamily="66" charset="-122"/>
              </a:rPr>
              <a:t>经济体系</a:t>
            </a:r>
            <a:endParaRPr lang="en-US" altLang="zh-CN" sz="4000" dirty="0">
              <a:solidFill>
                <a:srgbClr val="FFC100"/>
              </a:solidFill>
              <a:latin typeface="迷你简琥珀" panose="03000509000000000000" pitchFamily="66" charset="-122"/>
              <a:ea typeface="迷你简琥珀" panose="03000509000000000000" pitchFamily="66" charset="-122"/>
            </a:endParaRPr>
          </a:p>
        </p:txBody>
      </p:sp>
      <p:sp>
        <p:nvSpPr>
          <p:cNvPr id="11" name="TextBox 10">
            <a:extLst>
              <a:ext uri="{FF2B5EF4-FFF2-40B4-BE49-F238E27FC236}">
                <a16:creationId xmlns:a16="http://schemas.microsoft.com/office/drawing/2014/main" id="{4F4E4E67-836D-2241-9067-36218704DB5E}"/>
              </a:ext>
            </a:extLst>
          </p:cNvPr>
          <p:cNvSpPr txBox="1"/>
          <p:nvPr/>
        </p:nvSpPr>
        <p:spPr>
          <a:xfrm rot="5400000">
            <a:off x="9924486" y="5469219"/>
            <a:ext cx="2207656" cy="276999"/>
          </a:xfrm>
          <a:prstGeom prst="rect">
            <a:avLst/>
          </a:prstGeom>
          <a:noFill/>
        </p:spPr>
        <p:txBody>
          <a:bodyPr wrap="none" rtlCol="0">
            <a:spAutoFit/>
          </a:bodyPr>
          <a:lstStyle/>
          <a:p>
            <a:pPr algn="ctr"/>
            <a:r>
              <a:rPr lang="en-US" sz="1200" spc="600" dirty="0">
                <a:solidFill>
                  <a:schemeClr val="tx1">
                    <a:lumMod val="85000"/>
                    <a:lumOff val="15000"/>
                  </a:schemeClr>
                </a:solidFill>
                <a:latin typeface="迷你简琥珀" panose="03000509000000000000" pitchFamily="66" charset="-122"/>
                <a:ea typeface="迷你简琥珀" panose="03000509000000000000" pitchFamily="66" charset="-122"/>
              </a:rPr>
              <a:t>BEYOU CHAIN</a:t>
            </a:r>
          </a:p>
        </p:txBody>
      </p:sp>
    </p:spTree>
    <p:extLst>
      <p:ext uri="{BB962C8B-B14F-4D97-AF65-F5344CB8AC3E}">
        <p14:creationId xmlns:p14="http://schemas.microsoft.com/office/powerpoint/2010/main" val="129523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9744" y="0"/>
            <a:ext cx="131445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7463" y="209743"/>
            <a:ext cx="2962275" cy="898516"/>
          </a:xfrm>
          <a:prstGeom prst="rect">
            <a:avLst/>
          </a:prstGeom>
        </p:spPr>
        <p:txBody>
          <a:bodyPr wrap="square">
            <a:spAutoFit/>
          </a:bodyPr>
          <a:lstStyle/>
          <a:p>
            <a:pPr>
              <a:lnSpc>
                <a:spcPct val="150000"/>
              </a:lnSpc>
            </a:pPr>
            <a:r>
              <a:rPr lang="zh-CN" altLang="en-US" sz="4000" dirty="0">
                <a:latin typeface="迷你简琥珀" panose="03000509000000000000" pitchFamily="66" charset="-122"/>
                <a:ea typeface="迷你简琥珀" panose="03000509000000000000" pitchFamily="66" charset="-122"/>
              </a:rPr>
              <a:t>经济体系</a:t>
            </a:r>
            <a:endParaRPr lang="en-US" sz="4000" dirty="0">
              <a:latin typeface="迷你简琥珀" panose="03000509000000000000" pitchFamily="66" charset="-122"/>
              <a:ea typeface="迷你简琥珀" panose="03000509000000000000" pitchFamily="66" charset="-122"/>
            </a:endParaRPr>
          </a:p>
        </p:txBody>
      </p:sp>
      <p:sp>
        <p:nvSpPr>
          <p:cNvPr id="19" name="矩形 2">
            <a:extLst>
              <a:ext uri="{FF2B5EF4-FFF2-40B4-BE49-F238E27FC236}">
                <a16:creationId xmlns:a16="http://schemas.microsoft.com/office/drawing/2014/main" id="{FEF23467-8678-B240-90CE-AD5FDB3D5AD4}"/>
              </a:ext>
            </a:extLst>
          </p:cNvPr>
          <p:cNvSpPr/>
          <p:nvPr/>
        </p:nvSpPr>
        <p:spPr>
          <a:xfrm rot="2700000">
            <a:off x="6259060" y="3135785"/>
            <a:ext cx="900412" cy="9004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95000"/>
                </a:schemeClr>
              </a:solidFill>
              <a:cs typeface="+mn-ea"/>
              <a:sym typeface="+mn-lt"/>
            </a:endParaRPr>
          </a:p>
        </p:txBody>
      </p:sp>
      <p:sp>
        <p:nvSpPr>
          <p:cNvPr id="20" name="矩形 3">
            <a:extLst>
              <a:ext uri="{FF2B5EF4-FFF2-40B4-BE49-F238E27FC236}">
                <a16:creationId xmlns:a16="http://schemas.microsoft.com/office/drawing/2014/main" id="{9C11490A-AF54-1A48-99BC-D3F97CD82F4D}"/>
              </a:ext>
            </a:extLst>
          </p:cNvPr>
          <p:cNvSpPr/>
          <p:nvPr/>
        </p:nvSpPr>
        <p:spPr>
          <a:xfrm rot="2700000">
            <a:off x="5564741" y="2406890"/>
            <a:ext cx="900412" cy="9004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95000"/>
                </a:schemeClr>
              </a:solidFill>
              <a:cs typeface="+mn-ea"/>
              <a:sym typeface="+mn-lt"/>
            </a:endParaRPr>
          </a:p>
        </p:txBody>
      </p:sp>
      <p:sp>
        <p:nvSpPr>
          <p:cNvPr id="21" name="矩形 4">
            <a:extLst>
              <a:ext uri="{FF2B5EF4-FFF2-40B4-BE49-F238E27FC236}">
                <a16:creationId xmlns:a16="http://schemas.microsoft.com/office/drawing/2014/main" id="{E6C68218-0A87-6947-BCB7-985935138539}"/>
              </a:ext>
            </a:extLst>
          </p:cNvPr>
          <p:cNvSpPr/>
          <p:nvPr/>
        </p:nvSpPr>
        <p:spPr>
          <a:xfrm rot="2700000">
            <a:off x="6979812" y="2426806"/>
            <a:ext cx="900412" cy="9004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95000"/>
                </a:schemeClr>
              </a:solidFill>
              <a:cs typeface="+mn-ea"/>
              <a:sym typeface="+mn-lt"/>
            </a:endParaRPr>
          </a:p>
        </p:txBody>
      </p:sp>
      <p:sp>
        <p:nvSpPr>
          <p:cNvPr id="22" name="矩形 5">
            <a:extLst>
              <a:ext uri="{FF2B5EF4-FFF2-40B4-BE49-F238E27FC236}">
                <a16:creationId xmlns:a16="http://schemas.microsoft.com/office/drawing/2014/main" id="{0CB0E15D-C860-6145-A069-AAABA85586FE}"/>
              </a:ext>
            </a:extLst>
          </p:cNvPr>
          <p:cNvSpPr/>
          <p:nvPr/>
        </p:nvSpPr>
        <p:spPr>
          <a:xfrm rot="2700000">
            <a:off x="5559135" y="3854143"/>
            <a:ext cx="900412" cy="9004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95000"/>
                </a:schemeClr>
              </a:solidFill>
              <a:cs typeface="+mn-ea"/>
              <a:sym typeface="+mn-lt"/>
            </a:endParaRPr>
          </a:p>
        </p:txBody>
      </p:sp>
      <p:sp>
        <p:nvSpPr>
          <p:cNvPr id="23" name="矩形 6">
            <a:extLst>
              <a:ext uri="{FF2B5EF4-FFF2-40B4-BE49-F238E27FC236}">
                <a16:creationId xmlns:a16="http://schemas.microsoft.com/office/drawing/2014/main" id="{1C4FE4C0-33D0-4E42-B6D2-5CED95DEF573}"/>
              </a:ext>
            </a:extLst>
          </p:cNvPr>
          <p:cNvSpPr/>
          <p:nvPr/>
        </p:nvSpPr>
        <p:spPr>
          <a:xfrm rot="2700000">
            <a:off x="6960572" y="3817787"/>
            <a:ext cx="900412" cy="9004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95000"/>
                </a:schemeClr>
              </a:solidFill>
              <a:cs typeface="+mn-ea"/>
              <a:sym typeface="+mn-lt"/>
            </a:endParaRPr>
          </a:p>
        </p:txBody>
      </p:sp>
      <p:pic>
        <p:nvPicPr>
          <p:cNvPr id="24" name="图片 7">
            <a:extLst>
              <a:ext uri="{FF2B5EF4-FFF2-40B4-BE49-F238E27FC236}">
                <a16:creationId xmlns:a16="http://schemas.microsoft.com/office/drawing/2014/main" id="{4ABA1BB1-F4F4-CC4F-AE3B-0955A98E70D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17157" y="2632902"/>
            <a:ext cx="488215" cy="488215"/>
          </a:xfrm>
          <a:prstGeom prst="rect">
            <a:avLst/>
          </a:prstGeom>
        </p:spPr>
      </p:pic>
      <p:pic>
        <p:nvPicPr>
          <p:cNvPr id="25" name="图片 8">
            <a:extLst>
              <a:ext uri="{FF2B5EF4-FFF2-40B4-BE49-F238E27FC236}">
                <a16:creationId xmlns:a16="http://schemas.microsoft.com/office/drawing/2014/main" id="{0C8D4962-0ADC-C94B-A558-08C9BA096D6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84673" y="3975837"/>
            <a:ext cx="474372" cy="565747"/>
          </a:xfrm>
          <a:prstGeom prst="rect">
            <a:avLst/>
          </a:prstGeom>
        </p:spPr>
      </p:pic>
      <p:pic>
        <p:nvPicPr>
          <p:cNvPr id="26" name="图片 9">
            <a:extLst>
              <a:ext uri="{FF2B5EF4-FFF2-40B4-BE49-F238E27FC236}">
                <a16:creationId xmlns:a16="http://schemas.microsoft.com/office/drawing/2014/main" id="{41199B59-E35A-C44C-89B1-5FD9B59BEE7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17157" y="3975837"/>
            <a:ext cx="387241" cy="584311"/>
          </a:xfrm>
          <a:prstGeom prst="rect">
            <a:avLst/>
          </a:prstGeom>
        </p:spPr>
      </p:pic>
      <p:pic>
        <p:nvPicPr>
          <p:cNvPr id="27" name="图片 10">
            <a:extLst>
              <a:ext uri="{FF2B5EF4-FFF2-40B4-BE49-F238E27FC236}">
                <a16:creationId xmlns:a16="http://schemas.microsoft.com/office/drawing/2014/main" id="{B1D86EC8-48CB-354F-9627-FD81F8024315}"/>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05392" y="2593074"/>
            <a:ext cx="406853" cy="528043"/>
          </a:xfrm>
          <a:prstGeom prst="rect">
            <a:avLst/>
          </a:prstGeom>
        </p:spPr>
      </p:pic>
      <p:sp>
        <p:nvSpPr>
          <p:cNvPr id="29" name="Rectangle 28">
            <a:extLst>
              <a:ext uri="{FF2B5EF4-FFF2-40B4-BE49-F238E27FC236}">
                <a16:creationId xmlns:a16="http://schemas.microsoft.com/office/drawing/2014/main" id="{C0F56187-9FD0-7B42-9110-32E130D73B88}"/>
              </a:ext>
            </a:extLst>
          </p:cNvPr>
          <p:cNvSpPr/>
          <p:nvPr/>
        </p:nvSpPr>
        <p:spPr>
          <a:xfrm>
            <a:off x="1532724" y="1277466"/>
            <a:ext cx="8404049" cy="338554"/>
          </a:xfrm>
          <a:prstGeom prst="rect">
            <a:avLst/>
          </a:prstGeom>
        </p:spPr>
        <p:txBody>
          <a:bodyPr wrap="square">
            <a:spAutoFit/>
          </a:bodyPr>
          <a:lstStyle/>
          <a:p>
            <a:r>
              <a:rPr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为保障游戏生态的稳定运行，</a:t>
            </a:r>
            <a:r>
              <a:rPr lang="en-US" sz="1600" dirty="0" err="1">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Beyou</a:t>
            </a:r>
            <a:r>
              <a:rPr 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 Chain</a:t>
            </a:r>
            <a:r>
              <a:rPr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将推出“平台币</a:t>
            </a:r>
            <a:r>
              <a:rPr lang="en-US" altLang="zh-CN"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a:t>
            </a:r>
            <a:r>
              <a:rPr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稳定币”的双币模式。</a:t>
            </a:r>
            <a:endParaRPr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endParaRPr>
          </a:p>
        </p:txBody>
      </p:sp>
      <p:sp>
        <p:nvSpPr>
          <p:cNvPr id="30" name="Rectangle 29">
            <a:extLst>
              <a:ext uri="{FF2B5EF4-FFF2-40B4-BE49-F238E27FC236}">
                <a16:creationId xmlns:a16="http://schemas.microsoft.com/office/drawing/2014/main" id="{C889B84E-9194-C74B-BC13-7B46C5EFE3AF}"/>
              </a:ext>
            </a:extLst>
          </p:cNvPr>
          <p:cNvSpPr/>
          <p:nvPr/>
        </p:nvSpPr>
        <p:spPr>
          <a:xfrm>
            <a:off x="1512343" y="1936817"/>
            <a:ext cx="3591537" cy="4078039"/>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双币模式</a:t>
            </a:r>
            <a:endParaRPr lang="en-US" altLang="zh-CN"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endParaRPr>
          </a:p>
          <a:p>
            <a:pPr algn="just">
              <a:lnSpc>
                <a:spcPct val="150000"/>
              </a:lnSpc>
            </a:pPr>
            <a:r>
              <a:rPr lang="zh-CN" alt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以平台币</a:t>
            </a:r>
            <a:r>
              <a:rPr 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BYB</a:t>
            </a:r>
            <a:r>
              <a:rPr lang="zh-CN" alt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的高投资性，和稳定币</a:t>
            </a:r>
            <a:r>
              <a:rPr 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USDB</a:t>
            </a:r>
            <a:r>
              <a:rPr lang="zh-CN" alt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的可支付性，分别满足玩家的不同需求，打通链上链下集支付、开发、娱乐为</a:t>
            </a:r>
            <a:r>
              <a:rPr 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a:t>
            </a:r>
            <a:r>
              <a:rPr lang="zh-CN" alt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体的游戏生态</a:t>
            </a:r>
            <a:endParaRPr lang="en-US" altLang="zh-CN"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endParaRPr>
          </a:p>
          <a:p>
            <a:pPr algn="just">
              <a:lnSpc>
                <a:spcPct val="150000"/>
              </a:lnSpc>
            </a:pPr>
            <a:endParaRPr kumimoji="1" lang="en-US" altLang="zh-CN"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endParaRPr>
          </a:p>
          <a:p>
            <a:pPr algn="just">
              <a:lnSpc>
                <a:spcPct val="150000"/>
              </a:lnSpc>
            </a:pPr>
            <a:r>
              <a:rPr lang="zh-CN" altLang="en-US"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平台稳定币</a:t>
            </a:r>
            <a:r>
              <a:rPr lang="en-US" altLang="zh-CN"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USDB</a:t>
            </a:r>
            <a:endParaRPr kumimoji="1" lang="zh-CN" altLang="en-US"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endParaRPr>
          </a:p>
          <a:p>
            <a:pPr algn="just">
              <a:lnSpc>
                <a:spcPct val="150000"/>
              </a:lnSpc>
            </a:pPr>
            <a:r>
              <a:rPr lang="zh-CN" alt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作为 </a:t>
            </a:r>
            <a:r>
              <a:rPr lang="en-US" altLang="zh-CN" sz="1500" dirty="0" err="1">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Beyou</a:t>
            </a:r>
            <a:r>
              <a:rPr lang="en-US" altLang="zh-CN"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 Chain </a:t>
            </a:r>
            <a:r>
              <a:rPr lang="zh-CN" alt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的稳定币，</a:t>
            </a:r>
            <a:r>
              <a:rPr lang="en-US" altLang="zh-CN"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USDB</a:t>
            </a:r>
            <a:r>
              <a:rPr lang="zh-CN" alt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主要用作支付筹码，在整个游戏生态里进行流转。</a:t>
            </a:r>
            <a:endParaRPr kumimoji="1" lang="zh-CN" alt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endParaRPr>
          </a:p>
          <a:p>
            <a:pPr algn="just"/>
            <a:endParaRPr kumimoji="1" lang="zh-CN" alt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endParaRPr>
          </a:p>
          <a:p>
            <a:endParaRPr kumimoji="1"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endParaRPr>
          </a:p>
        </p:txBody>
      </p:sp>
      <p:sp>
        <p:nvSpPr>
          <p:cNvPr id="31" name="Rectangle 30">
            <a:extLst>
              <a:ext uri="{FF2B5EF4-FFF2-40B4-BE49-F238E27FC236}">
                <a16:creationId xmlns:a16="http://schemas.microsoft.com/office/drawing/2014/main" id="{7970C8DE-DE46-424A-98EB-31AB9A4841F5}"/>
              </a:ext>
            </a:extLst>
          </p:cNvPr>
          <p:cNvSpPr/>
          <p:nvPr/>
        </p:nvSpPr>
        <p:spPr>
          <a:xfrm>
            <a:off x="8314652" y="1936817"/>
            <a:ext cx="3591537" cy="3840923"/>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发行量为</a:t>
            </a:r>
            <a:r>
              <a:rPr lang="en-US" altLang="zh-CN"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10</a:t>
            </a:r>
            <a:r>
              <a:rPr lang="zh-CN" altLang="en-US"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亿代币</a:t>
            </a:r>
          </a:p>
          <a:p>
            <a:pPr>
              <a:lnSpc>
                <a:spcPct val="150000"/>
              </a:lnSpc>
            </a:pPr>
            <a:r>
              <a:rPr lang="en-US" altLang="zh-CN"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BYB </a:t>
            </a:r>
            <a:r>
              <a:rPr lang="zh-CN" altLang="en-US"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基于 </a:t>
            </a:r>
            <a:r>
              <a:rPr lang="en-US" altLang="zh-CN"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ERC-20 </a:t>
            </a:r>
            <a:r>
              <a:rPr lang="zh-CN" altLang="en-US"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代币的标准发行量为</a:t>
            </a:r>
            <a:r>
              <a:rPr lang="en-US" altLang="zh-CN"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10</a:t>
            </a:r>
            <a:r>
              <a:rPr lang="zh-CN" altLang="en-US"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亿，永不增发</a:t>
            </a:r>
            <a:endParaRPr kumimoji="1" lang="zh-CN" altLang="en-US"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endParaRPr>
          </a:p>
          <a:p>
            <a:pPr algn="just">
              <a:lnSpc>
                <a:spcPct val="150000"/>
              </a:lnSpc>
            </a:pPr>
            <a:endParaRPr kumimoji="1" lang="en-US" altLang="zh-CN"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endParaRPr>
          </a:p>
          <a:p>
            <a:pPr>
              <a:lnSpc>
                <a:spcPct val="150000"/>
              </a:lnSpc>
            </a:pPr>
            <a:endParaRPr kumimoji="1" lang="en-US" altLang="zh-CN"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endParaRPr>
          </a:p>
          <a:p>
            <a:pPr>
              <a:lnSpc>
                <a:spcPct val="150000"/>
              </a:lnSpc>
            </a:pPr>
            <a:r>
              <a:rPr kumimoji="1" lang="en-US" altLang="zh-CN" sz="1600" b="1"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BYB</a:t>
            </a:r>
          </a:p>
          <a:p>
            <a:pPr>
              <a:lnSpc>
                <a:spcPct val="150000"/>
              </a:lnSpc>
            </a:pPr>
            <a:r>
              <a:rPr lang="zh-CN" altLang="en-US"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作为 </a:t>
            </a:r>
            <a:r>
              <a:rPr lang="en-US" altLang="zh-CN" sz="1400" dirty="0" err="1">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Beyou</a:t>
            </a:r>
            <a:r>
              <a:rPr lang="en-US" altLang="zh-CN"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 Chain </a:t>
            </a:r>
            <a:r>
              <a:rPr lang="zh-CN" altLang="en-US"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的平台币，</a:t>
            </a:r>
            <a:r>
              <a:rPr lang="en-US"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BYB</a:t>
            </a:r>
            <a:r>
              <a:rPr lang="zh-CN" altLang="en-US"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主要用来收益分红，体现币价。其波动性满足玩家的投资需求。</a:t>
            </a:r>
            <a:endParaRPr lang="en-US" sz="14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endParaRPr>
          </a:p>
          <a:p>
            <a:pPr algn="just">
              <a:lnSpc>
                <a:spcPct val="150000"/>
              </a:lnSpc>
            </a:pPr>
            <a:endParaRPr kumimoji="1" lang="zh-CN" altLang="en-US" sz="15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endParaRPr>
          </a:p>
          <a:p>
            <a:pPr>
              <a:lnSpc>
                <a:spcPct val="150000"/>
              </a:lnSpc>
            </a:pPr>
            <a:endParaRPr kumimoji="1"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endParaRPr>
          </a:p>
        </p:txBody>
      </p:sp>
    </p:spTree>
    <p:extLst>
      <p:ext uri="{BB962C8B-B14F-4D97-AF65-F5344CB8AC3E}">
        <p14:creationId xmlns:p14="http://schemas.microsoft.com/office/powerpoint/2010/main" val="201823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1D66F9D-C295-5244-9D28-13CB19ABA4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97" b="2297"/>
          <a:stretch>
            <a:fillRect/>
          </a:stretch>
        </p:blipFill>
        <p:spPr>
          <a:xfrm>
            <a:off x="-855" y="7710"/>
            <a:ext cx="10782300" cy="6858002"/>
          </a:xfrm>
        </p:spPr>
      </p:pic>
      <p:sp>
        <p:nvSpPr>
          <p:cNvPr id="4" name="Rectangle 3"/>
          <p:cNvSpPr/>
          <p:nvPr/>
        </p:nvSpPr>
        <p:spPr>
          <a:xfrm>
            <a:off x="-855" y="8438"/>
            <a:ext cx="10782300" cy="6858000"/>
          </a:xfrm>
          <a:prstGeom prst="rect">
            <a:avLst/>
          </a:prstGeom>
          <a:solidFill>
            <a:schemeClr val="tx1">
              <a:lumMod val="85000"/>
              <a:lumOff val="1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0781449" y="4195762"/>
            <a:ext cx="492026" cy="2662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1CDEE6-B29B-4B4A-AA9B-85AF9E1C31A9}"/>
              </a:ext>
            </a:extLst>
          </p:cNvPr>
          <p:cNvSpPr/>
          <p:nvPr/>
        </p:nvSpPr>
        <p:spPr>
          <a:xfrm>
            <a:off x="576878" y="3845859"/>
            <a:ext cx="8113898" cy="707886"/>
          </a:xfrm>
          <a:prstGeom prst="rect">
            <a:avLst/>
          </a:prstGeom>
        </p:spPr>
        <p:txBody>
          <a:bodyPr wrap="square">
            <a:spAutoFit/>
          </a:bodyPr>
          <a:lstStyle/>
          <a:p>
            <a:r>
              <a:rPr lang="en-US" altLang="zh-CN" sz="4000" dirty="0">
                <a:solidFill>
                  <a:srgbClr val="FFC100"/>
                </a:solidFill>
                <a:latin typeface="迷你简琥珀" panose="03000509000000000000" pitchFamily="66" charset="-122"/>
                <a:ea typeface="迷你简琥珀" panose="03000509000000000000" pitchFamily="66" charset="-122"/>
              </a:rPr>
              <a:t>Part 4 </a:t>
            </a:r>
            <a:r>
              <a:rPr lang="zh-CN" altLang="en-US" sz="4000" dirty="0">
                <a:solidFill>
                  <a:srgbClr val="FFC100"/>
                </a:solidFill>
                <a:latin typeface="迷你简琥珀" panose="03000509000000000000" pitchFamily="66" charset="-122"/>
                <a:ea typeface="迷你简琥珀" panose="03000509000000000000" pitchFamily="66" charset="-122"/>
              </a:rPr>
              <a:t>未来开发方向</a:t>
            </a:r>
            <a:endParaRPr lang="en-US" altLang="zh-CN" sz="4000" dirty="0">
              <a:solidFill>
                <a:srgbClr val="FFC100"/>
              </a:solidFill>
              <a:latin typeface="迷你简琥珀" panose="03000509000000000000" pitchFamily="66" charset="-122"/>
              <a:ea typeface="迷你简琥珀" panose="03000509000000000000" pitchFamily="66" charset="-122"/>
            </a:endParaRPr>
          </a:p>
        </p:txBody>
      </p:sp>
      <p:sp>
        <p:nvSpPr>
          <p:cNvPr id="11" name="TextBox 10">
            <a:extLst>
              <a:ext uri="{FF2B5EF4-FFF2-40B4-BE49-F238E27FC236}">
                <a16:creationId xmlns:a16="http://schemas.microsoft.com/office/drawing/2014/main" id="{4F4E4E67-836D-2241-9067-36218704DB5E}"/>
              </a:ext>
            </a:extLst>
          </p:cNvPr>
          <p:cNvSpPr txBox="1"/>
          <p:nvPr/>
        </p:nvSpPr>
        <p:spPr>
          <a:xfrm rot="5400000">
            <a:off x="9924486" y="5469219"/>
            <a:ext cx="2207656" cy="276999"/>
          </a:xfrm>
          <a:prstGeom prst="rect">
            <a:avLst/>
          </a:prstGeom>
          <a:noFill/>
        </p:spPr>
        <p:txBody>
          <a:bodyPr wrap="none" rtlCol="0">
            <a:spAutoFit/>
          </a:bodyPr>
          <a:lstStyle/>
          <a:p>
            <a:pPr algn="ctr"/>
            <a:r>
              <a:rPr lang="en-US" sz="1200" spc="600" dirty="0">
                <a:solidFill>
                  <a:schemeClr val="tx1">
                    <a:lumMod val="85000"/>
                    <a:lumOff val="15000"/>
                  </a:schemeClr>
                </a:solidFill>
                <a:latin typeface="迷你简琥珀" panose="03000509000000000000" pitchFamily="66" charset="-122"/>
                <a:ea typeface="迷你简琥珀" panose="03000509000000000000" pitchFamily="66" charset="-122"/>
              </a:rPr>
              <a:t>BEYOU CHAIN</a:t>
            </a:r>
          </a:p>
        </p:txBody>
      </p:sp>
    </p:spTree>
    <p:extLst>
      <p:ext uri="{BB962C8B-B14F-4D97-AF65-F5344CB8AC3E}">
        <p14:creationId xmlns:p14="http://schemas.microsoft.com/office/powerpoint/2010/main" val="282154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0877550" y="1752600"/>
            <a:ext cx="131445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482126" y="1800285"/>
            <a:ext cx="790847" cy="4524315"/>
          </a:xfrm>
          <a:prstGeom prst="rect">
            <a:avLst/>
          </a:prstGeom>
        </p:spPr>
        <p:txBody>
          <a:bodyPr wrap="square">
            <a:spAutoFit/>
          </a:bodyPr>
          <a:lstStyle/>
          <a:p>
            <a:r>
              <a:rPr lang="zh-CN" altLang="en-US" sz="4800" dirty="0">
                <a:solidFill>
                  <a:schemeClr val="bg2">
                    <a:lumMod val="10000"/>
                  </a:schemeClr>
                </a:solidFill>
                <a:latin typeface="迷你简琥珀" panose="03000509000000000000" pitchFamily="66" charset="-122"/>
                <a:ea typeface="迷你简琥珀" panose="03000509000000000000" pitchFamily="66" charset="-122"/>
              </a:rPr>
              <a:t>未</a:t>
            </a:r>
            <a:endParaRPr lang="en-US" altLang="zh-CN" sz="4800" dirty="0">
              <a:solidFill>
                <a:schemeClr val="bg2">
                  <a:lumMod val="10000"/>
                </a:schemeClr>
              </a:solidFill>
              <a:latin typeface="迷你简琥珀" panose="03000509000000000000" pitchFamily="66" charset="-122"/>
              <a:ea typeface="迷你简琥珀" panose="03000509000000000000" pitchFamily="66" charset="-122"/>
            </a:endParaRPr>
          </a:p>
          <a:p>
            <a:r>
              <a:rPr lang="zh-CN" altLang="en-US" sz="4800" dirty="0">
                <a:solidFill>
                  <a:schemeClr val="bg2">
                    <a:lumMod val="10000"/>
                  </a:schemeClr>
                </a:solidFill>
                <a:latin typeface="迷你简琥珀" panose="03000509000000000000" pitchFamily="66" charset="-122"/>
                <a:ea typeface="迷你简琥珀" panose="03000509000000000000" pitchFamily="66" charset="-122"/>
              </a:rPr>
              <a:t>来</a:t>
            </a:r>
            <a:endParaRPr lang="en-US" altLang="zh-CN" sz="4800" dirty="0">
              <a:solidFill>
                <a:schemeClr val="bg2">
                  <a:lumMod val="10000"/>
                </a:schemeClr>
              </a:solidFill>
              <a:latin typeface="迷你简琥珀" panose="03000509000000000000" pitchFamily="66" charset="-122"/>
              <a:ea typeface="迷你简琥珀" panose="03000509000000000000" pitchFamily="66" charset="-122"/>
            </a:endParaRPr>
          </a:p>
          <a:p>
            <a:r>
              <a:rPr lang="zh-CN" altLang="en-US" sz="4800" dirty="0">
                <a:solidFill>
                  <a:schemeClr val="bg2">
                    <a:lumMod val="10000"/>
                  </a:schemeClr>
                </a:solidFill>
                <a:latin typeface="迷你简琥珀" panose="03000509000000000000" pitchFamily="66" charset="-122"/>
                <a:ea typeface="迷你简琥珀" panose="03000509000000000000" pitchFamily="66" charset="-122"/>
              </a:rPr>
              <a:t>开</a:t>
            </a:r>
            <a:endParaRPr lang="en-US" altLang="zh-CN" sz="4800" dirty="0">
              <a:solidFill>
                <a:schemeClr val="bg2">
                  <a:lumMod val="10000"/>
                </a:schemeClr>
              </a:solidFill>
              <a:latin typeface="迷你简琥珀" panose="03000509000000000000" pitchFamily="66" charset="-122"/>
              <a:ea typeface="迷你简琥珀" panose="03000509000000000000" pitchFamily="66" charset="-122"/>
            </a:endParaRPr>
          </a:p>
          <a:p>
            <a:r>
              <a:rPr lang="zh-CN" altLang="en-US" sz="4800" dirty="0">
                <a:solidFill>
                  <a:schemeClr val="bg2">
                    <a:lumMod val="10000"/>
                  </a:schemeClr>
                </a:solidFill>
                <a:latin typeface="迷你简琥珀" panose="03000509000000000000" pitchFamily="66" charset="-122"/>
                <a:ea typeface="迷你简琥珀" panose="03000509000000000000" pitchFamily="66" charset="-122"/>
              </a:rPr>
              <a:t>发</a:t>
            </a:r>
            <a:endParaRPr lang="en-US" altLang="zh-CN" sz="4800" dirty="0">
              <a:solidFill>
                <a:schemeClr val="bg2">
                  <a:lumMod val="10000"/>
                </a:schemeClr>
              </a:solidFill>
              <a:latin typeface="迷你简琥珀" panose="03000509000000000000" pitchFamily="66" charset="-122"/>
              <a:ea typeface="迷你简琥珀" panose="03000509000000000000" pitchFamily="66" charset="-122"/>
            </a:endParaRPr>
          </a:p>
          <a:p>
            <a:r>
              <a:rPr lang="zh-CN" altLang="en-US" sz="4800" dirty="0">
                <a:solidFill>
                  <a:schemeClr val="bg2">
                    <a:lumMod val="10000"/>
                  </a:schemeClr>
                </a:solidFill>
                <a:latin typeface="迷你简琥珀" panose="03000509000000000000" pitchFamily="66" charset="-122"/>
                <a:ea typeface="迷你简琥珀" panose="03000509000000000000" pitchFamily="66" charset="-122"/>
              </a:rPr>
              <a:t>方</a:t>
            </a:r>
            <a:endParaRPr lang="en-US" altLang="zh-CN" sz="4800" dirty="0">
              <a:solidFill>
                <a:schemeClr val="bg2">
                  <a:lumMod val="10000"/>
                </a:schemeClr>
              </a:solidFill>
              <a:latin typeface="迷你简琥珀" panose="03000509000000000000" pitchFamily="66" charset="-122"/>
              <a:ea typeface="迷你简琥珀" panose="03000509000000000000" pitchFamily="66" charset="-122"/>
            </a:endParaRPr>
          </a:p>
          <a:p>
            <a:r>
              <a:rPr lang="zh-CN" altLang="en-US" sz="4800" dirty="0">
                <a:solidFill>
                  <a:schemeClr val="bg2">
                    <a:lumMod val="10000"/>
                  </a:schemeClr>
                </a:solidFill>
                <a:latin typeface="迷你简琥珀" panose="03000509000000000000" pitchFamily="66" charset="-122"/>
                <a:ea typeface="迷你简琥珀" panose="03000509000000000000" pitchFamily="66" charset="-122"/>
              </a:rPr>
              <a:t>向</a:t>
            </a:r>
            <a:endParaRPr lang="en-US" altLang="zh-CN" sz="4800" dirty="0">
              <a:solidFill>
                <a:schemeClr val="bg2">
                  <a:lumMod val="10000"/>
                </a:schemeClr>
              </a:solidFill>
              <a:latin typeface="迷你简琥珀" panose="03000509000000000000" pitchFamily="66" charset="-122"/>
              <a:ea typeface="迷你简琥珀" panose="03000509000000000000" pitchFamily="66" charset="-122"/>
            </a:endParaRPr>
          </a:p>
        </p:txBody>
      </p:sp>
      <p:sp>
        <p:nvSpPr>
          <p:cNvPr id="5" name="Rectangle 4">
            <a:extLst>
              <a:ext uri="{FF2B5EF4-FFF2-40B4-BE49-F238E27FC236}">
                <a16:creationId xmlns:a16="http://schemas.microsoft.com/office/drawing/2014/main" id="{7F6AA074-03FB-3448-992E-701FEB91A21B}"/>
              </a:ext>
            </a:extLst>
          </p:cNvPr>
          <p:cNvSpPr/>
          <p:nvPr/>
        </p:nvSpPr>
        <p:spPr>
          <a:xfrm>
            <a:off x="712389" y="589333"/>
            <a:ext cx="9438480" cy="1163267"/>
          </a:xfrm>
          <a:prstGeom prst="rect">
            <a:avLst/>
          </a:prstGeom>
        </p:spPr>
        <p:txBody>
          <a:bodyPr wrap="square">
            <a:spAutoFit/>
          </a:bodyPr>
          <a:lstStyle/>
          <a:p>
            <a:pPr indent="0">
              <a:lnSpc>
                <a:spcPct val="150000"/>
              </a:lnSpc>
            </a:pPr>
            <a:r>
              <a:rPr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未来，</a:t>
            </a:r>
            <a:r>
              <a:rPr lang="en-US" altLang="zh-CN" sz="1600" dirty="0" err="1">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Beyou</a:t>
            </a:r>
            <a:r>
              <a:rPr lang="en-US" altLang="zh-CN"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 Chain</a:t>
            </a:r>
            <a:r>
              <a:rPr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将继续全面开发落地应用，包括线上投注、游戏落地、线下支付购物等等，都可以通过</a:t>
            </a:r>
            <a:r>
              <a:rPr 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BYB</a:t>
            </a:r>
            <a:r>
              <a:rPr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代币进行全球匿名支付。区块链的共识价值，远远高过于数字货币的价格波动，唯有落地应用方能走得长远。抓住时代风口，顺流而上，未来已来，</a:t>
            </a:r>
            <a:r>
              <a:rPr lang="en-US" altLang="zh-CN" sz="1600" dirty="0" err="1">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Beyou</a:t>
            </a:r>
            <a:r>
              <a:rPr lang="en-US" altLang="zh-CN"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 Chain</a:t>
            </a:r>
            <a:r>
              <a:rPr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即将爆发，我们拭目以待</a:t>
            </a:r>
            <a:r>
              <a:rPr lang="en-US" altLang="zh-CN"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a:t>
            </a:r>
            <a:endParaRPr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endParaRPr>
          </a:p>
        </p:txBody>
      </p:sp>
      <p:sp>
        <p:nvSpPr>
          <p:cNvPr id="20" name="Oval 19">
            <a:extLst>
              <a:ext uri="{FF2B5EF4-FFF2-40B4-BE49-F238E27FC236}">
                <a16:creationId xmlns:a16="http://schemas.microsoft.com/office/drawing/2014/main" id="{15E1209D-DBCB-3044-8E59-F991003857BB}"/>
              </a:ext>
            </a:extLst>
          </p:cNvPr>
          <p:cNvSpPr/>
          <p:nvPr/>
        </p:nvSpPr>
        <p:spPr>
          <a:xfrm>
            <a:off x="1147763" y="3723395"/>
            <a:ext cx="678094" cy="6780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Q1</a:t>
            </a:r>
          </a:p>
        </p:txBody>
      </p:sp>
      <p:sp>
        <p:nvSpPr>
          <p:cNvPr id="24" name="Oval 23">
            <a:extLst>
              <a:ext uri="{FF2B5EF4-FFF2-40B4-BE49-F238E27FC236}">
                <a16:creationId xmlns:a16="http://schemas.microsoft.com/office/drawing/2014/main" id="{033DDA27-D770-9D42-9053-DA0B0084D44D}"/>
              </a:ext>
            </a:extLst>
          </p:cNvPr>
          <p:cNvSpPr/>
          <p:nvPr/>
        </p:nvSpPr>
        <p:spPr>
          <a:xfrm>
            <a:off x="3005887" y="3723395"/>
            <a:ext cx="678094" cy="6780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Q2</a:t>
            </a:r>
          </a:p>
        </p:txBody>
      </p:sp>
      <p:sp>
        <p:nvSpPr>
          <p:cNvPr id="25" name="Oval 24">
            <a:extLst>
              <a:ext uri="{FF2B5EF4-FFF2-40B4-BE49-F238E27FC236}">
                <a16:creationId xmlns:a16="http://schemas.microsoft.com/office/drawing/2014/main" id="{6FADDF47-FED5-B946-84D1-90D79FC43572}"/>
              </a:ext>
            </a:extLst>
          </p:cNvPr>
          <p:cNvSpPr/>
          <p:nvPr/>
        </p:nvSpPr>
        <p:spPr>
          <a:xfrm>
            <a:off x="4864011" y="3723395"/>
            <a:ext cx="678094" cy="6780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Q3</a:t>
            </a:r>
          </a:p>
        </p:txBody>
      </p:sp>
      <p:sp>
        <p:nvSpPr>
          <p:cNvPr id="26" name="Oval 25">
            <a:extLst>
              <a:ext uri="{FF2B5EF4-FFF2-40B4-BE49-F238E27FC236}">
                <a16:creationId xmlns:a16="http://schemas.microsoft.com/office/drawing/2014/main" id="{69322F6F-5EB3-874E-803D-85108B19D499}"/>
              </a:ext>
            </a:extLst>
          </p:cNvPr>
          <p:cNvSpPr/>
          <p:nvPr/>
        </p:nvSpPr>
        <p:spPr>
          <a:xfrm>
            <a:off x="6722135" y="3723395"/>
            <a:ext cx="678094" cy="6780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Q4</a:t>
            </a:r>
          </a:p>
        </p:txBody>
      </p:sp>
      <p:sp>
        <p:nvSpPr>
          <p:cNvPr id="27" name="Oval 26">
            <a:extLst>
              <a:ext uri="{FF2B5EF4-FFF2-40B4-BE49-F238E27FC236}">
                <a16:creationId xmlns:a16="http://schemas.microsoft.com/office/drawing/2014/main" id="{68999037-C750-A94A-851A-834693A9403D}"/>
              </a:ext>
            </a:extLst>
          </p:cNvPr>
          <p:cNvSpPr/>
          <p:nvPr/>
        </p:nvSpPr>
        <p:spPr>
          <a:xfrm>
            <a:off x="8580260" y="3723395"/>
            <a:ext cx="678094" cy="6780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Q5</a:t>
            </a:r>
          </a:p>
        </p:txBody>
      </p:sp>
      <p:cxnSp>
        <p:nvCxnSpPr>
          <p:cNvPr id="28" name="Straight Connector 27">
            <a:extLst>
              <a:ext uri="{FF2B5EF4-FFF2-40B4-BE49-F238E27FC236}">
                <a16:creationId xmlns:a16="http://schemas.microsoft.com/office/drawing/2014/main" id="{B814F1F6-7ABC-8E4C-A8E7-DE130672D5D7}"/>
              </a:ext>
            </a:extLst>
          </p:cNvPr>
          <p:cNvCxnSpPr/>
          <p:nvPr/>
        </p:nvCxnSpPr>
        <p:spPr>
          <a:xfrm>
            <a:off x="1825857" y="4062442"/>
            <a:ext cx="1180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B3E15B-C98A-CC43-BD75-BB2CB0DD4884}"/>
              </a:ext>
            </a:extLst>
          </p:cNvPr>
          <p:cNvCxnSpPr/>
          <p:nvPr/>
        </p:nvCxnSpPr>
        <p:spPr>
          <a:xfrm>
            <a:off x="3685479" y="4062442"/>
            <a:ext cx="1180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B9D436-03C7-9F45-BAC5-0A41D76AB54B}"/>
              </a:ext>
            </a:extLst>
          </p:cNvPr>
          <p:cNvCxnSpPr/>
          <p:nvPr/>
        </p:nvCxnSpPr>
        <p:spPr>
          <a:xfrm>
            <a:off x="5545102" y="4062442"/>
            <a:ext cx="1180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F2C4EC9-385B-9746-BF6A-CC702DE18C7F}"/>
              </a:ext>
            </a:extLst>
          </p:cNvPr>
          <p:cNvCxnSpPr/>
          <p:nvPr/>
        </p:nvCxnSpPr>
        <p:spPr>
          <a:xfrm>
            <a:off x="7394450" y="4062442"/>
            <a:ext cx="118003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06C0A11-D5FA-3F41-AEF6-1D2CC70E9343}"/>
              </a:ext>
            </a:extLst>
          </p:cNvPr>
          <p:cNvSpPr/>
          <p:nvPr/>
        </p:nvSpPr>
        <p:spPr>
          <a:xfrm>
            <a:off x="498077" y="4558451"/>
            <a:ext cx="1917795" cy="1262590"/>
          </a:xfrm>
          <a:prstGeom prst="rect">
            <a:avLst/>
          </a:prstGeom>
        </p:spPr>
        <p:txBody>
          <a:bodyPr wrap="square">
            <a:spAutoFit/>
          </a:bodyPr>
          <a:lstStyle/>
          <a:p>
            <a:pPr algn="just">
              <a:lnSpc>
                <a:spcPct val="150000"/>
              </a:lnSpc>
            </a:pP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2019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年 </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9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月  代币发⾏、私募、上线交易所</a:t>
            </a:r>
          </a:p>
          <a:p>
            <a:pPr algn="just">
              <a:lnSpc>
                <a:spcPct val="150000"/>
              </a:lnSpc>
            </a:pP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2019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年 </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9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月 钱包、游戏正式上线</a:t>
            </a:r>
          </a:p>
        </p:txBody>
      </p:sp>
      <p:sp>
        <p:nvSpPr>
          <p:cNvPr id="33" name="Rectangle 32">
            <a:extLst>
              <a:ext uri="{FF2B5EF4-FFF2-40B4-BE49-F238E27FC236}">
                <a16:creationId xmlns:a16="http://schemas.microsoft.com/office/drawing/2014/main" id="{5FF29039-987C-2D4E-B3F9-7168F66944E3}"/>
              </a:ext>
            </a:extLst>
          </p:cNvPr>
          <p:cNvSpPr/>
          <p:nvPr/>
        </p:nvSpPr>
        <p:spPr>
          <a:xfrm>
            <a:off x="2610342" y="2163174"/>
            <a:ext cx="1917795" cy="1562672"/>
          </a:xfrm>
          <a:prstGeom prst="rect">
            <a:avLst/>
          </a:prstGeom>
        </p:spPr>
        <p:txBody>
          <a:bodyPr wrap="square">
            <a:spAutoFit/>
          </a:bodyPr>
          <a:lstStyle/>
          <a:p>
            <a:pPr algn="just">
              <a:lnSpc>
                <a:spcPct val="150000"/>
              </a:lnSpc>
            </a:pP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2019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年 </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11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月 第四款游戏接⼊钱包、主⽹开始开发</a:t>
            </a:r>
          </a:p>
          <a:p>
            <a:pPr algn="just">
              <a:lnSpc>
                <a:spcPct val="150000"/>
              </a:lnSpc>
            </a:pP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2019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年 </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11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月 节点计划正式启动</a:t>
            </a:r>
          </a:p>
        </p:txBody>
      </p:sp>
      <p:sp>
        <p:nvSpPr>
          <p:cNvPr id="34" name="Rectangle 33">
            <a:extLst>
              <a:ext uri="{FF2B5EF4-FFF2-40B4-BE49-F238E27FC236}">
                <a16:creationId xmlns:a16="http://schemas.microsoft.com/office/drawing/2014/main" id="{1CC6A528-BBCB-9242-9FDF-BF6E54284EAF}"/>
              </a:ext>
            </a:extLst>
          </p:cNvPr>
          <p:cNvSpPr/>
          <p:nvPr/>
        </p:nvSpPr>
        <p:spPr>
          <a:xfrm>
            <a:off x="4237871" y="4589274"/>
            <a:ext cx="1917795" cy="1565429"/>
          </a:xfrm>
          <a:prstGeom prst="rect">
            <a:avLst/>
          </a:prstGeom>
        </p:spPr>
        <p:txBody>
          <a:bodyPr wrap="square">
            <a:spAutoFit/>
          </a:bodyPr>
          <a:lstStyle/>
          <a:p>
            <a:pPr algn="just">
              <a:lnSpc>
                <a:spcPct val="150000"/>
              </a:lnSpc>
            </a:pP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2019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年 </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12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月 主⽹上线测试</a:t>
            </a:r>
          </a:p>
          <a:p>
            <a:pPr algn="just">
              <a:lnSpc>
                <a:spcPct val="150000"/>
              </a:lnSpc>
            </a:pP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2020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年 </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1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月 主⽹正式上线、塞班岛年会、登录全球前⼗⼤交易所</a:t>
            </a:r>
          </a:p>
        </p:txBody>
      </p:sp>
      <p:sp>
        <p:nvSpPr>
          <p:cNvPr id="35" name="Rectangle 34">
            <a:extLst>
              <a:ext uri="{FF2B5EF4-FFF2-40B4-BE49-F238E27FC236}">
                <a16:creationId xmlns:a16="http://schemas.microsoft.com/office/drawing/2014/main" id="{D1718580-5D71-E349-BEE7-5470C8ED0574}"/>
              </a:ext>
            </a:extLst>
          </p:cNvPr>
          <p:cNvSpPr/>
          <p:nvPr/>
        </p:nvSpPr>
        <p:spPr>
          <a:xfrm>
            <a:off x="6155666" y="2223816"/>
            <a:ext cx="1917795" cy="1264129"/>
          </a:xfrm>
          <a:prstGeom prst="rect">
            <a:avLst/>
          </a:prstGeom>
        </p:spPr>
        <p:txBody>
          <a:bodyPr wrap="square">
            <a:spAutoFit/>
          </a:bodyPr>
          <a:lstStyle/>
          <a:p>
            <a:pPr algn="just">
              <a:lnSpc>
                <a:spcPct val="150000"/>
              </a:lnSpc>
            </a:pP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2020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年 </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月  完善游戏⽣态、同步开发 </a:t>
            </a:r>
            <a:r>
              <a:rPr kumimoji="1" lang="en-US" sz="1300" dirty="0" err="1">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Beyou</a:t>
            </a:r>
            <a:r>
              <a:rPr kumimoji="1" 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 Chain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交易所， 成立去中⼼化基⾦</a:t>
            </a:r>
          </a:p>
        </p:txBody>
      </p:sp>
      <p:sp>
        <p:nvSpPr>
          <p:cNvPr id="36" name="Rectangle 35">
            <a:extLst>
              <a:ext uri="{FF2B5EF4-FFF2-40B4-BE49-F238E27FC236}">
                <a16:creationId xmlns:a16="http://schemas.microsoft.com/office/drawing/2014/main" id="{7B77F35D-09E7-ED47-B688-D211F966766F}"/>
              </a:ext>
            </a:extLst>
          </p:cNvPr>
          <p:cNvSpPr/>
          <p:nvPr/>
        </p:nvSpPr>
        <p:spPr>
          <a:xfrm>
            <a:off x="7577578" y="4466840"/>
            <a:ext cx="2683457" cy="2162836"/>
          </a:xfrm>
          <a:prstGeom prst="rect">
            <a:avLst/>
          </a:prstGeom>
        </p:spPr>
        <p:txBody>
          <a:bodyPr wrap="square">
            <a:spAutoFit/>
          </a:bodyPr>
          <a:lstStyle/>
          <a:p>
            <a:pPr algn="just">
              <a:lnSpc>
                <a:spcPct val="150000"/>
              </a:lnSpc>
            </a:pP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2020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年 </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3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月  </a:t>
            </a:r>
            <a:r>
              <a:rPr kumimoji="1" lang="en-US" sz="1300" dirty="0" err="1">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Beyou</a:t>
            </a:r>
            <a:r>
              <a:rPr kumimoji="1" 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 Chain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交 易 所 测 试 </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2020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年 </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4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月  </a:t>
            </a:r>
            <a:r>
              <a:rPr kumimoji="1" lang="en-US" sz="1300" dirty="0" err="1">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Beyou</a:t>
            </a:r>
            <a:r>
              <a:rPr kumimoji="1" 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 Chain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交易所正式上线</a:t>
            </a:r>
          </a:p>
          <a:p>
            <a:pPr algn="just">
              <a:lnSpc>
                <a:spcPct val="150000"/>
              </a:lnSpc>
            </a:pP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2020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年 </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6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月 </a:t>
            </a:r>
            <a:r>
              <a:rPr kumimoji="1" lang="en-US" altLang="zh-CN" sz="1300" dirty="0" err="1">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Beyou</a:t>
            </a:r>
            <a:r>
              <a:rPr kumimoji="1" lang="en-US" altLang="zh-CN"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 Chain </a:t>
            </a:r>
            <a:r>
              <a:rPr kumimoji="1" lang="zh-CN" altLang="en-US" sz="13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开启收购计划收购多家游戏开发公司准备登录纳斯达克</a:t>
            </a:r>
          </a:p>
        </p:txBody>
      </p:sp>
    </p:spTree>
    <p:extLst>
      <p:ext uri="{BB962C8B-B14F-4D97-AF65-F5344CB8AC3E}">
        <p14:creationId xmlns:p14="http://schemas.microsoft.com/office/powerpoint/2010/main" val="4283200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1D66F9D-C295-5244-9D28-13CB19ABA4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97" b="2297"/>
          <a:stretch>
            <a:fillRect/>
          </a:stretch>
        </p:blipFill>
        <p:spPr>
          <a:xfrm>
            <a:off x="-855" y="7710"/>
            <a:ext cx="10782300" cy="6858002"/>
          </a:xfrm>
        </p:spPr>
      </p:pic>
      <p:sp>
        <p:nvSpPr>
          <p:cNvPr id="4" name="Rectangle 3"/>
          <p:cNvSpPr/>
          <p:nvPr/>
        </p:nvSpPr>
        <p:spPr>
          <a:xfrm>
            <a:off x="-855" y="8438"/>
            <a:ext cx="10782300" cy="6858000"/>
          </a:xfrm>
          <a:prstGeom prst="rect">
            <a:avLst/>
          </a:prstGeom>
          <a:solidFill>
            <a:schemeClr val="tx1">
              <a:lumMod val="85000"/>
              <a:lumOff val="1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0781449" y="4195762"/>
            <a:ext cx="492026" cy="2662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1CDEE6-B29B-4B4A-AA9B-85AF9E1C31A9}"/>
              </a:ext>
            </a:extLst>
          </p:cNvPr>
          <p:cNvSpPr/>
          <p:nvPr/>
        </p:nvSpPr>
        <p:spPr>
          <a:xfrm>
            <a:off x="576878" y="3845859"/>
            <a:ext cx="8113898" cy="707886"/>
          </a:xfrm>
          <a:prstGeom prst="rect">
            <a:avLst/>
          </a:prstGeom>
        </p:spPr>
        <p:txBody>
          <a:bodyPr wrap="square">
            <a:spAutoFit/>
          </a:bodyPr>
          <a:lstStyle/>
          <a:p>
            <a:r>
              <a:rPr lang="zh-CN" altLang="en-US" sz="4000" dirty="0">
                <a:solidFill>
                  <a:srgbClr val="FFC100"/>
                </a:solidFill>
                <a:latin typeface="迷你简琥珀" panose="03000509000000000000" pitchFamily="66" charset="-122"/>
                <a:ea typeface="迷你简琥珀" panose="03000509000000000000" pitchFamily="66" charset="-122"/>
              </a:rPr>
              <a:t>免责声明</a:t>
            </a:r>
            <a:endParaRPr lang="en-US" altLang="zh-CN" sz="4000" dirty="0">
              <a:solidFill>
                <a:srgbClr val="FFC100"/>
              </a:solidFill>
              <a:latin typeface="迷你简琥珀" panose="03000509000000000000" pitchFamily="66" charset="-122"/>
              <a:ea typeface="迷你简琥珀" panose="03000509000000000000" pitchFamily="66" charset="-122"/>
            </a:endParaRPr>
          </a:p>
        </p:txBody>
      </p:sp>
      <p:sp>
        <p:nvSpPr>
          <p:cNvPr id="11" name="TextBox 10">
            <a:extLst>
              <a:ext uri="{FF2B5EF4-FFF2-40B4-BE49-F238E27FC236}">
                <a16:creationId xmlns:a16="http://schemas.microsoft.com/office/drawing/2014/main" id="{4F4E4E67-836D-2241-9067-36218704DB5E}"/>
              </a:ext>
            </a:extLst>
          </p:cNvPr>
          <p:cNvSpPr txBox="1"/>
          <p:nvPr/>
        </p:nvSpPr>
        <p:spPr>
          <a:xfrm rot="5400000">
            <a:off x="9924486" y="5469219"/>
            <a:ext cx="2207656" cy="276999"/>
          </a:xfrm>
          <a:prstGeom prst="rect">
            <a:avLst/>
          </a:prstGeom>
          <a:noFill/>
        </p:spPr>
        <p:txBody>
          <a:bodyPr wrap="none" rtlCol="0">
            <a:spAutoFit/>
          </a:bodyPr>
          <a:lstStyle/>
          <a:p>
            <a:pPr algn="ctr"/>
            <a:r>
              <a:rPr lang="en-US" sz="1200" spc="600" dirty="0">
                <a:solidFill>
                  <a:schemeClr val="tx1">
                    <a:lumMod val="85000"/>
                    <a:lumOff val="15000"/>
                  </a:schemeClr>
                </a:solidFill>
                <a:latin typeface="迷你简琥珀" panose="03000509000000000000" pitchFamily="66" charset="-122"/>
                <a:ea typeface="迷你简琥珀" panose="03000509000000000000" pitchFamily="66" charset="-122"/>
              </a:rPr>
              <a:t>BEYOU CHAIN</a:t>
            </a:r>
          </a:p>
        </p:txBody>
      </p:sp>
    </p:spTree>
    <p:extLst>
      <p:ext uri="{BB962C8B-B14F-4D97-AF65-F5344CB8AC3E}">
        <p14:creationId xmlns:p14="http://schemas.microsoft.com/office/powerpoint/2010/main" val="274091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093268" y="1675263"/>
            <a:ext cx="10404435" cy="4385816"/>
          </a:xfrm>
          <a:prstGeom prst="rect">
            <a:avLst/>
          </a:prstGeom>
        </p:spPr>
        <p:txBody>
          <a:bodyPr wrap="square">
            <a:spAutoFit/>
          </a:bodyPr>
          <a:lstStyle/>
          <a:p>
            <a:pPr algn="just">
              <a:lnSpc>
                <a:spcPct val="150000"/>
              </a:lnSpc>
            </a:pP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本声明不涉及与证券招标以及承担 </a:t>
            </a:r>
            <a:r>
              <a:rPr 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BYB </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经营性的相关风险，不涉及任何在司法管制内的受管制产品，本⽂件是项目阐述的概念性⽂件。白皮书并非出售或者征集招标与 </a:t>
            </a:r>
            <a:r>
              <a:rPr 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BYB </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产品及其相关公司的股份、证券或其他受管制产品。</a:t>
            </a:r>
          </a:p>
          <a:p>
            <a:pPr algn="just">
              <a:lnSpc>
                <a:spcPct val="150000"/>
              </a:lnSpc>
            </a:pP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根据本⽂件不能作为招股说明书或其他任何形式的标准化合约⽂件，也并不是 构成任何司法管辖区内的证券或其他任何受管制产品的劝告或征集的投资建议。本⽂件不能成为任何销售、订阅或邀请其他⼈去购买和订阅任何证券</a:t>
            </a:r>
            <a:r>
              <a:rPr lang="en-US" altLang="zh-CN"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以及基于此基础上形式的联系、合约或承诺。本白皮书并没有经过任何国家或地区的司法监管机构审查。不作为参与投资的建议：在本⽂件中所呈现的任何信息或者分析，都不构成任何参与代币投资决定的建议，并且不会做出任何具有倾向性的具体推荐。您必须听取⼀切有必要的专业建议，比如税务和会计梳理相关事务。不能构成任何声明和保证：本⽂件用于说明币游链项目所提出的 </a:t>
            </a:r>
            <a:r>
              <a:rPr 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BYB，</a:t>
            </a:r>
          </a:p>
          <a:p>
            <a:pPr algn="just">
              <a:lnSpc>
                <a:spcPct val="150000"/>
              </a:lnSpc>
            </a:pP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但 </a:t>
            </a:r>
            <a:r>
              <a:rPr 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BYB </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基⾦会明确表示：</a:t>
            </a:r>
          </a:p>
          <a:p>
            <a:pPr algn="just">
              <a:lnSpc>
                <a:spcPct val="150000"/>
              </a:lnSpc>
            </a:pPr>
            <a:endPar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endParaRPr>
          </a:p>
          <a:p>
            <a:pPr algn="just">
              <a:lnSpc>
                <a:spcPct val="150000"/>
              </a:lnSpc>
            </a:pPr>
            <a:r>
              <a:rPr lang="en-US" altLang="zh-CN"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1</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）对于本⽂件中描述的任何内容的准确性或完整性，或者以其他⽅式发布的、与项目相关的内容，不给予任何声明和保证；</a:t>
            </a:r>
          </a:p>
          <a:p>
            <a:pPr algn="just">
              <a:lnSpc>
                <a:spcPct val="150000"/>
              </a:lnSpc>
            </a:pPr>
            <a:r>
              <a:rPr lang="en-US" altLang="zh-CN"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2</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）在没有前提条件的情况下，不能对任何具有前瞻性、概念性陈述的成就或合理性内容给予任何声明和保证；</a:t>
            </a:r>
          </a:p>
          <a:p>
            <a:pPr algn="just">
              <a:lnSpc>
                <a:spcPct val="150000"/>
              </a:lnSpc>
            </a:pPr>
            <a:r>
              <a:rPr lang="en-US" altLang="zh-CN"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3</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）本⽂件中的任何内容，不作为任何对未来的承诺或陈述的依据；</a:t>
            </a:r>
          </a:p>
          <a:p>
            <a:pPr algn="just">
              <a:lnSpc>
                <a:spcPct val="150000"/>
              </a:lnSpc>
            </a:pPr>
            <a:r>
              <a:rPr lang="en-US" altLang="zh-CN"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4</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）不承担任何因白皮书的相关⼈员或其他⽅面造成的任何损失；</a:t>
            </a:r>
          </a:p>
          <a:p>
            <a:pPr algn="just">
              <a:lnSpc>
                <a:spcPct val="150000"/>
              </a:lnSpc>
            </a:pPr>
            <a:r>
              <a:rPr lang="en-US" altLang="zh-CN"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5</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）在⽆法免除的法律责任范围内，仅限于所适用法律所允  许的最⼤限度。不是任何⼈都可以参与项目：</a:t>
            </a:r>
            <a:r>
              <a:rPr 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BYB </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建设并不是任何⼈都可以参与，参与者可能需要 完成⼀系列的步骤，其中包括提供表明身份的信息和⽂件。非授权公司与该项目⽆关： 除了 </a:t>
            </a:r>
            <a:r>
              <a:rPr 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BYB </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基⾦会，使用其他任何公司或者机构的名称商标，并不说明任何⼀⽅与之有关联或认可，仅供说明相关内容之用；</a:t>
            </a:r>
          </a:p>
          <a:p>
            <a:pPr algn="just">
              <a:lnSpc>
                <a:spcPct val="150000"/>
              </a:lnSpc>
            </a:pPr>
            <a:r>
              <a:rPr lang="en-US" altLang="zh-CN"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6</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）依照部分国家和地区的监管政策，</a:t>
            </a:r>
            <a:r>
              <a:rPr 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BYB </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公募与私募阶段均需要严格的 </a:t>
            </a:r>
            <a:r>
              <a:rPr 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BYB </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机制，不针对包括中国、美国、新</a:t>
            </a:r>
          </a:p>
          <a:p>
            <a:pPr algn="just">
              <a:lnSpc>
                <a:spcPct val="150000"/>
              </a:lnSpc>
            </a:pPr>
            <a:r>
              <a:rPr lang="en-US" altLang="zh-CN"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7</a:t>
            </a:r>
            <a:r>
              <a:rPr lang="zh-CN" altLang="en-US" sz="11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）加坡等国家和地区的投资⼈开展相关活动。</a:t>
            </a:r>
          </a:p>
        </p:txBody>
      </p:sp>
      <p:sp>
        <p:nvSpPr>
          <p:cNvPr id="23" name="Rectangle 22"/>
          <p:cNvSpPr/>
          <p:nvPr/>
        </p:nvSpPr>
        <p:spPr>
          <a:xfrm>
            <a:off x="1093268" y="833972"/>
            <a:ext cx="2317871" cy="707886"/>
          </a:xfrm>
          <a:prstGeom prst="rect">
            <a:avLst/>
          </a:prstGeom>
        </p:spPr>
        <p:txBody>
          <a:bodyPr wrap="square">
            <a:spAutoFit/>
          </a:bodyPr>
          <a:lstStyle/>
          <a:p>
            <a:r>
              <a:rPr lang="zh-CN" altLang="en-US" sz="4000" dirty="0">
                <a:latin typeface="迷你简琥珀" panose="03000509000000000000" pitchFamily="66" charset="-122"/>
                <a:ea typeface="迷你简琥珀" panose="03000509000000000000" pitchFamily="66" charset="-122"/>
              </a:rPr>
              <a:t>免责声明</a:t>
            </a:r>
            <a:endParaRPr lang="en-US" sz="4000" dirty="0">
              <a:latin typeface="迷你简琥珀" panose="03000509000000000000" pitchFamily="66" charset="-122"/>
              <a:ea typeface="迷你简琥珀" panose="03000509000000000000" pitchFamily="66" charset="-122"/>
            </a:endParaRPr>
          </a:p>
        </p:txBody>
      </p:sp>
    </p:spTree>
    <p:extLst>
      <p:ext uri="{BB962C8B-B14F-4D97-AF65-F5344CB8AC3E}">
        <p14:creationId xmlns:p14="http://schemas.microsoft.com/office/powerpoint/2010/main" val="2235516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3793" y="2321004"/>
            <a:ext cx="3470822" cy="1107996"/>
          </a:xfrm>
          <a:prstGeom prst="rect">
            <a:avLst/>
          </a:prstGeom>
          <a:noFill/>
        </p:spPr>
        <p:txBody>
          <a:bodyPr wrap="none" rtlCol="0">
            <a:spAutoFit/>
          </a:bodyPr>
          <a:lstStyle/>
          <a:p>
            <a:r>
              <a:rPr lang="en-US" sz="6600" b="1" dirty="0">
                <a:solidFill>
                  <a:schemeClr val="tx1">
                    <a:lumMod val="85000"/>
                    <a:lumOff val="15000"/>
                  </a:schemeClr>
                </a:solidFill>
                <a:latin typeface="+mj-lt"/>
              </a:rPr>
              <a:t>Thanks</a:t>
            </a:r>
            <a:r>
              <a:rPr lang="en-US" sz="6600" b="1" dirty="0">
                <a:solidFill>
                  <a:schemeClr val="accent1"/>
                </a:solidFill>
                <a:latin typeface="+mj-lt"/>
              </a:rPr>
              <a:t>.</a:t>
            </a:r>
          </a:p>
        </p:txBody>
      </p:sp>
    </p:spTree>
    <p:extLst>
      <p:ext uri="{BB962C8B-B14F-4D97-AF65-F5344CB8AC3E}">
        <p14:creationId xmlns:p14="http://schemas.microsoft.com/office/powerpoint/2010/main" val="101006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4FBDECF-C656-A444-83EE-F035BAFA76CF}"/>
              </a:ext>
            </a:extLst>
          </p:cNvPr>
          <p:cNvSpPr/>
          <p:nvPr/>
        </p:nvSpPr>
        <p:spPr>
          <a:xfrm>
            <a:off x="7331749" y="2932990"/>
            <a:ext cx="4316911" cy="171264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奇思源黑 Light" panose="02000500000000000000" pitchFamily="2" charset="-128"/>
                <a:ea typeface="奇思源黑 Light" panose="02000500000000000000" pitchFamily="2" charset="-128"/>
                <a:cs typeface="奇思源黑 Light" panose="02000500000000000000" pitchFamily="2" charset="-128"/>
              </a:rPr>
              <a:t>游戏行业背景</a:t>
            </a:r>
            <a:endParaRPr lang="en-US" altLang="zh-CN" dirty="0">
              <a:latin typeface="奇思源黑 Light" panose="02000500000000000000" pitchFamily="2" charset="-128"/>
              <a:ea typeface="奇思源黑 Light" panose="02000500000000000000" pitchFamily="2" charset="-128"/>
              <a:cs typeface="奇思源黑 Light" panose="02000500000000000000" pitchFamily="2" charset="-128"/>
            </a:endParaRPr>
          </a:p>
          <a:p>
            <a:pPr marL="285750" indent="-285750">
              <a:lnSpc>
                <a:spcPct val="150000"/>
              </a:lnSpc>
              <a:buFont typeface="Arial" panose="020B0604020202020204" pitchFamily="34" charset="0"/>
              <a:buChar char="•"/>
            </a:pPr>
            <a:r>
              <a:rPr lang="en-US" dirty="0" err="1">
                <a:latin typeface="奇思源黑 Light" panose="02000500000000000000" pitchFamily="2" charset="-128"/>
                <a:ea typeface="奇思源黑 Light" panose="02000500000000000000" pitchFamily="2" charset="-128"/>
                <a:cs typeface="奇思源黑 Light" panose="02000500000000000000" pitchFamily="2" charset="-128"/>
              </a:rPr>
              <a:t>Beyou</a:t>
            </a:r>
            <a:r>
              <a:rPr lang="en-US" dirty="0">
                <a:latin typeface="奇思源黑 Light" panose="02000500000000000000" pitchFamily="2" charset="-128"/>
                <a:ea typeface="奇思源黑 Light" panose="02000500000000000000" pitchFamily="2" charset="-128"/>
                <a:cs typeface="奇思源黑 Light" panose="02000500000000000000" pitchFamily="2" charset="-128"/>
              </a:rPr>
              <a:t> Chain </a:t>
            </a:r>
            <a:r>
              <a:rPr lang="zh-CN" altLang="en-US" dirty="0">
                <a:latin typeface="奇思源黑 Light" panose="02000500000000000000" pitchFamily="2" charset="-128"/>
                <a:ea typeface="奇思源黑 Light" panose="02000500000000000000" pitchFamily="2" charset="-128"/>
                <a:cs typeface="奇思源黑 Light" panose="02000500000000000000" pitchFamily="2" charset="-128"/>
              </a:rPr>
              <a:t>项目</a:t>
            </a:r>
            <a:endParaRPr lang="en-US" altLang="zh-CN" dirty="0">
              <a:latin typeface="奇思源黑 Light" panose="02000500000000000000" pitchFamily="2" charset="-128"/>
              <a:ea typeface="奇思源黑 Light" panose="02000500000000000000" pitchFamily="2" charset="-128"/>
              <a:cs typeface="奇思源黑 Light" panose="02000500000000000000" pitchFamily="2" charset="-128"/>
            </a:endParaRPr>
          </a:p>
          <a:p>
            <a:pPr marL="285750" indent="-285750">
              <a:lnSpc>
                <a:spcPct val="150000"/>
              </a:lnSpc>
              <a:buFont typeface="Arial" panose="020B0604020202020204" pitchFamily="34" charset="0"/>
              <a:buChar char="•"/>
            </a:pPr>
            <a:r>
              <a:rPr lang="zh-CN" altLang="en-US" dirty="0">
                <a:latin typeface="奇思源黑 Light" panose="02000500000000000000" pitchFamily="2" charset="-128"/>
                <a:ea typeface="奇思源黑 Light" panose="02000500000000000000" pitchFamily="2" charset="-128"/>
                <a:cs typeface="奇思源黑 Light" panose="02000500000000000000" pitchFamily="2" charset="-128"/>
              </a:rPr>
              <a:t>经济体系</a:t>
            </a:r>
            <a:endParaRPr lang="en-US" altLang="zh-CN" dirty="0">
              <a:latin typeface="奇思源黑 Light" panose="02000500000000000000" pitchFamily="2" charset="-128"/>
              <a:ea typeface="奇思源黑 Light" panose="02000500000000000000" pitchFamily="2" charset="-128"/>
              <a:cs typeface="奇思源黑 Light" panose="02000500000000000000" pitchFamily="2" charset="-128"/>
            </a:endParaRPr>
          </a:p>
          <a:p>
            <a:pPr marL="285750" indent="-285750">
              <a:lnSpc>
                <a:spcPct val="150000"/>
              </a:lnSpc>
              <a:buFont typeface="Arial" panose="020B0604020202020204" pitchFamily="34" charset="0"/>
              <a:buChar char="•"/>
            </a:pPr>
            <a:r>
              <a:rPr lang="zh-CN" altLang="en-US" dirty="0">
                <a:latin typeface="奇思源黑 Light" panose="02000500000000000000" pitchFamily="2" charset="-128"/>
                <a:ea typeface="奇思源黑 Light" panose="02000500000000000000" pitchFamily="2" charset="-128"/>
                <a:cs typeface="奇思源黑 Light" panose="02000500000000000000" pitchFamily="2" charset="-128"/>
              </a:rPr>
              <a:t>未来开发方向</a:t>
            </a:r>
            <a:endParaRPr lang="en-US" dirty="0">
              <a:latin typeface="奇思源黑 Light" panose="02000500000000000000" pitchFamily="2" charset="-128"/>
              <a:ea typeface="奇思源黑 Light" panose="02000500000000000000" pitchFamily="2" charset="-128"/>
              <a:cs typeface="奇思源黑 Light" panose="02000500000000000000" pitchFamily="2" charset="-128"/>
            </a:endParaRPr>
          </a:p>
        </p:txBody>
      </p:sp>
      <p:sp>
        <p:nvSpPr>
          <p:cNvPr id="36" name="Rectangle 35">
            <a:extLst>
              <a:ext uri="{FF2B5EF4-FFF2-40B4-BE49-F238E27FC236}">
                <a16:creationId xmlns:a16="http://schemas.microsoft.com/office/drawing/2014/main" id="{C15CF3B9-D485-914F-88C4-9E21A9236DFA}"/>
              </a:ext>
            </a:extLst>
          </p:cNvPr>
          <p:cNvSpPr/>
          <p:nvPr/>
        </p:nvSpPr>
        <p:spPr>
          <a:xfrm>
            <a:off x="7331749" y="2033640"/>
            <a:ext cx="2956832" cy="737318"/>
          </a:xfrm>
          <a:prstGeom prst="rect">
            <a:avLst/>
          </a:prstGeom>
        </p:spPr>
        <p:txBody>
          <a:bodyPr wrap="square">
            <a:spAutoFit/>
          </a:bodyPr>
          <a:lstStyle/>
          <a:p>
            <a:pPr>
              <a:lnSpc>
                <a:spcPct val="150000"/>
              </a:lnSpc>
            </a:pPr>
            <a:r>
              <a:rPr lang="zh-CN" altLang="en-US" sz="3200" dirty="0">
                <a:latin typeface="迷你简琥珀" panose="03000509000000000000" pitchFamily="66" charset="-122"/>
                <a:ea typeface="迷你简琥珀" panose="03000509000000000000" pitchFamily="66" charset="-122"/>
              </a:rPr>
              <a:t>目录</a:t>
            </a:r>
            <a:endParaRPr lang="en-US" sz="3200" dirty="0">
              <a:latin typeface="迷你简琥珀" panose="03000509000000000000" pitchFamily="66" charset="-122"/>
              <a:ea typeface="迷你简琥珀" panose="03000509000000000000" pitchFamily="66" charset="-122"/>
            </a:endParaRPr>
          </a:p>
        </p:txBody>
      </p:sp>
      <p:pic>
        <p:nvPicPr>
          <p:cNvPr id="4" name="Picture 3">
            <a:extLst>
              <a:ext uri="{FF2B5EF4-FFF2-40B4-BE49-F238E27FC236}">
                <a16:creationId xmlns:a16="http://schemas.microsoft.com/office/drawing/2014/main" id="{2FEAE54D-8E93-614C-89CE-5F99A0CD9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41" y="1821884"/>
            <a:ext cx="6528915" cy="3511349"/>
          </a:xfrm>
          <a:prstGeom prst="rect">
            <a:avLst/>
          </a:prstGeom>
        </p:spPr>
      </p:pic>
    </p:spTree>
    <p:extLst>
      <p:ext uri="{BB962C8B-B14F-4D97-AF65-F5344CB8AC3E}">
        <p14:creationId xmlns:p14="http://schemas.microsoft.com/office/powerpoint/2010/main" val="286292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1D66F9D-C295-5244-9D28-13CB19ABA4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97" b="2297"/>
          <a:stretch>
            <a:fillRect/>
          </a:stretch>
        </p:blipFill>
        <p:spPr>
          <a:xfrm>
            <a:off x="-855" y="7710"/>
            <a:ext cx="10782300" cy="6858002"/>
          </a:xfrm>
        </p:spPr>
      </p:pic>
      <p:sp>
        <p:nvSpPr>
          <p:cNvPr id="4" name="Rectangle 3"/>
          <p:cNvSpPr/>
          <p:nvPr/>
        </p:nvSpPr>
        <p:spPr>
          <a:xfrm>
            <a:off x="-855" y="7712"/>
            <a:ext cx="10782300" cy="6858000"/>
          </a:xfrm>
          <a:prstGeom prst="rect">
            <a:avLst/>
          </a:prstGeom>
          <a:solidFill>
            <a:schemeClr val="tx1">
              <a:lumMod val="85000"/>
              <a:lumOff val="1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76878" y="3845859"/>
            <a:ext cx="8113898" cy="707886"/>
          </a:xfrm>
          <a:prstGeom prst="rect">
            <a:avLst/>
          </a:prstGeom>
        </p:spPr>
        <p:txBody>
          <a:bodyPr wrap="square">
            <a:spAutoFit/>
          </a:bodyPr>
          <a:lstStyle/>
          <a:p>
            <a:r>
              <a:rPr lang="en-US" altLang="zh-CN" sz="4000" dirty="0">
                <a:solidFill>
                  <a:srgbClr val="FFC100"/>
                </a:solidFill>
                <a:latin typeface="迷你简琥珀" panose="03000509000000000000" pitchFamily="66" charset="-122"/>
                <a:ea typeface="迷你简琥珀" panose="03000509000000000000" pitchFamily="66" charset="-122"/>
              </a:rPr>
              <a:t>Part 1 </a:t>
            </a:r>
            <a:r>
              <a:rPr lang="zh-CN" altLang="en-US" sz="4000" dirty="0">
                <a:solidFill>
                  <a:srgbClr val="FFC100"/>
                </a:solidFill>
                <a:latin typeface="迷你简琥珀" panose="03000509000000000000" pitchFamily="66" charset="-122"/>
                <a:ea typeface="迷你简琥珀" panose="03000509000000000000" pitchFamily="66" charset="-122"/>
              </a:rPr>
              <a:t>游戏行业背景</a:t>
            </a:r>
            <a:endParaRPr lang="en-US" altLang="zh-CN" sz="4000" dirty="0">
              <a:solidFill>
                <a:srgbClr val="FFC100"/>
              </a:solidFill>
              <a:latin typeface="迷你简琥珀" panose="03000509000000000000" pitchFamily="66" charset="-122"/>
              <a:ea typeface="迷你简琥珀" panose="03000509000000000000" pitchFamily="66" charset="-122"/>
            </a:endParaRPr>
          </a:p>
        </p:txBody>
      </p:sp>
      <p:sp>
        <p:nvSpPr>
          <p:cNvPr id="7" name="Rectangle 6"/>
          <p:cNvSpPr/>
          <p:nvPr/>
        </p:nvSpPr>
        <p:spPr>
          <a:xfrm>
            <a:off x="10781449" y="4195762"/>
            <a:ext cx="492026" cy="2662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17D38C5-E42A-9041-93F4-D13781E868E8}"/>
              </a:ext>
            </a:extLst>
          </p:cNvPr>
          <p:cNvSpPr txBox="1"/>
          <p:nvPr/>
        </p:nvSpPr>
        <p:spPr>
          <a:xfrm rot="5400000">
            <a:off x="9924486" y="5469219"/>
            <a:ext cx="2207656" cy="276999"/>
          </a:xfrm>
          <a:prstGeom prst="rect">
            <a:avLst/>
          </a:prstGeom>
          <a:noFill/>
        </p:spPr>
        <p:txBody>
          <a:bodyPr wrap="none" rtlCol="0">
            <a:spAutoFit/>
          </a:bodyPr>
          <a:lstStyle/>
          <a:p>
            <a:pPr algn="ctr"/>
            <a:r>
              <a:rPr lang="en-US" sz="1200" spc="600" dirty="0">
                <a:solidFill>
                  <a:schemeClr val="tx1">
                    <a:lumMod val="85000"/>
                    <a:lumOff val="15000"/>
                  </a:schemeClr>
                </a:solidFill>
                <a:latin typeface="迷你简琥珀" panose="03000509000000000000" pitchFamily="66" charset="-122"/>
                <a:ea typeface="迷你简琥珀" panose="03000509000000000000" pitchFamily="66" charset="-122"/>
              </a:rPr>
              <a:t>BEYOU CHAIN</a:t>
            </a:r>
          </a:p>
        </p:txBody>
      </p:sp>
    </p:spTree>
    <p:extLst>
      <p:ext uri="{BB962C8B-B14F-4D97-AF65-F5344CB8AC3E}">
        <p14:creationId xmlns:p14="http://schemas.microsoft.com/office/powerpoint/2010/main" val="230496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492026" cy="2662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16200000">
            <a:off x="-820937" y="1192620"/>
            <a:ext cx="2133919" cy="276999"/>
          </a:xfrm>
          <a:prstGeom prst="rect">
            <a:avLst/>
          </a:prstGeom>
          <a:noFill/>
        </p:spPr>
        <p:txBody>
          <a:bodyPr wrap="none" rtlCol="0">
            <a:spAutoFit/>
          </a:bodyPr>
          <a:lstStyle/>
          <a:p>
            <a:pPr algn="ctr"/>
            <a:r>
              <a:rPr lang="en-US" sz="1200" b="1" spc="600" dirty="0">
                <a:solidFill>
                  <a:schemeClr val="tx1">
                    <a:lumMod val="85000"/>
                    <a:lumOff val="15000"/>
                  </a:schemeClr>
                </a:solidFill>
                <a:latin typeface="+mj-lt"/>
              </a:rPr>
              <a:t>BEYOU CHAIN</a:t>
            </a:r>
          </a:p>
        </p:txBody>
      </p:sp>
      <p:sp>
        <p:nvSpPr>
          <p:cNvPr id="17" name="Rectangle 16"/>
          <p:cNvSpPr/>
          <p:nvPr/>
        </p:nvSpPr>
        <p:spPr>
          <a:xfrm>
            <a:off x="1955115" y="2290669"/>
            <a:ext cx="5490176" cy="677108"/>
          </a:xfrm>
          <a:prstGeom prst="rect">
            <a:avLst/>
          </a:prstGeom>
        </p:spPr>
        <p:txBody>
          <a:bodyPr wrap="square">
            <a:spAutoFit/>
          </a:bodyPr>
          <a:lstStyle/>
          <a:p>
            <a:r>
              <a:rPr lang="zh-CN" altLang="en-US" sz="3800" dirty="0">
                <a:latin typeface="迷你简琥珀" panose="03000509000000000000" pitchFamily="66" charset="-122"/>
                <a:ea typeface="迷你简琥珀" panose="03000509000000000000" pitchFamily="66" charset="-122"/>
              </a:rPr>
              <a:t>游戏行业背景</a:t>
            </a:r>
            <a:endParaRPr lang="en-US" altLang="zh-CN" sz="3800" dirty="0">
              <a:latin typeface="迷你简琥珀" panose="03000509000000000000" pitchFamily="66" charset="-122"/>
              <a:ea typeface="迷你简琥珀" panose="03000509000000000000" pitchFamily="66" charset="-122"/>
            </a:endParaRPr>
          </a:p>
        </p:txBody>
      </p:sp>
      <p:sp>
        <p:nvSpPr>
          <p:cNvPr id="41" name="Rectangle 40">
            <a:extLst>
              <a:ext uri="{FF2B5EF4-FFF2-40B4-BE49-F238E27FC236}">
                <a16:creationId xmlns:a16="http://schemas.microsoft.com/office/drawing/2014/main" id="{71FD1A87-A573-CC4D-B0A1-2C4C3542D0C2}"/>
              </a:ext>
            </a:extLst>
          </p:cNvPr>
          <p:cNvSpPr/>
          <p:nvPr/>
        </p:nvSpPr>
        <p:spPr>
          <a:xfrm>
            <a:off x="1955115" y="3139691"/>
            <a:ext cx="3945559" cy="1449564"/>
          </a:xfrm>
          <a:prstGeom prst="rect">
            <a:avLst/>
          </a:prstGeom>
        </p:spPr>
        <p:txBody>
          <a:bodyPr wrap="square">
            <a:spAutoFit/>
          </a:bodyPr>
          <a:lstStyle/>
          <a:p>
            <a:pPr algn="just">
              <a:lnSpc>
                <a:spcPct val="150000"/>
              </a:lnSpc>
            </a:pPr>
            <a:r>
              <a:rPr lang="zh-CN" altLang="en-US"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据新华社报告，网络游戏和在线投注市场目前已成为娱乐领域最受关注的商业模式。</a:t>
            </a:r>
            <a:r>
              <a:rPr lang="en-US" altLang="zh-CN"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2018</a:t>
            </a:r>
            <a:r>
              <a:rPr lang="zh-CN" altLang="en-US"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年，全球数字游戏玩家高达 </a:t>
            </a:r>
            <a:r>
              <a:rPr lang="en-US" altLang="zh-CN"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23 </a:t>
            </a:r>
            <a:r>
              <a:rPr lang="zh-CN" altLang="en-US"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亿，在游戏上花费 </a:t>
            </a:r>
            <a:r>
              <a:rPr lang="en-US" altLang="zh-CN"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1379 </a:t>
            </a:r>
            <a:r>
              <a:rPr lang="zh-CN" altLang="en-US"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亿美元，据预计，</a:t>
            </a:r>
            <a:r>
              <a:rPr lang="en-US" altLang="zh-CN"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2019—2020</a:t>
            </a:r>
            <a:r>
              <a:rPr lang="zh-CN" altLang="en-US"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年全球线上投注游戏市场规模将高达 </a:t>
            </a:r>
            <a:r>
              <a:rPr lang="en-US" altLang="zh-CN"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5360 </a:t>
            </a:r>
            <a:r>
              <a:rPr lang="zh-CN" altLang="en-US"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亿美元并且市场规模将不断扩大。</a:t>
            </a:r>
          </a:p>
        </p:txBody>
      </p:sp>
      <p:pic>
        <p:nvPicPr>
          <p:cNvPr id="5" name="Picture 4">
            <a:extLst>
              <a:ext uri="{FF2B5EF4-FFF2-40B4-BE49-F238E27FC236}">
                <a16:creationId xmlns:a16="http://schemas.microsoft.com/office/drawing/2014/main" id="{024FDD4E-FEE4-604C-A9D8-9B4C14F22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090" y="1410632"/>
            <a:ext cx="3544556" cy="3900839"/>
          </a:xfrm>
          <a:prstGeom prst="rect">
            <a:avLst/>
          </a:prstGeom>
        </p:spPr>
      </p:pic>
    </p:spTree>
    <p:extLst>
      <p:ext uri="{BB962C8B-B14F-4D97-AF65-F5344CB8AC3E}">
        <p14:creationId xmlns:p14="http://schemas.microsoft.com/office/powerpoint/2010/main" val="130085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0877550" y="1752600"/>
            <a:ext cx="131445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814411" y="5301807"/>
            <a:ext cx="3913762" cy="830997"/>
          </a:xfrm>
          <a:prstGeom prst="rect">
            <a:avLst/>
          </a:prstGeom>
        </p:spPr>
        <p:txBody>
          <a:bodyPr wrap="square">
            <a:spAutoFit/>
          </a:bodyPr>
          <a:lstStyle/>
          <a:p>
            <a:r>
              <a:rPr lang="zh-CN" altLang="en-US" sz="4800" dirty="0">
                <a:solidFill>
                  <a:schemeClr val="bg2">
                    <a:lumMod val="10000"/>
                  </a:schemeClr>
                </a:solidFill>
                <a:latin typeface="迷你简琥珀" panose="03000509000000000000" pitchFamily="66" charset="-122"/>
                <a:ea typeface="迷你简琥珀" panose="03000509000000000000" pitchFamily="66" charset="-122"/>
              </a:rPr>
              <a:t>未来开发方向</a:t>
            </a:r>
            <a:endParaRPr lang="en-US" altLang="zh-CN" sz="4800" dirty="0">
              <a:solidFill>
                <a:schemeClr val="bg2">
                  <a:lumMod val="10000"/>
                </a:schemeClr>
              </a:solidFill>
              <a:latin typeface="迷你简琥珀" panose="03000509000000000000" pitchFamily="66" charset="-122"/>
              <a:ea typeface="迷你简琥珀" panose="03000509000000000000" pitchFamily="66" charset="-122"/>
            </a:endParaRPr>
          </a:p>
        </p:txBody>
      </p:sp>
      <p:sp>
        <p:nvSpPr>
          <p:cNvPr id="5" name="Rectangle 4">
            <a:extLst>
              <a:ext uri="{FF2B5EF4-FFF2-40B4-BE49-F238E27FC236}">
                <a16:creationId xmlns:a16="http://schemas.microsoft.com/office/drawing/2014/main" id="{7F6AA074-03FB-3448-992E-701FEB91A21B}"/>
              </a:ext>
            </a:extLst>
          </p:cNvPr>
          <p:cNvSpPr/>
          <p:nvPr/>
        </p:nvSpPr>
        <p:spPr>
          <a:xfrm>
            <a:off x="4380262" y="2479177"/>
            <a:ext cx="3945559" cy="1726563"/>
          </a:xfrm>
          <a:prstGeom prst="rect">
            <a:avLst/>
          </a:prstGeom>
        </p:spPr>
        <p:txBody>
          <a:bodyPr wrap="square">
            <a:spAutoFit/>
          </a:bodyPr>
          <a:lstStyle/>
          <a:p>
            <a:pPr>
              <a:lnSpc>
                <a:spcPct val="150000"/>
              </a:lnSpc>
            </a:pPr>
            <a:r>
              <a:rPr lang="zh-CN" altLang="en-US" sz="12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rPr>
              <a:t>目前的网络游戏和线上投注平台，却存在着严重的信任危机：黑庄和暗箱操作现象层出不穷；法币充值和提现手续费高；实名账户安全隐患高；大数据杀熟；中心平台数据泄露等问题。绝大多数线上投注平台均以圈钱为主，由于未被纳入监管，不受法律制约，参与玩家急需一个安全、透明的公平机制。</a:t>
            </a:r>
          </a:p>
        </p:txBody>
      </p:sp>
      <p:sp>
        <p:nvSpPr>
          <p:cNvPr id="6" name="菱形 25">
            <a:extLst>
              <a:ext uri="{FF2B5EF4-FFF2-40B4-BE49-F238E27FC236}">
                <a16:creationId xmlns:a16="http://schemas.microsoft.com/office/drawing/2014/main" id="{52099190-0FE1-A14F-968D-A4CC3D26FC72}"/>
              </a:ext>
            </a:extLst>
          </p:cNvPr>
          <p:cNvSpPr/>
          <p:nvPr/>
        </p:nvSpPr>
        <p:spPr>
          <a:xfrm>
            <a:off x="1426199" y="2583815"/>
            <a:ext cx="1454785" cy="1454785"/>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600" dirty="0">
                <a:solidFill>
                  <a:schemeClr val="bg1"/>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手续费高</a:t>
            </a:r>
            <a:endParaRPr kumimoji="1" lang="zh-CN" altLang="en-US" sz="1600" b="1" dirty="0">
              <a:cs typeface="+mn-ea"/>
              <a:sym typeface="+mn-lt"/>
            </a:endParaRPr>
          </a:p>
        </p:txBody>
      </p:sp>
      <p:sp>
        <p:nvSpPr>
          <p:cNvPr id="7" name="菱形 26">
            <a:extLst>
              <a:ext uri="{FF2B5EF4-FFF2-40B4-BE49-F238E27FC236}">
                <a16:creationId xmlns:a16="http://schemas.microsoft.com/office/drawing/2014/main" id="{3EA26211-B398-5843-B7A4-41C91A1B3F5F}"/>
              </a:ext>
            </a:extLst>
          </p:cNvPr>
          <p:cNvSpPr/>
          <p:nvPr/>
        </p:nvSpPr>
        <p:spPr>
          <a:xfrm>
            <a:off x="2271384" y="1752600"/>
            <a:ext cx="1454785" cy="1454785"/>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600" dirty="0">
                <a:solidFill>
                  <a:schemeClr val="bg1"/>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黑庄和</a:t>
            </a:r>
          </a:p>
          <a:p>
            <a:pPr algn="ctr"/>
            <a:r>
              <a:rPr sz="1600" dirty="0">
                <a:solidFill>
                  <a:schemeClr val="bg1"/>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暗箱</a:t>
            </a:r>
            <a:endParaRPr kumimoji="1" lang="zh-CN" altLang="en-US" sz="1600" b="1" dirty="0">
              <a:cs typeface="+mn-ea"/>
              <a:sym typeface="+mn-lt"/>
            </a:endParaRPr>
          </a:p>
        </p:txBody>
      </p:sp>
      <p:sp>
        <p:nvSpPr>
          <p:cNvPr id="8" name="菱形 27">
            <a:extLst>
              <a:ext uri="{FF2B5EF4-FFF2-40B4-BE49-F238E27FC236}">
                <a16:creationId xmlns:a16="http://schemas.microsoft.com/office/drawing/2014/main" id="{CC86533A-62BD-0B4E-B2E2-700B8FC2CBBC}"/>
              </a:ext>
            </a:extLst>
          </p:cNvPr>
          <p:cNvSpPr/>
          <p:nvPr/>
        </p:nvSpPr>
        <p:spPr>
          <a:xfrm>
            <a:off x="2271384" y="3415030"/>
            <a:ext cx="1454785" cy="1454785"/>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600" dirty="0">
                <a:solidFill>
                  <a:schemeClr val="bg1"/>
                </a:solidFill>
                <a:latin typeface="奇思源黑 Light" panose="02000500000000000000" pitchFamily="2" charset="-128"/>
                <a:ea typeface="奇思源黑 Light" panose="02000500000000000000" pitchFamily="2" charset="-128"/>
                <a:cs typeface="奇思源黑 Light" panose="02000500000000000000" pitchFamily="2" charset="-128"/>
                <a:sym typeface="+mn-ea"/>
              </a:rPr>
              <a:t>中心平台数据泄露</a:t>
            </a:r>
            <a:endParaRPr kumimoji="1" lang="zh-CN" altLang="en-US" sz="1600" b="1" dirty="0">
              <a:cs typeface="+mn-ea"/>
              <a:sym typeface="+mn-lt"/>
            </a:endParaRPr>
          </a:p>
        </p:txBody>
      </p:sp>
    </p:spTree>
    <p:extLst>
      <p:ext uri="{BB962C8B-B14F-4D97-AF65-F5344CB8AC3E}">
        <p14:creationId xmlns:p14="http://schemas.microsoft.com/office/powerpoint/2010/main" val="127850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1D66F9D-C295-5244-9D28-13CB19ABA4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97" b="2297"/>
          <a:stretch>
            <a:fillRect/>
          </a:stretch>
        </p:blipFill>
        <p:spPr>
          <a:xfrm>
            <a:off x="-855" y="7710"/>
            <a:ext cx="10782300" cy="6858002"/>
          </a:xfrm>
        </p:spPr>
      </p:pic>
      <p:sp>
        <p:nvSpPr>
          <p:cNvPr id="4" name="Rectangle 3"/>
          <p:cNvSpPr/>
          <p:nvPr/>
        </p:nvSpPr>
        <p:spPr>
          <a:xfrm>
            <a:off x="-855" y="8438"/>
            <a:ext cx="10782300" cy="6858000"/>
          </a:xfrm>
          <a:prstGeom prst="rect">
            <a:avLst/>
          </a:prstGeom>
          <a:solidFill>
            <a:schemeClr val="tx1">
              <a:lumMod val="85000"/>
              <a:lumOff val="1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0781449" y="4195762"/>
            <a:ext cx="492026" cy="2662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1CDEE6-B29B-4B4A-AA9B-85AF9E1C31A9}"/>
              </a:ext>
            </a:extLst>
          </p:cNvPr>
          <p:cNvSpPr/>
          <p:nvPr/>
        </p:nvSpPr>
        <p:spPr>
          <a:xfrm>
            <a:off x="576878" y="3845859"/>
            <a:ext cx="8113898" cy="707886"/>
          </a:xfrm>
          <a:prstGeom prst="rect">
            <a:avLst/>
          </a:prstGeom>
        </p:spPr>
        <p:txBody>
          <a:bodyPr wrap="square">
            <a:spAutoFit/>
          </a:bodyPr>
          <a:lstStyle/>
          <a:p>
            <a:r>
              <a:rPr lang="en-US" altLang="zh-CN" sz="4000" dirty="0">
                <a:solidFill>
                  <a:srgbClr val="FFC100"/>
                </a:solidFill>
                <a:latin typeface="迷你简琥珀" panose="03000509000000000000" pitchFamily="66" charset="-122"/>
                <a:ea typeface="迷你简琥珀" panose="03000509000000000000" pitchFamily="66" charset="-122"/>
              </a:rPr>
              <a:t>Part 2 </a:t>
            </a:r>
            <a:r>
              <a:rPr lang="en-US" altLang="zh-CN" sz="4000" dirty="0" err="1">
                <a:solidFill>
                  <a:srgbClr val="FFC100"/>
                </a:solidFill>
                <a:latin typeface="迷你简琥珀" panose="03000509000000000000" pitchFamily="66" charset="-122"/>
                <a:ea typeface="迷你简琥珀" panose="03000509000000000000" pitchFamily="66" charset="-122"/>
              </a:rPr>
              <a:t>Beyou</a:t>
            </a:r>
            <a:r>
              <a:rPr lang="en-US" altLang="zh-CN" sz="4000" dirty="0">
                <a:solidFill>
                  <a:srgbClr val="FFC100"/>
                </a:solidFill>
                <a:latin typeface="迷你简琥珀" panose="03000509000000000000" pitchFamily="66" charset="-122"/>
                <a:ea typeface="迷你简琥珀" panose="03000509000000000000" pitchFamily="66" charset="-122"/>
              </a:rPr>
              <a:t> Chain </a:t>
            </a:r>
            <a:r>
              <a:rPr lang="zh-CN" altLang="en-US" sz="4000" dirty="0">
                <a:solidFill>
                  <a:srgbClr val="FFC100"/>
                </a:solidFill>
                <a:latin typeface="迷你简琥珀" panose="03000509000000000000" pitchFamily="66" charset="-122"/>
                <a:ea typeface="迷你简琥珀" panose="03000509000000000000" pitchFamily="66" charset="-122"/>
              </a:rPr>
              <a:t>项目</a:t>
            </a:r>
            <a:endParaRPr lang="en-US" altLang="zh-CN" sz="4000" dirty="0">
              <a:solidFill>
                <a:srgbClr val="FFC100"/>
              </a:solidFill>
              <a:latin typeface="迷你简琥珀" panose="03000509000000000000" pitchFamily="66" charset="-122"/>
              <a:ea typeface="迷你简琥珀" panose="03000509000000000000" pitchFamily="66" charset="-122"/>
            </a:endParaRPr>
          </a:p>
        </p:txBody>
      </p:sp>
      <p:sp>
        <p:nvSpPr>
          <p:cNvPr id="11" name="TextBox 10">
            <a:extLst>
              <a:ext uri="{FF2B5EF4-FFF2-40B4-BE49-F238E27FC236}">
                <a16:creationId xmlns:a16="http://schemas.microsoft.com/office/drawing/2014/main" id="{4F4E4E67-836D-2241-9067-36218704DB5E}"/>
              </a:ext>
            </a:extLst>
          </p:cNvPr>
          <p:cNvSpPr txBox="1"/>
          <p:nvPr/>
        </p:nvSpPr>
        <p:spPr>
          <a:xfrm rot="5400000">
            <a:off x="9924486" y="5469219"/>
            <a:ext cx="2207656" cy="276999"/>
          </a:xfrm>
          <a:prstGeom prst="rect">
            <a:avLst/>
          </a:prstGeom>
          <a:noFill/>
        </p:spPr>
        <p:txBody>
          <a:bodyPr wrap="none" rtlCol="0">
            <a:spAutoFit/>
          </a:bodyPr>
          <a:lstStyle/>
          <a:p>
            <a:pPr algn="ctr"/>
            <a:r>
              <a:rPr lang="en-US" sz="1200" spc="600" dirty="0">
                <a:solidFill>
                  <a:schemeClr val="tx1">
                    <a:lumMod val="85000"/>
                    <a:lumOff val="15000"/>
                  </a:schemeClr>
                </a:solidFill>
                <a:latin typeface="迷你简琥珀" panose="03000509000000000000" pitchFamily="66" charset="-122"/>
                <a:ea typeface="迷你简琥珀" panose="03000509000000000000" pitchFamily="66" charset="-122"/>
              </a:rPr>
              <a:t>BEYOU CHAIN</a:t>
            </a:r>
          </a:p>
        </p:txBody>
      </p:sp>
    </p:spTree>
    <p:extLst>
      <p:ext uri="{BB962C8B-B14F-4D97-AF65-F5344CB8AC3E}">
        <p14:creationId xmlns:p14="http://schemas.microsoft.com/office/powerpoint/2010/main" val="3978239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4FBDECF-C656-A444-83EE-F035BAFA76CF}"/>
              </a:ext>
            </a:extLst>
          </p:cNvPr>
          <p:cNvSpPr/>
          <p:nvPr/>
        </p:nvSpPr>
        <p:spPr>
          <a:xfrm>
            <a:off x="7148869" y="2692638"/>
            <a:ext cx="4316911" cy="2640595"/>
          </a:xfrm>
          <a:prstGeom prst="rect">
            <a:avLst/>
          </a:prstGeom>
        </p:spPr>
        <p:txBody>
          <a:bodyPr wrap="square">
            <a:spAutoFit/>
          </a:bodyPr>
          <a:lstStyle/>
          <a:p>
            <a:pPr algn="just">
              <a:lnSpc>
                <a:spcPct val="150000"/>
              </a:lnSpc>
            </a:pPr>
            <a:r>
              <a:rPr kumimoji="1"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面对游戏市场种种乱象，</a:t>
            </a:r>
            <a:r>
              <a:rPr kumimoji="1" lang="en-US" sz="1600" dirty="0" err="1">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Beyou</a:t>
            </a:r>
            <a:r>
              <a:rPr kumimoji="1" 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 Chain</a:t>
            </a:r>
            <a:r>
              <a:rPr kumimoji="1"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希望能改变产业疲软和不成熟的现状。自诞生以来，</a:t>
            </a:r>
            <a:r>
              <a:rPr kumimoji="1" lang="en-US" sz="1600" dirty="0" err="1">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Beyou</a:t>
            </a:r>
            <a:r>
              <a:rPr kumimoji="1" 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 Chain</a:t>
            </a:r>
            <a:r>
              <a:rPr kumimoji="1" lang="zh-CN" altLang="en-US"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sym typeface="+mn-lt"/>
              </a:rPr>
              <a:t>便一直致力于打造全球顶尖的游戏支付公链，在区块链匿名支付与游戏产业结合的领域开辟出新的道路，致⼒于打造出⼀个去中⼼化的，集支付、开发、娱乐为⼀体的游戏生态圈。</a:t>
            </a:r>
          </a:p>
        </p:txBody>
      </p:sp>
      <p:sp>
        <p:nvSpPr>
          <p:cNvPr id="36" name="Rectangle 35">
            <a:extLst>
              <a:ext uri="{FF2B5EF4-FFF2-40B4-BE49-F238E27FC236}">
                <a16:creationId xmlns:a16="http://schemas.microsoft.com/office/drawing/2014/main" id="{C15CF3B9-D485-914F-88C4-9E21A9236DFA}"/>
              </a:ext>
            </a:extLst>
          </p:cNvPr>
          <p:cNvSpPr/>
          <p:nvPr/>
        </p:nvSpPr>
        <p:spPr>
          <a:xfrm>
            <a:off x="7148869" y="1739442"/>
            <a:ext cx="2956832" cy="737318"/>
          </a:xfrm>
          <a:prstGeom prst="rect">
            <a:avLst/>
          </a:prstGeom>
        </p:spPr>
        <p:txBody>
          <a:bodyPr wrap="square">
            <a:spAutoFit/>
          </a:bodyPr>
          <a:lstStyle/>
          <a:p>
            <a:pPr>
              <a:lnSpc>
                <a:spcPct val="150000"/>
              </a:lnSpc>
            </a:pPr>
            <a:r>
              <a:rPr lang="en-US" altLang="zh-CN" sz="3200" dirty="0" err="1">
                <a:latin typeface="迷你简琥珀" panose="03000509000000000000" pitchFamily="66" charset="-122"/>
                <a:ea typeface="迷你简琥珀" panose="03000509000000000000" pitchFamily="66" charset="-122"/>
              </a:rPr>
              <a:t>Beyou</a:t>
            </a:r>
            <a:r>
              <a:rPr lang="en-US" altLang="zh-CN" sz="3200" dirty="0">
                <a:latin typeface="迷你简琥珀" panose="03000509000000000000" pitchFamily="66" charset="-122"/>
                <a:ea typeface="迷你简琥珀" panose="03000509000000000000" pitchFamily="66" charset="-122"/>
              </a:rPr>
              <a:t> Chain</a:t>
            </a:r>
            <a:endParaRPr lang="en-US" sz="3200" dirty="0">
              <a:latin typeface="迷你简琥珀" panose="03000509000000000000" pitchFamily="66" charset="-122"/>
              <a:ea typeface="迷你简琥珀" panose="03000509000000000000" pitchFamily="66" charset="-122"/>
            </a:endParaRPr>
          </a:p>
        </p:txBody>
      </p:sp>
      <p:pic>
        <p:nvPicPr>
          <p:cNvPr id="4" name="Picture 3">
            <a:extLst>
              <a:ext uri="{FF2B5EF4-FFF2-40B4-BE49-F238E27FC236}">
                <a16:creationId xmlns:a16="http://schemas.microsoft.com/office/drawing/2014/main" id="{2FEAE54D-8E93-614C-89CE-5F99A0CD9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41" y="1821884"/>
            <a:ext cx="6528915" cy="3511349"/>
          </a:xfrm>
          <a:prstGeom prst="rect">
            <a:avLst/>
          </a:prstGeom>
        </p:spPr>
      </p:pic>
    </p:spTree>
    <p:extLst>
      <p:ext uri="{BB962C8B-B14F-4D97-AF65-F5344CB8AC3E}">
        <p14:creationId xmlns:p14="http://schemas.microsoft.com/office/powerpoint/2010/main" val="227926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325603" y="2625918"/>
            <a:ext cx="4171072" cy="2370521"/>
          </a:xfrm>
          <a:prstGeom prst="rect">
            <a:avLst/>
          </a:prstGeom>
        </p:spPr>
        <p:txBody>
          <a:bodyPr wrap="square">
            <a:spAutoFit/>
          </a:bodyPr>
          <a:lstStyle/>
          <a:p>
            <a:pPr algn="just">
              <a:lnSpc>
                <a:spcPct val="150000"/>
              </a:lnSpc>
            </a:pPr>
            <a:r>
              <a:rPr kumimoji="1" lang="zh-CN" altLang="en-US" sz="1600" b="1" dirty="0">
                <a:solidFill>
                  <a:schemeClr val="tx1">
                    <a:lumMod val="75000"/>
                    <a:lumOff val="25000"/>
                  </a:schemeClr>
                </a:solidFill>
                <a:cs typeface="+mn-ea"/>
                <a:sym typeface="+mn-lt"/>
              </a:rPr>
              <a:t>打通链上链下支付场景</a:t>
            </a:r>
            <a:endParaRPr lang="en-US" altLang="zh-CN" sz="1600" dirty="0">
              <a:solidFill>
                <a:schemeClr val="tx1">
                  <a:lumMod val="75000"/>
                  <a:lumOff val="25000"/>
                </a:schemeClr>
              </a:solidFill>
              <a:latin typeface="奇思源黑 Light" panose="02000500000000000000" pitchFamily="2" charset="-128"/>
              <a:ea typeface="奇思源黑 Light" panose="02000500000000000000" pitchFamily="2" charset="-128"/>
              <a:cs typeface="奇思源黑 Light" panose="02000500000000000000" pitchFamily="2" charset="-128"/>
            </a:endParaRPr>
          </a:p>
          <a:p>
            <a:pPr algn="just">
              <a:lnSpc>
                <a:spcPct val="150000"/>
              </a:lnSpc>
            </a:pPr>
            <a:r>
              <a:rPr kumimoji="1" lang="zh-CN" altLang="en-US" sz="1200" dirty="0">
                <a:solidFill>
                  <a:schemeClr val="tx1">
                    <a:lumMod val="75000"/>
                    <a:lumOff val="25000"/>
                  </a:schemeClr>
                </a:solidFill>
                <a:cs typeface="+mn-ea"/>
                <a:sym typeface="+mn-lt"/>
              </a:rPr>
              <a:t>基于区块链分布式支付，可以为金融行业提供信用背书，使得数据在分布式的数据库中实现跨网和安全共享，</a:t>
            </a:r>
            <a:r>
              <a:rPr kumimoji="1" lang="en-US" sz="1200" dirty="0" err="1">
                <a:solidFill>
                  <a:schemeClr val="tx1">
                    <a:lumMod val="75000"/>
                    <a:lumOff val="25000"/>
                  </a:schemeClr>
                </a:solidFill>
                <a:cs typeface="+mn-ea"/>
                <a:sym typeface="+mn-lt"/>
              </a:rPr>
              <a:t>Beyou</a:t>
            </a:r>
            <a:r>
              <a:rPr kumimoji="1" lang="en-US" sz="1200" dirty="0">
                <a:solidFill>
                  <a:schemeClr val="tx1">
                    <a:lumMod val="75000"/>
                    <a:lumOff val="25000"/>
                  </a:schemeClr>
                </a:solidFill>
                <a:cs typeface="+mn-ea"/>
                <a:sym typeface="+mn-lt"/>
              </a:rPr>
              <a:t> Chain</a:t>
            </a:r>
            <a:r>
              <a:rPr kumimoji="1" lang="zh-CN" altLang="en-US" sz="1200" dirty="0">
                <a:solidFill>
                  <a:schemeClr val="tx1">
                    <a:lumMod val="75000"/>
                    <a:lumOff val="25000"/>
                  </a:schemeClr>
                </a:solidFill>
                <a:cs typeface="+mn-ea"/>
                <a:sym typeface="+mn-lt"/>
              </a:rPr>
              <a:t>公链通过自主开发区块链钱包</a:t>
            </a:r>
            <a:r>
              <a:rPr kumimoji="1" lang="en-US" sz="1200" dirty="0">
                <a:solidFill>
                  <a:schemeClr val="tx1">
                    <a:lumMod val="75000"/>
                    <a:lumOff val="25000"/>
                  </a:schemeClr>
                </a:solidFill>
                <a:cs typeface="+mn-ea"/>
                <a:sym typeface="+mn-lt"/>
              </a:rPr>
              <a:t>App。</a:t>
            </a:r>
            <a:r>
              <a:rPr kumimoji="1" lang="zh-CN" altLang="en-US" sz="1200" dirty="0">
                <a:solidFill>
                  <a:schemeClr val="tx1">
                    <a:lumMod val="75000"/>
                    <a:lumOff val="25000"/>
                  </a:schemeClr>
                </a:solidFill>
                <a:cs typeface="+mn-ea"/>
                <a:sym typeface="+mn-lt"/>
              </a:rPr>
              <a:t>玩家在</a:t>
            </a:r>
            <a:r>
              <a:rPr kumimoji="1" lang="en-US" sz="1200" dirty="0" err="1">
                <a:solidFill>
                  <a:schemeClr val="tx1">
                    <a:lumMod val="75000"/>
                    <a:lumOff val="25000"/>
                  </a:schemeClr>
                </a:solidFill>
                <a:cs typeface="+mn-ea"/>
                <a:sym typeface="+mn-lt"/>
              </a:rPr>
              <a:t>Beyou</a:t>
            </a:r>
            <a:r>
              <a:rPr kumimoji="1" lang="en-US" sz="1200" dirty="0">
                <a:solidFill>
                  <a:schemeClr val="tx1">
                    <a:lumMod val="75000"/>
                    <a:lumOff val="25000"/>
                  </a:schemeClr>
                </a:solidFill>
                <a:cs typeface="+mn-ea"/>
                <a:sym typeface="+mn-lt"/>
              </a:rPr>
              <a:t> Chain</a:t>
            </a:r>
            <a:r>
              <a:rPr kumimoji="1" lang="zh-CN" altLang="en-US" sz="1200" dirty="0">
                <a:solidFill>
                  <a:schemeClr val="tx1">
                    <a:lumMod val="75000"/>
                    <a:lumOff val="25000"/>
                  </a:schemeClr>
                </a:solidFill>
                <a:cs typeface="+mn-ea"/>
                <a:sym typeface="+mn-lt"/>
              </a:rPr>
              <a:t>的平台上找到优质区块链游戏后，可以自由、安全、快捷地交易游戏资产。</a:t>
            </a:r>
          </a:p>
          <a:p>
            <a:pPr algn="just">
              <a:lnSpc>
                <a:spcPct val="150000"/>
              </a:lnSpc>
            </a:pPr>
            <a:r>
              <a:rPr kumimoji="1" lang="en-US" sz="1200" dirty="0" err="1">
                <a:solidFill>
                  <a:schemeClr val="tx1">
                    <a:lumMod val="75000"/>
                    <a:lumOff val="25000"/>
                  </a:schemeClr>
                </a:solidFill>
                <a:cs typeface="+mn-ea"/>
                <a:sym typeface="+mn-lt"/>
              </a:rPr>
              <a:t>Beyou</a:t>
            </a:r>
            <a:r>
              <a:rPr kumimoji="1" lang="en-US" sz="1200" dirty="0">
                <a:solidFill>
                  <a:schemeClr val="tx1">
                    <a:lumMod val="75000"/>
                    <a:lumOff val="25000"/>
                  </a:schemeClr>
                </a:solidFill>
                <a:cs typeface="+mn-ea"/>
                <a:sym typeface="+mn-lt"/>
              </a:rPr>
              <a:t> Chain</a:t>
            </a:r>
            <a:r>
              <a:rPr kumimoji="1" lang="zh-CN" altLang="en-US" sz="1200" dirty="0">
                <a:solidFill>
                  <a:schemeClr val="tx1">
                    <a:lumMod val="75000"/>
                    <a:lumOff val="25000"/>
                  </a:schemeClr>
                </a:solidFill>
                <a:cs typeface="+mn-ea"/>
                <a:sym typeface="+mn-lt"/>
              </a:rPr>
              <a:t>之后拟将柬埔寨游戏资源以及东南亚线上投注支付全部打通，扩大“游戏</a:t>
            </a:r>
            <a:r>
              <a:rPr kumimoji="1" lang="en-US" altLang="zh-CN" sz="1200" dirty="0">
                <a:solidFill>
                  <a:schemeClr val="tx1">
                    <a:lumMod val="75000"/>
                    <a:lumOff val="25000"/>
                  </a:schemeClr>
                </a:solidFill>
                <a:cs typeface="+mn-ea"/>
                <a:sym typeface="+mn-lt"/>
              </a:rPr>
              <a:t>+</a:t>
            </a:r>
            <a:r>
              <a:rPr kumimoji="1" lang="zh-CN" altLang="en-US" sz="1200" dirty="0">
                <a:solidFill>
                  <a:schemeClr val="tx1">
                    <a:lumMod val="75000"/>
                    <a:lumOff val="25000"/>
                  </a:schemeClr>
                </a:solidFill>
                <a:cs typeface="+mn-ea"/>
                <a:sym typeface="+mn-lt"/>
              </a:rPr>
              <a:t>支付”板块的生态。</a:t>
            </a:r>
          </a:p>
        </p:txBody>
      </p:sp>
      <p:sp>
        <p:nvSpPr>
          <p:cNvPr id="23" name="Rectangle 22"/>
          <p:cNvSpPr/>
          <p:nvPr/>
        </p:nvSpPr>
        <p:spPr>
          <a:xfrm>
            <a:off x="996829" y="1334035"/>
            <a:ext cx="5794390" cy="707886"/>
          </a:xfrm>
          <a:prstGeom prst="rect">
            <a:avLst/>
          </a:prstGeom>
        </p:spPr>
        <p:txBody>
          <a:bodyPr wrap="square">
            <a:spAutoFit/>
          </a:bodyPr>
          <a:lstStyle/>
          <a:p>
            <a:r>
              <a:rPr lang="en-US" altLang="zh-CN" sz="4000" dirty="0" err="1">
                <a:latin typeface="迷你简琥珀" panose="03000509000000000000" pitchFamily="66" charset="-122"/>
                <a:ea typeface="迷你简琥珀" panose="03000509000000000000" pitchFamily="66" charset="-122"/>
              </a:rPr>
              <a:t>Beyou</a:t>
            </a:r>
            <a:r>
              <a:rPr lang="en-US" altLang="zh-CN" sz="4000" dirty="0">
                <a:latin typeface="迷你简琥珀" panose="03000509000000000000" pitchFamily="66" charset="-122"/>
                <a:ea typeface="迷你简琥珀" panose="03000509000000000000" pitchFamily="66" charset="-122"/>
              </a:rPr>
              <a:t> Chain</a:t>
            </a:r>
            <a:r>
              <a:rPr lang="zh-CN" altLang="en-US" sz="4000" dirty="0">
                <a:latin typeface="迷你简琥珀" panose="03000509000000000000" pitchFamily="66" charset="-122"/>
                <a:ea typeface="迷你简琥珀" panose="03000509000000000000" pitchFamily="66" charset="-122"/>
              </a:rPr>
              <a:t>核心价值</a:t>
            </a:r>
            <a:endParaRPr lang="en-US" sz="4000" dirty="0">
              <a:latin typeface="迷你简琥珀" panose="03000509000000000000" pitchFamily="66" charset="-122"/>
              <a:ea typeface="迷你简琥珀" panose="03000509000000000000" pitchFamily="66" charset="-122"/>
            </a:endParaRPr>
          </a:p>
        </p:txBody>
      </p:sp>
      <p:sp>
        <p:nvSpPr>
          <p:cNvPr id="18" name="Rectangle 17">
            <a:extLst>
              <a:ext uri="{FF2B5EF4-FFF2-40B4-BE49-F238E27FC236}">
                <a16:creationId xmlns:a16="http://schemas.microsoft.com/office/drawing/2014/main" id="{97B26D4B-5E4D-044A-9EE2-2CB54838BB93}"/>
              </a:ext>
            </a:extLst>
          </p:cNvPr>
          <p:cNvSpPr/>
          <p:nvPr/>
        </p:nvSpPr>
        <p:spPr>
          <a:xfrm>
            <a:off x="6000344" y="2749029"/>
            <a:ext cx="4304636" cy="2247410"/>
          </a:xfrm>
          <a:prstGeom prst="rect">
            <a:avLst/>
          </a:prstGeom>
        </p:spPr>
        <p:txBody>
          <a:bodyPr wrap="square">
            <a:spAutoFit/>
          </a:bodyPr>
          <a:lstStyle/>
          <a:p>
            <a:r>
              <a:rPr kumimoji="1" lang="zh-CN" altLang="en-US" sz="1600" b="1" dirty="0">
                <a:solidFill>
                  <a:schemeClr val="tx1">
                    <a:lumMod val="75000"/>
                    <a:lumOff val="25000"/>
                  </a:schemeClr>
                </a:solidFill>
                <a:cs typeface="+mn-ea"/>
                <a:sym typeface="+mn-lt"/>
              </a:rPr>
              <a:t>游戏资产道具上链</a:t>
            </a:r>
          </a:p>
          <a:p>
            <a:pPr>
              <a:lnSpc>
                <a:spcPct val="150000"/>
              </a:lnSpc>
            </a:pPr>
            <a:r>
              <a:rPr kumimoji="1" lang="en-US" sz="1200" dirty="0" err="1">
                <a:solidFill>
                  <a:schemeClr val="tx1">
                    <a:lumMod val="75000"/>
                    <a:lumOff val="25000"/>
                  </a:schemeClr>
                </a:solidFill>
                <a:cs typeface="+mn-ea"/>
                <a:sym typeface="+mn-lt"/>
              </a:rPr>
              <a:t>Beyou</a:t>
            </a:r>
            <a:r>
              <a:rPr kumimoji="1" lang="en-US" sz="1200" dirty="0">
                <a:solidFill>
                  <a:schemeClr val="tx1">
                    <a:lumMod val="75000"/>
                    <a:lumOff val="25000"/>
                  </a:schemeClr>
                </a:solidFill>
                <a:cs typeface="+mn-ea"/>
                <a:sym typeface="+mn-lt"/>
              </a:rPr>
              <a:t> Chain </a:t>
            </a:r>
            <a:r>
              <a:rPr kumimoji="1" lang="zh-CN" altLang="en-US" sz="1200" dirty="0">
                <a:solidFill>
                  <a:schemeClr val="tx1">
                    <a:lumMod val="75000"/>
                    <a:lumOff val="25000"/>
                  </a:schemeClr>
                </a:solidFill>
                <a:cs typeface="+mn-ea"/>
                <a:sym typeface="+mn-lt"/>
              </a:rPr>
              <a:t>不仅仅具有⼀个稳定⾼效的区块链⽹络，更规范了套游戏⾏业的道具资源设计标准。 游戏开发商会基于币游链，设计它们的游戏道具。这样的游戏道具，是唯⼀、不可更改的。游戏的道具可以非常安全自由地流通，这是⼀个⾏业的巨⼤颠覆。这样的流通，不仅仅是游戏内的⼀个流通，更多是全球范围内不同游戏间的流通。在资产上链、道具上链的同时，解决过往游戏公链难以形成生态的痛点。</a:t>
            </a:r>
          </a:p>
        </p:txBody>
      </p:sp>
    </p:spTree>
    <p:extLst>
      <p:ext uri="{BB962C8B-B14F-4D97-AF65-F5344CB8AC3E}">
        <p14:creationId xmlns:p14="http://schemas.microsoft.com/office/powerpoint/2010/main" val="352229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325603" y="2718251"/>
            <a:ext cx="4171072" cy="2801408"/>
          </a:xfrm>
          <a:prstGeom prst="rect">
            <a:avLst/>
          </a:prstGeom>
        </p:spPr>
        <p:txBody>
          <a:bodyPr wrap="square">
            <a:spAutoFit/>
          </a:bodyPr>
          <a:lstStyle/>
          <a:p>
            <a:r>
              <a:rPr kumimoji="1" lang="zh-CN" altLang="en-US" sz="1600" b="1" dirty="0">
                <a:solidFill>
                  <a:schemeClr val="tx1">
                    <a:lumMod val="75000"/>
                    <a:lumOff val="25000"/>
                  </a:schemeClr>
                </a:solidFill>
                <a:cs typeface="+mn-ea"/>
                <a:sym typeface="+mn-lt"/>
              </a:rPr>
              <a:t>去中心化游戏机制</a:t>
            </a:r>
          </a:p>
          <a:p>
            <a:pPr>
              <a:lnSpc>
                <a:spcPct val="150000"/>
              </a:lnSpc>
            </a:pPr>
            <a:r>
              <a:rPr kumimoji="1" lang="zh-CN" altLang="en-US" sz="1200" dirty="0">
                <a:solidFill>
                  <a:schemeClr val="tx1">
                    <a:lumMod val="75000"/>
                    <a:lumOff val="25000"/>
                  </a:schemeClr>
                </a:solidFill>
                <a:cs typeface="+mn-ea"/>
                <a:sym typeface="+mn-lt"/>
              </a:rPr>
              <a:t>对于玩家而言，传统游戏的数据缺乏公正性和公开性。因为游戏公司管理数字虚拟财产的载体是自家服务器，这对玩家产生了制约，游戏中常常存在不公开、易盗取、数据删除或篡改等风险。</a:t>
            </a:r>
          </a:p>
          <a:p>
            <a:pPr>
              <a:lnSpc>
                <a:spcPct val="150000"/>
              </a:lnSpc>
            </a:pPr>
            <a:r>
              <a:rPr kumimoji="1" lang="zh-CN" altLang="en-US" sz="1200" dirty="0">
                <a:solidFill>
                  <a:schemeClr val="tx1">
                    <a:lumMod val="75000"/>
                    <a:lumOff val="25000"/>
                  </a:schemeClr>
                </a:solidFill>
                <a:cs typeface="+mn-ea"/>
                <a:sym typeface="+mn-lt"/>
              </a:rPr>
              <a:t>为了更公平信任的游戏机制，</a:t>
            </a:r>
            <a:r>
              <a:rPr kumimoji="1" lang="en-US" sz="1200" dirty="0" err="1">
                <a:solidFill>
                  <a:schemeClr val="tx1">
                    <a:lumMod val="75000"/>
                    <a:lumOff val="25000"/>
                  </a:schemeClr>
                </a:solidFill>
                <a:cs typeface="+mn-ea"/>
                <a:sym typeface="+mn-lt"/>
              </a:rPr>
              <a:t>Beyou</a:t>
            </a:r>
            <a:r>
              <a:rPr kumimoji="1" lang="en-US" sz="1200" dirty="0">
                <a:solidFill>
                  <a:schemeClr val="tx1">
                    <a:lumMod val="75000"/>
                    <a:lumOff val="25000"/>
                  </a:schemeClr>
                </a:solidFill>
                <a:cs typeface="+mn-ea"/>
                <a:sym typeface="+mn-lt"/>
              </a:rPr>
              <a:t> Chain</a:t>
            </a:r>
            <a:r>
              <a:rPr kumimoji="1" lang="zh-CN" altLang="en-US" sz="1200" dirty="0">
                <a:solidFill>
                  <a:schemeClr val="tx1">
                    <a:lumMod val="75000"/>
                    <a:lumOff val="25000"/>
                  </a:schemeClr>
                </a:solidFill>
                <a:cs typeface="+mn-ea"/>
                <a:sym typeface="+mn-lt"/>
              </a:rPr>
              <a:t>平台引入可验证随机数，为游戏中的博彩等细分领域提供公平性极强的应用场景。通过智能合约发币，做到完全去中心化，任何人都没有办法改变游戏规则。使玩家在尽情享受游戏乐趣的同时，无需担心项目方暗箱操作或跑路的风险。</a:t>
            </a:r>
          </a:p>
        </p:txBody>
      </p:sp>
      <p:sp>
        <p:nvSpPr>
          <p:cNvPr id="23" name="Rectangle 22"/>
          <p:cNvSpPr/>
          <p:nvPr/>
        </p:nvSpPr>
        <p:spPr>
          <a:xfrm>
            <a:off x="996829" y="1334035"/>
            <a:ext cx="5794390" cy="707886"/>
          </a:xfrm>
          <a:prstGeom prst="rect">
            <a:avLst/>
          </a:prstGeom>
        </p:spPr>
        <p:txBody>
          <a:bodyPr wrap="square">
            <a:spAutoFit/>
          </a:bodyPr>
          <a:lstStyle/>
          <a:p>
            <a:r>
              <a:rPr lang="en-US" altLang="zh-CN" sz="4000" dirty="0" err="1">
                <a:latin typeface="迷你简琥珀" panose="03000509000000000000" pitchFamily="66" charset="-122"/>
                <a:ea typeface="迷你简琥珀" panose="03000509000000000000" pitchFamily="66" charset="-122"/>
              </a:rPr>
              <a:t>Beyou</a:t>
            </a:r>
            <a:r>
              <a:rPr lang="en-US" altLang="zh-CN" sz="4000" dirty="0">
                <a:latin typeface="迷你简琥珀" panose="03000509000000000000" pitchFamily="66" charset="-122"/>
                <a:ea typeface="迷你简琥珀" panose="03000509000000000000" pitchFamily="66" charset="-122"/>
              </a:rPr>
              <a:t> Chain</a:t>
            </a:r>
            <a:r>
              <a:rPr lang="zh-CN" altLang="en-US" sz="4000" dirty="0">
                <a:latin typeface="迷你简琥珀" panose="03000509000000000000" pitchFamily="66" charset="-122"/>
                <a:ea typeface="迷你简琥珀" panose="03000509000000000000" pitchFamily="66" charset="-122"/>
              </a:rPr>
              <a:t>核心价值</a:t>
            </a:r>
            <a:endParaRPr lang="en-US" sz="4000" dirty="0">
              <a:latin typeface="迷你简琥珀" panose="03000509000000000000" pitchFamily="66" charset="-122"/>
              <a:ea typeface="迷你简琥珀" panose="03000509000000000000" pitchFamily="66" charset="-122"/>
            </a:endParaRPr>
          </a:p>
        </p:txBody>
      </p:sp>
      <p:sp>
        <p:nvSpPr>
          <p:cNvPr id="18" name="Rectangle 17">
            <a:extLst>
              <a:ext uri="{FF2B5EF4-FFF2-40B4-BE49-F238E27FC236}">
                <a16:creationId xmlns:a16="http://schemas.microsoft.com/office/drawing/2014/main" id="{97B26D4B-5E4D-044A-9EE2-2CB54838BB93}"/>
              </a:ext>
            </a:extLst>
          </p:cNvPr>
          <p:cNvSpPr/>
          <p:nvPr/>
        </p:nvSpPr>
        <p:spPr>
          <a:xfrm>
            <a:off x="6000344" y="2749029"/>
            <a:ext cx="4304636" cy="1697196"/>
          </a:xfrm>
          <a:prstGeom prst="rect">
            <a:avLst/>
          </a:prstGeom>
        </p:spPr>
        <p:txBody>
          <a:bodyPr wrap="square">
            <a:spAutoFit/>
          </a:bodyPr>
          <a:lstStyle/>
          <a:p>
            <a:r>
              <a:rPr kumimoji="1" lang="zh-CN" altLang="en-US" sz="1600" b="1" dirty="0">
                <a:solidFill>
                  <a:schemeClr val="tx1">
                    <a:lumMod val="75000"/>
                    <a:lumOff val="25000"/>
                  </a:schemeClr>
                </a:solidFill>
                <a:cs typeface="+mn-ea"/>
                <a:sym typeface="+mn-lt"/>
              </a:rPr>
              <a:t>玩家即股东</a:t>
            </a:r>
          </a:p>
          <a:p>
            <a:pPr>
              <a:lnSpc>
                <a:spcPct val="150000"/>
              </a:lnSpc>
            </a:pPr>
            <a:r>
              <a:rPr kumimoji="1" lang="zh-CN" altLang="en-US" sz="1200" dirty="0">
                <a:solidFill>
                  <a:schemeClr val="tx1">
                    <a:lumMod val="75000"/>
                    <a:lumOff val="25000"/>
                  </a:schemeClr>
                </a:solidFill>
                <a:cs typeface="+mn-ea"/>
                <a:sym typeface="+mn-lt"/>
              </a:rPr>
              <a:t>对于玩家⽽⾔，他们可以在 </a:t>
            </a:r>
            <a:r>
              <a:rPr kumimoji="1" lang="en-US" sz="1200" dirty="0" err="1">
                <a:solidFill>
                  <a:schemeClr val="tx1">
                    <a:lumMod val="75000"/>
                    <a:lumOff val="25000"/>
                  </a:schemeClr>
                </a:solidFill>
                <a:cs typeface="+mn-ea"/>
                <a:sym typeface="+mn-lt"/>
              </a:rPr>
              <a:t>Beyou</a:t>
            </a:r>
            <a:r>
              <a:rPr kumimoji="1" lang="en-US" sz="1200" dirty="0">
                <a:solidFill>
                  <a:schemeClr val="tx1">
                    <a:lumMod val="75000"/>
                    <a:lumOff val="25000"/>
                  </a:schemeClr>
                </a:solidFill>
                <a:cs typeface="+mn-ea"/>
                <a:sym typeface="+mn-lt"/>
              </a:rPr>
              <a:t> Chain</a:t>
            </a:r>
            <a:r>
              <a:rPr kumimoji="1" lang="zh-CN" altLang="en-US" sz="1200" dirty="0">
                <a:solidFill>
                  <a:schemeClr val="tx1">
                    <a:lumMod val="75000"/>
                    <a:lumOff val="25000"/>
                  </a:schemeClr>
                </a:solidFill>
                <a:cs typeface="+mn-ea"/>
                <a:sym typeface="+mn-lt"/>
              </a:rPr>
              <a:t>将刷出一种的稀有道具，去兑换另⼀种装备，或者直接安全地兑换成现⾦</a:t>
            </a:r>
            <a:r>
              <a:rPr kumimoji="1" lang="en-US" altLang="zh-CN" sz="1200" dirty="0">
                <a:solidFill>
                  <a:schemeClr val="tx1">
                    <a:lumMod val="75000"/>
                    <a:lumOff val="25000"/>
                  </a:schemeClr>
                </a:solidFill>
                <a:cs typeface="+mn-ea"/>
                <a:sym typeface="+mn-lt"/>
              </a:rPr>
              <a:t>/</a:t>
            </a:r>
            <a:r>
              <a:rPr kumimoji="1" lang="zh-CN" altLang="en-US" sz="1200" dirty="0">
                <a:solidFill>
                  <a:schemeClr val="tx1">
                    <a:lumMod val="75000"/>
                    <a:lumOff val="25000"/>
                  </a:schemeClr>
                </a:solidFill>
                <a:cs typeface="+mn-ea"/>
                <a:sym typeface="+mn-lt"/>
              </a:rPr>
              <a:t>代币。玩家不再被运营商剥削，也不再担⼼服务器故障与盗号带来的损失。整个游戏开发商、玩家以及游戏内可流通的资源，将围绕币游链，形成⼀个完整的游戏⽣态。</a:t>
            </a:r>
          </a:p>
        </p:txBody>
      </p:sp>
    </p:spTree>
    <p:extLst>
      <p:ext uri="{BB962C8B-B14F-4D97-AF65-F5344CB8AC3E}">
        <p14:creationId xmlns:p14="http://schemas.microsoft.com/office/powerpoint/2010/main" val="3756157123"/>
      </p:ext>
    </p:extLst>
  </p:cSld>
  <p:clrMapOvr>
    <a:masterClrMapping/>
  </p:clrMapOvr>
</p:sld>
</file>

<file path=ppt/theme/theme1.xml><?xml version="1.0" encoding="utf-8"?>
<a:theme xmlns:a="http://schemas.openxmlformats.org/drawingml/2006/main" name="Office Theme">
  <a:themeElements>
    <a:clrScheme name="Fokus">
      <a:dk1>
        <a:sysClr val="windowText" lastClr="000000"/>
      </a:dk1>
      <a:lt1>
        <a:sysClr val="window" lastClr="FFFFFF"/>
      </a:lt1>
      <a:dk2>
        <a:srgbClr val="44546A"/>
      </a:dk2>
      <a:lt2>
        <a:srgbClr val="E7E6E6"/>
      </a:lt2>
      <a:accent1>
        <a:srgbClr val="FFC000"/>
      </a:accent1>
      <a:accent2>
        <a:srgbClr val="FFC000"/>
      </a:accent2>
      <a:accent3>
        <a:srgbClr val="A5A5A5"/>
      </a:accent3>
      <a:accent4>
        <a:srgbClr val="FFC000"/>
      </a:accent4>
      <a:accent5>
        <a:srgbClr val="4472C4"/>
      </a:accent5>
      <a:accent6>
        <a:srgbClr val="70AD47"/>
      </a:accent6>
      <a:hlink>
        <a:srgbClr val="0563C1"/>
      </a:hlink>
      <a:folHlink>
        <a:srgbClr val="954F72"/>
      </a:folHlink>
    </a:clrScheme>
    <a:fontScheme name="Foku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1467</Words>
  <Application>Microsoft Macintosh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奇思源黑 Light</vt:lpstr>
      <vt:lpstr>迷你简琥珀</vt:lpstr>
      <vt:lpstr>Arial</vt:lpstr>
      <vt:lpstr>Calibri</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Office User</cp:lastModifiedBy>
  <cp:revision>105</cp:revision>
  <cp:lastPrinted>2019-08-16T00:06:53Z</cp:lastPrinted>
  <dcterms:created xsi:type="dcterms:W3CDTF">2019-05-08T07:02:05Z</dcterms:created>
  <dcterms:modified xsi:type="dcterms:W3CDTF">2019-09-19T19:01:57Z</dcterms:modified>
</cp:coreProperties>
</file>