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6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74" r:id="rId32"/>
    <p:sldId id="287" r:id="rId33"/>
    <p:sldId id="288" r:id="rId3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CFEC7-2ADF-470C-A881-1CF47AF3B293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29085-6C1E-4DA2-895C-1648F553C77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831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29085-6C1E-4DA2-895C-1648F553C77C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217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29085-6C1E-4DA2-895C-1648F553C77C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9305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29085-6C1E-4DA2-895C-1648F553C77C}" type="slidenum">
              <a:rPr lang="bg-BG" smtClean="0"/>
              <a:t>33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347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F69B-D1CB-47E2-AFC5-808BA7B3581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1207-8044-460B-8A82-7E8A3F369181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7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F69B-D1CB-47E2-AFC5-808BA7B3581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1207-8044-460B-8A82-7E8A3F3691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62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F69B-D1CB-47E2-AFC5-808BA7B3581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1207-8044-460B-8A82-7E8A3F3691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793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F69B-D1CB-47E2-AFC5-808BA7B3581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1207-8044-460B-8A82-7E8A3F3691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130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F69B-D1CB-47E2-AFC5-808BA7B3581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1207-8044-460B-8A82-7E8A3F369181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6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F69B-D1CB-47E2-AFC5-808BA7B3581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1207-8044-460B-8A82-7E8A3F3691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732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F69B-D1CB-47E2-AFC5-808BA7B3581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1207-8044-460B-8A82-7E8A3F3691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320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F69B-D1CB-47E2-AFC5-808BA7B3581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1207-8044-460B-8A82-7E8A3F3691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514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F69B-D1CB-47E2-AFC5-808BA7B3581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1207-8044-460B-8A82-7E8A3F3691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13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B3F69B-D1CB-47E2-AFC5-808BA7B3581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11207-8044-460B-8A82-7E8A3F3691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426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F69B-D1CB-47E2-AFC5-808BA7B3581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11207-8044-460B-8A82-7E8A3F3691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467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B3F69B-D1CB-47E2-AFC5-808BA7B35817}" type="datetimeFigureOut">
              <a:rPr lang="bg-BG" smtClean="0"/>
              <a:t>1.6.2015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811207-8044-460B-8A82-7E8A3F369181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97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Higgs Boson Identification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Beytula Redzheb</a:t>
            </a:r>
            <a:br>
              <a:rPr lang="en-US" dirty="0" smtClean="0"/>
            </a:br>
            <a:r>
              <a:rPr lang="en-US" dirty="0" smtClean="0"/>
              <a:t>Ibrahim </a:t>
            </a:r>
            <a:r>
              <a:rPr lang="en-US" dirty="0" err="1" smtClean="0"/>
              <a:t>abtula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Kyazim</a:t>
            </a:r>
            <a:r>
              <a:rPr lang="en-US" dirty="0" smtClean="0"/>
              <a:t> </a:t>
            </a:r>
            <a:r>
              <a:rPr lang="en-US" dirty="0" err="1" smtClean="0"/>
              <a:t>Kyazimov</a:t>
            </a:r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52451" y="9159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Pattern recognition / pattern recognition techniques</a:t>
            </a:r>
            <a:endParaRPr lang="bg-BG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524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Master in informatics engineering 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2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 error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fitcdiscr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(data, y); 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crossval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L = </a:t>
            </a:r>
            <a:r>
              <a:rPr lang="en-US" b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kfoldLoss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cvm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n-US" b="1" dirty="0" smtClean="0">
                <a:solidFill>
                  <a:srgbClr val="AB1E1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0.2532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AB1E19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classf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@(XTRAIN, 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ytrain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XTEST)(</a:t>
            </a:r>
            <a:r>
              <a:rPr lang="en-US" b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XTEST,XTRAIN,ytrain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  <a:b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cvMCR</a:t>
            </a:r>
            <a:r>
              <a:rPr lang="en-US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crossval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mcr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data, y, '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predfun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classf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n-US" b="1" dirty="0" smtClean="0">
                <a:solidFill>
                  <a:srgbClr val="AB1E19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0.2646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AB1E19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fitensemble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(data, y, ‘AdaBoostM1’, 500, ‘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MinLeafSize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’, 5, ‘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LearnRate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’, 0.1);</a:t>
            </a:r>
            <a:b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crossval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en-US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’, 5); </a:t>
            </a:r>
            <a:r>
              <a:rPr lang="en-US" b="1" dirty="0" err="1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kfoldLoss</a:t>
            </a:r>
            <a:r>
              <a:rPr lang="en-US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(cv, </a:t>
            </a:r>
            <a:r>
              <a:rPr lang="en-US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‘Mode’ ‘Cumulative’) =&gt; </a:t>
            </a:r>
            <a:r>
              <a:rPr lang="en-US" b="1" dirty="0">
                <a:solidFill>
                  <a:srgbClr val="C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0.1625</a:t>
            </a:r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4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Received operating characteristic (ROC)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Kruskal</a:t>
            </a:r>
            <a:r>
              <a:rPr lang="en-US" dirty="0" smtClean="0"/>
              <a:t>-Wallis test;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Importance of predictors using </a:t>
            </a:r>
            <a:r>
              <a:rPr lang="en-US" dirty="0" err="1" smtClean="0"/>
              <a:t>ReliefF</a:t>
            </a:r>
            <a:r>
              <a:rPr lang="en-US" dirty="0" smtClean="0"/>
              <a:t> algorithm;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Sequential Feature Selection (SFS)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Direction: forward and backward;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Type of discriminant function: linear, </a:t>
            </a:r>
            <a:r>
              <a:rPr lang="en-US" dirty="0" err="1" smtClean="0"/>
              <a:t>mahalanobis</a:t>
            </a:r>
            <a:r>
              <a:rPr lang="en-US" dirty="0" smtClean="0"/>
              <a:t>, diagonal linear, quadratic and diagonal quadratic;</a:t>
            </a:r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20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15" y="1000664"/>
            <a:ext cx="8472170" cy="519852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ROC – area under the curve (AUC</a:t>
            </a:r>
            <a:endParaRPr lang="bg-BG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8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15" y="1000664"/>
            <a:ext cx="8472170" cy="519852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Kruskal</a:t>
            </a:r>
            <a:r>
              <a:rPr lang="en-US" dirty="0"/>
              <a:t>-Wallis: </a:t>
            </a:r>
            <a:r>
              <a:rPr lang="en-US" dirty="0" err="1"/>
              <a:t>ch</a:t>
            </a:r>
            <a:r>
              <a:rPr lang="en-US" dirty="0"/>
              <a:t>-squared statistic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67" y="1000664"/>
            <a:ext cx="8978265" cy="515248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2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15" y="1000664"/>
            <a:ext cx="8472170" cy="5198523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ReliefF</a:t>
            </a:r>
            <a:r>
              <a:rPr lang="en-US" dirty="0" smtClean="0"/>
              <a:t> algorithm</a:t>
            </a:r>
            <a:endParaRPr lang="bg-BG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67" y="1000664"/>
            <a:ext cx="8978265" cy="515248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2" y="954627"/>
            <a:ext cx="8829675" cy="5170265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8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SFS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40" y="1846263"/>
            <a:ext cx="7349637" cy="445102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6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84" y="2788039"/>
            <a:ext cx="11791591" cy="1525167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640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Combining of AUC+ and AUC-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Combining of the best 4 SFS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Combining of all the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Using the method with the best results (SFS Forward – Linear) as base;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006" y="3959773"/>
            <a:ext cx="9426947" cy="2017695"/>
          </a:xfr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0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Choice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Adaptive Boosting</a:t>
            </a:r>
            <a:r>
              <a:rPr lang="en-US" dirty="0" smtClean="0">
                <a:solidFill>
                  <a:srgbClr val="00B050"/>
                </a:solidFill>
              </a:rPr>
              <a:t> (AdaBoostM1) – for binary 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Random Under Sampling Boosting (</a:t>
            </a:r>
            <a:r>
              <a:rPr lang="en-US" dirty="0" err="1" smtClean="0"/>
              <a:t>RUSBoost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K-Nearest Neighbors (KNN)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Naïve Bayes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Support Vector Machine (SVM)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Linear Programming Boosting (</a:t>
            </a:r>
            <a:r>
              <a:rPr lang="en-US" dirty="0" err="1" smtClean="0"/>
              <a:t>LPBoost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TreeBagger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Discriminant: linear, quadratic, diagonal linear, diagonal quadratic, pseudo linear and pseudo quadratic</a:t>
            </a:r>
            <a:endParaRPr lang="bg-BG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6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Matlab</a:t>
            </a:r>
            <a:r>
              <a:rPr lang="en-US" dirty="0" smtClean="0"/>
              <a:t> R2015a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GUI </a:t>
            </a:r>
            <a:r>
              <a:rPr lang="en-US" dirty="0" err="1" smtClean="0"/>
              <a:t>Matlab</a:t>
            </a:r>
            <a:r>
              <a:rPr lang="en-US" dirty="0" smtClean="0"/>
              <a:t> Interface</a:t>
            </a:r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 smtClean="0"/>
              <a:t>Higgs </a:t>
            </a:r>
            <a:r>
              <a:rPr lang="en-US" dirty="0"/>
              <a:t>boson is an elementary particle postulated in the 1970 by </a:t>
            </a:r>
            <a:r>
              <a:rPr lang="en-US" dirty="0" smtClean="0"/>
              <a:t>6 scientists, including Peter Higgs;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They </a:t>
            </a:r>
            <a:r>
              <a:rPr lang="en-US" dirty="0"/>
              <a:t>described that some fundamental particles have </a:t>
            </a:r>
            <a:r>
              <a:rPr lang="en-US" dirty="0" smtClean="0"/>
              <a:t>mass and </a:t>
            </a:r>
            <a:r>
              <a:rPr lang="en-US" dirty="0"/>
              <a:t>stayed together because of a field, created by the so called Higgs </a:t>
            </a:r>
            <a:r>
              <a:rPr lang="en-US" dirty="0" smtClean="0"/>
              <a:t>boson;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Between </a:t>
            </a:r>
            <a:r>
              <a:rPr lang="en-US" dirty="0"/>
              <a:t>2012 </a:t>
            </a:r>
            <a:r>
              <a:rPr lang="en-US" dirty="0" smtClean="0"/>
              <a:t>and 2013 </a:t>
            </a:r>
            <a:r>
              <a:rPr lang="en-US" dirty="0"/>
              <a:t>a particle with some properties of the Higgs boson was measured on behalf of the Atlas project at </a:t>
            </a:r>
            <a:r>
              <a:rPr lang="en-US" dirty="0" smtClean="0"/>
              <a:t>the CERN </a:t>
            </a:r>
            <a:r>
              <a:rPr lang="en-US" dirty="0"/>
              <a:t>Large Hadron </a:t>
            </a:r>
            <a:r>
              <a:rPr lang="en-US" dirty="0" smtClean="0"/>
              <a:t>Collider;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Higgs boson </a:t>
            </a:r>
            <a:r>
              <a:rPr lang="en-US" dirty="0"/>
              <a:t>become measurable by colliding two protons that traveled in opposite directions at approximately </a:t>
            </a:r>
            <a:r>
              <a:rPr lang="en-US" dirty="0" smtClean="0"/>
              <a:t>the speed-of-light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08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AdaBoostM1 – test error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323" y="1858131"/>
            <a:ext cx="6870313" cy="43302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73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AdaBoostM1 – CV error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19" y="1920181"/>
            <a:ext cx="5651122" cy="441160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8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RUSBoost</a:t>
            </a:r>
            <a:r>
              <a:rPr lang="en-US" dirty="0" smtClean="0"/>
              <a:t> – test error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90" y="1863516"/>
            <a:ext cx="8250380" cy="441651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08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RUSBoost</a:t>
            </a:r>
            <a:r>
              <a:rPr lang="en-US" dirty="0" smtClean="0"/>
              <a:t> – CV error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12" y="1903565"/>
            <a:ext cx="5338135" cy="432470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52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694" y="1737360"/>
            <a:ext cx="7381572" cy="446827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3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Test error – 26.41 %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Cross-validation error – 26.79 %</a:t>
            </a:r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61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Test error – 17.66 %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Cross-validation error – 17.95 %</a:t>
            </a:r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48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TreeBagger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Test error – 16.30 %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Cross-validation error – 18.09 %</a:t>
            </a:r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25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 Boosting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58" y="1868422"/>
            <a:ext cx="5331044" cy="441160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2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Programming Boosting</a:t>
            </a:r>
            <a:endParaRPr lang="bg-BG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74" y="1806372"/>
            <a:ext cx="8361411" cy="445102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2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Adopt a Pattern Recognition / Machine Learning approach to classify collision event into </a:t>
            </a:r>
            <a:r>
              <a:rPr lang="en-US" b="1" dirty="0" smtClean="0"/>
              <a:t>‘tau </a:t>
            </a:r>
            <a:r>
              <a:rPr lang="en-US" b="1" dirty="0" err="1" smtClean="0"/>
              <a:t>tau</a:t>
            </a:r>
            <a:r>
              <a:rPr lang="en-US" b="1" dirty="0" smtClean="0"/>
              <a:t> decay of a Higgs boson’ </a:t>
            </a:r>
            <a:r>
              <a:rPr lang="en-US" dirty="0" smtClean="0"/>
              <a:t>versus </a:t>
            </a:r>
            <a:r>
              <a:rPr lang="en-US" b="1" dirty="0" smtClean="0"/>
              <a:t>‘background’</a:t>
            </a:r>
            <a:r>
              <a:rPr lang="en-US" dirty="0" smtClean="0"/>
              <a:t>;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39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Discriminant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02" y="1771866"/>
            <a:ext cx="8221555" cy="448552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895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93630" y="310551"/>
            <a:ext cx="10575985" cy="595222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706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Missing Values – KNN Imputation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Number of Selected Features – 16 (from 30)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Model – Adaptive Boosting (AdaBoostM1)</a:t>
            </a:r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85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3621" y="1846263"/>
            <a:ext cx="5265084" cy="402272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8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250 000 events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(200 000)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An event ID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30 features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 label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All </a:t>
            </a:r>
            <a:r>
              <a:rPr lang="en-US" dirty="0"/>
              <a:t>features are floating point, except </a:t>
            </a:r>
            <a:r>
              <a:rPr lang="en-US" dirty="0" err="1"/>
              <a:t>PRI_jet_num</a:t>
            </a:r>
            <a:r>
              <a:rPr lang="en-US" dirty="0"/>
              <a:t> which is </a:t>
            </a:r>
            <a:r>
              <a:rPr lang="en-US" dirty="0" smtClean="0"/>
              <a:t>integer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Features </a:t>
            </a:r>
            <a:r>
              <a:rPr lang="en-US" dirty="0"/>
              <a:t>prefixed with </a:t>
            </a:r>
            <a:r>
              <a:rPr lang="en-US" dirty="0" smtClean="0"/>
              <a:t>PRI (for </a:t>
            </a:r>
            <a:r>
              <a:rPr lang="en-US" dirty="0" err="1"/>
              <a:t>PRImitives</a:t>
            </a:r>
            <a:r>
              <a:rPr lang="en-US" dirty="0"/>
              <a:t>) are “raw” </a:t>
            </a:r>
            <a:r>
              <a:rPr lang="en-US" dirty="0" smtClean="0"/>
              <a:t>quantities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Features prefixed </a:t>
            </a:r>
            <a:r>
              <a:rPr lang="en-US" dirty="0"/>
              <a:t>with DER (for </a:t>
            </a:r>
            <a:r>
              <a:rPr lang="en-US" dirty="0" err="1"/>
              <a:t>DERived</a:t>
            </a:r>
            <a:r>
              <a:rPr lang="en-US" dirty="0"/>
              <a:t>) are quantities computed from the primitive features</a:t>
            </a:r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Sorting by event ID, in ascending order;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Substitution of missing values (-999) with </a:t>
            </a:r>
            <a:r>
              <a:rPr lang="en-US" dirty="0" err="1" smtClean="0"/>
              <a:t>NaN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Missing values imputation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Normalization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Feature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Reduction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of Missing Values</a:t>
            </a:r>
            <a:endParaRPr lang="bg-BG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053" y="1787694"/>
            <a:ext cx="7578854" cy="4411924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7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dealing with missing values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Nearest-neighbor method – </a:t>
            </a:r>
            <a:r>
              <a:rPr lang="en-US" dirty="0" err="1" smtClean="0"/>
              <a:t>knnimpute</a:t>
            </a:r>
            <a:r>
              <a:rPr lang="en-US" dirty="0" smtClean="0"/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Principal components using the alternating least squares (PCA ALS)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inpaint_nans</a:t>
            </a:r>
            <a:r>
              <a:rPr lang="en-US" dirty="0" smtClean="0"/>
              <a:t>()</a:t>
            </a:r>
            <a:endParaRPr lang="bg-BG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Scaled </a:t>
            </a:r>
            <a:r>
              <a:rPr lang="en-US" dirty="0"/>
              <a:t>in order to have zero mean and unitary standard deviation</a:t>
            </a:r>
            <a:endParaRPr lang="bg-BG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66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before and after imputation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00" y="1754613"/>
            <a:ext cx="7928559" cy="455992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04851" y="6433946"/>
            <a:ext cx="10058400" cy="424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Beytula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smtClean="0">
                <a:solidFill>
                  <a:schemeClr val="bg1"/>
                </a:solidFill>
              </a:rPr>
              <a:t>Ibrahim</a:t>
            </a:r>
            <a:r>
              <a:rPr lang="en-US" dirty="0" smtClean="0">
                <a:solidFill>
                  <a:schemeClr val="bg1"/>
                </a:solidFill>
              </a:rPr>
              <a:t> | </a:t>
            </a:r>
            <a:r>
              <a:rPr lang="en-US" b="1" dirty="0" err="1" smtClean="0">
                <a:solidFill>
                  <a:schemeClr val="bg1"/>
                </a:solidFill>
              </a:rPr>
              <a:t>Kyazim</a:t>
            </a:r>
            <a:r>
              <a:rPr lang="en-US" dirty="0" smtClean="0">
                <a:solidFill>
                  <a:schemeClr val="bg1"/>
                </a:solidFill>
              </a:rPr>
              <a:t> 					2014 / 2015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105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749</Words>
  <Application>Microsoft Office PowerPoint</Application>
  <PresentationFormat>Widescreen</PresentationFormat>
  <Paragraphs>124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Century Gothic</vt:lpstr>
      <vt:lpstr>Times New Roman</vt:lpstr>
      <vt:lpstr>Wingdings</vt:lpstr>
      <vt:lpstr>Retrospect</vt:lpstr>
      <vt:lpstr>Higgs Boson Identification</vt:lpstr>
      <vt:lpstr>The Project</vt:lpstr>
      <vt:lpstr>Objectives</vt:lpstr>
      <vt:lpstr>Dataset Description</vt:lpstr>
      <vt:lpstr>Data Preprocessing</vt:lpstr>
      <vt:lpstr>Fraction of Missing Values</vt:lpstr>
      <vt:lpstr>Methods for dealing with missing values</vt:lpstr>
      <vt:lpstr>Normalization</vt:lpstr>
      <vt:lpstr>Dataset before and after imputation</vt:lpstr>
      <vt:lpstr>Cross-validation error</vt:lpstr>
      <vt:lpstr>Feature selection</vt:lpstr>
      <vt:lpstr>PowerPoint Presentation</vt:lpstr>
      <vt:lpstr>PowerPoint Presentation</vt:lpstr>
      <vt:lpstr>PowerPoint Presentation</vt:lpstr>
      <vt:lpstr>SFS</vt:lpstr>
      <vt:lpstr>Results</vt:lpstr>
      <vt:lpstr>Results</vt:lpstr>
      <vt:lpstr>Model Choice</vt:lpstr>
      <vt:lpstr>Software</vt:lpstr>
      <vt:lpstr>AdaBoostM1 – test error</vt:lpstr>
      <vt:lpstr>AdaBoostM1 – CV error</vt:lpstr>
      <vt:lpstr>RUSBoost – test error</vt:lpstr>
      <vt:lpstr>RUSBoost – CV error</vt:lpstr>
      <vt:lpstr>KNN</vt:lpstr>
      <vt:lpstr>Naïve Bayes</vt:lpstr>
      <vt:lpstr>SVM</vt:lpstr>
      <vt:lpstr>TreeBagger</vt:lpstr>
      <vt:lpstr>Linear Programming Boosting</vt:lpstr>
      <vt:lpstr>Linear Programming Boosting</vt:lpstr>
      <vt:lpstr>Discriminant</vt:lpstr>
      <vt:lpstr>PowerPoint Presentation</vt:lpstr>
      <vt:lpstr>Summary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Higgs Boson Identification</dc:title>
  <dc:creator>Beytula Redzheb</dc:creator>
  <cp:lastModifiedBy>Beytula Redzheb</cp:lastModifiedBy>
  <cp:revision>33</cp:revision>
  <dcterms:created xsi:type="dcterms:W3CDTF">2015-06-01T07:12:57Z</dcterms:created>
  <dcterms:modified xsi:type="dcterms:W3CDTF">2015-06-01T08:51:49Z</dcterms:modified>
</cp:coreProperties>
</file>