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je/kOLfmGWMQ4RxoNjID+DcE1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1F8035-7116-4F85-A168-4EBDB7573D13}">
  <a:tblStyle styleId="{431F8035-7116-4F85-A168-4EBDB7573D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bb61ab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bb61ab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c3671654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c367165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d0c6530b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d0c6530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dac268a3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dac268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b110baa8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b110baa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b110baa84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b110baa8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b110baa84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b110baa8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d9fa39c0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d9fa39c0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da70ee0b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da70ee0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abb61ab7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abb61ab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b110baa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b110baa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d372f17e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d372f17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d9fa39c0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d9fa39c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d0c6530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d0c653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d0c6530b7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d0c6530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c367165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c36716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techtarget.com/searchenterpriseai/definition/neural-network" TargetMode="External"/><Relationship Id="rId4" Type="http://schemas.openxmlformats.org/officeDocument/2006/relationships/hyperlink" Target="https://searchcustomerexperience.techtarget.com/definition/speech-recognition" TargetMode="External"/><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0abb61ab7c_0_0"/>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i="1" lang="en-US" sz="1800" u="sng">
                <a:solidFill>
                  <a:srgbClr val="000000"/>
                </a:solidFill>
                <a:latin typeface="Arial"/>
                <a:ea typeface="Arial"/>
                <a:cs typeface="Arial"/>
                <a:sym typeface="Arial"/>
              </a:rPr>
              <a:t>Project Title</a:t>
            </a:r>
            <a:r>
              <a:rPr b="1" i="1" lang="en-US" sz="1800">
                <a:solidFill>
                  <a:srgbClr val="000000"/>
                </a:solidFill>
                <a:latin typeface="Arial"/>
                <a:ea typeface="Arial"/>
                <a:cs typeface="Arial"/>
                <a:sym typeface="Arial"/>
              </a:rPr>
              <a:t>:</a:t>
            </a:r>
            <a:r>
              <a:rPr lang="en-US" sz="1800">
                <a:solidFill>
                  <a:srgbClr val="000000"/>
                </a:solidFill>
                <a:latin typeface="Arial"/>
                <a:ea typeface="Arial"/>
                <a:cs typeface="Arial"/>
                <a:sym typeface="Arial"/>
              </a:rPr>
              <a:t>Stock Price Prediction using Machine Learning</a:t>
            </a:r>
            <a:endParaRPr>
              <a:solidFill>
                <a:srgbClr val="000000"/>
              </a:solidFill>
            </a:endParaRPr>
          </a:p>
        </p:txBody>
      </p:sp>
      <p:sp>
        <p:nvSpPr>
          <p:cNvPr id="85" name="Google Shape;85;g10abb61ab7c_0_0"/>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fontScale="62500" lnSpcReduction="20000"/>
          </a:bodyPr>
          <a:lstStyle/>
          <a:p>
            <a:pPr indent="0" lvl="0" marL="0" rtl="0" algn="ctr">
              <a:lnSpc>
                <a:spcPct val="90000"/>
              </a:lnSpc>
              <a:spcBef>
                <a:spcPts val="1000"/>
              </a:spcBef>
              <a:spcAft>
                <a:spcPts val="0"/>
              </a:spcAft>
              <a:buClr>
                <a:schemeClr val="dk1"/>
              </a:buClr>
              <a:buSzPct val="45833"/>
              <a:buFont typeface="Arial"/>
              <a:buNone/>
            </a:pPr>
            <a:r>
              <a:rPr b="1" i="1" lang="en-US" sz="2400" u="sng">
                <a:solidFill>
                  <a:srgbClr val="000000"/>
                </a:solidFill>
              </a:rPr>
              <a:t>Team members</a:t>
            </a:r>
            <a:endParaRPr b="1" i="1" sz="2400" u="sng">
              <a:solidFill>
                <a:srgbClr val="000000"/>
              </a:solidFill>
            </a:endParaRPr>
          </a:p>
          <a:p>
            <a:pPr indent="0" lvl="0" marL="0" rtl="0" algn="ctr">
              <a:lnSpc>
                <a:spcPct val="90000"/>
              </a:lnSpc>
              <a:spcBef>
                <a:spcPts val="1000"/>
              </a:spcBef>
              <a:spcAft>
                <a:spcPts val="0"/>
              </a:spcAft>
              <a:buClr>
                <a:schemeClr val="dk1"/>
              </a:buClr>
              <a:buSzPct val="61111"/>
              <a:buFont typeface="Arial"/>
              <a:buNone/>
            </a:pPr>
            <a:r>
              <a:rPr i="1" lang="en-US" sz="1800">
                <a:solidFill>
                  <a:srgbClr val="000000"/>
                </a:solidFill>
                <a:latin typeface="Arial"/>
                <a:ea typeface="Arial"/>
                <a:cs typeface="Arial"/>
                <a:sym typeface="Arial"/>
              </a:rPr>
              <a:t>Enes Garip</a:t>
            </a:r>
            <a:r>
              <a:rPr baseline="30000" i="1" lang="en-US" sz="3000">
                <a:solidFill>
                  <a:srgbClr val="000000"/>
                </a:solidFill>
                <a:latin typeface="Arial"/>
                <a:ea typeface="Arial"/>
                <a:cs typeface="Arial"/>
                <a:sym typeface="Arial"/>
              </a:rPr>
              <a:t> </a:t>
            </a:r>
            <a:r>
              <a:rPr i="1" lang="en-US" sz="1800">
                <a:solidFill>
                  <a:srgbClr val="000000"/>
                </a:solidFill>
                <a:latin typeface="Arial"/>
                <a:ea typeface="Arial"/>
                <a:cs typeface="Arial"/>
                <a:sym typeface="Arial"/>
              </a:rPr>
              <a:t>150116034,</a:t>
            </a:r>
            <a:endParaRPr i="1" sz="1800">
              <a:solidFill>
                <a:srgbClr val="000000"/>
              </a:solidFill>
              <a:latin typeface="Arial"/>
              <a:ea typeface="Arial"/>
              <a:cs typeface="Arial"/>
              <a:sym typeface="Arial"/>
            </a:endParaRPr>
          </a:p>
          <a:p>
            <a:pPr indent="0" lvl="0" marL="0" rtl="0" algn="ctr">
              <a:lnSpc>
                <a:spcPct val="90000"/>
              </a:lnSpc>
              <a:spcBef>
                <a:spcPts val="1000"/>
              </a:spcBef>
              <a:spcAft>
                <a:spcPts val="0"/>
              </a:spcAft>
              <a:buClr>
                <a:schemeClr val="dk1"/>
              </a:buClr>
              <a:buSzPct val="61111"/>
              <a:buFont typeface="Arial"/>
              <a:buNone/>
            </a:pPr>
            <a:r>
              <a:rPr i="1" lang="en-US" sz="1800">
                <a:solidFill>
                  <a:srgbClr val="000000"/>
                </a:solidFill>
                <a:latin typeface="Arial"/>
                <a:ea typeface="Arial"/>
                <a:cs typeface="Arial"/>
                <a:sym typeface="Arial"/>
              </a:rPr>
              <a:t>Mustafa Sertaç Öztürk</a:t>
            </a:r>
            <a:r>
              <a:rPr baseline="30000" i="1" lang="en-US" sz="3000">
                <a:solidFill>
                  <a:srgbClr val="000000"/>
                </a:solidFill>
                <a:latin typeface="Arial"/>
                <a:ea typeface="Arial"/>
                <a:cs typeface="Arial"/>
                <a:sym typeface="Arial"/>
              </a:rPr>
              <a:t> </a:t>
            </a:r>
            <a:r>
              <a:rPr i="1" lang="en-US" sz="1800">
                <a:solidFill>
                  <a:srgbClr val="000000"/>
                </a:solidFill>
                <a:latin typeface="Arial"/>
                <a:ea typeface="Arial"/>
                <a:cs typeface="Arial"/>
                <a:sym typeface="Arial"/>
              </a:rPr>
              <a:t>150116078,</a:t>
            </a:r>
            <a:endParaRPr i="1" sz="1800">
              <a:solidFill>
                <a:srgbClr val="000000"/>
              </a:solidFill>
              <a:latin typeface="Arial"/>
              <a:ea typeface="Arial"/>
              <a:cs typeface="Arial"/>
              <a:sym typeface="Arial"/>
            </a:endParaRPr>
          </a:p>
          <a:p>
            <a:pPr indent="0" lvl="0" marL="0" rtl="0" algn="ctr">
              <a:lnSpc>
                <a:spcPct val="90000"/>
              </a:lnSpc>
              <a:spcBef>
                <a:spcPts val="1000"/>
              </a:spcBef>
              <a:spcAft>
                <a:spcPts val="0"/>
              </a:spcAft>
              <a:buClr>
                <a:schemeClr val="dk1"/>
              </a:buClr>
              <a:buSzPct val="61111"/>
              <a:buFont typeface="Arial"/>
              <a:buNone/>
            </a:pPr>
            <a:r>
              <a:rPr i="1" lang="en-US" sz="1800">
                <a:solidFill>
                  <a:srgbClr val="000000"/>
                </a:solidFill>
                <a:latin typeface="Arial"/>
                <a:ea typeface="Arial"/>
                <a:cs typeface="Arial"/>
                <a:sym typeface="Arial"/>
              </a:rPr>
              <a:t>Tunahan Aydın</a:t>
            </a:r>
            <a:r>
              <a:rPr baseline="30000" i="1" lang="en-US" sz="3000">
                <a:solidFill>
                  <a:srgbClr val="000000"/>
                </a:solidFill>
                <a:latin typeface="Arial"/>
                <a:ea typeface="Arial"/>
                <a:cs typeface="Arial"/>
                <a:sym typeface="Arial"/>
              </a:rPr>
              <a:t> </a:t>
            </a:r>
            <a:r>
              <a:rPr i="1" lang="en-US" sz="1800">
                <a:solidFill>
                  <a:srgbClr val="000000"/>
                </a:solidFill>
                <a:latin typeface="Arial"/>
                <a:ea typeface="Arial"/>
                <a:cs typeface="Arial"/>
                <a:sym typeface="Arial"/>
              </a:rPr>
              <a:t>150114074</a:t>
            </a:r>
            <a:endParaRPr i="1" sz="1800">
              <a:solidFill>
                <a:srgbClr val="000000"/>
              </a:solidFill>
              <a:latin typeface="Arial"/>
              <a:ea typeface="Arial"/>
              <a:cs typeface="Arial"/>
              <a:sym typeface="Arial"/>
            </a:endParaRPr>
          </a:p>
          <a:p>
            <a:pPr indent="0" lvl="0" marL="0" rtl="0" algn="ctr">
              <a:spcBef>
                <a:spcPts val="64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0c36716542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Other Steps</a:t>
            </a:r>
            <a:endParaRPr/>
          </a:p>
        </p:txBody>
      </p:sp>
      <p:sp>
        <p:nvSpPr>
          <p:cNvPr id="145" name="Google Shape;145;g10c36716542_0_9"/>
          <p:cNvSpPr txBox="1"/>
          <p:nvPr>
            <p:ph idx="1" type="body"/>
          </p:nvPr>
        </p:nvSpPr>
        <p:spPr>
          <a:xfrm>
            <a:off x="457200" y="1600200"/>
            <a:ext cx="5384400" cy="4640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400"/>
              </a:spcBef>
              <a:spcAft>
                <a:spcPts val="0"/>
              </a:spcAft>
              <a:buClr>
                <a:schemeClr val="dk1"/>
              </a:buClr>
              <a:buSzPts val="1100"/>
              <a:buFont typeface="Arial"/>
              <a:buNone/>
            </a:pPr>
            <a:r>
              <a:rPr lang="en-US" sz="1800">
                <a:highlight>
                  <a:srgbClr val="FFFFFF"/>
                </a:highlight>
                <a:latin typeface="Arial"/>
                <a:ea typeface="Arial"/>
                <a:cs typeface="Arial"/>
                <a:sym typeface="Arial"/>
              </a:rPr>
              <a:t>There are two functions in the second layer. The first is the sigmoid function, and the second is the tanh function. The sigmoid function decides which values to let through (0 or 1). The tanh function gives the weightage to the values passed, deciding their level of importance from -1 to 1</a:t>
            </a:r>
            <a:endParaRPr sz="1800">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800">
                <a:highlight>
                  <a:srgbClr val="FFFFFF"/>
                </a:highlight>
                <a:latin typeface="Arial"/>
                <a:ea typeface="Arial"/>
                <a:cs typeface="Arial"/>
                <a:sym typeface="Arial"/>
              </a:rPr>
              <a:t>The third step is to decide what will be the final output. First, you need to run a sigmoid layer which determines what parts of the cell state make it to the output. Then, you must put the cell state through the tanh function to push the values between -1 and 1 and multiply it by the output of the sigmoid gate.</a:t>
            </a:r>
            <a:endParaRPr sz="1800">
              <a:highlight>
                <a:srgbClr val="FFFFFF"/>
              </a:highlight>
              <a:latin typeface="Arial"/>
              <a:ea typeface="Arial"/>
              <a:cs typeface="Arial"/>
              <a:sym typeface="Arial"/>
            </a:endParaRPr>
          </a:p>
          <a:p>
            <a:pPr indent="0" lvl="0" marL="0" rtl="0" algn="l">
              <a:spcBef>
                <a:spcPts val="2300"/>
              </a:spcBef>
              <a:spcAft>
                <a:spcPts val="0"/>
              </a:spcAft>
              <a:buNone/>
            </a:pPr>
            <a:r>
              <a:t/>
            </a:r>
            <a:endParaRPr sz="1800">
              <a:solidFill>
                <a:srgbClr val="51565E"/>
              </a:solidFill>
              <a:highlight>
                <a:srgbClr val="FFFFFF"/>
              </a:highlight>
              <a:latin typeface="Roboto"/>
              <a:ea typeface="Roboto"/>
              <a:cs typeface="Roboto"/>
              <a:sym typeface="Roboto"/>
            </a:endParaRPr>
          </a:p>
        </p:txBody>
      </p:sp>
      <p:pic>
        <p:nvPicPr>
          <p:cNvPr id="146" name="Google Shape;146;g10c36716542_0_9"/>
          <p:cNvPicPr preferRelativeResize="0"/>
          <p:nvPr/>
        </p:nvPicPr>
        <p:blipFill rotWithShape="1">
          <a:blip r:embed="rId3">
            <a:alphaModFix/>
          </a:blip>
          <a:srcRect b="28100" l="-5870" r="5869" t="-28099"/>
          <a:stretch/>
        </p:blipFill>
        <p:spPr>
          <a:xfrm>
            <a:off x="5420000" y="1600197"/>
            <a:ext cx="3942726" cy="2700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0d0c6530b7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i="1" lang="en-US"/>
              <a:t>Long Short Term Memory Networks</a:t>
            </a:r>
            <a:endParaRPr b="1" i="1"/>
          </a:p>
          <a:p>
            <a:pPr indent="0" lvl="0" marL="0" rtl="0" algn="l">
              <a:spcBef>
                <a:spcPts val="360"/>
              </a:spcBef>
              <a:spcAft>
                <a:spcPts val="0"/>
              </a:spcAft>
              <a:buClr>
                <a:schemeClr val="dk1"/>
              </a:buClr>
              <a:buSzPct val="64705"/>
              <a:buFont typeface="Arial"/>
              <a:buNone/>
            </a:pPr>
            <a:r>
              <a:t/>
            </a:r>
            <a:endParaRPr b="1" sz="1700">
              <a:solidFill>
                <a:srgbClr val="202122"/>
              </a:solidFill>
              <a:highlight>
                <a:srgbClr val="FFFFFF"/>
              </a:highlight>
              <a:latin typeface="Arial"/>
              <a:ea typeface="Arial"/>
              <a:cs typeface="Arial"/>
              <a:sym typeface="Arial"/>
            </a:endParaRPr>
          </a:p>
        </p:txBody>
      </p:sp>
      <p:sp>
        <p:nvSpPr>
          <p:cNvPr id="152" name="Google Shape;152;g10d0c6530b7_0_2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sz="1700"/>
              <a:t>Why Did We Use  </a:t>
            </a:r>
            <a:r>
              <a:rPr b="1" lang="en-US" sz="1700"/>
              <a:t>Long Short Term Memory Networks ?</a:t>
            </a:r>
            <a:endParaRPr sz="15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t/>
            </a:r>
            <a:endParaRPr sz="15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rPr lang="en-US" sz="1500">
                <a:solidFill>
                  <a:srgbClr val="202122"/>
                </a:solidFill>
                <a:highlight>
                  <a:srgbClr val="FFFFFF"/>
                </a:highlight>
                <a:latin typeface="Arial"/>
                <a:ea typeface="Arial"/>
                <a:cs typeface="Arial"/>
                <a:sym typeface="Arial"/>
              </a:rPr>
              <a:t>LSTM networks are well-suited to classifying, processing and making predictions based on time series data, since there can be lags of unknown duration between important events in a time series. LSTMs were developed to deal with the vanishing gradient problem that can be encountered when training traditional RNNs. Relative insensitivity to gap length is an advantage of LSTM over RNNs .</a:t>
            </a:r>
            <a:endParaRPr sz="15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t/>
            </a:r>
            <a:endParaRPr sz="1500">
              <a:solidFill>
                <a:srgbClr val="202122"/>
              </a:solidFill>
              <a:highlight>
                <a:srgbClr val="FFFFFF"/>
              </a:highlight>
              <a:latin typeface="Arial"/>
              <a:ea typeface="Arial"/>
              <a:cs typeface="Arial"/>
              <a:sym typeface="Arial"/>
            </a:endParaRPr>
          </a:p>
        </p:txBody>
      </p:sp>
      <p:pic>
        <p:nvPicPr>
          <p:cNvPr id="153" name="Google Shape;153;g10d0c6530b7_0_24"/>
          <p:cNvPicPr preferRelativeResize="0"/>
          <p:nvPr/>
        </p:nvPicPr>
        <p:blipFill>
          <a:blip r:embed="rId3">
            <a:alphaModFix/>
          </a:blip>
          <a:stretch>
            <a:fillRect/>
          </a:stretch>
        </p:blipFill>
        <p:spPr>
          <a:xfrm>
            <a:off x="457200" y="3428999"/>
            <a:ext cx="7565148" cy="2840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0dac268a38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Dataset and Dataset Format</a:t>
            </a:r>
            <a:endParaRPr/>
          </a:p>
        </p:txBody>
      </p:sp>
      <p:sp>
        <p:nvSpPr>
          <p:cNvPr id="159" name="Google Shape;159;g10dac268a38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None/>
            </a:pPr>
            <a:r>
              <a:rPr lang="en-US" sz="2100">
                <a:solidFill>
                  <a:srgbClr val="000000"/>
                </a:solidFill>
                <a:highlight>
                  <a:srgbClr val="FFFFFF"/>
                </a:highlight>
                <a:latin typeface="Arial"/>
                <a:ea typeface="Arial"/>
                <a:cs typeface="Arial"/>
                <a:sym typeface="Arial"/>
              </a:rPr>
              <a:t>The dataset c</a:t>
            </a:r>
            <a:r>
              <a:rPr lang="en-US" sz="2100">
                <a:solidFill>
                  <a:srgbClr val="000000"/>
                </a:solidFill>
                <a:highlight>
                  <a:srgbClr val="FFFFFF"/>
                </a:highlight>
                <a:latin typeface="Arial"/>
                <a:ea typeface="Arial"/>
                <a:cs typeface="Arial"/>
                <a:sym typeface="Arial"/>
              </a:rPr>
              <a:t>ontains</a:t>
            </a:r>
            <a:r>
              <a:rPr lang="en-US" sz="2100">
                <a:solidFill>
                  <a:srgbClr val="000000"/>
                </a:solidFill>
                <a:highlight>
                  <a:srgbClr val="FFFFFF"/>
                </a:highlight>
                <a:latin typeface="Arial"/>
                <a:ea typeface="Arial"/>
                <a:cs typeface="Arial"/>
                <a:sym typeface="Arial"/>
              </a:rPr>
              <a:t> two files about stock information of Google. One of the files contains train data and the other file contains test data.</a:t>
            </a:r>
            <a:endParaRPr sz="2100">
              <a:solidFill>
                <a:srgbClr val="000000"/>
              </a:solidFill>
              <a:highlight>
                <a:srgbClr val="FFFFFF"/>
              </a:highlight>
              <a:latin typeface="Arial"/>
              <a:ea typeface="Arial"/>
              <a:cs typeface="Arial"/>
              <a:sym typeface="Arial"/>
            </a:endParaRPr>
          </a:p>
          <a:p>
            <a:pPr indent="0" lvl="0" marL="0" rtl="0" algn="l">
              <a:lnSpc>
                <a:spcPct val="90000"/>
              </a:lnSpc>
              <a:spcBef>
                <a:spcPts val="1000"/>
              </a:spcBef>
              <a:spcAft>
                <a:spcPts val="0"/>
              </a:spcAft>
              <a:buNone/>
            </a:pPr>
            <a:r>
              <a:rPr lang="en-US" sz="2100">
                <a:solidFill>
                  <a:srgbClr val="000000"/>
                </a:solidFill>
                <a:highlight>
                  <a:srgbClr val="FFFFFF"/>
                </a:highlight>
                <a:latin typeface="Arial"/>
                <a:ea typeface="Arial"/>
                <a:cs typeface="Arial"/>
                <a:sym typeface="Arial"/>
              </a:rPr>
              <a:t>The dataset contains these values:</a:t>
            </a:r>
            <a:endParaRPr sz="2100">
              <a:solidFill>
                <a:srgbClr val="000000"/>
              </a:solidFill>
              <a:highlight>
                <a:srgbClr val="FFFFFF"/>
              </a:highlight>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Date: Date of the stock data</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Open: Opening price of the stock</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High: Highest price of the stock in that day</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Low: Lowest price of the stock in that day</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Close: Closing price of the stock</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rPr lang="en-US" sz="2100">
                <a:latin typeface="Arial"/>
                <a:ea typeface="Arial"/>
                <a:cs typeface="Arial"/>
                <a:sym typeface="Arial"/>
              </a:rPr>
              <a:t>Volume: Volume traded in that day</a:t>
            </a:r>
            <a:endParaRPr sz="2100">
              <a:latin typeface="Arial"/>
              <a:ea typeface="Arial"/>
              <a:cs typeface="Arial"/>
              <a:sym typeface="Arial"/>
            </a:endParaRPr>
          </a:p>
          <a:p>
            <a:pPr indent="0" lvl="0" marL="457200" rtl="0" algn="l">
              <a:lnSpc>
                <a:spcPct val="90000"/>
              </a:lnSpc>
              <a:spcBef>
                <a:spcPts val="1000"/>
              </a:spcBef>
              <a:spcAft>
                <a:spcPts val="0"/>
              </a:spcAft>
              <a:buClr>
                <a:schemeClr val="dk1"/>
              </a:buClr>
              <a:buSzPts val="1100"/>
              <a:buFont typeface="Arial"/>
              <a:buNone/>
            </a:pPr>
            <a:r>
              <a:t/>
            </a:r>
            <a:endParaRPr sz="2100">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0b110baa84_1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Train Data Information</a:t>
            </a:r>
            <a:endParaRPr/>
          </a:p>
        </p:txBody>
      </p:sp>
      <p:pic>
        <p:nvPicPr>
          <p:cNvPr id="165" name="Google Shape;165;g10b110baa84_1_0"/>
          <p:cNvPicPr preferRelativeResize="0"/>
          <p:nvPr/>
        </p:nvPicPr>
        <p:blipFill>
          <a:blip r:embed="rId3">
            <a:alphaModFix/>
          </a:blip>
          <a:stretch>
            <a:fillRect/>
          </a:stretch>
        </p:blipFill>
        <p:spPr>
          <a:xfrm>
            <a:off x="548650" y="1478925"/>
            <a:ext cx="8229600" cy="3988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0b110baa84_1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Training Model Loss</a:t>
            </a:r>
            <a:endParaRPr/>
          </a:p>
        </p:txBody>
      </p:sp>
      <p:pic>
        <p:nvPicPr>
          <p:cNvPr id="171" name="Google Shape;171;g10b110baa84_1_6"/>
          <p:cNvPicPr preferRelativeResize="0"/>
          <p:nvPr/>
        </p:nvPicPr>
        <p:blipFill>
          <a:blip r:embed="rId3">
            <a:alphaModFix/>
          </a:blip>
          <a:stretch>
            <a:fillRect/>
          </a:stretch>
        </p:blipFill>
        <p:spPr>
          <a:xfrm>
            <a:off x="457200" y="1975800"/>
            <a:ext cx="6593850" cy="37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0b110baa84_1_1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Stock Price Prediction</a:t>
            </a:r>
            <a:endParaRPr/>
          </a:p>
        </p:txBody>
      </p:sp>
      <p:pic>
        <p:nvPicPr>
          <p:cNvPr id="177" name="Google Shape;177;g10b110baa84_1_12"/>
          <p:cNvPicPr preferRelativeResize="0"/>
          <p:nvPr/>
        </p:nvPicPr>
        <p:blipFill>
          <a:blip r:embed="rId3">
            <a:alphaModFix/>
          </a:blip>
          <a:stretch>
            <a:fillRect/>
          </a:stretch>
        </p:blipFill>
        <p:spPr>
          <a:xfrm>
            <a:off x="457200" y="2047875"/>
            <a:ext cx="6696075" cy="35827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0d9fa39c00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References</a:t>
            </a:r>
            <a:endParaRPr/>
          </a:p>
        </p:txBody>
      </p:sp>
      <p:sp>
        <p:nvSpPr>
          <p:cNvPr id="183" name="Google Shape;183;g10d9fa39c00_0_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lang="en-US" sz="1500">
                <a:latin typeface="Arial"/>
                <a:ea typeface="Arial"/>
                <a:cs typeface="Arial"/>
                <a:sym typeface="Arial"/>
              </a:rPr>
              <a:t>1-  </a:t>
            </a:r>
            <a:r>
              <a:rPr i="1" lang="en-US" sz="1200">
                <a:latin typeface="Arial"/>
                <a:ea typeface="Arial"/>
                <a:cs typeface="Arial"/>
                <a:sym typeface="Arial"/>
              </a:rPr>
              <a:t>A Breakdown on How the Stock Market Works</a:t>
            </a:r>
            <a:r>
              <a:rPr lang="en-US" sz="1200">
                <a:latin typeface="Arial"/>
                <a:ea typeface="Arial"/>
                <a:cs typeface="Arial"/>
                <a:sym typeface="Arial"/>
              </a:rPr>
              <a:t>. (2021b, November 14). Investopedia. Retrieved January 1, 2022, from https://www.investopedia.com/articles/investing/082614/how-stock-market-works.asp</a:t>
            </a:r>
            <a:endParaRPr sz="1500">
              <a:latin typeface="Arial"/>
              <a:ea typeface="Arial"/>
              <a:cs typeface="Arial"/>
              <a:sym typeface="Arial"/>
            </a:endParaRPr>
          </a:p>
          <a:p>
            <a:pPr indent="0" lvl="0" marL="0" rtl="0" algn="l">
              <a:lnSpc>
                <a:spcPct val="115000"/>
              </a:lnSpc>
              <a:spcBef>
                <a:spcPts val="1200"/>
              </a:spcBef>
              <a:spcAft>
                <a:spcPts val="0"/>
              </a:spcAft>
              <a:buNone/>
            </a:pPr>
            <a:r>
              <a:rPr lang="en-US" sz="1500">
                <a:latin typeface="Arial"/>
                <a:ea typeface="Arial"/>
                <a:cs typeface="Arial"/>
                <a:sym typeface="Arial"/>
              </a:rPr>
              <a:t>2- </a:t>
            </a:r>
            <a:r>
              <a:rPr lang="en-US" sz="1200">
                <a:latin typeface="Arial"/>
                <a:ea typeface="Arial"/>
                <a:cs typeface="Arial"/>
                <a:sym typeface="Arial"/>
              </a:rPr>
              <a:t>Li, K. (2021, December 22). </a:t>
            </a:r>
            <a:r>
              <a:rPr i="1" lang="en-US" sz="1200">
                <a:latin typeface="Arial"/>
                <a:ea typeface="Arial"/>
                <a:cs typeface="Arial"/>
                <a:sym typeface="Arial"/>
              </a:rPr>
              <a:t>Predicting Stock Prices Using Machine Learning</a:t>
            </a:r>
            <a:r>
              <a:rPr lang="en-US" sz="1200">
                <a:latin typeface="Arial"/>
                <a:ea typeface="Arial"/>
                <a:cs typeface="Arial"/>
                <a:sym typeface="Arial"/>
              </a:rPr>
              <a:t>. Neptune.Ai. Retrieved January 1, 2022, from https://neptune.ai/blog/predicting-stock-prices-using-machine-learning</a:t>
            </a:r>
            <a:endParaRPr sz="1200">
              <a:latin typeface="Arial"/>
              <a:ea typeface="Arial"/>
              <a:cs typeface="Arial"/>
              <a:sym typeface="Arial"/>
            </a:endParaRPr>
          </a:p>
          <a:p>
            <a:pPr indent="0" lvl="0" marL="0" rtl="0" algn="l">
              <a:lnSpc>
                <a:spcPct val="115000"/>
              </a:lnSpc>
              <a:spcBef>
                <a:spcPts val="1200"/>
              </a:spcBef>
              <a:spcAft>
                <a:spcPts val="0"/>
              </a:spcAft>
              <a:buNone/>
            </a:pPr>
            <a:r>
              <a:rPr lang="en-US" sz="1500">
                <a:highlight>
                  <a:srgbClr val="FFFFFF"/>
                </a:highlight>
                <a:latin typeface="Arial"/>
                <a:ea typeface="Arial"/>
                <a:cs typeface="Arial"/>
                <a:sym typeface="Arial"/>
              </a:rPr>
              <a:t>3-   </a:t>
            </a:r>
            <a:r>
              <a:rPr lang="en-US" sz="1200">
                <a:latin typeface="Arial"/>
                <a:ea typeface="Arial"/>
                <a:cs typeface="Arial"/>
                <a:sym typeface="Arial"/>
              </a:rPr>
              <a:t>Biswal, A. (2021, December 31). </a:t>
            </a:r>
            <a:r>
              <a:rPr i="1" lang="en-US" sz="1200">
                <a:latin typeface="Arial"/>
                <a:ea typeface="Arial"/>
                <a:cs typeface="Arial"/>
                <a:sym typeface="Arial"/>
              </a:rPr>
              <a:t>An Easy Guide to Stock Price Prediction Using Machine Learning</a:t>
            </a:r>
            <a:r>
              <a:rPr lang="en-US" sz="1200">
                <a:latin typeface="Arial"/>
                <a:ea typeface="Arial"/>
                <a:cs typeface="Arial"/>
                <a:sym typeface="Arial"/>
              </a:rPr>
              <a:t>. Simplilearn.Com. Retrieved January 1, 2022, from https://www.simplilearn.com/tutorials/machine-learning-tutorial/stock-price-prediction-using-machine-learning</a:t>
            </a:r>
            <a:endParaRPr sz="1200">
              <a:latin typeface="Arial"/>
              <a:ea typeface="Arial"/>
              <a:cs typeface="Arial"/>
              <a:sym typeface="Arial"/>
            </a:endParaRPr>
          </a:p>
          <a:p>
            <a:pPr indent="0" lvl="0" marL="0" rtl="0" algn="l">
              <a:lnSpc>
                <a:spcPct val="115000"/>
              </a:lnSpc>
              <a:spcBef>
                <a:spcPts val="1200"/>
              </a:spcBef>
              <a:spcAft>
                <a:spcPts val="0"/>
              </a:spcAft>
              <a:buNone/>
            </a:pPr>
            <a:r>
              <a:t/>
            </a:r>
            <a:endParaRPr sz="1500">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500" u="sng">
              <a:solidFill>
                <a:schemeClr val="hlink"/>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300" u="sng">
              <a:solidFill>
                <a:schemeClr val="hlink"/>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0da70ee0b1_2_0"/>
          <p:cNvSpPr txBox="1"/>
          <p:nvPr>
            <p:ph type="ctrTitle"/>
          </p:nvPr>
        </p:nvSpPr>
        <p:spPr>
          <a:xfrm>
            <a:off x="685800" y="2465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Contents</a:t>
            </a:r>
            <a:endParaRPr/>
          </a:p>
        </p:txBody>
      </p:sp>
      <p:sp>
        <p:nvSpPr>
          <p:cNvPr id="91" name="Google Shape;91;g10da70ee0b1_2_0"/>
          <p:cNvSpPr txBox="1"/>
          <p:nvPr>
            <p:ph idx="1" type="subTitle"/>
          </p:nvPr>
        </p:nvSpPr>
        <p:spPr>
          <a:xfrm>
            <a:off x="446150" y="1494450"/>
            <a:ext cx="6400800" cy="3869100"/>
          </a:xfrm>
          <a:prstGeom prst="rect">
            <a:avLst/>
          </a:prstGeom>
        </p:spPr>
        <p:txBody>
          <a:bodyPr anchorCtr="0" anchor="t" bIns="45700" lIns="91425" spcFirstLastPara="1" rIns="91425" wrap="square" tIns="45700">
            <a:normAutofit/>
          </a:bodyPr>
          <a:lstStyle/>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What is Stock Price Prediction?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Goal of Stock Price Prediction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Advantages and Disadvantages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highlight>
                  <a:schemeClr val="lt1"/>
                </a:highlight>
                <a:latin typeface="Arial"/>
                <a:ea typeface="Arial"/>
                <a:cs typeface="Arial"/>
                <a:sym typeface="Arial"/>
              </a:rPr>
              <a:t>Recurrent  Neural Networks</a:t>
            </a:r>
            <a:endParaRPr sz="1600">
              <a:solidFill>
                <a:schemeClr val="dk1"/>
              </a:solidFill>
              <a:highlight>
                <a:schemeClr val="lt1"/>
              </a:highlight>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Long Short Term Memory Networks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Dataset and Dataset Format</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Train Data information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Training Model Loss</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Stock Price Prediction</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Summary</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Task Sharing</a:t>
            </a:r>
            <a:endParaRPr sz="1600">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References</a:t>
            </a:r>
            <a:endParaRPr sz="1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0abb61ab7c_0_5"/>
          <p:cNvSpPr txBox="1"/>
          <p:nvPr>
            <p:ph type="title"/>
          </p:nvPr>
        </p:nvSpPr>
        <p:spPr>
          <a:xfrm>
            <a:off x="0" y="274650"/>
            <a:ext cx="91440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i="1" lang="en-US" sz="3600">
                <a:latin typeface="Roboto"/>
                <a:ea typeface="Roboto"/>
                <a:cs typeface="Roboto"/>
                <a:sym typeface="Roboto"/>
              </a:rPr>
              <a:t>What is Stock Price</a:t>
            </a:r>
            <a:r>
              <a:rPr b="1" i="1" lang="en-US" sz="3600">
                <a:latin typeface="Roboto"/>
                <a:ea typeface="Roboto"/>
                <a:cs typeface="Roboto"/>
                <a:sym typeface="Roboto"/>
              </a:rPr>
              <a:t> </a:t>
            </a:r>
            <a:r>
              <a:rPr b="1" i="1" lang="en-US" sz="3600">
                <a:latin typeface="Roboto"/>
                <a:ea typeface="Roboto"/>
                <a:cs typeface="Roboto"/>
                <a:sym typeface="Roboto"/>
              </a:rPr>
              <a:t>Prediction?</a:t>
            </a:r>
            <a:endParaRPr b="1" i="1" sz="3600"/>
          </a:p>
        </p:txBody>
      </p:sp>
      <p:sp>
        <p:nvSpPr>
          <p:cNvPr id="97" name="Google Shape;97;g10abb61ab7c_0_5"/>
          <p:cNvSpPr txBox="1"/>
          <p:nvPr>
            <p:ph idx="1" type="body"/>
          </p:nvPr>
        </p:nvSpPr>
        <p:spPr>
          <a:xfrm>
            <a:off x="4346150" y="1534100"/>
            <a:ext cx="4594200" cy="4526100"/>
          </a:xfrm>
          <a:prstGeom prst="rect">
            <a:avLst/>
          </a:prstGeom>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1400">
                <a:latin typeface="Arial"/>
                <a:ea typeface="Arial"/>
                <a:cs typeface="Arial"/>
                <a:sym typeface="Arial"/>
              </a:rPr>
              <a:t>The term stock price refers to the current price that a share of stock is trading for on the market. The price of a stock will go up and down in relation to a number of different factors.</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latin typeface="Arial"/>
                <a:ea typeface="Arial"/>
                <a:cs typeface="Arial"/>
                <a:sym typeface="Arial"/>
              </a:rPr>
              <a:t>Stock Price Prediction using machine learning helps us to find the value of your company's future stock and other financial goods traded on the stock.</a:t>
            </a:r>
            <a:endParaRPr sz="14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highlight>
                  <a:srgbClr val="FFFFFF"/>
                </a:highlight>
                <a:latin typeface="Arial"/>
                <a:ea typeface="Arial"/>
                <a:cs typeface="Arial"/>
                <a:sym typeface="Arial"/>
              </a:rPr>
              <a:t>It is based on statistical and econometric models.</a:t>
            </a:r>
            <a:endParaRPr sz="1400">
              <a:latin typeface="Arial"/>
              <a:ea typeface="Arial"/>
              <a:cs typeface="Arial"/>
              <a:sym typeface="Arial"/>
            </a:endParaRPr>
          </a:p>
          <a:p>
            <a:pPr indent="0" lvl="0" marL="0" rtl="0" algn="l">
              <a:lnSpc>
                <a:spcPct val="90000"/>
              </a:lnSpc>
              <a:spcBef>
                <a:spcPts val="1000"/>
              </a:spcBef>
              <a:spcAft>
                <a:spcPts val="0"/>
              </a:spcAft>
              <a:buNone/>
            </a:pPr>
            <a:r>
              <a:rPr lang="en-US" sz="1400">
                <a:latin typeface="Arial"/>
                <a:ea typeface="Arial"/>
                <a:cs typeface="Arial"/>
                <a:sym typeface="Arial"/>
              </a:rPr>
              <a:t>Effective market hypothesis tells us stock price shows all available information.</a:t>
            </a:r>
            <a:endParaRPr sz="1400">
              <a:latin typeface="Arial"/>
              <a:ea typeface="Arial"/>
              <a:cs typeface="Arial"/>
              <a:sym typeface="Arial"/>
            </a:endParaRPr>
          </a:p>
          <a:p>
            <a:pPr indent="0" lvl="0" marL="0" rtl="0" algn="l">
              <a:lnSpc>
                <a:spcPct val="90000"/>
              </a:lnSpc>
              <a:spcBef>
                <a:spcPts val="100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1200"/>
              </a:spcAft>
              <a:buClr>
                <a:schemeClr val="dk1"/>
              </a:buClr>
              <a:buSzPts val="1100"/>
              <a:buFont typeface="Arial"/>
              <a:buNone/>
            </a:pPr>
            <a:r>
              <a:rPr lang="en-US" sz="1400">
                <a:highlight>
                  <a:srgbClr val="FFFFFF"/>
                </a:highlight>
                <a:latin typeface="Arial"/>
                <a:ea typeface="Arial"/>
                <a:cs typeface="Arial"/>
                <a:sym typeface="Arial"/>
              </a:rPr>
              <a:t>The entire idea of predicting stock prices is to gain significant profits.So, the successful prediction of a stock's future price could yield significant profit . Predicting  the stock market </a:t>
            </a:r>
            <a:r>
              <a:rPr lang="en-US" sz="1400">
                <a:highlight>
                  <a:schemeClr val="lt1"/>
                </a:highlight>
                <a:latin typeface="Arial"/>
                <a:ea typeface="Arial"/>
                <a:cs typeface="Arial"/>
                <a:sym typeface="Arial"/>
              </a:rPr>
              <a:t>with high accuracy</a:t>
            </a:r>
            <a:r>
              <a:rPr lang="en-US" sz="1400">
                <a:highlight>
                  <a:srgbClr val="FFFFFF"/>
                </a:highlight>
                <a:latin typeface="Arial"/>
                <a:ea typeface="Arial"/>
                <a:cs typeface="Arial"/>
                <a:sym typeface="Arial"/>
              </a:rPr>
              <a:t> is a hard task to do.</a:t>
            </a:r>
            <a:endParaRPr sz="1400">
              <a:latin typeface="Arial"/>
              <a:ea typeface="Arial"/>
              <a:cs typeface="Arial"/>
              <a:sym typeface="Arial"/>
            </a:endParaRPr>
          </a:p>
        </p:txBody>
      </p:sp>
      <p:pic>
        <p:nvPicPr>
          <p:cNvPr id="98" name="Google Shape;98;g10abb61ab7c_0_5"/>
          <p:cNvPicPr preferRelativeResize="0"/>
          <p:nvPr/>
        </p:nvPicPr>
        <p:blipFill>
          <a:blip r:embed="rId3">
            <a:alphaModFix/>
          </a:blip>
          <a:stretch>
            <a:fillRect/>
          </a:stretch>
        </p:blipFill>
        <p:spPr>
          <a:xfrm>
            <a:off x="42675" y="1615950"/>
            <a:ext cx="4303475" cy="261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0b110baa84_0_0"/>
          <p:cNvSpPr txBox="1"/>
          <p:nvPr>
            <p:ph idx="1" type="body"/>
          </p:nvPr>
        </p:nvSpPr>
        <p:spPr>
          <a:xfrm>
            <a:off x="537025" y="823525"/>
            <a:ext cx="8301300" cy="5423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400">
                <a:solidFill>
                  <a:srgbClr val="000000"/>
                </a:solidFill>
                <a:latin typeface="Arial"/>
                <a:ea typeface="Arial"/>
                <a:cs typeface="Arial"/>
                <a:sym typeface="Arial"/>
              </a:rPr>
              <a:t>  Stock prices change everyday by market forces.</a:t>
            </a:r>
            <a:r>
              <a:rPr lang="en-US" sz="1400">
                <a:solidFill>
                  <a:srgbClr val="000000"/>
                </a:solidFill>
                <a:highlight>
                  <a:srgbClr val="F8F9FA"/>
                </a:highlight>
                <a:latin typeface="Arial"/>
                <a:ea typeface="Arial"/>
                <a:cs typeface="Arial"/>
                <a:sym typeface="Arial"/>
              </a:rPr>
              <a:t>This stock price  will go up and down in relation to a number of different factors.</a:t>
            </a:r>
            <a:r>
              <a:rPr lang="en-US" sz="1400">
                <a:solidFill>
                  <a:srgbClr val="000000"/>
                </a:solidFill>
                <a:latin typeface="Arial"/>
                <a:ea typeface="Arial"/>
                <a:cs typeface="Arial"/>
                <a:sym typeface="Arial"/>
              </a:rPr>
              <a:t> By this we mean that share prices change because of supply and demand. If more people want to buy a stock (demand) than sell it (supply), then the price moves up. Conversely, if more people wanted to sell a stock than buy it, there would be greater supply than demand, and the price would fall.</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US" sz="1400">
                <a:solidFill>
                  <a:srgbClr val="000000"/>
                </a:solidFill>
                <a:highlight>
                  <a:srgbClr val="FFFFFF"/>
                </a:highlight>
                <a:latin typeface="Arial"/>
                <a:ea typeface="Arial"/>
                <a:cs typeface="Arial"/>
                <a:sym typeface="Arial"/>
              </a:rPr>
              <a:t>  Stock price prediction is a task full of challenge. However in order to make profits or understand the</a:t>
            </a:r>
            <a:endParaRPr sz="1400">
              <a:solidFill>
                <a:srgbClr val="000000"/>
              </a:solidFill>
              <a:highlight>
                <a:srgbClr val="FFFFFF"/>
              </a:highlight>
              <a:latin typeface="Arial"/>
              <a:ea typeface="Arial"/>
              <a:cs typeface="Arial"/>
              <a:sym typeface="Arial"/>
            </a:endParaRPr>
          </a:p>
          <a:p>
            <a:pPr indent="0" lvl="0" marL="0" rtl="0" algn="l">
              <a:spcBef>
                <a:spcPts val="360"/>
              </a:spcBef>
              <a:spcAft>
                <a:spcPts val="0"/>
              </a:spcAft>
              <a:buNone/>
            </a:pPr>
            <a:r>
              <a:rPr lang="en-US" sz="1400">
                <a:solidFill>
                  <a:srgbClr val="000000"/>
                </a:solidFill>
                <a:highlight>
                  <a:srgbClr val="FFFFFF"/>
                </a:highlight>
                <a:latin typeface="Arial"/>
                <a:ea typeface="Arial"/>
                <a:cs typeface="Arial"/>
                <a:sym typeface="Arial"/>
              </a:rPr>
              <a:t>essence of equity market, numerous market participants or researchers try to forecast stock price </a:t>
            </a:r>
            <a:endParaRPr sz="1400">
              <a:solidFill>
                <a:srgbClr val="000000"/>
              </a:solidFill>
              <a:highlight>
                <a:srgbClr val="FFFFFF"/>
              </a:highlight>
              <a:latin typeface="Arial"/>
              <a:ea typeface="Arial"/>
              <a:cs typeface="Arial"/>
              <a:sym typeface="Arial"/>
            </a:endParaRPr>
          </a:p>
          <a:p>
            <a:pPr indent="0" lvl="0" marL="0" rtl="0" algn="l">
              <a:spcBef>
                <a:spcPts val="360"/>
              </a:spcBef>
              <a:spcAft>
                <a:spcPts val="0"/>
              </a:spcAft>
              <a:buNone/>
            </a:pPr>
            <a:r>
              <a:rPr lang="en-US" sz="1400">
                <a:solidFill>
                  <a:srgbClr val="000000"/>
                </a:solidFill>
                <a:highlight>
                  <a:srgbClr val="FFFFFF"/>
                </a:highlight>
                <a:latin typeface="Arial"/>
                <a:ea typeface="Arial"/>
                <a:cs typeface="Arial"/>
                <a:sym typeface="Arial"/>
              </a:rPr>
              <a:t>using various statistical , econometric and different algorithms.</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0d372f17e6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990"/>
              <a:buNone/>
            </a:pPr>
            <a:r>
              <a:rPr b="1" i="1" lang="en-US" sz="3600">
                <a:latin typeface="Arial"/>
                <a:ea typeface="Arial"/>
                <a:cs typeface="Arial"/>
                <a:sym typeface="Arial"/>
              </a:rPr>
              <a:t>Goal of Stock </a:t>
            </a:r>
            <a:r>
              <a:rPr b="1" i="1" lang="en-US" sz="3600">
                <a:latin typeface="Roboto"/>
                <a:ea typeface="Roboto"/>
                <a:cs typeface="Roboto"/>
                <a:sym typeface="Roboto"/>
              </a:rPr>
              <a:t>Price Prediction</a:t>
            </a:r>
            <a:endParaRPr b="1" i="1" sz="3600"/>
          </a:p>
        </p:txBody>
      </p:sp>
      <p:sp>
        <p:nvSpPr>
          <p:cNvPr id="109" name="Google Shape;109;g10d372f17e6_0_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•It is important that predicting the stock price will help us to calculate and find profit.</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•What makes people like a particular stock and dislike another stock. This comes down to figuring out what news is positive for a company and what news is negative.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•To find out if a stock's price has risen or fallen.</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•To  keep records about stock price by stock price algorithm.</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a:t>
            </a:r>
            <a:r>
              <a:rPr lang="en-US" sz="1500">
                <a:highlight>
                  <a:srgbClr val="FFFFFF"/>
                </a:highlight>
                <a:latin typeface="Arial"/>
                <a:ea typeface="Arial"/>
                <a:cs typeface="Arial"/>
                <a:sym typeface="Arial"/>
              </a:rPr>
              <a:t>The entire idea of predicting stock prices is to gain significant profits.</a:t>
            </a:r>
            <a:endParaRPr sz="1500">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500">
                <a:latin typeface="Arial"/>
                <a:ea typeface="Arial"/>
                <a:cs typeface="Arial"/>
                <a:sym typeface="Arial"/>
              </a:rPr>
              <a:t>•</a:t>
            </a:r>
            <a:r>
              <a:rPr lang="en-US" sz="1500">
                <a:highlight>
                  <a:srgbClr val="FFFFFF"/>
                </a:highlight>
                <a:latin typeface="Arial"/>
                <a:ea typeface="Arial"/>
                <a:cs typeface="Arial"/>
                <a:sym typeface="Arial"/>
              </a:rPr>
              <a:t>Visualize the predicted stock costs with actual stock costs: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spcBef>
                <a:spcPts val="360"/>
              </a:spcBef>
              <a:spcAft>
                <a:spcPts val="0"/>
              </a:spcAft>
              <a:buNone/>
            </a:pPr>
            <a:r>
              <a:t/>
            </a:r>
            <a:endParaRPr sz="4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0d9fa39c00_0_1"/>
          <p:cNvSpPr txBox="1"/>
          <p:nvPr>
            <p:ph type="title"/>
          </p:nvPr>
        </p:nvSpPr>
        <p:spPr>
          <a:xfrm>
            <a:off x="0" y="0"/>
            <a:ext cx="37401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 Advantages </a:t>
            </a:r>
            <a:endParaRPr/>
          </a:p>
        </p:txBody>
      </p:sp>
      <p:sp>
        <p:nvSpPr>
          <p:cNvPr id="115" name="Google Shape;115;g10d9fa39c00_0_1"/>
          <p:cNvSpPr txBox="1"/>
          <p:nvPr>
            <p:ph type="title"/>
          </p:nvPr>
        </p:nvSpPr>
        <p:spPr>
          <a:xfrm>
            <a:off x="4349375" y="0"/>
            <a:ext cx="48327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Disadvantages</a:t>
            </a:r>
            <a:endParaRPr/>
          </a:p>
        </p:txBody>
      </p:sp>
      <p:graphicFrame>
        <p:nvGraphicFramePr>
          <p:cNvPr id="116" name="Google Shape;116;g10d9fa39c00_0_1"/>
          <p:cNvGraphicFramePr/>
          <p:nvPr/>
        </p:nvGraphicFramePr>
        <p:xfrm>
          <a:off x="304475" y="1036645"/>
          <a:ext cx="3000000" cy="3000000"/>
        </p:xfrm>
        <a:graphic>
          <a:graphicData uri="http://schemas.openxmlformats.org/drawingml/2006/table">
            <a:tbl>
              <a:tblPr>
                <a:noFill/>
                <a:tableStyleId>{431F8035-7116-4F85-A168-4EBDB7573D13}</a:tableStyleId>
              </a:tblPr>
              <a:tblGrid>
                <a:gridCol w="3945500"/>
              </a:tblGrid>
              <a:tr h="935325">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1)The stock market has the characteristics of high return which has attracted the majority of investors. </a:t>
                      </a:r>
                      <a:endParaRPr/>
                    </a:p>
                  </a:txBody>
                  <a:tcPr marT="91425" marB="91425" marR="91425" marL="91425"/>
                </a:tc>
              </a:tr>
              <a:tr h="291425">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2)Reducing unnecessary assets’ losses.</a:t>
                      </a:r>
                      <a:endParaRPr/>
                    </a:p>
                  </a:txBody>
                  <a:tcPr marT="91425" marB="91425" marR="91425" marL="91425"/>
                </a:tc>
              </a:tr>
              <a:tr h="215225">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3)It is very helpful for companies.</a:t>
                      </a:r>
                      <a:endParaRPr/>
                    </a:p>
                  </a:txBody>
                  <a:tcPr marT="91425" marB="91425" marR="91425" marL="91425"/>
                </a:tc>
              </a:tr>
              <a:tr h="537875">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4)It generates personal </a:t>
                      </a:r>
                      <a:r>
                        <a:rPr lang="en-US" sz="1500">
                          <a:solidFill>
                            <a:schemeClr val="dk1"/>
                          </a:solidFill>
                          <a:highlight>
                            <a:srgbClr val="F8F9FA"/>
                          </a:highlight>
                        </a:rPr>
                        <a:t>richness.</a:t>
                      </a:r>
                      <a:endParaRPr/>
                    </a:p>
                  </a:txBody>
                  <a:tcPr marT="91425" marB="91425" marR="91425" marL="91425"/>
                </a:tc>
              </a:tr>
              <a:tr h="537875">
                <a:tc>
                  <a:txBody>
                    <a:bodyPr/>
                    <a:lstStyle/>
                    <a:p>
                      <a:pPr indent="0" lvl="0" marL="0" rtl="0" algn="l">
                        <a:spcBef>
                          <a:spcPts val="360"/>
                        </a:spcBef>
                        <a:spcAft>
                          <a:spcPts val="0"/>
                        </a:spcAft>
                        <a:buClr>
                          <a:schemeClr val="dk1"/>
                        </a:buClr>
                        <a:buSzPts val="1100"/>
                        <a:buFont typeface="Arial"/>
                        <a:buNone/>
                      </a:pPr>
                      <a:r>
                        <a:rPr lang="en-US" sz="1500">
                          <a:solidFill>
                            <a:schemeClr val="dk1"/>
                          </a:solidFill>
                          <a:highlight>
                            <a:srgbClr val="F8F9FA"/>
                          </a:highlight>
                        </a:rPr>
                        <a:t>5)</a:t>
                      </a:r>
                      <a:r>
                        <a:rPr lang="en-US" sz="1500">
                          <a:solidFill>
                            <a:schemeClr val="dk1"/>
                          </a:solidFill>
                          <a:highlight>
                            <a:schemeClr val="lt1"/>
                          </a:highlight>
                        </a:rPr>
                        <a:t>Stock price prediction helps as an indicator of the economy.</a:t>
                      </a:r>
                      <a:endParaRPr/>
                    </a:p>
                  </a:txBody>
                  <a:tcPr marT="91425" marB="91425" marR="91425" marL="91425"/>
                </a:tc>
              </a:tr>
              <a:tr h="537875">
                <a:tc>
                  <a:txBody>
                    <a:bodyPr/>
                    <a:lstStyle/>
                    <a:p>
                      <a:pPr indent="0" lvl="0" marL="0" rtl="0" algn="l">
                        <a:spcBef>
                          <a:spcPts val="360"/>
                        </a:spcBef>
                        <a:spcAft>
                          <a:spcPts val="0"/>
                        </a:spcAft>
                        <a:buClr>
                          <a:schemeClr val="dk1"/>
                        </a:buClr>
                        <a:buSzPts val="1100"/>
                        <a:buFont typeface="Arial"/>
                        <a:buNone/>
                      </a:pPr>
                      <a:r>
                        <a:rPr lang="en-US" sz="1500">
                          <a:solidFill>
                            <a:schemeClr val="dk1"/>
                          </a:solidFill>
                          <a:highlight>
                            <a:schemeClr val="lt1"/>
                          </a:highlight>
                        </a:rPr>
                        <a:t>6)It does this by algorithm, without the need for manual work.</a:t>
                      </a:r>
                      <a:endParaRPr/>
                    </a:p>
                  </a:txBody>
                  <a:tcPr marT="91425" marB="91425" marR="91425" marL="91425"/>
                </a:tc>
              </a:tr>
            </a:tbl>
          </a:graphicData>
        </a:graphic>
      </p:graphicFrame>
      <p:graphicFrame>
        <p:nvGraphicFramePr>
          <p:cNvPr id="117" name="Google Shape;117;g10d9fa39c00_0_1"/>
          <p:cNvGraphicFramePr/>
          <p:nvPr/>
        </p:nvGraphicFramePr>
        <p:xfrm>
          <a:off x="4792975" y="1036650"/>
          <a:ext cx="3000000" cy="3000000"/>
        </p:xfrm>
        <a:graphic>
          <a:graphicData uri="http://schemas.openxmlformats.org/drawingml/2006/table">
            <a:tbl>
              <a:tblPr>
                <a:noFill/>
                <a:tableStyleId>{431F8035-7116-4F85-A168-4EBDB7573D13}</a:tableStyleId>
              </a:tblPr>
              <a:tblGrid>
                <a:gridCol w="3945500"/>
              </a:tblGrid>
              <a:tr h="381000">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1)High risk which puts pressure on investors to sell out at the wrong time.</a:t>
                      </a:r>
                      <a:endParaRPr/>
                    </a:p>
                  </a:txBody>
                  <a:tcPr marT="91425" marB="91425" marR="91425" marL="91425"/>
                </a:tc>
              </a:tr>
              <a:tr h="381000">
                <a:tc>
                  <a:txBody>
                    <a:bodyPr/>
                    <a:lstStyle/>
                    <a:p>
                      <a:pPr indent="0" lvl="0" marL="0" rtl="0" algn="l">
                        <a:spcBef>
                          <a:spcPts val="360"/>
                        </a:spcBef>
                        <a:spcAft>
                          <a:spcPts val="0"/>
                        </a:spcAft>
                        <a:buClr>
                          <a:schemeClr val="dk1"/>
                        </a:buClr>
                        <a:buSzPts val="1100"/>
                        <a:buFont typeface="Arial"/>
                        <a:buNone/>
                      </a:pPr>
                      <a:r>
                        <a:rPr lang="en-US" sz="1500">
                          <a:solidFill>
                            <a:schemeClr val="dk1"/>
                          </a:solidFill>
                        </a:rPr>
                        <a:t>2)It is very difficult to find to predict stock price with high accuracy.</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0d0c6530b7_0_0"/>
          <p:cNvSpPr txBox="1"/>
          <p:nvPr>
            <p:ph type="title"/>
          </p:nvPr>
        </p:nvSpPr>
        <p:spPr>
          <a:xfrm>
            <a:off x="457200" y="476063"/>
            <a:ext cx="8229600" cy="1143000"/>
          </a:xfrm>
          <a:prstGeom prst="rect">
            <a:avLst/>
          </a:prstGeom>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r>
              <a:rPr b="1" i="1" lang="en-US" sz="3600">
                <a:highlight>
                  <a:srgbClr val="FFFFFF"/>
                </a:highlight>
                <a:latin typeface="Arial"/>
                <a:ea typeface="Arial"/>
                <a:cs typeface="Arial"/>
                <a:sym typeface="Arial"/>
              </a:rPr>
              <a:t>         </a:t>
            </a:r>
            <a:endParaRPr b="1" i="1" sz="3600">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b="1" i="1" lang="en-US" sz="3600">
                <a:highlight>
                  <a:srgbClr val="FFFFFF"/>
                </a:highlight>
                <a:latin typeface="Arial"/>
                <a:ea typeface="Arial"/>
                <a:cs typeface="Arial"/>
                <a:sym typeface="Arial"/>
              </a:rPr>
              <a:t>       </a:t>
            </a:r>
            <a:r>
              <a:rPr b="1" lang="en-US" sz="3600">
                <a:highlight>
                  <a:srgbClr val="FFFFFF"/>
                </a:highlight>
                <a:latin typeface="Arial"/>
                <a:ea typeface="Arial"/>
                <a:cs typeface="Arial"/>
                <a:sym typeface="Arial"/>
              </a:rPr>
              <a:t>Recurrent  Neural Networks</a:t>
            </a:r>
            <a:endParaRPr b="1" i="1" sz="3600">
              <a:highlight>
                <a:srgbClr val="FFFFFF"/>
              </a:highlight>
              <a:latin typeface="Arial"/>
              <a:ea typeface="Arial"/>
              <a:cs typeface="Arial"/>
              <a:sym typeface="Arial"/>
            </a:endParaRPr>
          </a:p>
          <a:p>
            <a:pPr indent="0" lvl="0" marL="0" rtl="0" algn="ctr">
              <a:spcBef>
                <a:spcPts val="0"/>
              </a:spcBef>
              <a:spcAft>
                <a:spcPts val="0"/>
              </a:spcAft>
              <a:buNone/>
            </a:pPr>
            <a:r>
              <a:t/>
            </a:r>
            <a:endParaRPr b="1" i="1" sz="3600"/>
          </a:p>
        </p:txBody>
      </p:sp>
      <p:sp>
        <p:nvSpPr>
          <p:cNvPr id="123" name="Google Shape;123;g10d0c6530b7_0_0"/>
          <p:cNvSpPr txBox="1"/>
          <p:nvPr>
            <p:ph idx="1" type="body"/>
          </p:nvPr>
        </p:nvSpPr>
        <p:spPr>
          <a:xfrm>
            <a:off x="4268325" y="1750325"/>
            <a:ext cx="4418400" cy="43947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300">
                <a:highlight>
                  <a:srgbClr val="FFFFFF"/>
                </a:highlight>
                <a:latin typeface="Arial"/>
                <a:ea typeface="Arial"/>
                <a:cs typeface="Arial"/>
                <a:sym typeface="Arial"/>
              </a:rPr>
              <a:t>What is Recurrent  Neural Network ?</a:t>
            </a:r>
            <a:endParaRPr sz="1300">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300">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US" sz="1300">
                <a:highlight>
                  <a:srgbClr val="FFFFFF"/>
                </a:highlight>
                <a:latin typeface="Arial"/>
                <a:ea typeface="Arial"/>
                <a:cs typeface="Arial"/>
                <a:sym typeface="Arial"/>
              </a:rPr>
              <a:t>A recurrent neural network is a type of</a:t>
            </a:r>
            <a:r>
              <a:rPr lang="en-US" sz="1300">
                <a:highlight>
                  <a:srgbClr val="FFFFFF"/>
                </a:highlight>
                <a:uFill>
                  <a:noFill/>
                </a:uFill>
                <a:latin typeface="Arial"/>
                <a:ea typeface="Arial"/>
                <a:cs typeface="Arial"/>
                <a:sym typeface="Arial"/>
                <a:hlinkClick r:id="rId3"/>
              </a:rPr>
              <a:t> </a:t>
            </a:r>
            <a:r>
              <a:rPr lang="en-US" sz="1300">
                <a:highlight>
                  <a:srgbClr val="FFFFFF"/>
                </a:highlight>
                <a:latin typeface="Arial"/>
                <a:ea typeface="Arial"/>
                <a:cs typeface="Arial"/>
                <a:sym typeface="Arial"/>
              </a:rPr>
              <a:t>artificial neural network commonly used in</a:t>
            </a:r>
            <a:r>
              <a:rPr lang="en-US" sz="1300">
                <a:highlight>
                  <a:srgbClr val="FFFFFF"/>
                </a:highlight>
                <a:uFill>
                  <a:noFill/>
                </a:uFill>
                <a:latin typeface="Arial"/>
                <a:ea typeface="Arial"/>
                <a:cs typeface="Arial"/>
                <a:sym typeface="Arial"/>
                <a:hlinkClick r:id="rId4"/>
              </a:rPr>
              <a:t> </a:t>
            </a:r>
            <a:r>
              <a:rPr lang="en-US" sz="1300">
                <a:highlight>
                  <a:srgbClr val="FFFFFF"/>
                </a:highlight>
                <a:latin typeface="Arial"/>
                <a:ea typeface="Arial"/>
                <a:cs typeface="Arial"/>
                <a:sym typeface="Arial"/>
              </a:rPr>
              <a:t>speech recognition and natural language processing. Recurrent neural networks recognize data's sequential characteristics and use patterns to predict the next likely scenario.RNNs are used in deep learning and in the development of models that simulate neuron activity in the human brain. They are especially powerful in use cases where context is critical to predicting an outcome, and are also distinct from other types of artificial neural networks because they use feedback loops to process a sequence of data that informs the final output. These feedback loops allow information to persist. This effect often is described as memory</a:t>
            </a:r>
            <a:endParaRPr sz="1300">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300">
              <a:highlight>
                <a:srgbClr val="FFFFFF"/>
              </a:highlight>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t/>
            </a:r>
            <a:endParaRPr sz="1300">
              <a:highlight>
                <a:srgbClr val="FFFFFF"/>
              </a:highlight>
              <a:latin typeface="Arial"/>
              <a:ea typeface="Arial"/>
              <a:cs typeface="Arial"/>
              <a:sym typeface="Arial"/>
            </a:endParaRPr>
          </a:p>
          <a:p>
            <a:pPr indent="0" lvl="0" marL="0" rtl="0" algn="l">
              <a:spcBef>
                <a:spcPts val="360"/>
              </a:spcBef>
              <a:spcAft>
                <a:spcPts val="0"/>
              </a:spcAft>
              <a:buNone/>
            </a:pPr>
            <a:r>
              <a:t/>
            </a:r>
            <a:endParaRPr sz="1300"/>
          </a:p>
        </p:txBody>
      </p:sp>
      <p:pic>
        <p:nvPicPr>
          <p:cNvPr id="124" name="Google Shape;124;g10d0c6530b7_0_0"/>
          <p:cNvPicPr preferRelativeResize="0"/>
          <p:nvPr/>
        </p:nvPicPr>
        <p:blipFill rotWithShape="1">
          <a:blip r:embed="rId5">
            <a:alphaModFix/>
          </a:blip>
          <a:srcRect b="21469" l="-3120" r="3120" t="-21470"/>
          <a:stretch/>
        </p:blipFill>
        <p:spPr>
          <a:xfrm>
            <a:off x="0" y="1822000"/>
            <a:ext cx="4207800" cy="3643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d0c6530b7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i="1" lang="en-US"/>
              <a:t>Long Short Term Memory Networks</a:t>
            </a:r>
            <a:endParaRPr b="1" i="1"/>
          </a:p>
        </p:txBody>
      </p:sp>
      <p:sp>
        <p:nvSpPr>
          <p:cNvPr id="130" name="Google Shape;130;g10d0c6530b7_0_14"/>
          <p:cNvSpPr txBox="1"/>
          <p:nvPr>
            <p:ph idx="1" type="body"/>
          </p:nvPr>
        </p:nvSpPr>
        <p:spPr>
          <a:xfrm>
            <a:off x="457200" y="1600200"/>
            <a:ext cx="7915800" cy="2698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1700"/>
              <a:t>What is Long Short Term Memory Networks ?</a:t>
            </a:r>
            <a:endParaRPr b="1" sz="1700"/>
          </a:p>
          <a:p>
            <a:pPr indent="0" lvl="0" marL="0" rtl="0" algn="l">
              <a:spcBef>
                <a:spcPts val="360"/>
              </a:spcBef>
              <a:spcAft>
                <a:spcPts val="0"/>
              </a:spcAft>
              <a:buNone/>
            </a:pPr>
            <a:r>
              <a:t/>
            </a:r>
            <a:endParaRPr sz="1500"/>
          </a:p>
          <a:p>
            <a:pPr indent="0" lvl="0" marL="0" rtl="0" algn="l">
              <a:spcBef>
                <a:spcPts val="360"/>
              </a:spcBef>
              <a:spcAft>
                <a:spcPts val="0"/>
              </a:spcAft>
              <a:buNone/>
            </a:pPr>
            <a:r>
              <a:rPr lang="en-US" sz="1500">
                <a:solidFill>
                  <a:srgbClr val="202122"/>
                </a:solidFill>
                <a:highlight>
                  <a:srgbClr val="FFFFFF"/>
                </a:highlight>
                <a:latin typeface="Arial"/>
                <a:ea typeface="Arial"/>
                <a:cs typeface="Arial"/>
                <a:sym typeface="Arial"/>
              </a:rPr>
              <a:t>Long short-term memory (LSTM) is an artificial recurrent neural network (RNN) architecture. LSTM has feedback connections. It can process not only single data points  but also entire sequences of data  .A common LSTM unit is composed of a </a:t>
            </a:r>
            <a:r>
              <a:rPr b="1" lang="en-US" sz="1500">
                <a:solidFill>
                  <a:srgbClr val="202122"/>
                </a:solidFill>
                <a:highlight>
                  <a:srgbClr val="FFFFFF"/>
                </a:highlight>
                <a:latin typeface="Arial"/>
                <a:ea typeface="Arial"/>
                <a:cs typeface="Arial"/>
                <a:sym typeface="Arial"/>
              </a:rPr>
              <a:t>cell</a:t>
            </a:r>
            <a:r>
              <a:rPr lang="en-US" sz="1500">
                <a:solidFill>
                  <a:srgbClr val="202122"/>
                </a:solidFill>
                <a:highlight>
                  <a:srgbClr val="FFFFFF"/>
                </a:highlight>
                <a:latin typeface="Arial"/>
                <a:ea typeface="Arial"/>
                <a:cs typeface="Arial"/>
                <a:sym typeface="Arial"/>
              </a:rPr>
              <a:t>, an </a:t>
            </a:r>
            <a:r>
              <a:rPr b="1" lang="en-US" sz="1500">
                <a:solidFill>
                  <a:srgbClr val="202122"/>
                </a:solidFill>
                <a:highlight>
                  <a:srgbClr val="FFFFFF"/>
                </a:highlight>
                <a:latin typeface="Arial"/>
                <a:ea typeface="Arial"/>
                <a:cs typeface="Arial"/>
                <a:sym typeface="Arial"/>
              </a:rPr>
              <a:t>input gate</a:t>
            </a:r>
            <a:r>
              <a:rPr lang="en-US" sz="1500">
                <a:solidFill>
                  <a:srgbClr val="202122"/>
                </a:solidFill>
                <a:highlight>
                  <a:srgbClr val="FFFFFF"/>
                </a:highlight>
                <a:latin typeface="Arial"/>
                <a:ea typeface="Arial"/>
                <a:cs typeface="Arial"/>
                <a:sym typeface="Arial"/>
              </a:rPr>
              <a:t>, an </a:t>
            </a:r>
            <a:r>
              <a:rPr b="1" lang="en-US" sz="1500">
                <a:solidFill>
                  <a:srgbClr val="202122"/>
                </a:solidFill>
                <a:highlight>
                  <a:srgbClr val="FFFFFF"/>
                </a:highlight>
                <a:latin typeface="Arial"/>
                <a:ea typeface="Arial"/>
                <a:cs typeface="Arial"/>
                <a:sym typeface="Arial"/>
              </a:rPr>
              <a:t>output gate</a:t>
            </a:r>
            <a:r>
              <a:rPr lang="en-US" sz="1500">
                <a:solidFill>
                  <a:srgbClr val="202122"/>
                </a:solidFill>
                <a:highlight>
                  <a:srgbClr val="FFFFFF"/>
                </a:highlight>
                <a:latin typeface="Arial"/>
                <a:ea typeface="Arial"/>
                <a:cs typeface="Arial"/>
                <a:sym typeface="Arial"/>
              </a:rPr>
              <a:t> and a </a:t>
            </a:r>
            <a:r>
              <a:rPr b="1" lang="en-US" sz="1500">
                <a:solidFill>
                  <a:srgbClr val="202122"/>
                </a:solidFill>
                <a:highlight>
                  <a:srgbClr val="FFFFFF"/>
                </a:highlight>
                <a:latin typeface="Arial"/>
                <a:ea typeface="Arial"/>
                <a:cs typeface="Arial"/>
                <a:sym typeface="Arial"/>
              </a:rPr>
              <a:t>forget gate</a:t>
            </a:r>
            <a:r>
              <a:rPr lang="en-US" sz="1500">
                <a:solidFill>
                  <a:srgbClr val="202122"/>
                </a:solidFill>
                <a:highlight>
                  <a:srgbClr val="FFFFFF"/>
                </a:highlight>
                <a:latin typeface="Arial"/>
                <a:ea typeface="Arial"/>
                <a:cs typeface="Arial"/>
                <a:sym typeface="Arial"/>
              </a:rPr>
              <a:t>. The cell remembers values over arbitrary time intervals and the three </a:t>
            </a:r>
            <a:r>
              <a:rPr i="1" lang="en-US" sz="1500">
                <a:solidFill>
                  <a:srgbClr val="202122"/>
                </a:solidFill>
                <a:highlight>
                  <a:srgbClr val="FFFFFF"/>
                </a:highlight>
                <a:latin typeface="Arial"/>
                <a:ea typeface="Arial"/>
                <a:cs typeface="Arial"/>
                <a:sym typeface="Arial"/>
              </a:rPr>
              <a:t>gates</a:t>
            </a:r>
            <a:r>
              <a:rPr lang="en-US" sz="1500">
                <a:solidFill>
                  <a:srgbClr val="202122"/>
                </a:solidFill>
                <a:highlight>
                  <a:srgbClr val="FFFFFF"/>
                </a:highlight>
                <a:latin typeface="Arial"/>
                <a:ea typeface="Arial"/>
                <a:cs typeface="Arial"/>
                <a:sym typeface="Arial"/>
              </a:rPr>
              <a:t> regulate the flow of information into and out of the cell.</a:t>
            </a:r>
            <a:endParaRPr sz="15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t/>
            </a:r>
            <a:endParaRPr sz="15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t/>
            </a:r>
            <a:endParaRPr b="1" sz="1700">
              <a:solidFill>
                <a:srgbClr val="202122"/>
              </a:solidFill>
              <a:highlight>
                <a:srgbClr val="FFFFFF"/>
              </a:highlight>
              <a:latin typeface="Arial"/>
              <a:ea typeface="Arial"/>
              <a:cs typeface="Arial"/>
              <a:sym typeface="Arial"/>
            </a:endParaRPr>
          </a:p>
          <a:p>
            <a:pPr indent="0" lvl="0" marL="0" rtl="0" algn="l">
              <a:spcBef>
                <a:spcPts val="360"/>
              </a:spcBef>
              <a:spcAft>
                <a:spcPts val="0"/>
              </a:spcAft>
              <a:buNone/>
            </a:pPr>
            <a:r>
              <a:t/>
            </a:r>
            <a:endParaRPr sz="1500"/>
          </a:p>
        </p:txBody>
      </p:sp>
      <p:pic>
        <p:nvPicPr>
          <p:cNvPr id="131" name="Google Shape;131;g10d0c6530b7_0_14"/>
          <p:cNvPicPr preferRelativeResize="0"/>
          <p:nvPr/>
        </p:nvPicPr>
        <p:blipFill rotWithShape="1">
          <a:blip r:embed="rId3">
            <a:alphaModFix/>
          </a:blip>
          <a:srcRect b="117219" l="-7500" r="7500" t="-117219"/>
          <a:stretch/>
        </p:blipFill>
        <p:spPr>
          <a:xfrm>
            <a:off x="-629500" y="747713"/>
            <a:ext cx="8458200" cy="2619375"/>
          </a:xfrm>
          <a:prstGeom prst="rect">
            <a:avLst/>
          </a:prstGeom>
          <a:noFill/>
          <a:ln>
            <a:noFill/>
          </a:ln>
        </p:spPr>
      </p:pic>
      <p:pic>
        <p:nvPicPr>
          <p:cNvPr id="132" name="Google Shape;132;g10d0c6530b7_0_14"/>
          <p:cNvPicPr preferRelativeResize="0"/>
          <p:nvPr/>
        </p:nvPicPr>
        <p:blipFill>
          <a:blip r:embed="rId4">
            <a:alphaModFix/>
          </a:blip>
          <a:stretch>
            <a:fillRect/>
          </a:stretch>
        </p:blipFill>
        <p:spPr>
          <a:xfrm>
            <a:off x="151650" y="3714425"/>
            <a:ext cx="8992350" cy="287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0c36716542_0_0"/>
          <p:cNvSpPr txBox="1"/>
          <p:nvPr>
            <p:ph type="title"/>
          </p:nvPr>
        </p:nvSpPr>
        <p:spPr>
          <a:xfrm>
            <a:off x="457200" y="403313"/>
            <a:ext cx="8229600" cy="11430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32352"/>
              <a:buFont typeface="Arial"/>
              <a:buNone/>
            </a:pPr>
            <a:r>
              <a:rPr b="1" lang="en-US" sz="3400">
                <a:highlight>
                  <a:srgbClr val="FFFFFF"/>
                </a:highlight>
                <a:latin typeface="Arial"/>
                <a:ea typeface="Arial"/>
                <a:cs typeface="Arial"/>
                <a:sym typeface="Arial"/>
              </a:rPr>
              <a:t>LSTMs Work In A Three-Step Process.</a:t>
            </a:r>
            <a:endParaRPr b="1" sz="3400">
              <a:highlight>
                <a:srgbClr val="FFFFFF"/>
              </a:highlight>
              <a:latin typeface="Arial"/>
              <a:ea typeface="Arial"/>
              <a:cs typeface="Arial"/>
              <a:sym typeface="Arial"/>
            </a:endParaRPr>
          </a:p>
          <a:p>
            <a:pPr indent="0" lvl="0" marL="0" rtl="0" algn="ctr">
              <a:spcBef>
                <a:spcPts val="0"/>
              </a:spcBef>
              <a:spcAft>
                <a:spcPts val="0"/>
              </a:spcAft>
              <a:buNone/>
            </a:pPr>
            <a:r>
              <a:t/>
            </a:r>
            <a:endParaRPr b="1" sz="3400">
              <a:solidFill>
                <a:srgbClr val="51565E"/>
              </a:solidFill>
              <a:highlight>
                <a:srgbClr val="FFFFFF"/>
              </a:highlight>
              <a:latin typeface="Roboto"/>
              <a:ea typeface="Roboto"/>
              <a:cs typeface="Roboto"/>
              <a:sym typeface="Roboto"/>
            </a:endParaRPr>
          </a:p>
        </p:txBody>
      </p:sp>
      <p:sp>
        <p:nvSpPr>
          <p:cNvPr id="138" name="Google Shape;138;g10c36716542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647700" rtl="0" algn="l">
              <a:lnSpc>
                <a:spcPct val="115000"/>
              </a:lnSpc>
              <a:spcBef>
                <a:spcPts val="0"/>
              </a:spcBef>
              <a:spcAft>
                <a:spcPts val="0"/>
              </a:spcAft>
              <a:buClr>
                <a:srgbClr val="51565E"/>
              </a:buClr>
              <a:buSzPts val="1800"/>
              <a:buFont typeface="Roboto"/>
              <a:buChar char="●"/>
            </a:pPr>
            <a:r>
              <a:rPr lang="en-US" sz="1800">
                <a:solidFill>
                  <a:srgbClr val="51565E"/>
                </a:solidFill>
                <a:highlight>
                  <a:srgbClr val="FFFFFF"/>
                </a:highlight>
                <a:latin typeface="Roboto"/>
                <a:ea typeface="Roboto"/>
                <a:cs typeface="Roboto"/>
                <a:sym typeface="Roboto"/>
              </a:rPr>
              <a:t>The first step in LSTM is to decide which information to be omitted from the cell in that particular time step. It is decided with the help of a sigmoid function. It looks at the previous state (ht-1) and the current input xt and computes the function.</a:t>
            </a:r>
            <a:endParaRPr sz="1800">
              <a:solidFill>
                <a:srgbClr val="51565E"/>
              </a:solidFill>
              <a:highlight>
                <a:srgbClr val="FFFFFF"/>
              </a:highlight>
              <a:latin typeface="Roboto"/>
              <a:ea typeface="Roboto"/>
              <a:cs typeface="Roboto"/>
              <a:sym typeface="Roboto"/>
            </a:endParaRPr>
          </a:p>
          <a:p>
            <a:pPr indent="0" lvl="0" marL="0" rtl="0" algn="l">
              <a:spcBef>
                <a:spcPts val="2300"/>
              </a:spcBef>
              <a:spcAft>
                <a:spcPts val="0"/>
              </a:spcAft>
              <a:buNone/>
            </a:pPr>
            <a:r>
              <a:t/>
            </a:r>
            <a:endParaRPr/>
          </a:p>
        </p:txBody>
      </p:sp>
      <p:pic>
        <p:nvPicPr>
          <p:cNvPr id="139" name="Google Shape;139;g10c36716542_0_0"/>
          <p:cNvPicPr preferRelativeResize="0"/>
          <p:nvPr/>
        </p:nvPicPr>
        <p:blipFill>
          <a:blip r:embed="rId3">
            <a:alphaModFix/>
          </a:blip>
          <a:stretch>
            <a:fillRect/>
          </a:stretch>
        </p:blipFill>
        <p:spPr>
          <a:xfrm>
            <a:off x="1442900" y="3262450"/>
            <a:ext cx="5981199" cy="237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2022-01-10T16:35:00Z</dcterms:created>
  <dc:creator>can</dc:creator>
</cp:coreProperties>
</file>