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bril Fatface" charset="1" panose="02000503000000020003"/>
      <p:regular r:id="rId18"/>
    </p:embeddedFont>
    <p:embeddedFont>
      <p:font typeface="Tex Gyre Termes Bold" charset="1" panose="00000800000000000000"/>
      <p:regular r:id="rId19"/>
    </p:embeddedFont>
    <p:embeddedFont>
      <p:font typeface="Tex Gyre Termes" charset="1" panose="00000500000000000000"/>
      <p:regular r:id="rId20"/>
    </p:embeddedFont>
    <p:embeddedFont>
      <p:font typeface="Yeseva One" charset="1" panose="00000500000000000000"/>
      <p:regular r:id="rId21"/>
    </p:embeddedFont>
    <p:embeddedFont>
      <p:font typeface="Garet" charset="1" panose="00000000000000000000"/>
      <p:regular r:id="rId22"/>
    </p:embeddedFont>
    <p:embeddedFont>
      <p:font typeface="Garet Bold" charset="1" panose="00000000000000000000"/>
      <p:regular r:id="rId23"/>
    </p:embeddedFont>
    <p:embeddedFont>
      <p:font typeface="Times New Roman MT Condensed Bold" charset="1" panose="02030806070405020303"/>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5365531" y="791979"/>
            <a:ext cx="1893769" cy="473442"/>
          </a:xfrm>
          <a:custGeom>
            <a:avLst/>
            <a:gdLst/>
            <a:ahLst/>
            <a:cxnLst/>
            <a:rect r="r" b="b" t="t" l="l"/>
            <a:pathLst>
              <a:path h="473442" w="1893769">
                <a:moveTo>
                  <a:pt x="0" y="0"/>
                </a:moveTo>
                <a:lnTo>
                  <a:pt x="1893769" y="0"/>
                </a:lnTo>
                <a:lnTo>
                  <a:pt x="1893769" y="473442"/>
                </a:lnTo>
                <a:lnTo>
                  <a:pt x="0" y="4734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746300" y="2695575"/>
            <a:ext cx="14795399" cy="4733925"/>
          </a:xfrm>
          <a:prstGeom prst="rect">
            <a:avLst/>
          </a:prstGeom>
        </p:spPr>
        <p:txBody>
          <a:bodyPr anchor="t" rtlCol="false" tIns="0" lIns="0" bIns="0" rIns="0">
            <a:spAutoFit/>
          </a:bodyPr>
          <a:lstStyle/>
          <a:p>
            <a:pPr algn="ctr">
              <a:lnSpc>
                <a:spcPts val="12599"/>
              </a:lnSpc>
            </a:pPr>
            <a:r>
              <a:rPr lang="en-US" sz="9000">
                <a:solidFill>
                  <a:srgbClr val="000000"/>
                </a:solidFill>
                <a:latin typeface="Abril Fatface"/>
                <a:ea typeface="Abril Fatface"/>
                <a:cs typeface="Abril Fatface"/>
                <a:sym typeface="Abril Fatface"/>
              </a:rPr>
              <a:t>ARAŞTIRMA YÖNTEM</a:t>
            </a:r>
          </a:p>
          <a:p>
            <a:pPr algn="ctr">
              <a:lnSpc>
                <a:spcPts val="12599"/>
              </a:lnSpc>
            </a:pPr>
            <a:r>
              <a:rPr lang="en-US" sz="9000">
                <a:solidFill>
                  <a:srgbClr val="000000"/>
                </a:solidFill>
                <a:latin typeface="Abril Fatface"/>
                <a:ea typeface="Abril Fatface"/>
                <a:cs typeface="Abril Fatface"/>
                <a:sym typeface="Abril Fatface"/>
              </a:rPr>
              <a:t>VE</a:t>
            </a:r>
          </a:p>
          <a:p>
            <a:pPr algn="ctr">
              <a:lnSpc>
                <a:spcPts val="12599"/>
              </a:lnSpc>
            </a:pPr>
            <a:r>
              <a:rPr lang="en-US" sz="9000">
                <a:solidFill>
                  <a:srgbClr val="000000"/>
                </a:solidFill>
                <a:latin typeface="Abril Fatface"/>
                <a:ea typeface="Abril Fatface"/>
                <a:cs typeface="Abril Fatface"/>
                <a:sym typeface="Abril Fatface"/>
              </a:rPr>
              <a:t>TEKNİKLERİ</a:t>
            </a:r>
          </a:p>
        </p:txBody>
      </p:sp>
      <p:sp>
        <p:nvSpPr>
          <p:cNvPr name="Freeform 4" id="4"/>
          <p:cNvSpPr/>
          <p:nvPr/>
        </p:nvSpPr>
        <p:spPr>
          <a:xfrm flipH="false" flipV="false" rot="0">
            <a:off x="817886" y="9021579"/>
            <a:ext cx="1893769" cy="473442"/>
          </a:xfrm>
          <a:custGeom>
            <a:avLst/>
            <a:gdLst/>
            <a:ahLst/>
            <a:cxnLst/>
            <a:rect r="r" b="b" t="t" l="l"/>
            <a:pathLst>
              <a:path h="473442" w="1893769">
                <a:moveTo>
                  <a:pt x="0" y="0"/>
                </a:moveTo>
                <a:lnTo>
                  <a:pt x="1893768" y="0"/>
                </a:lnTo>
                <a:lnTo>
                  <a:pt x="1893768" y="473442"/>
                </a:lnTo>
                <a:lnTo>
                  <a:pt x="0" y="4734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0">
            <a:off x="2711680" y="9191625"/>
            <a:ext cx="11436398" cy="0"/>
          </a:xfrm>
          <a:prstGeom prst="line">
            <a:avLst/>
          </a:prstGeom>
          <a:ln cap="rnd" w="57150">
            <a:solidFill>
              <a:srgbClr val="00109D"/>
            </a:solidFill>
            <a:prstDash val="solid"/>
            <a:headEnd type="none" len="sm" w="sm"/>
            <a:tailEnd type="none" len="sm" w="sm"/>
          </a:ln>
        </p:spPr>
      </p:sp>
      <p:sp>
        <p:nvSpPr>
          <p:cNvPr name="AutoShape 6" id="6"/>
          <p:cNvSpPr/>
          <p:nvPr/>
        </p:nvSpPr>
        <p:spPr>
          <a:xfrm rot="0">
            <a:off x="3929133" y="1019175"/>
            <a:ext cx="11436398" cy="0"/>
          </a:xfrm>
          <a:prstGeom prst="line">
            <a:avLst/>
          </a:prstGeom>
          <a:ln cap="rnd" w="57150">
            <a:solidFill>
              <a:srgbClr val="00109D"/>
            </a:solidFill>
            <a:prstDash val="solid"/>
            <a:headEnd type="none" len="sm" w="sm"/>
            <a:tailEnd type="none" len="sm" w="sm"/>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691731" y="1954166"/>
            <a:ext cx="16567569" cy="2307590"/>
          </a:xfrm>
          <a:prstGeom prst="rect">
            <a:avLst/>
          </a:prstGeom>
        </p:spPr>
        <p:txBody>
          <a:bodyPr anchor="t" rtlCol="false" tIns="0" lIns="0" bIns="0" rIns="0">
            <a:spAutoFit/>
          </a:bodyPr>
          <a:lstStyle/>
          <a:p>
            <a:pPr algn="just" marL="949961" indent="-474980" lvl="1">
              <a:lnSpc>
                <a:spcPts val="6160"/>
              </a:lnSpc>
              <a:buFont typeface="Arial"/>
              <a:buChar char="•"/>
            </a:pPr>
            <a:r>
              <a:rPr lang="en-US" sz="4400" spc="-171">
                <a:solidFill>
                  <a:srgbClr val="000000"/>
                </a:solidFill>
                <a:latin typeface="Tex Gyre Termes"/>
                <a:ea typeface="Tex Gyre Termes"/>
                <a:cs typeface="Tex Gyre Termes"/>
                <a:sym typeface="Tex Gyre Termes"/>
              </a:rPr>
              <a:t>“Bilim Tarihinde Kadınların Gecikmiş Katılımı: Engeller, Algılar ve Dönüşümler”</a:t>
            </a:r>
          </a:p>
          <a:p>
            <a:pPr algn="just">
              <a:lnSpc>
                <a:spcPts val="6160"/>
              </a:lnSpc>
            </a:pPr>
          </a:p>
        </p:txBody>
      </p:sp>
      <p:sp>
        <p:nvSpPr>
          <p:cNvPr name="Freeform 3" id="3"/>
          <p:cNvSpPr/>
          <p:nvPr/>
        </p:nvSpPr>
        <p:spPr>
          <a:xfrm flipH="false" flipV="false" rot="0">
            <a:off x="14666400" y="730789"/>
            <a:ext cx="1893769" cy="473442"/>
          </a:xfrm>
          <a:custGeom>
            <a:avLst/>
            <a:gdLst/>
            <a:ahLst/>
            <a:cxnLst/>
            <a:rect r="r" b="b" t="t" l="l"/>
            <a:pathLst>
              <a:path h="473442" w="1893769">
                <a:moveTo>
                  <a:pt x="0" y="0"/>
                </a:moveTo>
                <a:lnTo>
                  <a:pt x="1893769" y="0"/>
                </a:lnTo>
                <a:lnTo>
                  <a:pt x="1893769" y="473443"/>
                </a:lnTo>
                <a:lnTo>
                  <a:pt x="0" y="4734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a:off x="1365669" y="1560864"/>
            <a:ext cx="5108033" cy="0"/>
          </a:xfrm>
          <a:prstGeom prst="line">
            <a:avLst/>
          </a:prstGeom>
          <a:ln cap="rnd" w="38100">
            <a:solidFill>
              <a:srgbClr val="00109D"/>
            </a:solidFill>
            <a:prstDash val="solid"/>
            <a:headEnd type="none" len="sm" w="sm"/>
            <a:tailEnd type="none" len="sm" w="sm"/>
          </a:ln>
        </p:spPr>
      </p:sp>
      <p:sp>
        <p:nvSpPr>
          <p:cNvPr name="AutoShape 5" id="5"/>
          <p:cNvSpPr/>
          <p:nvPr/>
        </p:nvSpPr>
        <p:spPr>
          <a:xfrm rot="0">
            <a:off x="15071868" y="9258300"/>
            <a:ext cx="1535536" cy="0"/>
          </a:xfrm>
          <a:prstGeom prst="line">
            <a:avLst/>
          </a:prstGeom>
          <a:ln cap="rnd" w="76200">
            <a:solidFill>
              <a:srgbClr val="00109D"/>
            </a:solidFill>
            <a:prstDash val="solid"/>
            <a:headEnd type="none" len="sm" w="sm"/>
            <a:tailEnd type="arrow" len="sm" w="med"/>
          </a:ln>
        </p:spPr>
      </p:sp>
      <p:sp>
        <p:nvSpPr>
          <p:cNvPr name="Freeform 6" id="6"/>
          <p:cNvSpPr/>
          <p:nvPr/>
        </p:nvSpPr>
        <p:spPr>
          <a:xfrm flipH="false" flipV="false" rot="0">
            <a:off x="691731" y="866649"/>
            <a:ext cx="673938" cy="675165"/>
          </a:xfrm>
          <a:custGeom>
            <a:avLst/>
            <a:gdLst/>
            <a:ahLst/>
            <a:cxnLst/>
            <a:rect r="r" b="b" t="t" l="l"/>
            <a:pathLst>
              <a:path h="675165" w="673938">
                <a:moveTo>
                  <a:pt x="0" y="0"/>
                </a:moveTo>
                <a:lnTo>
                  <a:pt x="673938" y="0"/>
                </a:lnTo>
                <a:lnTo>
                  <a:pt x="673938" y="675165"/>
                </a:lnTo>
                <a:lnTo>
                  <a:pt x="0" y="6751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7" id="7"/>
          <p:cNvSpPr txBox="true"/>
          <p:nvPr/>
        </p:nvSpPr>
        <p:spPr>
          <a:xfrm rot="0">
            <a:off x="1576953" y="569238"/>
            <a:ext cx="5358503" cy="1050912"/>
          </a:xfrm>
          <a:prstGeom prst="rect">
            <a:avLst/>
          </a:prstGeom>
        </p:spPr>
        <p:txBody>
          <a:bodyPr anchor="t" rtlCol="false" tIns="0" lIns="0" bIns="0" rIns="0">
            <a:spAutoFit/>
          </a:bodyPr>
          <a:lstStyle/>
          <a:p>
            <a:pPr algn="l">
              <a:lnSpc>
                <a:spcPts val="7700"/>
              </a:lnSpc>
            </a:pPr>
            <a:r>
              <a:rPr lang="en-US" sz="5500" b="true">
                <a:solidFill>
                  <a:srgbClr val="231F20"/>
                </a:solidFill>
                <a:latin typeface="Times New Roman MT Condensed Bold"/>
                <a:ea typeface="Times New Roman MT Condensed Bold"/>
                <a:cs typeface="Times New Roman MT Condensed Bold"/>
                <a:sym typeface="Times New Roman MT Condensed Bold"/>
              </a:rPr>
              <a:t>Araştırma Konusu</a:t>
            </a:r>
          </a:p>
        </p:txBody>
      </p:sp>
      <p:sp>
        <p:nvSpPr>
          <p:cNvPr name="TextBox 8" id="8"/>
          <p:cNvSpPr txBox="true"/>
          <p:nvPr/>
        </p:nvSpPr>
        <p:spPr>
          <a:xfrm rot="0">
            <a:off x="259020" y="3858396"/>
            <a:ext cx="16675195" cy="1526540"/>
          </a:xfrm>
          <a:prstGeom prst="rect">
            <a:avLst/>
          </a:prstGeom>
        </p:spPr>
        <p:txBody>
          <a:bodyPr anchor="t" rtlCol="false" tIns="0" lIns="0" bIns="0" rIns="0">
            <a:spAutoFit/>
          </a:bodyPr>
          <a:lstStyle/>
          <a:p>
            <a:pPr algn="just">
              <a:lnSpc>
                <a:spcPts val="6160"/>
              </a:lnSpc>
            </a:pPr>
            <a:r>
              <a:rPr lang="en-US" b="true" sz="4400" spc="-171">
                <a:solidFill>
                  <a:srgbClr val="000000"/>
                </a:solidFill>
                <a:latin typeface="Tex Gyre Termes Bold"/>
                <a:ea typeface="Tex Gyre Termes Bold"/>
                <a:cs typeface="Tex Gyre Termes Bold"/>
                <a:sym typeface="Tex Gyre Termes Bold"/>
              </a:rPr>
              <a:t>Tarihsel : </a:t>
            </a:r>
            <a:r>
              <a:rPr lang="en-US" sz="4400" spc="-171">
                <a:solidFill>
                  <a:srgbClr val="000000"/>
                </a:solidFill>
                <a:latin typeface="Tex Gyre Termes"/>
                <a:ea typeface="Tex Gyre Termes"/>
                <a:cs typeface="Tex Gyre Termes"/>
                <a:sym typeface="Tex Gyre Termes"/>
              </a:rPr>
              <a:t>Kadınların bilim dünyasına geç katılmasının nedenlerini (eğitim hakkı kısıtlamaları, toplumsal roller, ataerkil düzen) inceleme imkânı verir.</a:t>
            </a:r>
          </a:p>
        </p:txBody>
      </p:sp>
      <p:sp>
        <p:nvSpPr>
          <p:cNvPr name="TextBox 9" id="9"/>
          <p:cNvSpPr txBox="true"/>
          <p:nvPr/>
        </p:nvSpPr>
        <p:spPr>
          <a:xfrm rot="0">
            <a:off x="259020" y="5568133"/>
            <a:ext cx="16567569" cy="2307590"/>
          </a:xfrm>
          <a:prstGeom prst="rect">
            <a:avLst/>
          </a:prstGeom>
        </p:spPr>
        <p:txBody>
          <a:bodyPr anchor="t" rtlCol="false" tIns="0" lIns="0" bIns="0" rIns="0">
            <a:spAutoFit/>
          </a:bodyPr>
          <a:lstStyle/>
          <a:p>
            <a:pPr algn="just">
              <a:lnSpc>
                <a:spcPts val="6160"/>
              </a:lnSpc>
            </a:pPr>
            <a:r>
              <a:rPr lang="en-US" b="true" sz="4400" spc="-171">
                <a:solidFill>
                  <a:srgbClr val="000000"/>
                </a:solidFill>
                <a:latin typeface="Tex Gyre Termes Bold"/>
                <a:ea typeface="Tex Gyre Termes Bold"/>
                <a:cs typeface="Tex Gyre Termes Bold"/>
                <a:sym typeface="Tex Gyre Termes Bold"/>
              </a:rPr>
              <a:t>Algısal :</a:t>
            </a:r>
            <a:r>
              <a:rPr lang="en-US" sz="4400" spc="-171">
                <a:solidFill>
                  <a:srgbClr val="000000"/>
                </a:solidFill>
                <a:latin typeface="Tex Gyre Termes"/>
                <a:ea typeface="Tex Gyre Termes"/>
                <a:cs typeface="Tex Gyre Termes"/>
                <a:sym typeface="Tex Gyre Termes"/>
              </a:rPr>
              <a:t> “Bilim insanı” denince akla öncelikle erkeklerin gelmesi, toplumsal cinsiyet kalıplarının bilim algısını nasıl şekillendirdiğini tartışmaya açar. </a:t>
            </a:r>
          </a:p>
          <a:p>
            <a:pPr algn="just">
              <a:lnSpc>
                <a:spcPts val="6160"/>
              </a:lnSpc>
            </a:pPr>
          </a:p>
        </p:txBody>
      </p:sp>
      <p:sp>
        <p:nvSpPr>
          <p:cNvPr name="TextBox 10" id="10"/>
          <p:cNvSpPr txBox="true"/>
          <p:nvPr/>
        </p:nvSpPr>
        <p:spPr>
          <a:xfrm rot="0">
            <a:off x="259020" y="7198360"/>
            <a:ext cx="16567569" cy="3088640"/>
          </a:xfrm>
          <a:prstGeom prst="rect">
            <a:avLst/>
          </a:prstGeom>
        </p:spPr>
        <p:txBody>
          <a:bodyPr anchor="t" rtlCol="false" tIns="0" lIns="0" bIns="0" rIns="0">
            <a:spAutoFit/>
          </a:bodyPr>
          <a:lstStyle/>
          <a:p>
            <a:pPr algn="just">
              <a:lnSpc>
                <a:spcPts val="6160"/>
              </a:lnSpc>
            </a:pPr>
            <a:r>
              <a:rPr lang="en-US" b="true" sz="4400" spc="-171">
                <a:solidFill>
                  <a:srgbClr val="000000"/>
                </a:solidFill>
                <a:latin typeface="Tex Gyre Termes Bold"/>
                <a:ea typeface="Tex Gyre Termes Bold"/>
                <a:cs typeface="Tex Gyre Termes Bold"/>
                <a:sym typeface="Tex Gyre Termes Bold"/>
              </a:rPr>
              <a:t>Dönüşüm : </a:t>
            </a:r>
            <a:r>
              <a:rPr lang="en-US" sz="4400" spc="-171">
                <a:solidFill>
                  <a:srgbClr val="000000"/>
                </a:solidFill>
                <a:latin typeface="Tex Gyre Termes"/>
                <a:ea typeface="Tex Gyre Termes"/>
                <a:cs typeface="Tex Gyre Termes"/>
                <a:sym typeface="Tex Gyre Termes"/>
              </a:rPr>
              <a:t>Kadınların bilimdeki görünürlüğünün artışı, feminist hareketlerin etkisi, günümüzdeki eşitlik politikaları ve rol modeller üzerinden değişimi analiz etmeye olanak tanır.</a:t>
            </a:r>
          </a:p>
          <a:p>
            <a:pPr algn="just">
              <a:lnSpc>
                <a:spcPts val="616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Freeform 2" id="2"/>
          <p:cNvSpPr/>
          <p:nvPr/>
        </p:nvSpPr>
        <p:spPr>
          <a:xfrm flipH="false" flipV="false" rot="0">
            <a:off x="14666400" y="730789"/>
            <a:ext cx="1893769" cy="473442"/>
          </a:xfrm>
          <a:custGeom>
            <a:avLst/>
            <a:gdLst/>
            <a:ahLst/>
            <a:cxnLst/>
            <a:rect r="r" b="b" t="t" l="l"/>
            <a:pathLst>
              <a:path h="473442" w="1893769">
                <a:moveTo>
                  <a:pt x="0" y="0"/>
                </a:moveTo>
                <a:lnTo>
                  <a:pt x="1893769" y="0"/>
                </a:lnTo>
                <a:lnTo>
                  <a:pt x="1893769" y="473443"/>
                </a:lnTo>
                <a:lnTo>
                  <a:pt x="0" y="4734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1365669" y="1560864"/>
            <a:ext cx="5108033" cy="0"/>
          </a:xfrm>
          <a:prstGeom prst="line">
            <a:avLst/>
          </a:prstGeom>
          <a:ln cap="rnd" w="38100">
            <a:solidFill>
              <a:srgbClr val="00109D"/>
            </a:solidFill>
            <a:prstDash val="solid"/>
            <a:headEnd type="none" len="sm" w="sm"/>
            <a:tailEnd type="none" len="sm" w="sm"/>
          </a:ln>
        </p:spPr>
      </p:sp>
      <p:sp>
        <p:nvSpPr>
          <p:cNvPr name="Freeform 4" id="4"/>
          <p:cNvSpPr/>
          <p:nvPr/>
        </p:nvSpPr>
        <p:spPr>
          <a:xfrm flipH="false" flipV="false" rot="0">
            <a:off x="691731" y="866649"/>
            <a:ext cx="673938" cy="675165"/>
          </a:xfrm>
          <a:custGeom>
            <a:avLst/>
            <a:gdLst/>
            <a:ahLst/>
            <a:cxnLst/>
            <a:rect r="r" b="b" t="t" l="l"/>
            <a:pathLst>
              <a:path h="675165" w="673938">
                <a:moveTo>
                  <a:pt x="0" y="0"/>
                </a:moveTo>
                <a:lnTo>
                  <a:pt x="673938" y="0"/>
                </a:lnTo>
                <a:lnTo>
                  <a:pt x="673938" y="675165"/>
                </a:lnTo>
                <a:lnTo>
                  <a:pt x="0" y="6751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576953" y="569238"/>
            <a:ext cx="5358503" cy="1050912"/>
          </a:xfrm>
          <a:prstGeom prst="rect">
            <a:avLst/>
          </a:prstGeom>
        </p:spPr>
        <p:txBody>
          <a:bodyPr anchor="t" rtlCol="false" tIns="0" lIns="0" bIns="0" rIns="0">
            <a:spAutoFit/>
          </a:bodyPr>
          <a:lstStyle/>
          <a:p>
            <a:pPr algn="l">
              <a:lnSpc>
                <a:spcPts val="7700"/>
              </a:lnSpc>
            </a:pPr>
            <a:r>
              <a:rPr lang="en-US" sz="5500" b="true">
                <a:solidFill>
                  <a:srgbClr val="231F20"/>
                </a:solidFill>
                <a:latin typeface="Times New Roman MT Condensed Bold"/>
                <a:ea typeface="Times New Roman MT Condensed Bold"/>
                <a:cs typeface="Times New Roman MT Condensed Bold"/>
                <a:sym typeface="Times New Roman MT Condensed Bold"/>
              </a:rPr>
              <a:t>Araştırma Problemi</a:t>
            </a:r>
          </a:p>
        </p:txBody>
      </p:sp>
      <p:sp>
        <p:nvSpPr>
          <p:cNvPr name="TextBox 6" id="6"/>
          <p:cNvSpPr txBox="true"/>
          <p:nvPr/>
        </p:nvSpPr>
        <p:spPr>
          <a:xfrm rot="0">
            <a:off x="97581" y="1820099"/>
            <a:ext cx="16675195" cy="2307590"/>
          </a:xfrm>
          <a:prstGeom prst="rect">
            <a:avLst/>
          </a:prstGeom>
        </p:spPr>
        <p:txBody>
          <a:bodyPr anchor="t" rtlCol="false" tIns="0" lIns="0" bIns="0" rIns="0">
            <a:spAutoFit/>
          </a:bodyPr>
          <a:lstStyle/>
          <a:p>
            <a:pPr algn="just">
              <a:lnSpc>
                <a:spcPts val="6160"/>
              </a:lnSpc>
            </a:pPr>
            <a:r>
              <a:rPr lang="en-US" b="true" sz="4400" spc="-171">
                <a:solidFill>
                  <a:srgbClr val="000000"/>
                </a:solidFill>
                <a:latin typeface="Tex Gyre Termes Bold"/>
                <a:ea typeface="Tex Gyre Termes Bold"/>
                <a:cs typeface="Tex Gyre Termes Bold"/>
                <a:sym typeface="Tex Gyre Termes Bold"/>
              </a:rPr>
              <a:t>Tarihsel sorun : </a:t>
            </a:r>
            <a:r>
              <a:rPr lang="en-US" sz="4400" spc="-171">
                <a:solidFill>
                  <a:srgbClr val="000000"/>
                </a:solidFill>
                <a:latin typeface="Tex Gyre Termes"/>
                <a:ea typeface="Tex Gyre Termes"/>
                <a:cs typeface="Tex Gyre Termes"/>
                <a:sym typeface="Tex Gyre Termes"/>
              </a:rPr>
              <a:t>Kadınların bilimsel üretime katılımı tarih boyunca sistematik olarak engellenmiş, eğitim ve akademik kurumlara erişimleri kısıtlanmıştır. Bu durum, bilim tarihinin erkek merkezli yazılmasına yol açmıştır.</a:t>
            </a:r>
          </a:p>
        </p:txBody>
      </p:sp>
      <p:sp>
        <p:nvSpPr>
          <p:cNvPr name="TextBox 7" id="7"/>
          <p:cNvSpPr txBox="true"/>
          <p:nvPr/>
        </p:nvSpPr>
        <p:spPr>
          <a:xfrm rot="0">
            <a:off x="151394" y="4185920"/>
            <a:ext cx="16567569" cy="3088640"/>
          </a:xfrm>
          <a:prstGeom prst="rect">
            <a:avLst/>
          </a:prstGeom>
        </p:spPr>
        <p:txBody>
          <a:bodyPr anchor="t" rtlCol="false" tIns="0" lIns="0" bIns="0" rIns="0">
            <a:spAutoFit/>
          </a:bodyPr>
          <a:lstStyle/>
          <a:p>
            <a:pPr algn="just">
              <a:lnSpc>
                <a:spcPts val="6160"/>
              </a:lnSpc>
            </a:pPr>
            <a:r>
              <a:rPr lang="en-US" b="true" sz="4400" spc="-171">
                <a:solidFill>
                  <a:srgbClr val="000000"/>
                </a:solidFill>
                <a:latin typeface="Tex Gyre Termes Bold"/>
                <a:ea typeface="Tex Gyre Termes Bold"/>
                <a:cs typeface="Tex Gyre Termes Bold"/>
                <a:sym typeface="Tex Gyre Termes Bold"/>
              </a:rPr>
              <a:t>Algısal sorun :</a:t>
            </a:r>
            <a:r>
              <a:rPr lang="en-US" sz="4400" spc="-171">
                <a:solidFill>
                  <a:srgbClr val="000000"/>
                </a:solidFill>
                <a:latin typeface="Tex Gyre Termes"/>
                <a:ea typeface="Tex Gyre Termes"/>
                <a:cs typeface="Tex Gyre Termes"/>
                <a:sym typeface="Tex Gyre Termes"/>
              </a:rPr>
              <a:t> “Toplumda “bilim insanı” imgesi çoğunlukla erkek figürlerle özdeşleşmiştir. Bu algı, kadınların bilimsel başarılarının görünmez kılınmasına ve rol model eksikliğine neden olmuştur.</a:t>
            </a:r>
          </a:p>
          <a:p>
            <a:pPr algn="just">
              <a:lnSpc>
                <a:spcPts val="6160"/>
              </a:lnSpc>
            </a:pPr>
          </a:p>
        </p:txBody>
      </p:sp>
      <p:sp>
        <p:nvSpPr>
          <p:cNvPr name="TextBox 8" id="8"/>
          <p:cNvSpPr txBox="true"/>
          <p:nvPr/>
        </p:nvSpPr>
        <p:spPr>
          <a:xfrm rot="0">
            <a:off x="205207" y="6614116"/>
            <a:ext cx="16567569" cy="3088640"/>
          </a:xfrm>
          <a:prstGeom prst="rect">
            <a:avLst/>
          </a:prstGeom>
        </p:spPr>
        <p:txBody>
          <a:bodyPr anchor="t" rtlCol="false" tIns="0" lIns="0" bIns="0" rIns="0">
            <a:spAutoFit/>
          </a:bodyPr>
          <a:lstStyle/>
          <a:p>
            <a:pPr algn="just">
              <a:lnSpc>
                <a:spcPts val="6160"/>
              </a:lnSpc>
            </a:pPr>
            <a:r>
              <a:rPr lang="en-US" b="true" sz="4400" spc="-171">
                <a:solidFill>
                  <a:srgbClr val="000000"/>
                </a:solidFill>
                <a:latin typeface="Tex Gyre Termes Bold"/>
                <a:ea typeface="Tex Gyre Termes Bold"/>
                <a:cs typeface="Tex Gyre Termes Bold"/>
                <a:sym typeface="Tex Gyre Termes Bold"/>
              </a:rPr>
              <a:t>Dönüşüm ihtiyacı :</a:t>
            </a:r>
            <a:r>
              <a:rPr lang="en-US" sz="4400" spc="-171">
                <a:solidFill>
                  <a:srgbClr val="000000"/>
                </a:solidFill>
                <a:latin typeface="Tex Gyre Termes"/>
                <a:ea typeface="Tex Gyre Termes"/>
                <a:cs typeface="Tex Gyre Termes"/>
                <a:sym typeface="Tex Gyre Termes"/>
              </a:rPr>
              <a:t> Günümüzde kadınların bilimdeki varlığı artmış olsa da, eşit temsil hâlâ sağlanamamıştır. Bu da hem toplumsal cinsiyet eşitliği açısından hem de bilimin ilerlemesi açısından çözülmesi gereken bir problem olarak karşımıza çıkar.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715010" y="4381500"/>
            <a:ext cx="14857981" cy="762000"/>
          </a:xfrm>
          <a:prstGeom prst="rect">
            <a:avLst/>
          </a:prstGeom>
        </p:spPr>
        <p:txBody>
          <a:bodyPr anchor="t" rtlCol="false" tIns="0" lIns="0" bIns="0" rIns="0">
            <a:spAutoFit/>
          </a:bodyPr>
          <a:lstStyle/>
          <a:p>
            <a:pPr algn="ctr">
              <a:lnSpc>
                <a:spcPts val="6299"/>
              </a:lnSpc>
            </a:pPr>
            <a:r>
              <a:rPr lang="en-US" b="true" sz="4500">
                <a:solidFill>
                  <a:srgbClr val="000000"/>
                </a:solidFill>
                <a:latin typeface="Tex Gyre Termes Bold"/>
                <a:ea typeface="Tex Gyre Termes Bold"/>
                <a:cs typeface="Tex Gyre Termes Bold"/>
                <a:sym typeface="Tex Gyre Termes Bold"/>
              </a:rPr>
              <a:t>Dinlediğiniz için teşekkür ederim.</a:t>
            </a:r>
          </a:p>
        </p:txBody>
      </p:sp>
      <p:sp>
        <p:nvSpPr>
          <p:cNvPr name="Freeform 3" id="3"/>
          <p:cNvSpPr/>
          <p:nvPr/>
        </p:nvSpPr>
        <p:spPr>
          <a:xfrm flipH="false" flipV="false" rot="0">
            <a:off x="8197116" y="791979"/>
            <a:ext cx="1893769" cy="473442"/>
          </a:xfrm>
          <a:custGeom>
            <a:avLst/>
            <a:gdLst/>
            <a:ahLst/>
            <a:cxnLst/>
            <a:rect r="r" b="b" t="t" l="l"/>
            <a:pathLst>
              <a:path h="473442" w="1893769">
                <a:moveTo>
                  <a:pt x="0" y="0"/>
                </a:moveTo>
                <a:lnTo>
                  <a:pt x="1893768" y="0"/>
                </a:lnTo>
                <a:lnTo>
                  <a:pt x="1893768" y="473442"/>
                </a:lnTo>
                <a:lnTo>
                  <a:pt x="0" y="47344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1028700" y="4652327"/>
            <a:ext cx="3684695" cy="887095"/>
          </a:xfrm>
          <a:prstGeom prst="rect">
            <a:avLst/>
          </a:prstGeom>
        </p:spPr>
        <p:txBody>
          <a:bodyPr anchor="t" rtlCol="false" tIns="0" lIns="0" bIns="0" rIns="0">
            <a:spAutoFit/>
          </a:bodyPr>
          <a:lstStyle/>
          <a:p>
            <a:pPr algn="ctr">
              <a:lnSpc>
                <a:spcPts val="7279"/>
              </a:lnSpc>
            </a:pPr>
            <a:r>
              <a:rPr lang="en-US" b="true" sz="5199" u="sng">
                <a:solidFill>
                  <a:srgbClr val="000000"/>
                </a:solidFill>
                <a:latin typeface="Tex Gyre Termes Bold"/>
                <a:ea typeface="Tex Gyre Termes Bold"/>
                <a:cs typeface="Tex Gyre Termes Bold"/>
                <a:sym typeface="Tex Gyre Termes Bold"/>
              </a:rPr>
              <a:t>İÇERIK</a:t>
            </a:r>
          </a:p>
        </p:txBody>
      </p:sp>
      <p:sp>
        <p:nvSpPr>
          <p:cNvPr name="TextBox 3" id="3"/>
          <p:cNvSpPr txBox="true"/>
          <p:nvPr/>
        </p:nvSpPr>
        <p:spPr>
          <a:xfrm rot="0">
            <a:off x="5575232" y="2561834"/>
            <a:ext cx="10984937" cy="1562100"/>
          </a:xfrm>
          <a:prstGeom prst="rect">
            <a:avLst/>
          </a:prstGeom>
        </p:spPr>
        <p:txBody>
          <a:bodyPr anchor="t" rtlCol="false" tIns="0" lIns="0" bIns="0" rIns="0">
            <a:spAutoFit/>
          </a:bodyPr>
          <a:lstStyle/>
          <a:p>
            <a:pPr algn="l">
              <a:lnSpc>
                <a:spcPts val="6299"/>
              </a:lnSpc>
            </a:pPr>
            <a:r>
              <a:rPr lang="en-US" sz="4500" spc="-175" b="true">
                <a:solidFill>
                  <a:srgbClr val="000D84"/>
                </a:solidFill>
                <a:latin typeface="Tex Gyre Termes Bold"/>
                <a:ea typeface="Tex Gyre Termes Bold"/>
                <a:cs typeface="Tex Gyre Termes Bold"/>
                <a:sym typeface="Tex Gyre Termes Bold"/>
              </a:rPr>
              <a:t>GitHub nedir? Ne işe yarar? GitHub reposu nasıl açılır?</a:t>
            </a:r>
          </a:p>
        </p:txBody>
      </p:sp>
      <p:sp>
        <p:nvSpPr>
          <p:cNvPr name="AutoShape 4" id="4"/>
          <p:cNvSpPr/>
          <p:nvPr/>
        </p:nvSpPr>
        <p:spPr>
          <a:xfrm rot="5400000">
            <a:off x="1057835" y="5209308"/>
            <a:ext cx="7368268" cy="0"/>
          </a:xfrm>
          <a:prstGeom prst="line">
            <a:avLst/>
          </a:prstGeom>
          <a:ln cap="rnd" w="57150">
            <a:solidFill>
              <a:srgbClr val="00109D"/>
            </a:solidFill>
            <a:prstDash val="solid"/>
            <a:headEnd type="none" len="sm" w="sm"/>
            <a:tailEnd type="none" len="sm" w="sm"/>
          </a:ln>
        </p:spPr>
      </p:sp>
      <p:sp>
        <p:nvSpPr>
          <p:cNvPr name="TextBox 5" id="5"/>
          <p:cNvSpPr txBox="true"/>
          <p:nvPr/>
        </p:nvSpPr>
        <p:spPr>
          <a:xfrm rot="0">
            <a:off x="5575232" y="4777423"/>
            <a:ext cx="10984937" cy="762000"/>
          </a:xfrm>
          <a:prstGeom prst="rect">
            <a:avLst/>
          </a:prstGeom>
        </p:spPr>
        <p:txBody>
          <a:bodyPr anchor="t" rtlCol="false" tIns="0" lIns="0" bIns="0" rIns="0">
            <a:spAutoFit/>
          </a:bodyPr>
          <a:lstStyle/>
          <a:p>
            <a:pPr algn="l">
              <a:lnSpc>
                <a:spcPts val="6299"/>
              </a:lnSpc>
            </a:pPr>
            <a:r>
              <a:rPr lang="en-US" sz="4500" spc="-175" b="true">
                <a:solidFill>
                  <a:srgbClr val="000D84"/>
                </a:solidFill>
                <a:latin typeface="Tex Gyre Termes Bold"/>
                <a:ea typeface="Tex Gyre Termes Bold"/>
                <a:cs typeface="Tex Gyre Termes Bold"/>
                <a:sym typeface="Tex Gyre Termes Bold"/>
              </a:rPr>
              <a:t>Jupyter Notebook nedir? Nasıl kullanılır?</a:t>
            </a:r>
          </a:p>
        </p:txBody>
      </p:sp>
      <p:sp>
        <p:nvSpPr>
          <p:cNvPr name="TextBox 6" id="6"/>
          <p:cNvSpPr txBox="true"/>
          <p:nvPr/>
        </p:nvSpPr>
        <p:spPr>
          <a:xfrm rot="0">
            <a:off x="5575232" y="6434773"/>
            <a:ext cx="10984937" cy="1562100"/>
          </a:xfrm>
          <a:prstGeom prst="rect">
            <a:avLst/>
          </a:prstGeom>
        </p:spPr>
        <p:txBody>
          <a:bodyPr anchor="t" rtlCol="false" tIns="0" lIns="0" bIns="0" rIns="0">
            <a:spAutoFit/>
          </a:bodyPr>
          <a:lstStyle/>
          <a:p>
            <a:pPr algn="l">
              <a:lnSpc>
                <a:spcPts val="6299"/>
              </a:lnSpc>
            </a:pPr>
            <a:r>
              <a:rPr lang="en-US" sz="4500" spc="-175" b="true">
                <a:solidFill>
                  <a:srgbClr val="000D84"/>
                </a:solidFill>
                <a:latin typeface="Tex Gyre Termes Bold"/>
                <a:ea typeface="Tex Gyre Termes Bold"/>
                <a:cs typeface="Tex Gyre Termes Bold"/>
                <a:sym typeface="Tex Gyre Termes Bold"/>
              </a:rPr>
              <a:t>Araştırma konum , seçme nedenim ve problemler</a:t>
            </a:r>
          </a:p>
        </p:txBody>
      </p:sp>
      <p:sp>
        <p:nvSpPr>
          <p:cNvPr name="TextBox 7" id="7"/>
          <p:cNvSpPr txBox="true"/>
          <p:nvPr/>
        </p:nvSpPr>
        <p:spPr>
          <a:xfrm rot="0">
            <a:off x="4713395" y="2618984"/>
            <a:ext cx="968667" cy="762000"/>
          </a:xfrm>
          <a:prstGeom prst="rect">
            <a:avLst/>
          </a:prstGeom>
        </p:spPr>
        <p:txBody>
          <a:bodyPr anchor="t" rtlCol="false" tIns="0" lIns="0" bIns="0" rIns="0">
            <a:spAutoFit/>
          </a:bodyPr>
          <a:lstStyle/>
          <a:p>
            <a:pPr algn="ctr">
              <a:lnSpc>
                <a:spcPts val="6299"/>
              </a:lnSpc>
            </a:pPr>
            <a:r>
              <a:rPr lang="en-US" b="true" sz="4500" spc="-175">
                <a:solidFill>
                  <a:srgbClr val="000D84"/>
                </a:solidFill>
                <a:latin typeface="Tex Gyre Termes Bold"/>
                <a:ea typeface="Tex Gyre Termes Bold"/>
                <a:cs typeface="Tex Gyre Termes Bold"/>
                <a:sym typeface="Tex Gyre Termes Bold"/>
              </a:rPr>
              <a:t>1.</a:t>
            </a:r>
          </a:p>
        </p:txBody>
      </p:sp>
      <p:sp>
        <p:nvSpPr>
          <p:cNvPr name="TextBox 8" id="8"/>
          <p:cNvSpPr txBox="true"/>
          <p:nvPr/>
        </p:nvSpPr>
        <p:spPr>
          <a:xfrm rot="0">
            <a:off x="4741970" y="4777423"/>
            <a:ext cx="968667" cy="762000"/>
          </a:xfrm>
          <a:prstGeom prst="rect">
            <a:avLst/>
          </a:prstGeom>
        </p:spPr>
        <p:txBody>
          <a:bodyPr anchor="t" rtlCol="false" tIns="0" lIns="0" bIns="0" rIns="0">
            <a:spAutoFit/>
          </a:bodyPr>
          <a:lstStyle/>
          <a:p>
            <a:pPr algn="ctr">
              <a:lnSpc>
                <a:spcPts val="6299"/>
              </a:lnSpc>
            </a:pPr>
            <a:r>
              <a:rPr lang="en-US" b="true" sz="4500" spc="-175">
                <a:solidFill>
                  <a:srgbClr val="000D84"/>
                </a:solidFill>
                <a:latin typeface="Tex Gyre Termes Bold"/>
                <a:ea typeface="Tex Gyre Termes Bold"/>
                <a:cs typeface="Tex Gyre Termes Bold"/>
                <a:sym typeface="Tex Gyre Termes Bold"/>
              </a:rPr>
              <a:t>2.</a:t>
            </a:r>
          </a:p>
        </p:txBody>
      </p:sp>
      <p:sp>
        <p:nvSpPr>
          <p:cNvPr name="TextBox 9" id="9"/>
          <p:cNvSpPr txBox="true"/>
          <p:nvPr/>
        </p:nvSpPr>
        <p:spPr>
          <a:xfrm rot="0">
            <a:off x="4713395" y="6491923"/>
            <a:ext cx="968667" cy="762000"/>
          </a:xfrm>
          <a:prstGeom prst="rect">
            <a:avLst/>
          </a:prstGeom>
        </p:spPr>
        <p:txBody>
          <a:bodyPr anchor="t" rtlCol="false" tIns="0" lIns="0" bIns="0" rIns="0">
            <a:spAutoFit/>
          </a:bodyPr>
          <a:lstStyle/>
          <a:p>
            <a:pPr algn="ctr">
              <a:lnSpc>
                <a:spcPts val="6299"/>
              </a:lnSpc>
            </a:pPr>
            <a:r>
              <a:rPr lang="en-US" b="true" sz="4500" spc="-175">
                <a:solidFill>
                  <a:srgbClr val="000D84"/>
                </a:solidFill>
                <a:latin typeface="Tex Gyre Termes Bold"/>
                <a:ea typeface="Tex Gyre Termes Bold"/>
                <a:cs typeface="Tex Gyre Termes Bold"/>
                <a:sym typeface="Tex Gyre Termes Bold"/>
              </a:rPr>
              <a:t>3.</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3425801" y="5471041"/>
            <a:ext cx="11436398" cy="0"/>
          </a:xfrm>
          <a:prstGeom prst="line">
            <a:avLst/>
          </a:prstGeom>
          <a:ln cap="rnd" w="57150">
            <a:solidFill>
              <a:srgbClr val="00109D"/>
            </a:solidFill>
            <a:prstDash val="solid"/>
            <a:headEnd type="none" len="sm" w="sm"/>
            <a:tailEnd type="none" len="sm" w="sm"/>
          </a:ln>
        </p:spPr>
      </p:sp>
      <p:sp>
        <p:nvSpPr>
          <p:cNvPr name="TextBox 3" id="3"/>
          <p:cNvSpPr txBox="true"/>
          <p:nvPr/>
        </p:nvSpPr>
        <p:spPr>
          <a:xfrm rot="0">
            <a:off x="1746300" y="3609975"/>
            <a:ext cx="14795399"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Abril Fatface"/>
                <a:ea typeface="Abril Fatface"/>
                <a:cs typeface="Abril Fatface"/>
                <a:sym typeface="Abril Fatface"/>
              </a:rPr>
              <a:t>GITHUB</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6162633" y="1128032"/>
            <a:ext cx="11801619" cy="4621494"/>
          </a:xfrm>
          <a:prstGeom prst="rect">
            <a:avLst/>
          </a:prstGeom>
        </p:spPr>
        <p:txBody>
          <a:bodyPr anchor="t" rtlCol="false" tIns="0" lIns="0" bIns="0" rIns="0">
            <a:spAutoFit/>
          </a:bodyPr>
          <a:lstStyle/>
          <a:p>
            <a:pPr algn="just">
              <a:lnSpc>
                <a:spcPts val="6193"/>
              </a:lnSpc>
            </a:pPr>
            <a:r>
              <a:rPr lang="en-US" sz="4424" spc="-172">
                <a:solidFill>
                  <a:srgbClr val="000000"/>
                </a:solidFill>
                <a:latin typeface="Tex Gyre Termes"/>
                <a:ea typeface="Tex Gyre Termes"/>
                <a:cs typeface="Tex Gyre Termes"/>
                <a:sym typeface="Tex Gyre Termes"/>
              </a:rPr>
              <a:t>GitHub, yazılım geliştiricilerin </a:t>
            </a:r>
            <a:r>
              <a:rPr lang="en-US" b="true" sz="4424" spc="-172">
                <a:solidFill>
                  <a:srgbClr val="000000"/>
                </a:solidFill>
                <a:latin typeface="Tex Gyre Termes Bold"/>
                <a:ea typeface="Tex Gyre Termes Bold"/>
                <a:cs typeface="Tex Gyre Termes Bold"/>
                <a:sym typeface="Tex Gyre Termes Bold"/>
              </a:rPr>
              <a:t>projelerini depoladığı, yönettiği ve birlikte çalıştığı</a:t>
            </a:r>
            <a:r>
              <a:rPr lang="en-US" sz="4424" spc="-172">
                <a:solidFill>
                  <a:srgbClr val="000000"/>
                </a:solidFill>
                <a:latin typeface="Tex Gyre Termes"/>
                <a:ea typeface="Tex Gyre Termes"/>
                <a:cs typeface="Tex Gyre Termes"/>
                <a:sym typeface="Tex Gyre Termes"/>
              </a:rPr>
              <a:t> web tabanlı bir platformdur .Temelinde Git adlı sürüm kontrol sistemi vardır. Git, kod üzerinde yapılan her değişikliği kaydeder; GitHub ise bu sistemi internet üzerinden erişilebilir hale getirerek ekiplerin birlikte çalışmasını kolaylaştırır.</a:t>
            </a:r>
          </a:p>
        </p:txBody>
      </p:sp>
      <p:sp>
        <p:nvSpPr>
          <p:cNvPr name="Freeform 3" id="3"/>
          <p:cNvSpPr/>
          <p:nvPr/>
        </p:nvSpPr>
        <p:spPr>
          <a:xfrm flipH="false" flipV="false" rot="0">
            <a:off x="1702188" y="730789"/>
            <a:ext cx="1893769" cy="473442"/>
          </a:xfrm>
          <a:custGeom>
            <a:avLst/>
            <a:gdLst/>
            <a:ahLst/>
            <a:cxnLst/>
            <a:rect r="r" b="b" t="t" l="l"/>
            <a:pathLst>
              <a:path h="473442" w="1893769">
                <a:moveTo>
                  <a:pt x="0" y="0"/>
                </a:moveTo>
                <a:lnTo>
                  <a:pt x="1893769" y="0"/>
                </a:lnTo>
                <a:lnTo>
                  <a:pt x="1893769" y="473443"/>
                </a:lnTo>
                <a:lnTo>
                  <a:pt x="0" y="4734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1547132"/>
            <a:ext cx="4584724" cy="4584724"/>
          </a:xfrm>
          <a:custGeom>
            <a:avLst/>
            <a:gdLst/>
            <a:ahLst/>
            <a:cxnLst/>
            <a:rect r="r" b="b" t="t" l="l"/>
            <a:pathLst>
              <a:path h="4584724" w="4584724">
                <a:moveTo>
                  <a:pt x="0" y="0"/>
                </a:moveTo>
                <a:lnTo>
                  <a:pt x="4584724" y="0"/>
                </a:lnTo>
                <a:lnTo>
                  <a:pt x="4584724" y="4584724"/>
                </a:lnTo>
                <a:lnTo>
                  <a:pt x="0" y="458472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8830690" y="292639"/>
            <a:ext cx="8932979" cy="894081"/>
          </a:xfrm>
          <a:prstGeom prst="rect">
            <a:avLst/>
          </a:prstGeom>
        </p:spPr>
        <p:txBody>
          <a:bodyPr anchor="t" rtlCol="false" tIns="0" lIns="0" bIns="0" rIns="0">
            <a:spAutoFit/>
          </a:bodyPr>
          <a:lstStyle/>
          <a:p>
            <a:pPr algn="r">
              <a:lnSpc>
                <a:spcPts val="7419"/>
              </a:lnSpc>
            </a:pPr>
            <a:r>
              <a:rPr lang="en-US" b="true" sz="5299">
                <a:solidFill>
                  <a:srgbClr val="000000"/>
                </a:solidFill>
                <a:latin typeface="Tex Gyre Termes Bold"/>
                <a:ea typeface="Tex Gyre Termes Bold"/>
                <a:cs typeface="Tex Gyre Termes Bold"/>
                <a:sym typeface="Tex Gyre Termes Bold"/>
              </a:rPr>
              <a:t>GitHub</a:t>
            </a:r>
          </a:p>
        </p:txBody>
      </p:sp>
      <p:sp>
        <p:nvSpPr>
          <p:cNvPr name="AutoShape 6" id="6"/>
          <p:cNvSpPr/>
          <p:nvPr/>
        </p:nvSpPr>
        <p:spPr>
          <a:xfrm>
            <a:off x="15224268" y="9448800"/>
            <a:ext cx="1535536" cy="0"/>
          </a:xfrm>
          <a:prstGeom prst="line">
            <a:avLst/>
          </a:prstGeom>
          <a:ln cap="rnd" w="76200">
            <a:solidFill>
              <a:srgbClr val="00109D"/>
            </a:solidFill>
            <a:prstDash val="solid"/>
            <a:headEnd type="none" len="sm" w="sm"/>
            <a:tailEnd type="arrow" len="sm" w="med"/>
          </a:ln>
        </p:spPr>
      </p:sp>
      <p:sp>
        <p:nvSpPr>
          <p:cNvPr name="TextBox 7" id="7"/>
          <p:cNvSpPr txBox="true"/>
          <p:nvPr/>
        </p:nvSpPr>
        <p:spPr>
          <a:xfrm rot="0">
            <a:off x="545185" y="6736224"/>
            <a:ext cx="8932979" cy="894081"/>
          </a:xfrm>
          <a:prstGeom prst="rect">
            <a:avLst/>
          </a:prstGeom>
        </p:spPr>
        <p:txBody>
          <a:bodyPr anchor="t" rtlCol="false" tIns="0" lIns="0" bIns="0" rIns="0">
            <a:spAutoFit/>
          </a:bodyPr>
          <a:lstStyle/>
          <a:p>
            <a:pPr algn="just">
              <a:lnSpc>
                <a:spcPts val="7419"/>
              </a:lnSpc>
            </a:pPr>
            <a:r>
              <a:rPr lang="en-US" b="true" sz="5299">
                <a:solidFill>
                  <a:srgbClr val="000000"/>
                </a:solidFill>
                <a:latin typeface="Tex Gyre Termes Bold"/>
                <a:ea typeface="Tex Gyre Termes Bold"/>
                <a:cs typeface="Tex Gyre Termes Bold"/>
                <a:sym typeface="Tex Gyre Termes Bold"/>
              </a:rPr>
              <a:t>GitHub Reposu Nasıl Açılır?</a:t>
            </a:r>
          </a:p>
        </p:txBody>
      </p:sp>
      <p:sp>
        <p:nvSpPr>
          <p:cNvPr name="TextBox 8" id="8"/>
          <p:cNvSpPr txBox="true"/>
          <p:nvPr/>
        </p:nvSpPr>
        <p:spPr>
          <a:xfrm rot="0">
            <a:off x="545185" y="7897004"/>
            <a:ext cx="12852778" cy="1361296"/>
          </a:xfrm>
          <a:prstGeom prst="rect">
            <a:avLst/>
          </a:prstGeom>
        </p:spPr>
        <p:txBody>
          <a:bodyPr anchor="t" rtlCol="false" tIns="0" lIns="0" bIns="0" rIns="0">
            <a:spAutoFit/>
          </a:bodyPr>
          <a:lstStyle/>
          <a:p>
            <a:pPr algn="just">
              <a:lnSpc>
                <a:spcPts val="5526"/>
              </a:lnSpc>
            </a:pPr>
            <a:r>
              <a:rPr lang="en-US" sz="3947" spc="-153">
                <a:solidFill>
                  <a:srgbClr val="000000"/>
                </a:solidFill>
                <a:latin typeface="Tex Gyre Termes"/>
                <a:ea typeface="Tex Gyre Termes"/>
                <a:cs typeface="Tex Gyre Termes"/>
                <a:sym typeface="Tex Gyre Termes"/>
              </a:rPr>
              <a:t>1.</a:t>
            </a:r>
            <a:r>
              <a:rPr lang="en-US" b="true" sz="3947" spc="-153">
                <a:solidFill>
                  <a:srgbClr val="000000"/>
                </a:solidFill>
                <a:latin typeface="Tex Gyre Termes Bold"/>
                <a:ea typeface="Tex Gyre Termes Bold"/>
                <a:cs typeface="Tex Gyre Termes Bold"/>
                <a:sym typeface="Tex Gyre Termes Bold"/>
              </a:rPr>
              <a:t>GitHub.com</a:t>
            </a:r>
            <a:r>
              <a:rPr lang="en-US" sz="3947" spc="-153">
                <a:solidFill>
                  <a:srgbClr val="000000"/>
                </a:solidFill>
                <a:latin typeface="Tex Gyre Termes"/>
                <a:ea typeface="Tex Gyre Termes"/>
                <a:cs typeface="Tex Gyre Termes"/>
                <a:sym typeface="Tex Gyre Termes"/>
              </a:rPr>
              <a:t> üzerinden bir hesap oluşturuyoruz.</a:t>
            </a:r>
          </a:p>
          <a:p>
            <a:pPr algn="just">
              <a:lnSpc>
                <a:spcPts val="5526"/>
              </a:lnSpc>
            </a:pPr>
            <a:r>
              <a:rPr lang="en-US" sz="3947" spc="-153">
                <a:solidFill>
                  <a:srgbClr val="000000"/>
                </a:solidFill>
                <a:latin typeface="Tex Gyre Termes"/>
                <a:ea typeface="Tex Gyre Termes"/>
                <a:cs typeface="Tex Gyre Termes"/>
                <a:sym typeface="Tex Gyre Termes"/>
              </a:rPr>
              <a:t>2.Hesabımıza tıklayıp</a:t>
            </a:r>
            <a:r>
              <a:rPr lang="en-US" b="true" sz="3947" spc="-153">
                <a:solidFill>
                  <a:srgbClr val="000000"/>
                </a:solidFill>
                <a:latin typeface="Tex Gyre Termes Bold"/>
                <a:ea typeface="Tex Gyre Termes Bold"/>
                <a:cs typeface="Tex Gyre Termes Bold"/>
                <a:sym typeface="Tex Gyre Termes Bold"/>
              </a:rPr>
              <a:t> depolar </a:t>
            </a:r>
            <a:r>
              <a:rPr lang="en-US" sz="3947" spc="-153">
                <a:solidFill>
                  <a:srgbClr val="000000"/>
                </a:solidFill>
                <a:latin typeface="Tex Gyre Termes"/>
                <a:ea typeface="Tex Gyre Termes"/>
                <a:cs typeface="Tex Gyre Termes"/>
                <a:sym typeface="Tex Gyre Termes"/>
              </a:rPr>
              <a:t>seçeneğine giriyoruz ve </a:t>
            </a:r>
            <a:r>
              <a:rPr lang="en-US" b="true" sz="3947" spc="-153">
                <a:solidFill>
                  <a:srgbClr val="000000"/>
                </a:solidFill>
                <a:latin typeface="Tex Gyre Termes Bold"/>
                <a:ea typeface="Tex Gyre Termes Bold"/>
                <a:cs typeface="Tex Gyre Termes Bold"/>
                <a:sym typeface="Tex Gyre Termes Bold"/>
              </a:rPr>
              <a:t>yeni</a:t>
            </a:r>
            <a:r>
              <a:rPr lang="en-US" sz="3947" spc="-153">
                <a:solidFill>
                  <a:srgbClr val="000000"/>
                </a:solidFill>
                <a:latin typeface="Tex Gyre Termes"/>
                <a:ea typeface="Tex Gyre Termes"/>
                <a:cs typeface="Tex Gyre Termes"/>
                <a:sym typeface="Tex Gyre Termes"/>
              </a:rPr>
              <a:t> diyoruz</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2396004" y="1872750"/>
            <a:ext cx="14863296" cy="1313180"/>
          </a:xfrm>
          <a:prstGeom prst="rect">
            <a:avLst/>
          </a:prstGeom>
        </p:spPr>
        <p:txBody>
          <a:bodyPr anchor="t" rtlCol="false" tIns="0" lIns="0" bIns="0" rIns="0">
            <a:spAutoFit/>
          </a:bodyPr>
          <a:lstStyle/>
          <a:p>
            <a:pPr algn="just">
              <a:lnSpc>
                <a:spcPts val="5320"/>
              </a:lnSpc>
            </a:pPr>
            <a:r>
              <a:rPr lang="en-US" sz="3800" spc="-148">
                <a:solidFill>
                  <a:srgbClr val="000000"/>
                </a:solidFill>
                <a:latin typeface="Tex Gyre Termes"/>
                <a:ea typeface="Tex Gyre Termes"/>
                <a:cs typeface="Tex Gyre Termes"/>
                <a:sym typeface="Tex Gyre Termes"/>
              </a:rPr>
              <a:t>Projelerin saklandığı dijital klasörlerdir. Kod,     doküman, görsel gibi tüm dosyalar burada bulunur.</a:t>
            </a:r>
          </a:p>
        </p:txBody>
      </p:sp>
      <p:sp>
        <p:nvSpPr>
          <p:cNvPr name="AutoShape 3" id="3"/>
          <p:cNvSpPr/>
          <p:nvPr/>
        </p:nvSpPr>
        <p:spPr>
          <a:xfrm rot="0">
            <a:off x="15071868" y="9258300"/>
            <a:ext cx="1535536" cy="0"/>
          </a:xfrm>
          <a:prstGeom prst="line">
            <a:avLst/>
          </a:prstGeom>
          <a:ln cap="rnd" w="76200">
            <a:solidFill>
              <a:srgbClr val="00109D"/>
            </a:solidFill>
            <a:prstDash val="solid"/>
            <a:headEnd type="none" len="sm" w="sm"/>
            <a:tailEnd type="arrow" len="sm" w="med"/>
          </a:ln>
        </p:spPr>
      </p:sp>
      <p:sp>
        <p:nvSpPr>
          <p:cNvPr name="TextBox 4" id="4"/>
          <p:cNvSpPr txBox="true"/>
          <p:nvPr/>
        </p:nvSpPr>
        <p:spPr>
          <a:xfrm rot="0">
            <a:off x="431960" y="720225"/>
            <a:ext cx="14857981" cy="762000"/>
          </a:xfrm>
          <a:prstGeom prst="rect">
            <a:avLst/>
          </a:prstGeom>
        </p:spPr>
        <p:txBody>
          <a:bodyPr anchor="t" rtlCol="false" tIns="0" lIns="0" bIns="0" rIns="0">
            <a:spAutoFit/>
          </a:bodyPr>
          <a:lstStyle/>
          <a:p>
            <a:pPr algn="just">
              <a:lnSpc>
                <a:spcPts val="6299"/>
              </a:lnSpc>
            </a:pPr>
            <a:r>
              <a:rPr lang="en-US" b="true" sz="4500">
                <a:solidFill>
                  <a:srgbClr val="000000"/>
                </a:solidFill>
                <a:latin typeface="Tex Gyre Termes Bold"/>
                <a:ea typeface="Tex Gyre Termes Bold"/>
                <a:cs typeface="Tex Gyre Termes Bold"/>
                <a:sym typeface="Tex Gyre Termes Bold"/>
              </a:rPr>
              <a:t>GitHub Ne İşe Yarar?</a:t>
            </a:r>
          </a:p>
        </p:txBody>
      </p:sp>
      <p:sp>
        <p:nvSpPr>
          <p:cNvPr name="Freeform 5" id="5"/>
          <p:cNvSpPr/>
          <p:nvPr/>
        </p:nvSpPr>
        <p:spPr>
          <a:xfrm flipH="false" flipV="false" rot="0">
            <a:off x="654784" y="6484264"/>
            <a:ext cx="3298212" cy="3274225"/>
          </a:xfrm>
          <a:custGeom>
            <a:avLst/>
            <a:gdLst/>
            <a:ahLst/>
            <a:cxnLst/>
            <a:rect r="r" b="b" t="t" l="l"/>
            <a:pathLst>
              <a:path h="3274225" w="3298212">
                <a:moveTo>
                  <a:pt x="0" y="0"/>
                </a:moveTo>
                <a:lnTo>
                  <a:pt x="3298212" y="0"/>
                </a:lnTo>
                <a:lnTo>
                  <a:pt x="3298212" y="3274225"/>
                </a:lnTo>
                <a:lnTo>
                  <a:pt x="0" y="32742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654784" y="1872750"/>
            <a:ext cx="9066894" cy="662940"/>
          </a:xfrm>
          <a:prstGeom prst="rect">
            <a:avLst/>
          </a:prstGeom>
        </p:spPr>
        <p:txBody>
          <a:bodyPr anchor="t" rtlCol="false" tIns="0" lIns="0" bIns="0" rIns="0">
            <a:spAutoFit/>
          </a:bodyPr>
          <a:lstStyle/>
          <a:p>
            <a:pPr algn="just">
              <a:lnSpc>
                <a:spcPts val="5460"/>
              </a:lnSpc>
            </a:pPr>
            <a:r>
              <a:rPr lang="en-US" b="true" sz="3900" spc="-152">
                <a:solidFill>
                  <a:srgbClr val="000000"/>
                </a:solidFill>
                <a:latin typeface="Tex Gyre Termes Bold"/>
                <a:ea typeface="Tex Gyre Termes Bold"/>
                <a:cs typeface="Tex Gyre Termes Bold"/>
                <a:sym typeface="Tex Gyre Termes Bold"/>
              </a:rPr>
              <a:t>DEPO :</a:t>
            </a:r>
          </a:p>
        </p:txBody>
      </p:sp>
      <p:sp>
        <p:nvSpPr>
          <p:cNvPr name="TextBox 7" id="7"/>
          <p:cNvSpPr txBox="true"/>
          <p:nvPr/>
        </p:nvSpPr>
        <p:spPr>
          <a:xfrm rot="0">
            <a:off x="654784" y="3466753"/>
            <a:ext cx="9066894" cy="662940"/>
          </a:xfrm>
          <a:prstGeom prst="rect">
            <a:avLst/>
          </a:prstGeom>
        </p:spPr>
        <p:txBody>
          <a:bodyPr anchor="t" rtlCol="false" tIns="0" lIns="0" bIns="0" rIns="0">
            <a:spAutoFit/>
          </a:bodyPr>
          <a:lstStyle/>
          <a:p>
            <a:pPr algn="just">
              <a:lnSpc>
                <a:spcPts val="5460"/>
              </a:lnSpc>
            </a:pPr>
            <a:r>
              <a:rPr lang="en-US" b="true" sz="3900" spc="-152">
                <a:solidFill>
                  <a:srgbClr val="000000"/>
                </a:solidFill>
                <a:latin typeface="Tex Gyre Termes Bold"/>
                <a:ea typeface="Tex Gyre Termes Bold"/>
                <a:cs typeface="Tex Gyre Termes Bold"/>
                <a:sym typeface="Tex Gyre Termes Bold"/>
              </a:rPr>
              <a:t>SÜRÜM KONTROLÜ :</a:t>
            </a:r>
          </a:p>
        </p:txBody>
      </p:sp>
      <p:sp>
        <p:nvSpPr>
          <p:cNvPr name="TextBox 8" id="8"/>
          <p:cNvSpPr txBox="true"/>
          <p:nvPr/>
        </p:nvSpPr>
        <p:spPr>
          <a:xfrm rot="0">
            <a:off x="5595428" y="3466753"/>
            <a:ext cx="11663872" cy="1313180"/>
          </a:xfrm>
          <a:prstGeom prst="rect">
            <a:avLst/>
          </a:prstGeom>
        </p:spPr>
        <p:txBody>
          <a:bodyPr anchor="t" rtlCol="false" tIns="0" lIns="0" bIns="0" rIns="0">
            <a:spAutoFit/>
          </a:bodyPr>
          <a:lstStyle/>
          <a:p>
            <a:pPr algn="just">
              <a:lnSpc>
                <a:spcPts val="5320"/>
              </a:lnSpc>
            </a:pPr>
            <a:r>
              <a:rPr lang="en-US" sz="3800" spc="-148">
                <a:solidFill>
                  <a:srgbClr val="000000"/>
                </a:solidFill>
                <a:latin typeface="Tex Gyre Termes"/>
                <a:ea typeface="Tex Gyre Termes"/>
                <a:cs typeface="Tex Gyre Termes"/>
                <a:sym typeface="Tex Gyre Termes"/>
              </a:rPr>
              <a:t>Yapılan her değişiklik kaydedilir, istenirse eski sürümlere dönülebilir.</a:t>
            </a:r>
          </a:p>
        </p:txBody>
      </p:sp>
      <p:sp>
        <p:nvSpPr>
          <p:cNvPr name="TextBox 9" id="9"/>
          <p:cNvSpPr txBox="true"/>
          <p:nvPr/>
        </p:nvSpPr>
        <p:spPr>
          <a:xfrm rot="0">
            <a:off x="654784" y="5171084"/>
            <a:ext cx="9066894" cy="662940"/>
          </a:xfrm>
          <a:prstGeom prst="rect">
            <a:avLst/>
          </a:prstGeom>
        </p:spPr>
        <p:txBody>
          <a:bodyPr anchor="t" rtlCol="false" tIns="0" lIns="0" bIns="0" rIns="0">
            <a:spAutoFit/>
          </a:bodyPr>
          <a:lstStyle/>
          <a:p>
            <a:pPr algn="just">
              <a:lnSpc>
                <a:spcPts val="5460"/>
              </a:lnSpc>
            </a:pPr>
            <a:r>
              <a:rPr lang="en-US" b="true" sz="3900" spc="-152">
                <a:solidFill>
                  <a:srgbClr val="000000"/>
                </a:solidFill>
                <a:latin typeface="Tex Gyre Termes Bold"/>
                <a:ea typeface="Tex Gyre Termes Bold"/>
                <a:cs typeface="Tex Gyre Termes Bold"/>
                <a:sym typeface="Tex Gyre Termes Bold"/>
              </a:rPr>
              <a:t>İŞBİRLİĞİ :</a:t>
            </a:r>
          </a:p>
        </p:txBody>
      </p:sp>
      <p:sp>
        <p:nvSpPr>
          <p:cNvPr name="TextBox 10" id="10"/>
          <p:cNvSpPr txBox="true"/>
          <p:nvPr/>
        </p:nvSpPr>
        <p:spPr>
          <a:xfrm rot="0">
            <a:off x="3407996" y="5171084"/>
            <a:ext cx="14328764" cy="1313180"/>
          </a:xfrm>
          <a:prstGeom prst="rect">
            <a:avLst/>
          </a:prstGeom>
        </p:spPr>
        <p:txBody>
          <a:bodyPr anchor="t" rtlCol="false" tIns="0" lIns="0" bIns="0" rIns="0">
            <a:spAutoFit/>
          </a:bodyPr>
          <a:lstStyle/>
          <a:p>
            <a:pPr algn="just">
              <a:lnSpc>
                <a:spcPts val="5320"/>
              </a:lnSpc>
            </a:pPr>
            <a:r>
              <a:rPr lang="en-US" sz="3800" spc="-148">
                <a:solidFill>
                  <a:srgbClr val="000000"/>
                </a:solidFill>
                <a:latin typeface="Tex Gyre Termes"/>
                <a:ea typeface="Tex Gyre Termes"/>
                <a:cs typeface="Tex Gyre Termes"/>
                <a:sym typeface="Tex Gyre Termes"/>
              </a:rPr>
              <a:t>Birden fazla geliştirici aynı proje üzerinde çalışabilir, değişiklik önerileri sunabilir.</a:t>
            </a:r>
          </a:p>
        </p:txBody>
      </p:sp>
      <p:sp>
        <p:nvSpPr>
          <p:cNvPr name="TextBox 11" id="11"/>
          <p:cNvSpPr txBox="true"/>
          <p:nvPr/>
        </p:nvSpPr>
        <p:spPr>
          <a:xfrm rot="0">
            <a:off x="4137223" y="6646189"/>
            <a:ext cx="9066894" cy="662940"/>
          </a:xfrm>
          <a:prstGeom prst="rect">
            <a:avLst/>
          </a:prstGeom>
        </p:spPr>
        <p:txBody>
          <a:bodyPr anchor="t" rtlCol="false" tIns="0" lIns="0" bIns="0" rIns="0">
            <a:spAutoFit/>
          </a:bodyPr>
          <a:lstStyle/>
          <a:p>
            <a:pPr algn="just">
              <a:lnSpc>
                <a:spcPts val="5460"/>
              </a:lnSpc>
            </a:pPr>
            <a:r>
              <a:rPr lang="en-US" b="true" sz="3900" spc="-152">
                <a:solidFill>
                  <a:srgbClr val="000000"/>
                </a:solidFill>
                <a:latin typeface="Tex Gyre Termes Bold"/>
                <a:ea typeface="Tex Gyre Termes Bold"/>
                <a:cs typeface="Tex Gyre Termes Bold"/>
                <a:sym typeface="Tex Gyre Termes Bold"/>
              </a:rPr>
              <a:t>AÇIK KAYNAK : </a:t>
            </a:r>
          </a:p>
        </p:txBody>
      </p:sp>
      <p:sp>
        <p:nvSpPr>
          <p:cNvPr name="TextBox 12" id="12"/>
          <p:cNvSpPr txBox="true"/>
          <p:nvPr/>
        </p:nvSpPr>
        <p:spPr>
          <a:xfrm rot="0">
            <a:off x="7973227" y="6716753"/>
            <a:ext cx="10087861" cy="1313180"/>
          </a:xfrm>
          <a:prstGeom prst="rect">
            <a:avLst/>
          </a:prstGeom>
        </p:spPr>
        <p:txBody>
          <a:bodyPr anchor="t" rtlCol="false" tIns="0" lIns="0" bIns="0" rIns="0">
            <a:spAutoFit/>
          </a:bodyPr>
          <a:lstStyle/>
          <a:p>
            <a:pPr algn="just">
              <a:lnSpc>
                <a:spcPts val="5320"/>
              </a:lnSpc>
            </a:pPr>
            <a:r>
              <a:rPr lang="en-US" sz="3800" spc="-148">
                <a:solidFill>
                  <a:srgbClr val="000000"/>
                </a:solidFill>
                <a:latin typeface="Tex Gyre Termes"/>
                <a:ea typeface="Tex Gyre Termes"/>
                <a:cs typeface="Tex Gyre Termes"/>
                <a:sym typeface="Tex Gyre Termes"/>
              </a:rPr>
              <a:t>Dünyanın dört bir yanındaki geliştiriciler projelere katkıda bulunabilir.</a:t>
            </a:r>
          </a:p>
        </p:txBody>
      </p:sp>
      <p:sp>
        <p:nvSpPr>
          <p:cNvPr name="AutoShape 13" id="13"/>
          <p:cNvSpPr/>
          <p:nvPr/>
        </p:nvSpPr>
        <p:spPr>
          <a:xfrm>
            <a:off x="431960" y="1482225"/>
            <a:ext cx="8712040" cy="0"/>
          </a:xfrm>
          <a:prstGeom prst="line">
            <a:avLst/>
          </a:prstGeom>
          <a:ln cap="rnd" w="57150">
            <a:solidFill>
              <a:srgbClr val="00109D"/>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3425801" y="5471041"/>
            <a:ext cx="11436398" cy="0"/>
          </a:xfrm>
          <a:prstGeom prst="line">
            <a:avLst/>
          </a:prstGeom>
          <a:ln cap="rnd" w="57150">
            <a:solidFill>
              <a:srgbClr val="00109D"/>
            </a:solidFill>
            <a:prstDash val="solid"/>
            <a:headEnd type="none" len="sm" w="sm"/>
            <a:tailEnd type="none" len="sm" w="sm"/>
          </a:ln>
        </p:spPr>
      </p:sp>
      <p:sp>
        <p:nvSpPr>
          <p:cNvPr name="TextBox 3" id="3"/>
          <p:cNvSpPr txBox="true"/>
          <p:nvPr/>
        </p:nvSpPr>
        <p:spPr>
          <a:xfrm rot="0">
            <a:off x="1746300" y="3609975"/>
            <a:ext cx="14795399"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Abril Fatface"/>
                <a:ea typeface="Abril Fatface"/>
                <a:cs typeface="Abril Fatface"/>
                <a:sym typeface="Abril Fatface"/>
              </a:rPr>
              <a:t>JUPYTER NOTEBOK</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TextBox 2" id="2"/>
          <p:cNvSpPr txBox="true"/>
          <p:nvPr/>
        </p:nvSpPr>
        <p:spPr>
          <a:xfrm rot="0">
            <a:off x="727927" y="2316163"/>
            <a:ext cx="15584489" cy="7944485"/>
          </a:xfrm>
          <a:prstGeom prst="rect">
            <a:avLst/>
          </a:prstGeom>
        </p:spPr>
        <p:txBody>
          <a:bodyPr anchor="t" rtlCol="false" tIns="0" lIns="0" bIns="0" rIns="0">
            <a:spAutoFit/>
          </a:bodyPr>
          <a:lstStyle/>
          <a:p>
            <a:pPr algn="just">
              <a:lnSpc>
                <a:spcPts val="5740"/>
              </a:lnSpc>
            </a:pPr>
            <a:r>
              <a:rPr lang="en-US" sz="4100" spc="-159">
                <a:solidFill>
                  <a:srgbClr val="000000"/>
                </a:solidFill>
                <a:latin typeface="Tex Gyre Termes"/>
                <a:ea typeface="Tex Gyre Termes"/>
                <a:cs typeface="Tex Gyre Termes"/>
                <a:sym typeface="Tex Gyre Termes"/>
              </a:rPr>
              <a:t>Jupyte</a:t>
            </a:r>
            <a:r>
              <a:rPr lang="en-US" sz="4100" spc="-159">
                <a:solidFill>
                  <a:srgbClr val="000000"/>
                </a:solidFill>
                <a:latin typeface="Tex Gyre Termes"/>
                <a:ea typeface="Tex Gyre Termes"/>
                <a:cs typeface="Tex Gyre Termes"/>
                <a:sym typeface="Tex Gyre Termes"/>
              </a:rPr>
              <a:t>r Notebook, açık kaynaklı, etkileşimli bir geliştirme ortamıdır.</a:t>
            </a:r>
          </a:p>
          <a:p>
            <a:pPr algn="just">
              <a:lnSpc>
                <a:spcPts val="5740"/>
              </a:lnSpc>
            </a:pPr>
            <a:r>
              <a:rPr lang="en-US" sz="4100" spc="-159">
                <a:solidFill>
                  <a:srgbClr val="000000"/>
                </a:solidFill>
                <a:latin typeface="Tex Gyre Termes"/>
                <a:ea typeface="Tex Gyre Termes"/>
                <a:cs typeface="Tex Gyre Termes"/>
                <a:sym typeface="Tex Gyre Termes"/>
              </a:rPr>
              <a:t>Kod + Metin + Görselleştirme’yi aynı dosyada birleştiren etkileşimli bir çalışma ortamıdır. Bu yönüyle hem bir kod editörü, hem bir dokümantasyon aracı, hem de bir sunum platformu işlevi görür. Teknik doğruluk ile anlatım gücünü birleştirir. Yani sadece kod yazmakla kalmaz, aynı zamanda kodunun</a:t>
            </a:r>
            <a:r>
              <a:rPr lang="en-US" b="true" sz="4100" spc="-159">
                <a:solidFill>
                  <a:srgbClr val="000000"/>
                </a:solidFill>
                <a:latin typeface="Tex Gyre Termes Bold"/>
                <a:ea typeface="Tex Gyre Termes Bold"/>
                <a:cs typeface="Tex Gyre Termes Bold"/>
                <a:sym typeface="Tex Gyre Termes Bold"/>
              </a:rPr>
              <a:t> mantığını, sonuçlarını ve yorumlarını</a:t>
            </a:r>
            <a:r>
              <a:rPr lang="en-US" sz="4100" spc="-159">
                <a:solidFill>
                  <a:srgbClr val="000000"/>
                </a:solidFill>
                <a:latin typeface="Tex Gyre Termes"/>
                <a:ea typeface="Tex Gyre Termes"/>
                <a:cs typeface="Tex Gyre Termes"/>
                <a:sym typeface="Tex Gyre Termes"/>
              </a:rPr>
              <a:t> da aynı yerde sunmaya imkan tanır. Bu da hem bireysel projelerde hem de ekip çalışmalarında büyük avantaj sağlar. En çok Python ile kullanılır ama farklı diller için de çekirdek  eklenebilir. </a:t>
            </a:r>
          </a:p>
          <a:p>
            <a:pPr algn="just">
              <a:lnSpc>
                <a:spcPts val="5740"/>
              </a:lnSpc>
            </a:pPr>
          </a:p>
          <a:p>
            <a:pPr algn="just">
              <a:lnSpc>
                <a:spcPts val="5740"/>
              </a:lnSpc>
            </a:pPr>
          </a:p>
          <a:p>
            <a:pPr algn="just">
              <a:lnSpc>
                <a:spcPts val="5740"/>
              </a:lnSpc>
            </a:pPr>
          </a:p>
        </p:txBody>
      </p:sp>
      <p:sp>
        <p:nvSpPr>
          <p:cNvPr name="TextBox 3" id="3"/>
          <p:cNvSpPr txBox="true"/>
          <p:nvPr/>
        </p:nvSpPr>
        <p:spPr>
          <a:xfrm rot="0">
            <a:off x="1028700" y="933450"/>
            <a:ext cx="8960507" cy="870585"/>
          </a:xfrm>
          <a:prstGeom prst="rect">
            <a:avLst/>
          </a:prstGeom>
        </p:spPr>
        <p:txBody>
          <a:bodyPr anchor="t" rtlCol="false" tIns="0" lIns="0" bIns="0" rIns="0">
            <a:spAutoFit/>
          </a:bodyPr>
          <a:lstStyle/>
          <a:p>
            <a:pPr algn="l">
              <a:lnSpc>
                <a:spcPts val="7139"/>
              </a:lnSpc>
            </a:pPr>
            <a:r>
              <a:rPr lang="en-US" sz="5099" b="true">
                <a:solidFill>
                  <a:srgbClr val="000000"/>
                </a:solidFill>
                <a:latin typeface="Tex Gyre Termes Bold"/>
                <a:ea typeface="Tex Gyre Termes Bold"/>
                <a:cs typeface="Tex Gyre Termes Bold"/>
                <a:sym typeface="Tex Gyre Termes Bold"/>
              </a:rPr>
              <a:t>Jupyter Notebook</a:t>
            </a:r>
          </a:p>
        </p:txBody>
      </p:sp>
      <p:sp>
        <p:nvSpPr>
          <p:cNvPr name="AutoShape 4" id="4"/>
          <p:cNvSpPr/>
          <p:nvPr/>
        </p:nvSpPr>
        <p:spPr>
          <a:xfrm>
            <a:off x="15224268" y="9448800"/>
            <a:ext cx="1535536" cy="0"/>
          </a:xfrm>
          <a:prstGeom prst="line">
            <a:avLst/>
          </a:prstGeom>
          <a:ln cap="rnd" w="76200">
            <a:solidFill>
              <a:srgbClr val="00109D"/>
            </a:solidFill>
            <a:prstDash val="solid"/>
            <a:headEnd type="none" len="sm" w="sm"/>
            <a:tailEnd type="arrow" len="sm" w="med"/>
          </a:ln>
        </p:spPr>
      </p:sp>
      <p:sp>
        <p:nvSpPr>
          <p:cNvPr name="AutoShape 5" id="5"/>
          <p:cNvSpPr/>
          <p:nvPr/>
        </p:nvSpPr>
        <p:spPr>
          <a:xfrm>
            <a:off x="727927" y="2102962"/>
            <a:ext cx="11436398" cy="0"/>
          </a:xfrm>
          <a:prstGeom prst="line">
            <a:avLst/>
          </a:prstGeom>
          <a:ln cap="rnd" w="57150">
            <a:solidFill>
              <a:srgbClr val="00109D"/>
            </a:solidFill>
            <a:prstDash val="solid"/>
            <a:headEnd type="none" len="sm" w="sm"/>
            <a:tailEnd type="none" len="sm" w="sm"/>
          </a:ln>
        </p:spPr>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2446545" y="600075"/>
            <a:ext cx="5474256" cy="771525"/>
          </a:xfrm>
          <a:prstGeom prst="rect">
            <a:avLst/>
          </a:prstGeom>
        </p:spPr>
        <p:txBody>
          <a:bodyPr anchor="t" rtlCol="false" tIns="0" lIns="0" bIns="0" rIns="0">
            <a:spAutoFit/>
          </a:bodyPr>
          <a:lstStyle/>
          <a:p>
            <a:pPr algn="ctr">
              <a:lnSpc>
                <a:spcPts val="6299"/>
              </a:lnSpc>
            </a:pPr>
            <a:r>
              <a:rPr lang="en-US" sz="4500">
                <a:solidFill>
                  <a:srgbClr val="FFFFFF"/>
                </a:solidFill>
                <a:latin typeface="Yeseva One"/>
                <a:ea typeface="Yeseva One"/>
                <a:cs typeface="Yeseva One"/>
                <a:sym typeface="Yeseva One"/>
              </a:rPr>
              <a:t>Introduction</a:t>
            </a:r>
          </a:p>
        </p:txBody>
      </p:sp>
      <p:grpSp>
        <p:nvGrpSpPr>
          <p:cNvPr name="Group 3" id="3"/>
          <p:cNvGrpSpPr/>
          <p:nvPr/>
        </p:nvGrpSpPr>
        <p:grpSpPr>
          <a:xfrm rot="0">
            <a:off x="6650135" y="391118"/>
            <a:ext cx="11270666" cy="8867182"/>
            <a:chOff x="0" y="0"/>
            <a:chExt cx="3272756" cy="2574837"/>
          </a:xfrm>
        </p:grpSpPr>
        <p:sp>
          <p:nvSpPr>
            <p:cNvPr name="Freeform 4" id="4"/>
            <p:cNvSpPr/>
            <p:nvPr/>
          </p:nvSpPr>
          <p:spPr>
            <a:xfrm flipH="false" flipV="false" rot="0">
              <a:off x="0" y="0"/>
              <a:ext cx="3272756" cy="2574837"/>
            </a:xfrm>
            <a:custGeom>
              <a:avLst/>
              <a:gdLst/>
              <a:ahLst/>
              <a:cxnLst/>
              <a:rect r="r" b="b" t="t" l="l"/>
              <a:pathLst>
                <a:path h="2574837" w="3272756">
                  <a:moveTo>
                    <a:pt x="35032" y="0"/>
                  </a:moveTo>
                  <a:lnTo>
                    <a:pt x="3237724" y="0"/>
                  </a:lnTo>
                  <a:cubicBezTo>
                    <a:pt x="3257072" y="0"/>
                    <a:pt x="3272756" y="15685"/>
                    <a:pt x="3272756" y="35032"/>
                  </a:cubicBezTo>
                  <a:lnTo>
                    <a:pt x="3272756" y="2539805"/>
                  </a:lnTo>
                  <a:cubicBezTo>
                    <a:pt x="3272756" y="2559153"/>
                    <a:pt x="3257072" y="2574837"/>
                    <a:pt x="3237724" y="2574837"/>
                  </a:cubicBezTo>
                  <a:lnTo>
                    <a:pt x="35032" y="2574837"/>
                  </a:lnTo>
                  <a:cubicBezTo>
                    <a:pt x="15685" y="2574837"/>
                    <a:pt x="0" y="2559153"/>
                    <a:pt x="0" y="2539805"/>
                  </a:cubicBezTo>
                  <a:lnTo>
                    <a:pt x="0" y="35032"/>
                  </a:lnTo>
                  <a:cubicBezTo>
                    <a:pt x="0" y="15685"/>
                    <a:pt x="15685" y="0"/>
                    <a:pt x="35032" y="0"/>
                  </a:cubicBezTo>
                  <a:close/>
                </a:path>
              </a:pathLst>
            </a:custGeom>
            <a:solidFill>
              <a:srgbClr val="D9D9D9"/>
            </a:solidFill>
          </p:spPr>
        </p:sp>
        <p:sp>
          <p:nvSpPr>
            <p:cNvPr name="TextBox 5" id="5"/>
            <p:cNvSpPr txBox="true"/>
            <p:nvPr/>
          </p:nvSpPr>
          <p:spPr>
            <a:xfrm>
              <a:off x="0" y="-38100"/>
              <a:ext cx="3272756" cy="2612937"/>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6650135" y="1702118"/>
            <a:ext cx="11270666" cy="4379678"/>
          </a:xfrm>
          <a:prstGeom prst="rect">
            <a:avLst/>
          </a:prstGeom>
        </p:spPr>
        <p:txBody>
          <a:bodyPr anchor="t" rtlCol="false" tIns="0" lIns="0" bIns="0" rIns="0">
            <a:spAutoFit/>
          </a:bodyPr>
          <a:lstStyle/>
          <a:p>
            <a:pPr algn="l" marL="676482" indent="-338241" lvl="1">
              <a:lnSpc>
                <a:spcPts val="4386"/>
              </a:lnSpc>
              <a:buFont typeface="Arial"/>
              <a:buChar char="•"/>
            </a:pPr>
            <a:r>
              <a:rPr lang="en-US" sz="3133">
                <a:solidFill>
                  <a:srgbClr val="000000"/>
                </a:solidFill>
                <a:latin typeface="Garet"/>
                <a:ea typeface="Garet"/>
                <a:cs typeface="Garet"/>
                <a:sym typeface="Garet"/>
              </a:rPr>
              <a:t>Jupyter Notebook, klasik bir metin editörü gibi tek parça bir dosya değildir.</a:t>
            </a:r>
          </a:p>
          <a:p>
            <a:pPr algn="l" marL="676482" indent="-338241" lvl="1">
              <a:lnSpc>
                <a:spcPts val="4386"/>
              </a:lnSpc>
              <a:buFont typeface="Arial"/>
              <a:buChar char="•"/>
            </a:pPr>
            <a:r>
              <a:rPr lang="en-US" sz="3133">
                <a:solidFill>
                  <a:srgbClr val="000000"/>
                </a:solidFill>
                <a:latin typeface="Garet"/>
                <a:ea typeface="Garet"/>
                <a:cs typeface="Garet"/>
                <a:sym typeface="Garet"/>
              </a:rPr>
              <a:t>Bunun yerine, çalışma alanı hücrelere (kutucuklara) bölünmüştür.</a:t>
            </a:r>
          </a:p>
          <a:p>
            <a:pPr algn="l" marL="676482" indent="-338241" lvl="1">
              <a:lnSpc>
                <a:spcPts val="4386"/>
              </a:lnSpc>
              <a:buFont typeface="Arial"/>
              <a:buChar char="•"/>
            </a:pPr>
            <a:r>
              <a:rPr lang="en-US" sz="3133">
                <a:solidFill>
                  <a:srgbClr val="000000"/>
                </a:solidFill>
                <a:latin typeface="Garet"/>
                <a:ea typeface="Garet"/>
                <a:cs typeface="Garet"/>
                <a:sym typeface="Garet"/>
              </a:rPr>
              <a:t>Her hücre bağımsızdır; yani bir hücrede kod yazıp çalıştırabilirsin, diğerinde açıklama ekleyebilirsin.</a:t>
            </a:r>
          </a:p>
          <a:p>
            <a:pPr algn="l">
              <a:lnSpc>
                <a:spcPts val="4386"/>
              </a:lnSpc>
            </a:pPr>
          </a:p>
          <a:p>
            <a:pPr algn="ctr">
              <a:lnSpc>
                <a:spcPts val="4386"/>
              </a:lnSpc>
            </a:pPr>
          </a:p>
        </p:txBody>
      </p:sp>
      <p:sp>
        <p:nvSpPr>
          <p:cNvPr name="TextBox 7" id="7"/>
          <p:cNvSpPr txBox="true"/>
          <p:nvPr/>
        </p:nvSpPr>
        <p:spPr>
          <a:xfrm rot="0">
            <a:off x="10229044" y="649605"/>
            <a:ext cx="4112848" cy="721995"/>
          </a:xfrm>
          <a:prstGeom prst="rect">
            <a:avLst/>
          </a:prstGeom>
        </p:spPr>
        <p:txBody>
          <a:bodyPr anchor="t" rtlCol="false" tIns="0" lIns="0" bIns="0" rIns="0">
            <a:spAutoFit/>
          </a:bodyPr>
          <a:lstStyle/>
          <a:p>
            <a:pPr algn="ctr">
              <a:lnSpc>
                <a:spcPts val="5879"/>
              </a:lnSpc>
            </a:pPr>
            <a:r>
              <a:rPr lang="en-US" b="true" sz="4199">
                <a:solidFill>
                  <a:srgbClr val="000D84"/>
                </a:solidFill>
                <a:latin typeface="Garet Bold"/>
                <a:ea typeface="Garet Bold"/>
                <a:cs typeface="Garet Bold"/>
                <a:sym typeface="Garet Bold"/>
              </a:rPr>
              <a:t>Hücre Mantığı</a:t>
            </a:r>
          </a:p>
        </p:txBody>
      </p:sp>
      <p:sp>
        <p:nvSpPr>
          <p:cNvPr name="TextBox 8" id="8"/>
          <p:cNvSpPr txBox="true"/>
          <p:nvPr/>
        </p:nvSpPr>
        <p:spPr>
          <a:xfrm rot="0">
            <a:off x="456629" y="1276350"/>
            <a:ext cx="6193506" cy="870585"/>
          </a:xfrm>
          <a:prstGeom prst="rect">
            <a:avLst/>
          </a:prstGeom>
        </p:spPr>
        <p:txBody>
          <a:bodyPr anchor="t" rtlCol="false" tIns="0" lIns="0" bIns="0" rIns="0">
            <a:spAutoFit/>
          </a:bodyPr>
          <a:lstStyle/>
          <a:p>
            <a:pPr algn="l">
              <a:lnSpc>
                <a:spcPts val="7139"/>
              </a:lnSpc>
            </a:pPr>
            <a:r>
              <a:rPr lang="en-US" b="true" sz="5099">
                <a:solidFill>
                  <a:srgbClr val="000D84"/>
                </a:solidFill>
                <a:latin typeface="Tex Gyre Termes Bold"/>
                <a:ea typeface="Tex Gyre Termes Bold"/>
                <a:cs typeface="Tex Gyre Termes Bold"/>
                <a:sym typeface="Tex Gyre Termes Bold"/>
              </a:rPr>
              <a:t>Nasıl Kullanılır?</a:t>
            </a:r>
          </a:p>
        </p:txBody>
      </p:sp>
      <p:sp>
        <p:nvSpPr>
          <p:cNvPr name="TextBox 9" id="9"/>
          <p:cNvSpPr txBox="true"/>
          <p:nvPr/>
        </p:nvSpPr>
        <p:spPr>
          <a:xfrm rot="0">
            <a:off x="256732" y="2645323"/>
            <a:ext cx="6393403" cy="6082349"/>
          </a:xfrm>
          <a:prstGeom prst="rect">
            <a:avLst/>
          </a:prstGeom>
        </p:spPr>
        <p:txBody>
          <a:bodyPr anchor="t" rtlCol="false" tIns="0" lIns="0" bIns="0" rIns="0">
            <a:spAutoFit/>
          </a:bodyPr>
          <a:lstStyle/>
          <a:p>
            <a:pPr algn="just" marL="925656" indent="-462828" lvl="1">
              <a:lnSpc>
                <a:spcPts val="6002"/>
              </a:lnSpc>
              <a:buAutoNum type="arabicPeriod" startAt="1"/>
            </a:pPr>
            <a:r>
              <a:rPr lang="en-US" sz="4287" spc="-167">
                <a:solidFill>
                  <a:srgbClr val="000000"/>
                </a:solidFill>
                <a:latin typeface="Tex Gyre Termes"/>
                <a:ea typeface="Tex Gyre Termes"/>
                <a:cs typeface="Tex Gyre Termes"/>
                <a:sym typeface="Tex Gyre Termes"/>
              </a:rPr>
              <a:t>Jupyter yükle</a:t>
            </a:r>
          </a:p>
          <a:p>
            <a:pPr algn="just" marL="925656" indent="-462828" lvl="1">
              <a:lnSpc>
                <a:spcPts val="6002"/>
              </a:lnSpc>
              <a:buAutoNum type="arabicPeriod" startAt="1"/>
            </a:pPr>
            <a:r>
              <a:rPr lang="en-US" sz="4287" spc="-167">
                <a:solidFill>
                  <a:srgbClr val="000000"/>
                </a:solidFill>
                <a:latin typeface="Tex Gyre Termes"/>
                <a:ea typeface="Tex Gyre Termes"/>
                <a:cs typeface="Tex Gyre Termes"/>
                <a:sym typeface="Tex Gyre Termes"/>
              </a:rPr>
              <a:t>Notebook’u başlat</a:t>
            </a:r>
          </a:p>
          <a:p>
            <a:pPr algn="just" marL="925656" indent="-462828" lvl="1">
              <a:lnSpc>
                <a:spcPts val="6002"/>
              </a:lnSpc>
              <a:buAutoNum type="arabicPeriod" startAt="1"/>
            </a:pPr>
            <a:r>
              <a:rPr lang="en-US" sz="4287" spc="-167">
                <a:solidFill>
                  <a:srgbClr val="000000"/>
                </a:solidFill>
                <a:latin typeface="Tex Gyre Termes"/>
                <a:ea typeface="Tex Gyre Termes"/>
                <a:cs typeface="Tex Gyre Termes"/>
                <a:sym typeface="Tex Gyre Termes"/>
              </a:rPr>
              <a:t>Yeni dosya aç</a:t>
            </a:r>
          </a:p>
          <a:p>
            <a:pPr algn="just" marL="925656" indent="-462828" lvl="1">
              <a:lnSpc>
                <a:spcPts val="6002"/>
              </a:lnSpc>
              <a:buAutoNum type="arabicPeriod" startAt="1"/>
            </a:pPr>
            <a:r>
              <a:rPr lang="en-US" sz="4287" spc="-167">
                <a:solidFill>
                  <a:srgbClr val="000000"/>
                </a:solidFill>
                <a:latin typeface="Tex Gyre Termes"/>
                <a:ea typeface="Tex Gyre Termes"/>
                <a:cs typeface="Tex Gyre Termes"/>
                <a:sym typeface="Tex Gyre Termes"/>
              </a:rPr>
              <a:t>Hücreleri kullan</a:t>
            </a:r>
          </a:p>
          <a:p>
            <a:pPr algn="just" marL="925656" indent="-462828" lvl="1">
              <a:lnSpc>
                <a:spcPts val="6002"/>
              </a:lnSpc>
              <a:buAutoNum type="arabicPeriod" startAt="1"/>
            </a:pPr>
            <a:r>
              <a:rPr lang="en-US" sz="4287" spc="-167">
                <a:solidFill>
                  <a:srgbClr val="000000"/>
                </a:solidFill>
                <a:latin typeface="Tex Gyre Termes"/>
                <a:ea typeface="Tex Gyre Termes"/>
                <a:cs typeface="Tex Gyre Termes"/>
                <a:sym typeface="Tex Gyre Termes"/>
              </a:rPr>
              <a:t>Kod</a:t>
            </a:r>
            <a:r>
              <a:rPr lang="en-US" sz="4287" spc="-167">
                <a:solidFill>
                  <a:srgbClr val="000000"/>
                </a:solidFill>
                <a:latin typeface="Tex Gyre Termes"/>
                <a:ea typeface="Tex Gyre Termes"/>
                <a:cs typeface="Tex Gyre Termes"/>
                <a:sym typeface="Tex Gyre Termes"/>
              </a:rPr>
              <a:t> </a:t>
            </a:r>
            <a:r>
              <a:rPr lang="en-US" sz="4287" spc="-167">
                <a:solidFill>
                  <a:srgbClr val="000000"/>
                </a:solidFill>
                <a:latin typeface="Tex Gyre Termes"/>
                <a:ea typeface="Tex Gyre Termes"/>
                <a:cs typeface="Tex Gyre Termes"/>
                <a:sym typeface="Tex Gyre Termes"/>
              </a:rPr>
              <a:t>y</a:t>
            </a:r>
            <a:r>
              <a:rPr lang="en-US" sz="4287" spc="-167">
                <a:solidFill>
                  <a:srgbClr val="000000"/>
                </a:solidFill>
                <a:latin typeface="Tex Gyre Termes"/>
                <a:ea typeface="Tex Gyre Termes"/>
                <a:cs typeface="Tex Gyre Termes"/>
                <a:sym typeface="Tex Gyre Termes"/>
              </a:rPr>
              <a:t>a</a:t>
            </a:r>
            <a:r>
              <a:rPr lang="en-US" sz="4287" spc="-167">
                <a:solidFill>
                  <a:srgbClr val="000000"/>
                </a:solidFill>
                <a:latin typeface="Tex Gyre Termes"/>
                <a:ea typeface="Tex Gyre Termes"/>
                <a:cs typeface="Tex Gyre Termes"/>
                <a:sym typeface="Tex Gyre Termes"/>
              </a:rPr>
              <a:t>z</a:t>
            </a:r>
            <a:r>
              <a:rPr lang="en-US" sz="4287" spc="-167">
                <a:solidFill>
                  <a:srgbClr val="000000"/>
                </a:solidFill>
                <a:latin typeface="Tex Gyre Termes"/>
                <a:ea typeface="Tex Gyre Termes"/>
                <a:cs typeface="Tex Gyre Termes"/>
                <a:sym typeface="Tex Gyre Termes"/>
              </a:rPr>
              <a:t> ve </a:t>
            </a:r>
            <a:r>
              <a:rPr lang="en-US" sz="4287" spc="-167">
                <a:solidFill>
                  <a:srgbClr val="000000"/>
                </a:solidFill>
                <a:latin typeface="Tex Gyre Termes"/>
                <a:ea typeface="Tex Gyre Termes"/>
                <a:cs typeface="Tex Gyre Termes"/>
                <a:sym typeface="Tex Gyre Termes"/>
              </a:rPr>
              <a:t>ça</a:t>
            </a:r>
            <a:r>
              <a:rPr lang="en-US" sz="4287" spc="-167">
                <a:solidFill>
                  <a:srgbClr val="000000"/>
                </a:solidFill>
                <a:latin typeface="Tex Gyre Termes"/>
                <a:ea typeface="Tex Gyre Termes"/>
                <a:cs typeface="Tex Gyre Termes"/>
                <a:sym typeface="Tex Gyre Termes"/>
              </a:rPr>
              <a:t>lı</a:t>
            </a:r>
            <a:r>
              <a:rPr lang="en-US" sz="4287" spc="-167">
                <a:solidFill>
                  <a:srgbClr val="000000"/>
                </a:solidFill>
                <a:latin typeface="Tex Gyre Termes"/>
                <a:ea typeface="Tex Gyre Termes"/>
                <a:cs typeface="Tex Gyre Termes"/>
                <a:sym typeface="Tex Gyre Termes"/>
              </a:rPr>
              <a:t>ştır</a:t>
            </a:r>
          </a:p>
          <a:p>
            <a:pPr algn="just" marL="925656" indent="-462828" lvl="1">
              <a:lnSpc>
                <a:spcPts val="6002"/>
              </a:lnSpc>
              <a:buAutoNum type="arabicPeriod" startAt="1"/>
            </a:pPr>
            <a:r>
              <a:rPr lang="en-US" sz="4287" spc="-167">
                <a:solidFill>
                  <a:srgbClr val="000000"/>
                </a:solidFill>
                <a:latin typeface="Tex Gyre Termes"/>
                <a:ea typeface="Tex Gyre Termes"/>
                <a:cs typeface="Tex Gyre Termes"/>
                <a:sym typeface="Tex Gyre Termes"/>
              </a:rPr>
              <a:t>Grafik/görselleştirme ekle</a:t>
            </a:r>
          </a:p>
          <a:p>
            <a:pPr algn="just" marL="925656" indent="-462828" lvl="1">
              <a:lnSpc>
                <a:spcPts val="6002"/>
              </a:lnSpc>
              <a:buAutoNum type="arabicPeriod" startAt="1"/>
            </a:pPr>
            <a:r>
              <a:rPr lang="en-US" sz="4287" spc="-167">
                <a:solidFill>
                  <a:srgbClr val="000000"/>
                </a:solidFill>
                <a:latin typeface="Tex Gyre Termes"/>
                <a:ea typeface="Tex Gyre Termes"/>
                <a:cs typeface="Tex Gyre Termes"/>
                <a:sym typeface="Tex Gyre Termes"/>
              </a:rPr>
              <a:t>Kaydet</a:t>
            </a:r>
          </a:p>
          <a:p>
            <a:pPr algn="just" marL="925656" indent="-462828" lvl="1">
              <a:lnSpc>
                <a:spcPts val="6002"/>
              </a:lnSpc>
              <a:buAutoNum type="arabicPeriod" startAt="1"/>
            </a:pPr>
            <a:r>
              <a:rPr lang="en-US" sz="4287" spc="-167">
                <a:solidFill>
                  <a:srgbClr val="000000"/>
                </a:solidFill>
                <a:latin typeface="Tex Gyre Termes"/>
                <a:ea typeface="Tex Gyre Termes"/>
                <a:cs typeface="Tex Gyre Termes"/>
                <a:sym typeface="Tex Gyre Termes"/>
              </a:rPr>
              <a:t>Paylaş</a:t>
            </a:r>
          </a:p>
        </p:txBody>
      </p:sp>
      <p:sp>
        <p:nvSpPr>
          <p:cNvPr name="TextBox 10" id="10"/>
          <p:cNvSpPr txBox="true"/>
          <p:nvPr/>
        </p:nvSpPr>
        <p:spPr>
          <a:xfrm rot="0">
            <a:off x="6951855" y="5086350"/>
            <a:ext cx="10989381" cy="3714526"/>
          </a:xfrm>
          <a:prstGeom prst="rect">
            <a:avLst/>
          </a:prstGeom>
        </p:spPr>
        <p:txBody>
          <a:bodyPr anchor="t" rtlCol="false" tIns="0" lIns="0" bIns="0" rIns="0">
            <a:spAutoFit/>
          </a:bodyPr>
          <a:lstStyle/>
          <a:p>
            <a:pPr algn="just">
              <a:lnSpc>
                <a:spcPts val="4212"/>
              </a:lnSpc>
            </a:pPr>
            <a:r>
              <a:rPr lang="en-US" sz="3008" b="true">
                <a:solidFill>
                  <a:srgbClr val="000000"/>
                </a:solidFill>
                <a:latin typeface="Garet Bold"/>
                <a:ea typeface="Garet Bold"/>
                <a:cs typeface="Garet Bold"/>
                <a:sym typeface="Garet Bold"/>
              </a:rPr>
              <a:t>   1.Kod Hücresi </a:t>
            </a:r>
          </a:p>
          <a:p>
            <a:pPr algn="l">
              <a:lnSpc>
                <a:spcPts val="4212"/>
              </a:lnSpc>
            </a:pPr>
            <a:r>
              <a:rPr lang="en-US" sz="3008">
                <a:solidFill>
                  <a:srgbClr val="000000"/>
                </a:solidFill>
                <a:latin typeface="Garet"/>
                <a:ea typeface="Garet"/>
                <a:cs typeface="Garet"/>
                <a:sym typeface="Garet"/>
              </a:rPr>
              <a:t>Python (veya seçtiğin dil) kod</a:t>
            </a:r>
            <a:r>
              <a:rPr lang="en-US" sz="3008">
                <a:solidFill>
                  <a:srgbClr val="000000"/>
                </a:solidFill>
                <a:latin typeface="Garet"/>
                <a:ea typeface="Garet"/>
                <a:cs typeface="Garet"/>
                <a:sym typeface="Garet"/>
              </a:rPr>
              <a:t>unu buraya yazarsın.</a:t>
            </a:r>
            <a:r>
              <a:rPr lang="en-US" sz="3008">
                <a:solidFill>
                  <a:srgbClr val="000000"/>
                </a:solidFill>
                <a:latin typeface="Garet"/>
                <a:ea typeface="Garet"/>
                <a:cs typeface="Garet"/>
                <a:sym typeface="Garet"/>
              </a:rPr>
              <a:t>Ç</a:t>
            </a:r>
            <a:r>
              <a:rPr lang="en-US" sz="3008">
                <a:solidFill>
                  <a:srgbClr val="000000"/>
                </a:solidFill>
                <a:latin typeface="Garet"/>
                <a:ea typeface="Garet"/>
                <a:cs typeface="Garet"/>
                <a:sym typeface="Garet"/>
              </a:rPr>
              <a:t>alıştırdığında çıktısı hemen altında görünür.</a:t>
            </a:r>
          </a:p>
          <a:p>
            <a:pPr algn="l">
              <a:lnSpc>
                <a:spcPts val="4212"/>
              </a:lnSpc>
            </a:pPr>
            <a:r>
              <a:rPr lang="en-US" sz="3008" b="true">
                <a:solidFill>
                  <a:srgbClr val="000000"/>
                </a:solidFill>
                <a:latin typeface="Garet Bold"/>
                <a:ea typeface="Garet Bold"/>
                <a:cs typeface="Garet Bold"/>
                <a:sym typeface="Garet Bold"/>
              </a:rPr>
              <a:t>   2.Markdown Hücresi</a:t>
            </a:r>
          </a:p>
          <a:p>
            <a:pPr algn="l">
              <a:lnSpc>
                <a:spcPts val="4212"/>
              </a:lnSpc>
            </a:pPr>
            <a:r>
              <a:rPr lang="en-US" sz="3008">
                <a:solidFill>
                  <a:srgbClr val="000000"/>
                </a:solidFill>
                <a:latin typeface="Garet"/>
                <a:ea typeface="Garet"/>
                <a:cs typeface="Garet"/>
                <a:sym typeface="Garet"/>
              </a:rPr>
              <a:t>Açıklama, başlık, liste, tablo veya matematiksel formül eklemek için kullanılır.</a:t>
            </a:r>
          </a:p>
          <a:p>
            <a:pPr algn="ctr">
              <a:lnSpc>
                <a:spcPts val="4212"/>
              </a:lnSpc>
            </a:pPr>
          </a:p>
        </p:txBody>
      </p:sp>
      <p:sp>
        <p:nvSpPr>
          <p:cNvPr name="AutoShape 11" id="11"/>
          <p:cNvSpPr/>
          <p:nvPr/>
        </p:nvSpPr>
        <p:spPr>
          <a:xfrm>
            <a:off x="456629" y="2443754"/>
            <a:ext cx="4961783" cy="0"/>
          </a:xfrm>
          <a:prstGeom prst="line">
            <a:avLst/>
          </a:prstGeom>
          <a:ln cap="rnd" w="57150">
            <a:solidFill>
              <a:srgbClr val="00109D"/>
            </a:solidFill>
            <a:prstDash val="solid"/>
            <a:headEnd type="none" len="sm" w="sm"/>
            <a:tailEnd type="none" len="sm" w="sm"/>
          </a:ln>
        </p:spPr>
      </p:sp>
    </p:spTree>
  </p:cSld>
  <p:clrMapOvr>
    <a:masterClrMapping/>
  </p:clrMapOvr>
</p:sld>
</file>

<file path=ppt/slides/slide9.xml><?xml version="1.0" encoding="utf-8"?>
<p:sld xmlns:p="http://schemas.openxmlformats.org/presentationml/2006/main" xmlns:a="http://schemas.openxmlformats.org/drawingml/2006/main">
  <p:cSld>
    <p:bg>
      <p:bgPr>
        <a:solidFill>
          <a:srgbClr val="F8F8F8"/>
        </a:solidFill>
      </p:bgPr>
    </p:bg>
    <p:spTree>
      <p:nvGrpSpPr>
        <p:cNvPr id="1" name=""/>
        <p:cNvGrpSpPr/>
        <p:nvPr/>
      </p:nvGrpSpPr>
      <p:grpSpPr>
        <a:xfrm>
          <a:off x="0" y="0"/>
          <a:ext cx="0" cy="0"/>
          <a:chOff x="0" y="0"/>
          <a:chExt cx="0" cy="0"/>
        </a:xfrm>
      </p:grpSpPr>
      <p:sp>
        <p:nvSpPr>
          <p:cNvPr name="AutoShape 2" id="2"/>
          <p:cNvSpPr/>
          <p:nvPr/>
        </p:nvSpPr>
        <p:spPr>
          <a:xfrm>
            <a:off x="3425801" y="5471041"/>
            <a:ext cx="11436398" cy="0"/>
          </a:xfrm>
          <a:prstGeom prst="line">
            <a:avLst/>
          </a:prstGeom>
          <a:ln cap="rnd" w="57150">
            <a:solidFill>
              <a:srgbClr val="00109D"/>
            </a:solidFill>
            <a:prstDash val="solid"/>
            <a:headEnd type="none" len="sm" w="sm"/>
            <a:tailEnd type="none" len="sm" w="sm"/>
          </a:ln>
        </p:spPr>
      </p:sp>
      <p:sp>
        <p:nvSpPr>
          <p:cNvPr name="TextBox 3" id="3"/>
          <p:cNvSpPr txBox="true"/>
          <p:nvPr/>
        </p:nvSpPr>
        <p:spPr>
          <a:xfrm rot="0">
            <a:off x="1746300" y="3609975"/>
            <a:ext cx="14795399" cy="1533525"/>
          </a:xfrm>
          <a:prstGeom prst="rect">
            <a:avLst/>
          </a:prstGeom>
        </p:spPr>
        <p:txBody>
          <a:bodyPr anchor="t" rtlCol="false" tIns="0" lIns="0" bIns="0" rIns="0">
            <a:spAutoFit/>
          </a:bodyPr>
          <a:lstStyle/>
          <a:p>
            <a:pPr algn="ctr">
              <a:lnSpc>
                <a:spcPts val="12599"/>
              </a:lnSpc>
            </a:pPr>
            <a:r>
              <a:rPr lang="en-US" sz="9000">
                <a:solidFill>
                  <a:srgbClr val="000000"/>
                </a:solidFill>
                <a:latin typeface="Abril Fatface"/>
                <a:ea typeface="Abril Fatface"/>
                <a:cs typeface="Abril Fatface"/>
                <a:sym typeface="Abril Fatface"/>
              </a:rPr>
              <a:t>ARAŞTIRMA KONUSU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DAG1OW4DXpA</dc:identifier>
  <dcterms:modified xsi:type="dcterms:W3CDTF">2011-08-01T06:04:30Z</dcterms:modified>
  <cp:revision>1</cp:revision>
  <dc:title>ARAŞTIRMA YÖNTEM VE TEKNİKLERİ</dc:title>
</cp:coreProperties>
</file>