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Lora" pitchFamily="2" charset="-94"/>
      <p:regular r:id="rId13"/>
    </p:embeddedFont>
    <p:embeddedFont>
      <p:font typeface="Lora Bold" charset="-94"/>
      <p:regular r:id="rId14"/>
    </p:embeddedFont>
    <p:embeddedFont>
      <p:font typeface="Lora Italics" panose="020B0604020202020204" charset="-94"/>
      <p:regular r:id="rId15"/>
    </p:embeddedFont>
    <p:embeddedFont>
      <p:font typeface="Montserrat" panose="00000500000000000000" pitchFamily="2" charset="-94"/>
      <p:regular r:id="rId16"/>
    </p:embeddedFont>
    <p:embeddedFont>
      <p:font typeface="Montserrat Bold" panose="00000800000000000000" charset="-9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500"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scholar.google.com" TargetMode="External"/><Relationship Id="rId2" Type="http://schemas.openxmlformats.org/officeDocument/2006/relationships/image" Target="../media/image18.jpeg"/><Relationship Id="rId1" Type="http://schemas.openxmlformats.org/officeDocument/2006/relationships/slideLayout" Target="../slideLayouts/slideLayout7.xml"/><Relationship Id="rId5" Type="http://schemas.openxmlformats.org/officeDocument/2006/relationships/hyperlink" Target="https://chat.openai.com" TargetMode="External"/><Relationship Id="rId4" Type="http://schemas.openxmlformats.org/officeDocument/2006/relationships/hyperlink" Target="https://kutuphane.marmara.edu.tr"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AutoShape 2"/>
          <p:cNvSpPr/>
          <p:nvPr/>
        </p:nvSpPr>
        <p:spPr>
          <a:xfrm>
            <a:off x="81193" y="-902643"/>
            <a:ext cx="7760301" cy="11315700"/>
          </a:xfrm>
          <a:prstGeom prst="rect">
            <a:avLst/>
          </a:prstGeom>
          <a:solidFill>
            <a:srgbClr val="8E9564">
              <a:alpha val="51765"/>
            </a:srgbClr>
          </a:solidFill>
        </p:spPr>
      </p:sp>
      <p:sp>
        <p:nvSpPr>
          <p:cNvPr id="3" name="TextBox 3"/>
          <p:cNvSpPr txBox="1"/>
          <p:nvPr/>
        </p:nvSpPr>
        <p:spPr>
          <a:xfrm>
            <a:off x="8217771" y="551596"/>
            <a:ext cx="9041529" cy="7150892"/>
          </a:xfrm>
          <a:prstGeom prst="rect">
            <a:avLst/>
          </a:prstGeom>
        </p:spPr>
        <p:txBody>
          <a:bodyPr lIns="0" tIns="0" rIns="0" bIns="0" rtlCol="0" anchor="t">
            <a:spAutoFit/>
          </a:bodyPr>
          <a:lstStyle/>
          <a:p>
            <a:pPr algn="l">
              <a:lnSpc>
                <a:spcPts val="8031"/>
              </a:lnSpc>
            </a:pPr>
            <a:r>
              <a:rPr lang="en-US" sz="7301" b="1" spc="-73">
                <a:solidFill>
                  <a:srgbClr val="8E9564"/>
                </a:solidFill>
                <a:latin typeface="Montserrat Bold"/>
                <a:ea typeface="Montserrat Bold"/>
                <a:cs typeface="Montserrat Bold"/>
                <a:sym typeface="Montserrat Bold"/>
              </a:rPr>
              <a:t>Bilim Tarihinde Kadınların </a:t>
            </a:r>
          </a:p>
          <a:p>
            <a:pPr algn="l">
              <a:lnSpc>
                <a:spcPts val="8031"/>
              </a:lnSpc>
            </a:pPr>
            <a:r>
              <a:rPr lang="en-US" sz="7301" b="1" spc="-73">
                <a:solidFill>
                  <a:srgbClr val="8E9564"/>
                </a:solidFill>
                <a:latin typeface="Montserrat Bold"/>
                <a:ea typeface="Montserrat Bold"/>
                <a:cs typeface="Montserrat Bold"/>
                <a:sym typeface="Montserrat Bold"/>
              </a:rPr>
              <a:t>Gecikmiş </a:t>
            </a:r>
          </a:p>
          <a:p>
            <a:pPr algn="l">
              <a:lnSpc>
                <a:spcPts val="8031"/>
              </a:lnSpc>
            </a:pPr>
            <a:r>
              <a:rPr lang="en-US" sz="7301" b="1" spc="-73">
                <a:solidFill>
                  <a:srgbClr val="8E9564"/>
                </a:solidFill>
                <a:latin typeface="Montserrat Bold"/>
                <a:ea typeface="Montserrat Bold"/>
                <a:cs typeface="Montserrat Bold"/>
                <a:sym typeface="Montserrat Bold"/>
              </a:rPr>
              <a:t>Katılımı;</a:t>
            </a:r>
          </a:p>
          <a:p>
            <a:pPr algn="l">
              <a:lnSpc>
                <a:spcPts val="8031"/>
              </a:lnSpc>
            </a:pPr>
            <a:r>
              <a:rPr lang="en-US" sz="7301" b="1" spc="-73">
                <a:solidFill>
                  <a:srgbClr val="8E9564"/>
                </a:solidFill>
                <a:latin typeface="Montserrat Bold"/>
                <a:ea typeface="Montserrat Bold"/>
                <a:cs typeface="Montserrat Bold"/>
                <a:sym typeface="Montserrat Bold"/>
              </a:rPr>
              <a:t>Engeller,</a:t>
            </a:r>
          </a:p>
          <a:p>
            <a:pPr algn="l">
              <a:lnSpc>
                <a:spcPts val="8031"/>
              </a:lnSpc>
            </a:pPr>
            <a:r>
              <a:rPr lang="en-US" sz="7301" b="1" spc="-73">
                <a:solidFill>
                  <a:srgbClr val="8E9564"/>
                </a:solidFill>
                <a:latin typeface="Montserrat Bold"/>
                <a:ea typeface="Montserrat Bold"/>
                <a:cs typeface="Montserrat Bold"/>
                <a:sym typeface="Montserrat Bold"/>
              </a:rPr>
              <a:t>Algılar ve Dönüşümler</a:t>
            </a:r>
          </a:p>
        </p:txBody>
      </p:sp>
      <p:sp>
        <p:nvSpPr>
          <p:cNvPr id="4" name="Freeform 4"/>
          <p:cNvSpPr/>
          <p:nvPr/>
        </p:nvSpPr>
        <p:spPr>
          <a:xfrm>
            <a:off x="0" y="0"/>
            <a:ext cx="7817610" cy="10413057"/>
          </a:xfrm>
          <a:custGeom>
            <a:avLst/>
            <a:gdLst/>
            <a:ahLst/>
            <a:cxnLst/>
            <a:rect l="l" t="t" r="r" b="b"/>
            <a:pathLst>
              <a:path w="7817610" h="10413057">
                <a:moveTo>
                  <a:pt x="0" y="0"/>
                </a:moveTo>
                <a:lnTo>
                  <a:pt x="7817610" y="0"/>
                </a:lnTo>
                <a:lnTo>
                  <a:pt x="7817610" y="10413057"/>
                </a:lnTo>
                <a:lnTo>
                  <a:pt x="0" y="10413057"/>
                </a:lnTo>
                <a:lnTo>
                  <a:pt x="0" y="0"/>
                </a:lnTo>
                <a:close/>
              </a:path>
            </a:pathLst>
          </a:custGeom>
          <a:blipFill>
            <a:blip r:embed="rId2">
              <a:alphaModFix amt="76000"/>
            </a:blip>
            <a:stretch>
              <a:fillRect/>
            </a:stretch>
          </a:blipFill>
        </p:spPr>
      </p:sp>
      <p:sp>
        <p:nvSpPr>
          <p:cNvPr id="5" name="TextBox 5"/>
          <p:cNvSpPr txBox="1"/>
          <p:nvPr/>
        </p:nvSpPr>
        <p:spPr>
          <a:xfrm>
            <a:off x="14636436" y="8485248"/>
            <a:ext cx="4425243" cy="1517529"/>
          </a:xfrm>
          <a:prstGeom prst="rect">
            <a:avLst/>
          </a:prstGeom>
        </p:spPr>
        <p:txBody>
          <a:bodyPr lIns="0" tIns="0" rIns="0" bIns="0" rtlCol="0" anchor="t">
            <a:spAutoFit/>
          </a:bodyPr>
          <a:lstStyle/>
          <a:p>
            <a:pPr algn="just">
              <a:lnSpc>
                <a:spcPts val="3078"/>
              </a:lnSpc>
            </a:pPr>
            <a:r>
              <a:rPr lang="en-US" sz="2199" b="1" spc="329">
                <a:solidFill>
                  <a:srgbClr val="000000"/>
                </a:solidFill>
                <a:latin typeface="Lora Bold"/>
                <a:ea typeface="Lora Bold"/>
                <a:cs typeface="Lora Bold"/>
                <a:sym typeface="Lora Bold"/>
              </a:rPr>
              <a:t>BEYZA ÖZGÜ</a:t>
            </a:r>
          </a:p>
          <a:p>
            <a:pPr algn="just">
              <a:lnSpc>
                <a:spcPts val="3078"/>
              </a:lnSpc>
            </a:pPr>
            <a:r>
              <a:rPr lang="en-US" sz="2199" b="1" spc="329">
                <a:solidFill>
                  <a:srgbClr val="000000"/>
                </a:solidFill>
                <a:latin typeface="Lora Bold"/>
                <a:ea typeface="Lora Bold"/>
                <a:cs typeface="Lora Bold"/>
                <a:sym typeface="Lora Bold"/>
              </a:rPr>
              <a:t>HACER MANTICI</a:t>
            </a:r>
          </a:p>
          <a:p>
            <a:pPr algn="just">
              <a:lnSpc>
                <a:spcPts val="3078"/>
              </a:lnSpc>
            </a:pPr>
            <a:r>
              <a:rPr lang="en-US" sz="2199" b="1" spc="329">
                <a:solidFill>
                  <a:srgbClr val="000000"/>
                </a:solidFill>
                <a:latin typeface="Lora Bold"/>
                <a:ea typeface="Lora Bold"/>
                <a:cs typeface="Lora Bold"/>
                <a:sym typeface="Lora Bold"/>
              </a:rPr>
              <a:t>HELIN AYDOĞDU</a:t>
            </a:r>
          </a:p>
          <a:p>
            <a:pPr algn="just">
              <a:lnSpc>
                <a:spcPts val="3078"/>
              </a:lnSpc>
            </a:pPr>
            <a:r>
              <a:rPr lang="en-US" sz="2199" b="1" spc="329">
                <a:solidFill>
                  <a:srgbClr val="000000"/>
                </a:solidFill>
                <a:latin typeface="Lora Bold"/>
                <a:ea typeface="Lora Bold"/>
                <a:cs typeface="Lora Bold"/>
                <a:sym typeface="Lora Bold"/>
              </a:rPr>
              <a:t>AYŞE BETÜL GÜMÜŞ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0" y="-2149106"/>
            <a:ext cx="18288000" cy="13485845"/>
          </a:xfrm>
          <a:custGeom>
            <a:avLst/>
            <a:gdLst/>
            <a:ahLst/>
            <a:cxnLst/>
            <a:rect l="l" t="t" r="r" b="b"/>
            <a:pathLst>
              <a:path w="18288000" h="13485845">
                <a:moveTo>
                  <a:pt x="0" y="0"/>
                </a:moveTo>
                <a:lnTo>
                  <a:pt x="18288000" y="0"/>
                </a:lnTo>
                <a:lnTo>
                  <a:pt x="18288000" y="13485844"/>
                </a:lnTo>
                <a:lnTo>
                  <a:pt x="0" y="13485844"/>
                </a:lnTo>
                <a:lnTo>
                  <a:pt x="0" y="0"/>
                </a:lnTo>
                <a:close/>
              </a:path>
            </a:pathLst>
          </a:custGeom>
          <a:blipFill>
            <a:blip r:embed="rId2">
              <a:alphaModFix amt="32999"/>
            </a:blip>
            <a:stretch>
              <a:fillRect/>
            </a:stretch>
          </a:blipFill>
        </p:spPr>
      </p:sp>
      <p:sp>
        <p:nvSpPr>
          <p:cNvPr id="3" name="TextBox 3"/>
          <p:cNvSpPr txBox="1"/>
          <p:nvPr/>
        </p:nvSpPr>
        <p:spPr>
          <a:xfrm>
            <a:off x="1028700" y="769510"/>
            <a:ext cx="15044863" cy="1057275"/>
          </a:xfrm>
          <a:prstGeom prst="rect">
            <a:avLst/>
          </a:prstGeom>
        </p:spPr>
        <p:txBody>
          <a:bodyPr lIns="0" tIns="0" rIns="0" bIns="0" rtlCol="0" anchor="t">
            <a:spAutoFit/>
          </a:bodyPr>
          <a:lstStyle/>
          <a:p>
            <a:pPr algn="l">
              <a:lnSpc>
                <a:spcPts val="8472"/>
              </a:lnSpc>
            </a:pPr>
            <a:r>
              <a:rPr lang="en-US" sz="7060" b="1" spc="70">
                <a:solidFill>
                  <a:srgbClr val="000000"/>
                </a:solidFill>
                <a:latin typeface="Lora Bold"/>
                <a:ea typeface="Lora Bold"/>
                <a:cs typeface="Lora Bold"/>
                <a:sym typeface="Lora Bold"/>
              </a:rPr>
              <a:t>Kaynakça</a:t>
            </a:r>
          </a:p>
        </p:txBody>
      </p:sp>
      <p:sp>
        <p:nvSpPr>
          <p:cNvPr id="4" name="TextBox 4"/>
          <p:cNvSpPr txBox="1"/>
          <p:nvPr/>
        </p:nvSpPr>
        <p:spPr>
          <a:xfrm>
            <a:off x="658884" y="2513761"/>
            <a:ext cx="16203371" cy="7020472"/>
          </a:xfrm>
          <a:prstGeom prst="rect">
            <a:avLst/>
          </a:prstGeom>
        </p:spPr>
        <p:txBody>
          <a:bodyPr lIns="0" tIns="0" rIns="0" bIns="0" rtlCol="0" anchor="t">
            <a:spAutoFit/>
          </a:bodyPr>
          <a:lstStyle/>
          <a:p>
            <a:pPr algn="l">
              <a:lnSpc>
                <a:spcPts val="3937"/>
              </a:lnSpc>
            </a:pPr>
            <a:r>
              <a:rPr lang="en-US" sz="3281" i="1" spc="32">
                <a:solidFill>
                  <a:srgbClr val="000000"/>
                </a:solidFill>
                <a:latin typeface="Lora Italics"/>
                <a:ea typeface="Lora Italics"/>
                <a:cs typeface="Lora Italics"/>
                <a:sym typeface="Lora Italics"/>
              </a:rPr>
              <a:t>[1] M. W. Rossiter, “The Matthew/Matilda Effect in Science,” Social Studies of Science, vol. 23, no. 2, pp. 325–341, 1993. </a:t>
            </a:r>
          </a:p>
          <a:p>
            <a:pPr algn="l">
              <a:lnSpc>
                <a:spcPts val="3937"/>
              </a:lnSpc>
            </a:pPr>
            <a:r>
              <a:rPr lang="en-US" sz="3281" i="1" spc="32">
                <a:solidFill>
                  <a:srgbClr val="000000"/>
                </a:solidFill>
                <a:latin typeface="Lora Italics"/>
                <a:ea typeface="Lora Italics"/>
                <a:cs typeface="Lora Italics"/>
                <a:sym typeface="Lora Italics"/>
              </a:rPr>
              <a:t>[2] M. C. Murphy, J. D. Steiner, and A. E. Harris, “Open science, communal culture, and women's representation,” Proc. Natl. Acad. Sci., vol. 117, no. 12, pp. 6470–6477, 2020. </a:t>
            </a:r>
          </a:p>
          <a:p>
            <a:pPr algn="l">
              <a:lnSpc>
                <a:spcPts val="3937"/>
              </a:lnSpc>
            </a:pPr>
            <a:r>
              <a:rPr lang="en-US" sz="3281" i="1" spc="32">
                <a:solidFill>
                  <a:srgbClr val="000000"/>
                </a:solidFill>
                <a:latin typeface="Lora Italics"/>
                <a:ea typeface="Lora Italics"/>
                <a:cs typeface="Lora Italics"/>
                <a:sym typeface="Lora Italics"/>
              </a:rPr>
              <a:t>[3] L. Bian, S. J. Leslie, and A. Cimpian, “Gender stereotypes about intellectual ability emerge early and influence children’s interests,” Science, vol. 355, no. 6323, pp. 389–391, 2017. </a:t>
            </a:r>
          </a:p>
          <a:p>
            <a:pPr algn="l">
              <a:lnSpc>
                <a:spcPts val="3937"/>
              </a:lnSpc>
            </a:pPr>
            <a:r>
              <a:rPr lang="en-US" sz="3281" i="1" spc="32">
                <a:solidFill>
                  <a:srgbClr val="000000"/>
                </a:solidFill>
                <a:latin typeface="Lora Italics"/>
                <a:ea typeface="Lora Italics"/>
                <a:cs typeface="Lora Italics"/>
                <a:sym typeface="Lora Italics"/>
              </a:rPr>
              <a:t>[4] Google Scholar, [Online]. Available: </a:t>
            </a:r>
            <a:r>
              <a:rPr lang="en-US" sz="3281" i="1" u="sng" spc="32">
                <a:solidFill>
                  <a:srgbClr val="000000"/>
                </a:solidFill>
                <a:latin typeface="Lora Italics"/>
                <a:ea typeface="Lora Italics"/>
                <a:cs typeface="Lora Italics"/>
                <a:sym typeface="Lora Italics"/>
                <a:hlinkClick r:id="rId3" tooltip="https://scholar.google.com"/>
              </a:rPr>
              <a:t>https://scholar.google.com/</a:t>
            </a:r>
            <a:r>
              <a:rPr lang="en-US" sz="3281" i="1" spc="32">
                <a:solidFill>
                  <a:srgbClr val="000000"/>
                </a:solidFill>
                <a:latin typeface="Lora Italics"/>
                <a:ea typeface="Lora Italics"/>
                <a:cs typeface="Lora Italics"/>
                <a:sym typeface="Lora Italics"/>
              </a:rPr>
              <a:t> </a:t>
            </a:r>
          </a:p>
          <a:p>
            <a:pPr algn="l">
              <a:lnSpc>
                <a:spcPts val="3937"/>
              </a:lnSpc>
            </a:pPr>
            <a:r>
              <a:rPr lang="en-US" sz="3281" i="1" spc="32">
                <a:solidFill>
                  <a:srgbClr val="000000"/>
                </a:solidFill>
                <a:latin typeface="Lora Italics"/>
                <a:ea typeface="Lora Italics"/>
                <a:cs typeface="Lora Italics"/>
                <a:sym typeface="Lora Italics"/>
              </a:rPr>
              <a:t>[5] Marmara Üniversitesi E-Kütüphane, Vetis, [Online]. Available: </a:t>
            </a:r>
            <a:r>
              <a:rPr lang="en-US" sz="3281" i="1" u="sng" spc="32">
                <a:solidFill>
                  <a:srgbClr val="000000"/>
                </a:solidFill>
                <a:latin typeface="Lora Italics"/>
                <a:ea typeface="Lora Italics"/>
                <a:cs typeface="Lora Italics"/>
                <a:sym typeface="Lora Italics"/>
                <a:hlinkClick r:id="rId4" tooltip="https://kutuphane.marmara.edu.tr"/>
              </a:rPr>
              <a:t>https://kutuphane.marmara.edu.tr/</a:t>
            </a:r>
            <a:r>
              <a:rPr lang="en-US" sz="3281" i="1" spc="32">
                <a:solidFill>
                  <a:srgbClr val="000000"/>
                </a:solidFill>
                <a:latin typeface="Lora Italics"/>
                <a:ea typeface="Lora Italics"/>
                <a:cs typeface="Lora Italics"/>
                <a:sym typeface="Lora Italics"/>
              </a:rPr>
              <a:t> </a:t>
            </a:r>
          </a:p>
          <a:p>
            <a:pPr algn="l">
              <a:lnSpc>
                <a:spcPts val="3937"/>
              </a:lnSpc>
            </a:pPr>
            <a:r>
              <a:rPr lang="en-US" sz="3281" i="1" spc="32">
                <a:solidFill>
                  <a:srgbClr val="000000"/>
                </a:solidFill>
                <a:latin typeface="Lora Italics"/>
                <a:ea typeface="Lora Italics"/>
                <a:cs typeface="Lora Italics"/>
                <a:sym typeface="Lora Italics"/>
              </a:rPr>
              <a:t>[6] OpenAI, ChatGPT, “Literature review support for presentation on women in science,” [Online]. Available: </a:t>
            </a:r>
            <a:r>
              <a:rPr lang="en-US" sz="3281" i="1" u="sng" spc="32">
                <a:solidFill>
                  <a:srgbClr val="000000"/>
                </a:solidFill>
                <a:latin typeface="Lora Italics"/>
                <a:ea typeface="Lora Italics"/>
                <a:cs typeface="Lora Italics"/>
                <a:sym typeface="Lora Italics"/>
                <a:hlinkClick r:id="rId5" tooltip="https://chat.openai.com"/>
              </a:rPr>
              <a:t>https://chat.openai.com/</a:t>
            </a:r>
            <a:r>
              <a:rPr lang="en-US" sz="3281" i="1" spc="32">
                <a:solidFill>
                  <a:srgbClr val="000000"/>
                </a:solidFill>
                <a:latin typeface="Lora Italics"/>
                <a:ea typeface="Lora Italics"/>
                <a:cs typeface="Lora Italics"/>
                <a:sym typeface="Lora Italics"/>
              </a:rPr>
              <a:t>, accessed: Oct. 21, 2025. </a:t>
            </a:r>
          </a:p>
          <a:p>
            <a:pPr algn="l">
              <a:lnSpc>
                <a:spcPts val="3937"/>
              </a:lnSpc>
            </a:pPr>
            <a:endParaRPr lang="en-US" sz="3281" i="1" spc="32">
              <a:solidFill>
                <a:srgbClr val="000000"/>
              </a:solidFill>
              <a:latin typeface="Lora Italics"/>
              <a:ea typeface="Lora Italics"/>
              <a:cs typeface="Lora Italics"/>
              <a:sym typeface="Lora Italics"/>
            </a:endParaRP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028700" y="3355505"/>
            <a:ext cx="10046210" cy="6702257"/>
          </a:xfrm>
          <a:custGeom>
            <a:avLst/>
            <a:gdLst/>
            <a:ahLst/>
            <a:cxnLst/>
            <a:rect l="l" t="t" r="r" b="b"/>
            <a:pathLst>
              <a:path w="10046210" h="6702257">
                <a:moveTo>
                  <a:pt x="0" y="0"/>
                </a:moveTo>
                <a:lnTo>
                  <a:pt x="10046210" y="0"/>
                </a:lnTo>
                <a:lnTo>
                  <a:pt x="10046210" y="6702257"/>
                </a:lnTo>
                <a:lnTo>
                  <a:pt x="0" y="6702257"/>
                </a:lnTo>
                <a:lnTo>
                  <a:pt x="0" y="0"/>
                </a:lnTo>
                <a:close/>
              </a:path>
            </a:pathLst>
          </a:custGeom>
          <a:blipFill>
            <a:blip r:embed="rId2">
              <a:alphaModFix amt="68000"/>
            </a:blip>
            <a:stretch>
              <a:fillRect/>
            </a:stretch>
          </a:blipFill>
        </p:spPr>
      </p:sp>
      <p:sp>
        <p:nvSpPr>
          <p:cNvPr id="3" name="TextBox 3"/>
          <p:cNvSpPr txBox="1"/>
          <p:nvPr/>
        </p:nvSpPr>
        <p:spPr>
          <a:xfrm>
            <a:off x="7181450" y="6150436"/>
            <a:ext cx="10077850" cy="3107864"/>
          </a:xfrm>
          <a:prstGeom prst="rect">
            <a:avLst/>
          </a:prstGeom>
        </p:spPr>
        <p:txBody>
          <a:bodyPr lIns="0" tIns="0" rIns="0" bIns="0" rtlCol="0" anchor="t">
            <a:spAutoFit/>
          </a:bodyPr>
          <a:lstStyle/>
          <a:p>
            <a:pPr algn="r">
              <a:lnSpc>
                <a:spcPts val="5011"/>
              </a:lnSpc>
            </a:pPr>
            <a:r>
              <a:rPr lang="en-US" sz="3341" spc="501">
                <a:solidFill>
                  <a:srgbClr val="000000"/>
                </a:solidFill>
                <a:latin typeface="Lora"/>
                <a:ea typeface="Lora"/>
                <a:cs typeface="Lora"/>
                <a:sym typeface="Lora"/>
              </a:rPr>
              <a:t>Beyza ÖZGÜ</a:t>
            </a:r>
          </a:p>
          <a:p>
            <a:pPr algn="r">
              <a:lnSpc>
                <a:spcPts val="5011"/>
              </a:lnSpc>
            </a:pPr>
            <a:r>
              <a:rPr lang="en-US" sz="3341" spc="501">
                <a:solidFill>
                  <a:srgbClr val="000000"/>
                </a:solidFill>
                <a:latin typeface="Lora"/>
                <a:ea typeface="Lora"/>
                <a:cs typeface="Lora"/>
                <a:sym typeface="Lora"/>
              </a:rPr>
              <a:t>Hacer MANTICI</a:t>
            </a:r>
          </a:p>
          <a:p>
            <a:pPr algn="r">
              <a:lnSpc>
                <a:spcPts val="5011"/>
              </a:lnSpc>
            </a:pPr>
            <a:r>
              <a:rPr lang="en-US" sz="3341" spc="501">
                <a:solidFill>
                  <a:srgbClr val="000000"/>
                </a:solidFill>
                <a:latin typeface="Lora"/>
                <a:ea typeface="Lora"/>
                <a:cs typeface="Lora"/>
                <a:sym typeface="Lora"/>
              </a:rPr>
              <a:t>Helin AYDOĞDU</a:t>
            </a:r>
          </a:p>
          <a:p>
            <a:pPr algn="r">
              <a:lnSpc>
                <a:spcPts val="5011"/>
              </a:lnSpc>
            </a:pPr>
            <a:r>
              <a:rPr lang="en-US" sz="3341" spc="501">
                <a:solidFill>
                  <a:srgbClr val="000000"/>
                </a:solidFill>
                <a:latin typeface="Lora"/>
                <a:ea typeface="Lora"/>
                <a:cs typeface="Lora"/>
                <a:sym typeface="Lora"/>
              </a:rPr>
              <a:t>Ayşe Betül GÜMÜŞ</a:t>
            </a:r>
          </a:p>
          <a:p>
            <a:pPr algn="r">
              <a:lnSpc>
                <a:spcPts val="5011"/>
              </a:lnSpc>
            </a:pPr>
            <a:endParaRPr lang="en-US" sz="3341" spc="501">
              <a:solidFill>
                <a:srgbClr val="000000"/>
              </a:solidFill>
              <a:latin typeface="Lora"/>
              <a:ea typeface="Lora"/>
              <a:cs typeface="Lora"/>
              <a:sym typeface="Lora"/>
            </a:endParaRPr>
          </a:p>
        </p:txBody>
      </p:sp>
      <p:grpSp>
        <p:nvGrpSpPr>
          <p:cNvPr id="4" name="Group 4"/>
          <p:cNvGrpSpPr/>
          <p:nvPr/>
        </p:nvGrpSpPr>
        <p:grpSpPr>
          <a:xfrm>
            <a:off x="1028700" y="1028700"/>
            <a:ext cx="13716796" cy="1937087"/>
            <a:chOff x="0" y="0"/>
            <a:chExt cx="18289062" cy="2582783"/>
          </a:xfrm>
        </p:grpSpPr>
        <p:sp>
          <p:nvSpPr>
            <p:cNvPr id="5" name="TextBox 5"/>
            <p:cNvSpPr txBox="1"/>
            <p:nvPr/>
          </p:nvSpPr>
          <p:spPr>
            <a:xfrm>
              <a:off x="0" y="0"/>
              <a:ext cx="18288528" cy="1625600"/>
            </a:xfrm>
            <a:prstGeom prst="rect">
              <a:avLst/>
            </a:prstGeom>
          </p:spPr>
          <p:txBody>
            <a:bodyPr lIns="0" tIns="0" rIns="0" bIns="0" rtlCol="0" anchor="t">
              <a:spAutoFit/>
            </a:bodyPr>
            <a:lstStyle/>
            <a:p>
              <a:pPr algn="l">
                <a:lnSpc>
                  <a:spcPts val="9600"/>
                </a:lnSpc>
              </a:pPr>
              <a:r>
                <a:rPr lang="en-US" sz="8000" b="1">
                  <a:solidFill>
                    <a:srgbClr val="8E9564"/>
                  </a:solidFill>
                  <a:latin typeface="Montserrat Bold"/>
                  <a:ea typeface="Montserrat Bold"/>
                  <a:cs typeface="Montserrat Bold"/>
                  <a:sym typeface="Montserrat Bold"/>
                </a:rPr>
                <a:t>Bizi Dinlediğiniz İçin</a:t>
              </a:r>
            </a:p>
          </p:txBody>
        </p:sp>
        <p:sp>
          <p:nvSpPr>
            <p:cNvPr id="6" name="TextBox 6"/>
            <p:cNvSpPr txBox="1"/>
            <p:nvPr/>
          </p:nvSpPr>
          <p:spPr>
            <a:xfrm>
              <a:off x="528" y="1812627"/>
              <a:ext cx="18288533" cy="784146"/>
            </a:xfrm>
            <a:prstGeom prst="rect">
              <a:avLst/>
            </a:prstGeom>
          </p:spPr>
          <p:txBody>
            <a:bodyPr lIns="0" tIns="0" rIns="0" bIns="0" rtlCol="0" anchor="t">
              <a:spAutoFit/>
            </a:bodyPr>
            <a:lstStyle/>
            <a:p>
              <a:pPr algn="l">
                <a:lnSpc>
                  <a:spcPts val="5040"/>
                </a:lnSpc>
              </a:pPr>
              <a:r>
                <a:rPr lang="en-US" sz="3600" b="1" spc="288">
                  <a:solidFill>
                    <a:srgbClr val="000000"/>
                  </a:solidFill>
                  <a:latin typeface="Montserrat Bold"/>
                  <a:ea typeface="Montserrat Bold"/>
                  <a:cs typeface="Montserrat Bold"/>
                  <a:sym typeface="Montserrat Bold"/>
                </a:rPr>
                <a:t>TEŞEKKÜR EDERİZ</a:t>
              </a:r>
            </a:p>
          </p:txBody>
        </p:sp>
      </p:gr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0" y="-579276"/>
            <a:ext cx="18288000" cy="11445551"/>
          </a:xfrm>
          <a:custGeom>
            <a:avLst/>
            <a:gdLst/>
            <a:ahLst/>
            <a:cxnLst/>
            <a:rect l="l" t="t" r="r" b="b"/>
            <a:pathLst>
              <a:path w="18288000" h="11445551">
                <a:moveTo>
                  <a:pt x="0" y="0"/>
                </a:moveTo>
                <a:lnTo>
                  <a:pt x="18288000" y="0"/>
                </a:lnTo>
                <a:lnTo>
                  <a:pt x="18288000" y="11445552"/>
                </a:lnTo>
                <a:lnTo>
                  <a:pt x="0" y="11445552"/>
                </a:lnTo>
                <a:lnTo>
                  <a:pt x="0" y="0"/>
                </a:lnTo>
                <a:close/>
              </a:path>
            </a:pathLst>
          </a:custGeom>
          <a:blipFill>
            <a:blip r:embed="rId2">
              <a:alphaModFix amt="35000"/>
            </a:blip>
            <a:stretch>
              <a:fillRect/>
            </a:stretch>
          </a:blipFill>
        </p:spPr>
      </p:sp>
      <p:sp>
        <p:nvSpPr>
          <p:cNvPr id="3" name="TextBox 3"/>
          <p:cNvSpPr txBox="1"/>
          <p:nvPr/>
        </p:nvSpPr>
        <p:spPr>
          <a:xfrm>
            <a:off x="637176" y="1353169"/>
            <a:ext cx="13978044" cy="2099643"/>
          </a:xfrm>
          <a:prstGeom prst="rect">
            <a:avLst/>
          </a:prstGeom>
        </p:spPr>
        <p:txBody>
          <a:bodyPr lIns="0" tIns="0" rIns="0" bIns="0" rtlCol="0" anchor="t">
            <a:spAutoFit/>
          </a:bodyPr>
          <a:lstStyle/>
          <a:p>
            <a:pPr algn="l">
              <a:lnSpc>
                <a:spcPts val="16297"/>
              </a:lnSpc>
            </a:pPr>
            <a:r>
              <a:rPr lang="en-US" sz="14816" b="1" spc="-148">
                <a:solidFill>
                  <a:srgbClr val="8E9564"/>
                </a:solidFill>
                <a:latin typeface="Montserrat Bold"/>
                <a:ea typeface="Montserrat Bold"/>
                <a:cs typeface="Montserrat Bold"/>
                <a:sym typeface="Montserrat Bold"/>
              </a:rPr>
              <a:t>İÇERİK</a:t>
            </a:r>
          </a:p>
        </p:txBody>
      </p:sp>
      <p:sp>
        <p:nvSpPr>
          <p:cNvPr id="4" name="TextBox 4"/>
          <p:cNvSpPr txBox="1"/>
          <p:nvPr/>
        </p:nvSpPr>
        <p:spPr>
          <a:xfrm>
            <a:off x="0" y="3462337"/>
            <a:ext cx="16009862" cy="4513806"/>
          </a:xfrm>
          <a:prstGeom prst="rect">
            <a:avLst/>
          </a:prstGeom>
        </p:spPr>
        <p:txBody>
          <a:bodyPr lIns="0" tIns="0" rIns="0" bIns="0" rtlCol="0" anchor="t">
            <a:spAutoFit/>
          </a:bodyPr>
          <a:lstStyle/>
          <a:p>
            <a:pPr marL="1073502" lvl="1" indent="-536751" algn="l">
              <a:lnSpc>
                <a:spcPts val="5966"/>
              </a:lnSpc>
              <a:buFont typeface="Arial"/>
              <a:buChar char="•"/>
            </a:pPr>
            <a:r>
              <a:rPr lang="en-US" sz="4972" b="1" spc="49">
                <a:solidFill>
                  <a:srgbClr val="000000">
                    <a:alpha val="91765"/>
                  </a:srgbClr>
                </a:solidFill>
                <a:latin typeface="Lora Bold"/>
                <a:ea typeface="Lora Bold"/>
                <a:cs typeface="Lora Bold"/>
                <a:sym typeface="Lora Bold"/>
              </a:rPr>
              <a:t>Neden Bu Konuyu Seçtik?</a:t>
            </a:r>
          </a:p>
          <a:p>
            <a:pPr marL="1073502" lvl="1" indent="-536751" algn="l">
              <a:lnSpc>
                <a:spcPts val="5966"/>
              </a:lnSpc>
              <a:buFont typeface="Arial"/>
              <a:buChar char="•"/>
            </a:pPr>
            <a:r>
              <a:rPr lang="en-US" sz="4972" b="1" spc="49">
                <a:solidFill>
                  <a:srgbClr val="000000">
                    <a:alpha val="91765"/>
                  </a:srgbClr>
                </a:solidFill>
                <a:latin typeface="Lora Bold"/>
                <a:ea typeface="Lora Bold"/>
                <a:cs typeface="Lora Bold"/>
                <a:sym typeface="Lora Bold"/>
              </a:rPr>
              <a:t>Temel Kavramlar ve Değişkenler</a:t>
            </a:r>
          </a:p>
          <a:p>
            <a:pPr marL="1073502" lvl="1" indent="-536751" algn="l">
              <a:lnSpc>
                <a:spcPts val="5966"/>
              </a:lnSpc>
              <a:buFont typeface="Arial"/>
              <a:buChar char="•"/>
            </a:pPr>
            <a:r>
              <a:rPr lang="en-US" sz="4972" b="1" spc="49">
                <a:solidFill>
                  <a:srgbClr val="000000">
                    <a:alpha val="91765"/>
                  </a:srgbClr>
                </a:solidFill>
                <a:latin typeface="Lora Bold"/>
                <a:ea typeface="Lora Bold"/>
                <a:cs typeface="Lora Bold"/>
                <a:sym typeface="Lora Bold"/>
              </a:rPr>
              <a:t>Literatür Taraması</a:t>
            </a:r>
          </a:p>
          <a:p>
            <a:pPr marL="1073502" lvl="1" indent="-536751" algn="l">
              <a:lnSpc>
                <a:spcPts val="5966"/>
              </a:lnSpc>
              <a:buFont typeface="Arial"/>
              <a:buChar char="•"/>
            </a:pPr>
            <a:r>
              <a:rPr lang="en-US" sz="4972" b="1" spc="49">
                <a:solidFill>
                  <a:srgbClr val="000000">
                    <a:alpha val="91765"/>
                  </a:srgbClr>
                </a:solidFill>
                <a:latin typeface="Lora Bold"/>
                <a:ea typeface="Lora Bold"/>
                <a:cs typeface="Lora Bold"/>
                <a:sym typeface="Lora Bold"/>
              </a:rPr>
              <a:t>Araştırma Boşluğu</a:t>
            </a:r>
          </a:p>
          <a:p>
            <a:pPr marL="1073502" lvl="1" indent="-536751" algn="l">
              <a:lnSpc>
                <a:spcPts val="5966"/>
              </a:lnSpc>
              <a:buFont typeface="Arial"/>
              <a:buChar char="•"/>
            </a:pPr>
            <a:r>
              <a:rPr lang="en-US" sz="4972" b="1" spc="49">
                <a:solidFill>
                  <a:srgbClr val="000000">
                    <a:alpha val="91765"/>
                  </a:srgbClr>
                </a:solidFill>
                <a:latin typeface="Lora Bold"/>
                <a:ea typeface="Lora Bold"/>
                <a:cs typeface="Lora Bold"/>
                <a:sym typeface="Lora Bold"/>
              </a:rPr>
              <a:t>Hipotez ve Araştırma Sorusu</a:t>
            </a:r>
          </a:p>
          <a:p>
            <a:pPr marL="1073502" lvl="1" indent="-536751" algn="l">
              <a:lnSpc>
                <a:spcPts val="5966"/>
              </a:lnSpc>
              <a:buFont typeface="Arial"/>
              <a:buChar char="•"/>
            </a:pPr>
            <a:r>
              <a:rPr lang="en-US" sz="4972" b="1" spc="49">
                <a:solidFill>
                  <a:srgbClr val="000000">
                    <a:alpha val="91765"/>
                  </a:srgbClr>
                </a:solidFill>
                <a:latin typeface="Lora Bold"/>
                <a:ea typeface="Lora Bold"/>
                <a:cs typeface="Lora Bold"/>
                <a:sym typeface="Lora Bold"/>
              </a:rPr>
              <a:t>Kaynakça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4002013" y="585210"/>
            <a:ext cx="4270721" cy="2847147"/>
          </a:xfrm>
          <a:custGeom>
            <a:avLst/>
            <a:gdLst/>
            <a:ahLst/>
            <a:cxnLst/>
            <a:rect l="l" t="t" r="r" b="b"/>
            <a:pathLst>
              <a:path w="4270721" h="2847147">
                <a:moveTo>
                  <a:pt x="0" y="0"/>
                </a:moveTo>
                <a:lnTo>
                  <a:pt x="4270721" y="0"/>
                </a:lnTo>
                <a:lnTo>
                  <a:pt x="4270721" y="2847148"/>
                </a:lnTo>
                <a:lnTo>
                  <a:pt x="0" y="2847148"/>
                </a:lnTo>
                <a:lnTo>
                  <a:pt x="0" y="0"/>
                </a:lnTo>
                <a:close/>
              </a:path>
            </a:pathLst>
          </a:custGeom>
          <a:blipFill>
            <a:blip r:embed="rId2">
              <a:alphaModFix amt="77000"/>
            </a:blip>
            <a:stretch>
              <a:fillRect l="-173" t="-173"/>
            </a:stretch>
          </a:blipFill>
        </p:spPr>
      </p:sp>
      <p:sp>
        <p:nvSpPr>
          <p:cNvPr id="3" name="Freeform 3"/>
          <p:cNvSpPr/>
          <p:nvPr/>
        </p:nvSpPr>
        <p:spPr>
          <a:xfrm>
            <a:off x="4002013" y="3725880"/>
            <a:ext cx="4270721" cy="2847147"/>
          </a:xfrm>
          <a:custGeom>
            <a:avLst/>
            <a:gdLst/>
            <a:ahLst/>
            <a:cxnLst/>
            <a:rect l="l" t="t" r="r" b="b"/>
            <a:pathLst>
              <a:path w="4270721" h="2847147">
                <a:moveTo>
                  <a:pt x="0" y="0"/>
                </a:moveTo>
                <a:lnTo>
                  <a:pt x="4270721" y="0"/>
                </a:lnTo>
                <a:lnTo>
                  <a:pt x="4270721" y="2847147"/>
                </a:lnTo>
                <a:lnTo>
                  <a:pt x="0" y="2847147"/>
                </a:lnTo>
                <a:lnTo>
                  <a:pt x="0" y="0"/>
                </a:lnTo>
                <a:close/>
              </a:path>
            </a:pathLst>
          </a:custGeom>
          <a:blipFill>
            <a:blip r:embed="rId3"/>
            <a:stretch>
              <a:fillRect t="-15624" b="-15624"/>
            </a:stretch>
          </a:blipFill>
        </p:spPr>
      </p:sp>
      <p:sp>
        <p:nvSpPr>
          <p:cNvPr id="4" name="Freeform 4"/>
          <p:cNvSpPr/>
          <p:nvPr/>
        </p:nvSpPr>
        <p:spPr>
          <a:xfrm>
            <a:off x="4002013" y="6866550"/>
            <a:ext cx="4309916" cy="2873277"/>
          </a:xfrm>
          <a:custGeom>
            <a:avLst/>
            <a:gdLst/>
            <a:ahLst/>
            <a:cxnLst/>
            <a:rect l="l" t="t" r="r" b="b"/>
            <a:pathLst>
              <a:path w="4309916" h="2873277">
                <a:moveTo>
                  <a:pt x="0" y="0"/>
                </a:moveTo>
                <a:lnTo>
                  <a:pt x="4309917" y="0"/>
                </a:lnTo>
                <a:lnTo>
                  <a:pt x="4309917" y="2873277"/>
                </a:lnTo>
                <a:lnTo>
                  <a:pt x="0" y="2873277"/>
                </a:lnTo>
                <a:lnTo>
                  <a:pt x="0" y="0"/>
                </a:lnTo>
                <a:close/>
              </a:path>
            </a:pathLst>
          </a:custGeom>
          <a:blipFill>
            <a:blip r:embed="rId4">
              <a:alphaModFix amt="75000"/>
            </a:blip>
            <a:stretch>
              <a:fillRect t="-49900" b="-49900"/>
            </a:stretch>
          </a:blipFill>
        </p:spPr>
      </p:sp>
      <p:sp>
        <p:nvSpPr>
          <p:cNvPr id="5" name="TextBox 5"/>
          <p:cNvSpPr txBox="1"/>
          <p:nvPr/>
        </p:nvSpPr>
        <p:spPr>
          <a:xfrm>
            <a:off x="283676" y="5594661"/>
            <a:ext cx="6087905" cy="4145166"/>
          </a:xfrm>
          <a:prstGeom prst="rect">
            <a:avLst/>
          </a:prstGeom>
        </p:spPr>
        <p:txBody>
          <a:bodyPr lIns="0" tIns="0" rIns="0" bIns="0" rtlCol="0" anchor="t">
            <a:spAutoFit/>
          </a:bodyPr>
          <a:lstStyle/>
          <a:p>
            <a:pPr algn="l">
              <a:lnSpc>
                <a:spcPts val="8192"/>
              </a:lnSpc>
            </a:pPr>
            <a:r>
              <a:rPr lang="en-US" sz="6827" b="1" spc="68">
                <a:solidFill>
                  <a:srgbClr val="8E9564"/>
                </a:solidFill>
                <a:latin typeface="Montserrat Bold"/>
                <a:ea typeface="Montserrat Bold"/>
                <a:cs typeface="Montserrat Bold"/>
                <a:sym typeface="Montserrat Bold"/>
              </a:rPr>
              <a:t>Neden </a:t>
            </a:r>
          </a:p>
          <a:p>
            <a:pPr algn="l">
              <a:lnSpc>
                <a:spcPts val="8192"/>
              </a:lnSpc>
            </a:pPr>
            <a:r>
              <a:rPr lang="en-US" sz="6827" b="1" spc="68">
                <a:solidFill>
                  <a:srgbClr val="8E9564"/>
                </a:solidFill>
                <a:latin typeface="Montserrat Bold"/>
                <a:ea typeface="Montserrat Bold"/>
                <a:cs typeface="Montserrat Bold"/>
                <a:sym typeface="Montserrat Bold"/>
              </a:rPr>
              <a:t>Bu </a:t>
            </a:r>
          </a:p>
          <a:p>
            <a:pPr algn="l">
              <a:lnSpc>
                <a:spcPts val="8192"/>
              </a:lnSpc>
            </a:pPr>
            <a:r>
              <a:rPr lang="en-US" sz="6827" b="1" spc="68">
                <a:solidFill>
                  <a:srgbClr val="8E9564"/>
                </a:solidFill>
                <a:latin typeface="Montserrat Bold"/>
                <a:ea typeface="Montserrat Bold"/>
                <a:cs typeface="Montserrat Bold"/>
                <a:sym typeface="Montserrat Bold"/>
              </a:rPr>
              <a:t>Konuyu </a:t>
            </a:r>
          </a:p>
          <a:p>
            <a:pPr algn="l">
              <a:lnSpc>
                <a:spcPts val="8192"/>
              </a:lnSpc>
            </a:pPr>
            <a:r>
              <a:rPr lang="en-US" sz="6827" b="1" spc="68">
                <a:solidFill>
                  <a:srgbClr val="8E9564"/>
                </a:solidFill>
                <a:latin typeface="Montserrat Bold"/>
                <a:ea typeface="Montserrat Bold"/>
                <a:cs typeface="Montserrat Bold"/>
                <a:sym typeface="Montserrat Bold"/>
              </a:rPr>
              <a:t>Seçtik?</a:t>
            </a:r>
          </a:p>
        </p:txBody>
      </p:sp>
      <p:sp>
        <p:nvSpPr>
          <p:cNvPr id="6" name="TextBox 6"/>
          <p:cNvSpPr txBox="1"/>
          <p:nvPr/>
        </p:nvSpPr>
        <p:spPr>
          <a:xfrm>
            <a:off x="8645623" y="581523"/>
            <a:ext cx="9642377" cy="632121"/>
          </a:xfrm>
          <a:prstGeom prst="rect">
            <a:avLst/>
          </a:prstGeom>
        </p:spPr>
        <p:txBody>
          <a:bodyPr lIns="0" tIns="0" rIns="0" bIns="0" rtlCol="0" anchor="t">
            <a:spAutoFit/>
          </a:bodyPr>
          <a:lstStyle/>
          <a:p>
            <a:pPr algn="l">
              <a:lnSpc>
                <a:spcPts val="5096"/>
              </a:lnSpc>
            </a:pPr>
            <a:r>
              <a:rPr lang="en-US" sz="4247" i="1" spc="42">
                <a:solidFill>
                  <a:srgbClr val="8E9564"/>
                </a:solidFill>
                <a:latin typeface="Lora Italics"/>
                <a:ea typeface="Lora Italics"/>
                <a:cs typeface="Lora Italics"/>
                <a:sym typeface="Lora Italics"/>
              </a:rPr>
              <a:t>1. Tarihsel </a:t>
            </a:r>
          </a:p>
        </p:txBody>
      </p:sp>
      <p:sp>
        <p:nvSpPr>
          <p:cNvPr id="7" name="TextBox 7"/>
          <p:cNvSpPr txBox="1"/>
          <p:nvPr/>
        </p:nvSpPr>
        <p:spPr>
          <a:xfrm>
            <a:off x="8645623" y="1503811"/>
            <a:ext cx="9642377" cy="1765656"/>
          </a:xfrm>
          <a:prstGeom prst="rect">
            <a:avLst/>
          </a:prstGeom>
        </p:spPr>
        <p:txBody>
          <a:bodyPr lIns="0" tIns="0" rIns="0" bIns="0" rtlCol="0" anchor="t">
            <a:spAutoFit/>
          </a:bodyPr>
          <a:lstStyle/>
          <a:p>
            <a:pPr algn="l">
              <a:lnSpc>
                <a:spcPts val="4787"/>
              </a:lnSpc>
            </a:pPr>
            <a:r>
              <a:rPr lang="en-US" sz="3191">
                <a:solidFill>
                  <a:srgbClr val="000000"/>
                </a:solidFill>
                <a:latin typeface="Lora"/>
                <a:ea typeface="Lora"/>
                <a:cs typeface="Lora"/>
                <a:sym typeface="Lora"/>
              </a:rPr>
              <a:t>Kadınların bilim dünyasına geç katılmasının nedenlerini (eğitim hakkı kısıtlamaları, toplumsal roller, ataerkil düzen) inceleme imkânı verir.</a:t>
            </a:r>
          </a:p>
        </p:txBody>
      </p:sp>
      <p:sp>
        <p:nvSpPr>
          <p:cNvPr id="8" name="TextBox 8"/>
          <p:cNvSpPr txBox="1"/>
          <p:nvPr/>
        </p:nvSpPr>
        <p:spPr>
          <a:xfrm>
            <a:off x="8645623" y="3725880"/>
            <a:ext cx="9642377" cy="632121"/>
          </a:xfrm>
          <a:prstGeom prst="rect">
            <a:avLst/>
          </a:prstGeom>
        </p:spPr>
        <p:txBody>
          <a:bodyPr lIns="0" tIns="0" rIns="0" bIns="0" rtlCol="0" anchor="t">
            <a:spAutoFit/>
          </a:bodyPr>
          <a:lstStyle/>
          <a:p>
            <a:pPr algn="l">
              <a:lnSpc>
                <a:spcPts val="5096"/>
              </a:lnSpc>
            </a:pPr>
            <a:r>
              <a:rPr lang="en-US" sz="4247" i="1" spc="42">
                <a:solidFill>
                  <a:srgbClr val="8E9564"/>
                </a:solidFill>
                <a:latin typeface="Lora Italics"/>
                <a:ea typeface="Lora Italics"/>
                <a:cs typeface="Lora Italics"/>
                <a:sym typeface="Lora Italics"/>
              </a:rPr>
              <a:t>2. Algısal</a:t>
            </a:r>
          </a:p>
        </p:txBody>
      </p:sp>
      <p:sp>
        <p:nvSpPr>
          <p:cNvPr id="9" name="TextBox 9"/>
          <p:cNvSpPr txBox="1"/>
          <p:nvPr/>
        </p:nvSpPr>
        <p:spPr>
          <a:xfrm>
            <a:off x="8645623" y="4648168"/>
            <a:ext cx="9642377" cy="1765656"/>
          </a:xfrm>
          <a:prstGeom prst="rect">
            <a:avLst/>
          </a:prstGeom>
        </p:spPr>
        <p:txBody>
          <a:bodyPr lIns="0" tIns="0" rIns="0" bIns="0" rtlCol="0" anchor="t">
            <a:spAutoFit/>
          </a:bodyPr>
          <a:lstStyle/>
          <a:p>
            <a:pPr algn="l">
              <a:lnSpc>
                <a:spcPts val="4787"/>
              </a:lnSpc>
            </a:pPr>
            <a:r>
              <a:rPr lang="en-US" sz="3191">
                <a:solidFill>
                  <a:srgbClr val="000000"/>
                </a:solidFill>
                <a:latin typeface="Lora"/>
                <a:ea typeface="Lora"/>
                <a:cs typeface="Lora"/>
                <a:sym typeface="Lora"/>
              </a:rPr>
              <a:t>“Bilim insanı” denince akla öncelikle erkeklerin gelmesi, toplumsal cinsiyet kalıplarının bilim algısını nasıl şekillendirdiğini tartışmaya açar. </a:t>
            </a:r>
          </a:p>
        </p:txBody>
      </p:sp>
      <p:sp>
        <p:nvSpPr>
          <p:cNvPr id="10" name="TextBox 10"/>
          <p:cNvSpPr txBox="1"/>
          <p:nvPr/>
        </p:nvSpPr>
        <p:spPr>
          <a:xfrm>
            <a:off x="8645623" y="6870237"/>
            <a:ext cx="9642377" cy="632121"/>
          </a:xfrm>
          <a:prstGeom prst="rect">
            <a:avLst/>
          </a:prstGeom>
        </p:spPr>
        <p:txBody>
          <a:bodyPr lIns="0" tIns="0" rIns="0" bIns="0" rtlCol="0" anchor="t">
            <a:spAutoFit/>
          </a:bodyPr>
          <a:lstStyle/>
          <a:p>
            <a:pPr algn="l">
              <a:lnSpc>
                <a:spcPts val="5096"/>
              </a:lnSpc>
            </a:pPr>
            <a:r>
              <a:rPr lang="en-US" sz="4247" i="1" spc="42">
                <a:solidFill>
                  <a:srgbClr val="8E9564"/>
                </a:solidFill>
                <a:latin typeface="Lora Italics"/>
                <a:ea typeface="Lora Italics"/>
                <a:cs typeface="Lora Italics"/>
                <a:sym typeface="Lora Italics"/>
              </a:rPr>
              <a:t>3. Dönüşüm Süreçlerini Analiz Etmek</a:t>
            </a:r>
          </a:p>
        </p:txBody>
      </p:sp>
      <p:sp>
        <p:nvSpPr>
          <p:cNvPr id="11" name="TextBox 11"/>
          <p:cNvSpPr txBox="1"/>
          <p:nvPr/>
        </p:nvSpPr>
        <p:spPr>
          <a:xfrm>
            <a:off x="8645623" y="7788108"/>
            <a:ext cx="9642377" cy="2366170"/>
          </a:xfrm>
          <a:prstGeom prst="rect">
            <a:avLst/>
          </a:prstGeom>
        </p:spPr>
        <p:txBody>
          <a:bodyPr lIns="0" tIns="0" rIns="0" bIns="0" rtlCol="0" anchor="t">
            <a:spAutoFit/>
          </a:bodyPr>
          <a:lstStyle/>
          <a:p>
            <a:pPr algn="l">
              <a:lnSpc>
                <a:spcPts val="4787"/>
              </a:lnSpc>
            </a:pPr>
            <a:r>
              <a:rPr lang="en-US" sz="3191">
                <a:solidFill>
                  <a:srgbClr val="000000"/>
                </a:solidFill>
                <a:latin typeface="Lora"/>
                <a:ea typeface="Lora"/>
                <a:cs typeface="Lora"/>
                <a:sym typeface="Lora"/>
              </a:rPr>
              <a:t>Kadınların bilimdeki görünürlüğünün artışı, feminist hareketlerin etkisi, günümüzdeki eşitlik politikaları ve rol modeller üzerinden değişimi analiz etmeye olanak tanır.</a:t>
            </a: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rot="411787">
            <a:off x="10789895" y="-3134699"/>
            <a:ext cx="7853414" cy="5638097"/>
          </a:xfrm>
          <a:custGeom>
            <a:avLst/>
            <a:gdLst/>
            <a:ahLst/>
            <a:cxnLst/>
            <a:rect l="l" t="t" r="r" b="b"/>
            <a:pathLst>
              <a:path w="7853414" h="5638097">
                <a:moveTo>
                  <a:pt x="0" y="0"/>
                </a:moveTo>
                <a:lnTo>
                  <a:pt x="7853414" y="0"/>
                </a:lnTo>
                <a:lnTo>
                  <a:pt x="7853414" y="5638096"/>
                </a:lnTo>
                <a:lnTo>
                  <a:pt x="0" y="5638096"/>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234852" y="115735"/>
            <a:ext cx="13335396" cy="1238250"/>
          </a:xfrm>
          <a:prstGeom prst="rect">
            <a:avLst/>
          </a:prstGeom>
        </p:spPr>
        <p:txBody>
          <a:bodyPr lIns="0" tIns="0" rIns="0" bIns="0" rtlCol="0" anchor="t">
            <a:spAutoFit/>
          </a:bodyPr>
          <a:lstStyle/>
          <a:p>
            <a:pPr algn="r">
              <a:lnSpc>
                <a:spcPts val="9780"/>
              </a:lnSpc>
            </a:pPr>
            <a:r>
              <a:rPr lang="en-US" sz="8150" b="1">
                <a:solidFill>
                  <a:srgbClr val="8E9564"/>
                </a:solidFill>
                <a:latin typeface="Montserrat Bold"/>
                <a:ea typeface="Montserrat Bold"/>
                <a:cs typeface="Montserrat Bold"/>
                <a:sym typeface="Montserrat Bold"/>
              </a:rPr>
              <a:t>Temel Kavramlar</a:t>
            </a:r>
          </a:p>
        </p:txBody>
      </p:sp>
      <p:sp>
        <p:nvSpPr>
          <p:cNvPr id="4" name="TextBox 4"/>
          <p:cNvSpPr txBox="1"/>
          <p:nvPr/>
        </p:nvSpPr>
        <p:spPr>
          <a:xfrm>
            <a:off x="4234852" y="1230160"/>
            <a:ext cx="13354450" cy="745490"/>
          </a:xfrm>
          <a:prstGeom prst="rect">
            <a:avLst/>
          </a:prstGeom>
        </p:spPr>
        <p:txBody>
          <a:bodyPr lIns="0" tIns="0" rIns="0" bIns="0" rtlCol="0" anchor="t">
            <a:spAutoFit/>
          </a:bodyPr>
          <a:lstStyle/>
          <a:p>
            <a:pPr algn="r">
              <a:lnSpc>
                <a:spcPts val="6159"/>
              </a:lnSpc>
            </a:pPr>
            <a:r>
              <a:rPr lang="en-US" sz="4399" b="1" spc="351">
                <a:solidFill>
                  <a:srgbClr val="000000"/>
                </a:solidFill>
                <a:latin typeface="Montserrat Bold"/>
                <a:ea typeface="Montserrat Bold"/>
                <a:cs typeface="Montserrat Bold"/>
                <a:sym typeface="Montserrat Bold"/>
              </a:rPr>
              <a:t>VE DEĞIŞKENLER</a:t>
            </a:r>
          </a:p>
        </p:txBody>
      </p:sp>
      <p:sp>
        <p:nvSpPr>
          <p:cNvPr id="5" name="TextBox 5"/>
          <p:cNvSpPr txBox="1"/>
          <p:nvPr/>
        </p:nvSpPr>
        <p:spPr>
          <a:xfrm>
            <a:off x="1346445" y="2740781"/>
            <a:ext cx="17241050" cy="549057"/>
          </a:xfrm>
          <a:prstGeom prst="rect">
            <a:avLst/>
          </a:prstGeom>
        </p:spPr>
        <p:txBody>
          <a:bodyPr lIns="0" tIns="0" rIns="0" bIns="0" rtlCol="0" anchor="t">
            <a:spAutoFit/>
          </a:bodyPr>
          <a:lstStyle/>
          <a:p>
            <a:pPr algn="l">
              <a:lnSpc>
                <a:spcPts val="4633"/>
              </a:lnSpc>
            </a:pPr>
            <a:r>
              <a:rPr lang="en-US" sz="3089">
                <a:solidFill>
                  <a:srgbClr val="000000"/>
                </a:solidFill>
                <a:latin typeface="Lora"/>
                <a:ea typeface="Lora"/>
                <a:cs typeface="Lora"/>
                <a:sym typeface="Lora"/>
              </a:rPr>
              <a:t>Kadın ve erkeklere toplum tarafından atanan roller, davranış kalıpları ve beklentilerdir. </a:t>
            </a:r>
          </a:p>
        </p:txBody>
      </p:sp>
      <p:sp>
        <p:nvSpPr>
          <p:cNvPr id="6" name="TextBox 6"/>
          <p:cNvSpPr txBox="1"/>
          <p:nvPr/>
        </p:nvSpPr>
        <p:spPr>
          <a:xfrm>
            <a:off x="1346445" y="1923535"/>
            <a:ext cx="7335266" cy="674371"/>
          </a:xfrm>
          <a:prstGeom prst="rect">
            <a:avLst/>
          </a:prstGeom>
        </p:spPr>
        <p:txBody>
          <a:bodyPr lIns="0" tIns="0" rIns="0" bIns="0" rtlCol="0" anchor="t">
            <a:spAutoFit/>
          </a:bodyPr>
          <a:lstStyle/>
          <a:p>
            <a:pPr algn="l">
              <a:lnSpc>
                <a:spcPts val="5699"/>
              </a:lnSpc>
            </a:pPr>
            <a:r>
              <a:rPr lang="en-US" sz="3799" b="1">
                <a:solidFill>
                  <a:srgbClr val="000000"/>
                </a:solidFill>
                <a:latin typeface="Lora Bold"/>
                <a:ea typeface="Lora Bold"/>
                <a:cs typeface="Lora Bold"/>
                <a:sym typeface="Lora Bold"/>
              </a:rPr>
              <a:t>Toplumsal Cinsiyet (Gender) </a:t>
            </a:r>
          </a:p>
        </p:txBody>
      </p:sp>
      <p:sp>
        <p:nvSpPr>
          <p:cNvPr id="7" name="Freeform 7"/>
          <p:cNvSpPr/>
          <p:nvPr/>
        </p:nvSpPr>
        <p:spPr>
          <a:xfrm>
            <a:off x="400402" y="1944476"/>
            <a:ext cx="628298" cy="653430"/>
          </a:xfrm>
          <a:custGeom>
            <a:avLst/>
            <a:gdLst/>
            <a:ahLst/>
            <a:cxnLst/>
            <a:rect l="l" t="t" r="r" b="b"/>
            <a:pathLst>
              <a:path w="628298" h="653430">
                <a:moveTo>
                  <a:pt x="0" y="0"/>
                </a:moveTo>
                <a:lnTo>
                  <a:pt x="628298" y="0"/>
                </a:lnTo>
                <a:lnTo>
                  <a:pt x="628298" y="653430"/>
                </a:lnTo>
                <a:lnTo>
                  <a:pt x="0" y="65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400402" y="3432713"/>
            <a:ext cx="628298" cy="653430"/>
          </a:xfrm>
          <a:custGeom>
            <a:avLst/>
            <a:gdLst/>
            <a:ahLst/>
            <a:cxnLst/>
            <a:rect l="l" t="t" r="r" b="b"/>
            <a:pathLst>
              <a:path w="628298" h="653430">
                <a:moveTo>
                  <a:pt x="0" y="0"/>
                </a:moveTo>
                <a:lnTo>
                  <a:pt x="628298" y="0"/>
                </a:lnTo>
                <a:lnTo>
                  <a:pt x="628298" y="653430"/>
                </a:lnTo>
                <a:lnTo>
                  <a:pt x="0" y="65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1346445" y="3318413"/>
            <a:ext cx="7335266" cy="699136"/>
          </a:xfrm>
          <a:prstGeom prst="rect">
            <a:avLst/>
          </a:prstGeom>
        </p:spPr>
        <p:txBody>
          <a:bodyPr lIns="0" tIns="0" rIns="0" bIns="0" rtlCol="0" anchor="t">
            <a:spAutoFit/>
          </a:bodyPr>
          <a:lstStyle/>
          <a:p>
            <a:pPr algn="l">
              <a:lnSpc>
                <a:spcPts val="5849"/>
              </a:lnSpc>
            </a:pPr>
            <a:r>
              <a:rPr lang="en-US" sz="3899" b="1">
                <a:solidFill>
                  <a:srgbClr val="000000"/>
                </a:solidFill>
                <a:latin typeface="Lora Bold"/>
                <a:ea typeface="Lora Bold"/>
                <a:cs typeface="Lora Bold"/>
                <a:sym typeface="Lora Bold"/>
              </a:rPr>
              <a:t>Toplumsal Cinsiyet Eşitliği </a:t>
            </a:r>
          </a:p>
        </p:txBody>
      </p:sp>
      <p:sp>
        <p:nvSpPr>
          <p:cNvPr id="10" name="TextBox 10"/>
          <p:cNvSpPr txBox="1"/>
          <p:nvPr/>
        </p:nvSpPr>
        <p:spPr>
          <a:xfrm>
            <a:off x="1346445" y="4122539"/>
            <a:ext cx="17241050" cy="542925"/>
          </a:xfrm>
          <a:prstGeom prst="rect">
            <a:avLst/>
          </a:prstGeom>
        </p:spPr>
        <p:txBody>
          <a:bodyPr lIns="0" tIns="0" rIns="0" bIns="0" rtlCol="0" anchor="t">
            <a:spAutoFit/>
          </a:bodyPr>
          <a:lstStyle/>
          <a:p>
            <a:pPr algn="l">
              <a:lnSpc>
                <a:spcPts val="4500"/>
              </a:lnSpc>
            </a:pPr>
            <a:r>
              <a:rPr lang="en-US" sz="3000">
                <a:solidFill>
                  <a:srgbClr val="000000"/>
                </a:solidFill>
                <a:latin typeface="Lora"/>
                <a:ea typeface="Lora"/>
                <a:cs typeface="Lora"/>
                <a:sym typeface="Lora"/>
              </a:rPr>
              <a:t>Kadın ve erkeklerin hak, fırsat ve sorumluluklar açısından eşit olmasıdır.</a:t>
            </a:r>
          </a:p>
        </p:txBody>
      </p:sp>
      <p:sp>
        <p:nvSpPr>
          <p:cNvPr id="11" name="Freeform 11"/>
          <p:cNvSpPr/>
          <p:nvPr/>
        </p:nvSpPr>
        <p:spPr>
          <a:xfrm>
            <a:off x="400402" y="4787586"/>
            <a:ext cx="628298" cy="653430"/>
          </a:xfrm>
          <a:custGeom>
            <a:avLst/>
            <a:gdLst/>
            <a:ahLst/>
            <a:cxnLst/>
            <a:rect l="l" t="t" r="r" b="b"/>
            <a:pathLst>
              <a:path w="628298" h="653430">
                <a:moveTo>
                  <a:pt x="0" y="0"/>
                </a:moveTo>
                <a:lnTo>
                  <a:pt x="628298" y="0"/>
                </a:lnTo>
                <a:lnTo>
                  <a:pt x="628298" y="653430"/>
                </a:lnTo>
                <a:lnTo>
                  <a:pt x="0" y="65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1346445" y="4741880"/>
            <a:ext cx="7335266" cy="699136"/>
          </a:xfrm>
          <a:prstGeom prst="rect">
            <a:avLst/>
          </a:prstGeom>
        </p:spPr>
        <p:txBody>
          <a:bodyPr lIns="0" tIns="0" rIns="0" bIns="0" rtlCol="0" anchor="t">
            <a:spAutoFit/>
          </a:bodyPr>
          <a:lstStyle/>
          <a:p>
            <a:pPr algn="l">
              <a:lnSpc>
                <a:spcPts val="5849"/>
              </a:lnSpc>
            </a:pPr>
            <a:r>
              <a:rPr lang="en-US" sz="3899" b="1">
                <a:solidFill>
                  <a:srgbClr val="000000"/>
                </a:solidFill>
                <a:latin typeface="Lora Bold"/>
                <a:ea typeface="Lora Bold"/>
                <a:cs typeface="Lora Bold"/>
                <a:sym typeface="Lora Bold"/>
              </a:rPr>
              <a:t>Matilda Etkisi</a:t>
            </a:r>
          </a:p>
        </p:txBody>
      </p:sp>
      <p:sp>
        <p:nvSpPr>
          <p:cNvPr id="13" name="TextBox 13"/>
          <p:cNvSpPr txBox="1"/>
          <p:nvPr/>
        </p:nvSpPr>
        <p:spPr>
          <a:xfrm>
            <a:off x="1346445" y="5583891"/>
            <a:ext cx="17241050" cy="542925"/>
          </a:xfrm>
          <a:prstGeom prst="rect">
            <a:avLst/>
          </a:prstGeom>
        </p:spPr>
        <p:txBody>
          <a:bodyPr lIns="0" tIns="0" rIns="0" bIns="0" rtlCol="0" anchor="t">
            <a:spAutoFit/>
          </a:bodyPr>
          <a:lstStyle/>
          <a:p>
            <a:pPr algn="l">
              <a:lnSpc>
                <a:spcPts val="4500"/>
              </a:lnSpc>
            </a:pPr>
            <a:r>
              <a:rPr lang="en-US" sz="3000">
                <a:solidFill>
                  <a:srgbClr val="000000"/>
                </a:solidFill>
                <a:latin typeface="Lora"/>
                <a:ea typeface="Lora"/>
                <a:cs typeface="Lora"/>
                <a:sym typeface="Lora"/>
              </a:rPr>
              <a:t>Kadın bilim insanlarının başarılarının erkek meslektaşları tarafından görmezden gelinmesidir. </a:t>
            </a:r>
          </a:p>
        </p:txBody>
      </p:sp>
      <p:sp>
        <p:nvSpPr>
          <p:cNvPr id="14" name="TextBox 14"/>
          <p:cNvSpPr txBox="1"/>
          <p:nvPr/>
        </p:nvSpPr>
        <p:spPr>
          <a:xfrm>
            <a:off x="1346445" y="6241116"/>
            <a:ext cx="7335266" cy="699136"/>
          </a:xfrm>
          <a:prstGeom prst="rect">
            <a:avLst/>
          </a:prstGeom>
        </p:spPr>
        <p:txBody>
          <a:bodyPr lIns="0" tIns="0" rIns="0" bIns="0" rtlCol="0" anchor="t">
            <a:spAutoFit/>
          </a:bodyPr>
          <a:lstStyle/>
          <a:p>
            <a:pPr algn="l">
              <a:lnSpc>
                <a:spcPts val="5849"/>
              </a:lnSpc>
            </a:pPr>
            <a:r>
              <a:rPr lang="en-US" sz="3899" b="1">
                <a:solidFill>
                  <a:srgbClr val="000000"/>
                </a:solidFill>
                <a:latin typeface="Lora Bold"/>
                <a:ea typeface="Lora Bold"/>
                <a:cs typeface="Lora Bold"/>
                <a:sym typeface="Lora Bold"/>
              </a:rPr>
              <a:t>Tokenism (Simgesel Temsil)</a:t>
            </a:r>
          </a:p>
        </p:txBody>
      </p:sp>
      <p:sp>
        <p:nvSpPr>
          <p:cNvPr id="15" name="Freeform 15"/>
          <p:cNvSpPr/>
          <p:nvPr/>
        </p:nvSpPr>
        <p:spPr>
          <a:xfrm>
            <a:off x="400402" y="6303952"/>
            <a:ext cx="628298" cy="653430"/>
          </a:xfrm>
          <a:custGeom>
            <a:avLst/>
            <a:gdLst/>
            <a:ahLst/>
            <a:cxnLst/>
            <a:rect l="l" t="t" r="r" b="b"/>
            <a:pathLst>
              <a:path w="628298" h="653430">
                <a:moveTo>
                  <a:pt x="0" y="0"/>
                </a:moveTo>
                <a:lnTo>
                  <a:pt x="628298" y="0"/>
                </a:lnTo>
                <a:lnTo>
                  <a:pt x="628298" y="653430"/>
                </a:lnTo>
                <a:lnTo>
                  <a:pt x="0" y="65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TextBox 16"/>
          <p:cNvSpPr txBox="1"/>
          <p:nvPr/>
        </p:nvSpPr>
        <p:spPr>
          <a:xfrm>
            <a:off x="1346445" y="6997401"/>
            <a:ext cx="17241050" cy="1114425"/>
          </a:xfrm>
          <a:prstGeom prst="rect">
            <a:avLst/>
          </a:prstGeom>
        </p:spPr>
        <p:txBody>
          <a:bodyPr lIns="0" tIns="0" rIns="0" bIns="0" rtlCol="0" anchor="t">
            <a:spAutoFit/>
          </a:bodyPr>
          <a:lstStyle/>
          <a:p>
            <a:pPr algn="l">
              <a:lnSpc>
                <a:spcPts val="4500"/>
              </a:lnSpc>
            </a:pPr>
            <a:r>
              <a:rPr lang="en-US" sz="3000">
                <a:solidFill>
                  <a:srgbClr val="000000"/>
                </a:solidFill>
                <a:latin typeface="Lora"/>
                <a:ea typeface="Lora"/>
                <a:cs typeface="Lora"/>
                <a:sym typeface="Lora"/>
              </a:rPr>
              <a:t>Bir kurumun, şirketin veya araştırmanın “çeşitlilik” oluşturmak için az sayıda kadını projeye dahil etmesi fakat onlara karar hakkı vermemesidir. </a:t>
            </a:r>
          </a:p>
        </p:txBody>
      </p:sp>
      <p:sp>
        <p:nvSpPr>
          <p:cNvPr id="17" name="Freeform 17"/>
          <p:cNvSpPr/>
          <p:nvPr/>
        </p:nvSpPr>
        <p:spPr>
          <a:xfrm>
            <a:off x="400402" y="8241770"/>
            <a:ext cx="628298" cy="653430"/>
          </a:xfrm>
          <a:custGeom>
            <a:avLst/>
            <a:gdLst/>
            <a:ahLst/>
            <a:cxnLst/>
            <a:rect l="l" t="t" r="r" b="b"/>
            <a:pathLst>
              <a:path w="628298" h="653430">
                <a:moveTo>
                  <a:pt x="0" y="0"/>
                </a:moveTo>
                <a:lnTo>
                  <a:pt x="628298" y="0"/>
                </a:lnTo>
                <a:lnTo>
                  <a:pt x="628298" y="653430"/>
                </a:lnTo>
                <a:lnTo>
                  <a:pt x="0" y="65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TextBox 18"/>
          <p:cNvSpPr txBox="1"/>
          <p:nvPr/>
        </p:nvSpPr>
        <p:spPr>
          <a:xfrm>
            <a:off x="1346445" y="8196064"/>
            <a:ext cx="7335266" cy="699136"/>
          </a:xfrm>
          <a:prstGeom prst="rect">
            <a:avLst/>
          </a:prstGeom>
        </p:spPr>
        <p:txBody>
          <a:bodyPr lIns="0" tIns="0" rIns="0" bIns="0" rtlCol="0" anchor="t">
            <a:spAutoFit/>
          </a:bodyPr>
          <a:lstStyle/>
          <a:p>
            <a:pPr algn="l">
              <a:lnSpc>
                <a:spcPts val="5849"/>
              </a:lnSpc>
            </a:pPr>
            <a:r>
              <a:rPr lang="en-US" sz="3899" b="1">
                <a:solidFill>
                  <a:srgbClr val="000000"/>
                </a:solidFill>
                <a:latin typeface="Lora Bold"/>
                <a:ea typeface="Lora Bold"/>
                <a:cs typeface="Lora Bold"/>
                <a:sym typeface="Lora Bold"/>
              </a:rPr>
              <a:t>Women in STEM</a:t>
            </a:r>
          </a:p>
        </p:txBody>
      </p:sp>
      <p:sp>
        <p:nvSpPr>
          <p:cNvPr id="19" name="TextBox 19"/>
          <p:cNvSpPr txBox="1"/>
          <p:nvPr/>
        </p:nvSpPr>
        <p:spPr>
          <a:xfrm>
            <a:off x="1346445" y="8952350"/>
            <a:ext cx="16496027" cy="1114425"/>
          </a:xfrm>
          <a:prstGeom prst="rect">
            <a:avLst/>
          </a:prstGeom>
        </p:spPr>
        <p:txBody>
          <a:bodyPr lIns="0" tIns="0" rIns="0" bIns="0" rtlCol="0" anchor="t">
            <a:spAutoFit/>
          </a:bodyPr>
          <a:lstStyle/>
          <a:p>
            <a:pPr algn="l">
              <a:lnSpc>
                <a:spcPts val="4500"/>
              </a:lnSpc>
            </a:pPr>
            <a:r>
              <a:rPr lang="en-US" sz="3000">
                <a:solidFill>
                  <a:srgbClr val="000000"/>
                </a:solidFill>
                <a:latin typeface="Lora"/>
                <a:ea typeface="Lora"/>
                <a:cs typeface="Lora"/>
                <a:sym typeface="Lora"/>
              </a:rPr>
              <a:t>Bilim ,teknoloji, mühendislik ve matematik alanlarında kadınların yer almasını ve cinsiyet eşitliğini savunan kavramdır</a:t>
            </a: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6306857" y="2217562"/>
            <a:ext cx="11714266" cy="2019300"/>
          </a:xfrm>
          <a:prstGeom prst="rect">
            <a:avLst/>
          </a:prstGeom>
        </p:spPr>
        <p:txBody>
          <a:bodyPr lIns="0" tIns="0" rIns="0" bIns="0" rtlCol="0" anchor="t">
            <a:spAutoFit/>
          </a:bodyPr>
          <a:lstStyle/>
          <a:p>
            <a:pPr algn="l">
              <a:lnSpc>
                <a:spcPts val="4042"/>
              </a:lnSpc>
            </a:pPr>
            <a:r>
              <a:rPr lang="en-US" sz="3368" b="1">
                <a:solidFill>
                  <a:srgbClr val="8E9564"/>
                </a:solidFill>
                <a:latin typeface="Montserrat Bold"/>
                <a:ea typeface="Montserrat Bold"/>
                <a:cs typeface="Montserrat Bold"/>
                <a:sym typeface="Montserrat Bold"/>
              </a:rPr>
              <a:t>“The Matthew/Matilda Effect in Science” (Bilimde Matthew/Matilda Etkisi) (1993) — Margaret W. Rossiter </a:t>
            </a:r>
          </a:p>
          <a:p>
            <a:pPr algn="l">
              <a:lnSpc>
                <a:spcPts val="4042"/>
              </a:lnSpc>
            </a:pPr>
            <a:endParaRPr lang="en-US" sz="3368" b="1">
              <a:solidFill>
                <a:srgbClr val="8E9564"/>
              </a:solidFill>
              <a:latin typeface="Montserrat Bold"/>
              <a:ea typeface="Montserrat Bold"/>
              <a:cs typeface="Montserrat Bold"/>
              <a:sym typeface="Montserrat Bold"/>
            </a:endParaRPr>
          </a:p>
        </p:txBody>
      </p:sp>
      <p:sp>
        <p:nvSpPr>
          <p:cNvPr id="3" name="TextBox 3"/>
          <p:cNvSpPr txBox="1"/>
          <p:nvPr/>
        </p:nvSpPr>
        <p:spPr>
          <a:xfrm>
            <a:off x="6402786" y="3752957"/>
            <a:ext cx="11618337" cy="2334622"/>
          </a:xfrm>
          <a:prstGeom prst="rect">
            <a:avLst/>
          </a:prstGeom>
        </p:spPr>
        <p:txBody>
          <a:bodyPr lIns="0" tIns="0" rIns="0" bIns="0" rtlCol="0" anchor="t">
            <a:spAutoFit/>
          </a:bodyPr>
          <a:lstStyle/>
          <a:p>
            <a:pPr algn="l">
              <a:lnSpc>
                <a:spcPts val="3725"/>
              </a:lnSpc>
            </a:pPr>
            <a:r>
              <a:rPr lang="en-US" sz="2483">
                <a:solidFill>
                  <a:srgbClr val="000000"/>
                </a:solidFill>
                <a:latin typeface="Lora"/>
                <a:ea typeface="Lora"/>
                <a:cs typeface="Lora"/>
                <a:sym typeface="Lora"/>
              </a:rPr>
              <a:t>Kadınların bilimsel katkılarının sistematik olarak görmezden gelinmesini ve başarılarının erkek meslektaşlarına atılmasını tanımlayan Matilda Etkisi kavramını ortaya koyan klasik makale. Bilim tarihindeki “görünmezleştirme” ve tanınma eksikliğini tartışmak için temel teorik çerçeveyi sağlar — tam olarak “gecikmiş katılım”ın tarihsel nedenlerini anlamak için çok değerli. </a:t>
            </a:r>
          </a:p>
        </p:txBody>
      </p:sp>
      <p:sp>
        <p:nvSpPr>
          <p:cNvPr id="4" name="Freeform 4"/>
          <p:cNvSpPr/>
          <p:nvPr/>
        </p:nvSpPr>
        <p:spPr>
          <a:xfrm>
            <a:off x="12280599" y="-241856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alphaModFix amt="4000"/>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6354822" y="6445671"/>
            <a:ext cx="11714266" cy="1009650"/>
          </a:xfrm>
          <a:prstGeom prst="rect">
            <a:avLst/>
          </a:prstGeom>
        </p:spPr>
        <p:txBody>
          <a:bodyPr lIns="0" tIns="0" rIns="0" bIns="0" rtlCol="0" anchor="t">
            <a:spAutoFit/>
          </a:bodyPr>
          <a:lstStyle/>
          <a:p>
            <a:pPr algn="l">
              <a:lnSpc>
                <a:spcPts val="4042"/>
              </a:lnSpc>
            </a:pPr>
            <a:r>
              <a:rPr lang="en-US" sz="3368" b="1">
                <a:solidFill>
                  <a:srgbClr val="8E9564"/>
                </a:solidFill>
                <a:latin typeface="Montserrat Bold"/>
                <a:ea typeface="Montserrat Bold"/>
                <a:cs typeface="Montserrat Bold"/>
                <a:sym typeface="Montserrat Bold"/>
              </a:rPr>
              <a:t>“Women and Science”(Kadınlar ve Bilim) (review / perspective, 2015, PubMed Central) — C. G. Jones </a:t>
            </a:r>
          </a:p>
        </p:txBody>
      </p:sp>
      <p:sp>
        <p:nvSpPr>
          <p:cNvPr id="6" name="TextBox 6"/>
          <p:cNvSpPr txBox="1"/>
          <p:nvPr/>
        </p:nvSpPr>
        <p:spPr>
          <a:xfrm>
            <a:off x="6306857" y="7544703"/>
            <a:ext cx="11618337" cy="2334622"/>
          </a:xfrm>
          <a:prstGeom prst="rect">
            <a:avLst/>
          </a:prstGeom>
        </p:spPr>
        <p:txBody>
          <a:bodyPr lIns="0" tIns="0" rIns="0" bIns="0" rtlCol="0" anchor="t">
            <a:spAutoFit/>
          </a:bodyPr>
          <a:lstStyle/>
          <a:p>
            <a:pPr algn="l">
              <a:lnSpc>
                <a:spcPts val="3725"/>
              </a:lnSpc>
            </a:pPr>
            <a:r>
              <a:rPr lang="en-US" sz="2483">
                <a:solidFill>
                  <a:srgbClr val="000000"/>
                </a:solidFill>
                <a:latin typeface="Lora"/>
                <a:ea typeface="Lora"/>
                <a:cs typeface="Lora"/>
                <a:sym typeface="Lora"/>
              </a:rPr>
              <a:t>Kadınların eğitim sürecinden meslek hayatına geçişte karşılaştıkları düşüşleri (pipeline problem), yapısal engelleri ve tarihsel eğilimleri özetleyen bir derleme/inceleme yazısı.  Tarihsel örneklerle birlikte modern kurum içi engelleri ve çözüm önerilerini de ele alır — “tarihsel gecikme” + “güncel algılar” bağlantısı için uygundur.</a:t>
            </a:r>
          </a:p>
        </p:txBody>
      </p:sp>
      <p:sp>
        <p:nvSpPr>
          <p:cNvPr id="7" name="TextBox 7"/>
          <p:cNvSpPr txBox="1"/>
          <p:nvPr/>
        </p:nvSpPr>
        <p:spPr>
          <a:xfrm>
            <a:off x="4387252" y="268135"/>
            <a:ext cx="13335396" cy="1238250"/>
          </a:xfrm>
          <a:prstGeom prst="rect">
            <a:avLst/>
          </a:prstGeom>
        </p:spPr>
        <p:txBody>
          <a:bodyPr lIns="0" tIns="0" rIns="0" bIns="0" rtlCol="0" anchor="t">
            <a:spAutoFit/>
          </a:bodyPr>
          <a:lstStyle/>
          <a:p>
            <a:pPr algn="r">
              <a:lnSpc>
                <a:spcPts val="9780"/>
              </a:lnSpc>
            </a:pPr>
            <a:r>
              <a:rPr lang="en-US" sz="8150" b="1">
                <a:solidFill>
                  <a:srgbClr val="8E9564"/>
                </a:solidFill>
                <a:latin typeface="Montserrat Bold"/>
                <a:ea typeface="Montserrat Bold"/>
                <a:cs typeface="Montserrat Bold"/>
                <a:sym typeface="Montserrat Bold"/>
              </a:rPr>
              <a:t>Literatür</a:t>
            </a:r>
          </a:p>
        </p:txBody>
      </p:sp>
      <p:sp>
        <p:nvSpPr>
          <p:cNvPr id="8" name="TextBox 8"/>
          <p:cNvSpPr txBox="1"/>
          <p:nvPr/>
        </p:nvSpPr>
        <p:spPr>
          <a:xfrm>
            <a:off x="4387252" y="1392085"/>
            <a:ext cx="13354450" cy="669925"/>
          </a:xfrm>
          <a:prstGeom prst="rect">
            <a:avLst/>
          </a:prstGeom>
        </p:spPr>
        <p:txBody>
          <a:bodyPr lIns="0" tIns="0" rIns="0" bIns="0" rtlCol="0" anchor="t">
            <a:spAutoFit/>
          </a:bodyPr>
          <a:lstStyle/>
          <a:p>
            <a:pPr algn="r">
              <a:lnSpc>
                <a:spcPts val="5599"/>
              </a:lnSpc>
            </a:pPr>
            <a:r>
              <a:rPr lang="en-US" sz="3999" b="1" spc="319">
                <a:solidFill>
                  <a:srgbClr val="000000"/>
                </a:solidFill>
                <a:latin typeface="Montserrat Bold"/>
                <a:ea typeface="Montserrat Bold"/>
                <a:cs typeface="Montserrat Bold"/>
                <a:sym typeface="Montserrat Bold"/>
              </a:rPr>
              <a:t>TARAMASI</a:t>
            </a:r>
          </a:p>
        </p:txBody>
      </p:sp>
      <p:sp>
        <p:nvSpPr>
          <p:cNvPr id="9" name="Freeform 9"/>
          <p:cNvSpPr/>
          <p:nvPr/>
        </p:nvSpPr>
        <p:spPr>
          <a:xfrm>
            <a:off x="742152" y="1742754"/>
            <a:ext cx="5318020" cy="8136571"/>
          </a:xfrm>
          <a:custGeom>
            <a:avLst/>
            <a:gdLst/>
            <a:ahLst/>
            <a:cxnLst/>
            <a:rect l="l" t="t" r="r" b="b"/>
            <a:pathLst>
              <a:path w="5318020" h="8136571">
                <a:moveTo>
                  <a:pt x="0" y="0"/>
                </a:moveTo>
                <a:lnTo>
                  <a:pt x="5318021" y="0"/>
                </a:lnTo>
                <a:lnTo>
                  <a:pt x="5318021" y="8136571"/>
                </a:lnTo>
                <a:lnTo>
                  <a:pt x="0" y="8136571"/>
                </a:lnTo>
                <a:lnTo>
                  <a:pt x="0" y="0"/>
                </a:lnTo>
                <a:close/>
              </a:path>
            </a:pathLst>
          </a:custGeom>
          <a:blipFill>
            <a:blip r:embed="rId4">
              <a:alphaModFix amt="71000"/>
            </a:blip>
            <a:stretch>
              <a:fillRect/>
            </a:stretch>
          </a:blipFill>
        </p:spPr>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6402786" y="2145839"/>
            <a:ext cx="11714266" cy="1514475"/>
          </a:xfrm>
          <a:prstGeom prst="rect">
            <a:avLst/>
          </a:prstGeom>
        </p:spPr>
        <p:txBody>
          <a:bodyPr lIns="0" tIns="0" rIns="0" bIns="0" rtlCol="0" anchor="t">
            <a:spAutoFit/>
          </a:bodyPr>
          <a:lstStyle/>
          <a:p>
            <a:pPr algn="l">
              <a:lnSpc>
                <a:spcPts val="4042"/>
              </a:lnSpc>
            </a:pPr>
            <a:r>
              <a:rPr lang="en-US" sz="3368" b="1">
                <a:solidFill>
                  <a:srgbClr val="8E9564"/>
                </a:solidFill>
                <a:latin typeface="Montserrat Bold"/>
                <a:ea typeface="Montserrat Bold"/>
                <a:cs typeface="Montserrat Bold"/>
                <a:sym typeface="Montserrat Bold"/>
              </a:rPr>
              <a:t>“Open Science, Communal Culture, and Women's Representation” (Açık Bilim, Toplu Kültür ve Kadın Temsili) (PNAS, 2020) — Murphy, M. C. </a:t>
            </a:r>
          </a:p>
        </p:txBody>
      </p:sp>
      <p:sp>
        <p:nvSpPr>
          <p:cNvPr id="3" name="TextBox 3"/>
          <p:cNvSpPr txBox="1"/>
          <p:nvPr/>
        </p:nvSpPr>
        <p:spPr>
          <a:xfrm>
            <a:off x="6058929" y="3765571"/>
            <a:ext cx="11962194" cy="1864012"/>
          </a:xfrm>
          <a:prstGeom prst="rect">
            <a:avLst/>
          </a:prstGeom>
        </p:spPr>
        <p:txBody>
          <a:bodyPr lIns="0" tIns="0" rIns="0" bIns="0" rtlCol="0" anchor="t">
            <a:spAutoFit/>
          </a:bodyPr>
          <a:lstStyle/>
          <a:p>
            <a:pPr algn="l">
              <a:lnSpc>
                <a:spcPts val="3725"/>
              </a:lnSpc>
            </a:pPr>
            <a:r>
              <a:rPr lang="en-US" sz="2483">
                <a:solidFill>
                  <a:srgbClr val="000000"/>
                </a:solidFill>
                <a:latin typeface="Lora"/>
                <a:ea typeface="Lora"/>
                <a:cs typeface="Lora"/>
                <a:sym typeface="Lora"/>
              </a:rPr>
              <a:t>ilim kültüründeki yapısal değişimlerin (ör. açık bilim, işbirlikçi kültür) kadın temsiline etkisini tartışır; “dönüşümler” başlığı için iyi bir çağdaş kaynak. Kurum kültüründeki değişikliklerin kadınların katılımını nasıl kolaylaştırabileceğine dair bulgular sunar. </a:t>
            </a:r>
          </a:p>
        </p:txBody>
      </p:sp>
      <p:sp>
        <p:nvSpPr>
          <p:cNvPr id="4" name="Freeform 4"/>
          <p:cNvSpPr/>
          <p:nvPr/>
        </p:nvSpPr>
        <p:spPr>
          <a:xfrm>
            <a:off x="12211955" y="-241856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alphaModFix amt="4000"/>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6058929" y="5811040"/>
            <a:ext cx="12229071" cy="2524125"/>
          </a:xfrm>
          <a:prstGeom prst="rect">
            <a:avLst/>
          </a:prstGeom>
        </p:spPr>
        <p:txBody>
          <a:bodyPr lIns="0" tIns="0" rIns="0" bIns="0" rtlCol="0" anchor="t">
            <a:spAutoFit/>
          </a:bodyPr>
          <a:lstStyle/>
          <a:p>
            <a:pPr algn="l">
              <a:lnSpc>
                <a:spcPts val="4042"/>
              </a:lnSpc>
            </a:pPr>
            <a:r>
              <a:rPr lang="en-US" sz="3368" b="1">
                <a:solidFill>
                  <a:srgbClr val="8E9564"/>
                </a:solidFill>
                <a:latin typeface="Montserrat Bold"/>
                <a:ea typeface="Montserrat Bold"/>
                <a:cs typeface="Montserrat Bold"/>
                <a:sym typeface="Montserrat Bold"/>
              </a:rPr>
              <a:t>“A Systematic Review Using Feminist Perspectives on the Factors Affecting Girls’’ (Kızları Etkileyen Faktörlere İlişkin Feminist Perspektifleri Kullanan Sistematik Bir İnceleme)  Participation in STEM (2013–2023)” — Springer 2024</a:t>
            </a:r>
          </a:p>
        </p:txBody>
      </p:sp>
      <p:sp>
        <p:nvSpPr>
          <p:cNvPr id="6" name="TextBox 6"/>
          <p:cNvSpPr txBox="1"/>
          <p:nvPr/>
        </p:nvSpPr>
        <p:spPr>
          <a:xfrm>
            <a:off x="6058929" y="8258965"/>
            <a:ext cx="11818301" cy="1864012"/>
          </a:xfrm>
          <a:prstGeom prst="rect">
            <a:avLst/>
          </a:prstGeom>
        </p:spPr>
        <p:txBody>
          <a:bodyPr lIns="0" tIns="0" rIns="0" bIns="0" rtlCol="0" anchor="t">
            <a:spAutoFit/>
          </a:bodyPr>
          <a:lstStyle/>
          <a:p>
            <a:pPr algn="l">
              <a:lnSpc>
                <a:spcPts val="3725"/>
              </a:lnSpc>
            </a:pPr>
            <a:r>
              <a:rPr lang="en-US" sz="2483">
                <a:solidFill>
                  <a:srgbClr val="000000"/>
                </a:solidFill>
                <a:latin typeface="Lora"/>
                <a:ea typeface="Lora"/>
                <a:cs typeface="Lora"/>
                <a:sym typeface="Lora"/>
              </a:rPr>
              <a:t>2013–2023 arası çalışmaları sistematik olarak tarayan bu makale, kız/ kadınların STEM’e katılımını etkileyen kişisel, çevresel ve kurumsal faktörleri feminist çerçevede toplar. Engeller, algılar (stereotipler, beklentiler) ve katılımı artıran dönüşümsel müdahaleler burada tematik olarak özetlenmiş. </a:t>
            </a:r>
          </a:p>
        </p:txBody>
      </p:sp>
      <p:sp>
        <p:nvSpPr>
          <p:cNvPr id="7" name="TextBox 7"/>
          <p:cNvSpPr txBox="1"/>
          <p:nvPr/>
        </p:nvSpPr>
        <p:spPr>
          <a:xfrm>
            <a:off x="4387252" y="268135"/>
            <a:ext cx="13335396" cy="1238250"/>
          </a:xfrm>
          <a:prstGeom prst="rect">
            <a:avLst/>
          </a:prstGeom>
        </p:spPr>
        <p:txBody>
          <a:bodyPr lIns="0" tIns="0" rIns="0" bIns="0" rtlCol="0" anchor="t">
            <a:spAutoFit/>
          </a:bodyPr>
          <a:lstStyle/>
          <a:p>
            <a:pPr algn="r">
              <a:lnSpc>
                <a:spcPts val="9780"/>
              </a:lnSpc>
            </a:pPr>
            <a:r>
              <a:rPr lang="en-US" sz="8150" b="1">
                <a:solidFill>
                  <a:srgbClr val="8E9564"/>
                </a:solidFill>
                <a:latin typeface="Montserrat Bold"/>
                <a:ea typeface="Montserrat Bold"/>
                <a:cs typeface="Montserrat Bold"/>
                <a:sym typeface="Montserrat Bold"/>
              </a:rPr>
              <a:t>Literatür</a:t>
            </a:r>
          </a:p>
        </p:txBody>
      </p:sp>
      <p:sp>
        <p:nvSpPr>
          <p:cNvPr id="8" name="TextBox 8"/>
          <p:cNvSpPr txBox="1"/>
          <p:nvPr/>
        </p:nvSpPr>
        <p:spPr>
          <a:xfrm>
            <a:off x="4387252" y="1392085"/>
            <a:ext cx="13354450" cy="669925"/>
          </a:xfrm>
          <a:prstGeom prst="rect">
            <a:avLst/>
          </a:prstGeom>
        </p:spPr>
        <p:txBody>
          <a:bodyPr lIns="0" tIns="0" rIns="0" bIns="0" rtlCol="0" anchor="t">
            <a:spAutoFit/>
          </a:bodyPr>
          <a:lstStyle/>
          <a:p>
            <a:pPr algn="r">
              <a:lnSpc>
                <a:spcPts val="5599"/>
              </a:lnSpc>
            </a:pPr>
            <a:r>
              <a:rPr lang="en-US" sz="3999" b="1" spc="319">
                <a:solidFill>
                  <a:srgbClr val="000000"/>
                </a:solidFill>
                <a:latin typeface="Montserrat Bold"/>
                <a:ea typeface="Montserrat Bold"/>
                <a:cs typeface="Montserrat Bold"/>
                <a:sym typeface="Montserrat Bold"/>
              </a:rPr>
              <a:t>TARAMASI</a:t>
            </a:r>
          </a:p>
        </p:txBody>
      </p:sp>
      <p:sp>
        <p:nvSpPr>
          <p:cNvPr id="9" name="Freeform 9"/>
          <p:cNvSpPr/>
          <p:nvPr/>
        </p:nvSpPr>
        <p:spPr>
          <a:xfrm>
            <a:off x="480317" y="2062010"/>
            <a:ext cx="5251323" cy="6994762"/>
          </a:xfrm>
          <a:custGeom>
            <a:avLst/>
            <a:gdLst/>
            <a:ahLst/>
            <a:cxnLst/>
            <a:rect l="l" t="t" r="r" b="b"/>
            <a:pathLst>
              <a:path w="5251323" h="6994762">
                <a:moveTo>
                  <a:pt x="0" y="0"/>
                </a:moveTo>
                <a:lnTo>
                  <a:pt x="5251323" y="0"/>
                </a:lnTo>
                <a:lnTo>
                  <a:pt x="5251323" y="6994763"/>
                </a:lnTo>
                <a:lnTo>
                  <a:pt x="0" y="6994763"/>
                </a:lnTo>
                <a:lnTo>
                  <a:pt x="0" y="0"/>
                </a:lnTo>
                <a:close/>
              </a:path>
            </a:pathLst>
          </a:custGeom>
          <a:blipFill>
            <a:blip r:embed="rId4">
              <a:alphaModFix amt="71000"/>
            </a:blip>
            <a:stretch>
              <a:fillRect/>
            </a:stretch>
          </a:blipFill>
        </p:spPr>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4" name="Resim 3" descr="metin, ekran görüntüsü, yazı tipi, sayı, numara içeren bir resim&#10;&#10;Yapay zeka tarafından oluşturulan içerik yanlış olabilir.">
            <a:extLst>
              <a:ext uri="{FF2B5EF4-FFF2-40B4-BE49-F238E27FC236}">
                <a16:creationId xmlns:a16="http://schemas.microsoft.com/office/drawing/2014/main" id="{58575B46-EEC4-B44E-A71C-39169D687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5791394" y="1077913"/>
            <a:ext cx="1028700" cy="1028700"/>
          </a:xfrm>
          <a:custGeom>
            <a:avLst/>
            <a:gdLst/>
            <a:ahLst/>
            <a:cxnLst/>
            <a:rect l="l" t="t" r="r" b="b"/>
            <a:pathLst>
              <a:path w="1028700" h="1028700">
                <a:moveTo>
                  <a:pt x="0" y="0"/>
                </a:moveTo>
                <a:lnTo>
                  <a:pt x="1028700" y="0"/>
                </a:lnTo>
                <a:lnTo>
                  <a:pt x="1028700"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791394" y="3407383"/>
            <a:ext cx="1028700" cy="1028700"/>
          </a:xfrm>
          <a:custGeom>
            <a:avLst/>
            <a:gdLst/>
            <a:ahLst/>
            <a:cxnLst/>
            <a:rect l="l" t="t" r="r" b="b"/>
            <a:pathLst>
              <a:path w="1028700" h="1028700">
                <a:moveTo>
                  <a:pt x="0" y="0"/>
                </a:moveTo>
                <a:lnTo>
                  <a:pt x="1028700" y="0"/>
                </a:lnTo>
                <a:lnTo>
                  <a:pt x="1028700"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5791394" y="5741008"/>
            <a:ext cx="1028700" cy="1028700"/>
          </a:xfrm>
          <a:custGeom>
            <a:avLst/>
            <a:gdLst/>
            <a:ahLst/>
            <a:cxnLst/>
            <a:rect l="l" t="t" r="r" b="b"/>
            <a:pathLst>
              <a:path w="1028700" h="1028700">
                <a:moveTo>
                  <a:pt x="0" y="0"/>
                </a:moveTo>
                <a:lnTo>
                  <a:pt x="1028700" y="0"/>
                </a:lnTo>
                <a:lnTo>
                  <a:pt x="1028700"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5791394" y="8108578"/>
            <a:ext cx="1028700" cy="1028700"/>
          </a:xfrm>
          <a:custGeom>
            <a:avLst/>
            <a:gdLst/>
            <a:ahLst/>
            <a:cxnLst/>
            <a:rect l="l" t="t" r="r" b="b"/>
            <a:pathLst>
              <a:path w="1028700" h="1028700">
                <a:moveTo>
                  <a:pt x="0" y="0"/>
                </a:moveTo>
                <a:lnTo>
                  <a:pt x="1028700" y="0"/>
                </a:lnTo>
                <a:lnTo>
                  <a:pt x="1028700"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365383">
            <a:off x="-1483483" y="-2532261"/>
            <a:ext cx="6641292" cy="7271825"/>
          </a:xfrm>
          <a:custGeom>
            <a:avLst/>
            <a:gdLst/>
            <a:ahLst/>
            <a:cxnLst/>
            <a:rect l="l" t="t" r="r" b="b"/>
            <a:pathLst>
              <a:path w="6641292" h="7271825">
                <a:moveTo>
                  <a:pt x="0" y="0"/>
                </a:moveTo>
                <a:lnTo>
                  <a:pt x="6641292" y="0"/>
                </a:lnTo>
                <a:lnTo>
                  <a:pt x="6641292" y="7271824"/>
                </a:lnTo>
                <a:lnTo>
                  <a:pt x="0" y="7271824"/>
                </a:lnTo>
                <a:lnTo>
                  <a:pt x="0" y="0"/>
                </a:lnTo>
                <a:close/>
              </a:path>
            </a:pathLst>
          </a:custGeom>
          <a:blipFill>
            <a:blip r:embed="rId4">
              <a:alphaModFix amt="16000"/>
              <a:extLst>
                <a:ext uri="{96DAC541-7B7A-43D3-8B79-37D633B846F1}">
                  <asvg:svgBlip xmlns:asvg="http://schemas.microsoft.com/office/drawing/2016/SVG/main" r:embed="rId5"/>
                </a:ext>
              </a:extLst>
            </a:blip>
            <a:stretch>
              <a:fillRect r="-9494"/>
            </a:stretch>
          </a:blipFill>
        </p:spPr>
      </p:sp>
      <p:grpSp>
        <p:nvGrpSpPr>
          <p:cNvPr id="7" name="Group 7"/>
          <p:cNvGrpSpPr/>
          <p:nvPr/>
        </p:nvGrpSpPr>
        <p:grpSpPr>
          <a:xfrm>
            <a:off x="7135296" y="506695"/>
            <a:ext cx="11152704" cy="2176478"/>
            <a:chOff x="0" y="0"/>
            <a:chExt cx="14870272" cy="2901970"/>
          </a:xfrm>
        </p:grpSpPr>
        <p:sp>
          <p:nvSpPr>
            <p:cNvPr id="8" name="TextBox 8"/>
            <p:cNvSpPr txBox="1"/>
            <p:nvPr/>
          </p:nvSpPr>
          <p:spPr>
            <a:xfrm>
              <a:off x="0" y="-62954"/>
              <a:ext cx="14870272" cy="773827"/>
            </a:xfrm>
            <a:prstGeom prst="rect">
              <a:avLst/>
            </a:prstGeom>
          </p:spPr>
          <p:txBody>
            <a:bodyPr lIns="0" tIns="0" rIns="0" bIns="0" rtlCol="0" anchor="t">
              <a:spAutoFit/>
            </a:bodyPr>
            <a:lstStyle/>
            <a:p>
              <a:pPr algn="l">
                <a:lnSpc>
                  <a:spcPts val="4892"/>
                </a:lnSpc>
              </a:pPr>
              <a:r>
                <a:rPr lang="en-US" sz="3494" spc="279">
                  <a:solidFill>
                    <a:srgbClr val="8E9564"/>
                  </a:solidFill>
                  <a:latin typeface="Montserrat"/>
                  <a:ea typeface="Montserrat"/>
                  <a:cs typeface="Montserrat"/>
                  <a:sym typeface="Montserrat"/>
                </a:rPr>
                <a:t>KADIN SAĞLIĞI </a:t>
              </a:r>
            </a:p>
          </p:txBody>
        </p:sp>
        <p:sp>
          <p:nvSpPr>
            <p:cNvPr id="9" name="TextBox 9"/>
            <p:cNvSpPr txBox="1"/>
            <p:nvPr/>
          </p:nvSpPr>
          <p:spPr>
            <a:xfrm>
              <a:off x="0" y="747832"/>
              <a:ext cx="14870272" cy="2171700"/>
            </a:xfrm>
            <a:prstGeom prst="rect">
              <a:avLst/>
            </a:prstGeom>
          </p:spPr>
          <p:txBody>
            <a:bodyPr lIns="0" tIns="0" rIns="0" bIns="0" rtlCol="0" anchor="t">
              <a:spAutoFit/>
            </a:bodyPr>
            <a:lstStyle/>
            <a:p>
              <a:pPr algn="l">
                <a:lnSpc>
                  <a:spcPts val="4499"/>
                </a:lnSpc>
              </a:pPr>
              <a:r>
                <a:rPr lang="en-US" sz="2999">
                  <a:solidFill>
                    <a:srgbClr val="000000"/>
                  </a:solidFill>
                  <a:latin typeface="Lora"/>
                  <a:ea typeface="Lora"/>
                  <a:cs typeface="Lora"/>
                  <a:sym typeface="Lora"/>
                </a:rPr>
                <a:t>Tıbbi çalışmaların genellikle erkekler üzerinden ilerletilmesi kadın bedenine özgü biyolojik farklılıkların ve hastalık belirtilerinin yeterince anlaşılamamasına yol açmıştır.</a:t>
              </a:r>
            </a:p>
          </p:txBody>
        </p:sp>
      </p:grpSp>
      <p:grpSp>
        <p:nvGrpSpPr>
          <p:cNvPr id="10" name="Group 10"/>
          <p:cNvGrpSpPr/>
          <p:nvPr/>
        </p:nvGrpSpPr>
        <p:grpSpPr>
          <a:xfrm>
            <a:off x="7135296" y="3088894"/>
            <a:ext cx="11152704" cy="2238078"/>
            <a:chOff x="0" y="0"/>
            <a:chExt cx="14870272" cy="2984103"/>
          </a:xfrm>
        </p:grpSpPr>
        <p:sp>
          <p:nvSpPr>
            <p:cNvPr id="11" name="TextBox 11"/>
            <p:cNvSpPr txBox="1"/>
            <p:nvPr/>
          </p:nvSpPr>
          <p:spPr>
            <a:xfrm>
              <a:off x="0" y="-57448"/>
              <a:ext cx="14870272" cy="773827"/>
            </a:xfrm>
            <a:prstGeom prst="rect">
              <a:avLst/>
            </a:prstGeom>
          </p:spPr>
          <p:txBody>
            <a:bodyPr lIns="0" tIns="0" rIns="0" bIns="0" rtlCol="0" anchor="t">
              <a:spAutoFit/>
            </a:bodyPr>
            <a:lstStyle/>
            <a:p>
              <a:pPr algn="l">
                <a:lnSpc>
                  <a:spcPts val="4892"/>
                </a:lnSpc>
              </a:pPr>
              <a:r>
                <a:rPr lang="en-US" sz="3494" spc="279">
                  <a:solidFill>
                    <a:srgbClr val="8E9564"/>
                  </a:solidFill>
                  <a:latin typeface="Montserrat"/>
                  <a:ea typeface="Montserrat"/>
                  <a:cs typeface="Montserrat"/>
                  <a:sym typeface="Montserrat"/>
                </a:rPr>
                <a:t>VERI EKSIKLIĞI </a:t>
              </a:r>
            </a:p>
          </p:txBody>
        </p:sp>
        <p:sp>
          <p:nvSpPr>
            <p:cNvPr id="12" name="TextBox 12"/>
            <p:cNvSpPr txBox="1"/>
            <p:nvPr/>
          </p:nvSpPr>
          <p:spPr>
            <a:xfrm>
              <a:off x="0" y="749320"/>
              <a:ext cx="14870272" cy="2252346"/>
            </a:xfrm>
            <a:prstGeom prst="rect">
              <a:avLst/>
            </a:prstGeom>
          </p:spPr>
          <p:txBody>
            <a:bodyPr lIns="0" tIns="0" rIns="0" bIns="0" rtlCol="0" anchor="t">
              <a:spAutoFit/>
            </a:bodyPr>
            <a:lstStyle/>
            <a:p>
              <a:pPr algn="l">
                <a:lnSpc>
                  <a:spcPts val="4649"/>
                </a:lnSpc>
              </a:pPr>
              <a:r>
                <a:rPr lang="en-US" sz="3099">
                  <a:solidFill>
                    <a:srgbClr val="000000"/>
                  </a:solidFill>
                  <a:latin typeface="Lora"/>
                  <a:ea typeface="Lora"/>
                  <a:cs typeface="Lora"/>
                  <a:sym typeface="Lora"/>
                </a:rPr>
                <a:t>Kadın bilim insanlarına dair istatistikler birçok ülkede tam toplanmıyor. Bu da eşitsizliklerin somut olarak analiz edilmesini zorlaştırıyor. </a:t>
              </a:r>
            </a:p>
          </p:txBody>
        </p:sp>
      </p:grpSp>
      <p:grpSp>
        <p:nvGrpSpPr>
          <p:cNvPr id="13" name="Group 13"/>
          <p:cNvGrpSpPr/>
          <p:nvPr/>
        </p:nvGrpSpPr>
        <p:grpSpPr>
          <a:xfrm>
            <a:off x="7135296" y="5658591"/>
            <a:ext cx="11152704" cy="1614800"/>
            <a:chOff x="0" y="0"/>
            <a:chExt cx="14870272" cy="2153067"/>
          </a:xfrm>
        </p:grpSpPr>
        <p:sp>
          <p:nvSpPr>
            <p:cNvPr id="14" name="TextBox 14"/>
            <p:cNvSpPr txBox="1"/>
            <p:nvPr/>
          </p:nvSpPr>
          <p:spPr>
            <a:xfrm>
              <a:off x="0" y="-73670"/>
              <a:ext cx="14870272" cy="795655"/>
            </a:xfrm>
            <a:prstGeom prst="rect">
              <a:avLst/>
            </a:prstGeom>
          </p:spPr>
          <p:txBody>
            <a:bodyPr lIns="0" tIns="0" rIns="0" bIns="0" rtlCol="0" anchor="t">
              <a:spAutoFit/>
            </a:bodyPr>
            <a:lstStyle/>
            <a:p>
              <a:pPr algn="l">
                <a:lnSpc>
                  <a:spcPts val="5040"/>
                </a:lnSpc>
              </a:pPr>
              <a:r>
                <a:rPr lang="en-US" sz="3600" spc="288">
                  <a:solidFill>
                    <a:srgbClr val="8E9564"/>
                  </a:solidFill>
                  <a:latin typeface="Montserrat"/>
                  <a:ea typeface="Montserrat"/>
                  <a:cs typeface="Montserrat"/>
                  <a:sym typeface="Montserrat"/>
                </a:rPr>
                <a:t>TARIHSEL GÖRÜNMEZLIK </a:t>
              </a:r>
            </a:p>
          </p:txBody>
        </p:sp>
        <p:sp>
          <p:nvSpPr>
            <p:cNvPr id="15" name="TextBox 15"/>
            <p:cNvSpPr txBox="1"/>
            <p:nvPr/>
          </p:nvSpPr>
          <p:spPr>
            <a:xfrm>
              <a:off x="0" y="748228"/>
              <a:ext cx="14870272" cy="1422400"/>
            </a:xfrm>
            <a:prstGeom prst="rect">
              <a:avLst/>
            </a:prstGeom>
          </p:spPr>
          <p:txBody>
            <a:bodyPr lIns="0" tIns="0" rIns="0" bIns="0" rtlCol="0" anchor="t">
              <a:spAutoFit/>
            </a:bodyPr>
            <a:lstStyle/>
            <a:p>
              <a:pPr algn="l">
                <a:lnSpc>
                  <a:spcPts val="4499"/>
                </a:lnSpc>
              </a:pPr>
              <a:r>
                <a:rPr lang="en-US" sz="2999">
                  <a:solidFill>
                    <a:srgbClr val="000000"/>
                  </a:solidFill>
                  <a:latin typeface="Lora"/>
                  <a:ea typeface="Lora"/>
                  <a:cs typeface="Lora"/>
                  <a:sym typeface="Lora"/>
                </a:rPr>
                <a:t>Bilim tarihinde kadınların katkıları yeterince belgelenmemiş ya da erkek meslektaşlarına atfedilmiştir. </a:t>
              </a:r>
            </a:p>
          </p:txBody>
        </p:sp>
      </p:grpSp>
      <p:grpSp>
        <p:nvGrpSpPr>
          <p:cNvPr id="16" name="Group 16"/>
          <p:cNvGrpSpPr/>
          <p:nvPr/>
        </p:nvGrpSpPr>
        <p:grpSpPr>
          <a:xfrm>
            <a:off x="7135296" y="7534540"/>
            <a:ext cx="11152704" cy="2176775"/>
            <a:chOff x="0" y="0"/>
            <a:chExt cx="14870272" cy="2902367"/>
          </a:xfrm>
        </p:grpSpPr>
        <p:sp>
          <p:nvSpPr>
            <p:cNvPr id="17" name="TextBox 17"/>
            <p:cNvSpPr txBox="1"/>
            <p:nvPr/>
          </p:nvSpPr>
          <p:spPr>
            <a:xfrm>
              <a:off x="0" y="-73670"/>
              <a:ext cx="14870272" cy="795655"/>
            </a:xfrm>
            <a:prstGeom prst="rect">
              <a:avLst/>
            </a:prstGeom>
          </p:spPr>
          <p:txBody>
            <a:bodyPr lIns="0" tIns="0" rIns="0" bIns="0" rtlCol="0" anchor="t">
              <a:spAutoFit/>
            </a:bodyPr>
            <a:lstStyle/>
            <a:p>
              <a:pPr algn="l">
                <a:lnSpc>
                  <a:spcPts val="5040"/>
                </a:lnSpc>
              </a:pPr>
              <a:r>
                <a:rPr lang="en-US" sz="3600" spc="288">
                  <a:solidFill>
                    <a:srgbClr val="8E9564"/>
                  </a:solidFill>
                  <a:latin typeface="Montserrat"/>
                  <a:ea typeface="Montserrat"/>
                  <a:cs typeface="Montserrat"/>
                  <a:sym typeface="Montserrat"/>
                </a:rPr>
                <a:t>ANNELIK BASKISI </a:t>
              </a:r>
            </a:p>
          </p:txBody>
        </p:sp>
        <p:sp>
          <p:nvSpPr>
            <p:cNvPr id="18" name="TextBox 18"/>
            <p:cNvSpPr txBox="1"/>
            <p:nvPr/>
          </p:nvSpPr>
          <p:spPr>
            <a:xfrm>
              <a:off x="0" y="748228"/>
              <a:ext cx="14870272" cy="2171700"/>
            </a:xfrm>
            <a:prstGeom prst="rect">
              <a:avLst/>
            </a:prstGeom>
          </p:spPr>
          <p:txBody>
            <a:bodyPr lIns="0" tIns="0" rIns="0" bIns="0" rtlCol="0" anchor="t">
              <a:spAutoFit/>
            </a:bodyPr>
            <a:lstStyle/>
            <a:p>
              <a:pPr algn="l">
                <a:lnSpc>
                  <a:spcPts val="4499"/>
                </a:lnSpc>
              </a:pPr>
              <a:r>
                <a:rPr lang="en-US" sz="2999">
                  <a:solidFill>
                    <a:srgbClr val="000000"/>
                  </a:solidFill>
                  <a:latin typeface="Lora"/>
                  <a:ea typeface="Lora"/>
                  <a:cs typeface="Lora"/>
                  <a:sym typeface="Lora"/>
                </a:rPr>
                <a:t>Toplumsal roller ve aile kurma baskısının kadınların STEM kariyerinde etkisine dair yeterince araştırma bulunmamaktadır. </a:t>
              </a:r>
            </a:p>
          </p:txBody>
        </p:sp>
      </p:grpSp>
      <p:sp>
        <p:nvSpPr>
          <p:cNvPr id="19" name="Freeform 19"/>
          <p:cNvSpPr/>
          <p:nvPr/>
        </p:nvSpPr>
        <p:spPr>
          <a:xfrm>
            <a:off x="667621" y="2693591"/>
            <a:ext cx="4522023" cy="7188857"/>
          </a:xfrm>
          <a:custGeom>
            <a:avLst/>
            <a:gdLst/>
            <a:ahLst/>
            <a:cxnLst/>
            <a:rect l="l" t="t" r="r" b="b"/>
            <a:pathLst>
              <a:path w="4522023" h="7188857">
                <a:moveTo>
                  <a:pt x="0" y="0"/>
                </a:moveTo>
                <a:lnTo>
                  <a:pt x="4522023" y="0"/>
                </a:lnTo>
                <a:lnTo>
                  <a:pt x="4522023" y="7188857"/>
                </a:lnTo>
                <a:lnTo>
                  <a:pt x="0" y="7188857"/>
                </a:lnTo>
                <a:lnTo>
                  <a:pt x="0" y="0"/>
                </a:lnTo>
                <a:close/>
              </a:path>
            </a:pathLst>
          </a:custGeom>
          <a:blipFill>
            <a:blip r:embed="rId6">
              <a:alphaModFix amt="91000"/>
            </a:blip>
            <a:stretch>
              <a:fillRect/>
            </a:stretch>
          </a:blipFill>
        </p:spPr>
      </p:sp>
      <p:sp>
        <p:nvSpPr>
          <p:cNvPr id="20" name="TextBox 20"/>
          <p:cNvSpPr txBox="1"/>
          <p:nvPr/>
        </p:nvSpPr>
        <p:spPr>
          <a:xfrm>
            <a:off x="310735" y="467023"/>
            <a:ext cx="7144150" cy="2190750"/>
          </a:xfrm>
          <a:prstGeom prst="rect">
            <a:avLst/>
          </a:prstGeom>
        </p:spPr>
        <p:txBody>
          <a:bodyPr lIns="0" tIns="0" rIns="0" bIns="0" rtlCol="0" anchor="t">
            <a:spAutoFit/>
          </a:bodyPr>
          <a:lstStyle/>
          <a:p>
            <a:pPr algn="l">
              <a:lnSpc>
                <a:spcPts val="8640"/>
              </a:lnSpc>
            </a:pPr>
            <a:r>
              <a:rPr lang="en-US" sz="7200" b="1" spc="72">
                <a:solidFill>
                  <a:srgbClr val="8E9564"/>
                </a:solidFill>
                <a:latin typeface="Montserrat Bold"/>
                <a:ea typeface="Montserrat Bold"/>
                <a:cs typeface="Montserrat Bold"/>
                <a:sym typeface="Montserrat Bold"/>
              </a:rPr>
              <a:t>Araştırma</a:t>
            </a:r>
          </a:p>
          <a:p>
            <a:pPr algn="l">
              <a:lnSpc>
                <a:spcPts val="8640"/>
              </a:lnSpc>
            </a:pPr>
            <a:r>
              <a:rPr lang="en-US" sz="7200" b="1" spc="72">
                <a:solidFill>
                  <a:srgbClr val="8E9564"/>
                </a:solidFill>
                <a:latin typeface="Montserrat Bold"/>
                <a:ea typeface="Montserrat Bold"/>
                <a:cs typeface="Montserrat Bold"/>
                <a:sym typeface="Montserrat Bold"/>
              </a:rPr>
              <a:t>Boşluğu</a:t>
            </a: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238300" y="1019175"/>
            <a:ext cx="11811400" cy="977900"/>
          </a:xfrm>
          <a:prstGeom prst="rect">
            <a:avLst/>
          </a:prstGeom>
        </p:spPr>
        <p:txBody>
          <a:bodyPr lIns="0" tIns="0" rIns="0" bIns="0" rtlCol="0" anchor="t">
            <a:spAutoFit/>
          </a:bodyPr>
          <a:lstStyle/>
          <a:p>
            <a:pPr algn="ctr">
              <a:lnSpc>
                <a:spcPts val="7627"/>
              </a:lnSpc>
            </a:pPr>
            <a:r>
              <a:rPr lang="en-US" sz="6356" i="1" spc="63">
                <a:solidFill>
                  <a:srgbClr val="8E9564"/>
                </a:solidFill>
                <a:latin typeface="Lora Italics"/>
                <a:ea typeface="Lora Italics"/>
                <a:cs typeface="Lora Italics"/>
                <a:sym typeface="Lora Italics"/>
              </a:rPr>
              <a:t>Hipotez ve Araştırma Sorusu</a:t>
            </a:r>
          </a:p>
        </p:txBody>
      </p:sp>
      <p:grpSp>
        <p:nvGrpSpPr>
          <p:cNvPr id="3" name="Group 3"/>
          <p:cNvGrpSpPr/>
          <p:nvPr/>
        </p:nvGrpSpPr>
        <p:grpSpPr>
          <a:xfrm>
            <a:off x="895350" y="3067050"/>
            <a:ext cx="7286511" cy="6191250"/>
            <a:chOff x="0" y="0"/>
            <a:chExt cx="3852902" cy="3273759"/>
          </a:xfrm>
        </p:grpSpPr>
        <p:sp>
          <p:nvSpPr>
            <p:cNvPr id="4" name="Freeform 4"/>
            <p:cNvSpPr/>
            <p:nvPr/>
          </p:nvSpPr>
          <p:spPr>
            <a:xfrm>
              <a:off x="0" y="0"/>
              <a:ext cx="3852902" cy="3273759"/>
            </a:xfrm>
            <a:custGeom>
              <a:avLst/>
              <a:gdLst/>
              <a:ahLst/>
              <a:cxnLst/>
              <a:rect l="l" t="t" r="r" b="b"/>
              <a:pathLst>
                <a:path w="3852902" h="3273759">
                  <a:moveTo>
                    <a:pt x="0" y="0"/>
                  </a:moveTo>
                  <a:lnTo>
                    <a:pt x="0" y="3273759"/>
                  </a:lnTo>
                  <a:lnTo>
                    <a:pt x="3852902" y="3273759"/>
                  </a:lnTo>
                  <a:lnTo>
                    <a:pt x="3852902" y="0"/>
                  </a:lnTo>
                  <a:lnTo>
                    <a:pt x="0" y="0"/>
                  </a:lnTo>
                  <a:close/>
                  <a:moveTo>
                    <a:pt x="3791942" y="3212799"/>
                  </a:moveTo>
                  <a:lnTo>
                    <a:pt x="59690" y="3212799"/>
                  </a:lnTo>
                  <a:lnTo>
                    <a:pt x="59690" y="59690"/>
                  </a:lnTo>
                  <a:lnTo>
                    <a:pt x="3791942" y="59690"/>
                  </a:lnTo>
                  <a:lnTo>
                    <a:pt x="3791942" y="3212799"/>
                  </a:lnTo>
                  <a:close/>
                </a:path>
              </a:pathLst>
            </a:custGeom>
            <a:solidFill>
              <a:srgbClr val="8E9564"/>
            </a:solidFill>
          </p:spPr>
        </p:sp>
      </p:grpSp>
      <p:grpSp>
        <p:nvGrpSpPr>
          <p:cNvPr id="5" name="Group 5"/>
          <p:cNvGrpSpPr/>
          <p:nvPr/>
        </p:nvGrpSpPr>
        <p:grpSpPr>
          <a:xfrm>
            <a:off x="9972789" y="3067050"/>
            <a:ext cx="7286511" cy="6191250"/>
            <a:chOff x="0" y="0"/>
            <a:chExt cx="3852902" cy="3273759"/>
          </a:xfrm>
        </p:grpSpPr>
        <p:sp>
          <p:nvSpPr>
            <p:cNvPr id="6" name="Freeform 6"/>
            <p:cNvSpPr/>
            <p:nvPr/>
          </p:nvSpPr>
          <p:spPr>
            <a:xfrm>
              <a:off x="0" y="0"/>
              <a:ext cx="3852902" cy="3273759"/>
            </a:xfrm>
            <a:custGeom>
              <a:avLst/>
              <a:gdLst/>
              <a:ahLst/>
              <a:cxnLst/>
              <a:rect l="l" t="t" r="r" b="b"/>
              <a:pathLst>
                <a:path w="3852902" h="3273759">
                  <a:moveTo>
                    <a:pt x="0" y="0"/>
                  </a:moveTo>
                  <a:lnTo>
                    <a:pt x="0" y="3273759"/>
                  </a:lnTo>
                  <a:lnTo>
                    <a:pt x="3852902" y="3273759"/>
                  </a:lnTo>
                  <a:lnTo>
                    <a:pt x="3852902" y="0"/>
                  </a:lnTo>
                  <a:lnTo>
                    <a:pt x="0" y="0"/>
                  </a:lnTo>
                  <a:close/>
                  <a:moveTo>
                    <a:pt x="3791942" y="3212799"/>
                  </a:moveTo>
                  <a:lnTo>
                    <a:pt x="59690" y="3212799"/>
                  </a:lnTo>
                  <a:lnTo>
                    <a:pt x="59690" y="59690"/>
                  </a:lnTo>
                  <a:lnTo>
                    <a:pt x="3791942" y="59690"/>
                  </a:lnTo>
                  <a:lnTo>
                    <a:pt x="3791942" y="3212799"/>
                  </a:lnTo>
                  <a:close/>
                </a:path>
              </a:pathLst>
            </a:custGeom>
            <a:solidFill>
              <a:srgbClr val="8E9564"/>
            </a:solidFill>
          </p:spPr>
        </p:sp>
      </p:grpSp>
      <p:sp>
        <p:nvSpPr>
          <p:cNvPr id="7" name="TextBox 7"/>
          <p:cNvSpPr txBox="1"/>
          <p:nvPr/>
        </p:nvSpPr>
        <p:spPr>
          <a:xfrm>
            <a:off x="10339619" y="4209846"/>
            <a:ext cx="6552852" cy="768870"/>
          </a:xfrm>
          <a:prstGeom prst="rect">
            <a:avLst/>
          </a:prstGeom>
        </p:spPr>
        <p:txBody>
          <a:bodyPr lIns="0" tIns="0" rIns="0" bIns="0" rtlCol="0" anchor="t">
            <a:spAutoFit/>
          </a:bodyPr>
          <a:lstStyle/>
          <a:p>
            <a:pPr algn="ctr">
              <a:lnSpc>
                <a:spcPts val="6199"/>
              </a:lnSpc>
            </a:pPr>
            <a:r>
              <a:rPr lang="en-US" sz="5166" i="1" spc="51">
                <a:solidFill>
                  <a:srgbClr val="8E9564"/>
                </a:solidFill>
                <a:latin typeface="Lora Italics"/>
                <a:ea typeface="Lora Italics"/>
                <a:cs typeface="Lora Italics"/>
                <a:sym typeface="Lora Italics"/>
              </a:rPr>
              <a:t>Araştırma Sorusu</a:t>
            </a:r>
          </a:p>
        </p:txBody>
      </p:sp>
      <p:sp>
        <p:nvSpPr>
          <p:cNvPr id="8" name="TextBox 8"/>
          <p:cNvSpPr txBox="1"/>
          <p:nvPr/>
        </p:nvSpPr>
        <p:spPr>
          <a:xfrm>
            <a:off x="10339619" y="5202831"/>
            <a:ext cx="6552852" cy="2721027"/>
          </a:xfrm>
          <a:prstGeom prst="rect">
            <a:avLst/>
          </a:prstGeom>
        </p:spPr>
        <p:txBody>
          <a:bodyPr lIns="0" tIns="0" rIns="0" bIns="0" rtlCol="0" anchor="t">
            <a:spAutoFit/>
          </a:bodyPr>
          <a:lstStyle/>
          <a:p>
            <a:pPr algn="ctr">
              <a:lnSpc>
                <a:spcPts val="5596"/>
              </a:lnSpc>
            </a:pPr>
            <a:r>
              <a:rPr lang="en-US" sz="3731">
                <a:solidFill>
                  <a:srgbClr val="000000"/>
                </a:solidFill>
                <a:latin typeface="Lora"/>
                <a:ea typeface="Lora"/>
                <a:cs typeface="Lora"/>
                <a:sym typeface="Lora"/>
              </a:rPr>
              <a:t>Kadın ve erkek bilim insanları arasındaki başarı farkı fırsat eşitsizliğinden mi kaynaklanıyor?</a:t>
            </a:r>
          </a:p>
        </p:txBody>
      </p:sp>
      <p:sp>
        <p:nvSpPr>
          <p:cNvPr id="9" name="TextBox 9"/>
          <p:cNvSpPr txBox="1"/>
          <p:nvPr/>
        </p:nvSpPr>
        <p:spPr>
          <a:xfrm>
            <a:off x="1262179" y="3440976"/>
            <a:ext cx="6552852" cy="768870"/>
          </a:xfrm>
          <a:prstGeom prst="rect">
            <a:avLst/>
          </a:prstGeom>
        </p:spPr>
        <p:txBody>
          <a:bodyPr lIns="0" tIns="0" rIns="0" bIns="0" rtlCol="0" anchor="t">
            <a:spAutoFit/>
          </a:bodyPr>
          <a:lstStyle/>
          <a:p>
            <a:pPr algn="ctr">
              <a:lnSpc>
                <a:spcPts val="6199"/>
              </a:lnSpc>
            </a:pPr>
            <a:r>
              <a:rPr lang="en-US" sz="5166" i="1" spc="51">
                <a:solidFill>
                  <a:srgbClr val="8E9564"/>
                </a:solidFill>
                <a:latin typeface="Lora Italics"/>
                <a:ea typeface="Lora Italics"/>
                <a:cs typeface="Lora Italics"/>
                <a:sym typeface="Lora Italics"/>
              </a:rPr>
              <a:t>Hipotez</a:t>
            </a:r>
          </a:p>
        </p:txBody>
      </p:sp>
      <p:sp>
        <p:nvSpPr>
          <p:cNvPr id="10" name="TextBox 10"/>
          <p:cNvSpPr txBox="1"/>
          <p:nvPr/>
        </p:nvSpPr>
        <p:spPr>
          <a:xfrm>
            <a:off x="1262179" y="4489506"/>
            <a:ext cx="6552852" cy="4602606"/>
          </a:xfrm>
          <a:prstGeom prst="rect">
            <a:avLst/>
          </a:prstGeom>
        </p:spPr>
        <p:txBody>
          <a:bodyPr lIns="0" tIns="0" rIns="0" bIns="0" rtlCol="0" anchor="t">
            <a:spAutoFit/>
          </a:bodyPr>
          <a:lstStyle/>
          <a:p>
            <a:pPr algn="ctr">
              <a:lnSpc>
                <a:spcPts val="5353"/>
              </a:lnSpc>
            </a:pPr>
            <a:r>
              <a:rPr lang="en-US" sz="3569">
                <a:solidFill>
                  <a:srgbClr val="000000"/>
                </a:solidFill>
                <a:latin typeface="Lora"/>
                <a:ea typeface="Lora"/>
                <a:cs typeface="Lora"/>
                <a:sym typeface="Lora"/>
              </a:rPr>
              <a:t>Eğer kadın bilim insanları erkeklerle aynı eğitim ,destek ve çalışma fırsatlarına sahip olurlarsa o halde bilimsel üretkenlikte ve kariyer başarısında aralarındaki fark azalır.</a:t>
            </a:r>
          </a:p>
        </p:txBody>
      </p:sp>
    </p:spTree>
  </p:cSld>
  <p:clrMapOvr>
    <a:masterClrMapping/>
  </p:clrMapOvr>
  <p:transition>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874</Words>
  <Application>Microsoft Office PowerPoint</Application>
  <PresentationFormat>Özel</PresentationFormat>
  <Paragraphs>78</Paragraphs>
  <Slides>11</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11</vt:i4>
      </vt:variant>
    </vt:vector>
  </HeadingPairs>
  <TitlesOfParts>
    <vt:vector size="19" baseType="lpstr">
      <vt:lpstr>Arial</vt:lpstr>
      <vt:lpstr>Montserrat</vt:lpstr>
      <vt:lpstr>Lora</vt:lpstr>
      <vt:lpstr>Montserrat Bold</vt:lpstr>
      <vt:lpstr>Calibri</vt:lpstr>
      <vt:lpstr>Lora Italics</vt:lpstr>
      <vt:lpstr>Lora Bold</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Bilim Tarihinde Kadınların Gecikmiş Katılımı ; Engeller , Algılar ve Dönüşümler</dc:title>
  <cp:lastModifiedBy>beyza özgü</cp:lastModifiedBy>
  <cp:revision>3</cp:revision>
  <dcterms:created xsi:type="dcterms:W3CDTF">2006-08-16T00:00:00Z</dcterms:created>
  <dcterms:modified xsi:type="dcterms:W3CDTF">2025-10-22T15:21:48Z</dcterms:modified>
  <dc:identifier>DAG2E8ev8Es</dc:identifier>
</cp:coreProperties>
</file>