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57" r:id="rId6"/>
    <p:sldId id="258" r:id="rId7"/>
    <p:sldId id="274" r:id="rId8"/>
    <p:sldId id="276" r:id="rId9"/>
    <p:sldId id="273" r:id="rId10"/>
    <p:sldId id="269" r:id="rId11"/>
    <p:sldId id="270" r:id="rId12"/>
    <p:sldId id="271" r:id="rId13"/>
    <p:sldId id="277" r:id="rId14"/>
    <p:sldId id="272" r:id="rId15"/>
    <p:sldId id="267" r:id="rId16"/>
    <p:sldId id="261" r:id="rId17"/>
    <p:sldId id="26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6D62"/>
    <a:srgbClr val="1C9E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39EE0-A907-F2EA-B4D4-AD44246503E7}" v="7" dt="2024-04-14T23:48:26.511"/>
    <p1510:client id="{B31E55D0-161B-4DA7-B980-583CDE5AD212}" v="250" dt="2024-04-15T00:34:11.258"/>
    <p1510:client id="{C5BA1B89-78D8-765F-B741-8C45635DF5B5}" v="409" dt="2024-04-14T23:41:07.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2" autoAdjust="0"/>
    <p:restoredTop sz="94660"/>
  </p:normalViewPr>
  <p:slideViewPr>
    <p:cSldViewPr snapToGrid="0">
      <p:cViewPr varScale="1">
        <p:scale>
          <a:sx n="115" d="100"/>
          <a:sy n="115" d="100"/>
        </p:scale>
        <p:origin x="2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E899D-279D-49F1-98C4-38F0A5F1ADE9}"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56C40D9E-D311-48DE-9007-455458734491}">
      <dgm:prSet/>
      <dgm:spPr/>
      <dgm:t>
        <a:bodyPr/>
        <a:lstStyle/>
        <a:p>
          <a:r>
            <a:rPr lang="en-US" b="1"/>
            <a:t>Model Optimization: </a:t>
          </a:r>
          <a:r>
            <a:rPr lang="en-US"/>
            <a:t>Explore advanced neural network architectures and ensemble methods for improved performance. </a:t>
          </a:r>
        </a:p>
      </dgm:t>
    </dgm:pt>
    <dgm:pt modelId="{701D543B-BD86-4539-B266-B71B67E9FB18}" type="parTrans" cxnId="{915C2C88-5CC0-45D7-924D-C0DA943F8442}">
      <dgm:prSet/>
      <dgm:spPr/>
      <dgm:t>
        <a:bodyPr/>
        <a:lstStyle/>
        <a:p>
          <a:endParaRPr lang="en-US"/>
        </a:p>
      </dgm:t>
    </dgm:pt>
    <dgm:pt modelId="{2BE7E0E9-FBB0-44FC-83CD-7C3292AF0787}" type="sibTrans" cxnId="{915C2C88-5CC0-45D7-924D-C0DA943F8442}">
      <dgm:prSet/>
      <dgm:spPr/>
      <dgm:t>
        <a:bodyPr/>
        <a:lstStyle/>
        <a:p>
          <a:endParaRPr lang="en-US"/>
        </a:p>
      </dgm:t>
    </dgm:pt>
    <dgm:pt modelId="{4C154C13-71CD-4455-9085-D1AA56C9EDCC}">
      <dgm:prSet/>
      <dgm:spPr/>
      <dgm:t>
        <a:bodyPr/>
        <a:lstStyle/>
        <a:p>
          <a:r>
            <a:rPr lang="en-US" b="1"/>
            <a:t>Domain-Specific Adaptation:</a:t>
          </a:r>
          <a:r>
            <a:rPr lang="en-US"/>
            <a:t> Tailor models to specific e-commerce domains for more accurate insights. </a:t>
          </a:r>
        </a:p>
      </dgm:t>
    </dgm:pt>
    <dgm:pt modelId="{E9F1697E-A1E3-4742-8929-54367CDB0D6E}" type="parTrans" cxnId="{FBD4457D-79AE-475F-8B03-47D070A2603D}">
      <dgm:prSet/>
      <dgm:spPr/>
      <dgm:t>
        <a:bodyPr/>
        <a:lstStyle/>
        <a:p>
          <a:endParaRPr lang="en-US"/>
        </a:p>
      </dgm:t>
    </dgm:pt>
    <dgm:pt modelId="{DF47B1BF-4C7B-4159-9E1E-F8DE8B38B2EC}" type="sibTrans" cxnId="{FBD4457D-79AE-475F-8B03-47D070A2603D}">
      <dgm:prSet/>
      <dgm:spPr/>
      <dgm:t>
        <a:bodyPr/>
        <a:lstStyle/>
        <a:p>
          <a:endParaRPr lang="en-US"/>
        </a:p>
      </dgm:t>
    </dgm:pt>
    <dgm:pt modelId="{FCE5C0C2-6722-4DE8-8B8D-A1E9B63209D1}">
      <dgm:prSet/>
      <dgm:spPr/>
      <dgm:t>
        <a:bodyPr/>
        <a:lstStyle/>
        <a:p>
          <a:r>
            <a:rPr lang="en-US" b="1"/>
            <a:t>Real-time Analysis: </a:t>
          </a:r>
          <a:r>
            <a:rPr lang="en-US"/>
            <a:t>Develop techniques for swift responses to changing consumer sentiments. </a:t>
          </a:r>
        </a:p>
      </dgm:t>
    </dgm:pt>
    <dgm:pt modelId="{902C6DAA-78DF-4254-A3EC-0B6128DC99BC}" type="parTrans" cxnId="{DB20C8BD-A37B-4576-A177-EC785CD4676B}">
      <dgm:prSet/>
      <dgm:spPr/>
      <dgm:t>
        <a:bodyPr/>
        <a:lstStyle/>
        <a:p>
          <a:endParaRPr lang="en-US"/>
        </a:p>
      </dgm:t>
    </dgm:pt>
    <dgm:pt modelId="{574DF1CE-07CA-41AF-92FD-71DA14909123}" type="sibTrans" cxnId="{DB20C8BD-A37B-4576-A177-EC785CD4676B}">
      <dgm:prSet/>
      <dgm:spPr/>
      <dgm:t>
        <a:bodyPr/>
        <a:lstStyle/>
        <a:p>
          <a:endParaRPr lang="en-US"/>
        </a:p>
      </dgm:t>
    </dgm:pt>
    <dgm:pt modelId="{D156B850-8B8C-43B9-B91D-EE7B6490C856}">
      <dgm:prSet/>
      <dgm:spPr/>
      <dgm:t>
        <a:bodyPr/>
        <a:lstStyle/>
        <a:p>
          <a:r>
            <a:rPr lang="en-US" b="1"/>
            <a:t>Feature-Level Analysis:</a:t>
          </a:r>
          <a:r>
            <a:rPr lang="en-US"/>
            <a:t> Investigate sentiment towards specific product attributes for deeper insights. </a:t>
          </a:r>
        </a:p>
      </dgm:t>
    </dgm:pt>
    <dgm:pt modelId="{7A4176FA-9697-4EB2-9C2B-6EF3140C248A}" type="parTrans" cxnId="{C737FD85-06FA-4544-BB48-6FC228DF9B1B}">
      <dgm:prSet/>
      <dgm:spPr/>
      <dgm:t>
        <a:bodyPr/>
        <a:lstStyle/>
        <a:p>
          <a:endParaRPr lang="en-US"/>
        </a:p>
      </dgm:t>
    </dgm:pt>
    <dgm:pt modelId="{24B0AA3A-C094-4CC4-93BF-3D3C61F8A395}" type="sibTrans" cxnId="{C737FD85-06FA-4544-BB48-6FC228DF9B1B}">
      <dgm:prSet/>
      <dgm:spPr/>
      <dgm:t>
        <a:bodyPr/>
        <a:lstStyle/>
        <a:p>
          <a:endParaRPr lang="en-US"/>
        </a:p>
      </dgm:t>
    </dgm:pt>
    <dgm:pt modelId="{B8FFFFB5-47DE-4900-99B7-639F04B1C91D}">
      <dgm:prSet/>
      <dgm:spPr/>
      <dgm:t>
        <a:bodyPr/>
        <a:lstStyle/>
        <a:p>
          <a:r>
            <a:rPr lang="en-US" b="1"/>
            <a:t>Personalization Integration:</a:t>
          </a:r>
          <a:r>
            <a:rPr lang="en-US"/>
            <a:t> Combine sentiment analysis with recommendation systems for enhanced shopping experiences. </a:t>
          </a:r>
        </a:p>
      </dgm:t>
    </dgm:pt>
    <dgm:pt modelId="{F8363B1E-1352-45AB-A901-A2F4718FD971}" type="parTrans" cxnId="{8516F19E-A75B-4505-AB8F-575A3EC9C576}">
      <dgm:prSet/>
      <dgm:spPr/>
      <dgm:t>
        <a:bodyPr/>
        <a:lstStyle/>
        <a:p>
          <a:endParaRPr lang="en-US"/>
        </a:p>
      </dgm:t>
    </dgm:pt>
    <dgm:pt modelId="{971BC618-1347-4CD4-BC65-CD9A546DC4ED}" type="sibTrans" cxnId="{8516F19E-A75B-4505-AB8F-575A3EC9C576}">
      <dgm:prSet/>
      <dgm:spPr/>
      <dgm:t>
        <a:bodyPr/>
        <a:lstStyle/>
        <a:p>
          <a:endParaRPr lang="en-US"/>
        </a:p>
      </dgm:t>
    </dgm:pt>
    <dgm:pt modelId="{CC315118-9978-4DA9-99C9-0A4A08867F76}">
      <dgm:prSet/>
      <dgm:spPr/>
      <dgm:t>
        <a:bodyPr/>
        <a:lstStyle/>
        <a:p>
          <a:r>
            <a:rPr lang="en-US" b="1"/>
            <a:t>Bias Mitigation:  </a:t>
          </a:r>
          <a:r>
            <a:rPr lang="en-US"/>
            <a:t>Continuously assess and mitigate bias in models to ensure fairness. Slide </a:t>
          </a:r>
        </a:p>
      </dgm:t>
    </dgm:pt>
    <dgm:pt modelId="{1BC6B75A-D31B-4379-9ADC-6479A5ADCDF1}" type="parTrans" cxnId="{C4DB7642-0934-4176-B512-9D084A54A2F2}">
      <dgm:prSet/>
      <dgm:spPr/>
      <dgm:t>
        <a:bodyPr/>
        <a:lstStyle/>
        <a:p>
          <a:endParaRPr lang="en-US"/>
        </a:p>
      </dgm:t>
    </dgm:pt>
    <dgm:pt modelId="{FA7D2189-E1BF-4DD2-9AAD-612A87BF3230}" type="sibTrans" cxnId="{C4DB7642-0934-4176-B512-9D084A54A2F2}">
      <dgm:prSet/>
      <dgm:spPr/>
      <dgm:t>
        <a:bodyPr/>
        <a:lstStyle/>
        <a:p>
          <a:endParaRPr lang="en-US"/>
        </a:p>
      </dgm:t>
    </dgm:pt>
    <dgm:pt modelId="{CBEDCA0C-7C0D-4037-84BC-42F124F873BE}" type="pres">
      <dgm:prSet presAssocID="{3CDE899D-279D-49F1-98C4-38F0A5F1ADE9}" presName="diagram" presStyleCnt="0">
        <dgm:presLayoutVars>
          <dgm:dir/>
          <dgm:resizeHandles val="exact"/>
        </dgm:presLayoutVars>
      </dgm:prSet>
      <dgm:spPr/>
    </dgm:pt>
    <dgm:pt modelId="{1425848F-BD61-4696-8869-5D546DCB8438}" type="pres">
      <dgm:prSet presAssocID="{56C40D9E-D311-48DE-9007-455458734491}" presName="node" presStyleLbl="node1" presStyleIdx="0" presStyleCnt="6">
        <dgm:presLayoutVars>
          <dgm:bulletEnabled val="1"/>
        </dgm:presLayoutVars>
      </dgm:prSet>
      <dgm:spPr/>
    </dgm:pt>
    <dgm:pt modelId="{02A23C64-A0AE-4E6B-A0FE-BCDAD9CE9E06}" type="pres">
      <dgm:prSet presAssocID="{2BE7E0E9-FBB0-44FC-83CD-7C3292AF0787}" presName="sibTrans" presStyleCnt="0"/>
      <dgm:spPr/>
    </dgm:pt>
    <dgm:pt modelId="{22633450-3AC2-4DA8-B821-9E00DE901044}" type="pres">
      <dgm:prSet presAssocID="{4C154C13-71CD-4455-9085-D1AA56C9EDCC}" presName="node" presStyleLbl="node1" presStyleIdx="1" presStyleCnt="6">
        <dgm:presLayoutVars>
          <dgm:bulletEnabled val="1"/>
        </dgm:presLayoutVars>
      </dgm:prSet>
      <dgm:spPr/>
    </dgm:pt>
    <dgm:pt modelId="{B6A79A8C-B2FA-436E-8CBF-33FB288AFC51}" type="pres">
      <dgm:prSet presAssocID="{DF47B1BF-4C7B-4159-9E1E-F8DE8B38B2EC}" presName="sibTrans" presStyleCnt="0"/>
      <dgm:spPr/>
    </dgm:pt>
    <dgm:pt modelId="{0CDB7588-1A8A-40EC-99C2-10A96ABE340A}" type="pres">
      <dgm:prSet presAssocID="{FCE5C0C2-6722-4DE8-8B8D-A1E9B63209D1}" presName="node" presStyleLbl="node1" presStyleIdx="2" presStyleCnt="6">
        <dgm:presLayoutVars>
          <dgm:bulletEnabled val="1"/>
        </dgm:presLayoutVars>
      </dgm:prSet>
      <dgm:spPr/>
    </dgm:pt>
    <dgm:pt modelId="{E7308FA6-B06F-452C-9E2E-F0D3BDE715CD}" type="pres">
      <dgm:prSet presAssocID="{574DF1CE-07CA-41AF-92FD-71DA14909123}" presName="sibTrans" presStyleCnt="0"/>
      <dgm:spPr/>
    </dgm:pt>
    <dgm:pt modelId="{BB7D1094-8A4E-460B-9462-1A427B23478D}" type="pres">
      <dgm:prSet presAssocID="{D156B850-8B8C-43B9-B91D-EE7B6490C856}" presName="node" presStyleLbl="node1" presStyleIdx="3" presStyleCnt="6">
        <dgm:presLayoutVars>
          <dgm:bulletEnabled val="1"/>
        </dgm:presLayoutVars>
      </dgm:prSet>
      <dgm:spPr/>
    </dgm:pt>
    <dgm:pt modelId="{EBAF1317-36E5-409A-A552-9435B52145B2}" type="pres">
      <dgm:prSet presAssocID="{24B0AA3A-C094-4CC4-93BF-3D3C61F8A395}" presName="sibTrans" presStyleCnt="0"/>
      <dgm:spPr/>
    </dgm:pt>
    <dgm:pt modelId="{A87FF06D-BE4B-4EA7-82FE-80CD94DEB5A6}" type="pres">
      <dgm:prSet presAssocID="{B8FFFFB5-47DE-4900-99B7-639F04B1C91D}" presName="node" presStyleLbl="node1" presStyleIdx="4" presStyleCnt="6">
        <dgm:presLayoutVars>
          <dgm:bulletEnabled val="1"/>
        </dgm:presLayoutVars>
      </dgm:prSet>
      <dgm:spPr/>
    </dgm:pt>
    <dgm:pt modelId="{64F7461B-1427-4F1C-A04F-CAC9E8520134}" type="pres">
      <dgm:prSet presAssocID="{971BC618-1347-4CD4-BC65-CD9A546DC4ED}" presName="sibTrans" presStyleCnt="0"/>
      <dgm:spPr/>
    </dgm:pt>
    <dgm:pt modelId="{17865586-5C7C-4396-8228-7A15A17B75C7}" type="pres">
      <dgm:prSet presAssocID="{CC315118-9978-4DA9-99C9-0A4A08867F76}" presName="node" presStyleLbl="node1" presStyleIdx="5" presStyleCnt="6">
        <dgm:presLayoutVars>
          <dgm:bulletEnabled val="1"/>
        </dgm:presLayoutVars>
      </dgm:prSet>
      <dgm:spPr/>
    </dgm:pt>
  </dgm:ptLst>
  <dgm:cxnLst>
    <dgm:cxn modelId="{A1B0CB23-916A-43D3-A16E-3BE588B12C64}" type="presOf" srcId="{3CDE899D-279D-49F1-98C4-38F0A5F1ADE9}" destId="{CBEDCA0C-7C0D-4037-84BC-42F124F873BE}" srcOrd="0" destOrd="0" presId="urn:microsoft.com/office/officeart/2005/8/layout/default"/>
    <dgm:cxn modelId="{C4DB7642-0934-4176-B512-9D084A54A2F2}" srcId="{3CDE899D-279D-49F1-98C4-38F0A5F1ADE9}" destId="{CC315118-9978-4DA9-99C9-0A4A08867F76}" srcOrd="5" destOrd="0" parTransId="{1BC6B75A-D31B-4379-9ADC-6479A5ADCDF1}" sibTransId="{FA7D2189-E1BF-4DD2-9AAD-612A87BF3230}"/>
    <dgm:cxn modelId="{A57FBD55-7D04-4EA6-A89E-A7A9FFAE157E}" type="presOf" srcId="{B8FFFFB5-47DE-4900-99B7-639F04B1C91D}" destId="{A87FF06D-BE4B-4EA7-82FE-80CD94DEB5A6}" srcOrd="0" destOrd="0" presId="urn:microsoft.com/office/officeart/2005/8/layout/default"/>
    <dgm:cxn modelId="{FBD4457D-79AE-475F-8B03-47D070A2603D}" srcId="{3CDE899D-279D-49F1-98C4-38F0A5F1ADE9}" destId="{4C154C13-71CD-4455-9085-D1AA56C9EDCC}" srcOrd="1" destOrd="0" parTransId="{E9F1697E-A1E3-4742-8929-54367CDB0D6E}" sibTransId="{DF47B1BF-4C7B-4159-9E1E-F8DE8B38B2EC}"/>
    <dgm:cxn modelId="{CC42AF83-E5C0-43C2-B83E-E4C376218755}" type="presOf" srcId="{56C40D9E-D311-48DE-9007-455458734491}" destId="{1425848F-BD61-4696-8869-5D546DCB8438}" srcOrd="0" destOrd="0" presId="urn:microsoft.com/office/officeart/2005/8/layout/default"/>
    <dgm:cxn modelId="{C737FD85-06FA-4544-BB48-6FC228DF9B1B}" srcId="{3CDE899D-279D-49F1-98C4-38F0A5F1ADE9}" destId="{D156B850-8B8C-43B9-B91D-EE7B6490C856}" srcOrd="3" destOrd="0" parTransId="{7A4176FA-9697-4EB2-9C2B-6EF3140C248A}" sibTransId="{24B0AA3A-C094-4CC4-93BF-3D3C61F8A395}"/>
    <dgm:cxn modelId="{915C2C88-5CC0-45D7-924D-C0DA943F8442}" srcId="{3CDE899D-279D-49F1-98C4-38F0A5F1ADE9}" destId="{56C40D9E-D311-48DE-9007-455458734491}" srcOrd="0" destOrd="0" parTransId="{701D543B-BD86-4539-B266-B71B67E9FB18}" sibTransId="{2BE7E0E9-FBB0-44FC-83CD-7C3292AF0787}"/>
    <dgm:cxn modelId="{41BA5788-44E0-4F5B-8E32-123FAB6D7586}" type="presOf" srcId="{D156B850-8B8C-43B9-B91D-EE7B6490C856}" destId="{BB7D1094-8A4E-460B-9462-1A427B23478D}" srcOrd="0" destOrd="0" presId="urn:microsoft.com/office/officeart/2005/8/layout/default"/>
    <dgm:cxn modelId="{8516F19E-A75B-4505-AB8F-575A3EC9C576}" srcId="{3CDE899D-279D-49F1-98C4-38F0A5F1ADE9}" destId="{B8FFFFB5-47DE-4900-99B7-639F04B1C91D}" srcOrd="4" destOrd="0" parTransId="{F8363B1E-1352-45AB-A901-A2F4718FD971}" sibTransId="{971BC618-1347-4CD4-BC65-CD9A546DC4ED}"/>
    <dgm:cxn modelId="{161B13A3-B721-4BD5-A7BF-DAB151FE069A}" type="presOf" srcId="{FCE5C0C2-6722-4DE8-8B8D-A1E9B63209D1}" destId="{0CDB7588-1A8A-40EC-99C2-10A96ABE340A}" srcOrd="0" destOrd="0" presId="urn:microsoft.com/office/officeart/2005/8/layout/default"/>
    <dgm:cxn modelId="{C605DBAD-C3D5-4D5F-8743-BD51ECB7C356}" type="presOf" srcId="{CC315118-9978-4DA9-99C9-0A4A08867F76}" destId="{17865586-5C7C-4396-8228-7A15A17B75C7}" srcOrd="0" destOrd="0" presId="urn:microsoft.com/office/officeart/2005/8/layout/default"/>
    <dgm:cxn modelId="{DB20C8BD-A37B-4576-A177-EC785CD4676B}" srcId="{3CDE899D-279D-49F1-98C4-38F0A5F1ADE9}" destId="{FCE5C0C2-6722-4DE8-8B8D-A1E9B63209D1}" srcOrd="2" destOrd="0" parTransId="{902C6DAA-78DF-4254-A3EC-0B6128DC99BC}" sibTransId="{574DF1CE-07CA-41AF-92FD-71DA14909123}"/>
    <dgm:cxn modelId="{DB059DDB-2C24-4700-AF34-98ACF697F520}" type="presOf" srcId="{4C154C13-71CD-4455-9085-D1AA56C9EDCC}" destId="{22633450-3AC2-4DA8-B821-9E00DE901044}" srcOrd="0" destOrd="0" presId="urn:microsoft.com/office/officeart/2005/8/layout/default"/>
    <dgm:cxn modelId="{52E4991D-FA6D-4F67-B6B6-6D5E820E5EC3}" type="presParOf" srcId="{CBEDCA0C-7C0D-4037-84BC-42F124F873BE}" destId="{1425848F-BD61-4696-8869-5D546DCB8438}" srcOrd="0" destOrd="0" presId="urn:microsoft.com/office/officeart/2005/8/layout/default"/>
    <dgm:cxn modelId="{E006130A-6115-4DC5-870F-E9AC1C4AC453}" type="presParOf" srcId="{CBEDCA0C-7C0D-4037-84BC-42F124F873BE}" destId="{02A23C64-A0AE-4E6B-A0FE-BCDAD9CE9E06}" srcOrd="1" destOrd="0" presId="urn:microsoft.com/office/officeart/2005/8/layout/default"/>
    <dgm:cxn modelId="{BD3FBB70-EE9C-4813-AA2A-AAB26FB3809D}" type="presParOf" srcId="{CBEDCA0C-7C0D-4037-84BC-42F124F873BE}" destId="{22633450-3AC2-4DA8-B821-9E00DE901044}" srcOrd="2" destOrd="0" presId="urn:microsoft.com/office/officeart/2005/8/layout/default"/>
    <dgm:cxn modelId="{80525DB3-F4AC-45C3-9A0E-BBE1342BDA5F}" type="presParOf" srcId="{CBEDCA0C-7C0D-4037-84BC-42F124F873BE}" destId="{B6A79A8C-B2FA-436E-8CBF-33FB288AFC51}" srcOrd="3" destOrd="0" presId="urn:microsoft.com/office/officeart/2005/8/layout/default"/>
    <dgm:cxn modelId="{07AEECDD-53E8-4C8A-8A80-048AA1F96F20}" type="presParOf" srcId="{CBEDCA0C-7C0D-4037-84BC-42F124F873BE}" destId="{0CDB7588-1A8A-40EC-99C2-10A96ABE340A}" srcOrd="4" destOrd="0" presId="urn:microsoft.com/office/officeart/2005/8/layout/default"/>
    <dgm:cxn modelId="{668B9E02-8FF8-4333-A047-574405E2D636}" type="presParOf" srcId="{CBEDCA0C-7C0D-4037-84BC-42F124F873BE}" destId="{E7308FA6-B06F-452C-9E2E-F0D3BDE715CD}" srcOrd="5" destOrd="0" presId="urn:microsoft.com/office/officeart/2005/8/layout/default"/>
    <dgm:cxn modelId="{8353C349-1516-439A-B27F-A5B965C6A7D9}" type="presParOf" srcId="{CBEDCA0C-7C0D-4037-84BC-42F124F873BE}" destId="{BB7D1094-8A4E-460B-9462-1A427B23478D}" srcOrd="6" destOrd="0" presId="urn:microsoft.com/office/officeart/2005/8/layout/default"/>
    <dgm:cxn modelId="{D414B41C-EF42-46FD-8F86-64319BB85CE9}" type="presParOf" srcId="{CBEDCA0C-7C0D-4037-84BC-42F124F873BE}" destId="{EBAF1317-36E5-409A-A552-9435B52145B2}" srcOrd="7" destOrd="0" presId="urn:microsoft.com/office/officeart/2005/8/layout/default"/>
    <dgm:cxn modelId="{65B40A3E-4231-4090-A1BD-F71B5223140D}" type="presParOf" srcId="{CBEDCA0C-7C0D-4037-84BC-42F124F873BE}" destId="{A87FF06D-BE4B-4EA7-82FE-80CD94DEB5A6}" srcOrd="8" destOrd="0" presId="urn:microsoft.com/office/officeart/2005/8/layout/default"/>
    <dgm:cxn modelId="{48174545-9C36-4CB8-BB15-2758DFF03CD2}" type="presParOf" srcId="{CBEDCA0C-7C0D-4037-84BC-42F124F873BE}" destId="{64F7461B-1427-4F1C-A04F-CAC9E8520134}" srcOrd="9" destOrd="0" presId="urn:microsoft.com/office/officeart/2005/8/layout/default"/>
    <dgm:cxn modelId="{45D38F7D-E011-45C3-8BDA-D4142C852FB6}" type="presParOf" srcId="{CBEDCA0C-7C0D-4037-84BC-42F124F873BE}" destId="{17865586-5C7C-4396-8228-7A15A17B75C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5848F-BD61-4696-8869-5D546DCB8438}">
      <dsp:nvSpPr>
        <dsp:cNvPr id="0" name=""/>
        <dsp:cNvSpPr/>
      </dsp:nvSpPr>
      <dsp:spPr>
        <a:xfrm>
          <a:off x="301691" y="709"/>
          <a:ext cx="2888290" cy="1732974"/>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Model Optimization: </a:t>
          </a:r>
          <a:r>
            <a:rPr lang="en-US" sz="1800" kern="1200"/>
            <a:t>Explore advanced neural network architectures and ensemble methods for improved performance. </a:t>
          </a:r>
        </a:p>
      </dsp:txBody>
      <dsp:txXfrm>
        <a:off x="301691" y="709"/>
        <a:ext cx="2888290" cy="1732974"/>
      </dsp:txXfrm>
    </dsp:sp>
    <dsp:sp modelId="{22633450-3AC2-4DA8-B821-9E00DE901044}">
      <dsp:nvSpPr>
        <dsp:cNvPr id="0" name=""/>
        <dsp:cNvSpPr/>
      </dsp:nvSpPr>
      <dsp:spPr>
        <a:xfrm>
          <a:off x="3478810" y="709"/>
          <a:ext cx="2888290" cy="1732974"/>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Domain-Specific Adaptation:</a:t>
          </a:r>
          <a:r>
            <a:rPr lang="en-US" sz="1800" kern="1200"/>
            <a:t> Tailor models to specific e-commerce domains for more accurate insights. </a:t>
          </a:r>
        </a:p>
      </dsp:txBody>
      <dsp:txXfrm>
        <a:off x="3478810" y="709"/>
        <a:ext cx="2888290" cy="1732974"/>
      </dsp:txXfrm>
    </dsp:sp>
    <dsp:sp modelId="{0CDB7588-1A8A-40EC-99C2-10A96ABE340A}">
      <dsp:nvSpPr>
        <dsp:cNvPr id="0" name=""/>
        <dsp:cNvSpPr/>
      </dsp:nvSpPr>
      <dsp:spPr>
        <a:xfrm>
          <a:off x="301691" y="2022512"/>
          <a:ext cx="2888290" cy="1732974"/>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Real-time Analysis: </a:t>
          </a:r>
          <a:r>
            <a:rPr lang="en-US" sz="1800" kern="1200"/>
            <a:t>Develop techniques for swift responses to changing consumer sentiments. </a:t>
          </a:r>
        </a:p>
      </dsp:txBody>
      <dsp:txXfrm>
        <a:off x="301691" y="2022512"/>
        <a:ext cx="2888290" cy="1732974"/>
      </dsp:txXfrm>
    </dsp:sp>
    <dsp:sp modelId="{BB7D1094-8A4E-460B-9462-1A427B23478D}">
      <dsp:nvSpPr>
        <dsp:cNvPr id="0" name=""/>
        <dsp:cNvSpPr/>
      </dsp:nvSpPr>
      <dsp:spPr>
        <a:xfrm>
          <a:off x="3478810" y="2022512"/>
          <a:ext cx="2888290" cy="1732974"/>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Feature-Level Analysis:</a:t>
          </a:r>
          <a:r>
            <a:rPr lang="en-US" sz="1800" kern="1200"/>
            <a:t> Investigate sentiment towards specific product attributes for deeper insights. </a:t>
          </a:r>
        </a:p>
      </dsp:txBody>
      <dsp:txXfrm>
        <a:off x="3478810" y="2022512"/>
        <a:ext cx="2888290" cy="1732974"/>
      </dsp:txXfrm>
    </dsp:sp>
    <dsp:sp modelId="{A87FF06D-BE4B-4EA7-82FE-80CD94DEB5A6}">
      <dsp:nvSpPr>
        <dsp:cNvPr id="0" name=""/>
        <dsp:cNvSpPr/>
      </dsp:nvSpPr>
      <dsp:spPr>
        <a:xfrm>
          <a:off x="301691" y="4044316"/>
          <a:ext cx="2888290" cy="1732974"/>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Personalization Integration:</a:t>
          </a:r>
          <a:r>
            <a:rPr lang="en-US" sz="1800" kern="1200"/>
            <a:t> Combine sentiment analysis with recommendation systems for enhanced shopping experiences. </a:t>
          </a:r>
        </a:p>
      </dsp:txBody>
      <dsp:txXfrm>
        <a:off x="301691" y="4044316"/>
        <a:ext cx="2888290" cy="1732974"/>
      </dsp:txXfrm>
    </dsp:sp>
    <dsp:sp modelId="{17865586-5C7C-4396-8228-7A15A17B75C7}">
      <dsp:nvSpPr>
        <dsp:cNvPr id="0" name=""/>
        <dsp:cNvSpPr/>
      </dsp:nvSpPr>
      <dsp:spPr>
        <a:xfrm>
          <a:off x="3478810" y="4044316"/>
          <a:ext cx="2888290" cy="1732974"/>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Bias Mitigation:  </a:t>
          </a:r>
          <a:r>
            <a:rPr lang="en-US" sz="1800" kern="1200"/>
            <a:t>Continuously assess and mitigate bias in models to ensure fairness. Slide </a:t>
          </a:r>
        </a:p>
      </dsp:txBody>
      <dsp:txXfrm>
        <a:off x="3478810" y="4044316"/>
        <a:ext cx="2888290" cy="17329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2661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438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649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927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21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6584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0984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2075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533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4/14/2024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4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4/14/2024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9803935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evillehobson.com/2015/07/20/fir-817-sarcasm-poses-a-challenge-in-sentiment-analysi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000" y="395289"/>
            <a:ext cx="4075200" cy="2226688"/>
          </a:xfrm>
        </p:spPr>
        <p:txBody>
          <a:bodyPr>
            <a:normAutofit/>
          </a:bodyPr>
          <a:lstStyle/>
          <a:p>
            <a:pPr>
              <a:lnSpc>
                <a:spcPct val="90000"/>
              </a:lnSpc>
            </a:pPr>
            <a:r>
              <a:rPr lang="en-US" sz="3700"/>
              <a:t>Sentiment Analysis on Amazon Product Reviews</a:t>
            </a:r>
          </a:p>
        </p:txBody>
      </p:sp>
      <p:sp>
        <p:nvSpPr>
          <p:cNvPr id="3" name="Subtitle 2"/>
          <p:cNvSpPr>
            <a:spLocks noGrp="1"/>
          </p:cNvSpPr>
          <p:nvPr>
            <p:ph type="subTitle" idx="1"/>
          </p:nvPr>
        </p:nvSpPr>
        <p:spPr>
          <a:xfrm>
            <a:off x="990000" y="4248000"/>
            <a:ext cx="4075200" cy="2070001"/>
          </a:xfrm>
        </p:spPr>
        <p:txBody>
          <a:bodyPr vert="horz" lIns="91440" tIns="45720" rIns="91440" bIns="45720" rtlCol="0">
            <a:normAutofit/>
          </a:bodyPr>
          <a:lstStyle/>
          <a:p>
            <a:r>
              <a:rPr lang="en-US"/>
              <a:t>By: Bezawit Ayalew, Vinod Kumar &amp; Srinivas Peri </a:t>
            </a:r>
          </a:p>
        </p:txBody>
      </p:sp>
      <p:grpSp>
        <p:nvGrpSpPr>
          <p:cNvPr id="23" name="Group 22">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27" name="Picture 26">
            <a:extLst>
              <a:ext uri="{FF2B5EF4-FFF2-40B4-BE49-F238E27FC236}">
                <a16:creationId xmlns:a16="http://schemas.microsoft.com/office/drawing/2014/main" id="{A0DBF052-4B65-F1EA-9D82-372EC0F002B9}"/>
              </a:ext>
            </a:extLst>
          </p:cNvPr>
          <p:cNvPicPr>
            <a:picLocks noChangeAspect="1"/>
          </p:cNvPicPr>
          <p:nvPr/>
        </p:nvPicPr>
        <p:blipFill rotWithShape="1">
          <a:blip r:embed="rId2"/>
          <a:srcRect l="40688" r="9" b="9"/>
          <a:stretch/>
        </p:blipFill>
        <p:spPr>
          <a:xfrm>
            <a:off x="6080462" y="6306"/>
            <a:ext cx="6111538"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EDEC1-E8A0-9ADF-CD31-C241EDE1B3AE}"/>
              </a:ext>
            </a:extLst>
          </p:cNvPr>
          <p:cNvSpPr txBox="1"/>
          <p:nvPr/>
        </p:nvSpPr>
        <p:spPr>
          <a:xfrm>
            <a:off x="330863" y="360291"/>
            <a:ext cx="6671515" cy="369332"/>
          </a:xfrm>
          <a:prstGeom prst="rect">
            <a:avLst/>
          </a:prstGeom>
          <a:noFill/>
        </p:spPr>
        <p:txBody>
          <a:bodyPr wrap="square" lIns="91440" tIns="45720" rIns="91440" bIns="45720" anchor="t">
            <a:spAutoFit/>
          </a:bodyPr>
          <a:lstStyle/>
          <a:p>
            <a:r>
              <a:rPr lang="en-US" b="1" dirty="0"/>
              <a:t>Performance Evaluation: CNN</a:t>
            </a:r>
          </a:p>
        </p:txBody>
      </p:sp>
      <p:graphicFrame>
        <p:nvGraphicFramePr>
          <p:cNvPr id="6" name="Table 5">
            <a:extLst>
              <a:ext uri="{FF2B5EF4-FFF2-40B4-BE49-F238E27FC236}">
                <a16:creationId xmlns:a16="http://schemas.microsoft.com/office/drawing/2014/main" id="{B0C0BFEA-62F9-0E88-DC72-899F9516FF24}"/>
              </a:ext>
            </a:extLst>
          </p:cNvPr>
          <p:cNvGraphicFramePr>
            <a:graphicFrameLocks noGrp="1"/>
          </p:cNvGraphicFramePr>
          <p:nvPr>
            <p:extLst>
              <p:ext uri="{D42A27DB-BD31-4B8C-83A1-F6EECF244321}">
                <p14:modId xmlns:p14="http://schemas.microsoft.com/office/powerpoint/2010/main" val="2725560007"/>
              </p:ext>
            </p:extLst>
          </p:nvPr>
        </p:nvGraphicFramePr>
        <p:xfrm>
          <a:off x="5169626" y="790189"/>
          <a:ext cx="1832752" cy="365760"/>
        </p:xfrm>
        <a:graphic>
          <a:graphicData uri="http://schemas.openxmlformats.org/drawingml/2006/table">
            <a:tbl>
              <a:tblPr firstRow="1" bandRow="1">
                <a:tableStyleId>{073A0DAA-6AF3-43AB-8588-CEC1D06C72B9}</a:tableStyleId>
              </a:tblPr>
              <a:tblGrid>
                <a:gridCol w="1832752">
                  <a:extLst>
                    <a:ext uri="{9D8B030D-6E8A-4147-A177-3AD203B41FA5}">
                      <a16:colId xmlns:a16="http://schemas.microsoft.com/office/drawing/2014/main" val="676159470"/>
                    </a:ext>
                  </a:extLst>
                </a:gridCol>
              </a:tblGrid>
              <a:tr h="322821">
                <a:tc>
                  <a:txBody>
                    <a:bodyPr/>
                    <a:lstStyle/>
                    <a:p>
                      <a:pPr algn="ctr"/>
                      <a:r>
                        <a:rPr lang="en-US" b="0" dirty="0"/>
                        <a:t>CNN</a:t>
                      </a:r>
                    </a:p>
                  </a:txBody>
                  <a:tcPr/>
                </a:tc>
                <a:extLst>
                  <a:ext uri="{0D108BD9-81ED-4DB2-BD59-A6C34878D82A}">
                    <a16:rowId xmlns:a16="http://schemas.microsoft.com/office/drawing/2014/main" val="1517271166"/>
                  </a:ext>
                </a:extLst>
              </a:tr>
            </a:tbl>
          </a:graphicData>
        </a:graphic>
      </p:graphicFrame>
      <p:pic>
        <p:nvPicPr>
          <p:cNvPr id="9218" name="Picture 2">
            <a:extLst>
              <a:ext uri="{FF2B5EF4-FFF2-40B4-BE49-F238E27FC236}">
                <a16:creationId xmlns:a16="http://schemas.microsoft.com/office/drawing/2014/main" id="{A9C80525-F9BA-92A5-BEB5-5F06F70E55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9153" y="1371600"/>
            <a:ext cx="3693694" cy="246490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BAA0424-6AF5-23EE-4447-ED69AF2B3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153" y="4167809"/>
            <a:ext cx="3693694" cy="196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6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EDEC1-E8A0-9ADF-CD31-C241EDE1B3AE}"/>
              </a:ext>
            </a:extLst>
          </p:cNvPr>
          <p:cNvSpPr txBox="1"/>
          <p:nvPr/>
        </p:nvSpPr>
        <p:spPr>
          <a:xfrm>
            <a:off x="330863" y="360291"/>
            <a:ext cx="9544657" cy="369332"/>
          </a:xfrm>
          <a:prstGeom prst="rect">
            <a:avLst/>
          </a:prstGeom>
          <a:noFill/>
        </p:spPr>
        <p:txBody>
          <a:bodyPr wrap="square">
            <a:spAutoFit/>
          </a:bodyPr>
          <a:lstStyle/>
          <a:p>
            <a:r>
              <a:rPr lang="en-US" b="1" dirty="0"/>
              <a:t>Performance Evaluation: LSTM Models &amp; CNN Model AUC-ROC</a:t>
            </a:r>
          </a:p>
        </p:txBody>
      </p:sp>
      <p:pic>
        <p:nvPicPr>
          <p:cNvPr id="2" name="Picture 2">
            <a:extLst>
              <a:ext uri="{FF2B5EF4-FFF2-40B4-BE49-F238E27FC236}">
                <a16:creationId xmlns:a16="http://schemas.microsoft.com/office/drawing/2014/main" id="{BB06F904-4FC7-81D5-32AE-1E834AF7C9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48" y="896452"/>
            <a:ext cx="5967911" cy="493844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a:extLst>
              <a:ext uri="{FF2B5EF4-FFF2-40B4-BE49-F238E27FC236}">
                <a16:creationId xmlns:a16="http://schemas.microsoft.com/office/drawing/2014/main" id="{B691D0E4-F9A8-653F-49B2-11054B772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77" t="3314"/>
          <a:stretch/>
        </p:blipFill>
        <p:spPr bwMode="auto">
          <a:xfrm>
            <a:off x="6147643" y="896451"/>
            <a:ext cx="6044356" cy="493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2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9D173-EDA6-807D-9B09-11F6FD944DAD}"/>
              </a:ext>
            </a:extLst>
          </p:cNvPr>
          <p:cNvSpPr txBox="1"/>
          <p:nvPr/>
        </p:nvSpPr>
        <p:spPr>
          <a:xfrm>
            <a:off x="330863" y="360291"/>
            <a:ext cx="11476823" cy="369332"/>
          </a:xfrm>
          <a:prstGeom prst="rect">
            <a:avLst/>
          </a:prstGeom>
          <a:noFill/>
        </p:spPr>
        <p:txBody>
          <a:bodyPr wrap="square">
            <a:spAutoFit/>
          </a:bodyPr>
          <a:lstStyle/>
          <a:p>
            <a:pPr algn="ctr"/>
            <a:r>
              <a:rPr lang="en-US" b="1" dirty="0"/>
              <a:t>Best Performance Models:</a:t>
            </a:r>
          </a:p>
        </p:txBody>
      </p:sp>
      <p:pic>
        <p:nvPicPr>
          <p:cNvPr id="4" name="Picture 2">
            <a:extLst>
              <a:ext uri="{FF2B5EF4-FFF2-40B4-BE49-F238E27FC236}">
                <a16:creationId xmlns:a16="http://schemas.microsoft.com/office/drawing/2014/main" id="{D82C3873-F294-20E4-175C-B052A31A0F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81"/>
          <a:stretch/>
        </p:blipFill>
        <p:spPr bwMode="auto">
          <a:xfrm>
            <a:off x="6614540" y="1410781"/>
            <a:ext cx="4232728" cy="15490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E4AB626E-F296-0007-AA2A-F4C3800C9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259"/>
          <a:stretch/>
        </p:blipFill>
        <p:spPr bwMode="auto">
          <a:xfrm>
            <a:off x="3565972" y="3898198"/>
            <a:ext cx="4699467" cy="15490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5E649E2-EA0A-DD97-D2DB-AE7846570D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50" b="7462"/>
          <a:stretch/>
        </p:blipFill>
        <p:spPr bwMode="auto">
          <a:xfrm>
            <a:off x="330864" y="1410781"/>
            <a:ext cx="4699467" cy="1549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8874D310-6B79-4CE3-62DC-292CB0F030EE}"/>
              </a:ext>
            </a:extLst>
          </p:cNvPr>
          <p:cNvGraphicFramePr>
            <a:graphicFrameLocks noGrp="1"/>
          </p:cNvGraphicFramePr>
          <p:nvPr>
            <p:extLst>
              <p:ext uri="{D42A27DB-BD31-4B8C-83A1-F6EECF244321}">
                <p14:modId xmlns:p14="http://schemas.microsoft.com/office/powerpoint/2010/main" val="738556421"/>
              </p:ext>
            </p:extLst>
          </p:nvPr>
        </p:nvGraphicFramePr>
        <p:xfrm>
          <a:off x="2005495" y="854634"/>
          <a:ext cx="777461" cy="365760"/>
        </p:xfrm>
        <a:graphic>
          <a:graphicData uri="http://schemas.openxmlformats.org/drawingml/2006/table">
            <a:tbl>
              <a:tblPr firstRow="1" bandRow="1">
                <a:tableStyleId>{073A0DAA-6AF3-43AB-8588-CEC1D06C72B9}</a:tableStyleId>
              </a:tblPr>
              <a:tblGrid>
                <a:gridCol w="777461">
                  <a:extLst>
                    <a:ext uri="{9D8B030D-6E8A-4147-A177-3AD203B41FA5}">
                      <a16:colId xmlns:a16="http://schemas.microsoft.com/office/drawing/2014/main" val="676159470"/>
                    </a:ext>
                  </a:extLst>
                </a:gridCol>
              </a:tblGrid>
              <a:tr h="322821">
                <a:tc>
                  <a:txBody>
                    <a:bodyPr/>
                    <a:lstStyle/>
                    <a:p>
                      <a:pPr algn="ctr"/>
                      <a:r>
                        <a:rPr lang="en-US" b="0" dirty="0"/>
                        <a:t>SVM </a:t>
                      </a:r>
                    </a:p>
                  </a:txBody>
                  <a:tcPr/>
                </a:tc>
                <a:extLst>
                  <a:ext uri="{0D108BD9-81ED-4DB2-BD59-A6C34878D82A}">
                    <a16:rowId xmlns:a16="http://schemas.microsoft.com/office/drawing/2014/main" val="1517271166"/>
                  </a:ext>
                </a:extLst>
              </a:tr>
            </a:tbl>
          </a:graphicData>
        </a:graphic>
      </p:graphicFrame>
      <p:graphicFrame>
        <p:nvGraphicFramePr>
          <p:cNvPr id="9" name="Table 8">
            <a:extLst>
              <a:ext uri="{FF2B5EF4-FFF2-40B4-BE49-F238E27FC236}">
                <a16:creationId xmlns:a16="http://schemas.microsoft.com/office/drawing/2014/main" id="{938B1822-A60E-75A0-C133-59BB8DB4362A}"/>
              </a:ext>
            </a:extLst>
          </p:cNvPr>
          <p:cNvGraphicFramePr>
            <a:graphicFrameLocks noGrp="1"/>
          </p:cNvGraphicFramePr>
          <p:nvPr>
            <p:extLst>
              <p:ext uri="{D42A27DB-BD31-4B8C-83A1-F6EECF244321}">
                <p14:modId xmlns:p14="http://schemas.microsoft.com/office/powerpoint/2010/main" val="3814769363"/>
              </p:ext>
            </p:extLst>
          </p:nvPr>
        </p:nvGraphicFramePr>
        <p:xfrm>
          <a:off x="8234335" y="851062"/>
          <a:ext cx="777461" cy="369332"/>
        </p:xfrm>
        <a:graphic>
          <a:graphicData uri="http://schemas.openxmlformats.org/drawingml/2006/table">
            <a:tbl>
              <a:tblPr firstRow="1" bandRow="1">
                <a:tableStyleId>{073A0DAA-6AF3-43AB-8588-CEC1D06C72B9}</a:tableStyleId>
              </a:tblPr>
              <a:tblGrid>
                <a:gridCol w="777461">
                  <a:extLst>
                    <a:ext uri="{9D8B030D-6E8A-4147-A177-3AD203B41FA5}">
                      <a16:colId xmlns:a16="http://schemas.microsoft.com/office/drawing/2014/main" val="676159470"/>
                    </a:ext>
                  </a:extLst>
                </a:gridCol>
              </a:tblGrid>
              <a:tr h="369332">
                <a:tc>
                  <a:txBody>
                    <a:bodyPr/>
                    <a:lstStyle/>
                    <a:p>
                      <a:pPr algn="ctr"/>
                      <a:r>
                        <a:rPr lang="en-US" b="0" dirty="0"/>
                        <a:t>LSTM </a:t>
                      </a:r>
                    </a:p>
                  </a:txBody>
                  <a:tcPr/>
                </a:tc>
                <a:extLst>
                  <a:ext uri="{0D108BD9-81ED-4DB2-BD59-A6C34878D82A}">
                    <a16:rowId xmlns:a16="http://schemas.microsoft.com/office/drawing/2014/main" val="1517271166"/>
                  </a:ext>
                </a:extLst>
              </a:tr>
            </a:tbl>
          </a:graphicData>
        </a:graphic>
      </p:graphicFrame>
      <p:graphicFrame>
        <p:nvGraphicFramePr>
          <p:cNvPr id="10" name="Table 9">
            <a:extLst>
              <a:ext uri="{FF2B5EF4-FFF2-40B4-BE49-F238E27FC236}">
                <a16:creationId xmlns:a16="http://schemas.microsoft.com/office/drawing/2014/main" id="{3336FBB7-D7BF-D04E-8B72-A4F5461A0B5C}"/>
              </a:ext>
            </a:extLst>
          </p:cNvPr>
          <p:cNvGraphicFramePr>
            <a:graphicFrameLocks noGrp="1"/>
          </p:cNvGraphicFramePr>
          <p:nvPr>
            <p:extLst>
              <p:ext uri="{D42A27DB-BD31-4B8C-83A1-F6EECF244321}">
                <p14:modId xmlns:p14="http://schemas.microsoft.com/office/powerpoint/2010/main" val="2958212925"/>
              </p:ext>
            </p:extLst>
          </p:nvPr>
        </p:nvGraphicFramePr>
        <p:xfrm>
          <a:off x="5411897" y="3429000"/>
          <a:ext cx="777461" cy="365760"/>
        </p:xfrm>
        <a:graphic>
          <a:graphicData uri="http://schemas.openxmlformats.org/drawingml/2006/table">
            <a:tbl>
              <a:tblPr firstRow="1" bandRow="1">
                <a:tableStyleId>{073A0DAA-6AF3-43AB-8588-CEC1D06C72B9}</a:tableStyleId>
              </a:tblPr>
              <a:tblGrid>
                <a:gridCol w="777461">
                  <a:extLst>
                    <a:ext uri="{9D8B030D-6E8A-4147-A177-3AD203B41FA5}">
                      <a16:colId xmlns:a16="http://schemas.microsoft.com/office/drawing/2014/main" val="676159470"/>
                    </a:ext>
                  </a:extLst>
                </a:gridCol>
              </a:tblGrid>
              <a:tr h="322821">
                <a:tc>
                  <a:txBody>
                    <a:bodyPr/>
                    <a:lstStyle/>
                    <a:p>
                      <a:pPr algn="ctr"/>
                      <a:r>
                        <a:rPr lang="en-US" b="0" dirty="0"/>
                        <a:t>CNN </a:t>
                      </a:r>
                    </a:p>
                  </a:txBody>
                  <a:tcPr/>
                </a:tc>
                <a:extLst>
                  <a:ext uri="{0D108BD9-81ED-4DB2-BD59-A6C34878D82A}">
                    <a16:rowId xmlns:a16="http://schemas.microsoft.com/office/drawing/2014/main" val="1517271166"/>
                  </a:ext>
                </a:extLst>
              </a:tr>
            </a:tbl>
          </a:graphicData>
        </a:graphic>
      </p:graphicFrame>
    </p:spTree>
    <p:extLst>
      <p:ext uri="{BB962C8B-B14F-4D97-AF65-F5344CB8AC3E}">
        <p14:creationId xmlns:p14="http://schemas.microsoft.com/office/powerpoint/2010/main" val="353043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DD3A7-9D2F-98C3-3542-C7AB8EDD628A}"/>
              </a:ext>
            </a:extLst>
          </p:cNvPr>
          <p:cNvSpPr>
            <a:spLocks noGrp="1"/>
          </p:cNvSpPr>
          <p:nvPr>
            <p:ph type="title"/>
          </p:nvPr>
        </p:nvSpPr>
        <p:spPr>
          <a:xfrm>
            <a:off x="6844145" y="47825"/>
            <a:ext cx="4078800" cy="1594282"/>
          </a:xfrm>
        </p:spPr>
        <p:txBody>
          <a:bodyPr vert="horz" wrap="square" lIns="91440" tIns="45720" rIns="91440" bIns="45720" rtlCol="0" anchor="b" anchorCtr="0">
            <a:normAutofit/>
          </a:bodyPr>
          <a:lstStyle/>
          <a:p>
            <a:pPr algn="ctr"/>
            <a:r>
              <a:rPr lang="en-US" sz="4000" b="1" kern="1200" cap="none" spc="0" baseline="0" dirty="0">
                <a:latin typeface="+mj-lt"/>
                <a:ea typeface="+mj-ea"/>
                <a:cs typeface="+mj-cs"/>
              </a:rPr>
              <a:t>Conclusion</a:t>
            </a:r>
            <a:r>
              <a:rPr lang="en-US" sz="4000" dirty="0"/>
              <a:t> </a:t>
            </a:r>
            <a:endParaRPr lang="en-US" sz="4000" kern="1200" cap="none" spc="0" baseline="0" dirty="0">
              <a:latin typeface="+mj-lt"/>
              <a:ea typeface="+mj-ea"/>
              <a:cs typeface="+mj-cs"/>
            </a:endParaRPr>
          </a:p>
        </p:txBody>
      </p:sp>
      <p:pic>
        <p:nvPicPr>
          <p:cNvPr id="7" name="Picture 6" descr="Light bulb on yellow background with sketched light beams and cord">
            <a:extLst>
              <a:ext uri="{FF2B5EF4-FFF2-40B4-BE49-F238E27FC236}">
                <a16:creationId xmlns:a16="http://schemas.microsoft.com/office/drawing/2014/main" id="{8BE5E5FB-C512-8218-33B6-109213AD319F}"/>
              </a:ext>
            </a:extLst>
          </p:cNvPr>
          <p:cNvPicPr>
            <a:picLocks noChangeAspect="1"/>
          </p:cNvPicPr>
          <p:nvPr/>
        </p:nvPicPr>
        <p:blipFill rotWithShape="1">
          <a:blip r:embed="rId2"/>
          <a:srcRect l="38500" r="1" b="1"/>
          <a:stretch/>
        </p:blipFill>
        <p:spPr>
          <a:xfrm>
            <a:off x="717006" y="1637280"/>
            <a:ext cx="4717296" cy="468072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20" name="Straight Connector 19">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6E3ADA4-A57E-1403-3C4D-BC218C8E7234}"/>
              </a:ext>
            </a:extLst>
          </p:cNvPr>
          <p:cNvSpPr txBox="1"/>
          <p:nvPr/>
        </p:nvSpPr>
        <p:spPr>
          <a:xfrm>
            <a:off x="6094337" y="2224746"/>
            <a:ext cx="5273616" cy="29990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40000"/>
              </a:lnSpc>
              <a:spcAft>
                <a:spcPts val="600"/>
              </a:spcAft>
              <a:buFont typeface="Arial"/>
              <a:buChar char="•"/>
            </a:pPr>
            <a:r>
              <a:rPr lang="en-US" sz="1400" b="1" spc="50" dirty="0">
                <a:solidFill>
                  <a:schemeClr val="tx1">
                    <a:alpha val="60000"/>
                  </a:schemeClr>
                </a:solidFill>
              </a:rPr>
              <a:t>Top Performers:</a:t>
            </a:r>
            <a:r>
              <a:rPr lang="en-US" sz="1400" spc="50">
                <a:solidFill>
                  <a:schemeClr val="tx1">
                    <a:alpha val="60000"/>
                  </a:schemeClr>
                </a:solidFill>
              </a:rPr>
              <a:t> </a:t>
            </a:r>
            <a:r>
              <a:rPr lang="en-US" sz="1400" spc="50" dirty="0">
                <a:solidFill>
                  <a:schemeClr val="tx1">
                    <a:alpha val="60000"/>
                  </a:schemeClr>
                </a:solidFill>
              </a:rPr>
              <a:t> LSTM with Adam Optimizer and Sigmoid activation function show promising results over Support Vector Machine (SVM) and Convolutional Neural Network (CNN). </a:t>
            </a:r>
          </a:p>
          <a:p>
            <a:pPr marL="285750" indent="-285750">
              <a:lnSpc>
                <a:spcPct val="140000"/>
              </a:lnSpc>
              <a:spcAft>
                <a:spcPts val="600"/>
              </a:spcAft>
              <a:buFont typeface="Arial"/>
              <a:buChar char="•"/>
            </a:pPr>
            <a:r>
              <a:rPr lang="en-US" sz="1400" b="1" spc="50" dirty="0">
                <a:solidFill>
                  <a:schemeClr val="tx1">
                    <a:alpha val="60000"/>
                  </a:schemeClr>
                </a:solidFill>
              </a:rPr>
              <a:t>Business Impact:</a:t>
            </a:r>
            <a:r>
              <a:rPr lang="en-US" sz="1400" spc="50" dirty="0">
                <a:solidFill>
                  <a:schemeClr val="tx1">
                    <a:alpha val="60000"/>
                  </a:schemeClr>
                </a:solidFill>
              </a:rPr>
              <a:t> Accurate sentiment analysis can enhance customer satisfaction and marketing strategies. </a:t>
            </a:r>
            <a:endParaRPr lang="en-US" sz="1400" spc="50">
              <a:solidFill>
                <a:schemeClr val="tx1">
                  <a:alpha val="60000"/>
                </a:schemeClr>
              </a:solidFill>
            </a:endParaRPr>
          </a:p>
          <a:p>
            <a:pPr marL="285750" indent="-285750">
              <a:lnSpc>
                <a:spcPct val="140000"/>
              </a:lnSpc>
              <a:spcAft>
                <a:spcPts val="600"/>
              </a:spcAft>
              <a:buFont typeface="Arial"/>
              <a:buChar char="•"/>
            </a:pPr>
            <a:r>
              <a:rPr lang="en-US" sz="1400" b="1" spc="50" dirty="0">
                <a:solidFill>
                  <a:schemeClr val="tx1">
                    <a:alpha val="60000"/>
                  </a:schemeClr>
                </a:solidFill>
              </a:rPr>
              <a:t>Customer-Centric Approach:</a:t>
            </a:r>
            <a:r>
              <a:rPr lang="en-US" sz="1400" spc="50" dirty="0">
                <a:solidFill>
                  <a:schemeClr val="tx1">
                    <a:alpha val="60000"/>
                  </a:schemeClr>
                </a:solidFill>
              </a:rPr>
              <a:t> Advancements in sentiment analysis empower businesses to better understand and respond to consumer sentiments, fostering loyalty and success.​</a:t>
            </a:r>
          </a:p>
        </p:txBody>
      </p:sp>
    </p:spTree>
    <p:extLst>
      <p:ext uri="{BB962C8B-B14F-4D97-AF65-F5344CB8AC3E}">
        <p14:creationId xmlns:p14="http://schemas.microsoft.com/office/powerpoint/2010/main" val="160823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6D10C-7CC1-2D9D-FD62-C978498EC0CF}"/>
              </a:ext>
            </a:extLst>
          </p:cNvPr>
          <p:cNvSpPr>
            <a:spLocks noGrp="1"/>
          </p:cNvSpPr>
          <p:nvPr>
            <p:ph type="title"/>
          </p:nvPr>
        </p:nvSpPr>
        <p:spPr>
          <a:xfrm>
            <a:off x="990000" y="946800"/>
            <a:ext cx="3570482" cy="4689475"/>
          </a:xfrm>
        </p:spPr>
        <p:txBody>
          <a:bodyPr vert="horz" lIns="91440" tIns="45720" rIns="91440" bIns="45720" rtlCol="0" anchor="t" anchorCtr="0">
            <a:normAutofit/>
          </a:bodyPr>
          <a:lstStyle/>
          <a:p>
            <a:r>
              <a:rPr lang="en-US" sz="4000" b="1" kern="1200" cap="none" spc="0" baseline="0" dirty="0">
                <a:latin typeface="+mj-lt"/>
                <a:ea typeface="+mj-ea"/>
                <a:cs typeface="+mj-cs"/>
              </a:rPr>
              <a:t>Future Work</a:t>
            </a:r>
            <a:r>
              <a:rPr lang="en-US" sz="4000" b="1" dirty="0"/>
              <a:t> </a:t>
            </a:r>
            <a:endParaRPr lang="en-US" sz="4000" kern="1200" cap="none" spc="0" baseline="0">
              <a:latin typeface="+mj-lt"/>
            </a:endParaRPr>
          </a:p>
        </p:txBody>
      </p:sp>
      <p:cxnSp>
        <p:nvCxnSpPr>
          <p:cNvPr id="12" name="Straight Connector 11">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9E4FA221-A636-8C7C-0BBC-D9ABFBDB8F0E}"/>
              </a:ext>
            </a:extLst>
          </p:cNvPr>
          <p:cNvGraphicFramePr/>
          <p:nvPr>
            <p:extLst>
              <p:ext uri="{D42A27DB-BD31-4B8C-83A1-F6EECF244321}">
                <p14:modId xmlns:p14="http://schemas.microsoft.com/office/powerpoint/2010/main" val="1142459313"/>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8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8" name="Group 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3" name="Rectangle 32">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28DCC6-0589-240F-8D85-7E21A2E619A0}"/>
              </a:ext>
            </a:extLst>
          </p:cNvPr>
          <p:cNvSpPr txBox="1"/>
          <p:nvPr/>
        </p:nvSpPr>
        <p:spPr>
          <a:xfrm>
            <a:off x="1079510" y="4575967"/>
            <a:ext cx="4457690" cy="17208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4800">
                <a:latin typeface="+mj-lt"/>
                <a:ea typeface="+mj-ea"/>
                <a:cs typeface="+mj-cs"/>
              </a:rPr>
              <a:t>Thank you!</a:t>
            </a:r>
          </a:p>
        </p:txBody>
      </p:sp>
      <p:pic>
        <p:nvPicPr>
          <p:cNvPr id="6" name="Picture 5" descr="Magnifying glass on clear background">
            <a:extLst>
              <a:ext uri="{FF2B5EF4-FFF2-40B4-BE49-F238E27FC236}">
                <a16:creationId xmlns:a16="http://schemas.microsoft.com/office/drawing/2014/main" id="{02B3BB87-DD8F-C487-88B1-88E3877C9E0F}"/>
              </a:ext>
            </a:extLst>
          </p:cNvPr>
          <p:cNvPicPr>
            <a:picLocks noChangeAspect="1"/>
          </p:cNvPicPr>
          <p:nvPr/>
        </p:nvPicPr>
        <p:blipFill rotWithShape="1">
          <a:blip r:embed="rId2"/>
          <a:srcRect t="15264" b="35404"/>
          <a:stretch/>
        </p:blipFill>
        <p:spPr>
          <a:xfrm>
            <a:off x="20" y="10"/>
            <a:ext cx="12191977" cy="4014777"/>
          </a:xfrm>
          <a:prstGeom prst="rect">
            <a:avLst/>
          </a:prstGeom>
        </p:spPr>
      </p:pic>
      <p:cxnSp>
        <p:nvCxnSpPr>
          <p:cNvPr id="35" name="Straight Connector 3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0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2F7BA-2A58-D3B8-5C56-DEDEEE469269}"/>
              </a:ext>
            </a:extLst>
          </p:cNvPr>
          <p:cNvSpPr>
            <a:spLocks noGrp="1"/>
          </p:cNvSpPr>
          <p:nvPr>
            <p:ph type="title"/>
          </p:nvPr>
        </p:nvSpPr>
        <p:spPr>
          <a:xfrm>
            <a:off x="4880276" y="177"/>
            <a:ext cx="6317998" cy="1120439"/>
          </a:xfrm>
        </p:spPr>
        <p:txBody>
          <a:bodyPr wrap="square" anchor="b">
            <a:normAutofit/>
          </a:bodyPr>
          <a:lstStyle/>
          <a:p>
            <a:pPr algn="ctr"/>
            <a:r>
              <a:rPr lang="en-US" sz="4000" b="1" dirty="0"/>
              <a:t>Introduction</a:t>
            </a:r>
          </a:p>
        </p:txBody>
      </p:sp>
      <p:pic>
        <p:nvPicPr>
          <p:cNvPr id="4" name="Picture 3" descr="A yellow smiley face with a sad face&#10;&#10;Description automatically generated">
            <a:extLst>
              <a:ext uri="{FF2B5EF4-FFF2-40B4-BE49-F238E27FC236}">
                <a16:creationId xmlns:a16="http://schemas.microsoft.com/office/drawing/2014/main" id="{5F9B8A54-9EBE-6342-3275-077C496D6CF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691" r="40138"/>
          <a:stretch/>
        </p:blipFill>
        <p:spPr>
          <a:xfrm>
            <a:off x="20" y="10"/>
            <a:ext cx="3863955" cy="6857989"/>
          </a:xfrm>
          <a:prstGeom prst="rect">
            <a:avLst/>
          </a:prstGeom>
        </p:spPr>
      </p:pic>
      <p:cxnSp>
        <p:nvCxnSpPr>
          <p:cNvPr id="33" name="Straight Connector 32">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CBF26A-8B44-AD8E-66A5-D448DA8B1F06}"/>
              </a:ext>
            </a:extLst>
          </p:cNvPr>
          <p:cNvSpPr>
            <a:spLocks noGrp="1"/>
          </p:cNvSpPr>
          <p:nvPr>
            <p:ph idx="1"/>
          </p:nvPr>
        </p:nvSpPr>
        <p:spPr>
          <a:xfrm>
            <a:off x="4304542" y="850982"/>
            <a:ext cx="7475111" cy="3365032"/>
          </a:xfrm>
        </p:spPr>
        <p:txBody>
          <a:bodyPr vert="horz" lIns="91440" tIns="45720" rIns="91440" bIns="45720" rtlCol="0" anchor="t">
            <a:noAutofit/>
          </a:bodyPr>
          <a:lstStyle/>
          <a:p>
            <a:pPr marL="0" indent="0">
              <a:lnSpc>
                <a:spcPct val="140000"/>
              </a:lnSpc>
              <a:buNone/>
            </a:pPr>
            <a:endParaRPr lang="en-US" dirty="0">
              <a:solidFill>
                <a:srgbClr val="000000">
                  <a:alpha val="60000"/>
                </a:srgbClr>
              </a:solidFill>
            </a:endParaRPr>
          </a:p>
          <a:p>
            <a:pPr marL="0" indent="0">
              <a:lnSpc>
                <a:spcPct val="140000"/>
              </a:lnSpc>
              <a:buNone/>
            </a:pPr>
            <a:r>
              <a:rPr lang="en-US" dirty="0">
                <a:ea typeface="+mn-lt"/>
                <a:cs typeface="+mn-lt"/>
              </a:rPr>
              <a:t>In the bustling world of e-commerce, understanding customer sentiments is paramount for business success</a:t>
            </a:r>
            <a:endParaRPr lang="en-US" dirty="0">
              <a:solidFill>
                <a:srgbClr val="000000">
                  <a:alpha val="60000"/>
                </a:srgbClr>
              </a:solidFill>
              <a:ea typeface="+mn-lt"/>
              <a:cs typeface="+mn-lt"/>
            </a:endParaRPr>
          </a:p>
          <a:p>
            <a:pPr marL="359410" indent="-359410">
              <a:lnSpc>
                <a:spcPct val="140000"/>
              </a:lnSpc>
            </a:pPr>
            <a:r>
              <a:rPr lang="en-US" b="1" dirty="0">
                <a:ea typeface="+mn-lt"/>
                <a:cs typeface="+mn-lt"/>
              </a:rPr>
              <a:t>Importance:</a:t>
            </a:r>
            <a:r>
              <a:rPr lang="en-US" dirty="0">
                <a:ea typeface="+mn-lt"/>
                <a:cs typeface="+mn-lt"/>
              </a:rPr>
              <a:t> Uncovering consumer sentiments holds the key to enhancing user experiences and driving business growth.</a:t>
            </a:r>
            <a:endParaRPr lang="en-US" dirty="0">
              <a:solidFill>
                <a:srgbClr val="000000">
                  <a:alpha val="60000"/>
                </a:srgbClr>
              </a:solidFill>
            </a:endParaRPr>
          </a:p>
          <a:p>
            <a:pPr marL="359410" indent="-359410">
              <a:lnSpc>
                <a:spcPct val="140000"/>
              </a:lnSpc>
            </a:pPr>
            <a:r>
              <a:rPr lang="en-US" b="1" dirty="0">
                <a:ea typeface="+mn-lt"/>
                <a:cs typeface="+mn-lt"/>
              </a:rPr>
              <a:t>Objective:</a:t>
            </a:r>
            <a:r>
              <a:rPr lang="en-US" dirty="0">
                <a:ea typeface="+mn-lt"/>
                <a:cs typeface="+mn-lt"/>
              </a:rPr>
              <a:t> This study aims to explore sentiment analysis techniques and their pivotal role in improving e-commerce platforms' understanding of customer feedback, particularly analyzing sentiments in Amazon product review</a:t>
            </a:r>
            <a:endParaRPr lang="en-US" dirty="0">
              <a:solidFill>
                <a:srgbClr val="000000">
                  <a:alpha val="60000"/>
                </a:srgbClr>
              </a:solidFill>
            </a:endParaRPr>
          </a:p>
        </p:txBody>
      </p:sp>
      <p:sp>
        <p:nvSpPr>
          <p:cNvPr id="6" name="TextBox 5">
            <a:extLst>
              <a:ext uri="{FF2B5EF4-FFF2-40B4-BE49-F238E27FC236}">
                <a16:creationId xmlns:a16="http://schemas.microsoft.com/office/drawing/2014/main" id="{1D2B124F-8704-8B64-7B3D-3656BD74B298}"/>
              </a:ext>
            </a:extLst>
          </p:cNvPr>
          <p:cNvSpPr txBox="1"/>
          <p:nvPr/>
        </p:nvSpPr>
        <p:spPr>
          <a:xfrm>
            <a:off x="1085650" y="6657944"/>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35157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2D5FD-187F-A53B-1110-A6D27FFC4761}"/>
              </a:ext>
            </a:extLst>
          </p:cNvPr>
          <p:cNvSpPr>
            <a:spLocks noGrp="1"/>
          </p:cNvSpPr>
          <p:nvPr>
            <p:ph type="title"/>
          </p:nvPr>
        </p:nvSpPr>
        <p:spPr>
          <a:xfrm>
            <a:off x="5416498" y="177"/>
            <a:ext cx="6317998" cy="1120439"/>
          </a:xfrm>
        </p:spPr>
        <p:txBody>
          <a:bodyPr wrap="square" anchor="b">
            <a:normAutofit/>
          </a:bodyPr>
          <a:lstStyle/>
          <a:p>
            <a:pPr algn="ctr"/>
            <a:r>
              <a:rPr lang="en-US" sz="4000" b="1" dirty="0"/>
              <a:t>Methodology</a:t>
            </a:r>
          </a:p>
        </p:txBody>
      </p:sp>
      <p:pic>
        <p:nvPicPr>
          <p:cNvPr id="24" name="Picture 23" descr="Graph on document with pen">
            <a:extLst>
              <a:ext uri="{FF2B5EF4-FFF2-40B4-BE49-F238E27FC236}">
                <a16:creationId xmlns:a16="http://schemas.microsoft.com/office/drawing/2014/main" id="{1A0AA89D-7950-292E-5837-A6FB945AFF27}"/>
              </a:ext>
            </a:extLst>
          </p:cNvPr>
          <p:cNvPicPr>
            <a:picLocks noChangeAspect="1"/>
          </p:cNvPicPr>
          <p:nvPr/>
        </p:nvPicPr>
        <p:blipFill rotWithShape="1">
          <a:blip r:embed="rId2"/>
          <a:srcRect l="38216" r="-4626" b="-82"/>
          <a:stretch/>
        </p:blipFill>
        <p:spPr>
          <a:xfrm>
            <a:off x="20" y="10"/>
            <a:ext cx="3409281" cy="6863433"/>
          </a:xfrm>
          <a:prstGeom prst="rect">
            <a:avLst/>
          </a:prstGeom>
        </p:spPr>
      </p:pic>
      <p:cxnSp>
        <p:nvCxnSpPr>
          <p:cNvPr id="25" name="Straight Connector 24">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B7E776-AD5B-8494-90A4-C26C4F9066D6}"/>
              </a:ext>
            </a:extLst>
          </p:cNvPr>
          <p:cNvSpPr>
            <a:spLocks noGrp="1"/>
          </p:cNvSpPr>
          <p:nvPr>
            <p:ph idx="1"/>
          </p:nvPr>
        </p:nvSpPr>
        <p:spPr>
          <a:xfrm>
            <a:off x="4163430" y="1092668"/>
            <a:ext cx="7469466" cy="3365032"/>
          </a:xfrm>
        </p:spPr>
        <p:txBody>
          <a:bodyPr vert="horz" lIns="91440" tIns="45720" rIns="91440" bIns="45720" rtlCol="0" anchor="t">
            <a:noAutofit/>
          </a:bodyPr>
          <a:lstStyle/>
          <a:p>
            <a:pPr marL="0" indent="0">
              <a:lnSpc>
                <a:spcPct val="140000"/>
              </a:lnSpc>
              <a:buNone/>
            </a:pPr>
            <a:endParaRPr lang="en-US" sz="800" dirty="0"/>
          </a:p>
          <a:p>
            <a:pPr marL="342900" indent="-342900">
              <a:lnSpc>
                <a:spcPct val="140000"/>
              </a:lnSpc>
            </a:pPr>
            <a:r>
              <a:rPr lang="en-US" sz="1600" b="1" u="sng" dirty="0">
                <a:ea typeface="+mn-lt"/>
                <a:cs typeface="+mn-lt"/>
              </a:rPr>
              <a:t>Data Preprocessing:</a:t>
            </a:r>
            <a:r>
              <a:rPr lang="en-US" sz="1600" dirty="0">
                <a:ea typeface="+mn-lt"/>
                <a:cs typeface="+mn-lt"/>
              </a:rPr>
              <a:t> Cleaning and preparation of the Amazon product reviews dataset.</a:t>
            </a:r>
            <a:endParaRPr lang="en-US" sz="1600" dirty="0">
              <a:solidFill>
                <a:srgbClr val="000000">
                  <a:alpha val="60000"/>
                </a:srgbClr>
              </a:solidFill>
            </a:endParaRPr>
          </a:p>
          <a:p>
            <a:pPr marL="342900" indent="-342900">
              <a:lnSpc>
                <a:spcPct val="140000"/>
              </a:lnSpc>
            </a:pPr>
            <a:r>
              <a:rPr lang="en-US" sz="1600" b="1" u="sng" dirty="0">
                <a:ea typeface="+mn-lt"/>
                <a:cs typeface="+mn-lt"/>
              </a:rPr>
              <a:t>Model Training:</a:t>
            </a:r>
            <a:r>
              <a:rPr lang="en-US" sz="1600" dirty="0">
                <a:ea typeface="+mn-lt"/>
                <a:cs typeface="+mn-lt"/>
              </a:rPr>
              <a:t> Training Support Vector Machines (SVM), Logistic Regression, LSTM, and Convolutional Neural Network (CNN) models using Natural Language Processing (NLP) techniques.</a:t>
            </a:r>
            <a:endParaRPr lang="en-US" sz="1600" dirty="0">
              <a:solidFill>
                <a:srgbClr val="000000">
                  <a:alpha val="60000"/>
                </a:srgbClr>
              </a:solidFill>
              <a:ea typeface="+mn-lt"/>
              <a:cs typeface="+mn-lt"/>
            </a:endParaRPr>
          </a:p>
          <a:p>
            <a:pPr marL="342900" indent="-342900">
              <a:lnSpc>
                <a:spcPct val="140000"/>
              </a:lnSpc>
            </a:pPr>
            <a:r>
              <a:rPr lang="en-US" sz="1600" b="1" u="sng" dirty="0">
                <a:ea typeface="+mn-lt"/>
                <a:cs typeface="+mn-lt"/>
              </a:rPr>
              <a:t>Model Evaluation</a:t>
            </a:r>
            <a:r>
              <a:rPr lang="en-US" sz="1600" dirty="0">
                <a:ea typeface="+mn-lt"/>
                <a:cs typeface="+mn-lt"/>
              </a:rPr>
              <a:t>: Assessing the performance of each model based on accuracy in sentiment classification.</a:t>
            </a:r>
            <a:endParaRPr lang="en-US" sz="1600" dirty="0">
              <a:solidFill>
                <a:srgbClr val="000000">
                  <a:alpha val="60000"/>
                </a:srgbClr>
              </a:solidFill>
              <a:ea typeface="+mn-lt"/>
              <a:cs typeface="+mn-lt"/>
            </a:endParaRPr>
          </a:p>
          <a:p>
            <a:pPr marL="342900" indent="-342900">
              <a:lnSpc>
                <a:spcPct val="140000"/>
              </a:lnSpc>
            </a:pPr>
            <a:r>
              <a:rPr lang="en-US" sz="1600" b="1" u="sng" dirty="0">
                <a:ea typeface="+mn-lt"/>
                <a:cs typeface="+mn-lt"/>
              </a:rPr>
              <a:t>Evaluation Strategy</a:t>
            </a:r>
            <a:r>
              <a:rPr lang="en-US" sz="1600" dirty="0">
                <a:ea typeface="+mn-lt"/>
                <a:cs typeface="+mn-lt"/>
              </a:rPr>
              <a:t>: Addressing over-fitting and under-fitting using k-fold cross-validation.</a:t>
            </a:r>
            <a:endParaRPr lang="en-US" sz="1600" dirty="0">
              <a:solidFill>
                <a:srgbClr val="000000">
                  <a:alpha val="60000"/>
                </a:srgbClr>
              </a:solidFill>
              <a:ea typeface="+mn-lt"/>
              <a:cs typeface="+mn-lt"/>
            </a:endParaRPr>
          </a:p>
          <a:p>
            <a:pPr marL="342900" indent="-342900">
              <a:lnSpc>
                <a:spcPct val="140000"/>
              </a:lnSpc>
            </a:pPr>
            <a:r>
              <a:rPr lang="en-US" sz="1600" b="1" u="sng" dirty="0">
                <a:ea typeface="+mn-lt"/>
                <a:cs typeface="+mn-lt"/>
              </a:rPr>
              <a:t>Ablation Study</a:t>
            </a:r>
            <a:r>
              <a:rPr lang="en-US" sz="1600" dirty="0">
                <a:ea typeface="+mn-lt"/>
                <a:cs typeface="+mn-lt"/>
              </a:rPr>
              <a:t>: Investigating the impact of different model configurations on performance.</a:t>
            </a:r>
            <a:endParaRPr lang="en-US" sz="1600" dirty="0">
              <a:solidFill>
                <a:srgbClr val="000000">
                  <a:alpha val="60000"/>
                </a:srgbClr>
              </a:solidFill>
            </a:endParaRPr>
          </a:p>
          <a:p>
            <a:pPr marL="342900" indent="-342900">
              <a:lnSpc>
                <a:spcPct val="140000"/>
              </a:lnSpc>
            </a:pPr>
            <a:r>
              <a:rPr lang="en-US" sz="1600" b="1" u="sng" dirty="0">
                <a:ea typeface="+mn-lt"/>
                <a:cs typeface="+mn-lt"/>
              </a:rPr>
              <a:t>Insightful Analysis:</a:t>
            </a:r>
            <a:r>
              <a:rPr lang="en-US" sz="1600" dirty="0">
                <a:ea typeface="+mn-lt"/>
                <a:cs typeface="+mn-lt"/>
              </a:rPr>
              <a:t> Examination of extreme errors to gain deeper insights.</a:t>
            </a:r>
            <a:endParaRPr lang="en-US" sz="1600" dirty="0"/>
          </a:p>
        </p:txBody>
      </p:sp>
    </p:spTree>
    <p:extLst>
      <p:ext uri="{BB962C8B-B14F-4D97-AF65-F5344CB8AC3E}">
        <p14:creationId xmlns:p14="http://schemas.microsoft.com/office/powerpoint/2010/main" val="400540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05B9-D9C4-9C30-740A-0B00FCD387A9}"/>
              </a:ext>
            </a:extLst>
          </p:cNvPr>
          <p:cNvSpPr>
            <a:spLocks noGrp="1"/>
          </p:cNvSpPr>
          <p:nvPr>
            <p:ph type="title"/>
          </p:nvPr>
        </p:nvSpPr>
        <p:spPr>
          <a:xfrm>
            <a:off x="989400" y="510209"/>
            <a:ext cx="10213200" cy="1020417"/>
          </a:xfrm>
        </p:spPr>
        <p:txBody>
          <a:bodyPr>
            <a:normAutofit fontScale="90000"/>
          </a:bodyPr>
          <a:lstStyle/>
          <a:p>
            <a:pPr algn="ctr"/>
            <a:br>
              <a:rPr lang="en-US" sz="3600" b="1"/>
            </a:br>
            <a:r>
              <a:rPr lang="en-US" sz="3600" b="1"/>
              <a:t>Data Processing</a:t>
            </a:r>
            <a:br>
              <a:rPr lang="en-US" sz="3200" dirty="0"/>
            </a:br>
            <a:endParaRPr lang="en-US" dirty="0"/>
          </a:p>
        </p:txBody>
      </p:sp>
      <p:sp>
        <p:nvSpPr>
          <p:cNvPr id="3" name="Content Placeholder 2">
            <a:extLst>
              <a:ext uri="{FF2B5EF4-FFF2-40B4-BE49-F238E27FC236}">
                <a16:creationId xmlns:a16="http://schemas.microsoft.com/office/drawing/2014/main" id="{3F472530-B35E-2463-C76D-E8C910740A05}"/>
              </a:ext>
            </a:extLst>
          </p:cNvPr>
          <p:cNvSpPr>
            <a:spLocks noGrp="1"/>
          </p:cNvSpPr>
          <p:nvPr>
            <p:ph idx="1"/>
          </p:nvPr>
        </p:nvSpPr>
        <p:spPr/>
        <p:txBody>
          <a:bodyPr vert="horz" lIns="91440" tIns="45720" rIns="91440" bIns="45720" rtlCol="0" anchor="t">
            <a:normAutofit/>
          </a:bodyPr>
          <a:lstStyle/>
          <a:p>
            <a:pPr marL="171450" indent="-171450">
              <a:buClr>
                <a:srgbClr val="2EACE2"/>
              </a:buClr>
            </a:pPr>
            <a:r>
              <a:rPr lang="en-US" sz="1600">
                <a:solidFill>
                  <a:srgbClr val="000000">
                    <a:alpha val="60000"/>
                  </a:srgbClr>
                </a:solidFill>
                <a:latin typeface="Avenir Next LT Pro"/>
                <a:cs typeface="Times New Roman"/>
              </a:rPr>
              <a:t>   The Amazon product reviews dataset is used here it contains two files  the train datafile  and test data file .</a:t>
            </a:r>
            <a:endParaRPr lang="en-US" sz="1600">
              <a:solidFill>
                <a:srgbClr val="000000">
                  <a:alpha val="60000"/>
                </a:srgbClr>
              </a:solidFill>
            </a:endParaRPr>
          </a:p>
          <a:p>
            <a:pPr marL="359410" indent="-359410" algn="just"/>
            <a:r>
              <a:rPr lang="en-US" sz="1600">
                <a:solidFill>
                  <a:srgbClr val="000000">
                    <a:alpha val="60000"/>
                  </a:srgbClr>
                </a:solidFill>
              </a:rPr>
              <a:t>The Amazon Review dataset Is structured as classes that are labelled as  __label__1 and __label__2, and there is only one class per row. __label__1 corresponds to 1- and 2-star reviews, and __label__2 corresponds to 4- and 5-star reviews. (3-star reviews i.e., reviews with neutral sentiment were not included in the original), The review titles, followed by ':' and a space, are prepended to the text. </a:t>
            </a:r>
          </a:p>
          <a:p>
            <a:pPr marL="359410" indent="-359410" algn="just"/>
            <a:r>
              <a:rPr lang="en-US" sz="1600">
                <a:solidFill>
                  <a:srgbClr val="000000">
                    <a:alpha val="60000"/>
                  </a:srgbClr>
                </a:solidFill>
              </a:rPr>
              <a:t>The given data is cleaned using the clean function which is used to remove noise and irrelevant information.</a:t>
            </a:r>
          </a:p>
        </p:txBody>
      </p:sp>
    </p:spTree>
    <p:extLst>
      <p:ext uri="{BB962C8B-B14F-4D97-AF65-F5344CB8AC3E}">
        <p14:creationId xmlns:p14="http://schemas.microsoft.com/office/powerpoint/2010/main" val="62384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9042-9A63-AEA4-1206-44748764D6F3}"/>
              </a:ext>
            </a:extLst>
          </p:cNvPr>
          <p:cNvSpPr>
            <a:spLocks noGrp="1"/>
          </p:cNvSpPr>
          <p:nvPr>
            <p:ph type="title"/>
          </p:nvPr>
        </p:nvSpPr>
        <p:spPr/>
        <p:txBody>
          <a:bodyPr>
            <a:normAutofit/>
          </a:bodyPr>
          <a:lstStyle/>
          <a:p>
            <a:pPr algn="ctr"/>
            <a:r>
              <a:rPr lang="en-US" b="1"/>
              <a:t>Tokenization</a:t>
            </a:r>
            <a:endParaRPr lang="en-US"/>
          </a:p>
        </p:txBody>
      </p:sp>
      <p:sp>
        <p:nvSpPr>
          <p:cNvPr id="3" name="Content Placeholder 2">
            <a:extLst>
              <a:ext uri="{FF2B5EF4-FFF2-40B4-BE49-F238E27FC236}">
                <a16:creationId xmlns:a16="http://schemas.microsoft.com/office/drawing/2014/main" id="{E75A684A-94A1-4794-D25B-C94B87098DEE}"/>
              </a:ext>
            </a:extLst>
          </p:cNvPr>
          <p:cNvSpPr>
            <a:spLocks noGrp="1"/>
          </p:cNvSpPr>
          <p:nvPr>
            <p:ph idx="1"/>
          </p:nvPr>
        </p:nvSpPr>
        <p:spPr>
          <a:xfrm>
            <a:off x="989400" y="1696889"/>
            <a:ext cx="10213200" cy="4626766"/>
          </a:xfrm>
        </p:spPr>
        <p:txBody>
          <a:bodyPr vert="horz" lIns="91440" tIns="45720" rIns="91440" bIns="45720" rtlCol="0" anchor="t">
            <a:normAutofit/>
          </a:bodyPr>
          <a:lstStyle/>
          <a:p>
            <a:pPr marL="359410" indent="-359410" algn="just"/>
            <a:r>
              <a:rPr lang="en-US" sz="1800">
                <a:solidFill>
                  <a:srgbClr val="000000">
                    <a:alpha val="60000"/>
                  </a:srgbClr>
                </a:solidFill>
                <a:ea typeface="+mn-lt"/>
                <a:cs typeface="+mn-lt"/>
              </a:rPr>
              <a:t>The text data is tokenized using the Tokenizer class from the </a:t>
            </a:r>
            <a:r>
              <a:rPr lang="en-US" sz="1800" err="1">
                <a:solidFill>
                  <a:srgbClr val="000000">
                    <a:alpha val="60000"/>
                  </a:srgbClr>
                </a:solidFill>
                <a:ea typeface="+mn-lt"/>
                <a:cs typeface="+mn-lt"/>
              </a:rPr>
              <a:t>Keras</a:t>
            </a:r>
            <a:r>
              <a:rPr lang="en-US" sz="1800">
                <a:solidFill>
                  <a:srgbClr val="000000">
                    <a:alpha val="60000"/>
                  </a:srgbClr>
                </a:solidFill>
                <a:ea typeface="+mn-lt"/>
                <a:cs typeface="+mn-lt"/>
              </a:rPr>
              <a:t> library.</a:t>
            </a:r>
            <a:endParaRPr lang="en-US" sz="1800">
              <a:solidFill>
                <a:srgbClr val="000000">
                  <a:alpha val="60000"/>
                </a:srgbClr>
              </a:solidFill>
              <a:latin typeface="Avenir Next LT Pro"/>
              <a:cs typeface="Arial"/>
            </a:endParaRPr>
          </a:p>
          <a:p>
            <a:pPr marL="359410" indent="-359410" algn="just"/>
            <a:r>
              <a:rPr lang="en-US" sz="1800">
                <a:solidFill>
                  <a:srgbClr val="000000">
                    <a:alpha val="60000"/>
                  </a:srgbClr>
                </a:solidFill>
                <a:ea typeface="+mn-lt"/>
                <a:cs typeface="+mn-lt"/>
              </a:rPr>
              <a:t>The Tokenizer class is used to vectorize a text corpus by converting text into sequences of integers, where each integer represents a unique token (word).</a:t>
            </a:r>
            <a:endParaRPr lang="en-US"/>
          </a:p>
          <a:p>
            <a:pPr marL="359410" indent="-359410" algn="just"/>
            <a:r>
              <a:rPr lang="en-US" sz="1800">
                <a:solidFill>
                  <a:srgbClr val="000000">
                    <a:alpha val="60000"/>
                  </a:srgbClr>
                </a:solidFill>
                <a:ea typeface="+mn-lt"/>
                <a:cs typeface="+mn-lt"/>
              </a:rPr>
              <a:t>The </a:t>
            </a:r>
            <a:r>
              <a:rPr lang="en-US" sz="1800" err="1">
                <a:solidFill>
                  <a:srgbClr val="000000">
                    <a:alpha val="60000"/>
                  </a:srgbClr>
                </a:solidFill>
                <a:ea typeface="+mn-lt"/>
                <a:cs typeface="+mn-lt"/>
              </a:rPr>
              <a:t>fit_on_texts</a:t>
            </a:r>
            <a:r>
              <a:rPr lang="en-US" sz="1800">
                <a:solidFill>
                  <a:srgbClr val="000000">
                    <a:alpha val="60000"/>
                  </a:srgbClr>
                </a:solidFill>
                <a:ea typeface="+mn-lt"/>
                <a:cs typeface="+mn-lt"/>
              </a:rPr>
              <a:t> method of the Tokenizer class is used to fit the tokenizer on the training text data, building the vocabulary of words from the text.</a:t>
            </a:r>
            <a:endParaRPr lang="en-US"/>
          </a:p>
          <a:p>
            <a:pPr marL="359410" indent="-359410" algn="just"/>
            <a:r>
              <a:rPr lang="en-US" sz="1800">
                <a:solidFill>
                  <a:srgbClr val="000000">
                    <a:alpha val="60000"/>
                  </a:srgbClr>
                </a:solidFill>
                <a:ea typeface="+mn-lt"/>
                <a:cs typeface="+mn-lt"/>
              </a:rPr>
              <a:t>The </a:t>
            </a:r>
            <a:r>
              <a:rPr lang="en-US" sz="1800" err="1">
                <a:solidFill>
                  <a:srgbClr val="000000">
                    <a:alpha val="60000"/>
                  </a:srgbClr>
                </a:solidFill>
                <a:ea typeface="+mn-lt"/>
                <a:cs typeface="+mn-lt"/>
              </a:rPr>
              <a:t>texts_to_sequences</a:t>
            </a:r>
            <a:r>
              <a:rPr lang="en-US" sz="1800">
                <a:solidFill>
                  <a:srgbClr val="000000">
                    <a:alpha val="60000"/>
                  </a:srgbClr>
                </a:solidFill>
                <a:ea typeface="+mn-lt"/>
                <a:cs typeface="+mn-lt"/>
              </a:rPr>
              <a:t> method of the Tokenizer class is then used to convert the text data into sequences of integers based on the tokenizer's vocabulary.</a:t>
            </a:r>
            <a:endParaRPr lang="en-US"/>
          </a:p>
          <a:p>
            <a:pPr marL="359410" indent="-359410" algn="just"/>
            <a:r>
              <a:rPr lang="en-US" sz="1800">
                <a:solidFill>
                  <a:srgbClr val="000000">
                    <a:alpha val="60000"/>
                  </a:srgbClr>
                </a:solidFill>
                <a:ea typeface="+mn-lt"/>
                <a:cs typeface="+mn-lt"/>
              </a:rPr>
              <a:t>Finally, the sequences are padded or truncated to a fixed length using the </a:t>
            </a:r>
            <a:r>
              <a:rPr lang="en-US" sz="1800" err="1">
                <a:solidFill>
                  <a:srgbClr val="000000">
                    <a:alpha val="60000"/>
                  </a:srgbClr>
                </a:solidFill>
                <a:ea typeface="+mn-lt"/>
                <a:cs typeface="+mn-lt"/>
              </a:rPr>
              <a:t>pad_sequences</a:t>
            </a:r>
            <a:r>
              <a:rPr lang="en-US" sz="1800">
                <a:solidFill>
                  <a:srgbClr val="000000">
                    <a:alpha val="60000"/>
                  </a:srgbClr>
                </a:solidFill>
                <a:ea typeface="+mn-lt"/>
                <a:cs typeface="+mn-lt"/>
              </a:rPr>
              <a:t> function to ensure uniform input size for the model.</a:t>
            </a:r>
            <a:endParaRPr lang="en-US"/>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423256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BE98-3A19-E521-29C8-9C835E35B401}"/>
              </a:ext>
            </a:extLst>
          </p:cNvPr>
          <p:cNvSpPr>
            <a:spLocks noGrp="1"/>
          </p:cNvSpPr>
          <p:nvPr>
            <p:ph type="title"/>
          </p:nvPr>
        </p:nvSpPr>
        <p:spPr/>
        <p:txBody>
          <a:bodyPr/>
          <a:lstStyle/>
          <a:p>
            <a:pPr algn="ctr"/>
            <a:r>
              <a:rPr lang="en-US" sz="4000" b="1"/>
              <a:t>MODELS</a:t>
            </a:r>
            <a:endParaRPr lang="en-US" sz="4000"/>
          </a:p>
          <a:p>
            <a:endParaRPr lang="en-US"/>
          </a:p>
        </p:txBody>
      </p:sp>
      <p:sp>
        <p:nvSpPr>
          <p:cNvPr id="3" name="Content Placeholder 2">
            <a:extLst>
              <a:ext uri="{FF2B5EF4-FFF2-40B4-BE49-F238E27FC236}">
                <a16:creationId xmlns:a16="http://schemas.microsoft.com/office/drawing/2014/main" id="{768AA71D-B0EB-C1D0-4F5C-79925730656E}"/>
              </a:ext>
            </a:extLst>
          </p:cNvPr>
          <p:cNvSpPr>
            <a:spLocks noGrp="1"/>
          </p:cNvSpPr>
          <p:nvPr>
            <p:ph idx="1"/>
          </p:nvPr>
        </p:nvSpPr>
        <p:spPr>
          <a:xfrm>
            <a:off x="989400" y="1412767"/>
            <a:ext cx="10213200" cy="5069395"/>
          </a:xfrm>
        </p:spPr>
        <p:txBody>
          <a:bodyPr vert="horz" lIns="91440" tIns="45720" rIns="91440" bIns="45720" rtlCol="0" anchor="t">
            <a:normAutofit fontScale="85000" lnSpcReduction="20000"/>
          </a:bodyPr>
          <a:lstStyle/>
          <a:p>
            <a:pPr marL="359410" indent="-359410" algn="just"/>
            <a:r>
              <a:rPr lang="en-US" sz="1700" b="1">
                <a:latin typeface="Times New Roman"/>
                <a:cs typeface="Times New Roman"/>
              </a:rPr>
              <a:t>Support Vector Machine (SVM): </a:t>
            </a:r>
            <a:r>
              <a:rPr lang="en-US" sz="1700">
                <a:latin typeface="Times New Roman"/>
                <a:cs typeface="Times New Roman"/>
              </a:rPr>
              <a:t>SVM is a supervised learning algorithm used for classification tasks. In this methodology, a linear SVM model is trained using the TF-IDF transformed training data. The model learns to classify reviews into positive or negative sentiment categories based on the extracted features.</a:t>
            </a:r>
            <a:endParaRPr lang="en-US" sz="1700">
              <a:solidFill>
                <a:srgbClr val="000000">
                  <a:alpha val="60000"/>
                </a:srgbClr>
              </a:solidFill>
            </a:endParaRPr>
          </a:p>
          <a:p>
            <a:pPr marL="359410" indent="-359410" algn="just"/>
            <a:r>
              <a:rPr lang="en-US" sz="1700" b="1">
                <a:latin typeface="Times New Roman"/>
                <a:cs typeface="Times New Roman"/>
              </a:rPr>
              <a:t> Logistic Regression: </a:t>
            </a:r>
            <a:r>
              <a:rPr lang="en-US" sz="1700">
                <a:latin typeface="Times New Roman"/>
                <a:cs typeface="Times New Roman"/>
              </a:rPr>
              <a:t> Logistic Regression is another classification algorithm commonly used in sentiment analysis tasks. Similar to SVM, a Logistic Regression model is trained on the TF-IDF transformed training data. It learns to predict the probability of a review belonging to a particular sentiment class.</a:t>
            </a:r>
            <a:endParaRPr lang="en-US" sz="1700">
              <a:solidFill>
                <a:srgbClr val="000000">
                  <a:alpha val="60000"/>
                </a:srgbClr>
              </a:solidFill>
            </a:endParaRPr>
          </a:p>
          <a:p>
            <a:pPr marL="359410" indent="-359410" algn="just"/>
            <a:r>
              <a:rPr lang="en-US" sz="1700" b="1">
                <a:latin typeface="Times New Roman"/>
                <a:cs typeface="Times New Roman"/>
              </a:rPr>
              <a:t>Convolutional Neural Network (CNN):</a:t>
            </a:r>
            <a:r>
              <a:rPr lang="en-US" sz="1700">
                <a:latin typeface="Times New Roman"/>
                <a:cs typeface="Times New Roman"/>
              </a:rPr>
              <a:t> CNNs are deep learning models particularly effective in processing spatially structured data such as images and, in this case, sequential data like text. A CNN model is constructed using the </a:t>
            </a:r>
            <a:r>
              <a:rPr lang="en-US" sz="1700" err="1">
                <a:latin typeface="Times New Roman"/>
                <a:cs typeface="Times New Roman"/>
              </a:rPr>
              <a:t>Keras</a:t>
            </a:r>
            <a:r>
              <a:rPr lang="en-US" sz="1700">
                <a:latin typeface="Times New Roman"/>
                <a:cs typeface="Times New Roman"/>
              </a:rPr>
              <a:t> Sequential API and trained on padded sequences of the training data. The model learns hierarchical representations of text features through convolutional layers, enabling it to capture patterns at different levels of abstraction.</a:t>
            </a:r>
            <a:endParaRPr lang="en-US" sz="1700">
              <a:solidFill>
                <a:srgbClr val="000000">
                  <a:alpha val="60000"/>
                </a:srgbClr>
              </a:solidFill>
            </a:endParaRPr>
          </a:p>
          <a:p>
            <a:pPr marL="359410" indent="-359410" algn="just"/>
            <a:r>
              <a:rPr lang="en-US" sz="1700" b="1">
                <a:latin typeface="Times New Roman"/>
                <a:cs typeface="Times New Roman"/>
              </a:rPr>
              <a:t>LSTM: Long Short-Term Memory (LSTM): </a:t>
            </a:r>
            <a:r>
              <a:rPr lang="en-US" sz="1700">
                <a:latin typeface="Times New Roman"/>
                <a:cs typeface="Times New Roman"/>
              </a:rPr>
              <a:t>LSTM is a type of recurrent neural network (RNN) architecture used in deep learning to process sequences of data. It's designed to remember important information and forget non-essential data, making it effective for tasks involving sequential dependencies, such as language modeling and time-series analysis.</a:t>
            </a:r>
            <a:endParaRPr lang="en-US" sz="1700">
              <a:solidFill>
                <a:srgbClr val="000000">
                  <a:alpha val="60000"/>
                </a:srgbClr>
              </a:solidFill>
              <a:latin typeface="Avenir Next LT Pro"/>
              <a:cs typeface="Times New Roman"/>
            </a:endParaRPr>
          </a:p>
          <a:p>
            <a:pPr marL="0" indent="0">
              <a:buNone/>
            </a:pPr>
            <a:br>
              <a:rPr lang="en-US" dirty="0"/>
            </a:br>
            <a:endParaRPr lang="en-US" dirty="0">
              <a:solidFill>
                <a:srgbClr val="000000">
                  <a:alpha val="60000"/>
                </a:srgbClr>
              </a:solidFill>
            </a:endParaRPr>
          </a:p>
        </p:txBody>
      </p:sp>
    </p:spTree>
    <p:extLst>
      <p:ext uri="{BB962C8B-B14F-4D97-AF65-F5344CB8AC3E}">
        <p14:creationId xmlns:p14="http://schemas.microsoft.com/office/powerpoint/2010/main" val="119777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EDEC1-E8A0-9ADF-CD31-C241EDE1B3AE}"/>
              </a:ext>
            </a:extLst>
          </p:cNvPr>
          <p:cNvSpPr txBox="1"/>
          <p:nvPr/>
        </p:nvSpPr>
        <p:spPr>
          <a:xfrm>
            <a:off x="330864" y="360291"/>
            <a:ext cx="6097136" cy="369332"/>
          </a:xfrm>
          <a:prstGeom prst="rect">
            <a:avLst/>
          </a:prstGeom>
          <a:noFill/>
        </p:spPr>
        <p:txBody>
          <a:bodyPr wrap="square">
            <a:spAutoFit/>
          </a:bodyPr>
          <a:lstStyle/>
          <a:p>
            <a:r>
              <a:rPr lang="en-US" dirty="0"/>
              <a:t>Performance Evaluation: SVM, Linear Regression, MLP</a:t>
            </a:r>
          </a:p>
        </p:txBody>
      </p:sp>
      <p:pic>
        <p:nvPicPr>
          <p:cNvPr id="4098" name="Picture 2">
            <a:extLst>
              <a:ext uri="{FF2B5EF4-FFF2-40B4-BE49-F238E27FC236}">
                <a16:creationId xmlns:a16="http://schemas.microsoft.com/office/drawing/2014/main" id="{DB9AF641-4B65-F30D-C8DB-4D49AF415B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586" y="1386349"/>
            <a:ext cx="3057525" cy="2438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B0C0BFEA-62F9-0E88-DC72-899F9516FF24}"/>
              </a:ext>
            </a:extLst>
          </p:cNvPr>
          <p:cNvGraphicFramePr>
            <a:graphicFrameLocks noGrp="1"/>
          </p:cNvGraphicFramePr>
          <p:nvPr>
            <p:extLst>
              <p:ext uri="{D42A27DB-BD31-4B8C-83A1-F6EECF244321}">
                <p14:modId xmlns:p14="http://schemas.microsoft.com/office/powerpoint/2010/main" val="3852195028"/>
              </p:ext>
            </p:extLst>
          </p:nvPr>
        </p:nvGraphicFramePr>
        <p:xfrm>
          <a:off x="1686619" y="875106"/>
          <a:ext cx="777461" cy="365760"/>
        </p:xfrm>
        <a:graphic>
          <a:graphicData uri="http://schemas.openxmlformats.org/drawingml/2006/table">
            <a:tbl>
              <a:tblPr firstRow="1" bandRow="1">
                <a:tableStyleId>{073A0DAA-6AF3-43AB-8588-CEC1D06C72B9}</a:tableStyleId>
              </a:tblPr>
              <a:tblGrid>
                <a:gridCol w="777461">
                  <a:extLst>
                    <a:ext uri="{9D8B030D-6E8A-4147-A177-3AD203B41FA5}">
                      <a16:colId xmlns:a16="http://schemas.microsoft.com/office/drawing/2014/main" val="676159470"/>
                    </a:ext>
                  </a:extLst>
                </a:gridCol>
              </a:tblGrid>
              <a:tr h="322821">
                <a:tc>
                  <a:txBody>
                    <a:bodyPr/>
                    <a:lstStyle/>
                    <a:p>
                      <a:pPr algn="ctr"/>
                      <a:r>
                        <a:rPr lang="en-US" b="0" dirty="0"/>
                        <a:t>LR </a:t>
                      </a:r>
                    </a:p>
                  </a:txBody>
                  <a:tcPr/>
                </a:tc>
                <a:extLst>
                  <a:ext uri="{0D108BD9-81ED-4DB2-BD59-A6C34878D82A}">
                    <a16:rowId xmlns:a16="http://schemas.microsoft.com/office/drawing/2014/main" val="1517271166"/>
                  </a:ext>
                </a:extLst>
              </a:tr>
            </a:tbl>
          </a:graphicData>
        </a:graphic>
      </p:graphicFrame>
      <p:pic>
        <p:nvPicPr>
          <p:cNvPr id="4100" name="Picture 4">
            <a:extLst>
              <a:ext uri="{FF2B5EF4-FFF2-40B4-BE49-F238E27FC236}">
                <a16:creationId xmlns:a16="http://schemas.microsoft.com/office/drawing/2014/main" id="{6B5B90C3-1145-DA72-849F-16F3DF6279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86" y="4285356"/>
            <a:ext cx="3209924" cy="1123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3B8CB15-543A-B977-4793-171845AD48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5457" y="1386349"/>
            <a:ext cx="305752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0A15CDE-42F5-BFD4-8D3A-DBE02E0456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6477"/>
          <a:stretch/>
        </p:blipFill>
        <p:spPr bwMode="auto">
          <a:xfrm>
            <a:off x="4185457" y="4285356"/>
            <a:ext cx="3234518" cy="112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E54EBC4-FD76-70BE-DFDC-A091AC1059AE}"/>
              </a:ext>
            </a:extLst>
          </p:cNvPr>
          <p:cNvGraphicFramePr>
            <a:graphicFrameLocks noGrp="1"/>
          </p:cNvGraphicFramePr>
          <p:nvPr>
            <p:extLst>
              <p:ext uri="{D42A27DB-BD31-4B8C-83A1-F6EECF244321}">
                <p14:modId xmlns:p14="http://schemas.microsoft.com/office/powerpoint/2010/main" val="4184861463"/>
              </p:ext>
            </p:extLst>
          </p:nvPr>
        </p:nvGraphicFramePr>
        <p:xfrm>
          <a:off x="5193140" y="857365"/>
          <a:ext cx="777462" cy="365760"/>
        </p:xfrm>
        <a:graphic>
          <a:graphicData uri="http://schemas.openxmlformats.org/drawingml/2006/table">
            <a:tbl>
              <a:tblPr firstRow="1" bandRow="1">
                <a:tableStyleId>{073A0DAA-6AF3-43AB-8588-CEC1D06C72B9}</a:tableStyleId>
              </a:tblPr>
              <a:tblGrid>
                <a:gridCol w="777462">
                  <a:extLst>
                    <a:ext uri="{9D8B030D-6E8A-4147-A177-3AD203B41FA5}">
                      <a16:colId xmlns:a16="http://schemas.microsoft.com/office/drawing/2014/main" val="676159470"/>
                    </a:ext>
                  </a:extLst>
                </a:gridCol>
              </a:tblGrid>
              <a:tr h="322821">
                <a:tc>
                  <a:txBody>
                    <a:bodyPr/>
                    <a:lstStyle/>
                    <a:p>
                      <a:pPr algn="ctr"/>
                      <a:r>
                        <a:rPr lang="en-US" b="0" dirty="0"/>
                        <a:t>MLP </a:t>
                      </a:r>
                    </a:p>
                  </a:txBody>
                  <a:tcPr/>
                </a:tc>
                <a:extLst>
                  <a:ext uri="{0D108BD9-81ED-4DB2-BD59-A6C34878D82A}">
                    <a16:rowId xmlns:a16="http://schemas.microsoft.com/office/drawing/2014/main" val="1517271166"/>
                  </a:ext>
                </a:extLst>
              </a:tr>
            </a:tbl>
          </a:graphicData>
        </a:graphic>
      </p:graphicFrame>
      <p:graphicFrame>
        <p:nvGraphicFramePr>
          <p:cNvPr id="8" name="Table 7">
            <a:extLst>
              <a:ext uri="{FF2B5EF4-FFF2-40B4-BE49-F238E27FC236}">
                <a16:creationId xmlns:a16="http://schemas.microsoft.com/office/drawing/2014/main" id="{6D46F715-7D29-E5D7-176A-4A0DADC3411A}"/>
              </a:ext>
            </a:extLst>
          </p:cNvPr>
          <p:cNvGraphicFramePr>
            <a:graphicFrameLocks noGrp="1"/>
          </p:cNvGraphicFramePr>
          <p:nvPr>
            <p:extLst>
              <p:ext uri="{D42A27DB-BD31-4B8C-83A1-F6EECF244321}">
                <p14:modId xmlns:p14="http://schemas.microsoft.com/office/powerpoint/2010/main" val="2159628882"/>
              </p:ext>
            </p:extLst>
          </p:nvPr>
        </p:nvGraphicFramePr>
        <p:xfrm>
          <a:off x="8985777" y="857365"/>
          <a:ext cx="777461" cy="365760"/>
        </p:xfrm>
        <a:graphic>
          <a:graphicData uri="http://schemas.openxmlformats.org/drawingml/2006/table">
            <a:tbl>
              <a:tblPr firstRow="1" bandRow="1">
                <a:tableStyleId>{073A0DAA-6AF3-43AB-8588-CEC1D06C72B9}</a:tableStyleId>
              </a:tblPr>
              <a:tblGrid>
                <a:gridCol w="777461">
                  <a:extLst>
                    <a:ext uri="{9D8B030D-6E8A-4147-A177-3AD203B41FA5}">
                      <a16:colId xmlns:a16="http://schemas.microsoft.com/office/drawing/2014/main" val="676159470"/>
                    </a:ext>
                  </a:extLst>
                </a:gridCol>
              </a:tblGrid>
              <a:tr h="322821">
                <a:tc>
                  <a:txBody>
                    <a:bodyPr/>
                    <a:lstStyle/>
                    <a:p>
                      <a:pPr algn="ctr"/>
                      <a:r>
                        <a:rPr lang="en-US" b="0" dirty="0"/>
                        <a:t>SVM</a:t>
                      </a:r>
                    </a:p>
                  </a:txBody>
                  <a:tcPr/>
                </a:tc>
                <a:extLst>
                  <a:ext uri="{0D108BD9-81ED-4DB2-BD59-A6C34878D82A}">
                    <a16:rowId xmlns:a16="http://schemas.microsoft.com/office/drawing/2014/main" val="1517271166"/>
                  </a:ext>
                </a:extLst>
              </a:tr>
            </a:tbl>
          </a:graphicData>
        </a:graphic>
      </p:graphicFrame>
      <p:pic>
        <p:nvPicPr>
          <p:cNvPr id="4108" name="Picture 12">
            <a:extLst>
              <a:ext uri="{FF2B5EF4-FFF2-40B4-BE49-F238E27FC236}">
                <a16:creationId xmlns:a16="http://schemas.microsoft.com/office/drawing/2014/main" id="{925C79C7-697D-E977-C4A1-4DE5F1800BA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1944" y="1519699"/>
            <a:ext cx="29051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004BEFB7-C9D9-07C9-70DD-E5EC9B0C7E1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697"/>
          <a:stretch/>
        </p:blipFill>
        <p:spPr bwMode="auto">
          <a:xfrm>
            <a:off x="7848921" y="4285356"/>
            <a:ext cx="3576567"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2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EDEC1-E8A0-9ADF-CD31-C241EDE1B3AE}"/>
              </a:ext>
            </a:extLst>
          </p:cNvPr>
          <p:cNvSpPr txBox="1"/>
          <p:nvPr/>
        </p:nvSpPr>
        <p:spPr>
          <a:xfrm>
            <a:off x="330863" y="360291"/>
            <a:ext cx="6671515" cy="369332"/>
          </a:xfrm>
          <a:prstGeom prst="rect">
            <a:avLst/>
          </a:prstGeom>
          <a:noFill/>
        </p:spPr>
        <p:txBody>
          <a:bodyPr wrap="square" lIns="91440" tIns="45720" rIns="91440" bIns="45720" anchor="t">
            <a:spAutoFit/>
          </a:bodyPr>
          <a:lstStyle/>
          <a:p>
            <a:r>
              <a:rPr lang="en-US" b="1" dirty="0"/>
              <a:t>Performance Evaluation: LSTM with varying </a:t>
            </a:r>
            <a:r>
              <a:rPr lang="en-US" b="1"/>
              <a:t>Parameters</a:t>
            </a:r>
            <a:endParaRPr lang="en-US" b="1" dirty="0"/>
          </a:p>
        </p:txBody>
      </p:sp>
      <p:graphicFrame>
        <p:nvGraphicFramePr>
          <p:cNvPr id="6" name="Table 5">
            <a:extLst>
              <a:ext uri="{FF2B5EF4-FFF2-40B4-BE49-F238E27FC236}">
                <a16:creationId xmlns:a16="http://schemas.microsoft.com/office/drawing/2014/main" id="{B0C0BFEA-62F9-0E88-DC72-899F9516FF24}"/>
              </a:ext>
            </a:extLst>
          </p:cNvPr>
          <p:cNvGraphicFramePr>
            <a:graphicFrameLocks noGrp="1"/>
          </p:cNvGraphicFramePr>
          <p:nvPr>
            <p:extLst>
              <p:ext uri="{D42A27DB-BD31-4B8C-83A1-F6EECF244321}">
                <p14:modId xmlns:p14="http://schemas.microsoft.com/office/powerpoint/2010/main" val="3933053531"/>
              </p:ext>
            </p:extLst>
          </p:nvPr>
        </p:nvGraphicFramePr>
        <p:xfrm>
          <a:off x="2359067" y="942590"/>
          <a:ext cx="1808940" cy="365760"/>
        </p:xfrm>
        <a:graphic>
          <a:graphicData uri="http://schemas.openxmlformats.org/drawingml/2006/table">
            <a:tbl>
              <a:tblPr firstRow="1" bandRow="1">
                <a:tableStyleId>{073A0DAA-6AF3-43AB-8588-CEC1D06C72B9}</a:tableStyleId>
              </a:tblPr>
              <a:tblGrid>
                <a:gridCol w="1808940">
                  <a:extLst>
                    <a:ext uri="{9D8B030D-6E8A-4147-A177-3AD203B41FA5}">
                      <a16:colId xmlns:a16="http://schemas.microsoft.com/office/drawing/2014/main" val="676159470"/>
                    </a:ext>
                  </a:extLst>
                </a:gridCol>
              </a:tblGrid>
              <a:tr h="322821">
                <a:tc>
                  <a:txBody>
                    <a:bodyPr/>
                    <a:lstStyle/>
                    <a:p>
                      <a:pPr algn="ctr"/>
                      <a:r>
                        <a:rPr lang="en-US" sz="1800" b="0" i="0" kern="1200" dirty="0" err="1">
                          <a:solidFill>
                            <a:schemeClr val="lt1"/>
                          </a:solidFill>
                          <a:effectLst/>
                          <a:latin typeface="+mn-lt"/>
                          <a:ea typeface="+mn-ea"/>
                          <a:cs typeface="+mn-cs"/>
                        </a:rPr>
                        <a:t>SGD_Sigmoid</a:t>
                      </a:r>
                      <a:r>
                        <a:rPr lang="en-US" b="0" dirty="0"/>
                        <a:t> </a:t>
                      </a:r>
                    </a:p>
                  </a:txBody>
                  <a:tcPr/>
                </a:tc>
                <a:extLst>
                  <a:ext uri="{0D108BD9-81ED-4DB2-BD59-A6C34878D82A}">
                    <a16:rowId xmlns:a16="http://schemas.microsoft.com/office/drawing/2014/main" val="1517271166"/>
                  </a:ext>
                </a:extLst>
              </a:tr>
            </a:tbl>
          </a:graphicData>
        </a:graphic>
      </p:graphicFrame>
      <p:graphicFrame>
        <p:nvGraphicFramePr>
          <p:cNvPr id="7" name="Table 6">
            <a:extLst>
              <a:ext uri="{FF2B5EF4-FFF2-40B4-BE49-F238E27FC236}">
                <a16:creationId xmlns:a16="http://schemas.microsoft.com/office/drawing/2014/main" id="{FE54EBC4-FD76-70BE-DFDC-A091AC1059AE}"/>
              </a:ext>
            </a:extLst>
          </p:cNvPr>
          <p:cNvGraphicFramePr>
            <a:graphicFrameLocks noGrp="1"/>
          </p:cNvGraphicFramePr>
          <p:nvPr>
            <p:extLst>
              <p:ext uri="{D42A27DB-BD31-4B8C-83A1-F6EECF244321}">
                <p14:modId xmlns:p14="http://schemas.microsoft.com/office/powerpoint/2010/main" val="3637903602"/>
              </p:ext>
            </p:extLst>
          </p:nvPr>
        </p:nvGraphicFramePr>
        <p:xfrm>
          <a:off x="7329928" y="982812"/>
          <a:ext cx="1388134" cy="365760"/>
        </p:xfrm>
        <a:graphic>
          <a:graphicData uri="http://schemas.openxmlformats.org/drawingml/2006/table">
            <a:tbl>
              <a:tblPr firstRow="1" bandRow="1">
                <a:tableStyleId>{073A0DAA-6AF3-43AB-8588-CEC1D06C72B9}</a:tableStyleId>
              </a:tblPr>
              <a:tblGrid>
                <a:gridCol w="1388134">
                  <a:extLst>
                    <a:ext uri="{9D8B030D-6E8A-4147-A177-3AD203B41FA5}">
                      <a16:colId xmlns:a16="http://schemas.microsoft.com/office/drawing/2014/main" val="676159470"/>
                    </a:ext>
                  </a:extLst>
                </a:gridCol>
              </a:tblGrid>
              <a:tr h="322821">
                <a:tc>
                  <a:txBody>
                    <a:bodyPr/>
                    <a:lstStyle/>
                    <a:p>
                      <a:pPr algn="ctr"/>
                      <a:r>
                        <a:rPr lang="en-US" b="0" dirty="0" err="1"/>
                        <a:t>SGD_Relu</a:t>
                      </a:r>
                      <a:r>
                        <a:rPr lang="en-US" b="0" dirty="0"/>
                        <a:t> </a:t>
                      </a:r>
                    </a:p>
                  </a:txBody>
                  <a:tcPr/>
                </a:tc>
                <a:extLst>
                  <a:ext uri="{0D108BD9-81ED-4DB2-BD59-A6C34878D82A}">
                    <a16:rowId xmlns:a16="http://schemas.microsoft.com/office/drawing/2014/main" val="1517271166"/>
                  </a:ext>
                </a:extLst>
              </a:tr>
            </a:tbl>
          </a:graphicData>
        </a:graphic>
      </p:graphicFrame>
      <p:pic>
        <p:nvPicPr>
          <p:cNvPr id="5124" name="Picture 4">
            <a:extLst>
              <a:ext uri="{FF2B5EF4-FFF2-40B4-BE49-F238E27FC236}">
                <a16:creationId xmlns:a16="http://schemas.microsoft.com/office/drawing/2014/main" id="{BCDBEBBE-3BC2-678C-7B13-A71F5A8E4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07695"/>
            <a:ext cx="3693695" cy="239468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A27594D-6164-0A2C-2964-8C8A8A179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4015347"/>
            <a:ext cx="3693695" cy="169150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B7A9205-BF4E-CBD4-ACAB-DE93EAFA3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205" y="1407695"/>
            <a:ext cx="3693694" cy="232875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1ADAFBC-DE63-230B-831E-5D0DEFE9D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204" y="4046711"/>
            <a:ext cx="3693693" cy="166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5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EDEC1-E8A0-9ADF-CD31-C241EDE1B3AE}"/>
              </a:ext>
            </a:extLst>
          </p:cNvPr>
          <p:cNvSpPr txBox="1"/>
          <p:nvPr/>
        </p:nvSpPr>
        <p:spPr>
          <a:xfrm>
            <a:off x="330863" y="360291"/>
            <a:ext cx="6671515" cy="369332"/>
          </a:xfrm>
          <a:prstGeom prst="rect">
            <a:avLst/>
          </a:prstGeom>
          <a:noFill/>
        </p:spPr>
        <p:txBody>
          <a:bodyPr wrap="square" lIns="91440" tIns="45720" rIns="91440" bIns="45720" anchor="t">
            <a:spAutoFit/>
          </a:bodyPr>
          <a:lstStyle/>
          <a:p>
            <a:r>
              <a:rPr lang="en-US" b="1" dirty="0"/>
              <a:t>Performance Evaluation: LSTM with varying </a:t>
            </a:r>
            <a:r>
              <a:rPr lang="en-US" b="1"/>
              <a:t>Parameters</a:t>
            </a:r>
            <a:endParaRPr lang="en-US" b="1" dirty="0"/>
          </a:p>
        </p:txBody>
      </p:sp>
      <p:graphicFrame>
        <p:nvGraphicFramePr>
          <p:cNvPr id="6" name="Table 5">
            <a:extLst>
              <a:ext uri="{FF2B5EF4-FFF2-40B4-BE49-F238E27FC236}">
                <a16:creationId xmlns:a16="http://schemas.microsoft.com/office/drawing/2014/main" id="{B0C0BFEA-62F9-0E88-DC72-899F9516FF24}"/>
              </a:ext>
            </a:extLst>
          </p:cNvPr>
          <p:cNvGraphicFramePr>
            <a:graphicFrameLocks noGrp="1"/>
          </p:cNvGraphicFramePr>
          <p:nvPr>
            <p:extLst>
              <p:ext uri="{D42A27DB-BD31-4B8C-83A1-F6EECF244321}">
                <p14:modId xmlns:p14="http://schemas.microsoft.com/office/powerpoint/2010/main" val="3717431500"/>
              </p:ext>
            </p:extLst>
          </p:nvPr>
        </p:nvGraphicFramePr>
        <p:xfrm>
          <a:off x="2359067" y="942590"/>
          <a:ext cx="1832752" cy="365760"/>
        </p:xfrm>
        <a:graphic>
          <a:graphicData uri="http://schemas.openxmlformats.org/drawingml/2006/table">
            <a:tbl>
              <a:tblPr firstRow="1" bandRow="1">
                <a:tableStyleId>{073A0DAA-6AF3-43AB-8588-CEC1D06C72B9}</a:tableStyleId>
              </a:tblPr>
              <a:tblGrid>
                <a:gridCol w="1832752">
                  <a:extLst>
                    <a:ext uri="{9D8B030D-6E8A-4147-A177-3AD203B41FA5}">
                      <a16:colId xmlns:a16="http://schemas.microsoft.com/office/drawing/2014/main" val="676159470"/>
                    </a:ext>
                  </a:extLst>
                </a:gridCol>
              </a:tblGrid>
              <a:tr h="322821">
                <a:tc>
                  <a:txBody>
                    <a:bodyPr/>
                    <a:lstStyle/>
                    <a:p>
                      <a:pPr algn="ctr"/>
                      <a:r>
                        <a:rPr lang="en-US" sz="1800" b="0" i="0" kern="1200" dirty="0" err="1">
                          <a:solidFill>
                            <a:schemeClr val="lt1"/>
                          </a:solidFill>
                          <a:effectLst/>
                          <a:latin typeface="+mn-lt"/>
                          <a:ea typeface="+mn-ea"/>
                          <a:cs typeface="+mn-cs"/>
                        </a:rPr>
                        <a:t>Adam_Sigmoid</a:t>
                      </a:r>
                      <a:r>
                        <a:rPr lang="en-US" b="0" dirty="0"/>
                        <a:t> </a:t>
                      </a:r>
                    </a:p>
                  </a:txBody>
                  <a:tcPr/>
                </a:tc>
                <a:extLst>
                  <a:ext uri="{0D108BD9-81ED-4DB2-BD59-A6C34878D82A}">
                    <a16:rowId xmlns:a16="http://schemas.microsoft.com/office/drawing/2014/main" val="1517271166"/>
                  </a:ext>
                </a:extLst>
              </a:tr>
            </a:tbl>
          </a:graphicData>
        </a:graphic>
      </p:graphicFrame>
      <p:graphicFrame>
        <p:nvGraphicFramePr>
          <p:cNvPr id="7" name="Table 6">
            <a:extLst>
              <a:ext uri="{FF2B5EF4-FFF2-40B4-BE49-F238E27FC236}">
                <a16:creationId xmlns:a16="http://schemas.microsoft.com/office/drawing/2014/main" id="{FE54EBC4-FD76-70BE-DFDC-A091AC1059AE}"/>
              </a:ext>
            </a:extLst>
          </p:cNvPr>
          <p:cNvGraphicFramePr>
            <a:graphicFrameLocks noGrp="1"/>
          </p:cNvGraphicFramePr>
          <p:nvPr>
            <p:extLst>
              <p:ext uri="{D42A27DB-BD31-4B8C-83A1-F6EECF244321}">
                <p14:modId xmlns:p14="http://schemas.microsoft.com/office/powerpoint/2010/main" val="4014365581"/>
              </p:ext>
            </p:extLst>
          </p:nvPr>
        </p:nvGraphicFramePr>
        <p:xfrm>
          <a:off x="7329928" y="926781"/>
          <a:ext cx="1388134" cy="365760"/>
        </p:xfrm>
        <a:graphic>
          <a:graphicData uri="http://schemas.openxmlformats.org/drawingml/2006/table">
            <a:tbl>
              <a:tblPr firstRow="1" bandRow="1">
                <a:tableStyleId>{073A0DAA-6AF3-43AB-8588-CEC1D06C72B9}</a:tableStyleId>
              </a:tblPr>
              <a:tblGrid>
                <a:gridCol w="1388134">
                  <a:extLst>
                    <a:ext uri="{9D8B030D-6E8A-4147-A177-3AD203B41FA5}">
                      <a16:colId xmlns:a16="http://schemas.microsoft.com/office/drawing/2014/main" val="676159470"/>
                    </a:ext>
                  </a:extLst>
                </a:gridCol>
              </a:tblGrid>
              <a:tr h="322821">
                <a:tc>
                  <a:txBody>
                    <a:bodyPr/>
                    <a:lstStyle/>
                    <a:p>
                      <a:pPr algn="ctr"/>
                      <a:r>
                        <a:rPr lang="en-US" b="0" dirty="0" err="1"/>
                        <a:t>Adam_Relu</a:t>
                      </a:r>
                      <a:r>
                        <a:rPr lang="en-US" b="0" dirty="0"/>
                        <a:t> </a:t>
                      </a:r>
                    </a:p>
                  </a:txBody>
                  <a:tcPr/>
                </a:tc>
                <a:extLst>
                  <a:ext uri="{0D108BD9-81ED-4DB2-BD59-A6C34878D82A}">
                    <a16:rowId xmlns:a16="http://schemas.microsoft.com/office/drawing/2014/main" val="1517271166"/>
                  </a:ext>
                </a:extLst>
              </a:tr>
            </a:tbl>
          </a:graphicData>
        </a:graphic>
      </p:graphicFrame>
      <p:pic>
        <p:nvPicPr>
          <p:cNvPr id="6146" name="Picture 2">
            <a:extLst>
              <a:ext uri="{FF2B5EF4-FFF2-40B4-BE49-F238E27FC236}">
                <a16:creationId xmlns:a16="http://schemas.microsoft.com/office/drawing/2014/main" id="{9ECD8A7B-FF7A-5C9F-64B7-305F816EC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537898"/>
            <a:ext cx="3693695" cy="23288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25E43A1-2A7B-A2FA-8A54-563F29650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05256"/>
            <a:ext cx="3693694" cy="15430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0D7B2BF-EDC2-DACF-DDC6-CADD1BABF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205" y="3990956"/>
            <a:ext cx="3693694" cy="16573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CD7B2EE-42BF-97FA-0A56-900A8C9802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204" y="1456935"/>
            <a:ext cx="369369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12892"/>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B2F2D"/>
      </a:dk2>
      <a:lt2>
        <a:srgbClr val="F3F3F0"/>
      </a:lt2>
      <a:accent1>
        <a:srgbClr val="4F38E3"/>
      </a:accent1>
      <a:accent2>
        <a:srgbClr val="1C4FD0"/>
      </a:accent2>
      <a:accent3>
        <a:srgbClr val="2EACE2"/>
      </a:accent3>
      <a:accent4>
        <a:srgbClr val="1AC0AD"/>
      </a:accent4>
      <a:accent5>
        <a:srgbClr val="28C572"/>
      </a:accent5>
      <a:accent6>
        <a:srgbClr val="1BC624"/>
      </a:accent6>
      <a:hlink>
        <a:srgbClr val="349D77"/>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AD80B101CCA42BFA8331FABF68999" ma:contentTypeVersion="9" ma:contentTypeDescription="Create a new document." ma:contentTypeScope="" ma:versionID="be315ddb52733d687684138a103743c9">
  <xsd:schema xmlns:xsd="http://www.w3.org/2001/XMLSchema" xmlns:xs="http://www.w3.org/2001/XMLSchema" xmlns:p="http://schemas.microsoft.com/office/2006/metadata/properties" xmlns:ns3="f1f544a9-0e2d-4f1c-8fd9-bc0d336378d8" xmlns:ns4="1fcdd3f9-b20e-44ac-be12-bd6bfcac90d7" targetNamespace="http://schemas.microsoft.com/office/2006/metadata/properties" ma:root="true" ma:fieldsID="0194586ad7907cf9943e0ec8bfebffda" ns3:_="" ns4:_="">
    <xsd:import namespace="f1f544a9-0e2d-4f1c-8fd9-bc0d336378d8"/>
    <xsd:import namespace="1fcdd3f9-b20e-44ac-be12-bd6bfcac90d7"/>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544a9-0e2d-4f1c-8fd9-bc0d336378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cdd3f9-b20e-44ac-be12-bd6bfcac90d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1f544a9-0e2d-4f1c-8fd9-bc0d336378d8" xsi:nil="true"/>
  </documentManagement>
</p:properties>
</file>

<file path=customXml/itemProps1.xml><?xml version="1.0" encoding="utf-8"?>
<ds:datastoreItem xmlns:ds="http://schemas.openxmlformats.org/officeDocument/2006/customXml" ds:itemID="{2A609349-2E73-4BA7-832C-C0EE36BE3E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544a9-0e2d-4f1c-8fd9-bc0d336378d8"/>
    <ds:schemaRef ds:uri="1fcdd3f9-b20e-44ac-be12-bd6bfcac9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D4AD2-E2FE-45A9-88CB-156580A4EA10}">
  <ds:schemaRefs>
    <ds:schemaRef ds:uri="http://schemas.microsoft.com/sharepoint/v3/contenttype/forms"/>
  </ds:schemaRefs>
</ds:datastoreItem>
</file>

<file path=customXml/itemProps3.xml><?xml version="1.0" encoding="utf-8"?>
<ds:datastoreItem xmlns:ds="http://schemas.openxmlformats.org/officeDocument/2006/customXml" ds:itemID="{A3A7B6EF-4472-4EDD-A34D-7F14A3E643A4}">
  <ds:schemaRef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purl.org/dc/elements/1.1/"/>
    <ds:schemaRef ds:uri="1fcdd3f9-b20e-44ac-be12-bd6bfcac90d7"/>
    <ds:schemaRef ds:uri="f1f544a9-0e2d-4f1c-8fd9-bc0d336378d8"/>
  </ds:schemaRefs>
</ds:datastoreItem>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office theme</Template>
  <TotalTime>162</TotalTime>
  <Words>905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Goudy Old Style</vt:lpstr>
      <vt:lpstr>Times New Roman</vt:lpstr>
      <vt:lpstr>Wingdings</vt:lpstr>
      <vt:lpstr>FrostyVTI</vt:lpstr>
      <vt:lpstr>Sentiment Analysis on Amazon Product Reviews</vt:lpstr>
      <vt:lpstr>Introduction</vt:lpstr>
      <vt:lpstr>Methodology</vt:lpstr>
      <vt:lpstr> Data Processing </vt:lpstr>
      <vt:lpstr>Tokenization</vt:lpstr>
      <vt:lpstr>MODELS </vt:lpstr>
      <vt:lpstr>PowerPoint Presentation</vt:lpstr>
      <vt:lpstr>PowerPoint Presentation</vt:lpstr>
      <vt:lpstr>PowerPoint Presentation</vt:lpstr>
      <vt:lpstr>PowerPoint Presentation</vt:lpstr>
      <vt:lpstr>PowerPoint Presentation</vt:lpstr>
      <vt:lpstr>PowerPoint Presentation</vt:lpstr>
      <vt:lpstr>Conclusion </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satya</dc:creator>
  <cp:lastModifiedBy>Srinivas Peri</cp:lastModifiedBy>
  <cp:revision>78</cp:revision>
  <dcterms:created xsi:type="dcterms:W3CDTF">2024-04-05T21:21:06Z</dcterms:created>
  <dcterms:modified xsi:type="dcterms:W3CDTF">2024-04-15T00:34:11Z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0x0101008B3AD80B101CCA42BFA8331FABF68999</vt:lpwstr>
  </property>
</Properties>
</file>