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5928"/>
  </p:normalViewPr>
  <p:slideViewPr>
    <p:cSldViewPr snapToGrid="0">
      <p:cViewPr varScale="1">
        <p:scale>
          <a:sx n="115" d="100"/>
          <a:sy n="115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77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1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73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9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34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5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06BA17F-0389-DA4D-BBB1-B3F1AA5A513E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018FBE-B0B5-9C46-AAD2-B78824B31AC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4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AC64B-32CA-DCA0-9D13-7D1F33DDC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800" y="1702226"/>
            <a:ext cx="9144000" cy="300358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Franklin Gothic Medium" panose="020B0603020102020204" pitchFamily="34" charset="0"/>
                <a:cs typeface="Bangla MN" pitchFamily="2" charset="0"/>
              </a:rPr>
              <a:t>Как пол, класс билета, возраст и другие факторы влияли на судьбу пассажиров Титаника?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7FBC1-CA25-9747-0180-263181B06CCD}"/>
              </a:ext>
            </a:extLst>
          </p:cNvPr>
          <p:cNvSpPr txBox="1"/>
          <p:nvPr/>
        </p:nvSpPr>
        <p:spPr>
          <a:xfrm>
            <a:off x="8452624" y="5386038"/>
            <a:ext cx="2818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ranklin Gothic Medium Cond" panose="020B0606030402020204" pitchFamily="34" charset="0"/>
              </a:rPr>
              <a:t>Выполнила Безгребельная А., </a:t>
            </a:r>
          </a:p>
          <a:p>
            <a:r>
              <a:rPr lang="ru-RU" dirty="0">
                <a:latin typeface="Franklin Gothic Medium Cond" panose="020B0606030402020204" pitchFamily="34" charset="0"/>
              </a:rPr>
              <a:t>УСБО-01-23</a:t>
            </a:r>
          </a:p>
        </p:txBody>
      </p:sp>
      <p:pic>
        <p:nvPicPr>
          <p:cNvPr id="5" name="Picture 2" descr="титаник на прозрачном фоне 23 фото">
            <a:extLst>
              <a:ext uri="{FF2B5EF4-FFF2-40B4-BE49-F238E27FC236}">
                <a16:creationId xmlns:a16="http://schemas.microsoft.com/office/drawing/2014/main" id="{71CA2119-7C70-E072-F3F4-3EFBF7FF8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009"/>
            <a:ext cx="3129185" cy="235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2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24CE6-6830-F510-BE8D-E273704D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58B5F-001B-BA6B-B3F0-85E374C7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2"/>
            <a:ext cx="10515600" cy="43213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Franklin Gothic Medium Cond" panose="020B0606030402020204" pitchFamily="34" charset="0"/>
              </a:rPr>
              <a:t>Цель: Определить, какие факторы статистически значимо повышали или понижали шансы на выживание.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Franklin Gothic Medium Cond" panose="020B0606030402020204" pitchFamily="34" charset="0"/>
              </a:rPr>
              <a:t>Признаки (переменные, которые могут влиять на выживание):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latin typeface="Franklin Gothic Medium Cond" panose="020B0606030402020204" pitchFamily="34" charset="0"/>
              </a:rPr>
              <a:t>sex (</a:t>
            </a:r>
            <a:r>
              <a:rPr lang="ru-RU" sz="2000" dirty="0">
                <a:latin typeface="Franklin Gothic Medium Cond" panose="020B0606030402020204" pitchFamily="34" charset="0"/>
              </a:rPr>
              <a:t>пол)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 err="1">
                <a:latin typeface="Franklin Gothic Medium Cond" panose="020B0606030402020204" pitchFamily="34" charset="0"/>
              </a:rPr>
              <a:t>pclass</a:t>
            </a:r>
            <a:r>
              <a:rPr lang="en" sz="2000" dirty="0">
                <a:latin typeface="Franklin Gothic Medium Cond" panose="020B0606030402020204" pitchFamily="34" charset="0"/>
              </a:rPr>
              <a:t> (</a:t>
            </a:r>
            <a:r>
              <a:rPr lang="ru-RU" sz="2000" dirty="0">
                <a:latin typeface="Franklin Gothic Medium Cond" panose="020B0606030402020204" pitchFamily="34" charset="0"/>
              </a:rPr>
              <a:t>класс билета)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 err="1">
                <a:latin typeface="Franklin Gothic Medium Cond" panose="020B0606030402020204" pitchFamily="34" charset="0"/>
              </a:rPr>
              <a:t>family_members</a:t>
            </a:r>
            <a:r>
              <a:rPr lang="en" sz="2000" dirty="0">
                <a:latin typeface="Franklin Gothic Medium Cond" panose="020B0606030402020204" pitchFamily="34" charset="0"/>
              </a:rPr>
              <a:t> = </a:t>
            </a:r>
            <a:r>
              <a:rPr lang="en" sz="2000" dirty="0" err="1">
                <a:latin typeface="Franklin Gothic Medium Cond" panose="020B0606030402020204" pitchFamily="34" charset="0"/>
              </a:rPr>
              <a:t>sibsp</a:t>
            </a:r>
            <a:r>
              <a:rPr lang="en" sz="2000" dirty="0">
                <a:latin typeface="Franklin Gothic Medium Cond" panose="020B0606030402020204" pitchFamily="34" charset="0"/>
              </a:rPr>
              <a:t> (</a:t>
            </a:r>
            <a:r>
              <a:rPr lang="ru-RU" sz="2000" dirty="0">
                <a:latin typeface="Franklin Gothic Medium Cond" panose="020B0606030402020204" pitchFamily="34" charset="0"/>
              </a:rPr>
              <a:t>количество братьев/сестер и супругов на борту)</a:t>
            </a:r>
            <a:r>
              <a:rPr lang="en-US" sz="2000" dirty="0">
                <a:latin typeface="Franklin Gothic Medium Cond" panose="020B0606030402020204" pitchFamily="34" charset="0"/>
              </a:rPr>
              <a:t> +</a:t>
            </a:r>
            <a:r>
              <a:rPr lang="en" sz="2000" dirty="0">
                <a:latin typeface="Franklin Gothic Medium Cond" panose="020B0606030402020204" pitchFamily="34" charset="0"/>
              </a:rPr>
              <a:t>parch (</a:t>
            </a:r>
            <a:r>
              <a:rPr lang="ru-RU" sz="2000" dirty="0">
                <a:latin typeface="Franklin Gothic Medium Cond" panose="020B0606030402020204" pitchFamily="34" charset="0"/>
              </a:rPr>
              <a:t>количество родителей и детей на борту)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latin typeface="Franklin Gothic Medium Cond" panose="020B0606030402020204" pitchFamily="34" charset="0"/>
              </a:rPr>
              <a:t>age (</a:t>
            </a:r>
            <a:r>
              <a:rPr lang="ru-RU" sz="2000" dirty="0">
                <a:latin typeface="Franklin Gothic Medium Cond" panose="020B0606030402020204" pitchFamily="34" charset="0"/>
              </a:rPr>
              <a:t>возраст)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latin typeface="Franklin Gothic Medium Cond" panose="020B0606030402020204" pitchFamily="34" charset="0"/>
              </a:rPr>
              <a:t>fare (</a:t>
            </a:r>
            <a:r>
              <a:rPr lang="ru-RU" sz="2000" dirty="0">
                <a:latin typeface="Franklin Gothic Medium Cond" panose="020B0606030402020204" pitchFamily="34" charset="0"/>
              </a:rPr>
              <a:t>стоимость проезда)</a:t>
            </a:r>
          </a:p>
        </p:txBody>
      </p:sp>
    </p:spTree>
    <p:extLst>
      <p:ext uri="{BB962C8B-B14F-4D97-AF65-F5344CB8AC3E}">
        <p14:creationId xmlns:p14="http://schemas.microsoft.com/office/powerpoint/2010/main" val="314255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24CE6-6830-F510-BE8D-E273704D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 panose="020B0603020102020204" pitchFamily="34" charset="0"/>
              </a:rPr>
              <a:t>Влияния пола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83DCD0-FFD2-CE9C-1C7C-3AD75447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16" y="2084832"/>
            <a:ext cx="4023265" cy="3852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590042-CC65-44B7-55C3-289DA3FD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81" y="2084832"/>
            <a:ext cx="4179419" cy="38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635065-EEC3-BEC6-AAC3-97053D0372F3}"/>
              </a:ext>
            </a:extLst>
          </p:cNvPr>
          <p:cNvSpPr txBox="1"/>
          <p:nvPr/>
        </p:nvSpPr>
        <p:spPr>
          <a:xfrm>
            <a:off x="838200" y="5249557"/>
            <a:ext cx="4237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хи-квадрат для показателя </a:t>
            </a:r>
            <a:r>
              <a:rPr lang="en" dirty="0"/>
              <a:t>sex:</a:t>
            </a:r>
          </a:p>
          <a:p>
            <a:r>
              <a:rPr lang="en" dirty="0"/>
              <a:t>p-</a:t>
            </a:r>
            <a:r>
              <a:rPr lang="ru-RU" dirty="0"/>
              <a:t>значение: 0.0000 </a:t>
            </a:r>
            <a:endParaRPr lang="en-US" dirty="0"/>
          </a:p>
          <a:p>
            <a:r>
              <a:rPr lang="ru-RU" dirty="0"/>
              <a:t>Результат статистически значим</a:t>
            </a:r>
          </a:p>
        </p:txBody>
      </p:sp>
    </p:spTree>
    <p:extLst>
      <p:ext uri="{BB962C8B-B14F-4D97-AF65-F5344CB8AC3E}">
        <p14:creationId xmlns:p14="http://schemas.microsoft.com/office/powerpoint/2010/main" val="325316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24CE6-6830-F510-BE8D-E273704D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93999" cy="149961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Franklin Gothic Medium" panose="020B0603020102020204" pitchFamily="34" charset="0"/>
              </a:rPr>
              <a:t>Влияния количества родственников и класса билета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EDBFE8-72ED-3B7A-21A2-2D41FEBD7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9" y="3039535"/>
            <a:ext cx="4760889" cy="36229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12C57B-F9C3-B8EC-9CC2-0800D931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45" y="3248362"/>
            <a:ext cx="4590922" cy="3451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58296F-33F0-9794-A0AA-2D02844BC039}"/>
              </a:ext>
            </a:extLst>
          </p:cNvPr>
          <p:cNvSpPr txBox="1"/>
          <p:nvPr/>
        </p:nvSpPr>
        <p:spPr>
          <a:xfrm>
            <a:off x="1024127" y="2190119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Тест хи-квадрат для </a:t>
            </a:r>
            <a:r>
              <a:rPr lang="en" sz="1600" dirty="0" err="1"/>
              <a:t>pclass</a:t>
            </a:r>
            <a:r>
              <a:rPr lang="en" sz="1600" dirty="0"/>
              <a:t>: </a:t>
            </a:r>
            <a:endParaRPr lang="ru-RU" sz="1600" dirty="0"/>
          </a:p>
          <a:p>
            <a:r>
              <a:rPr lang="en" sz="1600" dirty="0"/>
              <a:t>p-</a:t>
            </a:r>
            <a:r>
              <a:rPr lang="ru-RU" sz="1600" dirty="0"/>
              <a:t>значение: 0.0069 </a:t>
            </a:r>
          </a:p>
          <a:p>
            <a:r>
              <a:rPr lang="ru-RU" sz="1600" dirty="0"/>
              <a:t>Результат статистически значим, т.е. связь есть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69751-AEB3-33B8-01C1-7439A5E6F87D}"/>
              </a:ext>
            </a:extLst>
          </p:cNvPr>
          <p:cNvSpPr txBox="1"/>
          <p:nvPr/>
        </p:nvSpPr>
        <p:spPr>
          <a:xfrm>
            <a:off x="5581778" y="2208538"/>
            <a:ext cx="60977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/>
              <a:t>U-</a:t>
            </a:r>
            <a:r>
              <a:rPr lang="ru-RU" sz="1600" dirty="0"/>
              <a:t>критерий Манна-Уитни для </a:t>
            </a:r>
            <a:r>
              <a:rPr lang="en" sz="1600" dirty="0" err="1"/>
              <a:t>family_members</a:t>
            </a:r>
            <a:r>
              <a:rPr lang="en" sz="1600" dirty="0"/>
              <a:t>: </a:t>
            </a:r>
          </a:p>
          <a:p>
            <a:r>
              <a:rPr lang="en" sz="1600" dirty="0"/>
              <a:t>p-</a:t>
            </a:r>
            <a:r>
              <a:rPr lang="ru-RU" sz="1600" dirty="0"/>
              <a:t>значение: 0.0000 </a:t>
            </a:r>
            <a:endParaRPr lang="en-US" sz="1600" dirty="0"/>
          </a:p>
          <a:p>
            <a:r>
              <a:rPr lang="ru-RU" sz="1600" dirty="0"/>
              <a:t>Результат статистически значим, т.е. можно утверждать, что число родственников на борту повлиял на судьбу пассажира</a:t>
            </a:r>
          </a:p>
        </p:txBody>
      </p:sp>
    </p:spTree>
    <p:extLst>
      <p:ext uri="{BB962C8B-B14F-4D97-AF65-F5344CB8AC3E}">
        <p14:creationId xmlns:p14="http://schemas.microsoft.com/office/powerpoint/2010/main" val="352423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24CE6-6830-F510-BE8D-E273704D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193999" cy="1499616"/>
          </a:xfrm>
        </p:spPr>
        <p:txBody>
          <a:bodyPr>
            <a:normAutofit/>
          </a:bodyPr>
          <a:lstStyle/>
          <a:p>
            <a:r>
              <a:rPr lang="ru-RU" dirty="0">
                <a:latin typeface="Franklin Gothic Medium" panose="020B0603020102020204" pitchFamily="34" charset="0"/>
              </a:rPr>
              <a:t>Влияния возраста пассажира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E994A-E171-CE0E-BE1F-0566C1D538D7}"/>
              </a:ext>
            </a:extLst>
          </p:cNvPr>
          <p:cNvSpPr txBox="1"/>
          <p:nvPr/>
        </p:nvSpPr>
        <p:spPr>
          <a:xfrm>
            <a:off x="627257" y="2084832"/>
            <a:ext cx="6094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U-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критерий Манна-Уитни для 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age: </a:t>
            </a:r>
          </a:p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p-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значение: 0.2434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 статистически не значим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нельзя утверждать, что возраст влиял на судьбу пассажира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F1FE39-86C9-A249-FF5F-E5A23865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783" y="3419501"/>
            <a:ext cx="3944405" cy="31750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87EAEF-6AD2-6B7A-15D2-25CD76E8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507" y="3419501"/>
            <a:ext cx="3956204" cy="31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0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A2E9F8-309C-6EDD-14A6-A0154E85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98" y="1868093"/>
            <a:ext cx="8025202" cy="397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34888-1289-20FD-A864-D9A016A336A1}"/>
              </a:ext>
            </a:extLst>
          </p:cNvPr>
          <p:cNvSpPr txBox="1"/>
          <p:nvPr/>
        </p:nvSpPr>
        <p:spPr>
          <a:xfrm>
            <a:off x="660400" y="56264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U-</a:t>
            </a:r>
            <a:r>
              <a:rPr lang="ru-RU" dirty="0"/>
              <a:t>критерий Манна-Уитни: </a:t>
            </a:r>
          </a:p>
          <a:p>
            <a:r>
              <a:rPr lang="en" dirty="0"/>
              <a:t>p-</a:t>
            </a:r>
            <a:r>
              <a:rPr lang="ru-RU" dirty="0"/>
              <a:t>значение: 0.0000 </a:t>
            </a:r>
          </a:p>
          <a:p>
            <a:r>
              <a:rPr lang="ru-RU" dirty="0"/>
              <a:t>Разница в распределениях статистически значима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0924849-1F4D-C0E9-FCEC-B6470B0130ED}"/>
              </a:ext>
            </a:extLst>
          </p:cNvPr>
          <p:cNvSpPr txBox="1">
            <a:spLocks/>
          </p:cNvSpPr>
          <p:nvPr/>
        </p:nvSpPr>
        <p:spPr>
          <a:xfrm>
            <a:off x="1024127" y="585216"/>
            <a:ext cx="1019399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Franklin Gothic Medium" panose="020B0603020102020204" pitchFamily="34" charset="0"/>
              </a:rPr>
              <a:t>Влияния стоимости проезда</a:t>
            </a:r>
          </a:p>
        </p:txBody>
      </p:sp>
    </p:spTree>
    <p:extLst>
      <p:ext uri="{BB962C8B-B14F-4D97-AF65-F5344CB8AC3E}">
        <p14:creationId xmlns:p14="http://schemas.microsoft.com/office/powerpoint/2010/main" val="105900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C2948-37FC-61F7-7A06-62A2F17F7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97480"/>
            <a:ext cx="7772400" cy="146304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30230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{94432CFF-E608-C14D-AD56-A56C0760891D}tf10001061</Template>
  <TotalTime>296</TotalTime>
  <Words>214</Words>
  <Application>Microsoft Macintosh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Franklin Gothic Medium</vt:lpstr>
      <vt:lpstr>Franklin Gothic Medium Cond</vt:lpstr>
      <vt:lpstr>Tw Cen MT</vt:lpstr>
      <vt:lpstr>Tw Cen MT Condensed</vt:lpstr>
      <vt:lpstr>Wingdings 3</vt:lpstr>
      <vt:lpstr>Интеграл</vt:lpstr>
      <vt:lpstr>Как пол, класс билета, возраст и другие факторы влияли на судьбу пассажиров Титаника?</vt:lpstr>
      <vt:lpstr>Постановка задачи</vt:lpstr>
      <vt:lpstr>Влияния пола </vt:lpstr>
      <vt:lpstr>Влияния количества родственников и класса билета </vt:lpstr>
      <vt:lpstr>Влияния возраста пассажира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пол, класс билета, возраст и другие факторы влияли на судьбу пассажиров Титаника?</dc:title>
  <dc:creator>Microsoft Office User</dc:creator>
  <cp:lastModifiedBy>Microsoft Office User</cp:lastModifiedBy>
  <cp:revision>2</cp:revision>
  <dcterms:created xsi:type="dcterms:W3CDTF">2025-04-23T10:34:41Z</dcterms:created>
  <dcterms:modified xsi:type="dcterms:W3CDTF">2025-04-25T10:29:09Z</dcterms:modified>
</cp:coreProperties>
</file>