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92A8D1"/>
    <a:srgbClr val="F7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A7-D74B-B7A2-17A915B1F80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A7-D74B-B7A2-17A915B1F80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A7-D74B-B7A2-17A915B1F80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A7-D74B-B7A2-17A915B1F80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7A7-D74B-B7A2-17A915B1F8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A7A7-D74B-B7A2-17A915B1F80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7A7-D74B-B7A2-17A915B1F80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A7A7-D74B-B7A2-17A915B1F80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Genre fiction</c:v>
                </c:pt>
                <c:pt idx="1">
                  <c:v>Nonfiction</c:v>
                </c:pt>
                <c:pt idx="2">
                  <c:v>Fiction</c:v>
                </c:pt>
                <c:pt idx="3">
                  <c:v>Children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3882</c:v>
                </c:pt>
                <c:pt idx="1">
                  <c:v>698</c:v>
                </c:pt>
                <c:pt idx="2">
                  <c:v>269</c:v>
                </c:pt>
                <c:pt idx="3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7-D74B-B7A2-17A915B1F80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Апрель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Children</c:v>
                </c:pt>
                <c:pt idx="1">
                  <c:v>Fiction</c:v>
                </c:pt>
                <c:pt idx="2">
                  <c:v>Genre fiction</c:v>
                </c:pt>
                <c:pt idx="3">
                  <c:v>Nonfiction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1842</c:v>
                </c:pt>
                <c:pt idx="1">
                  <c:v>6047</c:v>
                </c:pt>
                <c:pt idx="2">
                  <c:v>68048</c:v>
                </c:pt>
                <c:pt idx="3">
                  <c:v>19636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4-1949-B403-3035F59EBBE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Children</c:v>
                </c:pt>
                <c:pt idx="1">
                  <c:v>Fiction</c:v>
                </c:pt>
                <c:pt idx="2">
                  <c:v>Genre fiction</c:v>
                </c:pt>
                <c:pt idx="3">
                  <c:v>Nonfiction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6635</c:v>
                </c:pt>
                <c:pt idx="1">
                  <c:v>6696</c:v>
                </c:pt>
                <c:pt idx="2">
                  <c:v>110328</c:v>
                </c:pt>
                <c:pt idx="3">
                  <c:v>20588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A4-1949-B403-3035F59EBB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64263839"/>
        <c:axId val="2064265487"/>
      </c:barChart>
      <c:catAx>
        <c:axId val="206426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4265487"/>
        <c:crosses val="autoZero"/>
        <c:auto val="1"/>
        <c:lblAlgn val="ctr"/>
        <c:lblOffset val="100"/>
        <c:noMultiLvlLbl val="0"/>
      </c:catAx>
      <c:valAx>
        <c:axId val="206426548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6426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Skeleton Crew</c:v>
                </c:pt>
                <c:pt idx="1">
                  <c:v>Seven Up</c:v>
                </c:pt>
                <c:pt idx="2">
                  <c:v>To the Nines</c:v>
                </c:pt>
                <c:pt idx="3">
                  <c:v>Summer Knight</c:v>
                </c:pt>
                <c:pt idx="4">
                  <c:v>Last Argument of Kings</c:v>
                </c:pt>
                <c:pt idx="5">
                  <c:v>The Amityville Horror</c:v>
                </c:pt>
                <c:pt idx="6">
                  <c:v>Lullaby</c:v>
                </c:pt>
                <c:pt idx="7">
                  <c:v>Beautiful Bastard</c:v>
                </c:pt>
                <c:pt idx="8">
                  <c:v>Moneyball: The Art of Winning an Unfair Game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D-1047-8FAD-E38E2C5A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052816"/>
        <c:axId val="252104576"/>
      </c:barChart>
      <c:catAx>
        <c:axId val="25205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104576"/>
        <c:crosses val="autoZero"/>
        <c:auto val="1"/>
        <c:lblAlgn val="ctr"/>
        <c:lblOffset val="100"/>
        <c:noMultiLvlLbl val="0"/>
      </c:catAx>
      <c:valAx>
        <c:axId val="2521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05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6A99B-1A4B-9DE3-0C93-1628FD3AA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6A120-9D5B-2992-6309-CA334B10A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AA6CE-EF02-B85F-F5F9-88BE223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C4E28-06FE-0D38-1EDD-C4C17D72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A690-D259-5E56-6F95-C2933AC9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73B40-550D-D771-DB35-4E7DAF80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3EDA90-BB08-3222-6750-9E5F90A4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B78F4-379E-A9C8-F337-57E1F86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9BB47-13DE-7012-2532-4401CB6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5AF14-D5F6-3D5D-61B3-D64868A2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3FF20-0F50-A751-C05B-FB22F7D1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E40313-1D41-15E9-BEC1-D8FDD87E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89CC9-3146-28AC-63F4-43F488B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6AE4C-27AD-21D8-A93A-3E624B0F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54FD7-9A41-4E2D-E353-D0758FF8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234E8-52D8-8331-99AD-03D082B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F12B5-DF79-15C9-ED20-BC2B34DC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CDB3B-C16E-339A-8DD1-734359DC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46EB5-8BE3-4AFF-AA38-8DDDCF3D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8F552-41CD-DAED-1C98-2448A2F0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8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1EFA0-6371-F222-C26D-16D8B3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622A3-7865-16BA-5EF7-F5648A3B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B4409-31F3-13B4-9C1E-587FAC7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3DF16-9D0E-2D97-FB01-63AC2E5A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18403-9929-DCCE-009C-E15105DA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6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2689-C4D5-7C73-AEC7-34664122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1CD8B-C9A8-72F4-87EB-72241E3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3F412A-BCC5-E42B-3A10-5B1E47D4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75BBD1-4547-7069-2298-13F7B488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DF1BF4-B8F8-1B39-29BF-06ED8B4D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200C2D-19AA-4A39-3879-ABEAB9D5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1104-C75B-AFEB-CD8D-433B5231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BA9A4-EB39-93ED-20A8-E0DE900C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61AB30-9E40-4D44-89C6-4A6D28E8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03DFD7-E5B4-A9E7-58BB-1BABAC274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89F252-892E-9A4C-1754-853937091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5C879B-E2E7-068E-DF22-DA2B3F2D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964C5C-53A7-6B4E-09AF-30A204DA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B6A5C2-2B5E-BCF5-1994-8A2900DE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DB896-5841-1C08-2564-CEF4DEA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0FF452-1C33-3E64-084E-B952FEC0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CC97A6-25A1-934E-76BB-D372D650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3915A1-C621-10F0-766E-5DD143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9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7E14BA-2091-8603-0FE5-D1ECDB89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03391-107B-103A-62B6-4C78BEBF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BED05-4D58-2C41-7950-DD2C92E4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7BC58-5505-CEB3-A486-EDBCBC6F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20E74-825C-2CB8-B2BB-C07B0C88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5AEB8-41BD-2399-B2F8-9E1957C5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42AD90-1D6D-8E4C-A174-46669595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F86D0-E112-7CF9-C138-7517121E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178AD-37ED-7BDA-623E-DAD86998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672F2-6521-5B53-1D23-81CBA784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94AC-7E4E-A8B4-5E03-CD913578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9E8B8C-5C62-7595-5848-35F70061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7304F-9933-AAB5-6DDD-6E9E3305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0AA24-B1D8-10A1-2B4B-6A911201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4E758-E643-1958-929C-A91E8D63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2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2F3FF-B95B-CE9F-AE05-54AE0C31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841A6-DC44-AE07-5674-77A362FE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4B62C-8F0D-136E-DC97-6B8EEFC97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926B-09FA-8844-A1E7-6C2B09602BE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CA336-E7AD-5A5F-5A82-2AD15DF69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C5F61-C2BA-7F51-5B5B-87AFAAF47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0484-1995-B845-B779-33D5E2D9E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7CDDA-436C-D1C9-8438-F4DE96EF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ru-RU" sz="6500" dirty="0">
                <a:solidFill>
                  <a:schemeClr val="accent1"/>
                </a:solidFill>
                <a:latin typeface=""/>
                <a:ea typeface="Dotum" panose="020B0600000101010101" pitchFamily="34" charset="-127"/>
                <a:cs typeface="Mangal" panose="02040503050203030202" pitchFamily="18" charset="0"/>
              </a:rPr>
              <a:t>Анализ продаж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F080F7-165C-0E7C-107C-946EDF403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"/>
              </a:rPr>
              <a:t>Подготовила Безгребельная Алла, УСБО-01-23</a:t>
            </a:r>
          </a:p>
        </p:txBody>
      </p:sp>
    </p:spTree>
    <p:extLst>
      <p:ext uri="{BB962C8B-B14F-4D97-AF65-F5344CB8AC3E}">
        <p14:creationId xmlns:p14="http://schemas.microsoft.com/office/powerpoint/2010/main" val="91331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072F88A-2136-2FEA-346F-A780D5A3C401}"/>
              </a:ext>
            </a:extLst>
          </p:cNvPr>
          <p:cNvSpPr/>
          <p:nvPr/>
        </p:nvSpPr>
        <p:spPr>
          <a:xfrm>
            <a:off x="0" y="0"/>
            <a:ext cx="12192000" cy="1214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"/>
              </a:rPr>
              <a:t>Топ-5</a:t>
            </a:r>
            <a:r>
              <a:rPr lang="ru-RU" sz="6000" dirty="0">
                <a:solidFill>
                  <a:schemeClr val="bg1"/>
                </a:solidFill>
                <a:latin typeface=""/>
              </a:rPr>
              <a:t> самых популярных книг 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08D8A16-EBF0-F95C-EC42-9890A7BF914E}"/>
              </a:ext>
            </a:extLst>
          </p:cNvPr>
          <p:cNvGrpSpPr/>
          <p:nvPr/>
        </p:nvGrpSpPr>
        <p:grpSpPr>
          <a:xfrm>
            <a:off x="3084507" y="1902191"/>
            <a:ext cx="6022983" cy="4085481"/>
            <a:chOff x="2051939" y="1814885"/>
            <a:chExt cx="6022983" cy="4085481"/>
          </a:xfrm>
          <a:solidFill>
            <a:schemeClr val="accent3"/>
          </a:solidFill>
        </p:grpSpPr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A38B6030-4F59-6967-72CF-BC8EEC014B8B}"/>
                </a:ext>
              </a:extLst>
            </p:cNvPr>
            <p:cNvSpPr/>
            <p:nvPr/>
          </p:nvSpPr>
          <p:spPr>
            <a:xfrm rot="21600000">
              <a:off x="2381731" y="1814885"/>
              <a:ext cx="5693191" cy="659585"/>
            </a:xfrm>
            <a:custGeom>
              <a:avLst/>
              <a:gdLst>
                <a:gd name="connsiteX0" fmla="*/ 0 w 5693191"/>
                <a:gd name="connsiteY0" fmla="*/ 0 h 659583"/>
                <a:gd name="connsiteX1" fmla="*/ 5363400 w 5693191"/>
                <a:gd name="connsiteY1" fmla="*/ 0 h 659583"/>
                <a:gd name="connsiteX2" fmla="*/ 5693191 w 5693191"/>
                <a:gd name="connsiteY2" fmla="*/ 329792 h 659583"/>
                <a:gd name="connsiteX3" fmla="*/ 5363400 w 5693191"/>
                <a:gd name="connsiteY3" fmla="*/ 659583 h 659583"/>
                <a:gd name="connsiteX4" fmla="*/ 0 w 5693191"/>
                <a:gd name="connsiteY4" fmla="*/ 659583 h 659583"/>
                <a:gd name="connsiteX5" fmla="*/ 0 w 5693191"/>
                <a:gd name="connsiteY5" fmla="*/ 0 h 6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3191" h="659583">
                  <a:moveTo>
                    <a:pt x="5693191" y="659582"/>
                  </a:moveTo>
                  <a:lnTo>
                    <a:pt x="329791" y="659582"/>
                  </a:lnTo>
                  <a:lnTo>
                    <a:pt x="0" y="329791"/>
                  </a:lnTo>
                  <a:lnTo>
                    <a:pt x="329791" y="1"/>
                  </a:lnTo>
                  <a:lnTo>
                    <a:pt x="5693191" y="1"/>
                  </a:lnTo>
                  <a:lnTo>
                    <a:pt x="5693191" y="6595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5754" tIns="68581" rIns="128016" bIns="68581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"/>
                </a:rPr>
                <a:t>New Moon: The Complete Illustrated Movie Companion</a:t>
              </a:r>
              <a:endParaRPr lang="ru-RU" sz="1800" kern="1200" dirty="0">
                <a:latin typeface=""/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E4DFD51-0579-0EEE-074E-BFDD194E7544}"/>
                </a:ext>
              </a:extLst>
            </p:cNvPr>
            <p:cNvSpPr/>
            <p:nvPr/>
          </p:nvSpPr>
          <p:spPr>
            <a:xfrm>
              <a:off x="2051939" y="1814886"/>
              <a:ext cx="659583" cy="65958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ru-RU" sz="2400" dirty="0">
                  <a:latin typeface=""/>
                </a:rPr>
                <a:t>1</a:t>
              </a: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6693736C-82BB-421B-2244-9A2A71CD30F0}"/>
                </a:ext>
              </a:extLst>
            </p:cNvPr>
            <p:cNvSpPr/>
            <p:nvPr/>
          </p:nvSpPr>
          <p:spPr>
            <a:xfrm rot="21600000">
              <a:off x="2381731" y="2671359"/>
              <a:ext cx="5693191" cy="659585"/>
            </a:xfrm>
            <a:custGeom>
              <a:avLst/>
              <a:gdLst>
                <a:gd name="connsiteX0" fmla="*/ 0 w 5693191"/>
                <a:gd name="connsiteY0" fmla="*/ 0 h 659583"/>
                <a:gd name="connsiteX1" fmla="*/ 5363400 w 5693191"/>
                <a:gd name="connsiteY1" fmla="*/ 0 h 659583"/>
                <a:gd name="connsiteX2" fmla="*/ 5693191 w 5693191"/>
                <a:gd name="connsiteY2" fmla="*/ 329792 h 659583"/>
                <a:gd name="connsiteX3" fmla="*/ 5363400 w 5693191"/>
                <a:gd name="connsiteY3" fmla="*/ 659583 h 659583"/>
                <a:gd name="connsiteX4" fmla="*/ 0 w 5693191"/>
                <a:gd name="connsiteY4" fmla="*/ 659583 h 659583"/>
                <a:gd name="connsiteX5" fmla="*/ 0 w 5693191"/>
                <a:gd name="connsiteY5" fmla="*/ 0 h 6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3191" h="659583">
                  <a:moveTo>
                    <a:pt x="5693191" y="659582"/>
                  </a:moveTo>
                  <a:lnTo>
                    <a:pt x="329791" y="659582"/>
                  </a:lnTo>
                  <a:lnTo>
                    <a:pt x="0" y="329791"/>
                  </a:lnTo>
                  <a:lnTo>
                    <a:pt x="329791" y="1"/>
                  </a:lnTo>
                  <a:lnTo>
                    <a:pt x="5693191" y="1"/>
                  </a:lnTo>
                  <a:lnTo>
                    <a:pt x="5693191" y="6595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5754" tIns="68581" rIns="128016" bIns="68581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"/>
                </a:rPr>
                <a:t>Blood Meridian: Or the Evening Redness in the West</a:t>
              </a:r>
              <a:endParaRPr lang="ru-RU" sz="1800" kern="1200" dirty="0">
                <a:latin typeface=""/>
              </a:endParaRP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8B26AE5-ED94-67C8-72A7-2CC6449E8BE3}"/>
                </a:ext>
              </a:extLst>
            </p:cNvPr>
            <p:cNvSpPr/>
            <p:nvPr/>
          </p:nvSpPr>
          <p:spPr>
            <a:xfrm>
              <a:off x="2051939" y="2671360"/>
              <a:ext cx="659583" cy="65958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ru-RU" sz="2400" dirty="0">
                  <a:latin typeface=""/>
                </a:rPr>
                <a:t>2</a:t>
              </a:r>
              <a:endParaRPr lang="ru-RU" dirty="0">
                <a:latin typeface="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2B3CBF10-A117-ED14-DC92-BBF18A85B1BC}"/>
                </a:ext>
              </a:extLst>
            </p:cNvPr>
            <p:cNvSpPr/>
            <p:nvPr/>
          </p:nvSpPr>
          <p:spPr>
            <a:xfrm rot="21600000">
              <a:off x="2381731" y="3527834"/>
              <a:ext cx="5693191" cy="659584"/>
            </a:xfrm>
            <a:custGeom>
              <a:avLst/>
              <a:gdLst>
                <a:gd name="connsiteX0" fmla="*/ 0 w 5693191"/>
                <a:gd name="connsiteY0" fmla="*/ 0 h 659583"/>
                <a:gd name="connsiteX1" fmla="*/ 5363400 w 5693191"/>
                <a:gd name="connsiteY1" fmla="*/ 0 h 659583"/>
                <a:gd name="connsiteX2" fmla="*/ 5693191 w 5693191"/>
                <a:gd name="connsiteY2" fmla="*/ 329792 h 659583"/>
                <a:gd name="connsiteX3" fmla="*/ 5363400 w 5693191"/>
                <a:gd name="connsiteY3" fmla="*/ 659583 h 659583"/>
                <a:gd name="connsiteX4" fmla="*/ 0 w 5693191"/>
                <a:gd name="connsiteY4" fmla="*/ 659583 h 659583"/>
                <a:gd name="connsiteX5" fmla="*/ 0 w 5693191"/>
                <a:gd name="connsiteY5" fmla="*/ 0 h 6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3191" h="659583">
                  <a:moveTo>
                    <a:pt x="5693191" y="659582"/>
                  </a:moveTo>
                  <a:lnTo>
                    <a:pt x="329791" y="659582"/>
                  </a:lnTo>
                  <a:lnTo>
                    <a:pt x="0" y="329791"/>
                  </a:lnTo>
                  <a:lnTo>
                    <a:pt x="329791" y="1"/>
                  </a:lnTo>
                  <a:lnTo>
                    <a:pt x="5693191" y="1"/>
                  </a:lnTo>
                  <a:lnTo>
                    <a:pt x="5693191" y="6595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5754" tIns="68581" rIns="128016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"/>
                </a:rPr>
                <a:t>Skeleton Crew</a:t>
              </a:r>
              <a:endParaRPr lang="ru-RU" sz="1800" kern="1200" dirty="0">
                <a:latin typeface=""/>
              </a:endParaRPr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E15A903-772E-D974-0144-C2412B791562}"/>
                </a:ext>
              </a:extLst>
            </p:cNvPr>
            <p:cNvSpPr/>
            <p:nvPr/>
          </p:nvSpPr>
          <p:spPr>
            <a:xfrm>
              <a:off x="2051939" y="3527835"/>
              <a:ext cx="659583" cy="65958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ru-RU" sz="2400" dirty="0">
                  <a:latin typeface=""/>
                </a:rPr>
                <a:t>3</a:t>
              </a:r>
              <a:endParaRPr lang="ru-RU" dirty="0">
                <a:latin typeface="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86279A27-783D-1BEA-30A8-1F5D192EAD26}"/>
                </a:ext>
              </a:extLst>
            </p:cNvPr>
            <p:cNvSpPr/>
            <p:nvPr/>
          </p:nvSpPr>
          <p:spPr>
            <a:xfrm rot="21600000">
              <a:off x="2381731" y="4384308"/>
              <a:ext cx="5693191" cy="659584"/>
            </a:xfrm>
            <a:custGeom>
              <a:avLst/>
              <a:gdLst>
                <a:gd name="connsiteX0" fmla="*/ 0 w 5693191"/>
                <a:gd name="connsiteY0" fmla="*/ 0 h 659583"/>
                <a:gd name="connsiteX1" fmla="*/ 5363400 w 5693191"/>
                <a:gd name="connsiteY1" fmla="*/ 0 h 659583"/>
                <a:gd name="connsiteX2" fmla="*/ 5693191 w 5693191"/>
                <a:gd name="connsiteY2" fmla="*/ 329792 h 659583"/>
                <a:gd name="connsiteX3" fmla="*/ 5363400 w 5693191"/>
                <a:gd name="connsiteY3" fmla="*/ 659583 h 659583"/>
                <a:gd name="connsiteX4" fmla="*/ 0 w 5693191"/>
                <a:gd name="connsiteY4" fmla="*/ 659583 h 659583"/>
                <a:gd name="connsiteX5" fmla="*/ 0 w 5693191"/>
                <a:gd name="connsiteY5" fmla="*/ 0 h 6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3191" h="659583">
                  <a:moveTo>
                    <a:pt x="5693191" y="659582"/>
                  </a:moveTo>
                  <a:lnTo>
                    <a:pt x="329791" y="659582"/>
                  </a:lnTo>
                  <a:lnTo>
                    <a:pt x="0" y="329791"/>
                  </a:lnTo>
                  <a:lnTo>
                    <a:pt x="329791" y="1"/>
                  </a:lnTo>
                  <a:lnTo>
                    <a:pt x="5693191" y="1"/>
                  </a:lnTo>
                  <a:lnTo>
                    <a:pt x="5693191" y="6595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5754" tIns="68581" rIns="128016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>
                  <a:latin typeface=""/>
                </a:rPr>
                <a:t>Chocolat</a:t>
              </a:r>
              <a:endParaRPr lang="ru-RU" sz="1800" kern="1200" dirty="0">
                <a:latin typeface=""/>
              </a:endParaRPr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1F7748E0-97DC-1AB7-7ABF-CC75D4F1149C}"/>
                </a:ext>
              </a:extLst>
            </p:cNvPr>
            <p:cNvSpPr/>
            <p:nvPr/>
          </p:nvSpPr>
          <p:spPr>
            <a:xfrm>
              <a:off x="2051939" y="4384309"/>
              <a:ext cx="659583" cy="65958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ru-RU" sz="2400" dirty="0">
                  <a:latin typeface=""/>
                </a:rPr>
                <a:t>4</a:t>
              </a:r>
              <a:endParaRPr lang="ru-RU" dirty="0">
                <a:latin typeface="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E10134BF-4652-3490-133B-D4990452E5A3}"/>
                </a:ext>
              </a:extLst>
            </p:cNvPr>
            <p:cNvSpPr/>
            <p:nvPr/>
          </p:nvSpPr>
          <p:spPr>
            <a:xfrm rot="21600000">
              <a:off x="2381731" y="5240782"/>
              <a:ext cx="5693191" cy="659584"/>
            </a:xfrm>
            <a:custGeom>
              <a:avLst/>
              <a:gdLst>
                <a:gd name="connsiteX0" fmla="*/ 0 w 5693191"/>
                <a:gd name="connsiteY0" fmla="*/ 0 h 659583"/>
                <a:gd name="connsiteX1" fmla="*/ 5363400 w 5693191"/>
                <a:gd name="connsiteY1" fmla="*/ 0 h 659583"/>
                <a:gd name="connsiteX2" fmla="*/ 5693191 w 5693191"/>
                <a:gd name="connsiteY2" fmla="*/ 329792 h 659583"/>
                <a:gd name="connsiteX3" fmla="*/ 5363400 w 5693191"/>
                <a:gd name="connsiteY3" fmla="*/ 659583 h 659583"/>
                <a:gd name="connsiteX4" fmla="*/ 0 w 5693191"/>
                <a:gd name="connsiteY4" fmla="*/ 659583 h 659583"/>
                <a:gd name="connsiteX5" fmla="*/ 0 w 5693191"/>
                <a:gd name="connsiteY5" fmla="*/ 0 h 6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3191" h="659583">
                  <a:moveTo>
                    <a:pt x="5693191" y="659582"/>
                  </a:moveTo>
                  <a:lnTo>
                    <a:pt x="329791" y="659582"/>
                  </a:lnTo>
                  <a:lnTo>
                    <a:pt x="0" y="329791"/>
                  </a:lnTo>
                  <a:lnTo>
                    <a:pt x="329791" y="1"/>
                  </a:lnTo>
                  <a:lnTo>
                    <a:pt x="5693191" y="1"/>
                  </a:lnTo>
                  <a:lnTo>
                    <a:pt x="5693191" y="6595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5754" tIns="68581" rIns="128016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"/>
                </a:rPr>
                <a:t>Anne of the Island</a:t>
              </a:r>
              <a:endParaRPr lang="ru-RU" sz="1800" kern="1200" dirty="0">
                <a:latin typeface="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65229D7-FD9D-D0B4-CA41-DF3DF9D9B3AB}"/>
                </a:ext>
              </a:extLst>
            </p:cNvPr>
            <p:cNvSpPr/>
            <p:nvPr/>
          </p:nvSpPr>
          <p:spPr>
            <a:xfrm>
              <a:off x="2051939" y="5240783"/>
              <a:ext cx="659583" cy="65958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ru-RU" sz="2400" dirty="0">
                  <a:latin typeface=""/>
                </a:rPr>
                <a:t>5</a:t>
              </a:r>
              <a:endParaRPr lang="ru-RU" dirty="0"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4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7FBDF8-08D4-A442-5EC6-451C83283782}"/>
              </a:ext>
            </a:extLst>
          </p:cNvPr>
          <p:cNvSpPr/>
          <p:nvPr/>
        </p:nvSpPr>
        <p:spPr>
          <a:xfrm>
            <a:off x="0" y="0"/>
            <a:ext cx="12192000" cy="1214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4B7B9-F0FB-0191-064D-3B63AE02ED1C}"/>
              </a:ext>
            </a:extLst>
          </p:cNvPr>
          <p:cNvSpPr txBox="1"/>
          <p:nvPr/>
        </p:nvSpPr>
        <p:spPr>
          <a:xfrm>
            <a:off x="912017" y="102978"/>
            <a:ext cx="10367962" cy="10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7000"/>
              </a:lnSpc>
            </a:pPr>
            <a:r>
              <a:rPr lang="ru-RU" sz="6000" dirty="0">
                <a:solidFill>
                  <a:schemeClr val="bg1"/>
                </a:solidFill>
                <a:latin typeface=""/>
              </a:rPr>
              <a:t>Самый продаваемый жанр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589E525-129D-6357-CBAA-1C7050D30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899486"/>
              </p:ext>
            </p:extLst>
          </p:nvPr>
        </p:nvGraphicFramePr>
        <p:xfrm>
          <a:off x="2354260" y="1501817"/>
          <a:ext cx="7483475" cy="5050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1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38F593-D997-031D-2F4E-4A56CE908B81}"/>
              </a:ext>
            </a:extLst>
          </p:cNvPr>
          <p:cNvSpPr/>
          <p:nvPr/>
        </p:nvSpPr>
        <p:spPr>
          <a:xfrm>
            <a:off x="0" y="0"/>
            <a:ext cx="12192000" cy="121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7369-3EB6-7A06-8A09-7F9A7CA666F1}"/>
              </a:ext>
            </a:extLst>
          </p:cNvPr>
          <p:cNvSpPr txBox="1"/>
          <p:nvPr/>
        </p:nvSpPr>
        <p:spPr>
          <a:xfrm>
            <a:off x="1121237" y="102978"/>
            <a:ext cx="9949526" cy="100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6000" dirty="0">
                <a:solidFill>
                  <a:schemeClr val="bg1"/>
                </a:solidFill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Наши продажи выросли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2356821-16C5-0D93-A563-AD4128AF9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932385"/>
              </p:ext>
            </p:extLst>
          </p:nvPr>
        </p:nvGraphicFramePr>
        <p:xfrm>
          <a:off x="1263570" y="1593870"/>
          <a:ext cx="9664860" cy="436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09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38F593-D997-031D-2F4E-4A56CE908B81}"/>
              </a:ext>
            </a:extLst>
          </p:cNvPr>
          <p:cNvSpPr/>
          <p:nvPr/>
        </p:nvSpPr>
        <p:spPr>
          <a:xfrm>
            <a:off x="0" y="0"/>
            <a:ext cx="12192000" cy="121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7369-3EB6-7A06-8A09-7F9A7CA666F1}"/>
              </a:ext>
            </a:extLst>
          </p:cNvPr>
          <p:cNvSpPr txBox="1"/>
          <p:nvPr/>
        </p:nvSpPr>
        <p:spPr>
          <a:xfrm>
            <a:off x="0" y="102978"/>
            <a:ext cx="12192000" cy="100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6000" dirty="0">
                <a:solidFill>
                  <a:schemeClr val="bg1"/>
                </a:solidFill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Лучшие комбо с бестселлером</a:t>
            </a: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D6B2E3C7-3DA9-EB05-6062-040621A5E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533705"/>
              </p:ext>
            </p:extLst>
          </p:nvPr>
        </p:nvGraphicFramePr>
        <p:xfrm>
          <a:off x="2032000" y="13363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9133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63</Words>
  <Application>Microsoft Macintosh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Анализ продаж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продаж </dc:title>
  <dc:creator>Microsoft Office User</dc:creator>
  <cp:lastModifiedBy>Microsoft Office User</cp:lastModifiedBy>
  <cp:revision>2</cp:revision>
  <dcterms:created xsi:type="dcterms:W3CDTF">2024-02-12T10:47:27Z</dcterms:created>
  <dcterms:modified xsi:type="dcterms:W3CDTF">2024-02-15T19:20:18Z</dcterms:modified>
</cp:coreProperties>
</file>