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handoutMasterIdLst>
    <p:handoutMasterId r:id="rId13"/>
  </p:handoutMasterIdLst>
  <p:sldIdLst>
    <p:sldId id="256" r:id="rId3"/>
    <p:sldId id="257" r:id="rId5"/>
    <p:sldId id="286" r:id="rId6"/>
    <p:sldId id="260" r:id="rId7"/>
    <p:sldId id="261" r:id="rId8"/>
    <p:sldId id="287" r:id="rId9"/>
    <p:sldId id="291" r:id="rId10"/>
    <p:sldId id="288" r:id="rId11"/>
    <p:sldId id="278" r:id="rId12"/>
  </p:sldIdLst>
  <p:sldSz cx="9144000" cy="5143500"/>
  <p:notesSz cx="6858000" cy="9144000"/>
  <p:embeddedFontLst>
    <p:embeddedFont>
      <p:font typeface="Lexend Deca"/>
      <p:regular r:id="rId17"/>
    </p:embeddedFont>
    <p:embeddedFont>
      <p:font typeface="Muli Regular"/>
      <p:regular r:id="rId18"/>
    </p:embeddedFont>
    <p:embeddedFont>
      <p:font typeface="Muli"/>
      <p:regular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54" name="Shape 54"/>
        <p:cNvGrpSpPr/>
        <p:nvPr/>
      </p:nvGrpSpPr>
      <p:grpSpPr>
        <a:xfrm>
          <a:off x="0" y="0"/>
          <a:ext cx="0" cy="0"/>
          <a:chOff x="0" y="0"/>
          <a:chExt cx="0" cy="0"/>
        </a:xfrm>
      </p:grpSpPr>
      <p:sp>
        <p:nvSpPr>
          <p:cNvPr id="55" name="Google Shape;55;p1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6" name="Google Shape;26;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1" name="Google Shape;31;p6"/>
          <p:cNvSpPr txBox="1"/>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2" name="Google Shape;32;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7" name="Google Shape;37;p7"/>
          <p:cNvSpPr txBox="1"/>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8" name="Google Shape;38;p7"/>
          <p:cNvSpPr txBox="1"/>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9" name="Google Shape;39;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9144000" cy="5143500"/>
          </a:xfrm>
          <a:prstGeom prst="rect">
            <a:avLst/>
          </a:prstGeom>
          <a:noFill/>
          <a:ln>
            <a:noFill/>
          </a:ln>
        </p:spPr>
      </p:pic>
      <p:sp>
        <p:nvSpPr>
          <p:cNvPr id="46" name="Google Shape;46;p9"/>
          <p:cNvSpPr txBox="1"/>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p:txBody>
      </p:sp>
      <p:sp>
        <p:nvSpPr>
          <p:cNvPr id="47" name="Google Shape;4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 Small circuit">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p:txBody>
      </p:sp>
      <p:sp>
        <p:nvSpPr>
          <p:cNvPr id="7" name="Google Shape;7;p1"/>
          <p:cNvSpPr txBox="1"/>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p:txBody>
      </p:sp>
      <p:sp>
        <p:nvSpPr>
          <p:cNvPr id="8" name="Google Shape;8;p1"/>
          <p:cNvSpPr txBox="1"/>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539115" y="915500"/>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WELCOME !</a:t>
            </a:r>
            <a:endParaRPr lang="en-US" altLang="en-GB">
              <a:latin typeface="Times New Roman" panose="02020603050405020304" charset="0"/>
              <a:cs typeface="Times New Roman" panose="02020603050405020304" charset="0"/>
            </a:endParaRPr>
          </a:p>
        </p:txBody>
      </p:sp>
      <p:pic>
        <p:nvPicPr>
          <p:cNvPr id="61" name="Google Shape;61;p13"/>
          <p:cNvPicPr preferRelativeResize="0"/>
          <p:nvPr/>
        </p:nvPicPr>
        <p:blipFill>
          <a:blip r:embed="rId1"/>
          <a:stretch>
            <a:fillRect/>
          </a:stretch>
        </p:blipFill>
        <p:spPr>
          <a:xfrm>
            <a:off x="5867805" y="1059796"/>
            <a:ext cx="1782850" cy="2031750"/>
          </a:xfrm>
          <a:prstGeom prst="rect">
            <a:avLst/>
          </a:prstGeom>
          <a:noFill/>
          <a:ln>
            <a:noFill/>
          </a:ln>
        </p:spPr>
      </p:pic>
      <p:pic>
        <p:nvPicPr>
          <p:cNvPr id="62" name="Google Shape;62;p13"/>
          <p:cNvPicPr preferRelativeResize="0"/>
          <p:nvPr/>
        </p:nvPicPr>
        <p:blipFill>
          <a:blip r:embed="rId2"/>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3"/>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4"/>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5"/>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5"/>
          <a:stretch>
            <a:fillRect/>
          </a:stretch>
        </p:blipFill>
        <p:spPr>
          <a:xfrm>
            <a:off x="8664593" y="3757882"/>
            <a:ext cx="321850" cy="448425"/>
          </a:xfrm>
          <a:prstGeom prst="rect">
            <a:avLst/>
          </a:prstGeom>
          <a:noFill/>
          <a:ln>
            <a:noFill/>
          </a:ln>
        </p:spPr>
      </p:pic>
      <p:sp>
        <p:nvSpPr>
          <p:cNvPr id="81" name="Google Shape;81;p15"/>
          <p:cNvSpPr txBox="1"/>
          <p:nvPr>
            <p:ph type="subTitle" idx="4294967295"/>
          </p:nvPr>
        </p:nvSpPr>
        <p:spPr>
          <a:xfrm>
            <a:off x="539115" y="2075352"/>
            <a:ext cx="3617400" cy="1499700"/>
          </a:xfrm>
          <a:prstGeom prst="rect">
            <a:avLst/>
          </a:prstGeom>
        </p:spPr>
        <p:txBody>
          <a:bodyPr spcFirstLastPara="1" wrap="square" lIns="0" tIns="0" rIns="0" bIns="0" anchor="t" anchorCtr="0">
            <a:noAutofit/>
          </a:bodyPr>
          <a:p>
            <a:pPr marL="0" lvl="0" indent="0" algn="l" rtl="0">
              <a:spcBef>
                <a:spcPts val="600"/>
              </a:spcBef>
              <a:spcAft>
                <a:spcPts val="0"/>
              </a:spcAft>
              <a:buNone/>
            </a:pPr>
            <a:r>
              <a:rPr lang="en-US" altLang="en-GB" sz="1800" b="1">
                <a:latin typeface="Times New Roman" panose="02020603050405020304" charset="0"/>
                <a:ea typeface="Muli"/>
                <a:cs typeface="Times New Roman" panose="02020603050405020304" charset="0"/>
                <a:sym typeface="Muli"/>
              </a:rPr>
              <a:t>NHÓM 9 :</a:t>
            </a:r>
            <a:endParaRPr sz="1800" b="1">
              <a:latin typeface="Times New Roman" panose="02020603050405020304" charset="0"/>
              <a:ea typeface="Muli"/>
              <a:cs typeface="Times New Roman" panose="02020603050405020304" charset="0"/>
              <a:sym typeface="Muli"/>
            </a:endParaRPr>
          </a:p>
          <a:p>
            <a:pPr marL="0" lvl="0" indent="0" algn="l" rtl="0">
              <a:spcBef>
                <a:spcPts val="600"/>
              </a:spcBef>
              <a:spcAft>
                <a:spcPts val="0"/>
              </a:spcAft>
              <a:buClr>
                <a:schemeClr val="dk1"/>
              </a:buClr>
              <a:buSzPts val="1100"/>
              <a:buFont typeface="Arial" panose="020B0604020202020204"/>
              <a:buNone/>
            </a:pPr>
            <a:r>
              <a:rPr lang="en-US" sz="1800">
                <a:latin typeface="Times New Roman" panose="02020603050405020304" charset="0"/>
                <a:cs typeface="Times New Roman" panose="02020603050405020304" charset="0"/>
              </a:rPr>
              <a:t>Thuyết trình về các thuật toán lập lịch trong ổ đĩa</a:t>
            </a:r>
            <a:endParaRPr lang="en-US" sz="1800" b="1">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GIỚI THIỆU </a:t>
            </a:r>
            <a:endParaRPr lang="en-US" altLang="en-GB">
              <a:latin typeface="Times New Roman" panose="02020603050405020304" charset="0"/>
              <a:cs typeface="Times New Roman" panose="02020603050405020304" charset="0"/>
            </a:endParaRPr>
          </a:p>
        </p:txBody>
      </p:sp>
      <p:sp>
        <p:nvSpPr>
          <p:cNvPr id="73" name="Google Shape;73;p14"/>
          <p:cNvSpPr txBox="1"/>
          <p:nvPr>
            <p:ph type="body" idx="1"/>
          </p:nvPr>
        </p:nvSpPr>
        <p:spPr>
          <a:xfrm>
            <a:off x="580390" y="1352550"/>
            <a:ext cx="8352155" cy="3155315"/>
          </a:xfrm>
          <a:prstGeom prst="rect">
            <a:avLst/>
          </a:prstGeom>
        </p:spPr>
        <p:txBody>
          <a:bodyPr spcFirstLastPara="1" wrap="square" lIns="0" tIns="0" rIns="0" bIns="0" anchor="t" anchorCtr="0">
            <a:noAutofit/>
          </a:bodyPr>
          <a:lstStyle/>
          <a:p>
            <a:pPr marL="171450" lvl="0" indent="-171450" algn="l" rtl="0">
              <a:spcBef>
                <a:spcPts val="600"/>
              </a:spcBef>
              <a:spcAft>
                <a:spcPts val="0"/>
              </a:spcAft>
              <a:buClr>
                <a:schemeClr val="dk1"/>
              </a:buClr>
              <a:buSzPts val="1100"/>
            </a:pPr>
            <a:r>
              <a:rPr lang="en-US" sz="1500" b="1">
                <a:latin typeface="Times New Roman" panose="02020603050405020304" charset="0"/>
                <a:cs typeface="Times New Roman" panose="02020603050405020304" charset="0"/>
              </a:rPr>
              <a:t>6 thuật toán cơ bản FCFS, SSTF, LOOK (up,down), C-LOOK </a:t>
            </a:r>
            <a:r>
              <a:rPr lang="en-US" sz="1500" b="1">
                <a:latin typeface="Times New Roman" panose="02020603050405020304" charset="0"/>
                <a:cs typeface="Times New Roman" panose="02020603050405020304" charset="0"/>
                <a:sym typeface="+mn-ea"/>
              </a:rPr>
              <a:t>(up,down)</a:t>
            </a:r>
            <a:endParaRPr lang="en-US" sz="1500" b="1">
              <a:latin typeface="Times New Roman" panose="02020603050405020304" charset="0"/>
              <a:cs typeface="Times New Roman" panose="02020603050405020304" charset="0"/>
              <a:sym typeface="+mn-ea"/>
            </a:endParaRPr>
          </a:p>
          <a:p>
            <a:pPr marL="171450" lvl="0" indent="-171450" algn="l" rtl="0">
              <a:spcBef>
                <a:spcPts val="600"/>
              </a:spcBef>
              <a:spcAft>
                <a:spcPts val="0"/>
              </a:spcAft>
              <a:buClr>
                <a:schemeClr val="dk1"/>
              </a:buClr>
              <a:buSzPts val="1100"/>
            </a:pPr>
            <a:r>
              <a:rPr lang="en-US" sz="1500" b="1">
                <a:latin typeface="Times New Roman" panose="02020603050405020304" charset="0"/>
                <a:cs typeface="Times New Roman" panose="02020603050405020304" charset="0"/>
                <a:sym typeface="+mn-ea"/>
              </a:rPr>
              <a:t>Các thuật toán này được triển khai bên trong bộ điều phối ổ đĩa của hệ điều hành khi mà một tiến trình yêu cầu truy cập dữ liệu trên ổ đĩa, hệ điều hành sẽ sử dụng một trong các thuật toán này để xác định thứ tự và độ ưu tiên của các yêu cầu IO trên ổ đĩa</a:t>
            </a:r>
            <a:endParaRPr lang="en-US" sz="1500" b="1">
              <a:latin typeface="Times New Roman" panose="02020603050405020304" charset="0"/>
              <a:cs typeface="Times New Roman" panose="02020603050405020304" charset="0"/>
              <a:sym typeface="+mn-ea"/>
            </a:endParaRPr>
          </a:p>
        </p:txBody>
      </p:sp>
      <p:sp>
        <p:nvSpPr>
          <p:cNvPr id="75" name="Google Shape;75;p1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1763555" y="199604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rPr>
              <a:t>HÃY CÙNG NHAU BẮT ĐẦU !</a:t>
            </a:r>
            <a:endParaRPr lang="en-US" altLang="en-GB">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endParaRPr>
          </a:p>
        </p:txBody>
      </p:sp>
      <p:sp>
        <p:nvSpPr>
          <p:cNvPr id="75" name="Google Shape;75;p1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7"/>
          <p:cNvSpPr txBox="1"/>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200">
                <a:latin typeface="Times New Roman" panose="02020603050405020304" charset="0"/>
                <a:cs typeface="Times New Roman" panose="02020603050405020304" charset="0"/>
              </a:rPr>
              <a:t>1.</a:t>
            </a:r>
            <a:endParaRPr lang="en-GB" sz="3200">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en-GB" sz="3200">
                <a:latin typeface="Times New Roman" panose="02020603050405020304" charset="0"/>
                <a:cs typeface="Times New Roman" panose="02020603050405020304" charset="0"/>
              </a:rPr>
              <a:t>THUẬT TOÁN FCFS</a:t>
            </a:r>
            <a:endParaRPr lang="en-US" altLang="en-GB" sz="3200">
              <a:latin typeface="Times New Roman" panose="02020603050405020304" charset="0"/>
              <a:cs typeface="Times New Roman" panose="02020603050405020304" charset="0"/>
            </a:endParaRPr>
          </a:p>
        </p:txBody>
      </p:sp>
      <p:pic>
        <p:nvPicPr>
          <p:cNvPr id="96" name="Google Shape;96;p17"/>
          <p:cNvPicPr preferRelativeResize="0"/>
          <p:nvPr/>
        </p:nvPicPr>
        <p:blipFill>
          <a:blip r:embed="rId1"/>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2"/>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3"/>
          <a:stretch>
            <a:fillRect/>
          </a:stretch>
        </p:blipFill>
        <p:spPr>
          <a:xfrm>
            <a:off x="6336726" y="1237502"/>
            <a:ext cx="1032700" cy="120912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2800">
                <a:latin typeface="Times New Roman" panose="02020603050405020304" charset="0"/>
                <a:cs typeface="Times New Roman" panose="02020603050405020304" charset="0"/>
                <a:sym typeface="+mn-ea"/>
              </a:rPr>
              <a:t>THUẬT TOÁN FCFS(First-Come, First-Served)</a:t>
            </a:r>
            <a:endParaRPr lang="en-US" altLang="en-GB" sz="2800">
              <a:latin typeface="Times New Roman" panose="02020603050405020304" charset="0"/>
              <a:cs typeface="Times New Roman" panose="02020603050405020304" charset="0"/>
              <a:sym typeface="+mn-ea"/>
            </a:endParaRPr>
          </a:p>
        </p:txBody>
      </p:sp>
      <p:sp>
        <p:nvSpPr>
          <p:cNvPr id="104" name="Google Shape;104;p18"/>
          <p:cNvSpPr txBox="1"/>
          <p:nvPr>
            <p:ph type="body" idx="1"/>
          </p:nvPr>
        </p:nvSpPr>
        <p:spPr>
          <a:xfrm>
            <a:off x="580550" y="1352550"/>
            <a:ext cx="6014400" cy="31617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GB" sz="1500"/>
              <a:t>FCFS là một thuật toán cơ bản và có thể chạy trong hầu hết các hệ điều hành.</a:t>
            </a:r>
            <a:endParaRPr lang="en-GB" sz="1500"/>
          </a:p>
          <a:p>
            <a:pPr marL="457200" lvl="0" indent="-381000" algn="l" rtl="0">
              <a:spcBef>
                <a:spcPts val="0"/>
              </a:spcBef>
              <a:spcAft>
                <a:spcPts val="0"/>
              </a:spcAft>
              <a:buSzPts val="2400"/>
              <a:buChar char="⬡"/>
            </a:pPr>
            <a:r>
              <a:rPr lang="en-GB" sz="1500"/>
              <a:t>FCFS hoạt động theo nguyên tắc "đến trước, phục vụ trước". Nó đơn giản là xử lý các yêu cầu IO (input/output) theo thứ tự chúng đến, mà không quan tâm đến vị trí vật lý của dữ liệu trên ổ đĩa. </a:t>
            </a:r>
            <a:endParaRPr lang="en-GB" sz="1500"/>
          </a:p>
          <a:p>
            <a:pPr marL="457200" lvl="0" indent="-381000" algn="l" rtl="0">
              <a:spcBef>
                <a:spcPts val="0"/>
              </a:spcBef>
              <a:spcAft>
                <a:spcPts val="0"/>
              </a:spcAft>
              <a:buSzPts val="2400"/>
              <a:buChar char="⬡"/>
            </a:pPr>
            <a:r>
              <a:rPr lang="en-GB" sz="1500"/>
              <a:t>Điều này có thể dẫn đến hiện tượng đợi lâu khi các yêu cầu IO trước đó nằm ở phần đĩa xa hơn.</a:t>
            </a:r>
            <a:endParaRPr lang="en-US" altLang="en-GB" sz="1500"/>
          </a:p>
        </p:txBody>
      </p:sp>
      <p:sp>
        <p:nvSpPr>
          <p:cNvPr id="105" name="Google Shape;105;p1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sz="2800">
                <a:latin typeface="Times New Roman" panose="02020603050405020304" charset="0"/>
                <a:cs typeface="Times New Roman" panose="02020603050405020304" charset="0"/>
                <a:sym typeface="+mn-ea"/>
              </a:rPr>
              <a:t>THUẬT TOÁN FCFS(First-Come, First-Served)</a:t>
            </a:r>
            <a:endParaRPr lang="en-US" sz="2800"/>
          </a:p>
        </p:txBody>
      </p:sp>
      <p:sp>
        <p:nvSpPr>
          <p:cNvPr id="3" name="Text Placeholder 2"/>
          <p:cNvSpPr/>
          <p:nvPr>
            <p:ph type="body" idx="1"/>
          </p:nvPr>
        </p:nvSpPr>
        <p:spPr/>
        <p:txBody>
          <a:bodyPr/>
          <a:p>
            <a:pPr marL="76200" indent="0">
              <a:buNone/>
            </a:pPr>
            <a:endParaRPr lang="en-US" sz="1200"/>
          </a:p>
          <a:p>
            <a:pPr marL="76200" indent="0">
              <a:buNone/>
            </a:pPr>
            <a:r>
              <a:rPr lang="en-US" sz="1200"/>
              <a:t>      function FCFS(diskArray, startPosition, diskLimit) {</a:t>
            </a:r>
            <a:endParaRPr lang="en-US" sz="1200"/>
          </a:p>
          <a:p>
            <a:pPr marL="76200" indent="0">
              <a:buNone/>
            </a:pPr>
            <a:r>
              <a:rPr lang="en-US" sz="1200"/>
              <a:t>            var result = [...diskArray];</a:t>
            </a:r>
            <a:endParaRPr lang="en-US" sz="1200"/>
          </a:p>
          <a:p>
            <a:pPr marL="76200" indent="0">
              <a:buNone/>
            </a:pPr>
            <a:r>
              <a:rPr lang="en-US" sz="1200"/>
              <a:t>            var headMovement = 0;</a:t>
            </a:r>
            <a:endParaRPr lang="en-US" sz="1200"/>
          </a:p>
          <a:p>
            <a:pPr marL="76200" indent="0">
              <a:buNone/>
            </a:pPr>
            <a:r>
              <a:rPr lang="en-US" sz="1200"/>
              <a:t>            for (var i = 0; i &lt; result.length; i++) {</a:t>
            </a:r>
            <a:endParaRPr lang="en-US" sz="1200"/>
          </a:p>
          <a:p>
            <a:pPr marL="76200" indent="0">
              <a:buNone/>
            </a:pPr>
            <a:r>
              <a:rPr lang="en-US" sz="1200"/>
              <a:t>                headMovement += Math.abs(result[i] - startPosition);</a:t>
            </a:r>
            <a:endParaRPr lang="en-US" sz="1200"/>
          </a:p>
          <a:p>
            <a:pPr marL="76200" indent="0">
              <a:buNone/>
            </a:pPr>
            <a:r>
              <a:rPr lang="en-US" sz="1200"/>
              <a:t>                startPosition = result[i];</a:t>
            </a:r>
            <a:endParaRPr lang="en-US" sz="1200"/>
          </a:p>
          <a:p>
            <a:pPr marL="76200" indent="0">
              <a:buNone/>
            </a:pPr>
            <a:r>
              <a:rPr lang="en-US" sz="1200"/>
              <a:t>            }</a:t>
            </a:r>
            <a:endParaRPr lang="en-US" sz="1200"/>
          </a:p>
          <a:p>
            <a:pPr marL="76200" indent="0">
              <a:buNone/>
            </a:pPr>
            <a:r>
              <a:rPr lang="en-US" sz="1200"/>
              <a:t>            return { array: result, headMovement: headMovement };</a:t>
            </a:r>
            <a:endParaRPr lang="en-US" sz="1200"/>
          </a:p>
          <a:p>
            <a:pPr marL="76200" indent="0">
              <a:buNone/>
            </a:pPr>
            <a:r>
              <a:rPr lang="en-US" sz="1200"/>
              <a:t>        }</a:t>
            </a:r>
            <a:endParaRPr lang="en-US" sz="12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7"/>
          <p:cNvSpPr txBox="1"/>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3200">
                <a:latin typeface="Times New Roman" panose="02020603050405020304" charset="0"/>
                <a:cs typeface="Times New Roman" panose="02020603050405020304" charset="0"/>
              </a:rPr>
              <a:t>3</a:t>
            </a:r>
            <a:r>
              <a:rPr lang="en-GB" sz="3200">
                <a:latin typeface="Times New Roman" panose="02020603050405020304" charset="0"/>
                <a:cs typeface="Times New Roman" panose="02020603050405020304" charset="0"/>
              </a:rPr>
              <a:t>.</a:t>
            </a:r>
            <a:endParaRPr lang="en-GB" sz="3200">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en-GB" sz="3200">
                <a:latin typeface="Times New Roman" panose="02020603050405020304" charset="0"/>
                <a:cs typeface="Times New Roman" panose="02020603050405020304" charset="0"/>
              </a:rPr>
              <a:t>THUẬT TOÁN LOOK</a:t>
            </a:r>
            <a:endParaRPr lang="en-US" altLang="en-GB" sz="3200">
              <a:latin typeface="Times New Roman" panose="02020603050405020304" charset="0"/>
              <a:cs typeface="Times New Roman" panose="02020603050405020304" charset="0"/>
            </a:endParaRPr>
          </a:p>
        </p:txBody>
      </p:sp>
      <p:pic>
        <p:nvPicPr>
          <p:cNvPr id="96" name="Google Shape;96;p17"/>
          <p:cNvPicPr preferRelativeResize="0"/>
          <p:nvPr/>
        </p:nvPicPr>
        <p:blipFill>
          <a:blip r:embed="rId1"/>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2"/>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3"/>
          <a:stretch>
            <a:fillRect/>
          </a:stretch>
        </p:blipFill>
        <p:spPr>
          <a:xfrm>
            <a:off x="6336726" y="1237502"/>
            <a:ext cx="1032700" cy="1209125"/>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80550" y="555860"/>
            <a:ext cx="6014400" cy="857400"/>
          </a:xfrm>
        </p:spPr>
        <p:txBody>
          <a:bodyPr/>
          <a:p>
            <a:r>
              <a:rPr lang="en-US" sz="2800">
                <a:latin typeface="Times New Roman" panose="02020603050405020304" charset="0"/>
                <a:cs typeface="Times New Roman" panose="02020603050405020304" charset="0"/>
                <a:sym typeface="+mn-ea"/>
              </a:rPr>
              <a:t>THUẬT TOÁN LOOK (up, down):</a:t>
            </a:r>
            <a:br>
              <a:rPr lang="en-US" sz="2800">
                <a:latin typeface="Times New Roman" panose="02020603050405020304" charset="0"/>
                <a:cs typeface="Times New Roman" panose="02020603050405020304" charset="0"/>
              </a:rPr>
            </a:br>
            <a:endParaRPr lang="en-US" sz="2800">
              <a:latin typeface="Times New Roman" panose="02020603050405020304" charset="0"/>
              <a:cs typeface="Times New Roman" panose="02020603050405020304" charset="0"/>
            </a:endParaRPr>
          </a:p>
        </p:txBody>
      </p:sp>
      <p:sp>
        <p:nvSpPr>
          <p:cNvPr id="3" name="Text Placeholder 2"/>
          <p:cNvSpPr/>
          <p:nvPr>
            <p:ph type="body" idx="1"/>
          </p:nvPr>
        </p:nvSpPr>
        <p:spPr/>
        <p:txBody>
          <a:bodyPr/>
          <a:p>
            <a:r>
              <a:rPr lang="en-US" sz="1500">
                <a:latin typeface="Times New Roman" panose="02020603050405020304" charset="0"/>
                <a:cs typeface="Times New Roman" panose="02020603050405020304" charset="0"/>
              </a:rPr>
              <a:t>LOOK có thể chạy trong hầu hết các hệ điều hành.</a:t>
            </a:r>
            <a:endParaRPr lang="en-US" sz="1500">
              <a:latin typeface="Times New Roman" panose="02020603050405020304" charset="0"/>
              <a:cs typeface="Times New Roman" panose="02020603050405020304" charset="0"/>
            </a:endParaRPr>
          </a:p>
          <a:p>
            <a:r>
              <a:rPr lang="en-US" sz="1500">
                <a:latin typeface="Times New Roman" panose="02020603050405020304" charset="0"/>
                <a:cs typeface="Times New Roman" panose="02020603050405020304" charset="0"/>
              </a:rPr>
              <a:t>LOOK là một thuật toán tìm kiếm các yêu cầu IO dựa trên hướng di chuyển của đầu đọc/ghi trên ổ đĩa. LOOK điều chỉnh hướng di chuyển của đầu đọc/ghi từ vị trí hiện tại và di chuyển đến yêu cầu IO gần nhất trong cùng hướng. Khi không còn yêu cầu IO nào trong cùng hướng, LOOK thay đổi hướng di chuyển và quét các yêu cầu IO theo hướng ngược lại.</a:t>
            </a:r>
            <a:endParaRPr lang="en-US" sz="15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3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51" name="Google Shape;351;p35"/>
          <p:cNvSpPr txBox="1"/>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7200"/>
              <a:t>Thanks!</a:t>
            </a:r>
            <a:endParaRPr sz="7200"/>
          </a:p>
        </p:txBody>
      </p:sp>
      <p:sp>
        <p:nvSpPr>
          <p:cNvPr id="352" name="Google Shape;352;p35"/>
          <p:cNvSpPr txBox="1"/>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1800" b="1">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endParaRPr sz="1800"/>
          </a:p>
        </p:txBody>
      </p:sp>
      <p:pic>
        <p:nvPicPr>
          <p:cNvPr id="353" name="Google Shape;353;p35"/>
          <p:cNvPicPr preferRelativeResize="0"/>
          <p:nvPr/>
        </p:nvPicPr>
        <p:blipFill>
          <a:blip r:embed="rId1"/>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2"/>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3"/>
          <a:stretch>
            <a:fillRect/>
          </a:stretch>
        </p:blipFill>
        <p:spPr>
          <a:xfrm>
            <a:off x="4946909" y="581600"/>
            <a:ext cx="1279700" cy="1498275"/>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Words>
  <Application>WPS Presentation</Application>
  <PresentationFormat/>
  <Paragraphs>58</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Arial</vt:lpstr>
      <vt:lpstr>Lexend Deca</vt:lpstr>
      <vt:lpstr>Muli Regular</vt:lpstr>
      <vt:lpstr>Times New Roman</vt:lpstr>
      <vt:lpstr>Muli</vt:lpstr>
      <vt:lpstr>Microsoft YaHei</vt:lpstr>
      <vt:lpstr>Arial Unicode MS</vt:lpstr>
      <vt:lpstr>Aliena template</vt:lpstr>
      <vt:lpstr>WELCOME !</vt:lpstr>
      <vt:lpstr>GIỚI THIỆU </vt:lpstr>
      <vt:lpstr>HÃY CÙNG NHAU BẮT ĐẦU !</vt:lpstr>
      <vt:lpstr>THUẬT TOÁN FCFS</vt:lpstr>
      <vt:lpstr>THUẬT TOÁN FCFS(First-Come, First-Served)</vt:lpstr>
      <vt:lpstr>THUẬT TOÁN FCFS(First-Come, First-Served)</vt:lpstr>
      <vt:lpstr>THUẬT TOÁN LOOK</vt:lpstr>
      <vt:lpstr>THUẬT TOÁN LOOK (up, down):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creator/>
  <cp:lastModifiedBy>LENOVO</cp:lastModifiedBy>
  <cp:revision>3</cp:revision>
  <dcterms:created xsi:type="dcterms:W3CDTF">2023-06-10T16:03:00Z</dcterms:created>
  <dcterms:modified xsi:type="dcterms:W3CDTF">2023-06-12T04:10:11Z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BB758A51CB5F459E9967C6440DF5009F</vt:lpwstr>
  </property>
  <property fmtid="{D5CDD505-2E9C-101B-9397-08002B2CF9AE}" pid="3" name="KSOProductBuildVer">
    <vt:lpwstr>1033-11.2.0.11537</vt:lpwstr>
  </property>
</Properties>
</file>