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3a2442e7cb0d4d0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31476-957D-4B47-9953-CA7C61A349E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3733-86F9-4359-9920-094F26764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E3733-86F9-4359-9920-094F267644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4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2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1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8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1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4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0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4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1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0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1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AB90-475E-44A1-88E0-0F3FD293D03D}" type="datetimeFigureOut">
              <a:rPr lang="zh-CN" altLang="en-US" smtClean="0"/>
              <a:t>2019/7/25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4358-F61A-4B83-B138-3DC3B66D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6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8213756" cy="2387600"/>
          </a:xfrm>
        </p:spPr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近邻和逻辑回归分类器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4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逻辑回归代价函数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7872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78724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442105" y="2345670"/>
                <a:ext cx="190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05" y="2345670"/>
                <a:ext cx="190122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731" t="-1744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442105" y="1825625"/>
                <a:ext cx="1901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05" y="1825625"/>
                <a:ext cx="190122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731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316" y="2889217"/>
            <a:ext cx="3537774" cy="25217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557" y="2889075"/>
            <a:ext cx="3537096" cy="25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回归分类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映射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代价函数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目标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204903" y="2329934"/>
                <a:ext cx="3607783" cy="629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03" y="2329934"/>
                <a:ext cx="3607783" cy="6291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24259" y="3386731"/>
                <a:ext cx="630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59" y="3386731"/>
                <a:ext cx="63087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204903" y="4250103"/>
                <a:ext cx="678243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903" y="4250103"/>
                <a:ext cx="6782434" cy="848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79466" y="5317168"/>
                <a:ext cx="7083670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66" y="5317168"/>
                <a:ext cx="7083670" cy="11005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1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逻辑</a:t>
            </a:r>
            <a:r>
              <a:rPr lang="zh-CN" altLang="en-US" dirty="0" smtClean="0"/>
              <a:t>回归求解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假设已有代价</a:t>
                </a:r>
                <a:r>
                  <a:rPr lang="zh-CN" altLang="en-US" dirty="0" smtClean="0"/>
                  <a:t>损失函数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目标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求解框架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初始化变量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随机赋值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变化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以减少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的值，直到寻找到最优参数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2"/>
                <a:stretch>
                  <a:fillRect l="-1391" t="-2941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30956" y="3732711"/>
                <a:ext cx="6963894" cy="983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56" y="3732711"/>
                <a:ext cx="6963894" cy="9836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512416" y="2354885"/>
                <a:ext cx="678243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416" y="2354885"/>
                <a:ext cx="6782434" cy="848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419881" cy="1325563"/>
              </a:xfrm>
            </p:spPr>
            <p:txBody>
              <a:bodyPr/>
              <a:lstStyle/>
              <a:p>
                <a:r>
                  <a:rPr lang="zh-CN" altLang="en-US" dirty="0"/>
                  <a:t>变化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以减少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值（梯度下降）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419881" cy="1325563"/>
              </a:xfrm>
              <a:blipFill rotWithShape="0">
                <a:blip r:embed="rId2"/>
                <a:stretch>
                  <a:fillRect l="-3287" t="-14747" b="-18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梯度方向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更新变量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22015" y="2363056"/>
                <a:ext cx="4361963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015" y="2363056"/>
                <a:ext cx="4361963" cy="848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593935" y="3310313"/>
                <a:ext cx="401135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35" y="3310313"/>
                <a:ext cx="4011355" cy="848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23736" y="4852963"/>
                <a:ext cx="2157064" cy="629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36" y="4852963"/>
                <a:ext cx="2157064" cy="629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023736" y="5579131"/>
                <a:ext cx="2063963" cy="629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36" y="5579131"/>
                <a:ext cx="2063963" cy="6299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近邻分类器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422209" y="4906987"/>
            <a:ext cx="3856777" cy="27160"/>
          </a:xfrm>
          <a:prstGeom prst="straightConnector1">
            <a:avLst/>
          </a:prstGeom>
          <a:ln w="2857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838669" y="2317695"/>
            <a:ext cx="0" cy="29966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435461" y="4992492"/>
                <a:ext cx="1068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461" y="4992492"/>
                <a:ext cx="106830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089952" y="2480659"/>
                <a:ext cx="1068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952" y="2480659"/>
                <a:ext cx="106830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4143646" y="2815627"/>
            <a:ext cx="206545" cy="20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23049" y="3061132"/>
            <a:ext cx="206545" cy="20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30889" y="3283390"/>
            <a:ext cx="206545" cy="20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97569" y="3823308"/>
            <a:ext cx="206545" cy="20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200984" y="4002692"/>
            <a:ext cx="206545" cy="20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927714" y="3708104"/>
            <a:ext cx="206545" cy="206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6063808" y="2873631"/>
            <a:ext cx="217501" cy="18750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754835" y="3089099"/>
            <a:ext cx="217501" cy="18750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6752115" y="3205790"/>
            <a:ext cx="217501" cy="18750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6167192" y="3962479"/>
            <a:ext cx="217501" cy="18750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6970949" y="3639962"/>
            <a:ext cx="217501" cy="187501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557015" y="3413625"/>
            <a:ext cx="226337" cy="2263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73802" y="2965516"/>
            <a:ext cx="1189401" cy="118940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735811" y="2625089"/>
            <a:ext cx="1901027" cy="190102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1554" y="2317695"/>
            <a:ext cx="3204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、找到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个近邻（计算距离）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、统计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个近邻里最多的类别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、将新数据归为近邻里最多的类别标签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524018" y="5089752"/>
                <a:ext cx="5944924" cy="162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距离度量：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、欧式距离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、曼哈顿距离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18" y="5089752"/>
                <a:ext cx="5944924" cy="1622495"/>
              </a:xfrm>
              <a:prstGeom prst="rect">
                <a:avLst/>
              </a:prstGeom>
              <a:blipFill rotWithShape="0">
                <a:blip r:embed="rId4"/>
                <a:stretch>
                  <a:fillRect l="-923" t="-3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8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pic>
        <p:nvPicPr>
          <p:cNvPr id="1026" name="Picture 2" descr="Petal geometry compared for three iris species: Iris setosa, Iris virginica, and Iris versicol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5" y="2183211"/>
            <a:ext cx="8599209" cy="26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98155" y="4679359"/>
            <a:ext cx="1596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0" i="0" dirty="0" smtClean="0">
                <a:solidFill>
                  <a:srgbClr val="40404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山鸢尾</a:t>
            </a:r>
            <a:endParaRPr lang="en-US" altLang="zh-CN" b="0" i="0" dirty="0" smtClean="0">
              <a:solidFill>
                <a:srgbClr val="40404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zh-CN" altLang="en-US" b="0" i="0" dirty="0" smtClean="0">
                <a:solidFill>
                  <a:srgbClr val="40404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/>
              <a:t>Iris </a:t>
            </a:r>
            <a:r>
              <a:rPr lang="en-US" altLang="zh-CN" dirty="0" err="1"/>
              <a:t>Setosa</a:t>
            </a:r>
            <a:r>
              <a:rPr lang="zh-CN" altLang="en-US" dirty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6351262" y="4741746"/>
            <a:ext cx="1926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0" i="0" dirty="0" smtClean="0">
                <a:solidFill>
                  <a:srgbClr val="40404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维吉尼亚鸢尾</a:t>
            </a:r>
            <a:endParaRPr lang="en-US" altLang="zh-CN" b="0" i="0" dirty="0" smtClean="0">
              <a:solidFill>
                <a:srgbClr val="40404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b="0" i="0" dirty="0" smtClean="0">
                <a:solidFill>
                  <a:srgbClr val="40404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/>
              <a:t>Iris </a:t>
            </a:r>
            <a:r>
              <a:rPr lang="en-US" altLang="zh-CN" dirty="0" err="1"/>
              <a:t>Virginica</a:t>
            </a:r>
            <a:r>
              <a:rPr lang="zh-CN" altLang="en-US" dirty="0"/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3154600" y="4739476"/>
            <a:ext cx="1906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变色鸢尾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Iris </a:t>
            </a:r>
            <a:r>
              <a:rPr lang="en-US" altLang="zh-CN" dirty="0" err="1"/>
              <a:t>Versicolor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297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鸢尾花数据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05327"/>
              </p:ext>
            </p:extLst>
          </p:nvPr>
        </p:nvGraphicFramePr>
        <p:xfrm>
          <a:off x="719185" y="2316128"/>
          <a:ext cx="7886700" cy="233823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39333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dirty="0">
                          <a:effectLst/>
                        </a:rPr>
                        <a:t>萼片长度</a:t>
                      </a:r>
                      <a:endParaRPr lang="zh-CN" altLang="en-US" sz="18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60863" marR="60863" marT="60863" marB="6086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dirty="0">
                          <a:effectLst/>
                        </a:rPr>
                        <a:t>萼片宽度</a:t>
                      </a:r>
                      <a:endParaRPr lang="zh-CN" altLang="en-US" sz="18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60863" marR="60863" marT="60863" marB="6086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dirty="0">
                          <a:effectLst/>
                        </a:rPr>
                        <a:t>花瓣长度</a:t>
                      </a:r>
                      <a:endParaRPr lang="zh-CN" altLang="en-US" sz="18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60863" marR="60863" marT="60863" marB="6086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dirty="0">
                          <a:effectLst/>
                        </a:rPr>
                        <a:t>花瓣宽度</a:t>
                      </a:r>
                      <a:endParaRPr lang="zh-CN" altLang="en-US" sz="18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60863" marR="60863" marT="60863" marB="6086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dirty="0">
                          <a:effectLst/>
                        </a:rPr>
                        <a:t>物种</a:t>
                      </a:r>
                      <a:endParaRPr lang="zh-CN" altLang="en-US" sz="1800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60863" marR="60863" marT="60863" marB="6086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7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6.4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2.8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5.6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2.2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2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57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5.0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2.3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3.3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1.0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1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</a:tr>
              <a:tr h="3857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4.9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2.5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4.5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1.7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2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</a:tr>
              <a:tr h="3857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4.9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3.1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1.5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0.1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0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</a:tr>
              <a:tr h="3857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5.7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3.8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>
                          <a:effectLst/>
                        </a:rPr>
                        <a:t>1.7</a:t>
                      </a:r>
                      <a:endParaRPr lang="en-US" altLang="zh-CN" sz="180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0.3</a:t>
                      </a:r>
                      <a:endParaRPr lang="en-US" altLang="zh-C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800" dirty="0">
                          <a:effectLst/>
                        </a:rPr>
                        <a:t>0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60863" marR="60863" marT="53255" marB="60863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50524" y="5027867"/>
            <a:ext cx="1853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训练样本</a:t>
            </a:r>
            <a:endParaRPr lang="en-US" altLang="zh-CN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863051" y="5258699"/>
                <a:ext cx="12382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051" y="5258699"/>
                <a:ext cx="123828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55728" y="5881879"/>
                <a:ext cx="2052933" cy="657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728" y="5881879"/>
                <a:ext cx="2052933" cy="6577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85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cxnSp>
        <p:nvCxnSpPr>
          <p:cNvPr id="5" name="Straight Connector 2"/>
          <p:cNvCxnSpPr/>
          <p:nvPr/>
        </p:nvCxnSpPr>
        <p:spPr>
          <a:xfrm>
            <a:off x="5364932" y="1858223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4"/>
          <p:cNvSpPr/>
          <p:nvPr/>
        </p:nvSpPr>
        <p:spPr>
          <a:xfrm>
            <a:off x="1763496" y="22993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训练样本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5"/>
          <p:cNvSpPr/>
          <p:nvPr/>
        </p:nvSpPr>
        <p:spPr>
          <a:xfrm>
            <a:off x="1458696" y="35185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学习算法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6"/>
              <p:cNvSpPr/>
              <p:nvPr/>
            </p:nvSpPr>
            <p:spPr>
              <a:xfrm>
                <a:off x="2649052" y="4737786"/>
                <a:ext cx="762000" cy="586556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052" y="4737786"/>
                <a:ext cx="762000" cy="586556"/>
              </a:xfrm>
              <a:prstGeom prst="roundRect">
                <a:avLst/>
              </a:prstGeom>
              <a:blipFill rotWithShape="0">
                <a:blip r:embed="rId2"/>
                <a:stretch>
                  <a:fillRect l="-11811" b="-3061"/>
                </a:stretch>
              </a:blipFill>
              <a:ln>
                <a:solidFill>
                  <a:schemeClr val="tx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7"/>
          <p:cNvSpPr txBox="1"/>
          <p:nvPr/>
        </p:nvSpPr>
        <p:spPr>
          <a:xfrm>
            <a:off x="-213399" y="4714742"/>
            <a:ext cx="241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花萼、花瓣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（长度、宽度）</a:t>
            </a:r>
            <a:endParaRPr lang="en-US" sz="2400" dirty="0"/>
          </a:p>
        </p:txBody>
      </p:sp>
      <p:sp>
        <p:nvSpPr>
          <p:cNvPr id="10" name="TextBox 8"/>
          <p:cNvSpPr txBox="1"/>
          <p:nvPr/>
        </p:nvSpPr>
        <p:spPr>
          <a:xfrm>
            <a:off x="3798516" y="4736944"/>
            <a:ext cx="1726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花种类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（</a:t>
            </a:r>
            <a:r>
              <a:rPr lang="zh-CN" altLang="en-US" sz="2400" dirty="0" smtClean="0"/>
              <a:t>估计）</a:t>
            </a:r>
            <a:endParaRPr lang="en-US" sz="2400" dirty="0"/>
          </a:p>
        </p:txBody>
      </p:sp>
      <p:cxnSp>
        <p:nvCxnSpPr>
          <p:cNvPr id="11" name="Straight Arrow Connector 11"/>
          <p:cNvCxnSpPr>
            <a:stCxn id="6" idx="2"/>
            <a:endCxn id="7" idx="0"/>
          </p:cNvCxnSpPr>
          <p:nvPr/>
        </p:nvCxnSpPr>
        <p:spPr>
          <a:xfrm>
            <a:off x="3030052" y="29089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2"/>
          <p:cNvCxnSpPr>
            <a:stCxn id="7" idx="2"/>
            <a:endCxn id="8" idx="0"/>
          </p:cNvCxnSpPr>
          <p:nvPr/>
        </p:nvCxnSpPr>
        <p:spPr>
          <a:xfrm>
            <a:off x="3030052" y="41051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/>
          <p:cNvCxnSpPr>
            <a:endCxn id="8" idx="1"/>
          </p:cNvCxnSpPr>
          <p:nvPr/>
        </p:nvCxnSpPr>
        <p:spPr>
          <a:xfrm>
            <a:off x="1858208" y="50310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8"/>
          <p:cNvCxnSpPr>
            <a:stCxn id="8" idx="3"/>
          </p:cNvCxnSpPr>
          <p:nvPr/>
        </p:nvCxnSpPr>
        <p:spPr>
          <a:xfrm>
            <a:off x="3411052" y="50310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35"/>
              <p:cNvSpPr txBox="1"/>
              <p:nvPr/>
            </p:nvSpPr>
            <p:spPr>
              <a:xfrm>
                <a:off x="6031512" y="2678153"/>
                <a:ext cx="20286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如何表示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12" y="2678153"/>
                <a:ext cx="20286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505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822132" y="3623235"/>
                <a:ext cx="28731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132" y="3623235"/>
                <a:ext cx="287315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线性回归用于分类</a:t>
            </a:r>
            <a:endParaRPr lang="zh-CN" altLang="en-US" dirty="0"/>
          </a:p>
        </p:txBody>
      </p:sp>
      <p:sp>
        <p:nvSpPr>
          <p:cNvPr id="4" name="TextBox 33"/>
          <p:cNvSpPr txBox="1"/>
          <p:nvPr/>
        </p:nvSpPr>
        <p:spPr>
          <a:xfrm>
            <a:off x="1710781" y="3316398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花瓣宽度</a:t>
            </a:r>
            <a:endParaRPr lang="en-US" sz="2000" dirty="0"/>
          </a:p>
        </p:txBody>
      </p:sp>
      <p:cxnSp>
        <p:nvCxnSpPr>
          <p:cNvPr id="5" name="Straight Connector 30"/>
          <p:cNvCxnSpPr/>
          <p:nvPr/>
        </p:nvCxnSpPr>
        <p:spPr>
          <a:xfrm>
            <a:off x="1601347" y="3310441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/>
          <p:cNvSpPr txBox="1"/>
          <p:nvPr/>
        </p:nvSpPr>
        <p:spPr>
          <a:xfrm>
            <a:off x="1091697" y="4750536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分类阈值</a:t>
            </a:r>
            <a:r>
              <a:rPr lang="en-US" sz="2400" dirty="0" smtClean="0"/>
              <a:t>0.5</a:t>
            </a:r>
            <a:r>
              <a:rPr lang="en-US" sz="2400" dirty="0" smtClean="0"/>
              <a:t>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17"/>
              <p:cNvSpPr txBox="1"/>
              <p:nvPr/>
            </p:nvSpPr>
            <p:spPr>
              <a:xfrm>
                <a:off x="1929897" y="5306439"/>
                <a:ext cx="563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 smtClean="0"/>
                  <a:t> </a:t>
                </a:r>
                <a:r>
                  <a:rPr lang="zh-CN" altLang="en-US" sz="2400" dirty="0"/>
                  <a:t>预测</a:t>
                </a:r>
                <a:r>
                  <a:rPr lang="en-US" sz="2400" dirty="0" smtClean="0"/>
                  <a:t>“y </a:t>
                </a:r>
                <a:r>
                  <a:rPr lang="en-US" sz="2400" dirty="0" smtClean="0"/>
                  <a:t>= 1”</a:t>
                </a:r>
                <a:endParaRPr lang="en-US" sz="2400" dirty="0"/>
              </a:p>
            </p:txBody>
          </p:sp>
        </mc:Choice>
        <mc:Fallback>
          <p:sp>
            <p:nvSpPr>
              <p:cNvPr id="10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897" y="5306439"/>
                <a:ext cx="563880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730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20"/>
              <p:cNvSpPr txBox="1"/>
              <p:nvPr/>
            </p:nvSpPr>
            <p:spPr>
              <a:xfrm>
                <a:off x="1929897" y="5838229"/>
                <a:ext cx="563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zh-CN" sz="2400" dirty="0" smtClean="0"/>
                  <a:t>, </a:t>
                </a:r>
                <a:r>
                  <a:rPr lang="zh-CN" altLang="en-US" sz="2400" dirty="0"/>
                  <a:t>预测</a:t>
                </a:r>
                <a:r>
                  <a:rPr lang="en-US" altLang="zh-CN" sz="2400" dirty="0" smtClean="0"/>
                  <a:t>“y = </a:t>
                </a:r>
                <a:r>
                  <a:rPr lang="en-US" altLang="zh-CN" sz="2400" dirty="0" smtClean="0"/>
                  <a:t>0”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897" y="5838229"/>
                <a:ext cx="56388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730" t="-1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26"/>
          <p:cNvCxnSpPr/>
          <p:nvPr/>
        </p:nvCxnSpPr>
        <p:spPr>
          <a:xfrm flipV="1">
            <a:off x="1710781" y="1716198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7"/>
          <p:cNvCxnSpPr/>
          <p:nvPr/>
        </p:nvCxnSpPr>
        <p:spPr>
          <a:xfrm>
            <a:off x="1601347" y="3310441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2"/>
          <p:cNvSpPr txBox="1"/>
          <p:nvPr/>
        </p:nvSpPr>
        <p:spPr>
          <a:xfrm>
            <a:off x="1710781" y="3316398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花瓣宽度</a:t>
            </a:r>
            <a:endParaRPr lang="en-US" sz="2000" dirty="0"/>
          </a:p>
        </p:txBody>
      </p:sp>
      <p:sp>
        <p:nvSpPr>
          <p:cNvPr id="18" name="Cross 34"/>
          <p:cNvSpPr/>
          <p:nvPr/>
        </p:nvSpPr>
        <p:spPr>
          <a:xfrm rot="2734294">
            <a:off x="1856146" y="318762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35"/>
          <p:cNvSpPr/>
          <p:nvPr/>
        </p:nvSpPr>
        <p:spPr>
          <a:xfrm rot="2734294">
            <a:off x="2160947" y="318762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36"/>
          <p:cNvSpPr/>
          <p:nvPr/>
        </p:nvSpPr>
        <p:spPr>
          <a:xfrm rot="2734294">
            <a:off x="2482534" y="318762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37"/>
          <p:cNvSpPr/>
          <p:nvPr/>
        </p:nvSpPr>
        <p:spPr>
          <a:xfrm rot="2734294">
            <a:off x="2863534" y="3187624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38"/>
          <p:cNvSpPr/>
          <p:nvPr/>
        </p:nvSpPr>
        <p:spPr>
          <a:xfrm rot="2734294">
            <a:off x="3608747" y="192193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40"/>
          <p:cNvSpPr/>
          <p:nvPr/>
        </p:nvSpPr>
        <p:spPr>
          <a:xfrm rot="2734294">
            <a:off x="4006534" y="192193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41"/>
          <p:cNvSpPr/>
          <p:nvPr/>
        </p:nvSpPr>
        <p:spPr>
          <a:xfrm rot="2734294">
            <a:off x="4387534" y="192193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42"/>
          <p:cNvSpPr/>
          <p:nvPr/>
        </p:nvSpPr>
        <p:spPr>
          <a:xfrm rot="2734294">
            <a:off x="4827947" y="192193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46"/>
          <p:cNvSpPr txBox="1"/>
          <p:nvPr/>
        </p:nvSpPr>
        <p:spPr>
          <a:xfrm>
            <a:off x="567303" y="2457375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类别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cxnSp>
        <p:nvCxnSpPr>
          <p:cNvPr id="27" name="Straight Connector 48"/>
          <p:cNvCxnSpPr/>
          <p:nvPr/>
        </p:nvCxnSpPr>
        <p:spPr>
          <a:xfrm>
            <a:off x="1601347" y="2050704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9"/>
          <p:cNvSpPr txBox="1"/>
          <p:nvPr/>
        </p:nvSpPr>
        <p:spPr>
          <a:xfrm>
            <a:off x="868048" y="1856723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29" name="TextBox 50"/>
          <p:cNvSpPr txBox="1"/>
          <p:nvPr/>
        </p:nvSpPr>
        <p:spPr>
          <a:xfrm>
            <a:off x="868047" y="3111548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p:sp>
        <p:nvSpPr>
          <p:cNvPr id="30" name="Cross 54"/>
          <p:cNvSpPr/>
          <p:nvPr/>
        </p:nvSpPr>
        <p:spPr>
          <a:xfrm rot="2734294">
            <a:off x="7622029" y="192193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动机</a:t>
            </a:r>
            <a:endParaRPr lang="zh-CN" altLang="en-US" dirty="0"/>
          </a:p>
        </p:txBody>
      </p:sp>
      <p:sp>
        <p:nvSpPr>
          <p:cNvPr id="4" name="TextBox 10"/>
          <p:cNvSpPr txBox="1"/>
          <p:nvPr/>
        </p:nvSpPr>
        <p:spPr>
          <a:xfrm>
            <a:off x="891767" y="2024931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分类问题</a:t>
            </a:r>
            <a:r>
              <a:rPr lang="en-US" sz="3200" dirty="0" smtClean="0"/>
              <a:t>:    </a:t>
            </a:r>
            <a:r>
              <a:rPr lang="en-US" sz="3200" dirty="0" smtClean="0"/>
              <a:t>y   =   0   or   1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7"/>
              <p:cNvSpPr txBox="1"/>
              <p:nvPr/>
            </p:nvSpPr>
            <p:spPr>
              <a:xfrm>
                <a:off x="891767" y="3226796"/>
                <a:ext cx="70028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 smtClean="0"/>
                  <a:t>线性</a:t>
                </a: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回归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zh-CN" altLang="en-US" sz="3200" dirty="0" smtClean="0"/>
                  <a:t>输出值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&gt; 1 or &lt; 0</a:t>
                </a:r>
                <a:endParaRPr lang="en-US" sz="3200" dirty="0"/>
              </a:p>
            </p:txBody>
          </p:sp>
        </mc:Choice>
        <mc:Fallback>
          <p:sp>
            <p:nvSpPr>
              <p:cNvPr id="6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7" y="3226796"/>
                <a:ext cx="7002855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002" t="-18750" b="-3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0"/>
              <p:cNvSpPr txBox="1"/>
              <p:nvPr/>
            </p:nvSpPr>
            <p:spPr>
              <a:xfrm>
                <a:off x="891766" y="4248078"/>
                <a:ext cx="61156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3200" dirty="0" smtClean="0"/>
                  <a:t>逻辑回归</a:t>
                </a:r>
                <a:r>
                  <a:rPr lang="en-US" sz="3200" dirty="0" smtClean="0"/>
                  <a:t>: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6" y="4248078"/>
                <a:ext cx="6115615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291" t="-18750" b="-3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4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目标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方案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369920" y="4774821"/>
                <a:ext cx="174676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20" y="4774821"/>
                <a:ext cx="1746760" cy="617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683" y="1690689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代价函数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线性回归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逻辑回归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920163" y="2077271"/>
                <a:ext cx="348672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63" y="2077271"/>
                <a:ext cx="3486724" cy="848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920163" y="4001294"/>
                <a:ext cx="340798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63" y="4001294"/>
                <a:ext cx="3407984" cy="848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1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</TotalTime>
  <Words>262</Words>
  <Application>Microsoft Office PowerPoint</Application>
  <PresentationFormat>全屏显示(4:3)</PresentationFormat>
  <Paragraphs>137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Roboto</vt:lpstr>
      <vt:lpstr>simsun</vt:lpstr>
      <vt:lpstr>宋体</vt:lpstr>
      <vt:lpstr>Arial</vt:lpstr>
      <vt:lpstr>Calibri</vt:lpstr>
      <vt:lpstr>Calibri Light</vt:lpstr>
      <vt:lpstr>Cambria Math</vt:lpstr>
      <vt:lpstr>Office 主题</vt:lpstr>
      <vt:lpstr>K近邻和逻辑回归分类器</vt:lpstr>
      <vt:lpstr>K近邻分类器</vt:lpstr>
      <vt:lpstr>分类</vt:lpstr>
      <vt:lpstr>鸢尾花数据</vt:lpstr>
      <vt:lpstr>分类</vt:lpstr>
      <vt:lpstr>线性回归用于分类</vt:lpstr>
      <vt:lpstr>动机</vt:lpstr>
      <vt:lpstr>Sigmoid函数</vt:lpstr>
      <vt:lpstr>代价函数</vt:lpstr>
      <vt:lpstr>逻辑回归代价函数</vt:lpstr>
      <vt:lpstr>逻辑回归分类</vt:lpstr>
      <vt:lpstr>逻辑回归求解</vt:lpstr>
      <vt:lpstr>变化w,b以减少J(w,b)的值（梯度下降）</vt:lpstr>
    </vt:vector>
  </TitlesOfParts>
  <Company>360buuad.local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K近邻与</dc:title>
  <dc:creator>祖辰</dc:creator>
  <cp:lastModifiedBy>祖辰</cp:lastModifiedBy>
  <cp:revision>73</cp:revision>
  <dcterms:created xsi:type="dcterms:W3CDTF">2019-07-25T12:32:57Z</dcterms:created>
  <dcterms:modified xsi:type="dcterms:W3CDTF">2019-07-26T03:20:47Z</dcterms:modified>
</cp:coreProperties>
</file>