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1"/>
  </p:sldMasterIdLst>
  <p:notesMasterIdLst>
    <p:notesMasterId r:id="rId87"/>
  </p:notesMasterIdLst>
  <p:sldIdLst>
    <p:sldId id="256" r:id="rId2"/>
    <p:sldId id="363" r:id="rId3"/>
    <p:sldId id="285" r:id="rId4"/>
    <p:sldId id="287" r:id="rId5"/>
    <p:sldId id="284" r:id="rId6"/>
    <p:sldId id="286" r:id="rId7"/>
    <p:sldId id="288" r:id="rId8"/>
    <p:sldId id="289" r:id="rId9"/>
    <p:sldId id="291" r:id="rId10"/>
    <p:sldId id="290" r:id="rId11"/>
    <p:sldId id="292" r:id="rId12"/>
    <p:sldId id="293" r:id="rId13"/>
    <p:sldId id="294" r:id="rId14"/>
    <p:sldId id="295" r:id="rId15"/>
    <p:sldId id="296" r:id="rId16"/>
    <p:sldId id="297" r:id="rId17"/>
    <p:sldId id="301" r:id="rId18"/>
    <p:sldId id="306" r:id="rId19"/>
    <p:sldId id="307" r:id="rId20"/>
    <p:sldId id="310" r:id="rId21"/>
    <p:sldId id="311" r:id="rId22"/>
    <p:sldId id="312" r:id="rId23"/>
    <p:sldId id="308" r:id="rId24"/>
    <p:sldId id="369" r:id="rId25"/>
    <p:sldId id="309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02" r:id="rId34"/>
    <p:sldId id="298" r:id="rId35"/>
    <p:sldId id="321" r:id="rId36"/>
    <p:sldId id="322" r:id="rId37"/>
    <p:sldId id="323" r:id="rId38"/>
    <p:sldId id="364" r:id="rId39"/>
    <p:sldId id="365" r:id="rId40"/>
    <p:sldId id="366" r:id="rId41"/>
    <p:sldId id="367" r:id="rId42"/>
    <p:sldId id="324" r:id="rId43"/>
    <p:sldId id="325" r:id="rId44"/>
    <p:sldId id="361" r:id="rId45"/>
    <p:sldId id="327" r:id="rId46"/>
    <p:sldId id="328" r:id="rId47"/>
    <p:sldId id="329" r:id="rId48"/>
    <p:sldId id="362" r:id="rId49"/>
    <p:sldId id="299" r:id="rId50"/>
    <p:sldId id="300" r:id="rId51"/>
    <p:sldId id="303" r:id="rId52"/>
    <p:sldId id="330" r:id="rId53"/>
    <p:sldId id="304" r:id="rId54"/>
    <p:sldId id="305" r:id="rId55"/>
    <p:sldId id="331" r:id="rId56"/>
    <p:sldId id="332" r:id="rId57"/>
    <p:sldId id="336" r:id="rId58"/>
    <p:sldId id="333" r:id="rId59"/>
    <p:sldId id="334" r:id="rId60"/>
    <p:sldId id="335" r:id="rId61"/>
    <p:sldId id="346" r:id="rId62"/>
    <p:sldId id="337" r:id="rId63"/>
    <p:sldId id="338" r:id="rId64"/>
    <p:sldId id="339" r:id="rId65"/>
    <p:sldId id="340" r:id="rId66"/>
    <p:sldId id="341" r:id="rId67"/>
    <p:sldId id="347" r:id="rId68"/>
    <p:sldId id="342" r:id="rId69"/>
    <p:sldId id="348" r:id="rId70"/>
    <p:sldId id="343" r:id="rId71"/>
    <p:sldId id="344" r:id="rId72"/>
    <p:sldId id="349" r:id="rId73"/>
    <p:sldId id="350" r:id="rId74"/>
    <p:sldId id="355" r:id="rId75"/>
    <p:sldId id="356" r:id="rId76"/>
    <p:sldId id="345" r:id="rId77"/>
    <p:sldId id="351" r:id="rId78"/>
    <p:sldId id="352" r:id="rId79"/>
    <p:sldId id="353" r:id="rId80"/>
    <p:sldId id="354" r:id="rId81"/>
    <p:sldId id="357" r:id="rId82"/>
    <p:sldId id="358" r:id="rId83"/>
    <p:sldId id="359" r:id="rId84"/>
    <p:sldId id="360" r:id="rId85"/>
    <p:sldId id="368" r:id="rId8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0653" autoAdjust="0"/>
  </p:normalViewPr>
  <p:slideViewPr>
    <p:cSldViewPr>
      <p:cViewPr varScale="1">
        <p:scale>
          <a:sx n="93" d="100"/>
          <a:sy n="93" d="100"/>
        </p:scale>
        <p:origin x="20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844379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/>
              <a:t>Testing notes</a:t>
            </a:r>
          </a:p>
        </p:txBody>
      </p:sp>
    </p:spTree>
    <p:extLst>
      <p:ext uri="{BB962C8B-B14F-4D97-AF65-F5344CB8AC3E}">
        <p14:creationId xmlns:p14="http://schemas.microsoft.com/office/powerpoint/2010/main" val="1479565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双系统的使用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6565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5634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1124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7472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找一个磁盘空间足够的盘，后来的操作系统镜像可能会默认使用软件所在盘的空间，也可以考虑放到固态盘，启动速度会有所提升，适合虚拟机的运行；最好路径不要有中文，避免未知的其他错误。然后就是一直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就好了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4343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页面信息介绍，点击新建，然后开始创建</a:t>
            </a:r>
            <a:r>
              <a:rPr lang="en-US" altLang="zh-CN" dirty="0" smtClean="0"/>
              <a:t>Ubuntu</a:t>
            </a:r>
            <a:r>
              <a:rPr lang="zh-CN" altLang="en-US" dirty="0" smtClean="0"/>
              <a:t>虚拟机镜像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66717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177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637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1228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370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2263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3045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34943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点击启动以后，可能有些电脑没有开启</a:t>
            </a:r>
            <a:r>
              <a:rPr lang="en-US" altLang="zh-CN" dirty="0" smtClean="0"/>
              <a:t>VT</a:t>
            </a:r>
            <a:r>
              <a:rPr lang="zh-CN" altLang="en-US" dirty="0" smtClean="0"/>
              <a:t>模式，根据不同主板的要求，进入</a:t>
            </a:r>
            <a:r>
              <a:rPr lang="en-US" altLang="zh-CN" dirty="0" smtClean="0"/>
              <a:t>BIOS</a:t>
            </a:r>
            <a:r>
              <a:rPr lang="zh-CN" altLang="en-US" dirty="0" smtClean="0"/>
              <a:t>模式，修改启动模式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2836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点击启动以后，可能有些电脑没有开启</a:t>
            </a:r>
            <a:r>
              <a:rPr lang="en-US" altLang="zh-CN" dirty="0" smtClean="0"/>
              <a:t>VT</a:t>
            </a:r>
            <a:r>
              <a:rPr lang="zh-CN" altLang="en-US" dirty="0" smtClean="0"/>
              <a:t>模式，根据不同主板的要求，进入</a:t>
            </a:r>
            <a:r>
              <a:rPr lang="en-US" altLang="zh-CN" dirty="0" smtClean="0"/>
              <a:t>BIOS</a:t>
            </a:r>
            <a:r>
              <a:rPr lang="zh-CN" altLang="en-US" dirty="0" smtClean="0"/>
              <a:t>模式，修改启动模式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41719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左侧选择汉语，然后选择安装</a:t>
            </a:r>
            <a:r>
              <a:rPr lang="en-US" altLang="zh-CN" dirty="0" smtClean="0"/>
              <a:t>Ubuntu</a:t>
            </a:r>
            <a:r>
              <a:rPr lang="zh-CN" altLang="en-US" dirty="0" smtClean="0"/>
              <a:t>，随后正常安装，选择默认选项，因为是新的虚拟机，所以选择为新电脑安装</a:t>
            </a:r>
            <a:r>
              <a:rPr lang="en-US" altLang="zh-CN" dirty="0" smtClean="0"/>
              <a:t>Ubuntu</a:t>
            </a:r>
            <a:r>
              <a:rPr lang="zh-CN" altLang="en-US" dirty="0" smtClean="0"/>
              <a:t>，删除其他所有文件。并且使用</a:t>
            </a:r>
            <a:r>
              <a:rPr lang="en-US" altLang="zh-CN" dirty="0" smtClean="0"/>
              <a:t>16.04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18.04</a:t>
            </a:r>
            <a:r>
              <a:rPr lang="zh-CN" altLang="en-US" dirty="0" smtClean="0"/>
              <a:t>的版本有键盘不可识别的问题，尽量避免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0963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35561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83998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54046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71744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6754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0830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79746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84228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发行版指的就是通常所说的“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操作系统”，它一般是由一些组织、团体、公司或者个人制作并发行的。他们根据自己不同的应用场景的需要，依托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内核，定制自己需要的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操作系统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24092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41055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73978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这里可以扩展知识，加入到课程资料中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一切皆文件，可以多扩展一些</a:t>
            </a:r>
            <a:endParaRPr lang="en-US" altLang="zh-CN" dirty="0" smtClean="0"/>
          </a:p>
          <a:p>
            <a:endParaRPr lang="en-US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1570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这里可以扩展知识，加入到课程资料中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一切皆文件，可以多扩展一些</a:t>
            </a:r>
            <a:endParaRPr lang="en-US" altLang="zh-CN" dirty="0" smtClean="0"/>
          </a:p>
          <a:p>
            <a:endParaRPr lang="en-US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13296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这里可以扩展知识，加入到课程资料中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一切皆文件，可以多扩展一些</a:t>
            </a:r>
            <a:endParaRPr lang="en-US" altLang="zh-CN" dirty="0" smtClean="0"/>
          </a:p>
          <a:p>
            <a:endParaRPr lang="en-US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64195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这里可以扩展知识，加入到课程资料中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一切皆文件，可以多扩展一些</a:t>
            </a:r>
            <a:endParaRPr lang="en-US" altLang="zh-CN" dirty="0" smtClean="0"/>
          </a:p>
          <a:p>
            <a:endParaRPr lang="en-US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55224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这里可以扩展知识，加入到课程资料中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一切皆文件，可以多扩展一些</a:t>
            </a:r>
            <a:endParaRPr lang="en-US" altLang="zh-CN" dirty="0" smtClean="0"/>
          </a:p>
          <a:p>
            <a:endParaRPr lang="en-US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4942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举个例子  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宿主机和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虚拟机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59840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21219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重点介绍一些重要的文件，并同时用真机演示，引出文件挂载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28595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重点介绍一些重要的文件，并同时用真机演示，引出文件挂载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56401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重点介绍一些重要的文件，并同时用真机演示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41994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重点介绍一些重要的文件，并同时用真机演示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11843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重点介绍一些重要的文件，并同时用真机演示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90202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重点介绍一些重要的文件，并同时用真机演示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45752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04454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服务器节约性能一般不带图形界面，利用</a:t>
            </a:r>
            <a:r>
              <a:rPr lang="en-US" altLang="zh-CN" dirty="0" smtClean="0"/>
              <a:t>SSH</a:t>
            </a:r>
            <a:r>
              <a:rPr lang="zh-CN" altLang="en-US" dirty="0" smtClean="0"/>
              <a:t>远程连接，通过命令行指令来远程控制服务器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31124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介绍一下左边栏中的软件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1007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3. Android</a:t>
            </a:r>
            <a:r>
              <a:rPr lang="zh-CN" altLang="en-US" dirty="0" smtClean="0"/>
              <a:t>操作系统是基于</a:t>
            </a:r>
            <a:r>
              <a:rPr lang="en-US" altLang="zh-CN" dirty="0" err="1" smtClean="0"/>
              <a:t>Linu</a:t>
            </a:r>
            <a:r>
              <a:rPr lang="zh-CN" altLang="en-US" dirty="0" smtClean="0"/>
              <a:t>的操作系统，常用的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模拟器都是基于</a:t>
            </a:r>
            <a:r>
              <a:rPr lang="en-US" altLang="zh-CN" dirty="0" smtClean="0"/>
              <a:t>VM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Vbox</a:t>
            </a:r>
            <a:r>
              <a:rPr lang="zh-CN" altLang="en-US" dirty="0" smtClean="0"/>
              <a:t>修改的虚拟机，本质上是在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系统上维护一个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29103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文件目录格式，软件安装方法，或者命令行的方式安装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622185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97072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家目录（又称主目录）是什么？ 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 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系统是纯字符界面，用户登录后，要有一个初始登录的位置，这个初始登录位置就称为用户的家：超级用户的家目录：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/root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普通用户的家目录：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/home/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用户名。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59660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介绍一下上面的运行命令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213740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文件权限，文件所属用户组，创建日期，和文件名等信息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17032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介绍一下上面的运行命令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854774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介绍一下上面的运行命令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4534246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介绍一下上面的运行命令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506100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介绍一下上面的运行命令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22694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介绍一下上面的运行命令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9398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009413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介绍一下上面的运行命令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312138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介绍一下上面的运行命令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816854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Touch</a:t>
            </a:r>
            <a:r>
              <a:rPr lang="zh-CN" altLang="en-US" dirty="0" smtClean="0"/>
              <a:t>的参数不重要，重要是创建文件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还有其他功能，例如修改文件的时间参数，但这部分初学时不用太在意，以后需要可以再参考学习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5448348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软链接必需写绝对路径，不能是相对路径；硬链接没有这样的要求。软连接类似快捷方式，源文件删除以后链接文件不可找，硬链接会有自己独自的链接，源文件可以删除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1520652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介绍一下上面的运行命令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451839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删库跑路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946828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介绍一下上面的运行命令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084955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作为一名 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 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初学者，你必须熟练掌握 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 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中至少一款文本编辑器的用法。对文本编辑器的功能（如查找、剪切和粘贴）了解越多，对你越有帮助。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可供选择的编辑器不止一种，例如 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Vim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emacs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pico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nano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等，很多人都找到了自己所喜爱的编辑器。综合考虑各种因素，本套 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 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教程建议初学者学习 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Vim 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文本编辑器。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Vim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文本编辑器，是由 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 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发展演变过来的文本编辑器，因其具有使用简单、功能强大、是 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 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众多发行版的默认文本编辑器等特点，成功圈住了很多人成为其死忠粉丝。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874601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其他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操作系统中可能会自带，解释一下这个命令。解释一下</a:t>
            </a:r>
            <a:r>
              <a:rPr lang="en-US" altLang="zh-CN" dirty="0" err="1" smtClean="0"/>
              <a:t>ubuntu</a:t>
            </a:r>
            <a:r>
              <a:rPr lang="zh-CN" altLang="en-US" dirty="0" smtClean="0"/>
              <a:t>的包管理和包安装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135003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介绍一下上面的运行命令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9830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内核，是一个操作系统的核心。是基于硬件的第一层软件扩充，提供操作系统的最基本的功能，是操作系统工作的基础，它负责管理系统的进程、内存、设备驱动程序、文件和网络系统，决定着系统的性能和稳定性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简单来讲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 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就是连接操作系统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(OS)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和硬件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(Hardware)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的一个中间组件。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举例分析，容器是不停地向上累计应用，然后统一搬运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789401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介绍一下上面的运行命令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4234296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介绍一下上面的运行命令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777985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输入</a:t>
            </a:r>
            <a:r>
              <a:rPr lang="en-US" altLang="zh-CN" dirty="0" smtClean="0"/>
              <a:t>: </a:t>
            </a:r>
            <a:r>
              <a:rPr lang="zh-CN" altLang="en-US" dirty="0" smtClean="0"/>
              <a:t>开始执行命令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2575791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介绍一下上面的运行命令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324372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介绍一下上面的运行命令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297618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介绍一下上面的运行命令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29230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介绍一下上面的运行命令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581770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介绍一下上面的运行命令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493692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介绍一下上面的运行命令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675201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介绍一下上面的运行命令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76053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内核，是一个操作系统的核心。是基于硬件的第一层软件扩充，提供操作系统的最基本的功能，是操作系统工作的基础，它负责管理系统的进程、内存、设备驱动程序、文件和网络系统，决定着系统的性能和稳定性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简单来讲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 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就是连接操作系统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(OS)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和硬件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(Hardware)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的一个中间组件。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举例分析，容器类似码头上的货物，不停地向上累计应用，然后统一搬运；然后虚拟机类似一个完整的码头，拥有计算机的各种应用资源，将各种应用程序和他们所依赖的运行环境打包成标准的容器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容器之间隔离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583269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介绍一下上面的运行命令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659845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介绍一下上面的运行命令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895415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介绍一下上面的运行命令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226151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介绍一下上面的运行命令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0180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145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userDrawn="1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30364"/>
            <a:ext cx="8229600" cy="49375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rtl="0">
              <a:buSzPct val="115000"/>
              <a:buFont typeface="Arial" panose="020B0604020202020204" pitchFamily="34" charset="0"/>
              <a:buChar char="•"/>
              <a:defRPr sz="24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 dirty="0"/>
          </a:p>
        </p:txBody>
      </p:sp>
      <p:cxnSp>
        <p:nvCxnSpPr>
          <p:cNvPr id="16" name="Shape 16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A184E75-542C-4E07-9555-B23559610543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3760" y="1795869"/>
            <a:ext cx="3945600" cy="3754474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600" y="1795869"/>
            <a:ext cx="3947040" cy="3754474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A184E75-542C-4E07-9555-B2355961054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4847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87508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7" name="Shape 7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A184E75-542C-4E07-9555-B23559610543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709" r:id="rId4"/>
    <p:sldLayoutId id="2147483710" r:id="rId5"/>
  </p:sldLayoutIdLst>
  <p:timing>
    <p:tnLst>
      <p:par>
        <p:cTn id="1" dur="indefinite" restart="never" nodeType="tmRoot"/>
      </p:par>
    </p:tnLst>
  </p:timing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SzPct val="115000"/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ubuntu.com/download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altLang="zh-CN" sz="5400" dirty="0" smtClean="0"/>
              <a:t>Linux</a:t>
            </a:r>
            <a:r>
              <a:rPr lang="zh-CN" altLang="en-US" sz="5400" dirty="0" smtClean="0"/>
              <a:t>培训课程 </a:t>
            </a:r>
            <a:endParaRPr lang="en-US" sz="5400" dirty="0" smtClean="0"/>
          </a:p>
          <a:p>
            <a:pPr lvl="0" rtl="0">
              <a:buNone/>
            </a:pPr>
            <a:r>
              <a:rPr lang="en-US" sz="6000" dirty="0" smtClean="0"/>
              <a:t>Lecture 1</a:t>
            </a:r>
            <a:endParaRPr lang="en-US" sz="6000" dirty="0"/>
          </a:p>
        </p:txBody>
      </p:sp>
      <p:sp>
        <p:nvSpPr>
          <p:cNvPr id="361" name="Shape 361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虚拟机与容器的对比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虚拟机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使用方便、应用运行环境独立、隔离性好，但部署启动速度较慢</a:t>
            </a:r>
            <a:endParaRPr lang="en-US" altLang="zh-CN" dirty="0" smtClean="0"/>
          </a:p>
          <a:p>
            <a:r>
              <a:rPr lang="zh-CN" altLang="en-US" dirty="0"/>
              <a:t>容器</a:t>
            </a:r>
            <a:endParaRPr lang="en-US" altLang="zh-CN" dirty="0"/>
          </a:p>
          <a:p>
            <a:pPr lvl="1"/>
            <a:r>
              <a:rPr lang="zh-CN" altLang="en-US" dirty="0"/>
              <a:t>小巧、迁移部署快速、运行高效等特点，但隔离性比服务器虚拟化差</a:t>
            </a:r>
            <a:endParaRPr lang="en-US" altLang="zh-CN" dirty="0"/>
          </a:p>
          <a:p>
            <a:pPr lvl="1"/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11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我们为什么使用虚拟机？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系统下更方便地使用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/>
              <a:t>双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虚拟机</a:t>
            </a:r>
            <a:endParaRPr lang="en-US" altLang="zh-CN" dirty="0" smtClean="0"/>
          </a:p>
          <a:p>
            <a:r>
              <a:rPr lang="zh-CN" altLang="en-US" dirty="0" smtClean="0"/>
              <a:t>方便搭建环境和回退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快照</a:t>
            </a:r>
            <a:endParaRPr lang="en-US" altLang="zh-CN" dirty="0" smtClean="0"/>
          </a:p>
          <a:p>
            <a:r>
              <a:rPr lang="zh-CN" altLang="en-US" dirty="0" smtClean="0"/>
              <a:t>方便一些软件的测试和使用</a:t>
            </a:r>
            <a:endParaRPr lang="en-US" altLang="zh-CN" dirty="0" smtClean="0"/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615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虚拟机</a:t>
            </a:r>
            <a:r>
              <a:rPr lang="zh-CN" altLang="en-US" dirty="0"/>
              <a:t>软件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12</a:t>
            </a:fld>
            <a:endParaRPr lang="en-AU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43200"/>
            <a:ext cx="2000250" cy="1457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696" y="2743200"/>
            <a:ext cx="1747654" cy="178904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23938" y="4800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VMware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819400"/>
            <a:ext cx="1819275" cy="149700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66446" y="4800600"/>
            <a:ext cx="18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Parallels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6898573" y="4800600"/>
            <a:ext cx="1616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V</a:t>
            </a:r>
            <a:r>
              <a:rPr lang="en-US" altLang="zh-CN" sz="2400" dirty="0" err="1" smtClean="0"/>
              <a:t>irtualbox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854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虚拟机安装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www.virtualbox.org/wiki/Downloads</a:t>
            </a:r>
            <a:endParaRPr lang="en-US" altLang="zh-CN" dirty="0" smtClean="0"/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13</a:t>
            </a:fld>
            <a:endParaRPr lang="en-AU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14600"/>
            <a:ext cx="8915400" cy="281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虚拟机安装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安装引导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14</a:t>
            </a:fld>
            <a:endParaRPr lang="en-AU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428124"/>
            <a:ext cx="47529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虚拟机安装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15</a:t>
            </a:fld>
            <a:endParaRPr lang="en-AU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2246519"/>
            <a:ext cx="47529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虚拟机安装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软件运行页面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16</a:t>
            </a:fld>
            <a:endParaRPr lang="en-AU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47058"/>
            <a:ext cx="7239000" cy="414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7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虚拟机使用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ubuntu.com/download</a:t>
            </a:r>
            <a:endParaRPr lang="en-US" altLang="zh-CN" dirty="0" smtClean="0"/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17</a:t>
            </a:fld>
            <a:endParaRPr lang="en-AU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057400"/>
            <a:ext cx="5677758" cy="440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3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虚拟机安装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18</a:t>
            </a:fld>
            <a:endParaRPr lang="en-AU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2209800"/>
            <a:ext cx="33718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6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虚拟机安装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19</a:t>
            </a:fld>
            <a:endParaRPr lang="en-AU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2133600"/>
            <a:ext cx="33337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2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zh-CN" altLang="en-US" dirty="0"/>
              <a:t>目录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虚拟机和容器技术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操作系统认识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常用命令认识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下常用软件的使用</a:t>
            </a:r>
            <a:endParaRPr lang="en-US" altLang="zh-CN" dirty="0" smtClean="0"/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91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虚拟机安装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20</a:t>
            </a:fld>
            <a:endParaRPr lang="en-AU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057400"/>
            <a:ext cx="33147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虚拟机安装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21</a:t>
            </a:fld>
            <a:endParaRPr lang="en-AU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156" y="1828800"/>
            <a:ext cx="36766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5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虚拟机安装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22</a:t>
            </a:fld>
            <a:endParaRPr lang="en-AU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1828800"/>
            <a:ext cx="46863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3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虚拟机安装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23</a:t>
            </a:fld>
            <a:endParaRPr lang="en-AU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97601"/>
            <a:ext cx="6996113" cy="399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8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虚拟机安装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右键新建好的虚拟机，虚拟机添加安装系统的镜像，选择到存储，然后点下方的红框，选中下好的镜像文件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24</a:t>
            </a:fld>
            <a:endParaRPr lang="en-AU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2412895"/>
            <a:ext cx="5562600" cy="383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4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虚拟机安装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25</a:t>
            </a:fld>
            <a:endParaRPr lang="en-AU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895600"/>
            <a:ext cx="4657190" cy="261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6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虚拟机安装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26</a:t>
            </a:fld>
            <a:endParaRPr lang="en-AU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667000"/>
            <a:ext cx="5859299" cy="291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3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虚拟机安装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27</a:t>
            </a:fld>
            <a:endParaRPr lang="en-AU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286000"/>
            <a:ext cx="6371895" cy="343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0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虚拟机安装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28</a:t>
            </a:fld>
            <a:endParaRPr lang="en-AU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650759"/>
            <a:ext cx="6604100" cy="28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9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虚拟机安装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29</a:t>
            </a:fld>
            <a:endParaRPr lang="en-AU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45460"/>
            <a:ext cx="6448095" cy="395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0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2514600"/>
            <a:ext cx="5257800" cy="1143000"/>
          </a:xfrm>
        </p:spPr>
        <p:txBody>
          <a:bodyPr/>
          <a:lstStyle/>
          <a:p>
            <a:r>
              <a:rPr lang="zh-CN" altLang="en-US" dirty="0" smtClean="0"/>
              <a:t>             虚拟机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276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虚拟机安装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30</a:t>
            </a:fld>
            <a:endParaRPr lang="en-AU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514600"/>
            <a:ext cx="6096000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3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虚拟机安装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31</a:t>
            </a:fld>
            <a:endParaRPr lang="en-AU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590800"/>
            <a:ext cx="6330600" cy="26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2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虚拟机安装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32</a:t>
            </a:fld>
            <a:endParaRPr lang="en-AU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2009987"/>
            <a:ext cx="5181600" cy="413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0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95400" y="2590800"/>
            <a:ext cx="5257800" cy="1143000"/>
          </a:xfrm>
        </p:spPr>
        <p:txBody>
          <a:bodyPr/>
          <a:lstStyle/>
          <a:p>
            <a:r>
              <a:rPr lang="zh-CN" altLang="en-US" dirty="0" smtClean="0"/>
              <a:t>            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操作系统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33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174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操作系统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是一种自由和开放源码的类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操作系统，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严格说来只是操作系统内核部分，但现在用于通指完整的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操作系统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发行版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Fedora</a:t>
            </a:r>
          </a:p>
          <a:p>
            <a:pPr lvl="1"/>
            <a:r>
              <a:rPr lang="en-US" altLang="zh-CN" dirty="0" smtClean="0"/>
              <a:t>Centos</a:t>
            </a:r>
          </a:p>
          <a:p>
            <a:pPr lvl="1"/>
            <a:r>
              <a:rPr lang="en-US" altLang="zh-CN" dirty="0" smtClean="0"/>
              <a:t>Kali</a:t>
            </a:r>
          </a:p>
          <a:p>
            <a:pPr lvl="1"/>
            <a:r>
              <a:rPr lang="en-US" altLang="zh-CN" dirty="0" smtClean="0"/>
              <a:t>Android</a:t>
            </a:r>
          </a:p>
          <a:p>
            <a:pPr lvl="1"/>
            <a:r>
              <a:rPr lang="en-US" altLang="zh-CN" dirty="0" smtClean="0"/>
              <a:t>Ubuntu</a:t>
            </a:r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34</a:t>
            </a:fld>
            <a:endParaRPr lang="en-AU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175" y="3833050"/>
            <a:ext cx="1952625" cy="2343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782249"/>
            <a:ext cx="2794000" cy="207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6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操作系统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35</a:t>
            </a:fld>
            <a:endParaRPr lang="en-AU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26" y="1978820"/>
            <a:ext cx="76771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2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/>
              <a:t> </a:t>
            </a:r>
            <a:r>
              <a:rPr lang="en-US" altLang="zh-CN" dirty="0" smtClean="0"/>
              <a:t>VS Windows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36</a:t>
            </a:fld>
            <a:endParaRPr lang="en-AU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2042812"/>
            <a:ext cx="79057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4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/>
              <a:t> </a:t>
            </a:r>
            <a:r>
              <a:rPr lang="en-US" altLang="zh-CN" dirty="0" smtClean="0"/>
              <a:t>VS Windows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/>
              <a:t>严格区分大小写</a:t>
            </a:r>
          </a:p>
          <a:p>
            <a:r>
              <a:rPr lang="en-US" altLang="zh-CN" dirty="0"/>
              <a:t>Windows </a:t>
            </a:r>
            <a:r>
              <a:rPr lang="zh-CN" altLang="en-US" dirty="0"/>
              <a:t>下的程序不能直接在 </a:t>
            </a:r>
            <a:r>
              <a:rPr lang="en-US" altLang="zh-CN" dirty="0"/>
              <a:t>Linux </a:t>
            </a:r>
            <a:r>
              <a:rPr lang="zh-CN" altLang="en-US" dirty="0"/>
              <a:t>中使用</a:t>
            </a:r>
          </a:p>
          <a:p>
            <a:r>
              <a:rPr lang="en-US" altLang="zh-CN" dirty="0"/>
              <a:t>Linux </a:t>
            </a:r>
            <a:r>
              <a:rPr lang="zh-CN" altLang="en-US" dirty="0"/>
              <a:t>不靠扩展名区分文件类型</a:t>
            </a:r>
          </a:p>
          <a:p>
            <a:r>
              <a:rPr lang="en-US" altLang="zh-CN" dirty="0"/>
              <a:t>Linux </a:t>
            </a:r>
            <a:r>
              <a:rPr lang="zh-CN" altLang="en-US" dirty="0"/>
              <a:t>中所有内容（包括硬件设备）以文件形式保存</a:t>
            </a:r>
          </a:p>
          <a:p>
            <a:r>
              <a:rPr lang="en-US" altLang="zh-CN" dirty="0"/>
              <a:t>Linux</a:t>
            </a:r>
            <a:r>
              <a:rPr lang="zh-CN" altLang="en-US" dirty="0"/>
              <a:t>中所有存储设备都必须在挂载之后才能使用</a:t>
            </a:r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37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805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初识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我们通过三个例子来初步认识一下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的命令行界面</a:t>
            </a:r>
            <a:endParaRPr lang="en-US" altLang="zh-CN" dirty="0" smtClean="0"/>
          </a:p>
          <a:p>
            <a:pPr lvl="1"/>
            <a:r>
              <a:rPr lang="zh-CN" altLang="en-US" dirty="0"/>
              <a:t>小</a:t>
            </a:r>
            <a:r>
              <a:rPr lang="zh-CN" altLang="en-US" dirty="0" smtClean="0"/>
              <a:t>火车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命令行版的网易云音乐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38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6973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初识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39</a:t>
            </a:fld>
            <a:endParaRPr lang="en-AU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93925"/>
            <a:ext cx="69342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1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zh-CN" altLang="en-US" dirty="0"/>
              <a:t>虚拟</a:t>
            </a:r>
            <a:r>
              <a:rPr lang="zh-CN" altLang="en-US" dirty="0" smtClean="0"/>
              <a:t>化技术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虚拟机技术</a:t>
            </a:r>
            <a:endParaRPr lang="en-US" altLang="zh-CN" dirty="0" smtClean="0"/>
          </a:p>
          <a:p>
            <a:r>
              <a:rPr lang="zh-CN" altLang="en-US" dirty="0" smtClean="0"/>
              <a:t>容器技术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4</a:t>
            </a:fld>
            <a:endParaRPr lang="en-AU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6600"/>
            <a:ext cx="2330809" cy="23860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243255"/>
            <a:ext cx="3932206" cy="237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2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初识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40</a:t>
            </a:fld>
            <a:endParaRPr lang="en-AU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25661"/>
            <a:ext cx="69342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4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初识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41</a:t>
            </a:fld>
            <a:endParaRPr lang="en-AU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2193925"/>
            <a:ext cx="61912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的根文件（</a:t>
            </a:r>
            <a:r>
              <a:rPr lang="en-US" altLang="zh-CN" dirty="0" smtClean="0"/>
              <a:t>/</a:t>
            </a:r>
            <a:r>
              <a:rPr lang="zh-CN" altLang="en-US" dirty="0" smtClean="0"/>
              <a:t>）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的根目录最为重要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</a:t>
            </a:r>
            <a:r>
              <a:rPr lang="zh-CN" altLang="en-US" dirty="0"/>
              <a:t>目录都是由根目录衍生出来的；</a:t>
            </a:r>
          </a:p>
          <a:p>
            <a:pPr lvl="1"/>
            <a:r>
              <a:rPr lang="zh-CN" altLang="en-US" dirty="0"/>
              <a:t>根目录与系统的开机、修复、还原密切相关；</a:t>
            </a:r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42</a:t>
            </a:fld>
            <a:endParaRPr lang="en-AU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343400"/>
            <a:ext cx="69342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根目录下的文件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/bin</a:t>
            </a:r>
            <a:r>
              <a:rPr lang="en-US" altLang="zh-CN" dirty="0" smtClean="0"/>
              <a:t>/</a:t>
            </a:r>
            <a:r>
              <a:rPr lang="zh-CN" altLang="en-US" dirty="0" smtClean="0"/>
              <a:t>、</a:t>
            </a:r>
            <a:r>
              <a:rPr lang="en-US" altLang="zh-CN" dirty="0"/>
              <a:t>/boot</a:t>
            </a:r>
            <a:r>
              <a:rPr lang="en-US" altLang="zh-CN" dirty="0" smtClean="0"/>
              <a:t>/</a:t>
            </a:r>
            <a:r>
              <a:rPr lang="zh-CN" altLang="en-US" dirty="0" smtClean="0"/>
              <a:t>、</a:t>
            </a:r>
            <a:r>
              <a:rPr lang="en-US" altLang="zh-CN" dirty="0"/>
              <a:t>/dev</a:t>
            </a:r>
            <a:r>
              <a:rPr lang="en-US" altLang="zh-CN" dirty="0" smtClean="0"/>
              <a:t>/</a:t>
            </a:r>
            <a:r>
              <a:rPr lang="zh-CN" altLang="en-US" dirty="0" smtClean="0"/>
              <a:t>、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 smtClean="0"/>
              <a:t>/</a:t>
            </a:r>
            <a:r>
              <a:rPr lang="zh-CN" altLang="en-US" dirty="0" smtClean="0"/>
              <a:t>、</a:t>
            </a:r>
            <a:r>
              <a:rPr lang="en-US" altLang="zh-CN" dirty="0"/>
              <a:t>/home</a:t>
            </a:r>
            <a:r>
              <a:rPr lang="en-US" altLang="zh-CN" dirty="0" smtClean="0"/>
              <a:t>/</a:t>
            </a:r>
            <a:r>
              <a:rPr lang="zh-CN" altLang="en-US" dirty="0" smtClean="0"/>
              <a:t>、</a:t>
            </a:r>
            <a:r>
              <a:rPr lang="en-US" altLang="zh-CN" dirty="0"/>
              <a:t>/lib</a:t>
            </a:r>
            <a:r>
              <a:rPr lang="en-US" altLang="zh-CN" dirty="0" smtClean="0"/>
              <a:t>/</a:t>
            </a:r>
            <a:r>
              <a:rPr lang="zh-CN" altLang="en-US" dirty="0" smtClean="0"/>
              <a:t>、</a:t>
            </a:r>
            <a:r>
              <a:rPr lang="en-US" altLang="zh-CN" dirty="0"/>
              <a:t>/media</a:t>
            </a:r>
            <a:r>
              <a:rPr lang="en-US" altLang="zh-CN" dirty="0" smtClean="0"/>
              <a:t>/</a:t>
            </a:r>
            <a:r>
              <a:rPr lang="zh-CN" altLang="en-US" dirty="0" smtClean="0"/>
              <a:t>、</a:t>
            </a:r>
            <a:r>
              <a:rPr lang="en-US" altLang="zh-CN" dirty="0"/>
              <a:t>/</a:t>
            </a:r>
            <a:r>
              <a:rPr lang="en-US" altLang="zh-CN" dirty="0" err="1"/>
              <a:t>mnt</a:t>
            </a:r>
            <a:r>
              <a:rPr lang="en-US" altLang="zh-CN" dirty="0" smtClean="0"/>
              <a:t>/</a:t>
            </a:r>
            <a:r>
              <a:rPr lang="zh-CN" altLang="en-US" dirty="0" smtClean="0"/>
              <a:t>、</a:t>
            </a:r>
            <a:r>
              <a:rPr lang="en-US" altLang="zh-CN" dirty="0"/>
              <a:t>/</a:t>
            </a:r>
            <a:r>
              <a:rPr lang="en-US" altLang="zh-CN" dirty="0" err="1"/>
              <a:t>misc</a:t>
            </a:r>
            <a:r>
              <a:rPr lang="en-US" altLang="zh-CN" dirty="0" smtClean="0"/>
              <a:t>/</a:t>
            </a:r>
            <a:r>
              <a:rPr lang="zh-CN" altLang="en-US" dirty="0" smtClean="0"/>
              <a:t>、</a:t>
            </a:r>
            <a:r>
              <a:rPr lang="en-US" altLang="zh-CN" dirty="0"/>
              <a:t>/opt</a:t>
            </a:r>
            <a:r>
              <a:rPr lang="en-US" altLang="zh-CN" dirty="0" smtClean="0"/>
              <a:t>/</a:t>
            </a:r>
            <a:r>
              <a:rPr lang="zh-CN" altLang="en-US" dirty="0" smtClean="0"/>
              <a:t>、</a:t>
            </a:r>
            <a:r>
              <a:rPr lang="en-US" altLang="zh-CN" dirty="0"/>
              <a:t>/root</a:t>
            </a:r>
            <a:r>
              <a:rPr lang="en-US" altLang="zh-CN" dirty="0" smtClean="0"/>
              <a:t>/</a:t>
            </a:r>
            <a:r>
              <a:rPr lang="zh-CN" altLang="en-US" dirty="0" smtClean="0"/>
              <a:t>、</a:t>
            </a:r>
            <a:r>
              <a:rPr lang="en-US" altLang="zh-CN" dirty="0"/>
              <a:t>/</a:t>
            </a:r>
            <a:r>
              <a:rPr lang="en-US" altLang="zh-CN" dirty="0" err="1"/>
              <a:t>sbin</a:t>
            </a:r>
            <a:r>
              <a:rPr lang="en-US" altLang="zh-CN" dirty="0" smtClean="0"/>
              <a:t>/</a:t>
            </a:r>
            <a:r>
              <a:rPr lang="zh-CN" altLang="en-US" dirty="0" smtClean="0"/>
              <a:t>、</a:t>
            </a:r>
            <a:r>
              <a:rPr lang="en-US" altLang="zh-CN" dirty="0"/>
              <a:t>/</a:t>
            </a:r>
            <a:r>
              <a:rPr lang="en-US" altLang="zh-CN" dirty="0" err="1"/>
              <a:t>srv</a:t>
            </a:r>
            <a:r>
              <a:rPr lang="en-US" altLang="zh-CN" dirty="0" smtClean="0"/>
              <a:t>/</a:t>
            </a:r>
            <a:r>
              <a:rPr lang="zh-CN" altLang="en-US" dirty="0" smtClean="0"/>
              <a:t>、</a:t>
            </a:r>
            <a:r>
              <a:rPr lang="en-US" altLang="zh-CN" dirty="0"/>
              <a:t>/</a:t>
            </a:r>
            <a:r>
              <a:rPr lang="en-US" altLang="zh-CN" dirty="0" err="1"/>
              <a:t>tmp</a:t>
            </a:r>
            <a:r>
              <a:rPr lang="en-US" altLang="zh-CN" dirty="0"/>
              <a:t>/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43</a:t>
            </a:fld>
            <a:endParaRPr lang="en-AU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10000"/>
            <a:ext cx="69342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3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一切皆是文件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44</a:t>
            </a:fld>
            <a:endParaRPr lang="en-AU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5" y="2655095"/>
            <a:ext cx="54292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2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/>
              <a:t>挂载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45</a:t>
            </a:fld>
            <a:endParaRPr lang="en-AU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218961"/>
            <a:ext cx="3400425" cy="190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62200"/>
            <a:ext cx="2533650" cy="183832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3429000" y="3233897"/>
            <a:ext cx="1143000" cy="4572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81400" y="2797061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挂载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490" y="4419600"/>
            <a:ext cx="3494819" cy="182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2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文件系统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46</a:t>
            </a:fld>
            <a:endParaRPr lang="en-AU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07" y="2679907"/>
            <a:ext cx="712038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8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绝对路径和相对路径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绝对路径</a:t>
            </a:r>
            <a:endParaRPr lang="en-US" altLang="zh-CN" dirty="0" smtClean="0"/>
          </a:p>
          <a:p>
            <a:pPr lvl="1"/>
            <a:r>
              <a:rPr lang="zh-CN" altLang="en-US" dirty="0"/>
              <a:t>指的是从根目录（</a:t>
            </a:r>
            <a:r>
              <a:rPr lang="en-US" altLang="zh-CN" dirty="0"/>
              <a:t>/</a:t>
            </a:r>
            <a:r>
              <a:rPr lang="zh-CN" altLang="en-US" dirty="0"/>
              <a:t>）开始写起的文件或目录</a:t>
            </a:r>
            <a:r>
              <a:rPr lang="zh-CN" altLang="en-US" dirty="0" smtClean="0"/>
              <a:t>名称</a:t>
            </a:r>
            <a:endParaRPr lang="en-US" altLang="zh-CN" dirty="0" smtClean="0"/>
          </a:p>
          <a:p>
            <a:r>
              <a:rPr lang="zh-CN" altLang="en-US" dirty="0" smtClean="0"/>
              <a:t>相对路径</a:t>
            </a:r>
            <a:endParaRPr lang="en-US" altLang="zh-CN" dirty="0" smtClean="0"/>
          </a:p>
          <a:p>
            <a:pPr lvl="1"/>
            <a:r>
              <a:rPr lang="zh-CN" altLang="en-US" dirty="0"/>
              <a:t>相对路径则指的是相对于当前路径的写法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47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612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用户权限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大家想象一下，我们是一个管理团队，共同维护一组服务器，难道每个人都能够被赋予管理员权限吗？显然是不行的，因为不是所有的数据都可以对每位管理员公开，而且如果在运维团队中有某位管理员对 </a:t>
            </a:r>
            <a:r>
              <a:rPr lang="en-US" altLang="zh-CN" dirty="0"/>
              <a:t>Linux </a:t>
            </a:r>
            <a:r>
              <a:rPr lang="zh-CN" altLang="en-US" dirty="0"/>
              <a:t>不熟悉，那么赋予他管理员权限的后果可能是灾难性的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dirty="0" smtClean="0"/>
              <a:t>root</a:t>
            </a:r>
            <a:r>
              <a:rPr lang="zh-CN" altLang="en-US" dirty="0" smtClean="0"/>
              <a:t>超级用户</a:t>
            </a:r>
            <a:endParaRPr lang="en-US" altLang="zh-CN" dirty="0" smtClean="0"/>
          </a:p>
          <a:p>
            <a:pPr lvl="1"/>
            <a:r>
              <a:rPr lang="en-US" altLang="zh-CN" dirty="0" err="1"/>
              <a:t>s</a:t>
            </a:r>
            <a:r>
              <a:rPr lang="en-US" altLang="zh-CN" dirty="0" err="1" smtClean="0"/>
              <a:t>udo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zh-CN" altLang="en-US" dirty="0" smtClean="0"/>
              <a:t>普通用户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48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720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altLang="zh-CN" dirty="0"/>
              <a:t>Ubuntu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Ubuntu</a:t>
            </a:r>
            <a:r>
              <a:rPr lang="zh-CN" altLang="en-US" dirty="0"/>
              <a:t>基于</a:t>
            </a:r>
            <a:r>
              <a:rPr lang="en-US" altLang="zh-CN" dirty="0" err="1" smtClean="0"/>
              <a:t>Debian</a:t>
            </a:r>
            <a:r>
              <a:rPr lang="zh-CN" altLang="en-US" dirty="0" smtClean="0"/>
              <a:t>发行</a:t>
            </a:r>
            <a:r>
              <a:rPr lang="zh-CN" altLang="en-US" dirty="0"/>
              <a:t>版和</a:t>
            </a:r>
            <a:r>
              <a:rPr lang="en-US" altLang="zh-CN" dirty="0"/>
              <a:t>GNOME</a:t>
            </a:r>
            <a:r>
              <a:rPr lang="zh-CN" altLang="en-US" dirty="0"/>
              <a:t>桌面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免费、开源、可定制化性强</a:t>
            </a:r>
            <a:endParaRPr lang="en-US" altLang="zh-CN" dirty="0" smtClean="0"/>
          </a:p>
          <a:p>
            <a:r>
              <a:rPr lang="zh-CN" altLang="en-US" dirty="0" smtClean="0"/>
              <a:t>拥有大量的软件源和应用</a:t>
            </a:r>
            <a:endParaRPr lang="en-US" altLang="zh-CN" dirty="0" smtClean="0"/>
          </a:p>
          <a:p>
            <a:r>
              <a:rPr lang="zh-CN" altLang="en-US" dirty="0" smtClean="0"/>
              <a:t>为众多用户所喜爱，广泛应用于</a:t>
            </a:r>
            <a:r>
              <a:rPr lang="en-US" altLang="zh-CN" dirty="0" smtClean="0"/>
              <a:t>PC</a:t>
            </a:r>
            <a:r>
              <a:rPr lang="zh-CN" altLang="en-US" dirty="0" smtClean="0"/>
              <a:t>电脑和服务器</a:t>
            </a:r>
            <a:endParaRPr lang="en-US" altLang="zh-CN" dirty="0" smtClean="0"/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49</a:t>
            </a:fld>
            <a:endParaRPr lang="en-AU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495800"/>
            <a:ext cx="1376363" cy="1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4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虚拟机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虚拟机（</a:t>
            </a:r>
            <a:r>
              <a:rPr lang="en-US" altLang="zh-CN" dirty="0"/>
              <a:t>Virtual Machine</a:t>
            </a:r>
            <a:r>
              <a:rPr lang="zh-CN" altLang="en-US" dirty="0"/>
              <a:t>）指通过软件模拟的具有完整硬件系统功能的、运行在一个完全隔离环境中的完整计算机系统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逻辑术语：</a:t>
            </a:r>
            <a:endParaRPr lang="en-US" altLang="zh-CN" dirty="0" smtClean="0"/>
          </a:p>
          <a:p>
            <a:pPr lvl="1"/>
            <a:r>
              <a:rPr lang="en-US" altLang="zh-CN" dirty="0"/>
              <a:t>1. VM</a:t>
            </a:r>
            <a:r>
              <a:rPr lang="zh-CN" altLang="en-US" dirty="0"/>
              <a:t>（</a:t>
            </a:r>
            <a:r>
              <a:rPr lang="en-US" altLang="zh-CN" dirty="0"/>
              <a:t>Virtual Machine</a:t>
            </a:r>
            <a:r>
              <a:rPr lang="zh-CN" altLang="en-US" dirty="0"/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虚拟机</a:t>
            </a:r>
            <a:r>
              <a:rPr lang="zh-CN" altLang="en-US" dirty="0" smtClean="0"/>
              <a:t>，模拟</a:t>
            </a:r>
            <a:r>
              <a:rPr lang="zh-CN" altLang="en-US" dirty="0"/>
              <a:t>出来的一台虚拟的计算机，也即逻辑上的一台计算机。</a:t>
            </a:r>
          </a:p>
          <a:p>
            <a:pPr lvl="1"/>
            <a:r>
              <a:rPr lang="en-US" altLang="zh-CN" dirty="0"/>
              <a:t>2.HOST——</a:t>
            </a:r>
            <a:r>
              <a:rPr lang="zh-CN" altLang="en-US" dirty="0"/>
              <a:t>指物理存在的计算机，</a:t>
            </a:r>
            <a:r>
              <a:rPr lang="en-US" altLang="zh-CN" dirty="0"/>
              <a:t>Host′s OS</a:t>
            </a:r>
            <a:r>
              <a:rPr lang="zh-CN" altLang="en-US" dirty="0"/>
              <a:t>指</a:t>
            </a:r>
            <a:r>
              <a:rPr lang="en-US" altLang="zh-CN" dirty="0"/>
              <a:t>HOST</a:t>
            </a:r>
            <a:r>
              <a:rPr lang="zh-CN" altLang="en-US" dirty="0"/>
              <a:t>上运行的操作系统。</a:t>
            </a:r>
          </a:p>
          <a:p>
            <a:pPr lvl="1"/>
            <a:r>
              <a:rPr lang="en-US" altLang="zh-CN" dirty="0"/>
              <a:t>3. Guest OS——</a:t>
            </a:r>
            <a:r>
              <a:rPr lang="zh-CN" altLang="en-US" dirty="0"/>
              <a:t>指运行在</a:t>
            </a:r>
            <a:r>
              <a:rPr lang="en-US" altLang="zh-CN" dirty="0"/>
              <a:t>VM</a:t>
            </a:r>
            <a:r>
              <a:rPr lang="zh-CN" altLang="en-US" dirty="0"/>
              <a:t>上的操作系统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87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altLang="zh-CN" dirty="0"/>
              <a:t>Ubuntu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PC</a:t>
            </a:r>
            <a:r>
              <a:rPr lang="zh-CN" altLang="en-US" dirty="0" smtClean="0"/>
              <a:t>主机电脑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图形界面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命令行界面</a:t>
            </a:r>
            <a:endParaRPr lang="en-US" altLang="zh-CN" dirty="0" smtClean="0"/>
          </a:p>
          <a:p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命令行界面</a:t>
            </a:r>
            <a:endParaRPr lang="en-US" altLang="zh-CN" dirty="0" smtClean="0"/>
          </a:p>
          <a:p>
            <a:pPr lvl="1"/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50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96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AU" dirty="0" smtClean="0"/>
              <a:t>Ubuntu</a:t>
            </a:r>
            <a:r>
              <a:rPr lang="zh-CN" altLang="en-US" dirty="0" smtClean="0"/>
              <a:t>图形界面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51</a:t>
            </a:fld>
            <a:endParaRPr lang="en-AU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38510"/>
            <a:ext cx="8686800" cy="461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AU" dirty="0" smtClean="0"/>
              <a:t>Ubuntu</a:t>
            </a:r>
            <a:r>
              <a:rPr lang="zh-CN" altLang="en-US" dirty="0" smtClean="0"/>
              <a:t>图形界面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52</a:t>
            </a:fld>
            <a:endParaRPr lang="en-AU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34" y="1712326"/>
            <a:ext cx="7582331" cy="493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2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命令行界面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53</a:t>
            </a:fld>
            <a:endParaRPr lang="en-AU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32" y="1798170"/>
            <a:ext cx="8361336" cy="445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8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zh-CN" altLang="en-US" dirty="0" smtClean="0"/>
              <a:t>一行命令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[</a:t>
            </a:r>
            <a:r>
              <a:rPr lang="en-US" altLang="zh-CN" dirty="0" err="1" smtClean="0"/>
              <a:t>kk@kk-VirtualBox</a:t>
            </a:r>
            <a:r>
              <a:rPr lang="en-US" altLang="zh-CN" dirty="0" smtClean="0"/>
              <a:t>:~$]</a:t>
            </a:r>
          </a:p>
          <a:p>
            <a:r>
              <a:rPr lang="en-US" altLang="zh-CN" dirty="0"/>
              <a:t>[]</a:t>
            </a:r>
            <a:r>
              <a:rPr lang="zh-CN" altLang="en-US" dirty="0"/>
              <a:t>：这是提示符的分隔符号，没有特殊含义。</a:t>
            </a:r>
          </a:p>
          <a:p>
            <a:r>
              <a:rPr lang="en-US" altLang="zh-CN" dirty="0" err="1" smtClean="0"/>
              <a:t>kk</a:t>
            </a:r>
            <a:r>
              <a:rPr lang="zh-CN" altLang="en-US" dirty="0" smtClean="0"/>
              <a:t>：</a:t>
            </a:r>
            <a:r>
              <a:rPr lang="zh-CN" altLang="en-US" dirty="0"/>
              <a:t>显示的是当前的登录用户</a:t>
            </a:r>
            <a:r>
              <a:rPr lang="zh-CN" altLang="en-US" dirty="0" smtClean="0"/>
              <a:t>，现在</a:t>
            </a:r>
            <a:r>
              <a:rPr lang="zh-CN" altLang="en-US" dirty="0"/>
              <a:t>使用的是 </a:t>
            </a:r>
            <a:r>
              <a:rPr lang="en-US" altLang="zh-CN" dirty="0" err="1" smtClean="0"/>
              <a:t>kk</a:t>
            </a:r>
            <a:r>
              <a:rPr lang="zh-CN" altLang="en-US" dirty="0" smtClean="0"/>
              <a:t>用户</a:t>
            </a:r>
            <a:r>
              <a:rPr lang="zh-CN" altLang="en-US" dirty="0"/>
              <a:t>登录。</a:t>
            </a:r>
          </a:p>
          <a:p>
            <a:r>
              <a:rPr lang="en-US" altLang="zh-CN" dirty="0"/>
              <a:t>@</a:t>
            </a:r>
            <a:r>
              <a:rPr lang="zh-CN" altLang="en-US" dirty="0"/>
              <a:t>：分隔符号，没有特殊含义。</a:t>
            </a:r>
          </a:p>
          <a:p>
            <a:r>
              <a:rPr lang="en-US" altLang="zh-CN" dirty="0" err="1" smtClean="0"/>
              <a:t>kk-VirtualBox</a:t>
            </a:r>
            <a:r>
              <a:rPr lang="zh-CN" altLang="en-US" dirty="0" smtClean="0"/>
              <a:t>：</a:t>
            </a:r>
            <a:r>
              <a:rPr lang="zh-CN" altLang="en-US" dirty="0"/>
              <a:t>当前系统的简写</a:t>
            </a:r>
            <a:r>
              <a:rPr lang="zh-CN" altLang="en-US" dirty="0" smtClean="0"/>
              <a:t>主机名。</a:t>
            </a:r>
            <a:endParaRPr lang="zh-CN" altLang="en-US" dirty="0"/>
          </a:p>
          <a:p>
            <a:r>
              <a:rPr lang="en-US" altLang="zh-CN" dirty="0"/>
              <a:t>~</a:t>
            </a:r>
            <a:r>
              <a:rPr lang="zh-CN" altLang="en-US" dirty="0"/>
              <a:t>：代表用户当前所在的目录，此例中用户当前所在的目录是家目录。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：命令提示符，</a:t>
            </a:r>
            <a:r>
              <a:rPr lang="en-US" altLang="zh-CN" dirty="0"/>
              <a:t>Linux </a:t>
            </a:r>
            <a:r>
              <a:rPr lang="zh-CN" altLang="en-US" dirty="0"/>
              <a:t>用这个符号标识登录的用户权限等级。如果是超级用户，提示符就是 </a:t>
            </a:r>
            <a:r>
              <a:rPr lang="en-US" altLang="zh-CN" dirty="0"/>
              <a:t>#</a:t>
            </a:r>
            <a:r>
              <a:rPr lang="zh-CN" altLang="en-US" dirty="0"/>
              <a:t>；如果是普通用户，提示符就是 </a:t>
            </a:r>
            <a:r>
              <a:rPr lang="en-US" altLang="zh-CN" dirty="0"/>
              <a:t>$</a:t>
            </a:r>
            <a:r>
              <a:rPr lang="zh-CN" altLang="en-US" dirty="0"/>
              <a:t>。</a:t>
            </a:r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54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160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altLang="zh-CN" dirty="0"/>
              <a:t>Ubuntu</a:t>
            </a:r>
            <a:r>
              <a:rPr lang="zh-CN" altLang="en-US" dirty="0" smtClean="0"/>
              <a:t>命令行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err="1"/>
              <a:t>kk@kk-VirtualBox</a:t>
            </a:r>
            <a:r>
              <a:rPr lang="en-US" altLang="zh-CN" dirty="0"/>
              <a:t>:~$]  </a:t>
            </a:r>
            <a:r>
              <a:rPr lang="zh-CN" altLang="en-US" dirty="0"/>
              <a:t>命令</a:t>
            </a:r>
            <a:r>
              <a:rPr lang="en-US" altLang="zh-CN" dirty="0"/>
              <a:t>[</a:t>
            </a:r>
            <a:r>
              <a:rPr lang="zh-CN" altLang="en-US" dirty="0"/>
              <a:t>选项</a:t>
            </a:r>
            <a:r>
              <a:rPr lang="en-US" altLang="zh-CN" dirty="0"/>
              <a:t>][</a:t>
            </a:r>
            <a:r>
              <a:rPr lang="zh-CN" altLang="en-US" dirty="0"/>
              <a:t>参数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/>
              <a:t>命令格式中的 </a:t>
            </a:r>
            <a:r>
              <a:rPr lang="en-US" altLang="zh-CN" dirty="0"/>
              <a:t>[] </a:t>
            </a:r>
            <a:r>
              <a:rPr lang="zh-CN" altLang="en-US" dirty="0"/>
              <a:t>代表可选项，也就是有些命令可以不写选项或参数，也能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zh-CN" altLang="en-US" dirty="0" smtClean="0"/>
              <a:t>例如执行</a:t>
            </a:r>
            <a:r>
              <a:rPr lang="en-US" altLang="zh-CN" dirty="0" smtClean="0">
                <a:solidFill>
                  <a:srgbClr val="FF0000"/>
                </a:solidFill>
              </a:rPr>
              <a:t>ls</a:t>
            </a:r>
            <a:r>
              <a:rPr lang="zh-CN" altLang="en-US" dirty="0" smtClean="0"/>
              <a:t>命令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55</a:t>
            </a:fld>
            <a:endParaRPr lang="en-AU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312936"/>
            <a:ext cx="5562600" cy="326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6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altLang="zh-CN" dirty="0"/>
              <a:t>Ubuntu</a:t>
            </a:r>
            <a:r>
              <a:rPr lang="zh-CN" altLang="en-US" dirty="0"/>
              <a:t>命令行界面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ls </a:t>
            </a:r>
            <a:r>
              <a:rPr lang="zh-CN" altLang="en-US" dirty="0"/>
              <a:t>命令之后不加选项和参数也能执行，不过只能执行最基本的功能，即显示当前目录下的文件名。那么加入一个选项，会出现什么结果？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56</a:t>
            </a:fld>
            <a:endParaRPr lang="en-AU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619" y="2873642"/>
            <a:ext cx="5791200" cy="348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altLang="zh-CN" dirty="0"/>
              <a:t>Ubuntu</a:t>
            </a:r>
            <a:r>
              <a:rPr lang="zh-CN" altLang="en-US" dirty="0"/>
              <a:t>命令行界面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当我们再给</a:t>
            </a:r>
            <a:r>
              <a:rPr lang="en-US" altLang="zh-CN" dirty="0" smtClean="0"/>
              <a:t>ls</a:t>
            </a:r>
            <a:r>
              <a:rPr lang="zh-CN" altLang="en-US" dirty="0" smtClean="0"/>
              <a:t>命令加上执行参数以后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57</a:t>
            </a:fld>
            <a:endParaRPr lang="en-AU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93925"/>
            <a:ext cx="69342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9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zh-CN" altLang="en-US" dirty="0"/>
              <a:t>常用</a:t>
            </a:r>
            <a:r>
              <a:rPr lang="zh-CN" altLang="en-US" dirty="0" smtClean="0"/>
              <a:t>文件操作命令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1864"/>
            <a:ext cx="8229600" cy="4937536"/>
          </a:xfrm>
        </p:spPr>
        <p:txBody>
          <a:bodyPr/>
          <a:lstStyle/>
          <a:p>
            <a:r>
              <a:rPr lang="en-US" altLang="zh-CN" dirty="0" smtClean="0"/>
              <a:t>cd</a:t>
            </a:r>
            <a:r>
              <a:rPr lang="zh-CN" altLang="en-US" dirty="0" smtClean="0"/>
              <a:t>：切换工作目录</a:t>
            </a:r>
            <a:endParaRPr lang="en-US" altLang="zh-CN" dirty="0" smtClean="0"/>
          </a:p>
          <a:p>
            <a:r>
              <a:rPr lang="en-US" altLang="zh-CN" dirty="0" err="1" smtClean="0"/>
              <a:t>p</a:t>
            </a:r>
            <a:r>
              <a:rPr lang="en-US" dirty="0" err="1" smtClean="0"/>
              <a:t>wd</a:t>
            </a:r>
            <a:r>
              <a:rPr lang="zh-CN" altLang="en-US" dirty="0" smtClean="0"/>
              <a:t>：显示当前目录的绝对路径</a:t>
            </a:r>
            <a:endParaRPr lang="en-US" dirty="0" smtClean="0"/>
          </a:p>
          <a:p>
            <a:r>
              <a:rPr lang="en-AU" dirty="0"/>
              <a:t>l</a:t>
            </a:r>
            <a:r>
              <a:rPr lang="en-AU" dirty="0" smtClean="0"/>
              <a:t>s</a:t>
            </a:r>
            <a:r>
              <a:rPr lang="zh-CN" altLang="en-US" dirty="0" smtClean="0"/>
              <a:t>：显示当前目录下的内容</a:t>
            </a:r>
            <a:endParaRPr lang="en-AU" dirty="0" smtClean="0"/>
          </a:p>
          <a:p>
            <a:r>
              <a:rPr lang="en-AU" dirty="0" err="1"/>
              <a:t>m</a:t>
            </a:r>
            <a:r>
              <a:rPr lang="en-AU" dirty="0" err="1" smtClean="0"/>
              <a:t>kdir</a:t>
            </a:r>
            <a:r>
              <a:rPr lang="zh-CN" altLang="en-US" dirty="0" smtClean="0"/>
              <a:t>：创建新目录</a:t>
            </a:r>
            <a:endParaRPr lang="en-AU" dirty="0" smtClean="0"/>
          </a:p>
          <a:p>
            <a:r>
              <a:rPr lang="en-AU" dirty="0" err="1"/>
              <a:t>r</a:t>
            </a:r>
            <a:r>
              <a:rPr lang="en-AU" dirty="0" err="1" smtClean="0"/>
              <a:t>mdir</a:t>
            </a:r>
            <a:r>
              <a:rPr lang="zh-CN" altLang="en-US" dirty="0" smtClean="0"/>
              <a:t>：删除目录</a:t>
            </a:r>
            <a:endParaRPr lang="en-AU" dirty="0" smtClean="0"/>
          </a:p>
          <a:p>
            <a:r>
              <a:rPr lang="en-AU" dirty="0"/>
              <a:t>t</a:t>
            </a:r>
            <a:r>
              <a:rPr lang="en-AU" dirty="0" smtClean="0"/>
              <a:t>ouch</a:t>
            </a:r>
            <a:r>
              <a:rPr lang="zh-CN" altLang="en-US" dirty="0" smtClean="0"/>
              <a:t>：创建文件</a:t>
            </a:r>
            <a:endParaRPr lang="en-AU" dirty="0" smtClean="0"/>
          </a:p>
          <a:p>
            <a:r>
              <a:rPr lang="en-AU" dirty="0"/>
              <a:t>l</a:t>
            </a:r>
            <a:r>
              <a:rPr lang="en-AU" dirty="0" smtClean="0"/>
              <a:t>n</a:t>
            </a:r>
            <a:r>
              <a:rPr lang="zh-CN" altLang="en-US" dirty="0" smtClean="0"/>
              <a:t>：创立链接文件</a:t>
            </a:r>
            <a:endParaRPr lang="en-AU" dirty="0" smtClean="0"/>
          </a:p>
          <a:p>
            <a:r>
              <a:rPr lang="en-AU" dirty="0" err="1"/>
              <a:t>c</a:t>
            </a:r>
            <a:r>
              <a:rPr lang="en-AU" dirty="0" err="1" smtClean="0"/>
              <a:t>p</a:t>
            </a:r>
            <a:r>
              <a:rPr lang="zh-CN" altLang="en-US" dirty="0" smtClean="0"/>
              <a:t>：复制文件和目录</a:t>
            </a:r>
            <a:endParaRPr lang="en-AU" dirty="0" smtClean="0"/>
          </a:p>
          <a:p>
            <a:r>
              <a:rPr lang="en-AU" dirty="0" err="1"/>
              <a:t>r</a:t>
            </a:r>
            <a:r>
              <a:rPr lang="en-AU" dirty="0" err="1" smtClean="0"/>
              <a:t>m</a:t>
            </a:r>
            <a:r>
              <a:rPr lang="zh-CN" altLang="en-US" dirty="0" smtClean="0"/>
              <a:t>：删除文件</a:t>
            </a:r>
            <a:endParaRPr lang="en-AU" dirty="0" smtClean="0"/>
          </a:p>
          <a:p>
            <a:r>
              <a:rPr lang="en-AU" dirty="0"/>
              <a:t>m</a:t>
            </a:r>
            <a:r>
              <a:rPr lang="en-AU" dirty="0" smtClean="0"/>
              <a:t>v</a:t>
            </a:r>
            <a:r>
              <a:rPr lang="zh-CN" altLang="en-US" dirty="0" smtClean="0"/>
              <a:t>：移动文件或目录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58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820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cd</a:t>
            </a:r>
            <a:r>
              <a:rPr lang="zh-CN" altLang="en-US" dirty="0" smtClean="0"/>
              <a:t>命令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cd [</a:t>
            </a:r>
            <a:r>
              <a:rPr lang="zh-CN" altLang="en-US" dirty="0"/>
              <a:t>相对路径或绝对路径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特殊符号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“~”</a:t>
            </a:r>
            <a:r>
              <a:rPr lang="zh-CN" altLang="en-US" dirty="0" smtClean="0"/>
              <a:t>：</a:t>
            </a:r>
            <a:r>
              <a:rPr lang="zh-CN" altLang="en-US" dirty="0"/>
              <a:t>代表当前登录用户的</a:t>
            </a:r>
            <a:r>
              <a:rPr lang="zh-CN" altLang="en-US" dirty="0" smtClean="0"/>
              <a:t>主目录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“~</a:t>
            </a:r>
            <a:r>
              <a:rPr lang="zh-CN" altLang="en-US" dirty="0" smtClean="0"/>
              <a:t>用户名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：</a:t>
            </a:r>
            <a:r>
              <a:rPr lang="zh-CN" altLang="en-US" dirty="0"/>
              <a:t>表示切换至指定用户的</a:t>
            </a:r>
            <a:r>
              <a:rPr lang="zh-CN" altLang="en-US" dirty="0" smtClean="0"/>
              <a:t>主目录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“-”</a:t>
            </a:r>
            <a:r>
              <a:rPr lang="zh-CN" altLang="en-US" dirty="0" smtClean="0"/>
              <a:t>：</a:t>
            </a:r>
            <a:r>
              <a:rPr lang="zh-CN" altLang="en-US" dirty="0"/>
              <a:t>代表上次所在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“.”</a:t>
            </a:r>
            <a:r>
              <a:rPr lang="zh-CN" altLang="en-US" dirty="0" smtClean="0"/>
              <a:t>：</a:t>
            </a:r>
            <a:r>
              <a:rPr lang="zh-CN" altLang="en-US" dirty="0"/>
              <a:t>代表当前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“..”</a:t>
            </a:r>
            <a:r>
              <a:rPr lang="zh-CN" altLang="en-US" dirty="0" smtClean="0"/>
              <a:t>：</a:t>
            </a:r>
            <a:r>
              <a:rPr lang="zh-CN" altLang="en-US" dirty="0"/>
              <a:t>代表上级目录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59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427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常用虚拟机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JVM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虚拟机）</a:t>
            </a:r>
            <a:endParaRPr lang="en-US" altLang="zh-CN" dirty="0" smtClean="0"/>
          </a:p>
          <a:p>
            <a:pPr lvl="1"/>
            <a:r>
              <a:rPr lang="zh-CN" altLang="en-US" dirty="0"/>
              <a:t>它有自己完善的硬件架构（如处理器、堆栈、寄存器等），还具有相应的指令系统。使用“</a:t>
            </a:r>
            <a:r>
              <a:rPr lang="en-US" altLang="zh-CN" dirty="0"/>
              <a:t>Java</a:t>
            </a:r>
            <a:r>
              <a:rPr lang="zh-CN" altLang="en-US" dirty="0"/>
              <a:t>虚拟机”程序就是为了支持与操作系统无关、在任何系统中都可以运行的程序。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虚拟机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系统上的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虚拟机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Android</a:t>
            </a:r>
            <a:r>
              <a:rPr lang="zh-CN" altLang="en-US" dirty="0" smtClean="0"/>
              <a:t>模拟器</a:t>
            </a:r>
            <a:endParaRPr lang="en-US" altLang="zh-CN" dirty="0" smtClean="0"/>
          </a:p>
          <a:p>
            <a:pPr marL="457200" lvl="1" indent="0">
              <a:buNone/>
            </a:pP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6</a:t>
            </a:fld>
            <a:endParaRPr lang="en-AU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222875"/>
            <a:ext cx="2390775" cy="1133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5443706"/>
            <a:ext cx="22002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8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altLang="zh-CN" dirty="0" err="1"/>
              <a:t>p</a:t>
            </a:r>
            <a:r>
              <a:rPr lang="en-US" altLang="zh-CN" dirty="0" err="1" smtClean="0"/>
              <a:t>wd</a:t>
            </a:r>
            <a:r>
              <a:rPr lang="zh-CN" altLang="en-US" dirty="0" smtClean="0"/>
              <a:t>命令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</a:t>
            </a:r>
            <a:r>
              <a:rPr lang="en-US" altLang="zh-CN" dirty="0" err="1" smtClean="0"/>
              <a:t>pwd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pwd</a:t>
            </a:r>
            <a:r>
              <a:rPr lang="en-US" altLang="zh-CN" dirty="0"/>
              <a:t> </a:t>
            </a:r>
            <a:r>
              <a:rPr lang="zh-CN" altLang="en-US" dirty="0"/>
              <a:t>命令，可以输出当前所在目录的完整路径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60</a:t>
            </a:fld>
            <a:endParaRPr lang="en-AU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671207"/>
            <a:ext cx="6248400" cy="369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7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s</a:t>
            </a:r>
            <a:r>
              <a:rPr lang="zh-CN" altLang="en-US" dirty="0" smtClean="0"/>
              <a:t>命令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ls [</a:t>
            </a:r>
            <a:r>
              <a:rPr lang="zh-CN" altLang="en-US" dirty="0"/>
              <a:t>选项</a:t>
            </a:r>
            <a:r>
              <a:rPr lang="en-US" altLang="zh-CN" dirty="0"/>
              <a:t>] </a:t>
            </a:r>
            <a:r>
              <a:rPr lang="zh-CN" altLang="en-US" dirty="0"/>
              <a:t>目录</a:t>
            </a:r>
            <a:r>
              <a:rPr lang="zh-CN" altLang="en-US" dirty="0" smtClean="0"/>
              <a:t>名称</a:t>
            </a:r>
            <a:endParaRPr lang="en-US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61</a:t>
            </a:fld>
            <a:endParaRPr lang="en-AU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78803"/>
            <a:ext cx="6934200" cy="451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7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altLang="zh-CN" dirty="0" err="1"/>
              <a:t>m</a:t>
            </a:r>
            <a:r>
              <a:rPr lang="en-US" altLang="zh-CN" dirty="0" err="1" smtClean="0"/>
              <a:t>kdir</a:t>
            </a:r>
            <a:r>
              <a:rPr lang="zh-CN" altLang="en-US" dirty="0" smtClean="0"/>
              <a:t>命令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</a:t>
            </a:r>
            <a:r>
              <a:rPr lang="en-US" altLang="zh-CN" dirty="0" err="1"/>
              <a:t>mkdir</a:t>
            </a:r>
            <a:r>
              <a:rPr lang="en-US" altLang="zh-CN" dirty="0"/>
              <a:t> [-</a:t>
            </a:r>
            <a:r>
              <a:rPr lang="en-US" altLang="zh-CN" dirty="0" err="1"/>
              <a:t>mp</a:t>
            </a:r>
            <a:r>
              <a:rPr lang="en-US" altLang="zh-CN" dirty="0"/>
              <a:t>] </a:t>
            </a:r>
            <a:r>
              <a:rPr lang="zh-CN" altLang="en-US" dirty="0" smtClean="0"/>
              <a:t>目录名</a:t>
            </a:r>
            <a:endParaRPr lang="en-US" altLang="zh-CN" dirty="0" smtClean="0"/>
          </a:p>
          <a:p>
            <a:pPr lvl="1"/>
            <a:r>
              <a:rPr lang="en-US" altLang="zh-CN" dirty="0"/>
              <a:t>-m </a:t>
            </a:r>
            <a:r>
              <a:rPr lang="zh-CN" altLang="en-US" dirty="0"/>
              <a:t>选项用于手动配置所创建目录的权限，而不再使用默认权限。</a:t>
            </a:r>
          </a:p>
          <a:p>
            <a:pPr lvl="1"/>
            <a:r>
              <a:rPr lang="en-US" altLang="zh-CN" dirty="0"/>
              <a:t>-p </a:t>
            </a:r>
            <a:r>
              <a:rPr lang="zh-CN" altLang="en-US" dirty="0"/>
              <a:t>选项递归创建所有目录，以创建 </a:t>
            </a:r>
            <a:r>
              <a:rPr lang="en-US" altLang="zh-CN" dirty="0"/>
              <a:t>/home/test/demo </a:t>
            </a:r>
            <a:r>
              <a:rPr lang="zh-CN" altLang="en-US" dirty="0"/>
              <a:t>为例，在默认情况下，你需要一层一层的创建各个目录，而使用 </a:t>
            </a:r>
            <a:r>
              <a:rPr lang="en-US" altLang="zh-CN" dirty="0"/>
              <a:t>-p </a:t>
            </a:r>
            <a:r>
              <a:rPr lang="zh-CN" altLang="en-US" dirty="0"/>
              <a:t>选项，则系统会自动帮你创建 </a:t>
            </a:r>
            <a:r>
              <a:rPr lang="en-US" altLang="zh-CN" dirty="0"/>
              <a:t>/home</a:t>
            </a:r>
            <a:r>
              <a:rPr lang="zh-CN" altLang="en-US" dirty="0"/>
              <a:t>、</a:t>
            </a:r>
            <a:r>
              <a:rPr lang="en-US" altLang="zh-CN" dirty="0"/>
              <a:t>/home/test </a:t>
            </a:r>
            <a:r>
              <a:rPr lang="zh-CN" altLang="en-US" dirty="0"/>
              <a:t>以及 </a:t>
            </a:r>
            <a:r>
              <a:rPr lang="en-US" altLang="zh-CN" dirty="0"/>
              <a:t>/home/test/demo</a:t>
            </a:r>
            <a:r>
              <a:rPr lang="zh-CN" altLang="en-US" dirty="0"/>
              <a:t>。</a:t>
            </a:r>
          </a:p>
          <a:p>
            <a:pPr lvl="1"/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62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498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dirty="0" err="1" smtClean="0"/>
              <a:t>rmdir</a:t>
            </a:r>
            <a:r>
              <a:rPr lang="zh-CN" altLang="en-US" dirty="0" smtClean="0"/>
              <a:t>命令</a:t>
            </a:r>
            <a:r>
              <a:rPr lang="en-US" dirty="0" smtClean="0"/>
              <a:t>  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</a:t>
            </a:r>
            <a:r>
              <a:rPr lang="en-US" altLang="zh-CN" dirty="0" err="1"/>
              <a:t>rmdir</a:t>
            </a:r>
            <a:r>
              <a:rPr lang="en-US" altLang="zh-CN" dirty="0"/>
              <a:t> [-p] </a:t>
            </a:r>
            <a:r>
              <a:rPr lang="zh-CN" altLang="en-US" dirty="0" smtClean="0"/>
              <a:t>目录名</a:t>
            </a:r>
            <a:endParaRPr lang="en-US" altLang="zh-CN" dirty="0" smtClean="0"/>
          </a:p>
          <a:p>
            <a:pPr lvl="1"/>
            <a:r>
              <a:rPr lang="en-US" altLang="zh-CN" dirty="0"/>
              <a:t>-p </a:t>
            </a:r>
            <a:r>
              <a:rPr lang="zh-CN" altLang="en-US" dirty="0"/>
              <a:t>选项用于递归删除空目录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rmdir</a:t>
            </a:r>
            <a:r>
              <a:rPr lang="en-US" altLang="zh-CN" dirty="0" smtClean="0"/>
              <a:t> </a:t>
            </a:r>
            <a:r>
              <a:rPr lang="zh-CN" altLang="en-US" dirty="0"/>
              <a:t>命令的作用十分有限，因为只能刪除</a:t>
            </a:r>
            <a:r>
              <a:rPr lang="zh-CN" altLang="en-US" dirty="0">
                <a:solidFill>
                  <a:srgbClr val="FF0000"/>
                </a:solidFill>
              </a:rPr>
              <a:t>空目录</a:t>
            </a:r>
            <a:r>
              <a:rPr lang="zh-CN" altLang="en-US" dirty="0"/>
              <a:t>，所以一旦目录中有内容，就会报错。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63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64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ouch</a:t>
            </a:r>
            <a:r>
              <a:rPr lang="zh-CN" altLang="en-US" dirty="0" smtClean="0"/>
              <a:t>命令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touch</a:t>
            </a:r>
            <a:r>
              <a:rPr lang="zh-CN" altLang="en-US" dirty="0" smtClean="0"/>
              <a:t>命令来创建文件</a:t>
            </a:r>
            <a:endParaRPr lang="en-US" altLang="zh-CN" dirty="0" smtClean="0"/>
          </a:p>
          <a:p>
            <a:pPr lvl="1"/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touch [</a:t>
            </a:r>
            <a:r>
              <a:rPr lang="zh-CN" altLang="en-US" dirty="0"/>
              <a:t>选项</a:t>
            </a:r>
            <a:r>
              <a:rPr lang="en-US" altLang="zh-CN" dirty="0"/>
              <a:t>] </a:t>
            </a:r>
            <a:r>
              <a:rPr lang="zh-CN" altLang="en-US" dirty="0" smtClean="0"/>
              <a:t>文件名</a:t>
            </a:r>
            <a:endParaRPr lang="en-US" altLang="zh-CN" dirty="0"/>
          </a:p>
          <a:p>
            <a:r>
              <a:rPr lang="zh-CN" altLang="en-US" dirty="0" smtClean="0"/>
              <a:t>选项</a:t>
            </a:r>
            <a:endParaRPr lang="zh-CN" altLang="en-US" dirty="0"/>
          </a:p>
          <a:p>
            <a:pPr lvl="1"/>
            <a:r>
              <a:rPr lang="en-US" altLang="zh-CN" dirty="0"/>
              <a:t>-a</a:t>
            </a:r>
            <a:r>
              <a:rPr lang="zh-CN" altLang="en-US" dirty="0"/>
              <a:t>：只修改文件的访问时间；</a:t>
            </a:r>
          </a:p>
          <a:p>
            <a:pPr lvl="1"/>
            <a:r>
              <a:rPr lang="en-US" altLang="zh-CN" dirty="0"/>
              <a:t>-c</a:t>
            </a:r>
            <a:r>
              <a:rPr lang="zh-CN" altLang="en-US" dirty="0"/>
              <a:t>：仅修改文件的时间参数（</a:t>
            </a:r>
            <a:r>
              <a:rPr lang="en-US" altLang="zh-CN" dirty="0"/>
              <a:t>3 </a:t>
            </a:r>
            <a:r>
              <a:rPr lang="zh-CN" altLang="en-US" dirty="0"/>
              <a:t>个时间参数都改变），如果文件不存在，则不建立新文件。</a:t>
            </a:r>
          </a:p>
          <a:p>
            <a:pPr lvl="1"/>
            <a:r>
              <a:rPr lang="en-US" altLang="zh-CN" dirty="0"/>
              <a:t>-d</a:t>
            </a:r>
            <a:r>
              <a:rPr lang="zh-CN" altLang="en-US" dirty="0"/>
              <a:t>：后面可以跟欲修订的日期，而不用当前的日期，即把文件的 </a:t>
            </a:r>
            <a:r>
              <a:rPr lang="en-US" altLang="zh-CN" dirty="0" err="1"/>
              <a:t>atime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mtime</a:t>
            </a:r>
            <a:r>
              <a:rPr lang="en-US" altLang="zh-CN" dirty="0"/>
              <a:t> </a:t>
            </a:r>
            <a:r>
              <a:rPr lang="zh-CN" altLang="en-US" dirty="0"/>
              <a:t>时间改为指定的时间。</a:t>
            </a:r>
          </a:p>
          <a:p>
            <a:pPr lvl="1"/>
            <a:r>
              <a:rPr lang="en-US" altLang="zh-CN" dirty="0"/>
              <a:t>-m</a:t>
            </a:r>
            <a:r>
              <a:rPr lang="zh-CN" altLang="en-US" dirty="0"/>
              <a:t>：只修改文件的数据修改时间。</a:t>
            </a:r>
          </a:p>
          <a:p>
            <a:pPr lvl="1"/>
            <a:r>
              <a:rPr lang="en-US" altLang="zh-CN" dirty="0"/>
              <a:t>-t</a:t>
            </a:r>
            <a:r>
              <a:rPr lang="zh-CN" altLang="en-US" dirty="0"/>
              <a:t>：命令后面可以跟欲修订的时间，而不用目前的时间，时间书写格式为 </a:t>
            </a:r>
            <a:r>
              <a:rPr lang="en-US" altLang="zh-CN" dirty="0" err="1"/>
              <a:t>YYMMDDhhmm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lvl="1"/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64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590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n</a:t>
            </a:r>
            <a:r>
              <a:rPr lang="zh-CN" altLang="en-US" dirty="0" smtClean="0"/>
              <a:t>命令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ln [</a:t>
            </a:r>
            <a:r>
              <a:rPr lang="zh-CN" altLang="en-US" dirty="0"/>
              <a:t>选项</a:t>
            </a:r>
            <a:r>
              <a:rPr lang="en-US" altLang="zh-CN" dirty="0"/>
              <a:t>] </a:t>
            </a:r>
            <a:r>
              <a:rPr lang="zh-CN" altLang="en-US" dirty="0"/>
              <a:t>源文件 目标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en-US" altLang="zh-CN" dirty="0"/>
              <a:t>-s</a:t>
            </a:r>
            <a:r>
              <a:rPr lang="zh-CN" altLang="en-US" dirty="0"/>
              <a:t>：建立软链接文件。如果不加 </a:t>
            </a:r>
            <a:r>
              <a:rPr lang="en-US" altLang="zh-CN" dirty="0"/>
              <a:t>"-s" </a:t>
            </a:r>
            <a:r>
              <a:rPr lang="zh-CN" altLang="en-US" dirty="0"/>
              <a:t>选项，则建立硬链接文件；</a:t>
            </a:r>
          </a:p>
          <a:p>
            <a:pPr lvl="1"/>
            <a:r>
              <a:rPr lang="en-US" altLang="zh-CN" dirty="0"/>
              <a:t>-f</a:t>
            </a:r>
            <a:r>
              <a:rPr lang="zh-CN" altLang="en-US" dirty="0"/>
              <a:t>：强制。如果目标文件已经存在，则删除目标文件后再建立链接文件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软链接</a:t>
            </a:r>
            <a:endParaRPr lang="en-US" altLang="zh-CN" dirty="0" smtClean="0"/>
          </a:p>
          <a:p>
            <a:r>
              <a:rPr lang="zh-CN" altLang="en-US" dirty="0" smtClean="0"/>
              <a:t>硬链接</a:t>
            </a:r>
            <a:endParaRPr lang="zh-CN" altLang="en-US" dirty="0"/>
          </a:p>
          <a:p>
            <a:pPr lvl="1"/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65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628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altLang="zh-CN" dirty="0" err="1"/>
              <a:t>c</a:t>
            </a:r>
            <a:r>
              <a:rPr lang="en-US" altLang="zh-CN" dirty="0" err="1" smtClean="0"/>
              <a:t>p</a:t>
            </a:r>
            <a:r>
              <a:rPr lang="zh-CN" altLang="en-US" dirty="0" smtClean="0"/>
              <a:t>命令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cp</a:t>
            </a:r>
            <a:r>
              <a:rPr lang="en-US" altLang="zh-CN" dirty="0"/>
              <a:t> </a:t>
            </a:r>
            <a:r>
              <a:rPr lang="zh-CN" altLang="en-US" dirty="0"/>
              <a:t>命令，主要用来复制文件和目录，同时借助某些选项，还可以实现复制整个目录，以及比对两文件的新旧而予以升级等功能。</a:t>
            </a:r>
            <a:endParaRPr lang="en-US" altLang="zh-CN" dirty="0" smtClean="0"/>
          </a:p>
          <a:p>
            <a:r>
              <a:rPr lang="en-US" altLang="zh-CN" dirty="0" smtClean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</a:t>
            </a:r>
            <a:r>
              <a:rPr lang="en-US" altLang="zh-CN" dirty="0" err="1"/>
              <a:t>cp</a:t>
            </a:r>
            <a:r>
              <a:rPr lang="en-US" altLang="zh-CN" dirty="0"/>
              <a:t> [</a:t>
            </a:r>
            <a:r>
              <a:rPr lang="zh-CN" altLang="en-US" dirty="0"/>
              <a:t>选项</a:t>
            </a:r>
            <a:r>
              <a:rPr lang="en-US" altLang="zh-CN" dirty="0"/>
              <a:t>] </a:t>
            </a:r>
            <a:r>
              <a:rPr lang="zh-CN" altLang="en-US" dirty="0"/>
              <a:t>源文件 目标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66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971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rm</a:t>
            </a:r>
            <a:r>
              <a:rPr lang="zh-CN" altLang="en-US" dirty="0" smtClean="0"/>
              <a:t>命令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zh-CN" altLang="en-US" dirty="0"/>
              <a:t>是强大的删除命令，它可以永久性地删除文件系统中指定的文件或目录。在使用 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zh-CN" altLang="en-US" dirty="0"/>
              <a:t>命令删除文件或目录时，系统不会产生任何提示</a:t>
            </a:r>
            <a:r>
              <a:rPr lang="zh-CN" altLang="en-US" dirty="0" smtClean="0"/>
              <a:t>信息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</a:t>
            </a:r>
            <a:r>
              <a:rPr lang="en-US" altLang="zh-CN" dirty="0" err="1" smtClean="0"/>
              <a:t>rm</a:t>
            </a:r>
            <a:r>
              <a:rPr lang="en-US" altLang="zh-CN" dirty="0"/>
              <a:t>[</a:t>
            </a:r>
            <a:r>
              <a:rPr lang="zh-CN" altLang="en-US" dirty="0"/>
              <a:t>选项</a:t>
            </a:r>
            <a:r>
              <a:rPr lang="en-US" altLang="zh-CN" dirty="0"/>
              <a:t>] </a:t>
            </a:r>
            <a:r>
              <a:rPr lang="zh-CN" altLang="en-US" dirty="0"/>
              <a:t>文件或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注意，</a:t>
            </a:r>
            <a:r>
              <a:rPr lang="en-US" altLang="zh-CN" dirty="0" err="1">
                <a:solidFill>
                  <a:srgbClr val="FF0000"/>
                </a:solidFill>
              </a:rPr>
              <a:t>rm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命令是一个具有破坏性的命令，因为 </a:t>
            </a:r>
            <a:r>
              <a:rPr lang="en-US" altLang="zh-CN" dirty="0" err="1">
                <a:solidFill>
                  <a:srgbClr val="FF0000"/>
                </a:solidFill>
              </a:rPr>
              <a:t>rm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命令会永久性地删除文件或目录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zh-CN" altLang="en-US" dirty="0" smtClean="0"/>
              <a:t>。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67</a:t>
            </a:fld>
            <a:endParaRPr lang="en-AU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144" y="3795295"/>
            <a:ext cx="1274264" cy="306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2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v</a:t>
            </a:r>
            <a:r>
              <a:rPr lang="zh-CN" altLang="en-US" dirty="0" smtClean="0"/>
              <a:t>命令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mv </a:t>
            </a:r>
            <a:r>
              <a:rPr lang="zh-CN" altLang="en-US" dirty="0"/>
              <a:t>命令（</a:t>
            </a:r>
            <a:r>
              <a:rPr lang="en-US" altLang="zh-CN" dirty="0"/>
              <a:t>move </a:t>
            </a:r>
            <a:r>
              <a:rPr lang="zh-CN" altLang="en-US" dirty="0"/>
              <a:t>的缩写），既可以在不同的目录之间移动文件或目录，也可以对文件和目录进行</a:t>
            </a:r>
            <a:r>
              <a:rPr lang="zh-CN" altLang="en-US" dirty="0" smtClean="0"/>
              <a:t>重命名。</a:t>
            </a:r>
            <a:endParaRPr lang="en-US" altLang="zh-CN" dirty="0" smtClean="0"/>
          </a:p>
          <a:p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mv 【</a:t>
            </a:r>
            <a:r>
              <a:rPr lang="zh-CN" altLang="en-US" dirty="0"/>
              <a:t>选项</a:t>
            </a:r>
            <a:r>
              <a:rPr lang="en-US" altLang="zh-CN" dirty="0"/>
              <a:t>】 </a:t>
            </a:r>
            <a:r>
              <a:rPr lang="zh-CN" altLang="en-US" dirty="0"/>
              <a:t>源文件 目标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需要注意的是，同 </a:t>
            </a:r>
            <a:r>
              <a:rPr lang="en-US" altLang="zh-CN" dirty="0" err="1">
                <a:solidFill>
                  <a:srgbClr val="FF0000"/>
                </a:solidFill>
              </a:rPr>
              <a:t>rm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命令类似，</a:t>
            </a:r>
            <a:r>
              <a:rPr lang="en-US" altLang="zh-CN" dirty="0">
                <a:solidFill>
                  <a:srgbClr val="FF0000"/>
                </a:solidFill>
              </a:rPr>
              <a:t>mv </a:t>
            </a:r>
            <a:r>
              <a:rPr lang="zh-CN" altLang="en-US" dirty="0">
                <a:solidFill>
                  <a:srgbClr val="FF0000"/>
                </a:solidFill>
              </a:rPr>
              <a:t>命令也是一个具有破坏性的命令，如果使用不当，很可能给系统带来灾难性的后果。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68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586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Vim</a:t>
            </a:r>
            <a:r>
              <a:rPr lang="zh-CN" altLang="en-US" dirty="0" smtClean="0"/>
              <a:t>编辑器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Linux </a:t>
            </a:r>
            <a:r>
              <a:rPr lang="zh-CN" altLang="en-US" dirty="0">
                <a:solidFill>
                  <a:schemeClr val="tx1"/>
                </a:solidFill>
              </a:rPr>
              <a:t>系统中“一切皆文件”，因此当我们在命令行下更改文件内容时，不可避免地要用到文本编辑</a:t>
            </a:r>
            <a:r>
              <a:rPr lang="zh-CN" altLang="en-US" dirty="0" smtClean="0">
                <a:solidFill>
                  <a:schemeClr val="tx1"/>
                </a:solidFill>
              </a:rPr>
              <a:t>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Vim</a:t>
            </a:r>
            <a:r>
              <a:rPr lang="zh-CN" altLang="en-US" dirty="0"/>
              <a:t>文本编辑器，是由 </a:t>
            </a:r>
            <a:r>
              <a:rPr lang="en-US" altLang="zh-CN" dirty="0"/>
              <a:t>vi </a:t>
            </a:r>
            <a:r>
              <a:rPr lang="zh-CN" altLang="en-US" dirty="0"/>
              <a:t>发展演变过来的文本编辑器，因其具有使用简单、功能强大、是 </a:t>
            </a:r>
            <a:r>
              <a:rPr lang="en-US" altLang="zh-CN" dirty="0"/>
              <a:t>Linux </a:t>
            </a:r>
            <a:r>
              <a:rPr lang="zh-CN" altLang="en-US" dirty="0"/>
              <a:t>众多发行版的默认文本编辑器等特点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69</a:t>
            </a:fld>
            <a:endParaRPr lang="en-AU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114800"/>
            <a:ext cx="2762250" cy="20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2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容器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容器</a:t>
            </a:r>
            <a:r>
              <a:rPr lang="zh-CN" altLang="en-US" dirty="0" smtClean="0"/>
              <a:t>是</a:t>
            </a:r>
            <a:r>
              <a:rPr lang="zh-CN" altLang="en-US" dirty="0"/>
              <a:t>与系统其他部分隔离开的一系列进程。运行这些进程所需的所有文件都由另一个镜像提供，这意味着从开发到测试再到生产的整个过程中，</a:t>
            </a:r>
            <a:r>
              <a:rPr lang="en-US" altLang="zh-CN" dirty="0"/>
              <a:t>Linux </a:t>
            </a:r>
            <a:r>
              <a:rPr lang="zh-CN" altLang="en-US" dirty="0"/>
              <a:t>容器都具有可移植性和一致性。因而，相对于依赖重复传统测试环境的开发渠道，容器的运行速度要快得多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418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Vim</a:t>
            </a:r>
            <a:r>
              <a:rPr lang="zh-CN" altLang="en-US" dirty="0" smtClean="0"/>
              <a:t>的安装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Ubuntu16.04</a:t>
            </a:r>
            <a:r>
              <a:rPr lang="zh-CN" altLang="en-US" dirty="0" smtClean="0"/>
              <a:t>中</a:t>
            </a:r>
            <a:r>
              <a:rPr lang="en-US" altLang="zh-CN" dirty="0" smtClean="0"/>
              <a:t>Vim</a:t>
            </a:r>
            <a:r>
              <a:rPr lang="zh-CN" altLang="en-US" dirty="0" smtClean="0"/>
              <a:t>是没有默认安装的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如果出现“</a:t>
            </a:r>
            <a:r>
              <a:rPr lang="en-US" altLang="zh-CN" dirty="0" smtClean="0"/>
              <a:t>Command </a:t>
            </a:r>
            <a:r>
              <a:rPr lang="en-US" altLang="zh-CN" dirty="0"/>
              <a:t>not </a:t>
            </a:r>
            <a:r>
              <a:rPr lang="en-US" altLang="zh-CN" dirty="0" smtClean="0"/>
              <a:t>found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在终端输入</a:t>
            </a:r>
            <a:endParaRPr lang="en-US" altLang="zh-CN" dirty="0" smtClean="0"/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apt install vim</a:t>
            </a:r>
          </a:p>
          <a:p>
            <a:r>
              <a:rPr lang="zh-CN" altLang="en-US" dirty="0" smtClean="0"/>
              <a:t>更换源的问题</a:t>
            </a:r>
            <a:endParaRPr lang="en-US" dirty="0" smtClean="0"/>
          </a:p>
          <a:p>
            <a:endParaRPr lang="en-US" dirty="0"/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70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909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Vim</a:t>
            </a:r>
            <a:r>
              <a:rPr lang="zh-CN" altLang="en-US" dirty="0" smtClean="0"/>
              <a:t>的三种模式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命令模式、输入模式和编辑模式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71</a:t>
            </a:fld>
            <a:endParaRPr lang="en-AU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00" y="2559338"/>
            <a:ext cx="8035800" cy="307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0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Vim</a:t>
            </a:r>
            <a:r>
              <a:rPr lang="zh-CN" altLang="en-US" dirty="0" smtClean="0"/>
              <a:t>的</a:t>
            </a:r>
            <a:r>
              <a:rPr lang="zh-CN" altLang="en-US" dirty="0"/>
              <a:t>命令</a:t>
            </a:r>
            <a:r>
              <a:rPr lang="zh-CN" altLang="en-US" dirty="0" smtClean="0"/>
              <a:t>模式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Vim </a:t>
            </a:r>
            <a:r>
              <a:rPr lang="zh-CN" altLang="en-US" dirty="0"/>
              <a:t>编辑文件时，默认处于命令模式</a:t>
            </a:r>
            <a:r>
              <a:rPr lang="zh-CN" altLang="en-US" dirty="0" smtClean="0"/>
              <a:t>。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72</a:t>
            </a:fld>
            <a:endParaRPr lang="en-AU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91679"/>
            <a:ext cx="69627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9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Vim</a:t>
            </a:r>
            <a:r>
              <a:rPr lang="zh-CN" altLang="en-US" dirty="0" smtClean="0"/>
              <a:t>的输入模式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在输入模式下，</a:t>
            </a:r>
            <a:r>
              <a:rPr lang="en-US" altLang="zh-CN" dirty="0"/>
              <a:t>Vim </a:t>
            </a:r>
            <a:r>
              <a:rPr lang="zh-CN" altLang="en-US" dirty="0"/>
              <a:t>可以对文件执行写操作，类似于在 </a:t>
            </a:r>
            <a:r>
              <a:rPr lang="en-US" altLang="zh-CN" dirty="0"/>
              <a:t>Windows </a:t>
            </a:r>
            <a:r>
              <a:rPr lang="zh-CN" altLang="en-US" dirty="0"/>
              <a:t>系统的文档中输入内容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73</a:t>
            </a:fld>
            <a:endParaRPr lang="en-AU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600054"/>
            <a:ext cx="6248400" cy="376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8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Vim</a:t>
            </a:r>
            <a:r>
              <a:rPr lang="zh-CN" altLang="en-US" dirty="0" smtClean="0"/>
              <a:t>的编辑模式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编辑模式用于对文件中的指定内容执行保存、查找或替换等操作。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74</a:t>
            </a:fld>
            <a:endParaRPr lang="en-AU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643596"/>
            <a:ext cx="5867400" cy="355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Vim</a:t>
            </a:r>
            <a:r>
              <a:rPr lang="zh-CN" altLang="en-US" dirty="0" smtClean="0"/>
              <a:t>的简单命令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开始编辑文件：</a:t>
            </a:r>
            <a:r>
              <a:rPr lang="en-US" altLang="zh-CN" dirty="0" smtClean="0"/>
              <a:t>vim test.txt</a:t>
            </a:r>
          </a:p>
          <a:p>
            <a:r>
              <a:rPr lang="zh-CN" altLang="en-US" dirty="0" smtClean="0"/>
              <a:t>进入编辑模式：按</a:t>
            </a:r>
            <a:r>
              <a:rPr lang="en-US" dirty="0" smtClean="0"/>
              <a:t>“</a:t>
            </a:r>
            <a:r>
              <a:rPr lang="en-US" dirty="0" err="1" smtClean="0"/>
              <a:t>i</a:t>
            </a:r>
            <a:r>
              <a:rPr lang="en-US" dirty="0" smtClean="0"/>
              <a:t>”</a:t>
            </a:r>
            <a:r>
              <a:rPr lang="zh-CN" altLang="en-US" dirty="0" smtClean="0"/>
              <a:t>进入编辑模式</a:t>
            </a:r>
            <a:endParaRPr lang="en-US" altLang="zh-CN" dirty="0" smtClean="0"/>
          </a:p>
          <a:p>
            <a:r>
              <a:rPr lang="zh-CN" altLang="en-US" dirty="0" smtClean="0"/>
              <a:t>查找：在编辑模式下，</a:t>
            </a:r>
            <a:r>
              <a:rPr lang="zh-CN" altLang="en-US" dirty="0"/>
              <a:t>“</a:t>
            </a:r>
            <a:r>
              <a:rPr lang="en-US" altLang="zh-CN" dirty="0" smtClean="0"/>
              <a:t>:/123</a:t>
            </a:r>
            <a:r>
              <a:rPr lang="zh-CN" altLang="en-US" dirty="0" smtClean="0"/>
              <a:t>”，查找字符串</a:t>
            </a:r>
            <a:r>
              <a:rPr lang="en-US" altLang="zh-CN" dirty="0" smtClean="0"/>
              <a:t>123</a:t>
            </a:r>
          </a:p>
          <a:p>
            <a:r>
              <a:rPr lang="zh-CN" altLang="en-US" dirty="0" smtClean="0"/>
              <a:t>多行复制和粘贴：按“</a:t>
            </a:r>
            <a:r>
              <a:rPr lang="en-US" altLang="zh-CN" dirty="0" smtClean="0"/>
              <a:t>v</a:t>
            </a:r>
            <a:r>
              <a:rPr lang="zh-CN" altLang="en-US" dirty="0" smtClean="0"/>
              <a:t>”进入文字视图，选中文字以后按“</a:t>
            </a:r>
            <a:r>
              <a:rPr lang="en-US" altLang="zh-CN" dirty="0" smtClean="0"/>
              <a:t>y</a:t>
            </a:r>
            <a:r>
              <a:rPr lang="zh-CN" altLang="en-US" dirty="0" smtClean="0"/>
              <a:t>”复制，光标移动到指定位置以后按“</a:t>
            </a:r>
            <a:r>
              <a:rPr lang="en-US" altLang="zh-CN" dirty="0"/>
              <a:t>p</a:t>
            </a:r>
            <a:r>
              <a:rPr lang="zh-CN" altLang="en-US" dirty="0" smtClean="0"/>
              <a:t>”粘贴</a:t>
            </a:r>
            <a:endParaRPr lang="en-US" altLang="zh-CN" dirty="0" smtClean="0"/>
          </a:p>
          <a:p>
            <a:r>
              <a:rPr lang="zh-CN" altLang="en-US" dirty="0" smtClean="0"/>
              <a:t>跳到指定行：编辑模式下，“：</a:t>
            </a:r>
            <a:r>
              <a:rPr lang="en-US" altLang="zh-CN" dirty="0" smtClean="0"/>
              <a:t>14</a:t>
            </a:r>
            <a:r>
              <a:rPr lang="zh-CN" altLang="en-US" dirty="0" smtClean="0"/>
              <a:t>”，即跳到</a:t>
            </a:r>
            <a:r>
              <a:rPr lang="en-US" altLang="zh-CN" dirty="0" smtClean="0"/>
              <a:t>14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r>
              <a:rPr lang="zh-CN" altLang="en-US" dirty="0" smtClean="0"/>
              <a:t>多行</a:t>
            </a:r>
            <a:r>
              <a:rPr lang="zh-CN" altLang="en-US" dirty="0"/>
              <a:t>删除：按“</a:t>
            </a:r>
            <a:r>
              <a:rPr lang="en-US" altLang="zh-CN" dirty="0"/>
              <a:t>v</a:t>
            </a:r>
            <a:r>
              <a:rPr lang="zh-CN" altLang="en-US" dirty="0"/>
              <a:t>”进入文字视图，选中文字以后按</a:t>
            </a:r>
            <a:r>
              <a:rPr lang="zh-CN" altLang="en-US" dirty="0" smtClean="0"/>
              <a:t>“</a:t>
            </a:r>
            <a:r>
              <a:rPr lang="en-US" altLang="zh-CN" dirty="0" smtClean="0"/>
              <a:t>d</a:t>
            </a:r>
            <a:r>
              <a:rPr lang="zh-CN" altLang="en-US" dirty="0" smtClean="0"/>
              <a:t>”删除</a:t>
            </a:r>
            <a:endParaRPr lang="en-US" altLang="zh-CN" dirty="0" smtClean="0"/>
          </a:p>
          <a:p>
            <a:r>
              <a:rPr lang="zh-CN" altLang="en-US" dirty="0" smtClean="0"/>
              <a:t>保存并退出：编辑模式下，“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wq</a:t>
            </a:r>
            <a:r>
              <a:rPr lang="zh-CN" altLang="en-US" dirty="0" smtClean="0"/>
              <a:t>”，保持文件编辑并退出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75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347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dirty="0" smtClean="0"/>
              <a:t>SSH</a:t>
            </a:r>
            <a:r>
              <a:rPr lang="zh-CN" altLang="en-US" dirty="0" smtClean="0"/>
              <a:t>远程登陆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SSH </a:t>
            </a:r>
            <a:r>
              <a:rPr lang="zh-CN" altLang="en-US" dirty="0"/>
              <a:t>为 </a:t>
            </a:r>
            <a:r>
              <a:rPr lang="en-US" altLang="zh-CN" dirty="0"/>
              <a:t>Secure Shell </a:t>
            </a:r>
            <a:r>
              <a:rPr lang="zh-CN" altLang="en-US" dirty="0"/>
              <a:t>的缩写，由 </a:t>
            </a:r>
            <a:r>
              <a:rPr lang="en-US" altLang="zh-CN" dirty="0"/>
              <a:t>IETF </a:t>
            </a:r>
            <a:r>
              <a:rPr lang="zh-CN" altLang="en-US" dirty="0"/>
              <a:t>的网络小组（</a:t>
            </a:r>
            <a:r>
              <a:rPr lang="en-US" altLang="zh-CN" dirty="0"/>
              <a:t>Network Working Group</a:t>
            </a:r>
            <a:r>
              <a:rPr lang="zh-CN" altLang="en-US" dirty="0"/>
              <a:t>）所制定；</a:t>
            </a:r>
            <a:r>
              <a:rPr lang="en-US" altLang="zh-CN" dirty="0"/>
              <a:t>SSH </a:t>
            </a:r>
            <a:r>
              <a:rPr lang="zh-CN" altLang="en-US" dirty="0"/>
              <a:t>为建立在应用层基础上的安全协议。</a:t>
            </a:r>
            <a:r>
              <a:rPr lang="en-US" altLang="zh-CN" dirty="0"/>
              <a:t>SSH </a:t>
            </a:r>
            <a:r>
              <a:rPr lang="zh-CN" altLang="en-US" dirty="0"/>
              <a:t>是目前较可靠，专为远程登录会话和其他网络服务提供安全性的协议。利用 </a:t>
            </a:r>
            <a:r>
              <a:rPr lang="en-US" altLang="zh-CN" dirty="0"/>
              <a:t>SSH </a:t>
            </a:r>
            <a:r>
              <a:rPr lang="zh-CN" altLang="en-US" dirty="0"/>
              <a:t>协议可以有效防止远程管理过程中的信息泄露问题。</a:t>
            </a:r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76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119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平台下</a:t>
            </a:r>
            <a:r>
              <a:rPr lang="en-US" dirty="0" smtClean="0"/>
              <a:t>SSH</a:t>
            </a:r>
            <a:r>
              <a:rPr lang="zh-CN" altLang="en-US" dirty="0" smtClean="0"/>
              <a:t>远程登陆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Putty</a:t>
            </a:r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77</a:t>
            </a:fld>
            <a:endParaRPr lang="en-AU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174875"/>
            <a:ext cx="43053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平台下</a:t>
            </a:r>
            <a:r>
              <a:rPr lang="en-US" dirty="0" smtClean="0"/>
              <a:t>SSH</a:t>
            </a:r>
            <a:r>
              <a:rPr lang="zh-CN" altLang="en-US" dirty="0" smtClean="0"/>
              <a:t>远程登陆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Putty</a:t>
            </a:r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78</a:t>
            </a:fld>
            <a:endParaRPr lang="en-AU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49900"/>
            <a:ext cx="62769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9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平台下</a:t>
            </a:r>
            <a:r>
              <a:rPr lang="en-US" dirty="0" smtClean="0"/>
              <a:t>SSH</a:t>
            </a:r>
            <a:r>
              <a:rPr lang="zh-CN" altLang="en-US" dirty="0" smtClean="0"/>
              <a:t>远程登陆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Putty</a:t>
            </a:r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79</a:t>
            </a:fld>
            <a:endParaRPr lang="en-AU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14157"/>
            <a:ext cx="62388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9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虚拟机与容器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8</a:t>
            </a:fld>
            <a:endParaRPr lang="en-AU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456" y="1981200"/>
            <a:ext cx="4891088" cy="385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7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MacOS</a:t>
            </a:r>
            <a:r>
              <a:rPr lang="en-US" altLang="zh-CN" dirty="0" smtClean="0"/>
              <a:t>/Linux</a:t>
            </a:r>
            <a:r>
              <a:rPr lang="zh-CN" altLang="en-US" dirty="0" smtClean="0"/>
              <a:t>平台下</a:t>
            </a:r>
            <a:r>
              <a:rPr lang="en-US" dirty="0" smtClean="0"/>
              <a:t>SSH</a:t>
            </a:r>
            <a:r>
              <a:rPr lang="zh-CN" altLang="en-US" dirty="0" smtClean="0"/>
              <a:t>远程登陆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终端自带有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命令，远程桌面默认端口是</a:t>
            </a:r>
            <a:r>
              <a:rPr lang="en-US" altLang="zh-CN" dirty="0" smtClean="0"/>
              <a:t>22</a:t>
            </a:r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 –p 22 ubuntu@119.29.184.156</a:t>
            </a:r>
          </a:p>
          <a:p>
            <a:endParaRPr lang="en-US" altLang="zh-CN" dirty="0" smtClean="0"/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80</a:t>
            </a:fld>
            <a:endParaRPr lang="en-AU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27" y="2789237"/>
            <a:ext cx="6206945" cy="374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8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FTP</a:t>
            </a:r>
            <a:r>
              <a:rPr lang="zh-CN" altLang="en-US" dirty="0" smtClean="0"/>
              <a:t>文件传输协议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文件传输协议（</a:t>
            </a:r>
            <a:r>
              <a:rPr lang="en-US" altLang="zh-CN" dirty="0"/>
              <a:t>File Transfer Protocol</a:t>
            </a:r>
            <a:r>
              <a:rPr lang="zh-CN" altLang="en-US" dirty="0"/>
              <a:t>，</a:t>
            </a:r>
            <a:r>
              <a:rPr lang="en-US" altLang="zh-CN" dirty="0"/>
              <a:t>FTP</a:t>
            </a:r>
            <a:r>
              <a:rPr lang="zh-CN" altLang="en-US" dirty="0"/>
              <a:t>）是用于在网络上进行文件传输的一套标准协议，它工作在 </a:t>
            </a:r>
            <a:r>
              <a:rPr lang="en-US" altLang="zh-CN" dirty="0"/>
              <a:t>OSI </a:t>
            </a:r>
            <a:r>
              <a:rPr lang="zh-CN" altLang="en-US" dirty="0"/>
              <a:t>模型的第七层， </a:t>
            </a:r>
            <a:r>
              <a:rPr lang="en-US" altLang="zh-CN" dirty="0"/>
              <a:t>TCP </a:t>
            </a:r>
            <a:r>
              <a:rPr lang="zh-CN" altLang="en-US" dirty="0"/>
              <a:t>模型的第四层， 即应用层， 使用 </a:t>
            </a:r>
            <a:r>
              <a:rPr lang="en-US" altLang="zh-CN" dirty="0"/>
              <a:t>TCP </a:t>
            </a:r>
            <a:r>
              <a:rPr lang="zh-CN" altLang="en-US" dirty="0"/>
              <a:t>传输而不是 </a:t>
            </a:r>
            <a:r>
              <a:rPr lang="en-US" altLang="zh-CN" dirty="0"/>
              <a:t>UDP</a:t>
            </a:r>
            <a:r>
              <a:rPr lang="zh-CN" altLang="en-US" dirty="0"/>
              <a:t>， 客户在和服务器建立连接前要经过一个“三次握手”的过程， 保证客户与服务器之间的连接是可靠的， 而且是面向连接， 为数据传输提供可靠保证。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81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649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平台下文件传输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winscp</a:t>
            </a:r>
            <a:endParaRPr lang="en-US" altLang="zh-CN" dirty="0" smtClean="0"/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82</a:t>
            </a:fld>
            <a:endParaRPr lang="en-AU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259011"/>
            <a:ext cx="59340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2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平台下文件传输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83</a:t>
            </a:fld>
            <a:endParaRPr lang="en-AU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731582"/>
            <a:ext cx="7543800" cy="485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6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MacOS</a:t>
            </a:r>
            <a:r>
              <a:rPr lang="en-US" altLang="zh-CN" dirty="0" smtClean="0"/>
              <a:t>/Linux</a:t>
            </a:r>
            <a:r>
              <a:rPr lang="zh-CN" altLang="en-US" dirty="0" smtClean="0"/>
              <a:t>下文件传输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cp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en-US" altLang="zh-CN" dirty="0" err="1"/>
              <a:t>s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文件发送方 文件接收方</a:t>
            </a:r>
            <a:endParaRPr lang="en-US" altLang="zh-CN" dirty="0" smtClean="0"/>
          </a:p>
          <a:p>
            <a:pPr lvl="1"/>
            <a:r>
              <a:rPr lang="en-US" altLang="zh-CN" dirty="0" err="1"/>
              <a:t>s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 /home/</a:t>
            </a:r>
            <a:r>
              <a:rPr lang="en-US" altLang="zh-CN" dirty="0" err="1" smtClean="0"/>
              <a:t>kk</a:t>
            </a:r>
            <a:r>
              <a:rPr lang="en-US" altLang="zh-CN" dirty="0" smtClean="0"/>
              <a:t>/test.txt  ubuntu@119.29.184.156:/home/Ubuntu/test.txt</a:t>
            </a:r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84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77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总结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什么是虚拟机和容器？如何安装虚拟机？</a:t>
            </a:r>
            <a:endParaRPr lang="en-US" altLang="zh-CN" dirty="0" smtClean="0"/>
          </a:p>
          <a:p>
            <a:r>
              <a:rPr lang="zh-CN" altLang="en-US" dirty="0" smtClean="0"/>
              <a:t>什么是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系统？为什么选择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系统？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下常用命令</a:t>
            </a:r>
            <a:endParaRPr lang="en-US" altLang="zh-CN" dirty="0" smtClean="0"/>
          </a:p>
          <a:p>
            <a:r>
              <a:rPr lang="en-US" altLang="zh-CN" dirty="0" smtClean="0"/>
              <a:t>Vim</a:t>
            </a:r>
            <a:r>
              <a:rPr lang="zh-CN" altLang="en-US" dirty="0" smtClean="0"/>
              <a:t>编辑器的使用</a:t>
            </a:r>
            <a:endParaRPr lang="en-US" altLang="zh-CN" dirty="0" smtClean="0"/>
          </a:p>
          <a:p>
            <a:r>
              <a:rPr lang="en-US" altLang="zh-CN" dirty="0" smtClean="0"/>
              <a:t>SSH</a:t>
            </a:r>
            <a:r>
              <a:rPr lang="zh-CN" altLang="en-US" dirty="0" smtClean="0"/>
              <a:t>命令和</a:t>
            </a:r>
            <a:r>
              <a:rPr lang="en-US" altLang="zh-CN" dirty="0" smtClean="0"/>
              <a:t>SCP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85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303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虚拟机与容器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184E75-542C-4E07-9555-B23559610543}" type="slidenum">
              <a:rPr lang="en-AU" smtClean="0"/>
              <a:pPr/>
              <a:t>9</a:t>
            </a:fld>
            <a:endParaRPr lang="en-AU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2" y="2057400"/>
            <a:ext cx="66198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1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6457</TotalTime>
  <Words>3410</Words>
  <Application>Microsoft Office PowerPoint</Application>
  <PresentationFormat>全屏显示(4:3)</PresentationFormat>
  <Paragraphs>415</Paragraphs>
  <Slides>85</Slides>
  <Notes>83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85</vt:i4>
      </vt:variant>
    </vt:vector>
  </HeadingPairs>
  <TitlesOfParts>
    <vt:vector size="90" baseType="lpstr">
      <vt:lpstr>宋体</vt:lpstr>
      <vt:lpstr>Arial</vt:lpstr>
      <vt:lpstr>Courier New</vt:lpstr>
      <vt:lpstr>Wingdings</vt:lpstr>
      <vt:lpstr/>
      <vt:lpstr>Linux培训课程  Lecture 1</vt:lpstr>
      <vt:lpstr>目录</vt:lpstr>
      <vt:lpstr>             虚拟机</vt:lpstr>
      <vt:lpstr>虚拟化技术</vt:lpstr>
      <vt:lpstr>虚拟机</vt:lpstr>
      <vt:lpstr>常用虚拟机</vt:lpstr>
      <vt:lpstr>Linux容器</vt:lpstr>
      <vt:lpstr>虚拟机与容器</vt:lpstr>
      <vt:lpstr>虚拟机与容器</vt:lpstr>
      <vt:lpstr>虚拟机与容器的对比</vt:lpstr>
      <vt:lpstr>我们为什么使用虚拟机？</vt:lpstr>
      <vt:lpstr>虚拟机软件</vt:lpstr>
      <vt:lpstr>虚拟机安装</vt:lpstr>
      <vt:lpstr>虚拟机安装</vt:lpstr>
      <vt:lpstr>虚拟机安装</vt:lpstr>
      <vt:lpstr>虚拟机安装</vt:lpstr>
      <vt:lpstr>虚拟机使用</vt:lpstr>
      <vt:lpstr>虚拟机安装</vt:lpstr>
      <vt:lpstr>虚拟机安装</vt:lpstr>
      <vt:lpstr>虚拟机安装</vt:lpstr>
      <vt:lpstr>虚拟机安装</vt:lpstr>
      <vt:lpstr>虚拟机安装</vt:lpstr>
      <vt:lpstr>虚拟机安装</vt:lpstr>
      <vt:lpstr>虚拟机安装</vt:lpstr>
      <vt:lpstr>虚拟机安装</vt:lpstr>
      <vt:lpstr>虚拟机安装</vt:lpstr>
      <vt:lpstr>虚拟机安装</vt:lpstr>
      <vt:lpstr>虚拟机安装</vt:lpstr>
      <vt:lpstr>虚拟机安装</vt:lpstr>
      <vt:lpstr>虚拟机安装</vt:lpstr>
      <vt:lpstr>虚拟机安装</vt:lpstr>
      <vt:lpstr>虚拟机安装</vt:lpstr>
      <vt:lpstr>             Linux操作系统</vt:lpstr>
      <vt:lpstr>Linux操作系统</vt:lpstr>
      <vt:lpstr>Linux操作系统</vt:lpstr>
      <vt:lpstr>Linux VS Windows</vt:lpstr>
      <vt:lpstr>Linux VS Windows</vt:lpstr>
      <vt:lpstr>Linux初识</vt:lpstr>
      <vt:lpstr>Linux初识</vt:lpstr>
      <vt:lpstr>Linux初识</vt:lpstr>
      <vt:lpstr>Linux初识</vt:lpstr>
      <vt:lpstr>Linux的根文件（/）</vt:lpstr>
      <vt:lpstr>根目录下的文件</vt:lpstr>
      <vt:lpstr>一切皆是文件</vt:lpstr>
      <vt:lpstr>Linux挂载</vt:lpstr>
      <vt:lpstr>Linux文件系统</vt:lpstr>
      <vt:lpstr>绝对路径和相对路径</vt:lpstr>
      <vt:lpstr>Linux用户权限</vt:lpstr>
      <vt:lpstr>Ubuntu</vt:lpstr>
      <vt:lpstr>Ubuntu</vt:lpstr>
      <vt:lpstr>Ubuntu图形界面</vt:lpstr>
      <vt:lpstr>Ubuntu图形界面</vt:lpstr>
      <vt:lpstr>Ubuntu命令行界面</vt:lpstr>
      <vt:lpstr>第一行命令</vt:lpstr>
      <vt:lpstr>Ubuntu命令行</vt:lpstr>
      <vt:lpstr>Ubuntu命令行界面</vt:lpstr>
      <vt:lpstr>Ubuntu命令行界面</vt:lpstr>
      <vt:lpstr>常用文件操作命令</vt:lpstr>
      <vt:lpstr>cd命令</vt:lpstr>
      <vt:lpstr>pwd命令</vt:lpstr>
      <vt:lpstr>ls命令</vt:lpstr>
      <vt:lpstr>mkdir命令</vt:lpstr>
      <vt:lpstr>rmdir命令  </vt:lpstr>
      <vt:lpstr>touch命令</vt:lpstr>
      <vt:lpstr>ln命令</vt:lpstr>
      <vt:lpstr>cp命令</vt:lpstr>
      <vt:lpstr>rm命令</vt:lpstr>
      <vt:lpstr>mv命令</vt:lpstr>
      <vt:lpstr>Vim编辑器</vt:lpstr>
      <vt:lpstr>Vim的安装</vt:lpstr>
      <vt:lpstr>Vim的三种模式</vt:lpstr>
      <vt:lpstr>Vim的命令模式</vt:lpstr>
      <vt:lpstr>Vim的输入模式</vt:lpstr>
      <vt:lpstr>Vim的编辑模式</vt:lpstr>
      <vt:lpstr>Vim的简单命令</vt:lpstr>
      <vt:lpstr>SSH远程登陆</vt:lpstr>
      <vt:lpstr>Windows平台下SSH远程登陆</vt:lpstr>
      <vt:lpstr>Windows平台下SSH远程登陆</vt:lpstr>
      <vt:lpstr>Windows平台下SSH远程登陆</vt:lpstr>
      <vt:lpstr>MacOS/Linux平台下SSH远程登陆</vt:lpstr>
      <vt:lpstr>FTP文件传输协议</vt:lpstr>
      <vt:lpstr>Windows平台下文件传输</vt:lpstr>
      <vt:lpstr>Windows平台下文件传输</vt:lpstr>
      <vt:lpstr>MacOS/Linux下文件传输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 Lecture 1</dc:title>
  <dc:creator>A</dc:creator>
  <cp:lastModifiedBy>A</cp:lastModifiedBy>
  <cp:revision>242</cp:revision>
  <dcterms:modified xsi:type="dcterms:W3CDTF">2019-07-13T14:27:25Z</dcterms:modified>
</cp:coreProperties>
</file>