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10" autoAdjust="0"/>
    <p:restoredTop sz="51858" autoAdjust="0"/>
  </p:normalViewPr>
  <p:slideViewPr>
    <p:cSldViewPr>
      <p:cViewPr>
        <p:scale>
          <a:sx n="125" d="100"/>
          <a:sy n="125" d="100"/>
        </p:scale>
        <p:origin x="-204" y="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B4BD6-55A5-4ED0-AEB0-70A06BE857DA}" type="datetimeFigureOut">
              <a:rPr lang="zh-CN" altLang="en-US" smtClean="0"/>
              <a:t>2019/9/1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F0EB4-F7AE-424C-A59F-56287C970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1081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3A468-3D5A-47D7-852E-DF9510A78DDE}" type="datetimeFigureOut">
              <a:rPr lang="zh-CN" altLang="en-US" smtClean="0"/>
              <a:t>2019/9/1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A9B4D-1F6D-44C5-9DC6-91CEFC5CE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9311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59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open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'D:\\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result.txt','w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+'</a:t>
            </a:r>
            <a:r>
              <a:rPr lang="en-US" altLang="zh-CN" dirty="0" smtClean="0"/>
              <a:t>)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altLang="zh-CN" dirty="0" smtClean="0"/>
              <a:t>f: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= [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dirty="0" smtClean="0"/>
              <a:t>(i)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 smtClean="0"/>
              <a:t>i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range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0,1000,5</a:t>
            </a:r>
            <a:r>
              <a:rPr lang="en-US" altLang="zh-CN" dirty="0" smtClean="0"/>
              <a:t>)]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strLine</a:t>
            </a:r>
            <a:r>
              <a:rPr lang="en-US" altLang="zh-CN" dirty="0" smtClean="0"/>
              <a:t> 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""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smtClean="0"/>
              <a:t>loop 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while </a:t>
            </a:r>
            <a:r>
              <a:rPr lang="en-US" altLang="zh-CN" dirty="0" smtClean="0"/>
              <a:t>loop &lt;=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):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objSeq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loop:loop</a:t>
            </a:r>
            <a:r>
              <a:rPr lang="en-US" altLang="zh-CN" dirty="0" smtClean="0"/>
              <a:t> +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]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strLine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strLine</a:t>
            </a:r>
            <a:r>
              <a:rPr lang="en-US" altLang="zh-CN" dirty="0" smtClean="0"/>
              <a:t> +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'</a:t>
            </a:r>
            <a:r>
              <a:rPr lang="en-US" altLang="zh-CN" dirty="0" smtClean="0"/>
              <a:t>.join(</a:t>
            </a:r>
            <a:r>
              <a:rPr lang="en-US" altLang="zh-CN" dirty="0" err="1" smtClean="0"/>
              <a:t>objSeq</a:t>
            </a:r>
            <a:r>
              <a:rPr lang="en-US" altLang="zh-CN" dirty="0" smtClean="0"/>
              <a:t>) +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'\n'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smtClean="0"/>
              <a:t>loop = loop +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f.write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strLine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145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 = </a:t>
            </a:r>
            <a:r>
              <a:rPr lang="en-US" altLang="zh-CN" dirty="0" err="1" smtClean="0"/>
              <a:t>np.array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0,100</a:t>
            </a:r>
            <a:r>
              <a:rPr lang="en-US" altLang="zh-CN" dirty="0" smtClean="0"/>
              <a:t>)).reshape([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4,25</a:t>
            </a:r>
            <a:r>
              <a:rPr lang="en-US" altLang="zh-CN" dirty="0" smtClean="0"/>
              <a:t>])</a:t>
            </a:r>
            <a:br>
              <a:rPr lang="en-US" altLang="zh-CN" dirty="0" smtClean="0"/>
            </a:br>
            <a:r>
              <a:rPr lang="en-US" altLang="zh-CN" dirty="0" smtClean="0"/>
              <a:t>re5 = y[...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,4</a:t>
            </a:r>
            <a:r>
              <a:rPr lang="en-US" altLang="zh-CN" dirty="0" smtClean="0"/>
              <a:t>].reshape([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4,1</a:t>
            </a:r>
            <a:r>
              <a:rPr lang="en-US" altLang="zh-CN" dirty="0" smtClean="0"/>
              <a:t>])</a:t>
            </a:r>
            <a:br>
              <a:rPr lang="en-US" altLang="zh-CN" dirty="0" smtClean="0"/>
            </a:br>
            <a:r>
              <a:rPr lang="en-US" altLang="zh-CN" dirty="0" smtClean="0"/>
              <a:t>re9 = y[...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,8</a:t>
            </a:r>
            <a:r>
              <a:rPr lang="en-US" altLang="zh-CN" dirty="0" smtClean="0"/>
              <a:t>].reshape([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4,1</a:t>
            </a:r>
            <a:r>
              <a:rPr lang="en-US" altLang="zh-CN" dirty="0" smtClean="0"/>
              <a:t>])</a:t>
            </a:r>
            <a:br>
              <a:rPr lang="en-US" altLang="zh-CN" dirty="0" smtClean="0"/>
            </a:br>
            <a:r>
              <a:rPr lang="en-US" altLang="zh-CN" dirty="0" smtClean="0"/>
              <a:t>re = re5*re9.reshape([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4,1</a:t>
            </a:r>
            <a:r>
              <a:rPr lang="en-US" altLang="zh-CN" dirty="0" smtClean="0"/>
              <a:t>])</a:t>
            </a:r>
            <a:br>
              <a:rPr lang="en-US" altLang="zh-CN" dirty="0" smtClean="0"/>
            </a:br>
            <a:r>
              <a:rPr lang="en-US" altLang="zh-CN" dirty="0" smtClean="0"/>
              <a:t>fi = </a:t>
            </a:r>
            <a:r>
              <a:rPr lang="en-US" altLang="zh-CN" dirty="0" err="1" smtClean="0"/>
              <a:t>np.concatenate</a:t>
            </a:r>
            <a:r>
              <a:rPr lang="en-US" altLang="zh-CN" dirty="0" smtClean="0"/>
              <a:t>((re5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smtClean="0"/>
              <a:t>re9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smtClean="0"/>
              <a:t>re)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,axis</a:t>
            </a:r>
            <a:r>
              <a:rPr lang="en-US" altLang="zh-CN" dirty="0" smtClean="0"/>
              <a:t>=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 = y[...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,3</a:t>
            </a:r>
            <a:r>
              <a:rPr lang="en-US" altLang="zh-CN" dirty="0" smtClean="0"/>
              <a:t>]</a:t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 smtClean="0"/>
              <a:t>(re)</a:t>
            </a:r>
            <a:br>
              <a:rPr lang="en-US" altLang="zh-CN" dirty="0" smtClean="0"/>
            </a:br>
            <a:r>
              <a:rPr lang="en-US" altLang="zh-CN" dirty="0" smtClean="0"/>
              <a:t>re = re[re%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en-US" altLang="zh-CN" dirty="0" smtClean="0"/>
              <a:t>!=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]    re = re[re &gt;= 7 and re &lt; 10]   </a:t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re.mean</a:t>
            </a:r>
            <a:r>
              <a:rPr lang="en-US" altLang="zh-CN" dirty="0" smtClean="0"/>
              <a:t>())      </a:t>
            </a:r>
            <a:r>
              <a:rPr lang="en-US" altLang="zh-CN" dirty="0" err="1" smtClean="0"/>
              <a:t>re.sum</a:t>
            </a:r>
            <a:r>
              <a:rPr lang="en-US" altLang="zh-CN" dirty="0" smtClean="0"/>
              <a:t>()</a:t>
            </a:r>
            <a:r>
              <a:rPr lang="en-US" altLang="zh-CN" baseline="0" dirty="0" smtClean="0"/>
              <a:t>   </a:t>
            </a:r>
            <a:r>
              <a:rPr lang="en-US" altLang="zh-CN" baseline="0" dirty="0" err="1" smtClean="0"/>
              <a:t>re.sqrt</a:t>
            </a:r>
            <a:r>
              <a:rPr lang="en-US" altLang="zh-CN" baseline="0" dirty="0" smtClean="0"/>
              <a:t>()  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675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data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groupby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(col1').</a:t>
            </a:r>
            <a:r>
              <a:rPr lang="en-US" altLang="zh-CN" dirty="0" err="1" smtClean="0"/>
              <a:t>agg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({‘col2':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np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median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‘col3':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np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mean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14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smtClean="0"/>
              <a:t>pandas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altLang="zh-CN" dirty="0" err="1" smtClean="0"/>
              <a:t>pd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numpy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altLang="zh-CN" dirty="0" err="1" smtClean="0"/>
              <a:t>np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x = </a:t>
            </a:r>
            <a:r>
              <a:rPr lang="en-US" altLang="zh-CN" dirty="0" err="1" smtClean="0"/>
              <a:t>np.random.uniform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0,2,</a:t>
            </a:r>
            <a:r>
              <a:rPr lang="en-US" altLang="zh-CN" dirty="0" smtClean="0"/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500,2</a:t>
            </a:r>
            <a:r>
              <a:rPr lang="en-US" altLang="zh-CN" dirty="0" smtClean="0"/>
              <a:t>])</a:t>
            </a:r>
            <a:br>
              <a:rPr lang="en-US" altLang="zh-CN" dirty="0" smtClean="0"/>
            </a:br>
            <a:r>
              <a:rPr lang="en-US" altLang="zh-CN" dirty="0" smtClean="0"/>
              <a:t>y = </a:t>
            </a:r>
            <a:r>
              <a:rPr lang="en-US" altLang="zh-CN" dirty="0" err="1" smtClean="0"/>
              <a:t>np.random.uniform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4,6,</a:t>
            </a:r>
            <a:r>
              <a:rPr lang="en-US" altLang="zh-CN" dirty="0" smtClean="0"/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500,2</a:t>
            </a:r>
            <a:r>
              <a:rPr lang="en-US" altLang="zh-CN" dirty="0" smtClean="0"/>
              <a:t>])</a:t>
            </a:r>
            <a:br>
              <a:rPr lang="en-US" altLang="zh-CN" dirty="0" smtClean="0"/>
            </a:br>
            <a:r>
              <a:rPr lang="en-US" altLang="zh-CN" dirty="0" smtClean="0"/>
              <a:t>z = </a:t>
            </a:r>
            <a:r>
              <a:rPr lang="en-US" altLang="zh-CN" dirty="0" err="1" smtClean="0"/>
              <a:t>np.random.uniform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8,12,</a:t>
            </a:r>
            <a:r>
              <a:rPr lang="en-US" altLang="zh-CN" dirty="0" smtClean="0"/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500,2</a:t>
            </a:r>
            <a:r>
              <a:rPr lang="en-US" altLang="zh-CN" dirty="0" smtClean="0"/>
              <a:t>])</a:t>
            </a:r>
            <a:br>
              <a:rPr lang="en-US" altLang="zh-CN" dirty="0" smtClean="0"/>
            </a:br>
            <a:r>
              <a:rPr lang="en-US" altLang="zh-CN" dirty="0" smtClean="0"/>
              <a:t>f = </a:t>
            </a:r>
            <a:r>
              <a:rPr lang="en-US" altLang="zh-CN" dirty="0" err="1" smtClean="0"/>
              <a:t>np.concatenate</a:t>
            </a:r>
            <a:r>
              <a:rPr lang="en-US" altLang="zh-CN" dirty="0" smtClean="0"/>
              <a:t>((</a:t>
            </a:r>
            <a:r>
              <a:rPr lang="en-US" altLang="zh-CN" dirty="0" err="1" smtClean="0"/>
              <a:t>x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 smtClean="0"/>
              <a:t>y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 smtClean="0"/>
              <a:t>z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73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C1BF-35FB-4454-9C16-5E3E80E9AAA0}" type="datetime1">
              <a:rPr lang="zh-CN" altLang="en-US" smtClean="0"/>
              <a:t>2019/9/1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81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912-B7DA-446A-BD29-0DEFE676C9BE}" type="datetime1">
              <a:rPr lang="zh-CN" altLang="en-US" smtClean="0"/>
              <a:t>2019/9/1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35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DE90-6B66-4A59-A930-A444A27BCC5F}" type="datetime1">
              <a:rPr lang="zh-CN" altLang="en-US" smtClean="0"/>
              <a:t>2019/9/1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2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E74F-8772-4AD0-9A49-571CC0C279E8}" type="datetime1">
              <a:rPr lang="zh-CN" altLang="en-US" smtClean="0"/>
              <a:t>2019/9/1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92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3245-DEA0-4259-AA81-D44A21C0C29A}" type="datetime1">
              <a:rPr lang="zh-CN" altLang="en-US" smtClean="0"/>
              <a:t>2019/9/1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30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E322-FFC7-429B-8D22-969001BB5EC3}" type="datetime1">
              <a:rPr lang="zh-CN" altLang="en-US" smtClean="0"/>
              <a:t>2019/9/1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4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603D-0954-4632-99DC-765ABFAC2881}" type="datetime1">
              <a:rPr lang="zh-CN" altLang="en-US" smtClean="0"/>
              <a:t>2019/9/1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5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0FD7-B151-42F5-AE78-3EB9345C4741}" type="datetime1">
              <a:rPr lang="zh-CN" altLang="en-US" smtClean="0"/>
              <a:t>2019/9/1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25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5BB5-0F32-43C7-965F-12759F22CBD8}" type="datetime1">
              <a:rPr lang="zh-CN" altLang="en-US" smtClean="0"/>
              <a:t>2019/9/1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95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39FD-BC97-4F0A-801D-FDCD63EDF451}" type="datetime1">
              <a:rPr lang="zh-CN" altLang="en-US" smtClean="0"/>
              <a:t>2019/9/1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64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47A6-F5E9-4B70-B395-8E3DEC63DF07}" type="datetime1">
              <a:rPr lang="zh-CN" altLang="en-US" smtClean="0"/>
              <a:t>2019/9/1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5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14367-DA14-4902-9DD1-7D9EA90962A8}" type="datetime1">
              <a:rPr lang="zh-CN" altLang="en-US" smtClean="0"/>
              <a:t>2019/9/1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0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培训机构\企业图标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15967"/>
            <a:ext cx="585574" cy="51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83968" y="1131590"/>
            <a:ext cx="3474028" cy="293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运行环境介绍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语言结构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常用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语法介绍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Numpy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包常用方法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Pandas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包常用方法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SkLearn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机器学习算法包介绍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课堂练习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84038" y="348146"/>
            <a:ext cx="2921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Python</a:t>
            </a:r>
            <a:r>
              <a:rPr lang="zh-CN" altLang="en-US" sz="2400" dirty="0" smtClean="0"/>
              <a:t>语言基础教学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702604" y="4443958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err="1" smtClean="0"/>
              <a:t>Mr</a:t>
            </a:r>
            <a:r>
              <a:rPr lang="en-US" altLang="zh-CN" u="sng" dirty="0" smtClean="0"/>
              <a:t>         </a:t>
            </a:r>
            <a:r>
              <a:rPr lang="en-US" altLang="zh-CN" u="sng" dirty="0" err="1" smtClean="0"/>
              <a:t>zhu</a:t>
            </a:r>
            <a:endParaRPr lang="en-US" altLang="zh-CN" u="sng" dirty="0" smtClean="0"/>
          </a:p>
          <a:p>
            <a:r>
              <a:rPr lang="en-US" altLang="zh-CN" u="sng" dirty="0" smtClean="0"/>
              <a:t>2019-08-30</a:t>
            </a:r>
            <a:endParaRPr lang="zh-CN" altLang="en-US" u="sng" dirty="0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1000" dirty="0" err="1" smtClean="0"/>
              <a:t>Bezta</a:t>
            </a:r>
            <a:r>
              <a:rPr lang="zh-CN" altLang="en-US" sz="1000" dirty="0" smtClean="0"/>
              <a:t>大数据技术教育机构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059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345" y="114186"/>
            <a:ext cx="223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运行环境介绍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79512" y="573226"/>
            <a:ext cx="2165399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345" y="843558"/>
            <a:ext cx="4243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+mn-ea"/>
              </a:rPr>
              <a:t>扩平台的运行环境：能运行在</a:t>
            </a:r>
            <a:r>
              <a:rPr lang="en-US" altLang="zh-CN" sz="1200" dirty="0" smtClean="0">
                <a:latin typeface="+mn-ea"/>
              </a:rPr>
              <a:t> windows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dirty="0" smtClean="0">
                <a:latin typeface="+mn-ea"/>
              </a:rPr>
              <a:t>Linux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dirty="0" smtClean="0">
                <a:latin typeface="+mn-ea"/>
              </a:rPr>
              <a:t>Mac </a:t>
            </a:r>
            <a:r>
              <a:rPr lang="en-US" altLang="zh-CN" sz="1200" dirty="0" err="1" smtClean="0">
                <a:latin typeface="+mn-ea"/>
              </a:rPr>
              <a:t>os</a:t>
            </a:r>
            <a:endParaRPr lang="en-US" altLang="zh-CN" sz="1200" dirty="0" smtClean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+mn-ea"/>
              </a:rPr>
              <a:t>支持语言版本</a:t>
            </a:r>
            <a:r>
              <a:rPr lang="en-US" altLang="zh-CN" sz="1200" dirty="0" smtClean="0">
                <a:latin typeface="+mn-ea"/>
              </a:rPr>
              <a:t>2.x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dirty="0" smtClean="0">
                <a:latin typeface="+mn-ea"/>
              </a:rPr>
              <a:t>3.x</a:t>
            </a:r>
            <a:r>
              <a:rPr lang="zh-CN" altLang="en-US" sz="1200" dirty="0" smtClean="0">
                <a:latin typeface="+mn-ea"/>
              </a:rPr>
              <a:t>，两个版本的语法存在部分差异</a:t>
            </a:r>
            <a:endParaRPr lang="en-US" altLang="zh-CN" sz="1200" dirty="0" smtClean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344" y="2355726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zh-CN" sz="1200" dirty="0" smtClean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+mn-ea"/>
              </a:rPr>
              <a:t>支持的</a:t>
            </a:r>
            <a:r>
              <a:rPr lang="en-US" altLang="zh-CN" sz="1200" dirty="0" smtClean="0">
                <a:latin typeface="+mn-ea"/>
              </a:rPr>
              <a:t>IDE</a:t>
            </a:r>
            <a:r>
              <a:rPr lang="zh-CN" altLang="en-US" sz="1200" dirty="0" smtClean="0">
                <a:latin typeface="+mn-ea"/>
              </a:rPr>
              <a:t>：</a:t>
            </a:r>
            <a:r>
              <a:rPr lang="en-US" altLang="zh-CN" sz="1200" dirty="0" err="1" smtClean="0">
                <a:latin typeface="+mn-ea"/>
              </a:rPr>
              <a:t>Spyder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dirty="0" err="1" smtClean="0">
                <a:latin typeface="+mn-ea"/>
              </a:rPr>
              <a:t>Jupyter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b="1" dirty="0" err="1" smtClean="0">
                <a:latin typeface="+mn-ea"/>
              </a:rPr>
              <a:t>Pycharm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dirty="0" smtClean="0">
                <a:latin typeface="+mn-ea"/>
              </a:rPr>
              <a:t>visual studio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1200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+mn-ea"/>
              </a:rPr>
              <a:t>运行方式：交互式运行、脚本运行、程序运行</a:t>
            </a:r>
            <a:r>
              <a:rPr lang="en-US" altLang="zh-CN" sz="1200" dirty="0" smtClean="0">
                <a:latin typeface="+mn-ea"/>
              </a:rPr>
              <a:t>(</a:t>
            </a:r>
            <a:r>
              <a:rPr lang="en-US" altLang="zh-CN" sz="1200" dirty="0"/>
              <a:t>#!/</a:t>
            </a:r>
            <a:r>
              <a:rPr lang="en-US" altLang="zh-CN" sz="1200" dirty="0" err="1" smtClean="0"/>
              <a:t>usr</a:t>
            </a:r>
            <a:r>
              <a:rPr lang="en-US" altLang="zh-CN" sz="1200" dirty="0" smtClean="0"/>
              <a:t>/bin/python3)</a:t>
            </a:r>
            <a:endParaRPr lang="en-US" altLang="zh-CN" sz="1200" dirty="0" smtClean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2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008" y="921595"/>
            <a:ext cx="4427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Python2</a:t>
            </a:r>
            <a:r>
              <a:rPr lang="en-US" altLang="zh-CN" sz="1200" dirty="0" smtClean="0"/>
              <a:t>: print “hello, my name is tiger”</a:t>
            </a:r>
          </a:p>
          <a:p>
            <a:r>
              <a:rPr lang="en-US" altLang="zh-CN" sz="1200" b="1" dirty="0" smtClean="0"/>
              <a:t>Python3</a:t>
            </a:r>
            <a:r>
              <a:rPr lang="en-US" altLang="zh-CN" sz="1200" dirty="0" smtClean="0"/>
              <a:t>: print(“hello, my name is tiger”)</a:t>
            </a:r>
          </a:p>
          <a:p>
            <a:endParaRPr lang="en-US" altLang="zh-CN" sz="1200" dirty="0"/>
          </a:p>
          <a:p>
            <a:r>
              <a:rPr lang="en-US" altLang="zh-CN" sz="1200" b="1" dirty="0" smtClean="0"/>
              <a:t>Python2</a:t>
            </a:r>
            <a:r>
              <a:rPr lang="en-US" altLang="zh-CN" sz="1200" dirty="0" smtClean="0"/>
              <a:t>:                                              </a:t>
            </a:r>
            <a:r>
              <a:rPr lang="en-US" altLang="zh-CN" sz="1200" b="1" dirty="0" smtClean="0"/>
              <a:t>Python3</a:t>
            </a:r>
            <a:r>
              <a:rPr lang="en-US" altLang="zh-CN" sz="1200" dirty="0" smtClean="0"/>
              <a:t>:                         </a:t>
            </a:r>
          </a:p>
          <a:p>
            <a:r>
              <a:rPr lang="en-US" altLang="zh-CN" sz="1200" dirty="0" smtClean="0"/>
              <a:t>Try:           		          Try:	</a:t>
            </a:r>
          </a:p>
          <a:p>
            <a:r>
              <a:rPr lang="en-US" altLang="zh-CN" sz="1200" dirty="0" smtClean="0"/>
              <a:t>    xxx  		              xxx	</a:t>
            </a:r>
          </a:p>
          <a:p>
            <a:r>
              <a:rPr lang="en-US" altLang="zh-CN" sz="1200" dirty="0" smtClean="0"/>
              <a:t>except </a:t>
            </a:r>
            <a:r>
              <a:rPr lang="en-US" altLang="zh-CN" sz="1200" dirty="0" err="1"/>
              <a:t>NameError</a:t>
            </a:r>
            <a:r>
              <a:rPr lang="en-US" altLang="zh-CN" sz="1200" dirty="0"/>
              <a:t>, err</a:t>
            </a:r>
            <a:r>
              <a:rPr lang="en-US" altLang="zh-CN" sz="1200" dirty="0" smtClean="0"/>
              <a:t>:                       except </a:t>
            </a:r>
            <a:r>
              <a:rPr lang="en-US" altLang="zh-CN" sz="1200" dirty="0" err="1" smtClean="0"/>
              <a:t>NameError</a:t>
            </a:r>
            <a:r>
              <a:rPr lang="en-US" altLang="zh-CN" sz="1200" dirty="0" smtClean="0"/>
              <a:t> as err: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raise Exception, “error occur”           raise Exception(“error occur”)</a:t>
            </a:r>
          </a:p>
          <a:p>
            <a:endParaRPr lang="en-US" altLang="zh-CN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07504" y="3907308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zh-CN" sz="1200" dirty="0" smtClean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200" dirty="0" smtClean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3644319"/>
            <a:ext cx="1627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200" dirty="0" err="1" smtClean="0">
                <a:latin typeface="+mn-ea"/>
              </a:rPr>
              <a:t>Pycharm</a:t>
            </a:r>
            <a:r>
              <a:rPr lang="zh-CN" altLang="en-US" sz="1200" dirty="0" smtClean="0">
                <a:latin typeface="+mn-ea"/>
              </a:rPr>
              <a:t>窗口运行</a:t>
            </a:r>
            <a:endParaRPr lang="en-US" altLang="zh-CN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 smtClean="0">
                <a:latin typeface="+mn-ea"/>
              </a:rPr>
              <a:t>断点调试方法</a:t>
            </a:r>
            <a:endParaRPr lang="en-US" altLang="zh-CN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81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345" y="114186"/>
            <a:ext cx="177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程序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79512" y="573226"/>
            <a:ext cx="2165399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3907308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zh-CN" sz="1200" dirty="0" smtClean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2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345" y="843558"/>
            <a:ext cx="3321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en-US" altLang="zh-CN" dirty="0"/>
              <a:t>Project</a:t>
            </a:r>
            <a:r>
              <a:rPr lang="zh-CN" altLang="en-US" dirty="0"/>
              <a:t>、</a:t>
            </a:r>
            <a:r>
              <a:rPr lang="en-US" altLang="zh-CN" dirty="0"/>
              <a:t>Package</a:t>
            </a:r>
            <a:r>
              <a:rPr lang="zh-CN" altLang="en-US" dirty="0"/>
              <a:t>、</a:t>
            </a:r>
            <a:r>
              <a:rPr lang="en-US" altLang="zh-CN" dirty="0"/>
              <a:t>Directory</a:t>
            </a:r>
            <a:r>
              <a:rPr lang="zh-CN" altLang="en-US" dirty="0"/>
              <a:t>、</a:t>
            </a:r>
            <a:r>
              <a:rPr lang="en-US" altLang="zh-CN" dirty="0"/>
              <a:t>python file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0710" y="1214631"/>
            <a:ext cx="385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虚拟环境下创建工程，各个工程的应用包完全独立</a:t>
            </a:r>
            <a:endParaRPr lang="en-US" altLang="zh-CN" dirty="0"/>
          </a:p>
          <a:p>
            <a:r>
              <a:rPr lang="en-US" altLang="zh-CN" dirty="0"/>
              <a:t>Package</a:t>
            </a:r>
            <a:r>
              <a:rPr lang="zh-CN" altLang="en-US" dirty="0"/>
              <a:t>为模块的管理单元，可以</a:t>
            </a:r>
            <a:r>
              <a:rPr lang="zh-CN" altLang="en-US" dirty="0" smtClean="0"/>
              <a:t>初始化</a:t>
            </a:r>
            <a:endParaRPr lang="en-US" altLang="zh-CN" dirty="0" smtClean="0"/>
          </a:p>
          <a:p>
            <a:r>
              <a:rPr lang="en-US" altLang="zh-CN" dirty="0" smtClean="0"/>
              <a:t>Directory</a:t>
            </a:r>
            <a:r>
              <a:rPr lang="zh-CN" altLang="en-US" dirty="0" smtClean="0"/>
              <a:t>管理资源文件，如图片、文本等</a:t>
            </a:r>
            <a:endParaRPr lang="en-US" altLang="zh-CN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2067693"/>
            <a:ext cx="1898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模块</a:t>
            </a:r>
            <a:r>
              <a:rPr lang="en-US" altLang="zh-CN" dirty="0"/>
              <a:t>module</a:t>
            </a:r>
            <a:r>
              <a:rPr lang="zh-CN" altLang="en-US" dirty="0"/>
              <a:t>导入方案</a:t>
            </a:r>
            <a:endParaRPr lang="en-US" altLang="zh-CN" dirty="0"/>
          </a:p>
        </p:txBody>
      </p:sp>
      <p:sp>
        <p:nvSpPr>
          <p:cNvPr id="18" name="TextBox 17"/>
          <p:cNvSpPr txBox="1"/>
          <p:nvPr/>
        </p:nvSpPr>
        <p:spPr>
          <a:xfrm>
            <a:off x="580710" y="2438767"/>
            <a:ext cx="4746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mport xxx as </a:t>
            </a:r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yyy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　　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    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为模块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xxx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取别名为</a:t>
            </a:r>
            <a:r>
              <a:rPr lang="en-US" altLang="zh-CN" sz="1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yyy</a:t>
            </a:r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rom xxx import </a:t>
            </a:r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yyy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　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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　从模块</a:t>
            </a:r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xxx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中导入方法</a:t>
            </a:r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yyy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节约内存</a:t>
            </a: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执行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Import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语句，自动运行模型内代码，载入内存</a:t>
            </a: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1633" y="3376716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 smtClean="0"/>
              <a:t>程序入口</a:t>
            </a:r>
            <a:endParaRPr lang="en-US" altLang="zh-CN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9249" y="3722642"/>
            <a:ext cx="5969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__name__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为系统关键字，当前脚本运行时自动赋值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r>
              <a:rPr lang="en-US" altLang="zh-CN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若是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import 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则为模块名称；若是主文件，则是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”__main__”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sys.argv</a:t>
            </a:r>
            <a:r>
              <a:rPr lang="zh-CN" altLang="en-US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为系统参数入口，首个单元为运行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脚本路径，</a:t>
            </a:r>
            <a:r>
              <a:rPr lang="zh-CN" altLang="en-US" sz="1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参数从第二个单元开始存储</a:t>
            </a:r>
            <a:endParaRPr lang="en-US" altLang="zh-CN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15" y="658892"/>
            <a:ext cx="3867383" cy="1779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3" y="2943921"/>
            <a:ext cx="2943225" cy="1101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64549" y="4445699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课程练习：</a:t>
            </a: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新建一个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package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，并在之中新建一个模块文件</a:t>
            </a: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并在其它文件中进行引用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9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345" y="114186"/>
            <a:ext cx="177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常用语法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79512" y="573226"/>
            <a:ext cx="2165399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3907308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zh-CN" sz="1200" dirty="0" smtClean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200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0663" y="915566"/>
            <a:ext cx="4104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 smtClean="0"/>
              <a:t>常用内置函数、模块</a:t>
            </a:r>
            <a:endParaRPr lang="en-US" altLang="zh-CN" dirty="0" smtClean="0"/>
          </a:p>
          <a:p>
            <a:r>
              <a:rPr lang="en-US" altLang="zh-CN" dirty="0" smtClean="0"/>
              <a:t>range()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open()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all()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any()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random</a:t>
            </a:r>
          </a:p>
          <a:p>
            <a:r>
              <a:rPr lang="zh-CN" altLang="en-US" dirty="0" smtClean="0"/>
              <a:t>文件操作 </a:t>
            </a:r>
            <a:r>
              <a:rPr lang="en-US" altLang="zh-CN" dirty="0" smtClean="0"/>
              <a:t>import 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  </a:t>
            </a:r>
            <a:r>
              <a:rPr lang="zh-CN" altLang="en-US" dirty="0" smtClean="0"/>
              <a:t>可执行几乎所有文件相关操作</a:t>
            </a:r>
            <a:endParaRPr lang="en-US" altLang="zh-CN" dirty="0" smtClean="0"/>
          </a:p>
          <a:p>
            <a:r>
              <a:rPr lang="en-US" altLang="zh-CN" dirty="0" err="1" smtClean="0"/>
              <a:t>os.path.xxx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文件操作    </a:t>
            </a:r>
            <a:r>
              <a:rPr lang="en-US" altLang="zh-CN" dirty="0" err="1" smtClean="0"/>
              <a:t>os.xxx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文件权限操作</a:t>
            </a:r>
            <a:endParaRPr lang="en-US" altLang="zh-CN" dirty="0" smtClean="0"/>
          </a:p>
          <a:p>
            <a:r>
              <a:rPr lang="en-US" altLang="zh-CN" dirty="0" err="1" smtClean="0"/>
              <a:t>os.path.exists</a:t>
            </a:r>
            <a:r>
              <a:rPr lang="en-US" altLang="zh-CN" dirty="0" smtClean="0"/>
              <a:t>()  </a:t>
            </a:r>
            <a:r>
              <a:rPr lang="en-US" altLang="zh-CN" dirty="0" err="1" smtClean="0"/>
              <a:t>os.mkdir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</p:txBody>
      </p:sp>
      <p:sp>
        <p:nvSpPr>
          <p:cNvPr id="19" name="TextBox 18"/>
          <p:cNvSpPr txBox="1"/>
          <p:nvPr/>
        </p:nvSpPr>
        <p:spPr>
          <a:xfrm>
            <a:off x="173451" y="2283718"/>
            <a:ext cx="2874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 smtClean="0"/>
              <a:t>列表推导式   生成速度快，效率高</a:t>
            </a:r>
            <a:endParaRPr lang="en-US" altLang="zh-CN" dirty="0" smtClean="0"/>
          </a:p>
          <a:p>
            <a:r>
              <a:rPr lang="en-US" altLang="zh-CN" dirty="0" smtClean="0"/>
              <a:t>[x+2 for x in (3,4,5,6) if x &gt;= 2]</a:t>
            </a:r>
          </a:p>
          <a:p>
            <a:r>
              <a:rPr lang="en-US" altLang="zh-CN" dirty="0" err="1" smtClean="0"/>
              <a:t>Lamda</a:t>
            </a:r>
            <a:r>
              <a:rPr lang="zh-CN" altLang="en-US" dirty="0" smtClean="0"/>
              <a:t>表达式  代码简洁，管理高效</a:t>
            </a:r>
            <a:endParaRPr lang="en-US" altLang="zh-CN" dirty="0" smtClean="0"/>
          </a:p>
          <a:p>
            <a:r>
              <a:rPr lang="en-US" altLang="zh-CN" dirty="0" err="1" smtClean="0"/>
              <a:t>Func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lamda</a:t>
            </a:r>
            <a:r>
              <a:rPr lang="en-US" altLang="zh-CN" dirty="0" smtClean="0"/>
              <a:t> x : x + 2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0068" y="3722641"/>
            <a:ext cx="2669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 smtClean="0"/>
              <a:t>字符串操作 </a:t>
            </a:r>
            <a:endParaRPr lang="en-US" altLang="zh-CN" dirty="0" smtClean="0"/>
          </a:p>
          <a:p>
            <a:r>
              <a:rPr lang="en-US" altLang="zh-CN" dirty="0" smtClean="0"/>
              <a:t>Join(“”)  ---   “_”.join([“</a:t>
            </a:r>
            <a:r>
              <a:rPr lang="en-US" altLang="zh-CN" dirty="0" err="1" smtClean="0"/>
              <a:t>a”,”b”,”c</a:t>
            </a:r>
            <a:r>
              <a:rPr lang="en-US" altLang="zh-CN" dirty="0" smtClean="0"/>
              <a:t>”]</a:t>
            </a:r>
          </a:p>
          <a:p>
            <a:r>
              <a:rPr lang="en-US" altLang="zh-CN" dirty="0" smtClean="0"/>
              <a:t>Split(“”)  ---  “abc,efg,</a:t>
            </a:r>
            <a:r>
              <a:rPr lang="en-US" altLang="zh-CN" dirty="0" err="1" smtClean="0"/>
              <a:t>hij</a:t>
            </a:r>
            <a:r>
              <a:rPr lang="en-US" altLang="zh-CN" dirty="0" smtClean="0"/>
              <a:t>”.split(“,”)</a:t>
            </a:r>
          </a:p>
          <a:p>
            <a:r>
              <a:rPr lang="en-US" altLang="zh-CN" dirty="0" smtClean="0"/>
              <a:t>Print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 + “</a:t>
            </a:r>
            <a:r>
              <a:rPr lang="en-US" altLang="zh-CN" dirty="0" err="1" smtClean="0"/>
              <a:t>bcd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148064" y="114708"/>
            <a:ext cx="38884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课堂练习：</a:t>
            </a: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、新建一个文件，并写入从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到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1000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以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为间隔的数字，每行放置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个数。写完后保存为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txt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格式。</a:t>
            </a: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、新建一个列表，列表中数据为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0-100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以内均匀分布的整数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200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个；选择出列表中小于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的数，并计算其开方的大小，结果存放在列表中。</a:t>
            </a: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、将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[“BZT_BIGDATA”, “PYTHON_TRAINING”, “BASIC_ACHIVEMENT”]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[“BELEIVE_YOURSELF”]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列表中字符拼接到一个列表中，再用下划线将列表中所有字符串进行拼接，最后输出无下划线的独立字符并放置到一个列表中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7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345" y="114186"/>
            <a:ext cx="178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Numpy</a:t>
            </a:r>
            <a:r>
              <a:rPr lang="zh-CN" altLang="en-US" dirty="0" smtClean="0"/>
              <a:t>常用语法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79512" y="573226"/>
            <a:ext cx="2165399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3907308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zh-CN" sz="1200" dirty="0" smtClean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200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0663" y="915566"/>
            <a:ext cx="5301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en-US" altLang="zh-CN" dirty="0" smtClean="0"/>
              <a:t>N</a:t>
            </a:r>
            <a:r>
              <a:rPr lang="zh-CN" altLang="en-US" dirty="0" smtClean="0"/>
              <a:t>维矩阵计算工具包 </a:t>
            </a:r>
            <a:r>
              <a:rPr lang="en-US" altLang="zh-CN" dirty="0" err="1" smtClean="0"/>
              <a:t>ndarray</a:t>
            </a:r>
            <a:r>
              <a:rPr lang="zh-CN" altLang="en-US" dirty="0" smtClean="0"/>
              <a:t>，主要用于矩阵生成、矩阵计算、数值统计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594960" y="518710"/>
            <a:ext cx="3513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课堂练习：</a:t>
            </a: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、新建一个从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到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99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4x25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numpy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2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维数组，数据按行进行顺序排列；</a:t>
            </a: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、选出第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列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col5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和第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9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列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col9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数据，将两列数据相乘后得到新列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col59,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col5\col9\col59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按列拼接成新的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4x3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的矩阵并输出</a:t>
            </a: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zh-CN" altLang="en-US" sz="12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选出第</a:t>
            </a:r>
            <a:r>
              <a:rPr lang="en-US" altLang="zh-CN" sz="12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r>
              <a:rPr lang="zh-CN" altLang="en-US" sz="12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行数据，并过滤出其中的奇数，再对过滤后的数据求均值</a:t>
            </a:r>
            <a:endParaRPr lang="zh-CN" altLang="en-US" sz="12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805" y="1214329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en-US" altLang="zh-CN" dirty="0" err="1" smtClean="0"/>
              <a:t>np.array</a:t>
            </a:r>
            <a:r>
              <a:rPr lang="en-US" altLang="zh-CN" dirty="0"/>
              <a:t>(</a:t>
            </a:r>
            <a:r>
              <a:rPr lang="en-US" altLang="zh-CN" dirty="0" smtClean="0"/>
              <a:t>object, </a:t>
            </a:r>
            <a:r>
              <a:rPr lang="en-US" altLang="zh-CN" dirty="0" err="1" smtClean="0"/>
              <a:t>dtype</a:t>
            </a:r>
            <a:r>
              <a:rPr lang="en-US" altLang="zh-CN" dirty="0" smtClean="0"/>
              <a:t>, …)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0663" y="1851670"/>
            <a:ext cx="7244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 smtClean="0"/>
              <a:t>常用默认矩阵生成方法</a:t>
            </a:r>
            <a:endParaRPr lang="en-US" altLang="zh-CN" dirty="0" smtClean="0"/>
          </a:p>
          <a:p>
            <a:r>
              <a:rPr lang="en-US" altLang="zh-CN" dirty="0" err="1" smtClean="0"/>
              <a:t>np.empty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shape,dtype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np.zeros</a:t>
            </a:r>
            <a:r>
              <a:rPr lang="en-US" altLang="zh-CN" dirty="0" smtClean="0"/>
              <a:t>(shape, </a:t>
            </a:r>
            <a:r>
              <a:rPr lang="en-US" altLang="zh-CN" dirty="0" err="1" smtClean="0"/>
              <a:t>dtype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np.ones</a:t>
            </a:r>
            <a:r>
              <a:rPr lang="en-US" altLang="zh-CN" dirty="0" smtClean="0"/>
              <a:t>(shape, </a:t>
            </a:r>
            <a:r>
              <a:rPr lang="en-US" altLang="zh-CN" dirty="0" err="1" smtClean="0"/>
              <a:t>dtype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np.arrage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np.random</a:t>
            </a:r>
            <a:endParaRPr lang="en-US" altLang="zh-CN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0662" y="2715200"/>
            <a:ext cx="4931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 smtClean="0"/>
              <a:t>切片寻址操作</a:t>
            </a:r>
            <a:endParaRPr lang="en-US" altLang="zh-CN" dirty="0"/>
          </a:p>
          <a:p>
            <a:r>
              <a:rPr lang="en-US" altLang="zh-CN" dirty="0" smtClean="0"/>
              <a:t>array[start : end] </a:t>
            </a:r>
            <a:r>
              <a:rPr lang="zh-CN" altLang="en-US" dirty="0" smtClean="0"/>
              <a:t>一维、</a:t>
            </a:r>
            <a:r>
              <a:rPr lang="en-US" altLang="zh-CN" dirty="0" smtClean="0"/>
              <a:t>array[row][col]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array[… </a:t>
            </a:r>
            <a:r>
              <a:rPr lang="en-US" altLang="zh-CN" dirty="0" smtClean="0"/>
              <a:t>, i]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array[i , </a:t>
            </a:r>
            <a:r>
              <a:rPr lang="en-US" altLang="zh-CN" dirty="0" smtClean="0"/>
              <a:t>…]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662" y="3694866"/>
            <a:ext cx="5155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 smtClean="0"/>
              <a:t>数组操作</a:t>
            </a:r>
            <a:endParaRPr lang="en-US" altLang="zh-CN" dirty="0" smtClean="0"/>
          </a:p>
          <a:p>
            <a:r>
              <a:rPr lang="en-US" altLang="zh-CN" dirty="0" err="1" smtClean="0"/>
              <a:t>np.reshape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np.flat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np.flatten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np</a:t>
            </a:r>
            <a:r>
              <a:rPr lang="en-US" altLang="zh-CN" dirty="0" smtClean="0"/>
              <a:t>.</a:t>
            </a:r>
            <a:r>
              <a:rPr lang="en-US" altLang="zh-CN" dirty="0"/>
              <a:t> c</a:t>
            </a:r>
            <a:r>
              <a:rPr lang="en-US" altLang="zh-CN" dirty="0" smtClean="0"/>
              <a:t>oncatenate((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,…),axis = 0)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436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345" y="114186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Pandas</a:t>
            </a:r>
            <a:r>
              <a:rPr lang="zh-CN" altLang="en-US" dirty="0" smtClean="0"/>
              <a:t>常用方法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79512" y="573226"/>
            <a:ext cx="2165399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3907308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zh-CN" sz="1200" dirty="0" smtClean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200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0662" y="782494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 smtClean="0"/>
              <a:t>数据载入</a:t>
            </a:r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16084" y="1081257"/>
            <a:ext cx="5832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en-US" altLang="zh-CN" dirty="0" err="1"/>
              <a:t>p</a:t>
            </a:r>
            <a:r>
              <a:rPr lang="en-US" altLang="zh-CN" dirty="0" err="1" smtClean="0"/>
              <a:t>andas.read_csv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pandas.read_excel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pandas.read_sql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pandas.read_json</a:t>
            </a:r>
            <a:endParaRPr lang="en-US" altLang="zh-CN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70872" y="1496755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 smtClean="0"/>
              <a:t>数据定位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16084" y="1776789"/>
            <a:ext cx="4703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en-US" altLang="zh-CN" dirty="0" err="1" smtClean="0"/>
              <a:t>Pandas.loc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Pandas.iloc</a:t>
            </a:r>
            <a:r>
              <a:rPr lang="zh-CN" altLang="en-US" dirty="0" smtClean="0"/>
              <a:t>、索引定位 </a:t>
            </a:r>
            <a:r>
              <a:rPr lang="en-US" altLang="zh-CN" dirty="0" err="1" smtClean="0"/>
              <a:t>df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df.a</a:t>
            </a:r>
            <a:r>
              <a:rPr lang="en-US" altLang="zh-CN" dirty="0" smtClean="0"/>
              <a:t>  &gt;0 &amp;&amp; </a:t>
            </a:r>
            <a:r>
              <a:rPr lang="en-US" altLang="zh-CN" dirty="0" err="1" smtClean="0"/>
              <a:t>df.df.b</a:t>
            </a:r>
            <a:r>
              <a:rPr lang="en-US" altLang="zh-CN" dirty="0" smtClean="0"/>
              <a:t> &lt; 0]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9512" y="2110085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79512" y="2139702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en-US" altLang="zh-CN" dirty="0" smtClean="0"/>
              <a:t>Pandas</a:t>
            </a:r>
            <a:r>
              <a:rPr lang="zh-CN" altLang="en-US" dirty="0" smtClean="0"/>
              <a:t>函数应用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29847" y="2438767"/>
            <a:ext cx="2763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en-US" altLang="zh-CN" dirty="0" err="1" smtClean="0"/>
              <a:t>Pandas.apply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pandas.applymap</a:t>
            </a:r>
            <a:endParaRPr lang="en-US" altLang="zh-CN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79512" y="2859782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en-US" altLang="zh-CN" dirty="0" smtClean="0"/>
              <a:t>Pandas</a:t>
            </a:r>
            <a:r>
              <a:rPr lang="zh-CN" altLang="en-US" dirty="0" smtClean="0"/>
              <a:t>分组操作</a:t>
            </a:r>
            <a:endParaRPr lang="en-US" altLang="zh-CN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39950" y="3219822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en-US" altLang="zh-CN" dirty="0" err="1" smtClean="0"/>
              <a:t>Pandas.groupby.agg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860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345" y="1141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79512" y="573226"/>
            <a:ext cx="2165399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3907308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zh-CN" sz="1200" dirty="0" smtClean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200" dirty="0" smtClean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084" y="1081257"/>
            <a:ext cx="5721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 smtClean="0"/>
              <a:t>用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pandas</a:t>
            </a:r>
            <a:r>
              <a:rPr lang="zh-CN" altLang="en-US" dirty="0" smtClean="0"/>
              <a:t>方法包实现</a:t>
            </a:r>
            <a:r>
              <a:rPr lang="en-US" altLang="zh-CN" dirty="0" err="1" smtClean="0"/>
              <a:t>kmeans</a:t>
            </a:r>
            <a:r>
              <a:rPr lang="zh-CN" altLang="en-US" dirty="0" smtClean="0"/>
              <a:t>算法，并将聚类后的数据绘制</a:t>
            </a:r>
            <a:r>
              <a:rPr lang="zh-CN" altLang="en-US" dirty="0" smtClean="0"/>
              <a:t>出来  </a:t>
            </a:r>
            <a:r>
              <a:rPr lang="en-US" altLang="zh-CN" dirty="0" smtClean="0"/>
              <a:t>K=3</a:t>
            </a:r>
            <a:endParaRPr lang="en-US" altLang="zh-CN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79512" y="2110085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Arial" pitchFamily="34" charset="0"/>
              <a:buChar char="•"/>
              <a:defRPr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46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</TotalTime>
  <Words>783</Words>
  <Application>Microsoft Office PowerPoint</Application>
  <PresentationFormat>全屏显示(16:9)</PresentationFormat>
  <Paragraphs>95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63</cp:revision>
  <dcterms:created xsi:type="dcterms:W3CDTF">2019-08-27T15:27:53Z</dcterms:created>
  <dcterms:modified xsi:type="dcterms:W3CDTF">2019-09-01T04:44:10Z</dcterms:modified>
</cp:coreProperties>
</file>