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47"/>
  </p:notesMasterIdLst>
  <p:sldIdLst>
    <p:sldId id="256" r:id="rId2"/>
    <p:sldId id="363" r:id="rId3"/>
    <p:sldId id="287" r:id="rId4"/>
    <p:sldId id="364" r:id="rId5"/>
    <p:sldId id="365" r:id="rId6"/>
    <p:sldId id="371" r:id="rId7"/>
    <p:sldId id="368" r:id="rId8"/>
    <p:sldId id="369" r:id="rId9"/>
    <p:sldId id="370" r:id="rId10"/>
    <p:sldId id="372" r:id="rId11"/>
    <p:sldId id="373" r:id="rId12"/>
    <p:sldId id="374" r:id="rId13"/>
    <p:sldId id="375" r:id="rId14"/>
    <p:sldId id="388" r:id="rId15"/>
    <p:sldId id="385" r:id="rId16"/>
    <p:sldId id="386" r:id="rId17"/>
    <p:sldId id="387"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20" r:id="rId37"/>
    <p:sldId id="421" r:id="rId38"/>
    <p:sldId id="407" r:id="rId39"/>
    <p:sldId id="422" r:id="rId40"/>
    <p:sldId id="409" r:id="rId41"/>
    <p:sldId id="410" r:id="rId42"/>
    <p:sldId id="411" r:id="rId43"/>
    <p:sldId id="412" r:id="rId44"/>
    <p:sldId id="413" r:id="rId45"/>
    <p:sldId id="423" r:id="rId4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710" autoAdjust="0"/>
  </p:normalViewPr>
  <p:slideViewPr>
    <p:cSldViewPr>
      <p:cViewPr varScale="1">
        <p:scale>
          <a:sx n="89" d="100"/>
          <a:sy n="89" d="100"/>
        </p:scale>
        <p:origin x="2280" y="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71844379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buNone/>
            </a:pPr>
            <a:r>
              <a:rPr lang="en-US" dirty="0"/>
              <a:t>Testing notes</a:t>
            </a:r>
          </a:p>
        </p:txBody>
      </p:sp>
    </p:spTree>
    <p:extLst>
      <p:ext uri="{BB962C8B-B14F-4D97-AF65-F5344CB8AC3E}">
        <p14:creationId xmlns:p14="http://schemas.microsoft.com/office/powerpoint/2010/main" val="147956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41897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31353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926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496021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455307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447174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45348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3747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0221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3342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02263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097123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1887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28627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141268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87148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138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90011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56870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637404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16271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00830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43948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61251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152696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02895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41171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72127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97796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49885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13438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7939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81593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49342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92287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1404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5518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907711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83173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843530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6610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50933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0490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874515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57200" y="751679"/>
            <a:ext cx="8229600" cy="4012499"/>
          </a:xfrm>
          <a:prstGeom prst="rect">
            <a:avLst/>
          </a:prstGeom>
          <a:noFill/>
          <a:ln>
            <a:noFill/>
          </a:ln>
        </p:spPr>
        <p:txBody>
          <a:bodyPr lIns="91425" tIns="91425" rIns="91425" bIns="91425" anchor="t" anchorCtr="0"/>
          <a:lstStyle>
            <a:lvl1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1pPr>
            <a:lvl2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2pPr>
            <a:lvl3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3pPr>
            <a:lvl4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4pPr>
            <a:lvl5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5pPr>
            <a:lvl6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6pPr>
            <a:lvl7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7pPr>
            <a:lvl8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8pPr>
            <a:lvl9pPr marL="0" indent="457200" algn="l" rtl="0">
              <a:spcBef>
                <a:spcPts val="0"/>
              </a:spcBef>
              <a:buClr>
                <a:schemeClr val="accent1"/>
              </a:buClr>
              <a:buSzPct val="100000"/>
              <a:buFont typeface="Arial"/>
              <a:buNone/>
              <a:defRPr sz="7200" b="1" i="0" u="none" strike="noStrike" cap="none" baseline="0">
                <a:solidFill>
                  <a:schemeClr val="accent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457200" y="4955189"/>
            <a:ext cx="8229600" cy="1643400"/>
          </a:xfrm>
          <a:prstGeom prst="rect">
            <a:avLst/>
          </a:prstGeom>
          <a:noFill/>
          <a:ln>
            <a:noFill/>
          </a:ln>
        </p:spPr>
        <p:txBody>
          <a:bodyPr lIns="91425" tIns="91425" rIns="91425" bIns="91425" anchor="t" anchorCtr="0"/>
          <a:lstStyle>
            <a:lvl1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1pPr>
            <a:lvl2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2pPr>
            <a:lvl3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3pPr>
            <a:lvl4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4pPr>
            <a:lvl5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5pPr>
            <a:lvl6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6pPr>
            <a:lvl7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7pPr>
            <a:lvl8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8pPr>
            <a:lvl9pPr marL="0" indent="304800" algn="l" rtl="0">
              <a:spcBef>
                <a:spcPts val="0"/>
              </a:spcBef>
              <a:buClr>
                <a:schemeClr val="dk2"/>
              </a:buClr>
              <a:buSzPct val="100000"/>
              <a:buFont typeface="Arial"/>
              <a:buNone/>
              <a:defRPr sz="4800" b="0" i="0" u="none" strike="noStrike" cap="none" baseline="0">
                <a:solidFill>
                  <a:schemeClr val="dk2"/>
                </a:solidFill>
                <a:latin typeface="Arial"/>
                <a:ea typeface="Arial"/>
                <a:cs typeface="Arial"/>
                <a:sym typeface="Arial"/>
              </a:defRPr>
            </a:lvl9pPr>
          </a:lstStyle>
          <a:p>
            <a:endParaRPr/>
          </a:p>
        </p:txBody>
      </p:sp>
      <p:cxnSp>
        <p:nvCxnSpPr>
          <p:cNvPr id="11" name="Shape 11"/>
          <p:cNvCxnSpPr/>
          <p:nvPr/>
        </p:nvCxnSpPr>
        <p:spPr>
          <a:xfrm>
            <a:off x="457200" y="548639"/>
            <a:ext cx="8229600" cy="0"/>
          </a:xfrm>
          <a:prstGeom prst="straightConnector1">
            <a:avLst/>
          </a:prstGeom>
          <a:noFill/>
          <a:ln w="57150" cap="flat">
            <a:solidFill>
              <a:schemeClr val="accent1"/>
            </a:solidFill>
            <a:prstDash val="solid"/>
            <a:round/>
            <a:headEnd type="none" w="med" len="med"/>
            <a:tailEnd type="none" w="med" len="med"/>
          </a:ln>
        </p:spPr>
      </p:cxnSp>
      <p:cxnSp>
        <p:nvCxnSpPr>
          <p:cNvPr id="12" name="Shape 12"/>
          <p:cNvCxnSpPr/>
          <p:nvPr/>
        </p:nvCxnSpPr>
        <p:spPr>
          <a:xfrm>
            <a:off x="457200" y="4844510"/>
            <a:ext cx="8229600" cy="0"/>
          </a:xfrm>
          <a:prstGeom prst="straightConnector1">
            <a:avLst/>
          </a:prstGeom>
          <a:noFill/>
          <a:ln w="57150" cap="flat">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userDrawn="1">
  <p:cSld name="tx">
    <p:spTree>
      <p:nvGrpSpPr>
        <p:cNvPr id="1" name="Shape 13"/>
        <p:cNvGrpSpPr/>
        <p:nvPr/>
      </p:nvGrpSpPr>
      <p:grpSpPr>
        <a:xfrm>
          <a:off x="0" y="0"/>
          <a:ext cx="0" cy="0"/>
          <a:chOff x="0" y="0"/>
          <a:chExt cx="0" cy="0"/>
        </a:xfrm>
      </p:grpSpPr>
      <p:sp>
        <p:nvSpPr>
          <p:cNvPr id="15" name="Shape 15"/>
          <p:cNvSpPr txBox="1">
            <a:spLocks noGrp="1"/>
          </p:cNvSpPr>
          <p:nvPr>
            <p:ph type="body" idx="1"/>
          </p:nvPr>
        </p:nvSpPr>
        <p:spPr>
          <a:xfrm>
            <a:off x="457200" y="1630364"/>
            <a:ext cx="8229600" cy="4937536"/>
          </a:xfrm>
          <a:prstGeom prst="rect">
            <a:avLst/>
          </a:prstGeom>
          <a:noFill/>
          <a:ln>
            <a:noFill/>
          </a:ln>
        </p:spPr>
        <p:txBody>
          <a:bodyPr lIns="91425" tIns="91425" rIns="91425" bIns="91425" anchor="t" anchorCtr="0"/>
          <a:lstStyle>
            <a:lvl1pPr marL="342900" indent="-342900" rtl="0">
              <a:buSzPct val="115000"/>
              <a:buFont typeface="Arial" panose="020B0604020202020204" pitchFamily="34" charset="0"/>
              <a:buChar char="•"/>
              <a:defRPr sz="2400"/>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dirty="0"/>
          </a:p>
        </p:txBody>
      </p:sp>
      <p:cxnSp>
        <p:nvCxnSpPr>
          <p:cNvPr id="16" name="Shape 16"/>
          <p:cNvCxnSpPr/>
          <p:nvPr/>
        </p:nvCxnSpPr>
        <p:spPr>
          <a:xfrm>
            <a:off x="457200" y="1524000"/>
            <a:ext cx="8229600" cy="0"/>
          </a:xfrm>
          <a:prstGeom prst="straightConnector1">
            <a:avLst/>
          </a:prstGeom>
          <a:noFill/>
          <a:ln w="50800" cap="flat">
            <a:solidFill>
              <a:srgbClr val="DA0002"/>
            </a:solidFill>
            <a:prstDash val="solid"/>
            <a:round/>
            <a:headEnd type="none" w="med" len="med"/>
            <a:tailEnd type="none" w="med" len="med"/>
          </a:ln>
        </p:spPr>
      </p:cxnSp>
      <p:sp>
        <p:nvSpPr>
          <p:cNvPr id="4" name="Title 3"/>
          <p:cNvSpPr>
            <a:spLocks noGrp="1"/>
          </p:cNvSpPr>
          <p:nvPr>
            <p:ph type="title"/>
          </p:nvPr>
        </p:nvSpPr>
        <p:spPr/>
        <p:txBody>
          <a:bodyPr/>
          <a:lstStyle/>
          <a:p>
            <a:r>
              <a:rPr lang="en-US" smtClean="0"/>
              <a:t>Click to edit Master title style</a:t>
            </a:r>
            <a:endParaRPr lang="en-AU"/>
          </a:p>
        </p:txBody>
      </p:sp>
      <p:sp>
        <p:nvSpPr>
          <p:cNvPr id="9" name="Slide Number Placeholder 1"/>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3A184E75-542C-4E07-9555-B23559610543}" type="slidenum">
              <a:rPr lang="en-AU" smtClean="0"/>
              <a:pPr/>
              <a:t>‹#›</a:t>
            </a:fld>
            <a:endParaRPr lang="en-AU"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0"/>
              </a:spcBef>
              <a:spcAft>
                <a:spcPts val="0"/>
              </a:spcAft>
              <a:buClr>
                <a:schemeClr val="dk1"/>
              </a:buClr>
              <a:buSzPct val="100000"/>
              <a:buFont typeface="Wingdings"/>
              <a:buChar char="§"/>
              <a:defRPr sz="1800">
                <a:solidFill>
                  <a:schemeClr val="dk1"/>
                </a:solidFill>
              </a:defRPr>
            </a:lvl9pPr>
          </a:lstStyle>
          <a:p>
            <a:endParaRPr/>
          </a:p>
        </p:txBody>
      </p:sp>
      <p:cxnSp>
        <p:nvCxnSpPr>
          <p:cNvPr id="27" name="Shape 27"/>
          <p:cNvCxnSpPr/>
          <p:nvPr/>
        </p:nvCxnSpPr>
        <p:spPr>
          <a:xfrm>
            <a:off x="457200" y="5757014"/>
            <a:ext cx="8229600" cy="0"/>
          </a:xfrm>
          <a:prstGeom prst="straightConnector1">
            <a:avLst/>
          </a:prstGeom>
          <a:noFill/>
          <a:ln w="50800" cap="flat">
            <a:solidFill>
              <a:schemeClr val="lt2"/>
            </a:solidFill>
            <a:prstDash val="solid"/>
            <a:round/>
            <a:headEnd type="none" w="med" len="med"/>
            <a:tailEnd type="none" w="med" len="med"/>
          </a:ln>
        </p:spPr>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53760" y="1795869"/>
            <a:ext cx="3945600" cy="3754474"/>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737600" y="1795869"/>
            <a:ext cx="3947040" cy="3754474"/>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9" name="Slide Number Placeholder 1"/>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3A184E75-542C-4E07-9555-B23559610543}" type="slidenum">
              <a:rPr lang="en-AU" smtClean="0"/>
              <a:pPr/>
              <a:t>‹#›</a:t>
            </a:fld>
            <a:endParaRPr lang="en-AU" dirty="0"/>
          </a:p>
        </p:txBody>
      </p:sp>
    </p:spTree>
    <p:extLst>
      <p:ext uri="{BB962C8B-B14F-4D97-AF65-F5344CB8AC3E}">
        <p14:creationId xmlns:p14="http://schemas.microsoft.com/office/powerpoint/2010/main" val="32948474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1pPr>
            <a:lvl2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2pPr>
            <a:lvl3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3pPr>
            <a:lvl4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4pPr>
            <a:lvl5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5pPr>
            <a:lvl6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6pPr>
            <a:lvl7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7pPr>
            <a:lvl8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8pPr>
            <a:lvl9pPr marL="0" indent="228600" algn="l" rtl="0">
              <a:spcBef>
                <a:spcPts val="0"/>
              </a:spcBef>
              <a:buClr>
                <a:schemeClr val="accent1"/>
              </a:buClr>
              <a:buSzPct val="100000"/>
              <a:buFont typeface="Arial"/>
              <a:buNone/>
              <a:defRPr sz="3600" b="1" i="0" u="none" strike="noStrike" cap="none" baseline="0">
                <a:solidFill>
                  <a:schemeClr val="accen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dirty="0"/>
          </a:p>
        </p:txBody>
      </p:sp>
      <p:cxnSp>
        <p:nvCxnSpPr>
          <p:cNvPr id="7" name="Shape 7"/>
          <p:cNvCxnSpPr/>
          <p:nvPr/>
        </p:nvCxnSpPr>
        <p:spPr>
          <a:xfrm>
            <a:off x="457200" y="6697679"/>
            <a:ext cx="8229600" cy="0"/>
          </a:xfrm>
          <a:prstGeom prst="straightConnector1">
            <a:avLst/>
          </a:prstGeom>
          <a:noFill/>
          <a:ln w="50800" cap="flat">
            <a:solidFill>
              <a:schemeClr val="lt2"/>
            </a:solidFill>
            <a:prstDash val="solid"/>
            <a:round/>
            <a:headEnd type="none" w="med" len="med"/>
            <a:tailEnd type="none" w="med" len="med"/>
          </a:ln>
        </p:spPr>
      </p:cxnSp>
      <p:sp>
        <p:nvSpPr>
          <p:cNvPr id="2" name="Slide Number Placeholder 1"/>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3A184E75-542C-4E07-9555-B23559610543}" type="slidenum">
              <a:rPr lang="en-AU" smtClean="0"/>
              <a:pPr/>
              <a:t>‹#›</a:t>
            </a:fld>
            <a:endParaRPr lang="en-AU"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709" r:id="rId4"/>
  </p:sldLayoutIdLst>
  <p:timing>
    <p:tnLst>
      <p:par>
        <p:cTn id="1" dur="indefinite" restart="never" nodeType="tmRoot"/>
      </p:par>
    </p:tnLst>
  </p:timing>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SzPct val="115000"/>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ctrTitle"/>
          </p:nvPr>
        </p:nvSpPr>
        <p:spPr>
          <a:xfrm>
            <a:off x="457200" y="751679"/>
            <a:ext cx="8229600" cy="4012499"/>
          </a:xfrm>
          <a:prstGeom prst="rect">
            <a:avLst/>
          </a:prstGeom>
        </p:spPr>
        <p:txBody>
          <a:bodyPr lIns="91425" tIns="91425" rIns="91425" bIns="91425" anchor="t" anchorCtr="0">
            <a:noAutofit/>
          </a:bodyPr>
          <a:lstStyle/>
          <a:p>
            <a:pPr lvl="0" rtl="0">
              <a:buNone/>
            </a:pPr>
            <a:r>
              <a:rPr lang="en-US" altLang="zh-CN" sz="5400" dirty="0" smtClean="0"/>
              <a:t>Linux</a:t>
            </a:r>
            <a:r>
              <a:rPr lang="zh-CN" altLang="en-US" sz="5400" dirty="0" smtClean="0"/>
              <a:t>培训课程 </a:t>
            </a:r>
            <a:endParaRPr lang="en-US" sz="5400" dirty="0" smtClean="0"/>
          </a:p>
          <a:p>
            <a:pPr lvl="0" rtl="0">
              <a:buNone/>
            </a:pPr>
            <a:r>
              <a:rPr lang="en-US" sz="6000" dirty="0" smtClean="0"/>
              <a:t>Lecture </a:t>
            </a:r>
            <a:r>
              <a:rPr lang="en-US" altLang="zh-CN" sz="6000" dirty="0" smtClean="0"/>
              <a:t>2</a:t>
            </a:r>
            <a:endParaRPr lang="en-US" sz="6000" dirty="0"/>
          </a:p>
        </p:txBody>
      </p:sp>
      <p:sp>
        <p:nvSpPr>
          <p:cNvPr id="361" name="Shape 361"/>
          <p:cNvSpPr txBox="1">
            <a:spLocks noGrp="1"/>
          </p:cNvSpPr>
          <p:nvPr>
            <p:ph type="subTitle" idx="1"/>
          </p:nvPr>
        </p:nvSpPr>
        <p:spPr>
          <a:xfrm>
            <a:off x="457200" y="4955189"/>
            <a:ext cx="8229600" cy="1643400"/>
          </a:xfrm>
          <a:prstGeom prst="rect">
            <a:avLst/>
          </a:prstGeom>
        </p:spPr>
        <p:txBody>
          <a:bodyPr lIns="91425" tIns="91425" rIns="91425" bIns="91425" anchor="t" anchorCtr="0">
            <a:noAutofit/>
          </a:bodyPr>
          <a:lstStyle/>
          <a:p>
            <a:pPr>
              <a:buNone/>
            </a:pPr>
            <a:r>
              <a:rPr lang="en-US" dirty="0" smtClean="0"/>
              <a:t> </a:t>
            </a:r>
            <a:endParaRPr lang="en-US"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赋值语句</a:t>
            </a:r>
            <a:endParaRPr lang="en-AU" dirty="0"/>
          </a:p>
        </p:txBody>
      </p:sp>
      <p:sp>
        <p:nvSpPr>
          <p:cNvPr id="3" name="Text Placeholder 2"/>
          <p:cNvSpPr>
            <a:spLocks noGrp="1"/>
          </p:cNvSpPr>
          <p:nvPr>
            <p:ph type="body" idx="1"/>
          </p:nvPr>
        </p:nvSpPr>
        <p:spPr/>
        <p:txBody>
          <a:bodyPr/>
          <a:lstStyle/>
          <a:p>
            <a:pPr latinLnBrk="1"/>
            <a:r>
              <a:rPr lang="zh-CN" altLang="en-US" dirty="0"/>
              <a:t>这样写是合法的，但注意，第二次赋值的时候不能写</a:t>
            </a:r>
            <a:r>
              <a:rPr lang="en-US" altLang="zh-CN" dirty="0"/>
              <a:t>$</a:t>
            </a:r>
            <a:r>
              <a:rPr lang="en-US" altLang="zh-CN" dirty="0" err="1"/>
              <a:t>your_name</a:t>
            </a:r>
            <a:r>
              <a:rPr lang="en-US" altLang="zh-CN" dirty="0" smtClean="0"/>
              <a:t>=“</a:t>
            </a:r>
            <a:r>
              <a:rPr lang="en-US" altLang="zh-CN" dirty="0" err="1" smtClean="0"/>
              <a:t>alibaba</a:t>
            </a:r>
            <a:r>
              <a:rPr lang="en-US" altLang="zh-CN" dirty="0" smtClean="0"/>
              <a:t>”</a:t>
            </a:r>
            <a:r>
              <a:rPr lang="zh-CN" altLang="en-US" dirty="0" smtClean="0"/>
              <a:t>，</a:t>
            </a:r>
            <a:r>
              <a:rPr lang="zh-CN" altLang="en-US" dirty="0"/>
              <a:t>使用变量的时候才加美元符（</a:t>
            </a:r>
            <a:r>
              <a:rPr lang="en-US" altLang="zh-CN" dirty="0"/>
              <a:t>$</a:t>
            </a:r>
            <a:r>
              <a:rPr lang="zh-CN" altLang="en-US" dirty="0"/>
              <a:t>）</a:t>
            </a:r>
            <a:r>
              <a:rPr lang="zh-CN" altLang="en-US" dirty="0" smtClean="0"/>
              <a:t>。</a:t>
            </a:r>
          </a:p>
          <a:p>
            <a:pPr lvl="1"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10</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276600"/>
            <a:ext cx="4114800" cy="1155700"/>
          </a:xfrm>
          <a:prstGeom prst="rect">
            <a:avLst/>
          </a:prstGeom>
        </p:spPr>
      </p:pic>
    </p:spTree>
    <p:extLst>
      <p:ext uri="{BB962C8B-B14F-4D97-AF65-F5344CB8AC3E}">
        <p14:creationId xmlns:p14="http://schemas.microsoft.com/office/powerpoint/2010/main" val="991599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只读变量</a:t>
            </a:r>
            <a:endParaRPr lang="en-AU" dirty="0"/>
          </a:p>
        </p:txBody>
      </p:sp>
      <p:sp>
        <p:nvSpPr>
          <p:cNvPr id="3" name="Text Placeholder 2"/>
          <p:cNvSpPr>
            <a:spLocks noGrp="1"/>
          </p:cNvSpPr>
          <p:nvPr>
            <p:ph type="body" idx="1"/>
          </p:nvPr>
        </p:nvSpPr>
        <p:spPr/>
        <p:txBody>
          <a:bodyPr/>
          <a:lstStyle/>
          <a:p>
            <a:pPr latinLnBrk="1"/>
            <a:r>
              <a:rPr lang="zh-CN" altLang="en-US" dirty="0"/>
              <a:t>使用 </a:t>
            </a:r>
            <a:r>
              <a:rPr lang="en-US" altLang="zh-CN" dirty="0" err="1"/>
              <a:t>readonly</a:t>
            </a:r>
            <a:r>
              <a:rPr lang="en-US" altLang="zh-CN" dirty="0"/>
              <a:t> </a:t>
            </a:r>
            <a:r>
              <a:rPr lang="zh-CN" altLang="en-US" dirty="0"/>
              <a:t>命令可以将变量定义为只读变量，只读变量的值不能被</a:t>
            </a:r>
            <a:r>
              <a:rPr lang="zh-CN" altLang="en-US" dirty="0" smtClean="0"/>
              <a:t>改变</a:t>
            </a:r>
            <a:r>
              <a:rPr lang="zh-CN" altLang="en-US" dirty="0"/>
              <a:t>。</a:t>
            </a:r>
          </a:p>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r>
              <a:rPr lang="zh-CN" altLang="en-US" dirty="0" smtClean="0"/>
              <a:t>运行结果如下：</a:t>
            </a:r>
          </a:p>
          <a:p>
            <a:pPr lvl="1"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11</a:t>
            </a:fld>
            <a:endParaRPr lang="en-AU"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895600"/>
            <a:ext cx="5410200" cy="15113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5359398"/>
            <a:ext cx="7023100" cy="317500"/>
          </a:xfrm>
          <a:prstGeom prst="rect">
            <a:avLst/>
          </a:prstGeom>
        </p:spPr>
      </p:pic>
    </p:spTree>
    <p:extLst>
      <p:ext uri="{BB962C8B-B14F-4D97-AF65-F5344CB8AC3E}">
        <p14:creationId xmlns:p14="http://schemas.microsoft.com/office/powerpoint/2010/main" val="1439310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删除变量</a:t>
            </a:r>
            <a:endParaRPr lang="en-AU" dirty="0"/>
          </a:p>
        </p:txBody>
      </p:sp>
      <p:sp>
        <p:nvSpPr>
          <p:cNvPr id="3" name="Text Placeholder 2"/>
          <p:cNvSpPr>
            <a:spLocks noGrp="1"/>
          </p:cNvSpPr>
          <p:nvPr>
            <p:ph type="body" idx="1"/>
          </p:nvPr>
        </p:nvSpPr>
        <p:spPr/>
        <p:txBody>
          <a:bodyPr/>
          <a:lstStyle/>
          <a:p>
            <a:pPr latinLnBrk="1"/>
            <a:r>
              <a:rPr lang="zh-CN" altLang="en-US" dirty="0"/>
              <a:t>使用 </a:t>
            </a:r>
            <a:r>
              <a:rPr lang="en-US" altLang="zh-CN" dirty="0"/>
              <a:t>unset </a:t>
            </a:r>
            <a:r>
              <a:rPr lang="zh-CN" altLang="en-US" dirty="0"/>
              <a:t>命令可以删除变量。语法</a:t>
            </a:r>
            <a:r>
              <a:rPr lang="zh-CN" altLang="en-US" dirty="0" smtClean="0"/>
              <a:t>：</a:t>
            </a:r>
          </a:p>
          <a:p>
            <a:pPr lvl="1" latinLnBrk="1"/>
            <a:r>
              <a:rPr lang="en-US" altLang="zh-CN" dirty="0"/>
              <a:t>unset </a:t>
            </a:r>
            <a:r>
              <a:rPr lang="en-US" altLang="zh-CN" dirty="0" err="1" smtClean="0"/>
              <a:t>variable_name</a:t>
            </a:r>
            <a:endParaRPr lang="zh-CN" altLang="en-US" dirty="0" smtClean="0"/>
          </a:p>
          <a:p>
            <a:pPr latinLnBrk="1"/>
            <a:r>
              <a:rPr lang="zh-CN" altLang="en-US" dirty="0"/>
              <a:t>变量被删除后不能再次使用。</a:t>
            </a:r>
            <a:r>
              <a:rPr lang="en-US" altLang="zh-CN" dirty="0"/>
              <a:t>unset </a:t>
            </a:r>
            <a:r>
              <a:rPr lang="zh-CN" altLang="en-US" dirty="0"/>
              <a:t>命令不能删除只读变量</a:t>
            </a:r>
            <a:r>
              <a:rPr lang="zh-CN" altLang="en-US" dirty="0" smtClean="0"/>
              <a:t>。</a:t>
            </a:r>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r>
              <a:rPr lang="zh-CN" altLang="en-US" dirty="0"/>
              <a:t>以上实例执行将没有任何输出。</a:t>
            </a:r>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12</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657600"/>
            <a:ext cx="6420994" cy="1633744"/>
          </a:xfrm>
          <a:prstGeom prst="rect">
            <a:avLst/>
          </a:prstGeom>
        </p:spPr>
      </p:pic>
    </p:spTree>
    <p:extLst>
      <p:ext uri="{BB962C8B-B14F-4D97-AF65-F5344CB8AC3E}">
        <p14:creationId xmlns:p14="http://schemas.microsoft.com/office/powerpoint/2010/main" val="788114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字符串</a:t>
            </a:r>
            <a:endParaRPr lang="en-AU" dirty="0"/>
          </a:p>
        </p:txBody>
      </p:sp>
      <p:sp>
        <p:nvSpPr>
          <p:cNvPr id="3" name="Text Placeholder 2"/>
          <p:cNvSpPr>
            <a:spLocks noGrp="1"/>
          </p:cNvSpPr>
          <p:nvPr>
            <p:ph type="body" idx="1"/>
          </p:nvPr>
        </p:nvSpPr>
        <p:spPr/>
        <p:txBody>
          <a:bodyPr/>
          <a:lstStyle/>
          <a:p>
            <a:pPr latinLnBrk="1"/>
            <a:r>
              <a:rPr lang="zh-CN" altLang="en-US" dirty="0"/>
              <a:t>字符串是</a:t>
            </a:r>
            <a:r>
              <a:rPr lang="en-US" altLang="zh-CN" dirty="0"/>
              <a:t>shell</a:t>
            </a:r>
            <a:r>
              <a:rPr lang="zh-CN" altLang="en-US" dirty="0"/>
              <a:t>编程中最常用最有用的数据类型（除了数字和字符串，也没啥其它类型好用了），字符串可以用单引号，也可以用双引号，也可以不用引号。</a:t>
            </a:r>
          </a:p>
          <a:p>
            <a:pPr latinLnBrk="1"/>
            <a:endParaRPr lang="zh-CN" altLang="en-US" dirty="0" smtClean="0"/>
          </a:p>
          <a:p>
            <a:pPr latinLnBrk="1"/>
            <a:endParaRPr lang="zh-CN" altLang="en-US" dirty="0"/>
          </a:p>
          <a:p>
            <a:pPr latinLnBrk="1"/>
            <a:r>
              <a:rPr lang="zh-CN" altLang="en-US" dirty="0"/>
              <a:t>单引号字符串的限制：</a:t>
            </a:r>
          </a:p>
          <a:p>
            <a:pPr lvl="1" latinLnBrk="1"/>
            <a:r>
              <a:rPr lang="zh-CN" altLang="en-US" dirty="0"/>
              <a:t>单引号里的任何字符都会原样输出，单引号字符串中的变量是无效的；</a:t>
            </a:r>
          </a:p>
          <a:p>
            <a:pPr lvl="1" latinLnBrk="1"/>
            <a:r>
              <a:rPr lang="zh-CN" altLang="en-US" dirty="0"/>
              <a:t>单引号字串中不能出现单独一个的单引号（对单引号使用转义符后也不行），但可成对出现，作为字符串拼接使用。</a:t>
            </a:r>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13</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124200"/>
            <a:ext cx="5300317" cy="368300"/>
          </a:xfrm>
          <a:prstGeom prst="rect">
            <a:avLst/>
          </a:prstGeom>
        </p:spPr>
      </p:pic>
    </p:spTree>
    <p:extLst>
      <p:ext uri="{BB962C8B-B14F-4D97-AF65-F5344CB8AC3E}">
        <p14:creationId xmlns:p14="http://schemas.microsoft.com/office/powerpoint/2010/main" val="824098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字符串</a:t>
            </a:r>
            <a:endParaRPr lang="en-AU" dirty="0"/>
          </a:p>
        </p:txBody>
      </p:sp>
      <p:sp>
        <p:nvSpPr>
          <p:cNvPr id="3" name="Text Placeholder 2"/>
          <p:cNvSpPr>
            <a:spLocks noGrp="1"/>
          </p:cNvSpPr>
          <p:nvPr>
            <p:ph type="body" idx="1"/>
          </p:nvPr>
        </p:nvSpPr>
        <p:spPr/>
        <p:txBody>
          <a:bodyPr/>
          <a:lstStyle/>
          <a:p>
            <a:pPr latinLnBrk="1"/>
            <a:endParaRPr lang="zh-CN" altLang="en-US" dirty="0" smtClean="0"/>
          </a:p>
          <a:p>
            <a:pPr latinLnBrk="1"/>
            <a:endParaRPr lang="zh-CN" altLang="en-US" dirty="0"/>
          </a:p>
          <a:p>
            <a:pPr latinLnBrk="1"/>
            <a:endParaRPr lang="zh-CN" altLang="en-US" dirty="0" smtClean="0"/>
          </a:p>
          <a:p>
            <a:pPr marL="0" indent="0" latinLnBrk="1">
              <a:buNone/>
            </a:pPr>
            <a:endParaRPr lang="zh-CN" altLang="en-US" dirty="0" smtClean="0"/>
          </a:p>
          <a:p>
            <a:pPr latinLnBrk="1"/>
            <a:r>
              <a:rPr lang="zh-CN" altLang="en-US" dirty="0" smtClean="0"/>
              <a:t>结果为：</a:t>
            </a:r>
          </a:p>
          <a:p>
            <a:pPr latinLnBrk="1"/>
            <a:endParaRPr lang="zh-CN" altLang="en-US" dirty="0"/>
          </a:p>
          <a:p>
            <a:pPr latinLnBrk="1"/>
            <a:r>
              <a:rPr lang="zh-CN" altLang="en-US" dirty="0" smtClean="0"/>
              <a:t>如果不加</a:t>
            </a:r>
            <a:r>
              <a:rPr lang="en-US" altLang="zh-CN" dirty="0" smtClean="0"/>
              <a:t>-e</a:t>
            </a:r>
            <a:r>
              <a:rPr lang="zh-CN" altLang="en-US" dirty="0" smtClean="0"/>
              <a:t>，结果为：</a:t>
            </a:r>
          </a:p>
          <a:p>
            <a:pPr latinLnBrk="1"/>
            <a:endParaRPr lang="zh-CN" altLang="en-US" dirty="0"/>
          </a:p>
          <a:p>
            <a:pPr latinLnBrk="1"/>
            <a:r>
              <a:rPr lang="zh-CN" altLang="en-US" dirty="0"/>
              <a:t>双引号的优点：</a:t>
            </a:r>
          </a:p>
          <a:p>
            <a:pPr lvl="1" latinLnBrk="1"/>
            <a:r>
              <a:rPr lang="zh-CN" altLang="en-US" dirty="0"/>
              <a:t>双引号里可以有变量</a:t>
            </a:r>
          </a:p>
          <a:p>
            <a:pPr lvl="1" latinLnBrk="1"/>
            <a:r>
              <a:rPr lang="zh-CN" altLang="en-US" dirty="0"/>
              <a:t>双引号里可以出现转义字符</a:t>
            </a:r>
          </a:p>
          <a:p>
            <a:pPr latinLnBrk="1"/>
            <a:endParaRPr lang="zh-CN" altLang="en-US" dirty="0" smtClean="0"/>
          </a:p>
          <a:p>
            <a:pPr latinLnBrk="1"/>
            <a:endParaRPr lang="zh-CN" altLang="en-US" dirty="0" smtClean="0"/>
          </a:p>
          <a:p>
            <a:pPr latinLnBrk="1"/>
            <a:endParaRPr lang="zh-CN" altLang="en-US" dirty="0" smtClean="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14</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821657"/>
            <a:ext cx="7467600" cy="14478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000" y="3934032"/>
            <a:ext cx="7061200" cy="3302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000" y="4789107"/>
            <a:ext cx="6858000" cy="279400"/>
          </a:xfrm>
          <a:prstGeom prst="rect">
            <a:avLst/>
          </a:prstGeom>
        </p:spPr>
      </p:pic>
    </p:spTree>
    <p:extLst>
      <p:ext uri="{BB962C8B-B14F-4D97-AF65-F5344CB8AC3E}">
        <p14:creationId xmlns:p14="http://schemas.microsoft.com/office/powerpoint/2010/main" val="1232586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字符串拼接</a:t>
            </a:r>
            <a:endParaRPr lang="en-AU" dirty="0"/>
          </a:p>
        </p:txBody>
      </p:sp>
      <p:sp>
        <p:nvSpPr>
          <p:cNvPr id="3" name="Text Placeholder 2"/>
          <p:cNvSpPr>
            <a:spLocks noGrp="1"/>
          </p:cNvSpPr>
          <p:nvPr>
            <p:ph type="body" idx="1"/>
          </p:nvPr>
        </p:nvSpPr>
        <p:spPr/>
        <p:txBody>
          <a:bodyPr/>
          <a:lstStyle/>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r>
              <a:rPr lang="zh-CN" altLang="en-US" dirty="0" smtClean="0"/>
              <a:t>运行结果如下：</a:t>
            </a:r>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15</a:t>
            </a:fld>
            <a:endParaRPr lang="en-AU"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30364"/>
            <a:ext cx="6057900" cy="31496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450" y="5271294"/>
            <a:ext cx="5156200" cy="622300"/>
          </a:xfrm>
          <a:prstGeom prst="rect">
            <a:avLst/>
          </a:prstGeom>
        </p:spPr>
      </p:pic>
    </p:spTree>
    <p:extLst>
      <p:ext uri="{BB962C8B-B14F-4D97-AF65-F5344CB8AC3E}">
        <p14:creationId xmlns:p14="http://schemas.microsoft.com/office/powerpoint/2010/main" val="579026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字符串处理方法</a:t>
            </a:r>
            <a:endParaRPr lang="en-AU" dirty="0"/>
          </a:p>
        </p:txBody>
      </p:sp>
      <p:sp>
        <p:nvSpPr>
          <p:cNvPr id="3" name="Text Placeholder 2"/>
          <p:cNvSpPr>
            <a:spLocks noGrp="1"/>
          </p:cNvSpPr>
          <p:nvPr>
            <p:ph type="body" idx="1"/>
          </p:nvPr>
        </p:nvSpPr>
        <p:spPr/>
        <p:txBody>
          <a:bodyPr/>
          <a:lstStyle/>
          <a:p>
            <a:pPr latinLnBrk="1"/>
            <a:r>
              <a:rPr lang="zh-CN" altLang="en-US" dirty="0" smtClean="0"/>
              <a:t>获取字符串长度</a:t>
            </a:r>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r>
              <a:rPr lang="zh-CN" altLang="en-US" dirty="0" smtClean="0"/>
              <a:t>提取子字符串</a:t>
            </a:r>
          </a:p>
          <a:p>
            <a:pPr lvl="1"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16</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412" y="2286000"/>
            <a:ext cx="5029200" cy="1143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412" y="4709525"/>
            <a:ext cx="5359400" cy="635000"/>
          </a:xfrm>
          <a:prstGeom prst="rect">
            <a:avLst/>
          </a:prstGeom>
        </p:spPr>
      </p:pic>
    </p:spTree>
    <p:extLst>
      <p:ext uri="{BB962C8B-B14F-4D97-AF65-F5344CB8AC3E}">
        <p14:creationId xmlns:p14="http://schemas.microsoft.com/office/powerpoint/2010/main" val="256556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数组</a:t>
            </a:r>
            <a:endParaRPr lang="en-AU" dirty="0"/>
          </a:p>
        </p:txBody>
      </p:sp>
      <p:sp>
        <p:nvSpPr>
          <p:cNvPr id="3" name="Text Placeholder 2"/>
          <p:cNvSpPr>
            <a:spLocks noGrp="1"/>
          </p:cNvSpPr>
          <p:nvPr>
            <p:ph type="body" idx="1"/>
          </p:nvPr>
        </p:nvSpPr>
        <p:spPr/>
        <p:txBody>
          <a:bodyPr/>
          <a:lstStyle/>
          <a:p>
            <a:pPr latinLnBrk="1"/>
            <a:r>
              <a:rPr lang="en-US" altLang="zh-CN" dirty="0"/>
              <a:t>bash</a:t>
            </a:r>
            <a:r>
              <a:rPr lang="zh-CN" altLang="en-US" dirty="0"/>
              <a:t>支持一维数组（不支持多维数组），并且没有限定数组的大小。</a:t>
            </a:r>
          </a:p>
          <a:p>
            <a:pPr latinLnBrk="1"/>
            <a:r>
              <a:rPr lang="zh-CN" altLang="en-US" dirty="0"/>
              <a:t>类似于 </a:t>
            </a:r>
            <a:r>
              <a:rPr lang="en-US" altLang="zh-CN" dirty="0"/>
              <a:t>C </a:t>
            </a:r>
            <a:r>
              <a:rPr lang="zh-CN" altLang="en-US" dirty="0"/>
              <a:t>语言，数组元素的下标由 </a:t>
            </a:r>
            <a:r>
              <a:rPr lang="en-US" altLang="zh-CN" dirty="0"/>
              <a:t>0 </a:t>
            </a:r>
            <a:r>
              <a:rPr lang="zh-CN" altLang="en-US" dirty="0"/>
              <a:t>开始编号。获取数组中的元素要利用下标，下标可以是整数或算术表达式，其值应大于或等于 </a:t>
            </a:r>
            <a:r>
              <a:rPr lang="en-US" altLang="zh-CN" dirty="0"/>
              <a:t>0</a:t>
            </a:r>
            <a:r>
              <a:rPr lang="zh-CN" altLang="en-US" dirty="0" smtClean="0"/>
              <a:t>。</a:t>
            </a:r>
          </a:p>
          <a:p>
            <a:pPr latinLnBrk="1"/>
            <a:r>
              <a:rPr lang="zh-CN" altLang="en-US" dirty="0" smtClean="0"/>
              <a:t>定义数组，例如：</a:t>
            </a:r>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vl="1" latinLnBrk="1"/>
            <a:r>
              <a:rPr lang="zh-CN" altLang="en-US" dirty="0"/>
              <a:t>可以不使用连续的下标，而且下标的范围没有限制。</a:t>
            </a:r>
            <a:endParaRPr lang="zh-CN" altLang="en-US" dirty="0" smtClean="0"/>
          </a:p>
          <a:p>
            <a:pPr lvl="1"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17</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267200"/>
            <a:ext cx="7061200" cy="1473200"/>
          </a:xfrm>
          <a:prstGeom prst="rect">
            <a:avLst/>
          </a:prstGeom>
        </p:spPr>
      </p:pic>
    </p:spTree>
    <p:extLst>
      <p:ext uri="{BB962C8B-B14F-4D97-AF65-F5344CB8AC3E}">
        <p14:creationId xmlns:p14="http://schemas.microsoft.com/office/powerpoint/2010/main" val="37798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数组</a:t>
            </a:r>
            <a:endParaRPr lang="en-AU" dirty="0"/>
          </a:p>
        </p:txBody>
      </p:sp>
      <p:sp>
        <p:nvSpPr>
          <p:cNvPr id="3" name="Text Placeholder 2"/>
          <p:cNvSpPr>
            <a:spLocks noGrp="1"/>
          </p:cNvSpPr>
          <p:nvPr>
            <p:ph type="body" idx="1"/>
          </p:nvPr>
        </p:nvSpPr>
        <p:spPr/>
        <p:txBody>
          <a:bodyPr/>
          <a:lstStyle/>
          <a:p>
            <a:pPr latinLnBrk="1"/>
            <a:r>
              <a:rPr lang="en-US" altLang="zh-CN" dirty="0"/>
              <a:t>bash</a:t>
            </a:r>
            <a:r>
              <a:rPr lang="zh-CN" altLang="en-US" dirty="0"/>
              <a:t>支持一维数组（不支持多维数组），并且没有限定数组的大小</a:t>
            </a:r>
            <a:r>
              <a:rPr lang="zh-CN" altLang="en-US" dirty="0" smtClean="0"/>
              <a:t>。</a:t>
            </a:r>
          </a:p>
          <a:p>
            <a:pPr latinLnBrk="1"/>
            <a:r>
              <a:rPr lang="zh-CN" altLang="en-US" dirty="0"/>
              <a:t>可以不使用连续的下标，而且下标的范围没有限制。</a:t>
            </a:r>
          </a:p>
          <a:p>
            <a:pPr lvl="1"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18</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10925"/>
            <a:ext cx="5372100" cy="2273300"/>
          </a:xfrm>
          <a:prstGeom prst="rect">
            <a:avLst/>
          </a:prstGeom>
        </p:spPr>
      </p:pic>
    </p:spTree>
    <p:extLst>
      <p:ext uri="{BB962C8B-B14F-4D97-AF65-F5344CB8AC3E}">
        <p14:creationId xmlns:p14="http://schemas.microsoft.com/office/powerpoint/2010/main" val="249308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数组</a:t>
            </a:r>
            <a:endParaRPr lang="en-AU" dirty="0"/>
          </a:p>
        </p:txBody>
      </p:sp>
      <p:sp>
        <p:nvSpPr>
          <p:cNvPr id="3" name="Text Placeholder 2"/>
          <p:cNvSpPr>
            <a:spLocks noGrp="1"/>
          </p:cNvSpPr>
          <p:nvPr>
            <p:ph type="body" idx="1"/>
          </p:nvPr>
        </p:nvSpPr>
        <p:spPr/>
        <p:txBody>
          <a:bodyPr/>
          <a:lstStyle/>
          <a:p>
            <a:pPr latinLnBrk="1"/>
            <a:r>
              <a:rPr lang="zh-CN" altLang="en-US" dirty="0"/>
              <a:t>获取数组长度的方法与获取字符串长度的方法相同，</a:t>
            </a:r>
            <a:r>
              <a:rPr lang="zh-CN" altLang="en-US" dirty="0" smtClean="0"/>
              <a:t>例如</a:t>
            </a:r>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marL="0" indent="0" latinLnBrk="1">
              <a:buNone/>
            </a:pPr>
            <a:endParaRPr lang="zh-CN" altLang="en-US" dirty="0" smtClean="0"/>
          </a:p>
          <a:p>
            <a:pPr marL="0" indent="0" latinLnBrk="1">
              <a:buNone/>
            </a:pPr>
            <a:endParaRPr lang="zh-CN" altLang="en-US" dirty="0" smtClean="0"/>
          </a:p>
          <a:p>
            <a:pPr latinLnBrk="1"/>
            <a:r>
              <a:rPr lang="zh-CN" altLang="en-US" dirty="0" smtClean="0"/>
              <a:t>结果如下：</a:t>
            </a:r>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19</a:t>
            </a:fld>
            <a:endParaRPr lang="en-AU"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5770488"/>
            <a:ext cx="596900" cy="8763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2268461"/>
            <a:ext cx="3551637" cy="3289300"/>
          </a:xfrm>
          <a:prstGeom prst="rect">
            <a:avLst/>
          </a:prstGeom>
        </p:spPr>
      </p:pic>
    </p:spTree>
    <p:extLst>
      <p:ext uri="{BB962C8B-B14F-4D97-AF65-F5344CB8AC3E}">
        <p14:creationId xmlns:p14="http://schemas.microsoft.com/office/powerpoint/2010/main" val="1214860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a:t>目录</a:t>
            </a:r>
            <a:endParaRPr lang="en-AU" dirty="0"/>
          </a:p>
        </p:txBody>
      </p:sp>
      <p:sp>
        <p:nvSpPr>
          <p:cNvPr id="3" name="Text Placeholder 2"/>
          <p:cNvSpPr>
            <a:spLocks noGrp="1"/>
          </p:cNvSpPr>
          <p:nvPr>
            <p:ph type="body" idx="1"/>
          </p:nvPr>
        </p:nvSpPr>
        <p:spPr/>
        <p:txBody>
          <a:bodyPr/>
          <a:lstStyle/>
          <a:p>
            <a:r>
              <a:rPr lang="en-US" altLang="zh-CN" dirty="0" smtClean="0"/>
              <a:t>Shell</a:t>
            </a:r>
            <a:r>
              <a:rPr lang="zh-CN" altLang="en-US" dirty="0" smtClean="0"/>
              <a:t>介绍</a:t>
            </a:r>
          </a:p>
          <a:p>
            <a:r>
              <a:rPr lang="en-US" altLang="zh-CN" dirty="0" smtClean="0"/>
              <a:t>Shell</a:t>
            </a:r>
            <a:r>
              <a:rPr lang="zh-CN" altLang="en-US" dirty="0" smtClean="0"/>
              <a:t>脚本运行方法</a:t>
            </a:r>
          </a:p>
          <a:p>
            <a:r>
              <a:rPr lang="en-US" altLang="zh-CN" dirty="0" smtClean="0"/>
              <a:t>Shell</a:t>
            </a:r>
            <a:r>
              <a:rPr lang="zh-CN" altLang="en-US" dirty="0" smtClean="0"/>
              <a:t>脚本基本语法</a:t>
            </a:r>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a:t>
            </a:fld>
            <a:endParaRPr lang="en-AU" dirty="0"/>
          </a:p>
        </p:txBody>
      </p:sp>
    </p:spTree>
    <p:extLst>
      <p:ext uri="{BB962C8B-B14F-4D97-AF65-F5344CB8AC3E}">
        <p14:creationId xmlns:p14="http://schemas.microsoft.com/office/powerpoint/2010/main" val="1689181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注释</a:t>
            </a:r>
            <a:endParaRPr lang="en-AU" dirty="0"/>
          </a:p>
        </p:txBody>
      </p:sp>
      <p:sp>
        <p:nvSpPr>
          <p:cNvPr id="3" name="Text Placeholder 2"/>
          <p:cNvSpPr>
            <a:spLocks noGrp="1"/>
          </p:cNvSpPr>
          <p:nvPr>
            <p:ph type="body" idx="1"/>
          </p:nvPr>
        </p:nvSpPr>
        <p:spPr/>
        <p:txBody>
          <a:bodyPr/>
          <a:lstStyle/>
          <a:p>
            <a:pPr latinLnBrk="1"/>
            <a:r>
              <a:rPr lang="zh-CN" altLang="en-US" dirty="0" smtClean="0"/>
              <a:t>单行注释</a:t>
            </a:r>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r>
              <a:rPr lang="zh-CN" altLang="en-US" dirty="0" smtClean="0"/>
              <a:t>多行注释</a:t>
            </a:r>
          </a:p>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20</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209800"/>
            <a:ext cx="6451600" cy="281196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162" y="5664157"/>
            <a:ext cx="3732368" cy="922793"/>
          </a:xfrm>
          <a:prstGeom prst="rect">
            <a:avLst/>
          </a:prstGeom>
        </p:spPr>
      </p:pic>
    </p:spTree>
    <p:extLst>
      <p:ext uri="{BB962C8B-B14F-4D97-AF65-F5344CB8AC3E}">
        <p14:creationId xmlns:p14="http://schemas.microsoft.com/office/powerpoint/2010/main" val="76729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传递参数</a:t>
            </a:r>
            <a:endParaRPr lang="en-AU" dirty="0"/>
          </a:p>
        </p:txBody>
      </p:sp>
      <p:sp>
        <p:nvSpPr>
          <p:cNvPr id="3" name="Text Placeholder 2"/>
          <p:cNvSpPr>
            <a:spLocks noGrp="1"/>
          </p:cNvSpPr>
          <p:nvPr>
            <p:ph type="body" idx="1"/>
          </p:nvPr>
        </p:nvSpPr>
        <p:spPr/>
        <p:txBody>
          <a:bodyPr/>
          <a:lstStyle/>
          <a:p>
            <a:pPr latinLnBrk="1"/>
            <a:r>
              <a:rPr lang="zh-CN" altLang="en-US" dirty="0"/>
              <a:t>我们可以在执行 </a:t>
            </a:r>
            <a:r>
              <a:rPr lang="en-US" altLang="zh-CN" dirty="0"/>
              <a:t>Shell </a:t>
            </a:r>
            <a:r>
              <a:rPr lang="zh-CN" altLang="en-US" dirty="0"/>
              <a:t>脚本时，向脚本传递参数，脚本内获取参数的格式为：</a:t>
            </a:r>
            <a:r>
              <a:rPr lang="en-US" altLang="zh-CN" b="1" dirty="0"/>
              <a:t>$n</a:t>
            </a:r>
            <a:r>
              <a:rPr lang="zh-CN" altLang="en-US" dirty="0"/>
              <a:t>。</a:t>
            </a:r>
            <a:r>
              <a:rPr lang="en-US" altLang="zh-CN" b="1" dirty="0"/>
              <a:t>n</a:t>
            </a:r>
            <a:r>
              <a:rPr lang="zh-CN" altLang="en-US" dirty="0"/>
              <a:t> 代表一个数字，</a:t>
            </a:r>
            <a:r>
              <a:rPr lang="en-US" altLang="zh-CN" dirty="0"/>
              <a:t>1 </a:t>
            </a:r>
            <a:r>
              <a:rPr lang="zh-CN" altLang="en-US" dirty="0"/>
              <a:t>为执行脚本的第一个参数，</a:t>
            </a:r>
            <a:r>
              <a:rPr lang="en-US" altLang="zh-CN" dirty="0"/>
              <a:t>2 </a:t>
            </a:r>
            <a:r>
              <a:rPr lang="zh-CN" altLang="en-US" dirty="0"/>
              <a:t>为执行脚本的第二个参数，以此类推</a:t>
            </a:r>
            <a:r>
              <a:rPr lang="en-US" altLang="zh-CN" dirty="0" smtClean="0"/>
              <a:t>……</a:t>
            </a:r>
            <a:endParaRPr lang="zh-CN" altLang="en-US" dirty="0" smtClean="0"/>
          </a:p>
          <a:p>
            <a:pPr latinLnBrk="1"/>
            <a:r>
              <a:rPr lang="en-US" altLang="zh-CN" b="1" dirty="0"/>
              <a:t>$0</a:t>
            </a:r>
            <a:r>
              <a:rPr lang="zh-CN" altLang="en-US" dirty="0"/>
              <a:t> 为执行的文件</a:t>
            </a:r>
            <a:r>
              <a:rPr lang="zh-CN" altLang="en-US" dirty="0" smtClean="0"/>
              <a:t>名</a:t>
            </a:r>
          </a:p>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21</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50" y="3886200"/>
            <a:ext cx="4699000" cy="2032000"/>
          </a:xfrm>
          <a:prstGeom prst="rect">
            <a:avLst/>
          </a:prstGeom>
        </p:spPr>
      </p:pic>
    </p:spTree>
    <p:extLst>
      <p:ext uri="{BB962C8B-B14F-4D97-AF65-F5344CB8AC3E}">
        <p14:creationId xmlns:p14="http://schemas.microsoft.com/office/powerpoint/2010/main" val="43068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传递参数</a:t>
            </a:r>
            <a:endParaRPr lang="en-AU" dirty="0"/>
          </a:p>
        </p:txBody>
      </p:sp>
      <p:sp>
        <p:nvSpPr>
          <p:cNvPr id="3" name="Text Placeholder 2"/>
          <p:cNvSpPr>
            <a:spLocks noGrp="1"/>
          </p:cNvSpPr>
          <p:nvPr>
            <p:ph type="body" idx="1"/>
          </p:nvPr>
        </p:nvSpPr>
        <p:spPr/>
        <p:txBody>
          <a:bodyPr/>
          <a:lstStyle/>
          <a:p>
            <a:pPr latinLnBrk="1"/>
            <a:r>
              <a:rPr lang="zh-CN" altLang="en-US" dirty="0" smtClean="0"/>
              <a:t>其他参数用法</a:t>
            </a:r>
          </a:p>
          <a:p>
            <a:pPr lvl="1" latinLnBrk="1"/>
            <a:r>
              <a:rPr lang="en-US" altLang="zh-CN" dirty="0" smtClean="0"/>
              <a:t>$#</a:t>
            </a:r>
            <a:r>
              <a:rPr lang="zh-CN" altLang="en-US" dirty="0" smtClean="0"/>
              <a:t>：传递</a:t>
            </a:r>
            <a:r>
              <a:rPr lang="zh-CN" altLang="en-US" dirty="0"/>
              <a:t>到脚本的参数个</a:t>
            </a:r>
            <a:r>
              <a:rPr lang="zh-CN" altLang="en-US" dirty="0" smtClean="0"/>
              <a:t>数</a:t>
            </a:r>
          </a:p>
          <a:p>
            <a:pPr lvl="1" latinLnBrk="1"/>
            <a:r>
              <a:rPr lang="en-US" altLang="zh-CN" dirty="0" smtClean="0"/>
              <a:t>$*</a:t>
            </a:r>
            <a:r>
              <a:rPr lang="zh-CN" altLang="en-US" dirty="0" smtClean="0"/>
              <a:t>：以</a:t>
            </a:r>
            <a:r>
              <a:rPr lang="zh-CN" altLang="en-US" dirty="0"/>
              <a:t>一个</a:t>
            </a:r>
            <a:r>
              <a:rPr lang="zh-CN" altLang="en-US" dirty="0">
                <a:solidFill>
                  <a:srgbClr val="FF0000"/>
                </a:solidFill>
              </a:rPr>
              <a:t>单字符串</a:t>
            </a:r>
            <a:r>
              <a:rPr lang="zh-CN" altLang="en-US" dirty="0"/>
              <a:t>显示所有向脚本传递的参数。</a:t>
            </a:r>
            <a:r>
              <a:rPr lang="zh-CN" altLang="en-US" dirty="0" smtClean="0"/>
              <a:t>如</a:t>
            </a:r>
            <a:r>
              <a:rPr lang="en-US" altLang="zh-CN" dirty="0" smtClean="0"/>
              <a:t>“$*”</a:t>
            </a:r>
            <a:r>
              <a:rPr lang="zh-CN" altLang="en-US" dirty="0" smtClean="0"/>
              <a:t>用「</a:t>
            </a:r>
            <a:r>
              <a:rPr lang="en-US" altLang="zh-CN" dirty="0" smtClean="0"/>
              <a:t>“</a:t>
            </a:r>
            <a:r>
              <a:rPr lang="zh-CN" altLang="en-US" dirty="0" smtClean="0"/>
              <a:t>」</a:t>
            </a:r>
            <a:r>
              <a:rPr lang="zh-CN" altLang="en-US" dirty="0"/>
              <a:t>括起来的情况、</a:t>
            </a:r>
            <a:r>
              <a:rPr lang="zh-CN" altLang="en-US" dirty="0" smtClean="0"/>
              <a:t>以</a:t>
            </a:r>
            <a:r>
              <a:rPr lang="en-US" altLang="zh-CN" dirty="0" smtClean="0"/>
              <a:t>”$</a:t>
            </a:r>
            <a:r>
              <a:rPr lang="en-US" altLang="zh-CN" dirty="0"/>
              <a:t>1 $2 … $</a:t>
            </a:r>
            <a:r>
              <a:rPr lang="en-US" altLang="zh-CN" dirty="0" smtClean="0"/>
              <a:t>n“</a:t>
            </a:r>
            <a:r>
              <a:rPr lang="zh-CN" altLang="en-US" dirty="0" smtClean="0"/>
              <a:t>的</a:t>
            </a:r>
            <a:r>
              <a:rPr lang="zh-CN" altLang="en-US" dirty="0"/>
              <a:t>形式输出所有参数</a:t>
            </a:r>
            <a:r>
              <a:rPr lang="zh-CN" altLang="en-US" dirty="0" smtClean="0"/>
              <a:t>。</a:t>
            </a:r>
          </a:p>
          <a:p>
            <a:pPr lvl="1" latinLnBrk="1"/>
            <a:r>
              <a:rPr lang="en-US" altLang="zh-CN" dirty="0" smtClean="0"/>
              <a:t>$@</a:t>
            </a:r>
            <a:r>
              <a:rPr lang="zh-CN" altLang="en-US" dirty="0" smtClean="0"/>
              <a:t>：与</a:t>
            </a:r>
            <a:r>
              <a:rPr lang="en-US" altLang="zh-CN" dirty="0"/>
              <a:t>$*</a:t>
            </a:r>
            <a:r>
              <a:rPr lang="zh-CN" altLang="en-US" dirty="0"/>
              <a:t>相同，但是使用时加引号，并在引号中返回每个参数。如</a:t>
            </a:r>
            <a:r>
              <a:rPr lang="en-US" altLang="zh-CN" dirty="0"/>
              <a:t>"$@"</a:t>
            </a:r>
            <a:r>
              <a:rPr lang="zh-CN" altLang="en-US" dirty="0"/>
              <a:t>用「</a:t>
            </a:r>
            <a:r>
              <a:rPr lang="en-US" altLang="zh-CN" dirty="0"/>
              <a:t>"</a:t>
            </a:r>
            <a:r>
              <a:rPr lang="zh-CN" altLang="en-US" dirty="0"/>
              <a:t>」括起来的情况、以</a:t>
            </a:r>
            <a:r>
              <a:rPr lang="en-US" altLang="zh-CN" dirty="0">
                <a:solidFill>
                  <a:srgbClr val="FF0000"/>
                </a:solidFill>
              </a:rPr>
              <a:t>"$1" "$2" … "$n" </a:t>
            </a:r>
            <a:r>
              <a:rPr lang="zh-CN" altLang="en-US" dirty="0"/>
              <a:t>的形式输出所有参数。</a:t>
            </a:r>
            <a:endParaRPr lang="zh-CN" altLang="en-US" dirty="0" smtClean="0"/>
          </a:p>
          <a:p>
            <a:pPr lvl="1"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22</a:t>
            </a:fld>
            <a:endParaRPr lang="en-AU" dirty="0"/>
          </a:p>
        </p:txBody>
      </p:sp>
    </p:spTree>
    <p:extLst>
      <p:ext uri="{BB962C8B-B14F-4D97-AF65-F5344CB8AC3E}">
        <p14:creationId xmlns:p14="http://schemas.microsoft.com/office/powerpoint/2010/main" val="953180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传递参数</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23</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0" y="1717882"/>
            <a:ext cx="5905500" cy="4762500"/>
          </a:xfrm>
          <a:prstGeom prst="rect">
            <a:avLst/>
          </a:prstGeom>
        </p:spPr>
      </p:pic>
    </p:spTree>
    <p:extLst>
      <p:ext uri="{BB962C8B-B14F-4D97-AF65-F5344CB8AC3E}">
        <p14:creationId xmlns:p14="http://schemas.microsoft.com/office/powerpoint/2010/main" val="1200752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基本运算符</a:t>
            </a:r>
            <a:endParaRPr lang="en-AU" dirty="0"/>
          </a:p>
        </p:txBody>
      </p:sp>
      <p:sp>
        <p:nvSpPr>
          <p:cNvPr id="3" name="Text Placeholder 2"/>
          <p:cNvSpPr>
            <a:spLocks noGrp="1"/>
          </p:cNvSpPr>
          <p:nvPr>
            <p:ph type="body" idx="1"/>
          </p:nvPr>
        </p:nvSpPr>
        <p:spPr/>
        <p:txBody>
          <a:bodyPr/>
          <a:lstStyle/>
          <a:p>
            <a:pPr latinLnBrk="1"/>
            <a:r>
              <a:rPr lang="zh-CN" altLang="en-US" dirty="0"/>
              <a:t>原生</a:t>
            </a:r>
            <a:r>
              <a:rPr lang="en-US" altLang="zh-CN" dirty="0"/>
              <a:t>bash</a:t>
            </a:r>
            <a:r>
              <a:rPr lang="zh-CN" altLang="en-US" dirty="0"/>
              <a:t>不支持简单的数学运算，但是可以通过其他命令来实现</a:t>
            </a:r>
            <a:r>
              <a:rPr lang="zh-CN" altLang="en-US" dirty="0" smtClean="0"/>
              <a:t>，</a:t>
            </a:r>
            <a:r>
              <a:rPr lang="en-US" altLang="zh-CN" dirty="0"/>
              <a:t>expr </a:t>
            </a:r>
            <a:r>
              <a:rPr lang="zh-CN" altLang="en-US" dirty="0"/>
              <a:t>是一款表达式计算工具，使用它能完成表达式的求值操作</a:t>
            </a:r>
            <a:r>
              <a:rPr lang="zh-CN" altLang="en-US" dirty="0" smtClean="0"/>
              <a:t>。</a:t>
            </a:r>
            <a:r>
              <a:rPr lang="zh-CN" altLang="en-US" dirty="0"/>
              <a:t>例如，两个数相加</a:t>
            </a:r>
            <a:r>
              <a:rPr lang="en-US" altLang="zh-CN" dirty="0">
                <a:solidFill>
                  <a:srgbClr val="FF0000"/>
                </a:solidFill>
              </a:rPr>
              <a:t>(</a:t>
            </a:r>
            <a:r>
              <a:rPr lang="zh-CN" altLang="en-US" b="1" dirty="0">
                <a:solidFill>
                  <a:srgbClr val="FF0000"/>
                </a:solidFill>
              </a:rPr>
              <a:t>注意使用的是反引号 </a:t>
            </a:r>
            <a:r>
              <a:rPr lang="en-US" altLang="zh-CN" b="1" dirty="0">
                <a:solidFill>
                  <a:srgbClr val="FF0000"/>
                </a:solidFill>
              </a:rPr>
              <a:t>` </a:t>
            </a:r>
            <a:r>
              <a:rPr lang="zh-CN" altLang="en-US" b="1" dirty="0">
                <a:solidFill>
                  <a:srgbClr val="FF0000"/>
                </a:solidFill>
              </a:rPr>
              <a:t>而不是单引号 </a:t>
            </a:r>
            <a:r>
              <a:rPr lang="en-US" altLang="zh-CN" b="1" dirty="0" smtClean="0">
                <a:solidFill>
                  <a:srgbClr val="FF0000"/>
                </a:solidFill>
              </a:rPr>
              <a:t>‘</a:t>
            </a:r>
            <a:r>
              <a:rPr lang="en-US" altLang="zh-CN" dirty="0" smtClean="0">
                <a:solidFill>
                  <a:srgbClr val="FF0000"/>
                </a:solidFill>
              </a:rPr>
              <a:t>)</a:t>
            </a:r>
            <a:r>
              <a:rPr lang="zh-CN" altLang="en-US" dirty="0" smtClean="0">
                <a:solidFill>
                  <a:srgbClr val="FF0000"/>
                </a:solidFill>
              </a:rPr>
              <a:t>：</a:t>
            </a:r>
          </a:p>
          <a:p>
            <a:pPr latinLnBrk="1"/>
            <a:endParaRPr lang="zh-CN" altLang="en-US" dirty="0">
              <a:solidFill>
                <a:srgbClr val="FF0000"/>
              </a:solidFill>
            </a:endParaRPr>
          </a:p>
          <a:p>
            <a:pPr latinLnBrk="1"/>
            <a:endParaRPr lang="zh-CN" altLang="en-US" dirty="0" smtClean="0">
              <a:solidFill>
                <a:srgbClr val="FF0000"/>
              </a:solidFill>
            </a:endParaRPr>
          </a:p>
          <a:p>
            <a:pPr latinLnBrk="1"/>
            <a:endParaRPr lang="zh-CN" altLang="en-US" dirty="0">
              <a:solidFill>
                <a:srgbClr val="FF0000"/>
              </a:solidFill>
            </a:endParaRPr>
          </a:p>
          <a:p>
            <a:pPr latinLnBrk="1"/>
            <a:r>
              <a:rPr lang="en-US" altLang="zh-CN" dirty="0" smtClean="0">
                <a:solidFill>
                  <a:srgbClr val="FF0000"/>
                </a:solidFill>
              </a:rPr>
              <a:t>2</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2</a:t>
            </a:r>
            <a:r>
              <a:rPr lang="zh-CN" altLang="en-US" dirty="0" smtClean="0">
                <a:solidFill>
                  <a:srgbClr val="FF0000"/>
                </a:solidFill>
              </a:rPr>
              <a:t>，而不是</a:t>
            </a:r>
            <a:r>
              <a:rPr lang="en-US" altLang="zh-CN" dirty="0" smtClean="0">
                <a:solidFill>
                  <a:srgbClr val="FF0000"/>
                </a:solidFill>
              </a:rPr>
              <a:t>2+2</a:t>
            </a:r>
            <a:r>
              <a:rPr lang="zh-CN" altLang="en-US" dirty="0" smtClean="0">
                <a:solidFill>
                  <a:srgbClr val="FF0000"/>
                </a:solidFill>
              </a:rPr>
              <a:t>，后者被当做一个完整的字符串</a:t>
            </a:r>
          </a:p>
          <a:p>
            <a:pPr latinLnBrk="1"/>
            <a:endParaRPr lang="zh-CN" altLang="en-US" dirty="0">
              <a:solidFill>
                <a:srgbClr val="FF0000"/>
              </a:solidFill>
            </a:endParaRPr>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24</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037" y="3276600"/>
            <a:ext cx="4229100" cy="1181100"/>
          </a:xfrm>
          <a:prstGeom prst="rect">
            <a:avLst/>
          </a:prstGeom>
        </p:spPr>
      </p:pic>
    </p:spTree>
    <p:extLst>
      <p:ext uri="{BB962C8B-B14F-4D97-AF65-F5344CB8AC3E}">
        <p14:creationId xmlns:p14="http://schemas.microsoft.com/office/powerpoint/2010/main" val="356278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基本运算符</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25</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54176"/>
            <a:ext cx="8534400" cy="4251942"/>
          </a:xfrm>
          <a:prstGeom prst="rect">
            <a:avLst/>
          </a:prstGeom>
        </p:spPr>
      </p:pic>
    </p:spTree>
    <p:extLst>
      <p:ext uri="{BB962C8B-B14F-4D97-AF65-F5344CB8AC3E}">
        <p14:creationId xmlns:p14="http://schemas.microsoft.com/office/powerpoint/2010/main" val="1103338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基本运算符</a:t>
            </a:r>
            <a:endParaRPr lang="en-AU" dirty="0"/>
          </a:p>
        </p:txBody>
      </p:sp>
      <p:sp>
        <p:nvSpPr>
          <p:cNvPr id="3" name="Text Placeholder 2"/>
          <p:cNvSpPr>
            <a:spLocks noGrp="1"/>
          </p:cNvSpPr>
          <p:nvPr>
            <p:ph type="body" idx="1"/>
          </p:nvPr>
        </p:nvSpPr>
        <p:spPr/>
        <p:txBody>
          <a:bodyPr/>
          <a:lstStyle/>
          <a:p>
            <a:pPr latinLnBrk="1"/>
            <a:r>
              <a:rPr lang="en-US" altLang="zh-CN" dirty="0"/>
              <a:t>bash</a:t>
            </a:r>
            <a:r>
              <a:rPr lang="zh-CN" altLang="en-US" dirty="0" smtClean="0"/>
              <a:t>支持</a:t>
            </a:r>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26</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639889"/>
            <a:ext cx="2372075" cy="4876800"/>
          </a:xfrm>
          <a:prstGeom prst="rect">
            <a:avLst/>
          </a:prstGeom>
        </p:spPr>
      </p:pic>
    </p:spTree>
    <p:extLst>
      <p:ext uri="{BB962C8B-B14F-4D97-AF65-F5344CB8AC3E}">
        <p14:creationId xmlns:p14="http://schemas.microsoft.com/office/powerpoint/2010/main" val="992844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关系运算符</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27</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35523"/>
            <a:ext cx="8305800" cy="3308493"/>
          </a:xfrm>
          <a:prstGeom prst="rect">
            <a:avLst/>
          </a:prstGeom>
        </p:spPr>
      </p:pic>
    </p:spTree>
    <p:extLst>
      <p:ext uri="{BB962C8B-B14F-4D97-AF65-F5344CB8AC3E}">
        <p14:creationId xmlns:p14="http://schemas.microsoft.com/office/powerpoint/2010/main" val="1975878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布尔运算符</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28</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41" y="1981200"/>
            <a:ext cx="8444459" cy="1839686"/>
          </a:xfrm>
          <a:prstGeom prst="rect">
            <a:avLst/>
          </a:prstGeom>
        </p:spPr>
      </p:pic>
    </p:spTree>
    <p:extLst>
      <p:ext uri="{BB962C8B-B14F-4D97-AF65-F5344CB8AC3E}">
        <p14:creationId xmlns:p14="http://schemas.microsoft.com/office/powerpoint/2010/main" val="1781068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逻辑运算符</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29</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895600"/>
            <a:ext cx="8305800" cy="1438489"/>
          </a:xfrm>
          <a:prstGeom prst="rect">
            <a:avLst/>
          </a:prstGeom>
        </p:spPr>
      </p:pic>
    </p:spTree>
    <p:extLst>
      <p:ext uri="{BB962C8B-B14F-4D97-AF65-F5344CB8AC3E}">
        <p14:creationId xmlns:p14="http://schemas.microsoft.com/office/powerpoint/2010/main" val="551921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a:t>S</a:t>
            </a:r>
            <a:r>
              <a:rPr lang="en-US" altLang="zh-CN" dirty="0" smtClean="0"/>
              <a:t>hell</a:t>
            </a:r>
            <a:r>
              <a:rPr lang="zh-CN" altLang="en-US" dirty="0" smtClean="0"/>
              <a:t>介绍</a:t>
            </a:r>
            <a:endParaRPr lang="en-AU" dirty="0"/>
          </a:p>
        </p:txBody>
      </p:sp>
      <p:sp>
        <p:nvSpPr>
          <p:cNvPr id="3" name="Text Placeholder 2"/>
          <p:cNvSpPr>
            <a:spLocks noGrp="1"/>
          </p:cNvSpPr>
          <p:nvPr>
            <p:ph type="body" idx="1"/>
          </p:nvPr>
        </p:nvSpPr>
        <p:spPr/>
        <p:txBody>
          <a:bodyPr/>
          <a:lstStyle/>
          <a:p>
            <a:pPr latinLnBrk="1"/>
            <a:r>
              <a:rPr lang="en-US" altLang="zh-CN" dirty="0"/>
              <a:t>Shell </a:t>
            </a:r>
            <a:r>
              <a:rPr lang="zh-CN" altLang="en-US" dirty="0"/>
              <a:t>是一个用 </a:t>
            </a:r>
            <a:r>
              <a:rPr lang="en-US" altLang="zh-CN" dirty="0"/>
              <a:t>C </a:t>
            </a:r>
            <a:r>
              <a:rPr lang="zh-CN" altLang="en-US" dirty="0"/>
              <a:t>语言编写的程序，它是用户使用 </a:t>
            </a:r>
            <a:r>
              <a:rPr lang="en-US" altLang="zh-CN" dirty="0"/>
              <a:t>Linux </a:t>
            </a:r>
            <a:r>
              <a:rPr lang="zh-CN" altLang="en-US" dirty="0"/>
              <a:t>的桥梁。</a:t>
            </a:r>
            <a:r>
              <a:rPr lang="en-US" altLang="zh-CN" dirty="0"/>
              <a:t>Shell </a:t>
            </a:r>
            <a:r>
              <a:rPr lang="zh-CN" altLang="en-US" dirty="0"/>
              <a:t>既是一种命令语言，又是一种程序设计语言。</a:t>
            </a:r>
          </a:p>
          <a:p>
            <a:pPr latinLnBrk="1"/>
            <a:r>
              <a:rPr lang="en-US" altLang="zh-CN" dirty="0"/>
              <a:t>Shell </a:t>
            </a:r>
            <a:r>
              <a:rPr lang="zh-CN" altLang="en-US" dirty="0"/>
              <a:t>是指一种应用程序，这个应用程序提供了一个界面，用户通过这个界面访问操作系统内核的服务。</a:t>
            </a:r>
          </a:p>
          <a:p>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a:t>
            </a:fld>
            <a:endParaRPr lang="en-AU" dirty="0"/>
          </a:p>
        </p:txBody>
      </p:sp>
    </p:spTree>
    <p:extLst>
      <p:ext uri="{BB962C8B-B14F-4D97-AF65-F5344CB8AC3E}">
        <p14:creationId xmlns:p14="http://schemas.microsoft.com/office/powerpoint/2010/main" val="2386124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字符串运算符</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30</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209800"/>
            <a:ext cx="8686800" cy="2758368"/>
          </a:xfrm>
          <a:prstGeom prst="rect">
            <a:avLst/>
          </a:prstGeom>
        </p:spPr>
      </p:pic>
    </p:spTree>
    <p:extLst>
      <p:ext uri="{BB962C8B-B14F-4D97-AF65-F5344CB8AC3E}">
        <p14:creationId xmlns:p14="http://schemas.microsoft.com/office/powerpoint/2010/main" val="17425643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test</a:t>
            </a:r>
            <a:r>
              <a:rPr lang="zh-CN" altLang="en-US" dirty="0" smtClean="0"/>
              <a:t>命令</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31</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4" y="1682871"/>
            <a:ext cx="6781800" cy="254518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387" y="4440786"/>
            <a:ext cx="7872413" cy="2203902"/>
          </a:xfrm>
          <a:prstGeom prst="rect">
            <a:avLst/>
          </a:prstGeom>
        </p:spPr>
      </p:pic>
    </p:spTree>
    <p:extLst>
      <p:ext uri="{BB962C8B-B14F-4D97-AF65-F5344CB8AC3E}">
        <p14:creationId xmlns:p14="http://schemas.microsoft.com/office/powerpoint/2010/main" val="14627421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流程控制</a:t>
            </a:r>
            <a:r>
              <a:rPr lang="en-US" altLang="zh-CN" dirty="0" smtClean="0"/>
              <a:t>-if</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32</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438400"/>
            <a:ext cx="2936875" cy="1837009"/>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3199" y="2438400"/>
            <a:ext cx="2643313" cy="237548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0812" y="2425700"/>
            <a:ext cx="2900775" cy="2388188"/>
          </a:xfrm>
          <a:prstGeom prst="rect">
            <a:avLst/>
          </a:prstGeom>
        </p:spPr>
      </p:pic>
    </p:spTree>
    <p:extLst>
      <p:ext uri="{BB962C8B-B14F-4D97-AF65-F5344CB8AC3E}">
        <p14:creationId xmlns:p14="http://schemas.microsoft.com/office/powerpoint/2010/main" val="248204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流程控制</a:t>
            </a:r>
            <a:r>
              <a:rPr lang="en-US" altLang="zh-CN" dirty="0" smtClean="0"/>
              <a:t>-if</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33</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412" y="1726407"/>
            <a:ext cx="4178300" cy="4533900"/>
          </a:xfrm>
          <a:prstGeom prst="rect">
            <a:avLst/>
          </a:prstGeom>
        </p:spPr>
      </p:pic>
    </p:spTree>
    <p:extLst>
      <p:ext uri="{BB962C8B-B14F-4D97-AF65-F5344CB8AC3E}">
        <p14:creationId xmlns:p14="http://schemas.microsoft.com/office/powerpoint/2010/main" val="919625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a:t>Shell</a:t>
            </a:r>
            <a:r>
              <a:rPr lang="zh-CN" altLang="en-US" dirty="0"/>
              <a:t>流程控制</a:t>
            </a:r>
            <a:r>
              <a:rPr lang="en-US" altLang="zh-CN" dirty="0" smtClean="0"/>
              <a:t>-for</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r>
              <a:rPr lang="zh-CN" altLang="en-US" dirty="0"/>
              <a:t>与其他编程语言类似，</a:t>
            </a:r>
            <a:r>
              <a:rPr lang="en-US" altLang="zh-CN" dirty="0"/>
              <a:t>Shell</a:t>
            </a:r>
            <a:r>
              <a:rPr lang="zh-CN" altLang="en-US" dirty="0"/>
              <a:t>支持</a:t>
            </a:r>
            <a:r>
              <a:rPr lang="en-US" altLang="zh-CN" dirty="0"/>
              <a:t>for</a:t>
            </a:r>
            <a:r>
              <a:rPr lang="zh-CN" altLang="en-US" dirty="0"/>
              <a:t>循环</a:t>
            </a:r>
            <a:r>
              <a:rPr lang="zh-CN" altLang="en-US" dirty="0" smtClean="0"/>
              <a:t>。</a:t>
            </a:r>
            <a:r>
              <a:rPr lang="en-US" altLang="zh-CN" dirty="0" smtClean="0"/>
              <a:t>for</a:t>
            </a:r>
            <a:r>
              <a:rPr lang="zh-CN" altLang="en-US" dirty="0"/>
              <a:t>循环一般格式为</a:t>
            </a:r>
            <a:r>
              <a:rPr lang="zh-CN" altLang="en-US" dirty="0" smtClean="0"/>
              <a:t>：</a:t>
            </a:r>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endParaRPr lang="zh-CN" altLang="en-US" dirty="0"/>
          </a:p>
          <a:p>
            <a:pPr latinLnBrk="1"/>
            <a:endParaRPr lang="zh-CN" altLang="en-US" dirty="0" smtClean="0"/>
          </a:p>
          <a:p>
            <a:pPr latinLnBrk="1"/>
            <a:r>
              <a:rPr lang="zh-CN" altLang="en-US" dirty="0"/>
              <a:t>当变量值在列表里，</a:t>
            </a:r>
            <a:r>
              <a:rPr lang="en-US" altLang="zh-CN" dirty="0"/>
              <a:t>for</a:t>
            </a:r>
            <a:r>
              <a:rPr lang="zh-CN" altLang="en-US" dirty="0"/>
              <a:t>循环即执行一次所有命令，使用变量名获取列表中的当前取值。命令可为任何有效的</a:t>
            </a:r>
            <a:r>
              <a:rPr lang="en-US" altLang="zh-CN" dirty="0"/>
              <a:t>shell</a:t>
            </a:r>
            <a:r>
              <a:rPr lang="zh-CN" altLang="en-US" dirty="0"/>
              <a:t>命令和语句。</a:t>
            </a:r>
            <a:r>
              <a:rPr lang="en-US" altLang="zh-CN" dirty="0"/>
              <a:t>in</a:t>
            </a:r>
            <a:r>
              <a:rPr lang="zh-CN" altLang="en-US" dirty="0"/>
              <a:t>列表可以包含替换、字符串和文件名。</a:t>
            </a:r>
          </a:p>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34</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743200"/>
            <a:ext cx="5473700" cy="2044700"/>
          </a:xfrm>
          <a:prstGeom prst="rect">
            <a:avLst/>
          </a:prstGeom>
        </p:spPr>
      </p:pic>
    </p:spTree>
    <p:extLst>
      <p:ext uri="{BB962C8B-B14F-4D97-AF65-F5344CB8AC3E}">
        <p14:creationId xmlns:p14="http://schemas.microsoft.com/office/powerpoint/2010/main" val="2547733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a:t>Shell</a:t>
            </a:r>
            <a:r>
              <a:rPr lang="zh-CN" altLang="en-US" dirty="0"/>
              <a:t>流程控制</a:t>
            </a:r>
            <a:r>
              <a:rPr lang="en-US" altLang="zh-CN" dirty="0" smtClean="0"/>
              <a:t>-while</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r>
              <a:rPr lang="en-US" altLang="zh-CN" dirty="0"/>
              <a:t>while</a:t>
            </a:r>
            <a:r>
              <a:rPr lang="zh-CN" altLang="en-US" dirty="0"/>
              <a:t>循环用于不断执行一系列命令，也用于从输入文件中读取数据；命令通常为测试条件。其格式为：</a:t>
            </a:r>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35</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43200"/>
            <a:ext cx="3594100" cy="12192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4462" y="2781300"/>
            <a:ext cx="2603500" cy="1181100"/>
          </a:xfrm>
          <a:prstGeom prst="rect">
            <a:avLst/>
          </a:prstGeom>
        </p:spPr>
      </p:pic>
    </p:spTree>
    <p:extLst>
      <p:ext uri="{BB962C8B-B14F-4D97-AF65-F5344CB8AC3E}">
        <p14:creationId xmlns:p14="http://schemas.microsoft.com/office/powerpoint/2010/main" val="20662956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a:t>Shell</a:t>
            </a:r>
            <a:r>
              <a:rPr lang="zh-CN" altLang="en-US" dirty="0"/>
              <a:t>流程控制</a:t>
            </a:r>
            <a:r>
              <a:rPr lang="en-US" altLang="zh-CN" dirty="0" smtClean="0"/>
              <a:t>-case</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r>
              <a:rPr lang="en-US" altLang="zh-CN" dirty="0"/>
              <a:t>Shell case</a:t>
            </a:r>
            <a:r>
              <a:rPr lang="zh-CN" altLang="en-US" dirty="0"/>
              <a:t>语句为多选择语句。可以用</a:t>
            </a:r>
            <a:r>
              <a:rPr lang="en-US" altLang="zh-CN" dirty="0"/>
              <a:t>case</a:t>
            </a:r>
            <a:r>
              <a:rPr lang="zh-CN" altLang="en-US" dirty="0"/>
              <a:t>语句匹配一个值与一个模式，如果匹配成功，执行相匹配的命令。</a:t>
            </a:r>
            <a:r>
              <a:rPr lang="en-US" altLang="zh-CN" dirty="0"/>
              <a:t>case</a:t>
            </a:r>
            <a:r>
              <a:rPr lang="zh-CN" altLang="en-US" dirty="0"/>
              <a:t>语句格式如下：</a:t>
            </a:r>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36</a:t>
            </a:fld>
            <a:endParaRPr lang="en-AU"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910300"/>
            <a:ext cx="2926402" cy="3643312"/>
          </a:xfrm>
          <a:prstGeom prst="rect">
            <a:avLst/>
          </a:prstGeom>
        </p:spPr>
      </p:pic>
    </p:spTree>
    <p:extLst>
      <p:ext uri="{BB962C8B-B14F-4D97-AF65-F5344CB8AC3E}">
        <p14:creationId xmlns:p14="http://schemas.microsoft.com/office/powerpoint/2010/main" val="790372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a:t>Shell</a:t>
            </a:r>
            <a:r>
              <a:rPr lang="zh-CN" altLang="en-US" dirty="0"/>
              <a:t>流程控制</a:t>
            </a:r>
            <a:r>
              <a:rPr lang="en-US" altLang="zh-CN" dirty="0" smtClean="0"/>
              <a:t>-case</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r>
              <a:rPr lang="en-US" altLang="zh-CN" dirty="0"/>
              <a:t>case</a:t>
            </a:r>
            <a:r>
              <a:rPr lang="zh-CN" altLang="en-US" dirty="0"/>
              <a:t>工作方式如上所示。取值后面必须为单词</a:t>
            </a:r>
            <a:r>
              <a:rPr lang="en-US" altLang="zh-CN" dirty="0"/>
              <a:t>in</a:t>
            </a:r>
            <a:r>
              <a:rPr lang="zh-CN" altLang="en-US" dirty="0"/>
              <a:t>，每一模式必须以右括号结束。取值可以为变量或常数。匹配发现取值符合某一模式后，其间所有命令开始执行直至 </a:t>
            </a:r>
            <a:r>
              <a:rPr lang="en-US" altLang="zh-CN" dirty="0">
                <a:solidFill>
                  <a:srgbClr val="FF0000"/>
                </a:solidFill>
              </a:rPr>
              <a:t>;;</a:t>
            </a:r>
            <a:r>
              <a:rPr lang="zh-CN" altLang="en-US" dirty="0"/>
              <a:t>。</a:t>
            </a:r>
          </a:p>
          <a:p>
            <a:pPr latinLnBrk="1"/>
            <a:r>
              <a:rPr lang="zh-CN" altLang="en-US" dirty="0"/>
              <a:t>取值将检测匹配的每一个模式。一旦模式匹配，则执行完匹配模式相应命令后不再继续其他模式。如果无一匹配模式，使用星号 </a:t>
            </a:r>
            <a:r>
              <a:rPr lang="zh-CN" altLang="en-US" dirty="0">
                <a:solidFill>
                  <a:srgbClr val="FF0000"/>
                </a:solidFill>
              </a:rPr>
              <a:t>*</a:t>
            </a:r>
            <a:r>
              <a:rPr lang="zh-CN" altLang="en-US" dirty="0"/>
              <a:t> 捕获该值，再执行后面的命令。</a:t>
            </a:r>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37</a:t>
            </a:fld>
            <a:endParaRPr lang="en-AU" dirty="0"/>
          </a:p>
        </p:txBody>
      </p:sp>
    </p:spTree>
    <p:extLst>
      <p:ext uri="{BB962C8B-B14F-4D97-AF65-F5344CB8AC3E}">
        <p14:creationId xmlns:p14="http://schemas.microsoft.com/office/powerpoint/2010/main" val="822342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流程控制</a:t>
            </a:r>
            <a:r>
              <a:rPr lang="en-US" altLang="zh-CN" dirty="0" smtClean="0"/>
              <a:t>-break</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r>
              <a:rPr lang="en-US" altLang="zh-CN" dirty="0"/>
              <a:t>break</a:t>
            </a:r>
            <a:r>
              <a:rPr lang="zh-CN" altLang="en-US" dirty="0"/>
              <a:t>命令允许跳出所有循环（终止执行后面的所有循环）。</a:t>
            </a:r>
          </a:p>
          <a:p>
            <a:pPr latinLnBrk="1"/>
            <a:r>
              <a:rPr lang="zh-CN" altLang="en-US" dirty="0"/>
              <a:t>下面的例子中，脚本进入死循环直至用户输入数字大于</a:t>
            </a:r>
            <a:r>
              <a:rPr lang="en-US" altLang="zh-CN" dirty="0"/>
              <a:t>5</a:t>
            </a:r>
            <a:r>
              <a:rPr lang="zh-CN" altLang="en-US" dirty="0"/>
              <a:t>。要跳出这个循环，返回到</a:t>
            </a:r>
            <a:r>
              <a:rPr lang="en-US" altLang="zh-CN" dirty="0"/>
              <a:t>shell</a:t>
            </a:r>
            <a:r>
              <a:rPr lang="zh-CN" altLang="en-US" dirty="0"/>
              <a:t>提示符下，需要使用</a:t>
            </a:r>
            <a:r>
              <a:rPr lang="en-US" altLang="zh-CN" dirty="0"/>
              <a:t>break</a:t>
            </a:r>
            <a:r>
              <a:rPr lang="zh-CN" altLang="en-US" dirty="0"/>
              <a:t>命令。</a:t>
            </a:r>
          </a:p>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38</a:t>
            </a:fld>
            <a:endParaRPr lang="en-AU" dirty="0"/>
          </a:p>
        </p:txBody>
      </p:sp>
    </p:spTree>
    <p:extLst>
      <p:ext uri="{BB962C8B-B14F-4D97-AF65-F5344CB8AC3E}">
        <p14:creationId xmlns:p14="http://schemas.microsoft.com/office/powerpoint/2010/main" val="294274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流程控制</a:t>
            </a:r>
            <a:r>
              <a:rPr lang="en-US" altLang="zh-CN" dirty="0" smtClean="0"/>
              <a:t>-continue</a:t>
            </a:r>
            <a:r>
              <a:rPr lang="zh-CN" altLang="en-US" dirty="0" smtClean="0"/>
              <a:t>语句</a:t>
            </a:r>
            <a:endParaRPr lang="en-AU" dirty="0"/>
          </a:p>
        </p:txBody>
      </p:sp>
      <p:sp>
        <p:nvSpPr>
          <p:cNvPr id="3" name="Text Placeholder 2"/>
          <p:cNvSpPr>
            <a:spLocks noGrp="1"/>
          </p:cNvSpPr>
          <p:nvPr>
            <p:ph type="body" idx="1"/>
          </p:nvPr>
        </p:nvSpPr>
        <p:spPr/>
        <p:txBody>
          <a:bodyPr/>
          <a:lstStyle/>
          <a:p>
            <a:pPr latinLnBrk="1"/>
            <a:r>
              <a:rPr lang="en-US" altLang="zh-CN" dirty="0"/>
              <a:t>continue</a:t>
            </a:r>
            <a:r>
              <a:rPr lang="zh-CN" altLang="en-US" dirty="0"/>
              <a:t>命令与</a:t>
            </a:r>
            <a:r>
              <a:rPr lang="en-US" altLang="zh-CN" dirty="0"/>
              <a:t>break</a:t>
            </a:r>
            <a:r>
              <a:rPr lang="zh-CN" altLang="en-US" dirty="0"/>
              <a:t>命令类似，只有一点差别，它不会跳出所有循环，仅仅跳出当前循环。</a:t>
            </a:r>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39</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610269"/>
            <a:ext cx="6648450" cy="3746081"/>
          </a:xfrm>
          <a:prstGeom prst="rect">
            <a:avLst/>
          </a:prstGeom>
        </p:spPr>
      </p:pic>
    </p:spTree>
    <p:extLst>
      <p:ext uri="{BB962C8B-B14F-4D97-AF65-F5344CB8AC3E}">
        <p14:creationId xmlns:p14="http://schemas.microsoft.com/office/powerpoint/2010/main" val="188256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介绍</a:t>
            </a:r>
            <a:endParaRPr lang="en-AU" dirty="0"/>
          </a:p>
        </p:txBody>
      </p:sp>
      <p:sp>
        <p:nvSpPr>
          <p:cNvPr id="3" name="Text Placeholder 2"/>
          <p:cNvSpPr>
            <a:spLocks noGrp="1"/>
          </p:cNvSpPr>
          <p:nvPr>
            <p:ph type="body" idx="1"/>
          </p:nvPr>
        </p:nvSpPr>
        <p:spPr/>
        <p:txBody>
          <a:bodyPr/>
          <a:lstStyle/>
          <a:p>
            <a:pPr latinLnBrk="1"/>
            <a:r>
              <a:rPr lang="en-US" altLang="zh-CN" dirty="0"/>
              <a:t>Shell </a:t>
            </a:r>
            <a:r>
              <a:rPr lang="zh-CN" altLang="en-US" dirty="0"/>
              <a:t>编程跟 </a:t>
            </a:r>
            <a:r>
              <a:rPr lang="en-US" altLang="zh-CN" dirty="0" smtClean="0"/>
              <a:t>Python </a:t>
            </a:r>
            <a:r>
              <a:rPr lang="zh-CN" altLang="en-US" dirty="0"/>
              <a:t>编程一样，只要有一个能编写代码的文本编辑器和一个能解释执行的脚本解释器就可以了。</a:t>
            </a:r>
          </a:p>
          <a:p>
            <a:pPr latinLnBrk="1"/>
            <a:r>
              <a:rPr lang="en-US" altLang="zh-CN" dirty="0"/>
              <a:t>Linux </a:t>
            </a:r>
            <a:r>
              <a:rPr lang="zh-CN" altLang="en-US" dirty="0"/>
              <a:t>的 </a:t>
            </a:r>
            <a:r>
              <a:rPr lang="en-US" altLang="zh-CN" dirty="0"/>
              <a:t>Shell </a:t>
            </a:r>
            <a:r>
              <a:rPr lang="zh-CN" altLang="en-US" dirty="0"/>
              <a:t>种类众多，常见的有：</a:t>
            </a:r>
          </a:p>
          <a:p>
            <a:pPr lvl="1" latinLnBrk="1"/>
            <a:r>
              <a:rPr lang="en-US" altLang="zh-CN" dirty="0"/>
              <a:t>Bourne Shell</a:t>
            </a:r>
            <a:r>
              <a:rPr lang="zh-CN" altLang="en-US" dirty="0"/>
              <a:t>（</a:t>
            </a:r>
            <a:r>
              <a:rPr lang="en-US" altLang="zh-CN" dirty="0"/>
              <a:t>/</a:t>
            </a:r>
            <a:r>
              <a:rPr lang="en-US" altLang="zh-CN" dirty="0" err="1"/>
              <a:t>usr</a:t>
            </a:r>
            <a:r>
              <a:rPr lang="en-US" altLang="zh-CN" dirty="0"/>
              <a:t>/bin/</a:t>
            </a:r>
            <a:r>
              <a:rPr lang="en-US" altLang="zh-CN" dirty="0" err="1"/>
              <a:t>sh</a:t>
            </a:r>
            <a:r>
              <a:rPr lang="zh-CN" altLang="en-US" dirty="0"/>
              <a:t>或</a:t>
            </a:r>
            <a:r>
              <a:rPr lang="en-US" altLang="zh-CN" dirty="0"/>
              <a:t>/bin/</a:t>
            </a:r>
            <a:r>
              <a:rPr lang="en-US" altLang="zh-CN" dirty="0" err="1"/>
              <a:t>sh</a:t>
            </a:r>
            <a:r>
              <a:rPr lang="zh-CN" altLang="en-US" dirty="0"/>
              <a:t>）</a:t>
            </a:r>
          </a:p>
          <a:p>
            <a:pPr lvl="1" latinLnBrk="1"/>
            <a:r>
              <a:rPr lang="en-US" altLang="zh-CN" dirty="0"/>
              <a:t>Bourne Again Shell</a:t>
            </a:r>
            <a:r>
              <a:rPr lang="zh-CN" altLang="en-US" dirty="0"/>
              <a:t>（</a:t>
            </a:r>
            <a:r>
              <a:rPr lang="en-US" altLang="zh-CN" dirty="0"/>
              <a:t>/bin/bash</a:t>
            </a:r>
            <a:r>
              <a:rPr lang="zh-CN" altLang="en-US" dirty="0"/>
              <a:t>）</a:t>
            </a:r>
          </a:p>
          <a:p>
            <a:pPr lvl="1" latinLnBrk="1"/>
            <a:r>
              <a:rPr lang="en-US" altLang="zh-CN" dirty="0"/>
              <a:t>C Shell</a:t>
            </a:r>
            <a:r>
              <a:rPr lang="zh-CN" altLang="en-US" dirty="0"/>
              <a:t>（</a:t>
            </a:r>
            <a:r>
              <a:rPr lang="en-US" altLang="zh-CN" dirty="0"/>
              <a:t>/</a:t>
            </a:r>
            <a:r>
              <a:rPr lang="en-US" altLang="zh-CN" dirty="0" err="1"/>
              <a:t>usr</a:t>
            </a:r>
            <a:r>
              <a:rPr lang="en-US" altLang="zh-CN" dirty="0"/>
              <a:t>/bin/</a:t>
            </a:r>
            <a:r>
              <a:rPr lang="en-US" altLang="zh-CN" dirty="0" err="1"/>
              <a:t>csh</a:t>
            </a:r>
            <a:r>
              <a:rPr lang="zh-CN" altLang="en-US" dirty="0"/>
              <a:t>）</a:t>
            </a:r>
          </a:p>
          <a:p>
            <a:pPr lvl="1" latinLnBrk="1"/>
            <a:r>
              <a:rPr lang="en-US" altLang="zh-CN" dirty="0"/>
              <a:t>K Shell</a:t>
            </a:r>
            <a:r>
              <a:rPr lang="zh-CN" altLang="en-US" dirty="0"/>
              <a:t>（</a:t>
            </a:r>
            <a:r>
              <a:rPr lang="en-US" altLang="zh-CN" dirty="0"/>
              <a:t>/</a:t>
            </a:r>
            <a:r>
              <a:rPr lang="en-US" altLang="zh-CN" dirty="0" err="1"/>
              <a:t>usr</a:t>
            </a:r>
            <a:r>
              <a:rPr lang="en-US" altLang="zh-CN" dirty="0"/>
              <a:t>/bin/</a:t>
            </a:r>
            <a:r>
              <a:rPr lang="en-US" altLang="zh-CN" dirty="0" err="1"/>
              <a:t>ksh</a:t>
            </a:r>
            <a:r>
              <a:rPr lang="zh-CN" altLang="en-US" dirty="0"/>
              <a:t>）</a:t>
            </a:r>
          </a:p>
          <a:p>
            <a:pPr lvl="1" latinLnBrk="1"/>
            <a:r>
              <a:rPr lang="en-US" altLang="zh-CN" dirty="0"/>
              <a:t>Shell for Root</a:t>
            </a:r>
            <a:r>
              <a:rPr lang="zh-CN" altLang="en-US" dirty="0"/>
              <a:t>（</a:t>
            </a:r>
            <a:r>
              <a:rPr lang="en-US" altLang="zh-CN" dirty="0"/>
              <a:t>/</a:t>
            </a:r>
            <a:r>
              <a:rPr lang="en-US" altLang="zh-CN" dirty="0" err="1"/>
              <a:t>sbin</a:t>
            </a:r>
            <a:r>
              <a:rPr lang="en-US" altLang="zh-CN" dirty="0"/>
              <a:t>/</a:t>
            </a:r>
            <a:r>
              <a:rPr lang="en-US" altLang="zh-CN" dirty="0" err="1"/>
              <a:t>sh</a:t>
            </a:r>
            <a:r>
              <a:rPr lang="zh-CN" altLang="en-US" dirty="0"/>
              <a:t>）</a:t>
            </a:r>
          </a:p>
          <a:p>
            <a:pPr lvl="1" latinLnBrk="1"/>
            <a:r>
              <a:rPr lang="en-US" altLang="zh-CN" dirty="0" smtClean="0"/>
              <a:t>……</a:t>
            </a:r>
            <a:endParaRPr lang="en-US" altLang="zh-CN" dirty="0"/>
          </a:p>
          <a:p>
            <a:pPr marL="0" indent="0">
              <a:buNone/>
            </a:pPr>
            <a:endParaRPr lang="zh-CN" altLang="en-US" dirty="0"/>
          </a:p>
          <a:p>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4</a:t>
            </a:fld>
            <a:endParaRPr lang="en-AU" dirty="0"/>
          </a:p>
        </p:txBody>
      </p:sp>
    </p:spTree>
    <p:extLst>
      <p:ext uri="{BB962C8B-B14F-4D97-AF65-F5344CB8AC3E}">
        <p14:creationId xmlns:p14="http://schemas.microsoft.com/office/powerpoint/2010/main" val="54671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函数</a:t>
            </a:r>
            <a:endParaRPr lang="en-AU" dirty="0"/>
          </a:p>
        </p:txBody>
      </p:sp>
      <p:sp>
        <p:nvSpPr>
          <p:cNvPr id="3" name="Text Placeholder 2"/>
          <p:cNvSpPr>
            <a:spLocks noGrp="1"/>
          </p:cNvSpPr>
          <p:nvPr>
            <p:ph type="body" idx="1"/>
          </p:nvPr>
        </p:nvSpPr>
        <p:spPr/>
        <p:txBody>
          <a:bodyPr/>
          <a:lstStyle/>
          <a:p>
            <a:pPr latinLnBrk="1"/>
            <a:r>
              <a:rPr lang="zh-CN" altLang="en-US" dirty="0" smtClean="0"/>
              <a:t>函数的基本定义如下：</a:t>
            </a:r>
          </a:p>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40</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325687"/>
            <a:ext cx="4648200" cy="2616200"/>
          </a:xfrm>
          <a:prstGeom prst="rect">
            <a:avLst/>
          </a:prstGeom>
        </p:spPr>
      </p:pic>
    </p:spTree>
    <p:extLst>
      <p:ext uri="{BB962C8B-B14F-4D97-AF65-F5344CB8AC3E}">
        <p14:creationId xmlns:p14="http://schemas.microsoft.com/office/powerpoint/2010/main" val="1561718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第一个</a:t>
            </a:r>
            <a:r>
              <a:rPr lang="en-US" altLang="zh-CN" dirty="0" smtClean="0"/>
              <a:t>Shell</a:t>
            </a:r>
            <a:r>
              <a:rPr lang="zh-CN" altLang="en-US" dirty="0" smtClean="0"/>
              <a:t>函数</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41</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870282"/>
            <a:ext cx="5842000" cy="2209800"/>
          </a:xfrm>
          <a:prstGeom prst="rect">
            <a:avLst/>
          </a:prstGeom>
        </p:spPr>
      </p:pic>
    </p:spTree>
    <p:extLst>
      <p:ext uri="{BB962C8B-B14F-4D97-AF65-F5344CB8AC3E}">
        <p14:creationId xmlns:p14="http://schemas.microsoft.com/office/powerpoint/2010/main" val="17566043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有返回值的</a:t>
            </a:r>
            <a:r>
              <a:rPr lang="en-US" altLang="zh-CN" dirty="0" smtClean="0"/>
              <a:t>Shell</a:t>
            </a:r>
            <a:r>
              <a:rPr lang="zh-CN" altLang="en-US" dirty="0" smtClean="0"/>
              <a:t>函数</a:t>
            </a:r>
            <a:endParaRPr lang="en-AU" dirty="0"/>
          </a:p>
        </p:txBody>
      </p:sp>
      <p:sp>
        <p:nvSpPr>
          <p:cNvPr id="3" name="Text Placeholder 2"/>
          <p:cNvSpPr>
            <a:spLocks noGrp="1"/>
          </p:cNvSpPr>
          <p:nvPr>
            <p:ph type="body" idx="1"/>
          </p:nvPr>
        </p:nvSpPr>
        <p:spPr/>
        <p:txBody>
          <a:bodyPr/>
          <a:lstStyle/>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42</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2359023"/>
            <a:ext cx="7480300" cy="3746500"/>
          </a:xfrm>
          <a:prstGeom prst="rect">
            <a:avLst/>
          </a:prstGeom>
        </p:spPr>
      </p:pic>
    </p:spTree>
    <p:extLst>
      <p:ext uri="{BB962C8B-B14F-4D97-AF65-F5344CB8AC3E}">
        <p14:creationId xmlns:p14="http://schemas.microsoft.com/office/powerpoint/2010/main" val="2215682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带参数的</a:t>
            </a:r>
            <a:r>
              <a:rPr lang="en-US" altLang="zh-CN" dirty="0" smtClean="0"/>
              <a:t>Shell</a:t>
            </a:r>
            <a:r>
              <a:rPr lang="zh-CN" altLang="en-US" dirty="0" smtClean="0"/>
              <a:t>函数</a:t>
            </a:r>
            <a:endParaRPr lang="en-AU" dirty="0"/>
          </a:p>
        </p:txBody>
      </p:sp>
      <p:sp>
        <p:nvSpPr>
          <p:cNvPr id="3" name="Text Placeholder 2"/>
          <p:cNvSpPr>
            <a:spLocks noGrp="1"/>
          </p:cNvSpPr>
          <p:nvPr>
            <p:ph type="body" idx="1"/>
          </p:nvPr>
        </p:nvSpPr>
        <p:spPr/>
        <p:txBody>
          <a:bodyPr/>
          <a:lstStyle/>
          <a:p>
            <a:pPr latinLnBrk="1"/>
            <a:r>
              <a:rPr lang="zh-CN" altLang="en-US" dirty="0"/>
              <a:t>在</a:t>
            </a:r>
            <a:r>
              <a:rPr lang="en-US" altLang="zh-CN" dirty="0"/>
              <a:t>Shell</a:t>
            </a:r>
            <a:r>
              <a:rPr lang="zh-CN" altLang="en-US" dirty="0"/>
              <a:t>中，调用函数时可以向其传递参数。在函数体内部，通过 </a:t>
            </a:r>
            <a:r>
              <a:rPr lang="en-US" altLang="zh-CN" dirty="0"/>
              <a:t>$n </a:t>
            </a:r>
            <a:r>
              <a:rPr lang="zh-CN" altLang="en-US" dirty="0"/>
              <a:t>的形式来获取参数的值，例如，</a:t>
            </a:r>
            <a:r>
              <a:rPr lang="en-US" altLang="zh-CN" dirty="0"/>
              <a:t>$1</a:t>
            </a:r>
            <a:r>
              <a:rPr lang="zh-CN" altLang="en-US" dirty="0"/>
              <a:t>表示第一个参数，</a:t>
            </a:r>
            <a:r>
              <a:rPr lang="en-US" altLang="zh-CN" dirty="0"/>
              <a:t>$2</a:t>
            </a:r>
            <a:r>
              <a:rPr lang="zh-CN" altLang="en-US" dirty="0"/>
              <a:t>表示第二个</a:t>
            </a:r>
            <a:r>
              <a:rPr lang="zh-CN" altLang="en-US" dirty="0" smtClean="0"/>
              <a:t>参数</a:t>
            </a:r>
            <a:r>
              <a:rPr lang="mr-IN" altLang="zh-CN" dirty="0" smtClean="0"/>
              <a:t>…</a:t>
            </a:r>
            <a:r>
              <a:rPr lang="zh-CN" altLang="en-US" dirty="0" smtClean="0"/>
              <a:t>带</a:t>
            </a:r>
            <a:r>
              <a:rPr lang="zh-CN" altLang="en-US" dirty="0"/>
              <a:t>参数的函数示例：</a:t>
            </a:r>
          </a:p>
          <a:p>
            <a:pPr latinLnBrk="1"/>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43</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940050"/>
            <a:ext cx="6324600" cy="3378200"/>
          </a:xfrm>
          <a:prstGeom prst="rect">
            <a:avLst/>
          </a:prstGeom>
        </p:spPr>
      </p:pic>
    </p:spTree>
    <p:extLst>
      <p:ext uri="{BB962C8B-B14F-4D97-AF65-F5344CB8AC3E}">
        <p14:creationId xmlns:p14="http://schemas.microsoft.com/office/powerpoint/2010/main" val="452711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文件重定向</a:t>
            </a:r>
            <a:endParaRPr lang="en-AU" dirty="0"/>
          </a:p>
        </p:txBody>
      </p:sp>
      <p:sp>
        <p:nvSpPr>
          <p:cNvPr id="3" name="Text Placeholder 2"/>
          <p:cNvSpPr>
            <a:spLocks noGrp="1"/>
          </p:cNvSpPr>
          <p:nvPr>
            <p:ph type="body" idx="1"/>
          </p:nvPr>
        </p:nvSpPr>
        <p:spPr/>
        <p:txBody>
          <a:bodyPr/>
          <a:lstStyle/>
          <a:p>
            <a:pPr latinLnBrk="1"/>
            <a:r>
              <a:rPr lang="en-US" altLang="zh-CN" dirty="0"/>
              <a:t>command &gt; file	</a:t>
            </a:r>
            <a:r>
              <a:rPr lang="zh-CN" altLang="en-US" dirty="0"/>
              <a:t>将输出重定向到 </a:t>
            </a:r>
            <a:r>
              <a:rPr lang="en-US" altLang="zh-CN" dirty="0"/>
              <a:t>file</a:t>
            </a:r>
            <a:r>
              <a:rPr lang="zh-CN" altLang="en-US" dirty="0" smtClean="0"/>
              <a:t>。</a:t>
            </a:r>
          </a:p>
          <a:p>
            <a:pPr latinLnBrk="1"/>
            <a:r>
              <a:rPr lang="en-US" altLang="zh-CN" dirty="0" smtClean="0"/>
              <a:t>command </a:t>
            </a:r>
            <a:r>
              <a:rPr lang="en-US" altLang="zh-CN" dirty="0"/>
              <a:t>&lt; file	</a:t>
            </a:r>
            <a:r>
              <a:rPr lang="zh-CN" altLang="en-US" dirty="0"/>
              <a:t>将输入重定向到 </a:t>
            </a:r>
            <a:r>
              <a:rPr lang="en-US" altLang="zh-CN" dirty="0"/>
              <a:t>file</a:t>
            </a:r>
            <a:r>
              <a:rPr lang="zh-CN" altLang="en-US" dirty="0" smtClean="0"/>
              <a:t>。</a:t>
            </a:r>
          </a:p>
          <a:p>
            <a:pPr latinLnBrk="1"/>
            <a:r>
              <a:rPr lang="en-US" altLang="zh-CN" dirty="0" smtClean="0"/>
              <a:t>command </a:t>
            </a:r>
            <a:r>
              <a:rPr lang="en-US" altLang="zh-CN" dirty="0"/>
              <a:t>&gt;&gt; file	</a:t>
            </a:r>
            <a:r>
              <a:rPr lang="zh-CN" altLang="en-US" dirty="0"/>
              <a:t>将输出以追加的方式重定向到 </a:t>
            </a:r>
            <a:r>
              <a:rPr lang="en-US" altLang="zh-CN" dirty="0"/>
              <a:t>file</a:t>
            </a:r>
            <a:r>
              <a:rPr lang="zh-CN" altLang="en-US" dirty="0"/>
              <a:t>。</a:t>
            </a:r>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44</a:t>
            </a:fld>
            <a:endParaRPr lang="en-AU" dirty="0"/>
          </a:p>
        </p:txBody>
      </p:sp>
    </p:spTree>
    <p:extLst>
      <p:ext uri="{BB962C8B-B14F-4D97-AF65-F5344CB8AC3E}">
        <p14:creationId xmlns:p14="http://schemas.microsoft.com/office/powerpoint/2010/main" val="20073635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总结</a:t>
            </a:r>
            <a:endParaRPr lang="en-AU" dirty="0"/>
          </a:p>
        </p:txBody>
      </p:sp>
      <p:sp>
        <p:nvSpPr>
          <p:cNvPr id="3" name="Text Placeholder 2"/>
          <p:cNvSpPr>
            <a:spLocks noGrp="1"/>
          </p:cNvSpPr>
          <p:nvPr>
            <p:ph type="body" idx="1"/>
          </p:nvPr>
        </p:nvSpPr>
        <p:spPr/>
        <p:txBody>
          <a:bodyPr/>
          <a:lstStyle/>
          <a:p>
            <a:pPr latinLnBrk="1"/>
            <a:r>
              <a:rPr lang="zh-CN" altLang="en-US" dirty="0" smtClean="0"/>
              <a:t>什么是</a:t>
            </a:r>
            <a:r>
              <a:rPr lang="en-US" altLang="zh-CN" dirty="0" smtClean="0"/>
              <a:t>Shell?</a:t>
            </a:r>
            <a:endParaRPr lang="zh-CN" altLang="en-US" dirty="0" smtClean="0"/>
          </a:p>
          <a:p>
            <a:pPr latinLnBrk="1"/>
            <a:r>
              <a:rPr lang="en-US" altLang="zh-CN" dirty="0" smtClean="0"/>
              <a:t>Shell</a:t>
            </a:r>
            <a:r>
              <a:rPr lang="zh-CN" altLang="en-US" dirty="0" smtClean="0"/>
              <a:t>一般进行什么操作</a:t>
            </a:r>
            <a:r>
              <a:rPr lang="en-US" altLang="zh-CN" dirty="0" smtClean="0"/>
              <a:t>?</a:t>
            </a:r>
            <a:endParaRPr lang="zh-CN" altLang="en-US" dirty="0" smtClean="0"/>
          </a:p>
          <a:p>
            <a:pPr latinLnBrk="1"/>
            <a:r>
              <a:rPr lang="en-US" altLang="zh-CN" dirty="0" smtClean="0"/>
              <a:t>Shell</a:t>
            </a:r>
            <a:r>
              <a:rPr lang="zh-CN" altLang="en-US" dirty="0" smtClean="0"/>
              <a:t>的基本语法逻辑</a:t>
            </a:r>
            <a:endParaRPr lang="zh-CN" altLang="en-US" dirty="0"/>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45</a:t>
            </a:fld>
            <a:endParaRPr lang="en-AU" dirty="0"/>
          </a:p>
        </p:txBody>
      </p:sp>
    </p:spTree>
    <p:extLst>
      <p:ext uri="{BB962C8B-B14F-4D97-AF65-F5344CB8AC3E}">
        <p14:creationId xmlns:p14="http://schemas.microsoft.com/office/powerpoint/2010/main" val="688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第一个</a:t>
            </a:r>
            <a:r>
              <a:rPr lang="en-US" altLang="zh-CN" dirty="0" smtClean="0"/>
              <a:t>shell</a:t>
            </a:r>
            <a:r>
              <a:rPr lang="zh-CN" altLang="en-US" dirty="0" smtClean="0"/>
              <a:t>脚本</a:t>
            </a:r>
            <a:endParaRPr lang="en-AU" dirty="0"/>
          </a:p>
        </p:txBody>
      </p:sp>
      <p:sp>
        <p:nvSpPr>
          <p:cNvPr id="3" name="Text Placeholder 2"/>
          <p:cNvSpPr>
            <a:spLocks noGrp="1"/>
          </p:cNvSpPr>
          <p:nvPr>
            <p:ph type="body" idx="1"/>
          </p:nvPr>
        </p:nvSpPr>
        <p:spPr/>
        <p:txBody>
          <a:bodyPr/>
          <a:lstStyle/>
          <a:p>
            <a:r>
              <a:rPr lang="zh-CN" altLang="en-US" dirty="0"/>
              <a:t>打开文本编辑器</a:t>
            </a:r>
            <a:r>
              <a:rPr lang="en-US" altLang="zh-CN" dirty="0"/>
              <a:t>(</a:t>
            </a:r>
            <a:r>
              <a:rPr lang="zh-CN" altLang="en-US" dirty="0"/>
              <a:t>可以使用 </a:t>
            </a:r>
            <a:r>
              <a:rPr lang="en-US" altLang="zh-CN" dirty="0"/>
              <a:t>vi/vim </a:t>
            </a:r>
            <a:r>
              <a:rPr lang="zh-CN" altLang="en-US" dirty="0"/>
              <a:t>命令来创建文件</a:t>
            </a:r>
            <a:r>
              <a:rPr lang="en-US" altLang="zh-CN" dirty="0"/>
              <a:t>)</a:t>
            </a:r>
            <a:r>
              <a:rPr lang="zh-CN" altLang="en-US" dirty="0"/>
              <a:t>，新建一个文件 </a:t>
            </a:r>
            <a:r>
              <a:rPr lang="en-US" altLang="zh-CN" dirty="0" err="1"/>
              <a:t>test.sh</a:t>
            </a:r>
            <a:r>
              <a:rPr lang="zh-CN" altLang="en-US" dirty="0"/>
              <a:t>，扩展名为 </a:t>
            </a:r>
            <a:r>
              <a:rPr lang="en-US" altLang="zh-CN" dirty="0" err="1"/>
              <a:t>sh</a:t>
            </a:r>
            <a:r>
              <a:rPr lang="zh-CN" altLang="en-US" dirty="0"/>
              <a:t>（</a:t>
            </a:r>
            <a:r>
              <a:rPr lang="en-US" altLang="zh-CN" dirty="0" err="1"/>
              <a:t>sh</a:t>
            </a:r>
            <a:r>
              <a:rPr lang="zh-CN" altLang="en-US" dirty="0"/>
              <a:t>代表</a:t>
            </a:r>
            <a:r>
              <a:rPr lang="en-US" altLang="zh-CN" dirty="0"/>
              <a:t>shell</a:t>
            </a:r>
            <a:r>
              <a:rPr lang="zh-CN" altLang="en-US" dirty="0" smtClean="0"/>
              <a:t>）</a:t>
            </a:r>
          </a:p>
          <a:p>
            <a:endParaRPr lang="en-US" altLang="zh-CN" dirty="0" smtClean="0"/>
          </a:p>
          <a:p>
            <a:r>
              <a:rPr lang="zh-CN" altLang="en-US" dirty="0" smtClean="0"/>
              <a:t> </a:t>
            </a:r>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5</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48000"/>
            <a:ext cx="4724400" cy="820671"/>
          </a:xfrm>
          <a:prstGeom prst="rect">
            <a:avLst/>
          </a:prstGeom>
        </p:spPr>
      </p:pic>
    </p:spTree>
    <p:extLst>
      <p:ext uri="{BB962C8B-B14F-4D97-AF65-F5344CB8AC3E}">
        <p14:creationId xmlns:p14="http://schemas.microsoft.com/office/powerpoint/2010/main" val="231575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zh-CN" altLang="en-US" dirty="0" smtClean="0"/>
              <a:t>脚本执行</a:t>
            </a:r>
            <a:endParaRPr lang="en-AU" dirty="0"/>
          </a:p>
        </p:txBody>
      </p:sp>
      <p:sp>
        <p:nvSpPr>
          <p:cNvPr id="3" name="Text Placeholder 2"/>
          <p:cNvSpPr>
            <a:spLocks noGrp="1"/>
          </p:cNvSpPr>
          <p:nvPr>
            <p:ph type="body" idx="1"/>
          </p:nvPr>
        </p:nvSpPr>
        <p:spPr/>
        <p:txBody>
          <a:bodyPr/>
          <a:lstStyle/>
          <a:p>
            <a:endParaRPr lang="en-US" altLang="zh-CN" dirty="0" smtClean="0"/>
          </a:p>
          <a:p>
            <a:r>
              <a:rPr lang="zh-CN" altLang="en-US" dirty="0" smtClean="0"/>
              <a:t>通过环境变量下的解释器运行</a:t>
            </a:r>
          </a:p>
          <a:p>
            <a:pPr lvl="1"/>
            <a:r>
              <a:rPr lang="en-US" altLang="zh-CN" dirty="0" err="1"/>
              <a:t>chmod</a:t>
            </a:r>
            <a:r>
              <a:rPr lang="en-US" altLang="zh-CN" dirty="0"/>
              <a:t> +x </a:t>
            </a:r>
            <a:r>
              <a:rPr lang="en-US" altLang="zh-CN" dirty="0" err="1" smtClean="0"/>
              <a:t>test.sh</a:t>
            </a:r>
            <a:r>
              <a:rPr lang="en-US" altLang="zh-CN" dirty="0" smtClean="0"/>
              <a:t> </a:t>
            </a:r>
            <a:r>
              <a:rPr lang="en-US" altLang="zh-CN" dirty="0" smtClean="0"/>
              <a:t>#</a:t>
            </a:r>
            <a:r>
              <a:rPr lang="zh-CN" altLang="en-US" dirty="0" smtClean="0"/>
              <a:t> 使</a:t>
            </a:r>
            <a:r>
              <a:rPr lang="zh-CN" altLang="en-US" dirty="0"/>
              <a:t>脚本具有执行权限 </a:t>
            </a:r>
            <a:endParaRPr lang="zh-CN" altLang="en-US" dirty="0" smtClean="0"/>
          </a:p>
          <a:p>
            <a:pPr lvl="1"/>
            <a:r>
              <a:rPr lang="en-US" altLang="zh-CN" dirty="0" smtClean="0"/>
              <a:t>./</a:t>
            </a:r>
            <a:r>
              <a:rPr lang="en-US" altLang="zh-CN" dirty="0" err="1"/>
              <a:t>test.sh</a:t>
            </a:r>
            <a:r>
              <a:rPr lang="en-US" altLang="zh-CN" dirty="0"/>
              <a:t> #</a:t>
            </a:r>
            <a:r>
              <a:rPr lang="zh-CN" altLang="en-US" dirty="0"/>
              <a:t>执行</a:t>
            </a:r>
            <a:r>
              <a:rPr lang="zh-CN" altLang="en-US" dirty="0" smtClean="0"/>
              <a:t>脚本</a:t>
            </a:r>
          </a:p>
          <a:p>
            <a:r>
              <a:rPr lang="zh-CN" altLang="en-US" dirty="0" smtClean="0"/>
              <a:t>直接运行解释器运行</a:t>
            </a:r>
          </a:p>
          <a:p>
            <a:pPr lvl="1"/>
            <a:r>
              <a:rPr lang="en-US" altLang="zh-CN" dirty="0"/>
              <a:t>/bin/</a:t>
            </a:r>
            <a:r>
              <a:rPr lang="en-US" altLang="zh-CN" dirty="0" err="1"/>
              <a:t>sh</a:t>
            </a:r>
            <a:r>
              <a:rPr lang="en-US" altLang="zh-CN" dirty="0"/>
              <a:t> </a:t>
            </a:r>
            <a:r>
              <a:rPr lang="en-US" altLang="zh-CN" dirty="0" err="1"/>
              <a:t>test.sh</a:t>
            </a:r>
            <a:endParaRPr lang="zh-CN" altLang="en-US"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6</a:t>
            </a:fld>
            <a:endParaRPr lang="en-AU" dirty="0"/>
          </a:p>
        </p:txBody>
      </p:sp>
    </p:spTree>
    <p:extLst>
      <p:ext uri="{BB962C8B-B14F-4D97-AF65-F5344CB8AC3E}">
        <p14:creationId xmlns:p14="http://schemas.microsoft.com/office/powerpoint/2010/main" val="1531662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变量</a:t>
            </a:r>
            <a:endParaRPr lang="en-AU" dirty="0"/>
          </a:p>
        </p:txBody>
      </p:sp>
      <p:sp>
        <p:nvSpPr>
          <p:cNvPr id="3" name="Text Placeholder 2"/>
          <p:cNvSpPr>
            <a:spLocks noGrp="1"/>
          </p:cNvSpPr>
          <p:nvPr>
            <p:ph type="body" idx="1"/>
          </p:nvPr>
        </p:nvSpPr>
        <p:spPr/>
        <p:txBody>
          <a:bodyPr/>
          <a:lstStyle/>
          <a:p>
            <a:pPr latinLnBrk="1"/>
            <a:r>
              <a:rPr lang="zh-CN" altLang="en-US" dirty="0"/>
              <a:t>变量名的命名须遵循如下规则：</a:t>
            </a:r>
          </a:p>
          <a:p>
            <a:pPr lvl="1" latinLnBrk="1"/>
            <a:r>
              <a:rPr lang="zh-CN" altLang="en-US" dirty="0"/>
              <a:t>命名只能使用英文字母，数字和下划线，首个字符不能以数字开头。</a:t>
            </a:r>
          </a:p>
          <a:p>
            <a:pPr lvl="1" latinLnBrk="1"/>
            <a:r>
              <a:rPr lang="zh-CN" altLang="en-US" dirty="0"/>
              <a:t>中间不能有空格，可以使用下划线（</a:t>
            </a:r>
            <a:r>
              <a:rPr lang="en-US" altLang="zh-CN" dirty="0"/>
              <a:t>_</a:t>
            </a:r>
            <a:r>
              <a:rPr lang="zh-CN" altLang="en-US" dirty="0"/>
              <a:t>）。</a:t>
            </a:r>
          </a:p>
          <a:p>
            <a:pPr lvl="1" latinLnBrk="1"/>
            <a:r>
              <a:rPr lang="zh-CN" altLang="en-US" dirty="0"/>
              <a:t>不能使用标点符号。</a:t>
            </a:r>
          </a:p>
          <a:p>
            <a:pPr lvl="1" latinLnBrk="1"/>
            <a:r>
              <a:rPr lang="zh-CN" altLang="en-US" dirty="0"/>
              <a:t>不能使用</a:t>
            </a:r>
            <a:r>
              <a:rPr lang="en-US" altLang="zh-CN" dirty="0"/>
              <a:t>bash</a:t>
            </a:r>
            <a:r>
              <a:rPr lang="zh-CN" altLang="en-US" dirty="0"/>
              <a:t>里的关键字（可用</a:t>
            </a:r>
            <a:r>
              <a:rPr lang="en-US" altLang="zh-CN" dirty="0"/>
              <a:t>help</a:t>
            </a:r>
            <a:r>
              <a:rPr lang="zh-CN" altLang="en-US" dirty="0"/>
              <a:t>命令查看保留关键字）。</a:t>
            </a:r>
          </a:p>
          <a:p>
            <a:r>
              <a:rPr lang="zh-CN" altLang="en-US" dirty="0" smtClean="0"/>
              <a:t>变量名示例</a:t>
            </a:r>
          </a:p>
          <a:p>
            <a:pPr lvl="1"/>
            <a:r>
              <a:rPr lang="en-US" altLang="zh-CN" dirty="0" smtClean="0"/>
              <a:t>RUNOOB</a:t>
            </a:r>
            <a:r>
              <a:rPr lang="zh-CN" altLang="en-US" dirty="0" smtClean="0"/>
              <a:t>、</a:t>
            </a:r>
            <a:r>
              <a:rPr lang="en-US" altLang="zh-CN" dirty="0" smtClean="0"/>
              <a:t>LD_LIBRARY_PATH</a:t>
            </a:r>
            <a:r>
              <a:rPr lang="zh-CN" altLang="en-US" dirty="0" smtClean="0"/>
              <a:t>、</a:t>
            </a:r>
            <a:r>
              <a:rPr lang="en-US" altLang="zh-CN" dirty="0" smtClean="0"/>
              <a:t>_</a:t>
            </a:r>
            <a:r>
              <a:rPr lang="en-US" altLang="zh-CN" dirty="0" err="1" smtClean="0"/>
              <a:t>var</a:t>
            </a:r>
            <a:r>
              <a:rPr lang="zh-CN" altLang="en-US" dirty="0" smtClean="0"/>
              <a:t>、</a:t>
            </a:r>
            <a:r>
              <a:rPr lang="en-US" altLang="zh-CN" dirty="0" smtClean="0"/>
              <a:t>var2</a:t>
            </a:r>
            <a:endParaRPr lang="zh-CN" altLang="en-US" dirty="0" smtClean="0"/>
          </a:p>
          <a:p>
            <a:r>
              <a:rPr lang="zh-CN" altLang="en-US" dirty="0" smtClean="0"/>
              <a:t>无效的变量名</a:t>
            </a:r>
          </a:p>
          <a:p>
            <a:pPr lvl="1"/>
            <a:r>
              <a:rPr lang="en-US" altLang="zh-CN" dirty="0"/>
              <a:t>?</a:t>
            </a:r>
            <a:r>
              <a:rPr lang="en-US" altLang="zh-CN" dirty="0" err="1" smtClean="0"/>
              <a:t>var</a:t>
            </a:r>
            <a:r>
              <a:rPr lang="en-US" altLang="zh-CN" dirty="0" smtClean="0"/>
              <a:t>=123</a:t>
            </a:r>
            <a:r>
              <a:rPr lang="zh-CN" altLang="en-US" dirty="0" smtClean="0"/>
              <a:t>、</a:t>
            </a:r>
            <a:r>
              <a:rPr lang="en-US" altLang="zh-CN" dirty="0" smtClean="0"/>
              <a:t>user*name=</a:t>
            </a:r>
            <a:r>
              <a:rPr lang="en-US" altLang="zh-CN" dirty="0" err="1" smtClean="0"/>
              <a:t>runoob</a:t>
            </a:r>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7</a:t>
            </a:fld>
            <a:endParaRPr lang="en-AU" dirty="0"/>
          </a:p>
        </p:txBody>
      </p:sp>
    </p:spTree>
    <p:extLst>
      <p:ext uri="{BB962C8B-B14F-4D97-AF65-F5344CB8AC3E}">
        <p14:creationId xmlns:p14="http://schemas.microsoft.com/office/powerpoint/2010/main" val="732933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赋值语句</a:t>
            </a:r>
            <a:endParaRPr lang="en-AU" dirty="0"/>
          </a:p>
        </p:txBody>
      </p:sp>
      <p:sp>
        <p:nvSpPr>
          <p:cNvPr id="3" name="Text Placeholder 2"/>
          <p:cNvSpPr>
            <a:spLocks noGrp="1"/>
          </p:cNvSpPr>
          <p:nvPr>
            <p:ph type="body" idx="1"/>
          </p:nvPr>
        </p:nvSpPr>
        <p:spPr/>
        <p:txBody>
          <a:bodyPr/>
          <a:lstStyle/>
          <a:p>
            <a:r>
              <a:rPr lang="en-US" altLang="zh-CN" dirty="0" err="1"/>
              <a:t>your_name</a:t>
            </a:r>
            <a:r>
              <a:rPr lang="en-US" altLang="zh-CN" dirty="0" smtClean="0"/>
              <a:t>=”this</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string“</a:t>
            </a:r>
            <a:endParaRPr lang="zh-CN" altLang="en-US" dirty="0" smtClean="0"/>
          </a:p>
          <a:p>
            <a:pPr lvl="1"/>
            <a:r>
              <a:rPr lang="zh-CN" altLang="en-US" dirty="0">
                <a:solidFill>
                  <a:srgbClr val="FF0000"/>
                </a:solidFill>
              </a:rPr>
              <a:t>注意，变量名和等号之间不能有</a:t>
            </a:r>
            <a:r>
              <a:rPr lang="zh-CN" altLang="en-US" dirty="0" smtClean="0">
                <a:solidFill>
                  <a:srgbClr val="FF0000"/>
                </a:solidFill>
              </a:rPr>
              <a:t>空格</a:t>
            </a:r>
          </a:p>
          <a:p>
            <a:r>
              <a:rPr lang="zh-CN" altLang="en-US" dirty="0"/>
              <a:t>使用一个定义过的变量，只要在变量名前面加美元符号即可，如</a:t>
            </a:r>
            <a:r>
              <a:rPr lang="zh-CN" altLang="en-US" dirty="0" smtClean="0"/>
              <a:t>：</a:t>
            </a:r>
          </a:p>
          <a:p>
            <a:endParaRPr lang="en-US" altLang="zh-CN" dirty="0" smtClean="0">
              <a:solidFill>
                <a:srgbClr val="FF0000"/>
              </a:solidFill>
            </a:endParaRPr>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8</a:t>
            </a:fld>
            <a:endParaRPr lang="en-AU"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505200"/>
            <a:ext cx="4933950" cy="1169020"/>
          </a:xfrm>
          <a:prstGeom prst="rect">
            <a:avLst/>
          </a:prstGeom>
        </p:spPr>
      </p:pic>
    </p:spTree>
    <p:extLst>
      <p:ext uri="{BB962C8B-B14F-4D97-AF65-F5344CB8AC3E}">
        <p14:creationId xmlns:p14="http://schemas.microsoft.com/office/powerpoint/2010/main" val="37273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altLang="zh-CN" dirty="0" smtClean="0"/>
              <a:t>Shell</a:t>
            </a:r>
            <a:r>
              <a:rPr lang="zh-CN" altLang="en-US" dirty="0" smtClean="0"/>
              <a:t>赋值语句</a:t>
            </a:r>
            <a:endParaRPr lang="en-AU" dirty="0"/>
          </a:p>
        </p:txBody>
      </p:sp>
      <p:sp>
        <p:nvSpPr>
          <p:cNvPr id="3" name="Text Placeholder 2"/>
          <p:cNvSpPr>
            <a:spLocks noGrp="1"/>
          </p:cNvSpPr>
          <p:nvPr>
            <p:ph type="body" idx="1"/>
          </p:nvPr>
        </p:nvSpPr>
        <p:spPr/>
        <p:txBody>
          <a:bodyPr/>
          <a:lstStyle/>
          <a:p>
            <a:pPr latinLnBrk="1"/>
            <a:r>
              <a:rPr lang="zh-CN" altLang="en-US" dirty="0"/>
              <a:t>变量名外面的花括号是可选的，加不加都行，加花括号是为了帮助解释器识别变量的边界，比如下面这种情况</a:t>
            </a:r>
            <a:r>
              <a:rPr lang="zh-CN" altLang="en-US" dirty="0" smtClean="0"/>
              <a:t>：</a:t>
            </a:r>
          </a:p>
          <a:p>
            <a:pPr latinLnBrk="1"/>
            <a:endParaRPr lang="zh-CN" altLang="en-US" dirty="0"/>
          </a:p>
          <a:p>
            <a:pPr latinLnBrk="1"/>
            <a:endParaRPr lang="en-US" altLang="zh-CN" dirty="0" smtClean="0"/>
          </a:p>
          <a:p>
            <a:endParaRPr lang="en-AU" dirty="0"/>
          </a:p>
        </p:txBody>
      </p:sp>
      <p:sp>
        <p:nvSpPr>
          <p:cNvPr id="5" name="Slide Number Placeholder 4"/>
          <p:cNvSpPr>
            <a:spLocks noGrp="1"/>
          </p:cNvSpPr>
          <p:nvPr>
            <p:ph type="sldNum" sz="quarter" idx="4"/>
          </p:nvPr>
        </p:nvSpPr>
        <p:spPr/>
        <p:txBody>
          <a:bodyPr/>
          <a:lstStyle/>
          <a:p>
            <a:fld id="{3A184E75-542C-4E07-9555-B23559610543}" type="slidenum">
              <a:rPr lang="en-AU" smtClean="0"/>
              <a:pPr/>
              <a:t>9</a:t>
            </a:fld>
            <a:endParaRPr lang="en-AU"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895600"/>
            <a:ext cx="6858000" cy="1435100"/>
          </a:xfrm>
          <a:prstGeom prst="rect">
            <a:avLst/>
          </a:prstGeom>
        </p:spPr>
      </p:pic>
    </p:spTree>
    <p:extLst>
      <p:ext uri="{BB962C8B-B14F-4D97-AF65-F5344CB8AC3E}">
        <p14:creationId xmlns:p14="http://schemas.microsoft.com/office/powerpoint/2010/main" val="259942658"/>
      </p:ext>
    </p:extLst>
  </p:cSld>
  <p:clrMapOvr>
    <a:masterClrMapping/>
  </p:clrMapOvr>
  <p:timing>
    <p:tnLst>
      <p:par>
        <p:cTn id="1" dur="indefinite" restart="never" nodeType="tmRoot"/>
      </p:par>
    </p:tnLst>
  </p:timing>
</p:sld>
</file>

<file path=ppt/theme/theme1.xml><?xml version="1.0" encoding="utf-8"?>
<a:theme xmlns:a="http://schemas.openxmlformats.org/drawingml/2006/main">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14895</TotalTime>
  <Words>1520</Words>
  <Application>Microsoft Macintosh PowerPoint</Application>
  <PresentationFormat>全屏显示(4:3)</PresentationFormat>
  <Paragraphs>296</Paragraphs>
  <Slides>45</Slides>
  <Notes>45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45</vt:i4>
      </vt:variant>
    </vt:vector>
  </HeadingPairs>
  <TitlesOfParts>
    <vt:vector size="49" baseType="lpstr">
      <vt:lpstr>Courier New</vt:lpstr>
      <vt:lpstr>Wingdings</vt:lpstr>
      <vt:lpstr>Arial</vt:lpstr>
      <vt:lpstr/>
      <vt:lpstr>Linux培训课程  Lecture 2</vt:lpstr>
      <vt:lpstr>目录</vt:lpstr>
      <vt:lpstr>Shell介绍</vt:lpstr>
      <vt:lpstr>Shell介绍</vt:lpstr>
      <vt:lpstr>第一个shell脚本</vt:lpstr>
      <vt:lpstr>脚本执行</vt:lpstr>
      <vt:lpstr>Shell变量</vt:lpstr>
      <vt:lpstr>Shell赋值语句</vt:lpstr>
      <vt:lpstr>Shell赋值语句</vt:lpstr>
      <vt:lpstr>Shell赋值语句</vt:lpstr>
      <vt:lpstr>只读变量</vt:lpstr>
      <vt:lpstr>删除变量</vt:lpstr>
      <vt:lpstr>Shell字符串</vt:lpstr>
      <vt:lpstr>Shell字符串</vt:lpstr>
      <vt:lpstr>字符串拼接</vt:lpstr>
      <vt:lpstr>字符串处理方法</vt:lpstr>
      <vt:lpstr>Shell数组</vt:lpstr>
      <vt:lpstr>Shell数组</vt:lpstr>
      <vt:lpstr>Shell数组</vt:lpstr>
      <vt:lpstr>Shell注释</vt:lpstr>
      <vt:lpstr>Shell传递参数</vt:lpstr>
      <vt:lpstr>Shell传递参数</vt:lpstr>
      <vt:lpstr>Shell传递参数</vt:lpstr>
      <vt:lpstr>Shell基本运算符</vt:lpstr>
      <vt:lpstr>Shell基本运算符</vt:lpstr>
      <vt:lpstr>Shell基本运算符</vt:lpstr>
      <vt:lpstr>Shell关系运算符</vt:lpstr>
      <vt:lpstr>Shell布尔运算符</vt:lpstr>
      <vt:lpstr>Shell逻辑运算符</vt:lpstr>
      <vt:lpstr>Shell字符串运算符</vt:lpstr>
      <vt:lpstr>test命令</vt:lpstr>
      <vt:lpstr>Shell流程控制-if语句</vt:lpstr>
      <vt:lpstr>Shell流程控制-if语句</vt:lpstr>
      <vt:lpstr>Shell流程控制-for语句</vt:lpstr>
      <vt:lpstr>Shell流程控制-while语句</vt:lpstr>
      <vt:lpstr>Shell流程控制-case语句</vt:lpstr>
      <vt:lpstr>Shell流程控制-case语句</vt:lpstr>
      <vt:lpstr>Shell流程控制-break语句</vt:lpstr>
      <vt:lpstr>Shell流程控制-continue语句</vt:lpstr>
      <vt:lpstr>Shell函数</vt:lpstr>
      <vt:lpstr>第一个Shell函数</vt:lpstr>
      <vt:lpstr>有返回值的Shell函数</vt:lpstr>
      <vt:lpstr>带参数的Shell函数</vt:lpstr>
      <vt:lpstr>文件重定向</vt:lpstr>
      <vt:lpstr>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Lecture 1</dc:title>
  <dc:creator>A</dc:creator>
  <cp:lastModifiedBy>Microsoft Office 用户</cp:lastModifiedBy>
  <cp:revision>273</cp:revision>
  <dcterms:modified xsi:type="dcterms:W3CDTF">2019-07-22T03:54:09Z</dcterms:modified>
</cp:coreProperties>
</file>