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sldIdLst>
    <p:sldId id="256" r:id="rId3"/>
    <p:sldId id="266" r:id="rId4"/>
    <p:sldId id="257" r:id="rId5"/>
    <p:sldId id="279" r:id="rId6"/>
    <p:sldId id="280" r:id="rId7"/>
    <p:sldId id="281" r:id="rId8"/>
    <p:sldId id="274" r:id="rId9"/>
    <p:sldId id="258" r:id="rId10"/>
    <p:sldId id="259" r:id="rId11"/>
    <p:sldId id="260" r:id="rId12"/>
    <p:sldId id="261" r:id="rId13"/>
    <p:sldId id="263" r:id="rId14"/>
    <p:sldId id="262" r:id="rId15"/>
    <p:sldId id="267" r:id="rId16"/>
    <p:sldId id="273" r:id="rId17"/>
    <p:sldId id="275" r:id="rId18"/>
    <p:sldId id="265" r:id="rId19"/>
    <p:sldId id="264" r:id="rId20"/>
    <p:sldId id="269" r:id="rId21"/>
    <p:sldId id="270" r:id="rId22"/>
    <p:sldId id="268" r:id="rId23"/>
    <p:sldId id="271" r:id="rId24"/>
    <p:sldId id="272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om" initials="JT" lastIdx="1" clrIdx="0">
    <p:extLst>
      <p:ext uri="{19B8F6BF-5375-455C-9EA6-DF929625EA0E}">
        <p15:presenceInfo xmlns:p15="http://schemas.microsoft.com/office/powerpoint/2012/main" userId="b329e11dc848a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8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6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2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0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5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1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67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3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73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25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42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6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719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40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0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3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4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A191CA-1857-4050-9BCF-2E7B448CA75D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6F01E1-B179-4F60-BB3D-973777F4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125B27-4800-42D4-B349-FDF9B972B076}"/>
              </a:ext>
            </a:extLst>
          </p:cNvPr>
          <p:cNvSpPr txBox="1"/>
          <p:nvPr/>
        </p:nvSpPr>
        <p:spPr>
          <a:xfrm>
            <a:off x="2258008" y="942392"/>
            <a:ext cx="587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本期课程目标，对于一个技术点，做到以下几点：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一、明白它是什么？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二、它有什么用？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三、怎么做？怎么用？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四、了解一些浅层次的底层技术原理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五、对于一些重要技术点，有针对性的挑几个作为专题讲解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六、</a:t>
            </a:r>
            <a:r>
              <a:rPr lang="zh-CN" altLang="en-US" b="1" dirty="0">
                <a:solidFill>
                  <a:schemeClr val="bg1"/>
                </a:solidFill>
              </a:rPr>
              <a:t>掌握</a:t>
            </a:r>
            <a:r>
              <a:rPr lang="zh-CN" altLang="en-US" dirty="0">
                <a:solidFill>
                  <a:schemeClr val="bg1"/>
                </a:solidFill>
              </a:rPr>
              <a:t>一些大数据领域会涉及到的计算机基础知识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七、</a:t>
            </a:r>
            <a:r>
              <a:rPr lang="zh-CN" altLang="en-US" b="1" dirty="0">
                <a:solidFill>
                  <a:schemeClr val="bg1"/>
                </a:solidFill>
              </a:rPr>
              <a:t>掌握</a:t>
            </a:r>
            <a:r>
              <a:rPr lang="zh-CN" altLang="en-US" dirty="0">
                <a:solidFill>
                  <a:schemeClr val="bg1"/>
                </a:solidFill>
              </a:rPr>
              <a:t>课程中的入门例子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C6E177-70FD-4833-8727-637868FF8DAB}"/>
              </a:ext>
            </a:extLst>
          </p:cNvPr>
          <p:cNvSpPr txBox="1"/>
          <p:nvPr/>
        </p:nvSpPr>
        <p:spPr>
          <a:xfrm>
            <a:off x="2332653" y="195943"/>
            <a:ext cx="72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开讲之前，大家达成共同目标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71D0D-95EB-4035-91C7-0EEBC8F9E327}"/>
              </a:ext>
            </a:extLst>
          </p:cNvPr>
          <p:cNvSpPr txBox="1"/>
          <p:nvPr/>
        </p:nvSpPr>
        <p:spPr>
          <a:xfrm>
            <a:off x="9237306" y="6292725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贝之塔大数据</a:t>
            </a:r>
          </a:p>
        </p:txBody>
      </p:sp>
    </p:spTree>
    <p:extLst>
      <p:ext uri="{BB962C8B-B14F-4D97-AF65-F5344CB8AC3E}">
        <p14:creationId xmlns:p14="http://schemas.microsoft.com/office/powerpoint/2010/main" val="4178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183344" y="2163083"/>
            <a:ext cx="5828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它能储存多大的文件？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它能储存多少个文件？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大量的小文件用</a:t>
            </a:r>
            <a:r>
              <a:rPr lang="en-US" altLang="zh-CN" dirty="0"/>
              <a:t>HDFS</a:t>
            </a:r>
            <a:r>
              <a:rPr lang="zh-CN" altLang="en-US" dirty="0"/>
              <a:t>储存好不好？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关于文件管理，想象一下读文件的过程：文件名？文件路径？文件储存在哪里？</a:t>
            </a:r>
          </a:p>
          <a:p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1A9AFF-C952-4C15-8D05-041695A8D4E1}"/>
              </a:ext>
            </a:extLst>
          </p:cNvPr>
          <p:cNvGrpSpPr/>
          <p:nvPr/>
        </p:nvGrpSpPr>
        <p:grpSpPr>
          <a:xfrm>
            <a:off x="7339924" y="2163083"/>
            <a:ext cx="3978222" cy="2144555"/>
            <a:chOff x="5981700" y="2097590"/>
            <a:chExt cx="4778322" cy="241435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97FE549-50E1-493D-A23C-3B47F844BD8E}"/>
                </a:ext>
              </a:extLst>
            </p:cNvPr>
            <p:cNvSpPr txBox="1"/>
            <p:nvPr/>
          </p:nvSpPr>
          <p:spPr>
            <a:xfrm>
              <a:off x="9008906" y="4096151"/>
              <a:ext cx="1499073" cy="41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HDFS</a:t>
              </a:r>
              <a:r>
                <a:rPr lang="zh-CN" altLang="en-US" dirty="0">
                  <a:solidFill>
                    <a:schemeClr val="bg1"/>
                  </a:solidFill>
                </a:rPr>
                <a:t>集群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11E23C8-FF10-4730-A5DB-8CCD42FD6DDA}"/>
                </a:ext>
              </a:extLst>
            </p:cNvPr>
            <p:cNvSpPr/>
            <p:nvPr/>
          </p:nvSpPr>
          <p:spPr>
            <a:xfrm>
              <a:off x="9263467" y="2097590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" name="流程图: 多文档 2">
              <a:extLst>
                <a:ext uri="{FF2B5EF4-FFF2-40B4-BE49-F238E27FC236}">
                  <a16:creationId xmlns:a16="http://schemas.microsoft.com/office/drawing/2014/main" id="{56A1E88E-8D99-4DF3-8632-62B405F9E525}"/>
                </a:ext>
              </a:extLst>
            </p:cNvPr>
            <p:cNvSpPr/>
            <p:nvPr/>
          </p:nvSpPr>
          <p:spPr>
            <a:xfrm>
              <a:off x="5981700" y="2713056"/>
              <a:ext cx="1013827" cy="102911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12E59EF-F92C-4D87-ACF2-114F5C592A5E}"/>
                </a:ext>
              </a:extLst>
            </p:cNvPr>
            <p:cNvCxnSpPr/>
            <p:nvPr/>
          </p:nvCxnSpPr>
          <p:spPr>
            <a:xfrm flipV="1">
              <a:off x="7281162" y="2300683"/>
              <a:ext cx="1784338" cy="463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03D517-F1DA-43BB-8F87-FE2C6E43C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295" y="3008651"/>
              <a:ext cx="1733205" cy="13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7C3A451-2BC0-42CA-9F7F-4CF6F9CFEC11}"/>
                </a:ext>
              </a:extLst>
            </p:cNvPr>
            <p:cNvCxnSpPr>
              <a:cxnSpLocks/>
            </p:cNvCxnSpPr>
            <p:nvPr/>
          </p:nvCxnSpPr>
          <p:spPr>
            <a:xfrm>
              <a:off x="7332295" y="3563349"/>
              <a:ext cx="190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F4403D-EFE0-4635-94D0-C2423FF526D6}"/>
                </a:ext>
              </a:extLst>
            </p:cNvPr>
            <p:cNvSpPr txBox="1"/>
            <p:nvPr/>
          </p:nvSpPr>
          <p:spPr>
            <a:xfrm>
              <a:off x="5981700" y="4096150"/>
              <a:ext cx="2415556" cy="41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7BE019-6C57-4136-876B-66B00FB0EF25}"/>
                </a:ext>
              </a:extLst>
            </p:cNvPr>
            <p:cNvSpPr/>
            <p:nvPr/>
          </p:nvSpPr>
          <p:spPr>
            <a:xfrm>
              <a:off x="9774298" y="2244843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0219D38-ED56-4B23-8981-10FD7AD59E5A}"/>
                </a:ext>
              </a:extLst>
            </p:cNvPr>
            <p:cNvSpPr/>
            <p:nvPr/>
          </p:nvSpPr>
          <p:spPr>
            <a:xfrm>
              <a:off x="9241818" y="2669252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BEDCAA-93B0-4C0A-8BC7-D70C2A7CE0BC}"/>
                </a:ext>
              </a:extLst>
            </p:cNvPr>
            <p:cNvSpPr/>
            <p:nvPr/>
          </p:nvSpPr>
          <p:spPr>
            <a:xfrm>
              <a:off x="9752649" y="2816505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61C072-3982-4376-882C-8055E629E753}"/>
                </a:ext>
              </a:extLst>
            </p:cNvPr>
            <p:cNvSpPr/>
            <p:nvPr/>
          </p:nvSpPr>
          <p:spPr>
            <a:xfrm>
              <a:off x="9333258" y="3240914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8E2E80D-4E2F-4D4A-B874-9B230876A322}"/>
                </a:ext>
              </a:extLst>
            </p:cNvPr>
            <p:cNvSpPr/>
            <p:nvPr/>
          </p:nvSpPr>
          <p:spPr>
            <a:xfrm>
              <a:off x="9844089" y="3388167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E4F04E3-B4F9-4B60-A789-A831EA19DCF9}"/>
                </a:ext>
              </a:extLst>
            </p:cNvPr>
            <p:cNvSpPr/>
            <p:nvPr/>
          </p:nvSpPr>
          <p:spPr>
            <a:xfrm>
              <a:off x="10306778" y="2461460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6156EF-702E-4A28-8B80-B8F0EB6BFE7C}"/>
                </a:ext>
              </a:extLst>
            </p:cNvPr>
            <p:cNvSpPr/>
            <p:nvPr/>
          </p:nvSpPr>
          <p:spPr>
            <a:xfrm>
              <a:off x="10285129" y="3033122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91DB6D7-FC83-4806-9091-DC96075F7467}"/>
                </a:ext>
              </a:extLst>
            </p:cNvPr>
            <p:cNvSpPr/>
            <p:nvPr/>
          </p:nvSpPr>
          <p:spPr>
            <a:xfrm>
              <a:off x="10376569" y="3604784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50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8011730" y="6393284"/>
            <a:ext cx="18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HDFS</a:t>
            </a:r>
            <a:r>
              <a:rPr lang="zh-CN" altLang="en-US" dirty="0"/>
              <a:t>逻辑架构：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84DDC0-B47D-43C8-8D85-EA5BFFB6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10" y="1739860"/>
            <a:ext cx="7702867" cy="45940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947AA3-6BD0-4C0C-B35D-D973EB3AF063}"/>
              </a:ext>
            </a:extLst>
          </p:cNvPr>
          <p:cNvSpPr txBox="1"/>
          <p:nvPr/>
        </p:nvSpPr>
        <p:spPr>
          <a:xfrm>
            <a:off x="382555" y="2146041"/>
            <a:ext cx="2985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掌握几个概念：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客户端</a:t>
            </a:r>
            <a:endParaRPr lang="en-US" altLang="zh-CN" dirty="0"/>
          </a:p>
          <a:p>
            <a:r>
              <a:rPr lang="en-US" altLang="zh-CN" dirty="0"/>
              <a:t>2.NameNode</a:t>
            </a:r>
          </a:p>
          <a:p>
            <a:r>
              <a:rPr lang="en-US" altLang="zh-CN" dirty="0"/>
              <a:t>3.DataNode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数据块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96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1E51528-0B1A-416A-8955-727531FD5304}"/>
              </a:ext>
            </a:extLst>
          </p:cNvPr>
          <p:cNvSpPr/>
          <p:nvPr/>
        </p:nvSpPr>
        <p:spPr>
          <a:xfrm>
            <a:off x="7464488" y="1717874"/>
            <a:ext cx="1324947" cy="4151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52E7D4C-CE8B-4596-B81B-8C96ECE887BD}"/>
              </a:ext>
            </a:extLst>
          </p:cNvPr>
          <p:cNvSpPr/>
          <p:nvPr/>
        </p:nvSpPr>
        <p:spPr>
          <a:xfrm>
            <a:off x="9178369" y="1718892"/>
            <a:ext cx="2764815" cy="4151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98CE64-7FB4-4DD4-9C28-AAF576F4ED55}"/>
              </a:ext>
            </a:extLst>
          </p:cNvPr>
          <p:cNvSpPr txBox="1"/>
          <p:nvPr/>
        </p:nvSpPr>
        <p:spPr>
          <a:xfrm>
            <a:off x="447868" y="1661712"/>
            <a:ext cx="635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关于数据块：  </a:t>
            </a:r>
            <a:r>
              <a:rPr lang="en-US" altLang="zh-CN" dirty="0"/>
              <a:t>HDFS</a:t>
            </a:r>
            <a:r>
              <a:rPr lang="zh-CN" altLang="en-US" dirty="0"/>
              <a:t>管理文件的基本单位， 文件被 划分为块进行独立储存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730685F-5A6A-4605-A5B4-150301D72E2D}"/>
              </a:ext>
            </a:extLst>
          </p:cNvPr>
          <p:cNvSpPr/>
          <p:nvPr/>
        </p:nvSpPr>
        <p:spPr>
          <a:xfrm>
            <a:off x="1926772" y="2875113"/>
            <a:ext cx="2621902" cy="1310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网站日志</a:t>
            </a:r>
            <a:r>
              <a:rPr lang="en-US" altLang="zh-CN" dirty="0">
                <a:solidFill>
                  <a:schemeClr val="bg1"/>
                </a:solidFill>
              </a:rPr>
              <a:t>.zip(300m)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32BD72-5F1C-4453-B373-EE7EBD0154A1}"/>
              </a:ext>
            </a:extLst>
          </p:cNvPr>
          <p:cNvSpPr/>
          <p:nvPr/>
        </p:nvSpPr>
        <p:spPr>
          <a:xfrm>
            <a:off x="7607559" y="2169345"/>
            <a:ext cx="1045029" cy="9278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4205F0-A113-4227-A9F1-246F6E90E786}"/>
              </a:ext>
            </a:extLst>
          </p:cNvPr>
          <p:cNvSpPr/>
          <p:nvPr/>
        </p:nvSpPr>
        <p:spPr>
          <a:xfrm>
            <a:off x="7616889" y="3279690"/>
            <a:ext cx="1045029" cy="9278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84A823-78B3-44B9-95F9-ABFDFF526D24}"/>
              </a:ext>
            </a:extLst>
          </p:cNvPr>
          <p:cNvSpPr/>
          <p:nvPr/>
        </p:nvSpPr>
        <p:spPr>
          <a:xfrm>
            <a:off x="7607558" y="4459238"/>
            <a:ext cx="1045029" cy="9278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70A72C4-A698-4924-885A-8369458906F6}"/>
              </a:ext>
            </a:extLst>
          </p:cNvPr>
          <p:cNvSpPr/>
          <p:nvPr/>
        </p:nvSpPr>
        <p:spPr>
          <a:xfrm flipV="1">
            <a:off x="4724400" y="3437558"/>
            <a:ext cx="2743200" cy="27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E8320-C621-4DA6-B961-5FDF98323BAD}"/>
              </a:ext>
            </a:extLst>
          </p:cNvPr>
          <p:cNvSpPr txBox="1"/>
          <p:nvPr/>
        </p:nvSpPr>
        <p:spPr>
          <a:xfrm>
            <a:off x="5386873" y="3096217"/>
            <a:ext cx="17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划分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573A83-DDBD-412A-B743-FAB521403381}"/>
              </a:ext>
            </a:extLst>
          </p:cNvPr>
          <p:cNvSpPr txBox="1"/>
          <p:nvPr/>
        </p:nvSpPr>
        <p:spPr>
          <a:xfrm>
            <a:off x="2357377" y="4913741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为什么不相等？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0B52F8-803C-44E7-91A4-E70F85B453E4}"/>
              </a:ext>
            </a:extLst>
          </p:cNvPr>
          <p:cNvSpPr/>
          <p:nvPr/>
        </p:nvSpPr>
        <p:spPr>
          <a:xfrm>
            <a:off x="10699104" y="2169345"/>
            <a:ext cx="1045029" cy="9278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0C01834-8A41-458B-9F74-9CAD9E813F64}"/>
              </a:ext>
            </a:extLst>
          </p:cNvPr>
          <p:cNvSpPr/>
          <p:nvPr/>
        </p:nvSpPr>
        <p:spPr>
          <a:xfrm>
            <a:off x="10708434" y="3279690"/>
            <a:ext cx="1045029" cy="9278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FBA111F-6FBE-4DEE-A6AE-99BA9B01146B}"/>
              </a:ext>
            </a:extLst>
          </p:cNvPr>
          <p:cNvSpPr/>
          <p:nvPr/>
        </p:nvSpPr>
        <p:spPr>
          <a:xfrm>
            <a:off x="10699103" y="4459238"/>
            <a:ext cx="1045029" cy="9278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41537-AA92-4BC1-BBB3-0B8493FE35AD}"/>
              </a:ext>
            </a:extLst>
          </p:cNvPr>
          <p:cNvSpPr/>
          <p:nvPr/>
        </p:nvSpPr>
        <p:spPr>
          <a:xfrm>
            <a:off x="9346164" y="2144184"/>
            <a:ext cx="1045029" cy="9278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75F462E-CF8F-4992-8AD7-F1CA0B36AA3C}"/>
              </a:ext>
            </a:extLst>
          </p:cNvPr>
          <p:cNvSpPr/>
          <p:nvPr/>
        </p:nvSpPr>
        <p:spPr>
          <a:xfrm>
            <a:off x="9355494" y="3254529"/>
            <a:ext cx="1045029" cy="9278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AEFB9D-6BA3-40B0-B42B-017ACC814A53}"/>
              </a:ext>
            </a:extLst>
          </p:cNvPr>
          <p:cNvSpPr/>
          <p:nvPr/>
        </p:nvSpPr>
        <p:spPr>
          <a:xfrm>
            <a:off x="9346163" y="4434077"/>
            <a:ext cx="1045029" cy="9278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128m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4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92675" y="659641"/>
            <a:ext cx="884877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847216" y="659641"/>
            <a:ext cx="819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HDFS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中两大重要角色：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NameNode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DataNode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4C01AF-4C1D-4A1B-B456-5E58BCB15105}"/>
              </a:ext>
            </a:extLst>
          </p:cNvPr>
          <p:cNvSpPr/>
          <p:nvPr/>
        </p:nvSpPr>
        <p:spPr>
          <a:xfrm>
            <a:off x="488263" y="1473876"/>
            <a:ext cx="93275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NameNode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的主要作用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管理文件系统的命名空间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文件名、目录结构、文件相关属性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权限、副本、创建时间等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维护着文件系统树及整棵树内所有的文件和目录。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两个重要文件：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命名空间镜像文件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  <a:latin typeface="-apple-system"/>
              </a:rPr>
              <a:t>fsimage</a:t>
            </a:r>
            <a:endParaRPr lang="en-US" altLang="zh-CN" b="1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日志编辑文件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--</a:t>
            </a:r>
            <a:r>
              <a:rPr lang="en-US" altLang="zh-CN" dirty="0">
                <a:solidFill>
                  <a:schemeClr val="bg1"/>
                </a:solidFill>
              </a:rPr>
              <a:t>edits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 处理客户端的</a:t>
            </a:r>
            <a:r>
              <a:rPr lang="zh-CN" altLang="en-US" b="1" dirty="0">
                <a:solidFill>
                  <a:schemeClr val="bg1"/>
                </a:solidFill>
                <a:latin typeface="-apple-system"/>
              </a:rPr>
              <a:t>读写请求</a:t>
            </a:r>
            <a:endParaRPr lang="en-US" altLang="zh-CN" b="1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rgbClr val="2F2F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3117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92675" y="659641"/>
            <a:ext cx="884877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847216" y="659641"/>
            <a:ext cx="819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HDFS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中两大重要角色：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NameNode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DataNode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4C01AF-4C1D-4A1B-B456-5E58BCB15105}"/>
              </a:ext>
            </a:extLst>
          </p:cNvPr>
          <p:cNvSpPr/>
          <p:nvPr/>
        </p:nvSpPr>
        <p:spPr>
          <a:xfrm>
            <a:off x="280559" y="1556485"/>
            <a:ext cx="9327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DataNode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的主要作用： 它是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NameNode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的小弟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负责数据块的真正读写操作。注意数据块由客户端发过来。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向老大报告块状态信息。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81B4A24-E800-4109-97CF-390DDF7E992D}"/>
              </a:ext>
            </a:extLst>
          </p:cNvPr>
          <p:cNvSpPr/>
          <p:nvPr/>
        </p:nvSpPr>
        <p:spPr>
          <a:xfrm>
            <a:off x="8154955" y="2417993"/>
            <a:ext cx="2453951" cy="1231641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老大（</a:t>
            </a:r>
            <a:r>
              <a:rPr lang="en-US" altLang="zh-CN" dirty="0" err="1">
                <a:solidFill>
                  <a:schemeClr val="bg1"/>
                </a:solidFill>
              </a:rPr>
              <a:t>NameNode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857A344-3C93-429A-A602-59AF19EE68A5}"/>
              </a:ext>
            </a:extLst>
          </p:cNvPr>
          <p:cNvSpPr/>
          <p:nvPr/>
        </p:nvSpPr>
        <p:spPr>
          <a:xfrm>
            <a:off x="2696547" y="4824287"/>
            <a:ext cx="1604866" cy="73711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小弟</a:t>
            </a:r>
            <a:r>
              <a:rPr lang="en-US" altLang="zh-CN" dirty="0" err="1">
                <a:solidFill>
                  <a:schemeClr val="bg1"/>
                </a:solidFill>
              </a:rPr>
              <a:t>DataNode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F75E60A-551A-4295-B22E-DB527C0C6E49}"/>
              </a:ext>
            </a:extLst>
          </p:cNvPr>
          <p:cNvSpPr/>
          <p:nvPr/>
        </p:nvSpPr>
        <p:spPr>
          <a:xfrm rot="20057746">
            <a:off x="4116989" y="3522475"/>
            <a:ext cx="3948442" cy="27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04A6C21-1BE3-4517-9353-BEFE33BAEC58}"/>
              </a:ext>
            </a:extLst>
          </p:cNvPr>
          <p:cNvSpPr/>
          <p:nvPr/>
        </p:nvSpPr>
        <p:spPr>
          <a:xfrm rot="20057746">
            <a:off x="4469964" y="4271865"/>
            <a:ext cx="3948442" cy="27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09C868-6227-4929-BF6A-99C1F398C9A3}"/>
              </a:ext>
            </a:extLst>
          </p:cNvPr>
          <p:cNvSpPr txBox="1"/>
          <p:nvPr/>
        </p:nvSpPr>
        <p:spPr>
          <a:xfrm rot="19948878">
            <a:off x="4468613" y="3972272"/>
            <a:ext cx="39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报告老大，我这里有</a:t>
            </a:r>
            <a:r>
              <a:rPr lang="en-US" altLang="zh-CN" dirty="0"/>
              <a:t>XXXX</a:t>
            </a:r>
            <a:r>
              <a:rPr lang="zh-CN" altLang="en-US" dirty="0"/>
              <a:t>数据块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1A5C98-4009-49CF-B35E-D56BDEF4FF76}"/>
              </a:ext>
            </a:extLst>
          </p:cNvPr>
          <p:cNvSpPr txBox="1"/>
          <p:nvPr/>
        </p:nvSpPr>
        <p:spPr>
          <a:xfrm rot="19999611">
            <a:off x="4454189" y="3267067"/>
            <a:ext cx="28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报告老大，我还活着</a:t>
            </a:r>
          </a:p>
        </p:txBody>
      </p:sp>
    </p:spTree>
    <p:extLst>
      <p:ext uri="{BB962C8B-B14F-4D97-AF65-F5344CB8AC3E}">
        <p14:creationId xmlns:p14="http://schemas.microsoft.com/office/powerpoint/2010/main" val="165064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0" y="0"/>
            <a:ext cx="884877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654541" y="0"/>
            <a:ext cx="819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自带的监控界面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40F33-202B-4BAA-A237-489CBB58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77" y="523220"/>
            <a:ext cx="9274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0" y="0"/>
            <a:ext cx="884877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654541" y="0"/>
            <a:ext cx="819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自带的监控界面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D2936A-CE41-4B95-93CF-2E96D029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9"/>
            <a:ext cx="12192000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18030" y="211772"/>
            <a:ext cx="884877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772571" y="211772"/>
            <a:ext cx="819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HDFS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的基本操作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33508-73F0-4ECC-A820-39300E8BCBC3}"/>
              </a:ext>
            </a:extLst>
          </p:cNvPr>
          <p:cNvSpPr txBox="1"/>
          <p:nvPr/>
        </p:nvSpPr>
        <p:spPr>
          <a:xfrm>
            <a:off x="569167" y="1520890"/>
            <a:ext cx="522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文件上传</a:t>
            </a:r>
            <a:r>
              <a:rPr lang="en-US" altLang="zh-CN" dirty="0"/>
              <a:t>/</a:t>
            </a:r>
            <a:r>
              <a:rPr lang="zh-CN" altLang="en-US" dirty="0"/>
              <a:t>下载</a:t>
            </a:r>
            <a:endParaRPr lang="en-US" altLang="zh-CN" dirty="0"/>
          </a:p>
          <a:p>
            <a:r>
              <a:rPr lang="zh-CN" altLang="en-US" dirty="0"/>
              <a:t>新建目录</a:t>
            </a:r>
            <a:endParaRPr lang="en-US" altLang="zh-CN" dirty="0"/>
          </a:p>
          <a:p>
            <a:r>
              <a:rPr lang="zh-CN" altLang="en-US" dirty="0"/>
              <a:t>删除文件</a:t>
            </a:r>
            <a:endParaRPr lang="en-US" altLang="zh-CN" dirty="0"/>
          </a:p>
          <a:p>
            <a:r>
              <a:rPr lang="zh-CN" altLang="en-US" dirty="0"/>
              <a:t>查看文件目录</a:t>
            </a:r>
            <a:endParaRPr lang="en-US" altLang="zh-CN" dirty="0"/>
          </a:p>
          <a:p>
            <a:r>
              <a:rPr lang="zh-CN" altLang="en-US" dirty="0"/>
              <a:t>文件移动复制</a:t>
            </a:r>
          </a:p>
        </p:txBody>
      </p:sp>
    </p:spTree>
    <p:extLst>
      <p:ext uri="{BB962C8B-B14F-4D97-AF65-F5344CB8AC3E}">
        <p14:creationId xmlns:p14="http://schemas.microsoft.com/office/powerpoint/2010/main" val="267500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6AAD368-C9A7-4A40-BB23-6F97BA81809F}"/>
              </a:ext>
            </a:extLst>
          </p:cNvPr>
          <p:cNvSpPr/>
          <p:nvPr/>
        </p:nvSpPr>
        <p:spPr>
          <a:xfrm>
            <a:off x="559837" y="2611518"/>
            <a:ext cx="5850295" cy="274425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7D57-CB68-4E18-ABD9-23D6D9416C4C}"/>
              </a:ext>
            </a:extLst>
          </p:cNvPr>
          <p:cNvSpPr txBox="1"/>
          <p:nvPr/>
        </p:nvSpPr>
        <p:spPr>
          <a:xfrm>
            <a:off x="709128" y="2851104"/>
            <a:ext cx="5701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特斯拉自燃                  范冰冰                      华谊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新裤子乐队          山东大学学伴项目         特斯拉自燃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特斯拉自燃          范冰冰                 山东大学学伴项目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山东大学学伴项目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2026BC-68C3-4EA5-8C04-68E3F6CA08FA}"/>
              </a:ext>
            </a:extLst>
          </p:cNvPr>
          <p:cNvSpPr txBox="1"/>
          <p:nvPr/>
        </p:nvSpPr>
        <p:spPr>
          <a:xfrm>
            <a:off x="559837" y="1688188"/>
            <a:ext cx="9106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先看一个绕不开的入门问题， 假设有文件</a:t>
            </a:r>
            <a:r>
              <a:rPr lang="en-US" altLang="zh-CN" dirty="0"/>
              <a:t>: search.log</a:t>
            </a:r>
            <a:r>
              <a:rPr lang="zh-CN" altLang="en-US" dirty="0"/>
              <a:t>，记录了搜索引擎的用户热搜关键词，求 关键词搜索</a:t>
            </a:r>
            <a:r>
              <a:rPr lang="en-US" altLang="zh-CN" dirty="0"/>
              <a:t>TOP10</a:t>
            </a:r>
            <a:r>
              <a:rPr lang="zh-CN" altLang="en-US" dirty="0"/>
              <a:t>排名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4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B28505-BFDC-45C1-8408-FA2FF37B812F}"/>
              </a:ext>
            </a:extLst>
          </p:cNvPr>
          <p:cNvSpPr txBox="1"/>
          <p:nvPr/>
        </p:nvSpPr>
        <p:spPr>
          <a:xfrm>
            <a:off x="905070" y="2146042"/>
            <a:ext cx="49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最直接的解决方法？</a:t>
            </a:r>
          </a:p>
        </p:txBody>
      </p:sp>
    </p:spTree>
    <p:extLst>
      <p:ext uri="{BB962C8B-B14F-4D97-AF65-F5344CB8AC3E}">
        <p14:creationId xmlns:p14="http://schemas.microsoft.com/office/powerpoint/2010/main" val="266280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D1CB540-EF73-42BB-BE83-63D735F334EE}"/>
              </a:ext>
            </a:extLst>
          </p:cNvPr>
          <p:cNvSpPr txBox="1"/>
          <p:nvPr/>
        </p:nvSpPr>
        <p:spPr>
          <a:xfrm>
            <a:off x="2392011" y="4098864"/>
            <a:ext cx="715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注：请再次检查工具及环境是否准备妥当：</a:t>
            </a:r>
            <a:endParaRPr lang="en-US" altLang="zh-CN" dirty="0"/>
          </a:p>
          <a:p>
            <a:r>
              <a:rPr lang="en-US" altLang="zh-CN" dirty="0"/>
              <a:t>      1. XSHELL</a:t>
            </a:r>
          </a:p>
          <a:p>
            <a:r>
              <a:rPr lang="en-US" altLang="zh-CN" dirty="0"/>
              <a:t>      2. IDEA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2392010" y="1268680"/>
            <a:ext cx="7156579" cy="25237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生态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思想及实战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scala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编程入门课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五、数据结构基础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439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B28505-BFDC-45C1-8408-FA2FF37B812F}"/>
              </a:ext>
            </a:extLst>
          </p:cNvPr>
          <p:cNvSpPr txBox="1"/>
          <p:nvPr/>
        </p:nvSpPr>
        <p:spPr>
          <a:xfrm>
            <a:off x="709127" y="1772818"/>
            <a:ext cx="49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业界大牛怎么做的？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14868C-BFDD-4C38-A6E2-60ED1D92ED46}"/>
              </a:ext>
            </a:extLst>
          </p:cNvPr>
          <p:cNvSpPr txBox="1"/>
          <p:nvPr/>
        </p:nvSpPr>
        <p:spPr>
          <a:xfrm>
            <a:off x="709127" y="4555761"/>
            <a:ext cx="6630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GFS</a:t>
            </a:r>
            <a:r>
              <a:rPr lang="zh-CN" altLang="en-US" dirty="0"/>
              <a:t>解决了什么问题？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MapReduce</a:t>
            </a:r>
            <a:r>
              <a:rPr lang="zh-CN" altLang="en-US" dirty="0"/>
              <a:t>解决了什么问题？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A6FB3-9FA9-4201-8610-17AA787CB05F}"/>
              </a:ext>
            </a:extLst>
          </p:cNvPr>
          <p:cNvSpPr/>
          <p:nvPr/>
        </p:nvSpPr>
        <p:spPr>
          <a:xfrm>
            <a:off x="709127" y="2669815"/>
            <a:ext cx="4889240" cy="9511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Google 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04</a:t>
            </a:r>
            <a:r>
              <a:rPr lang="zh-CN" altLang="en-US" dirty="0">
                <a:solidFill>
                  <a:schemeClr val="bg1"/>
                </a:solidFill>
              </a:rPr>
              <a:t>年发表论文</a:t>
            </a:r>
            <a:r>
              <a:rPr lang="en-US" altLang="zh-CN" dirty="0">
                <a:solidFill>
                  <a:schemeClr val="bg1"/>
                </a:solidFill>
              </a:rPr>
              <a:t>GFS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284286-906A-4EBA-9DD5-B31B312D92E0}"/>
              </a:ext>
            </a:extLst>
          </p:cNvPr>
          <p:cNvSpPr/>
          <p:nvPr/>
        </p:nvSpPr>
        <p:spPr>
          <a:xfrm>
            <a:off x="6746033" y="2669815"/>
            <a:ext cx="4889240" cy="9511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Doug Cutting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 开发了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29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364D05-61CF-41F8-98CC-2F0ECC0C36A9}"/>
              </a:ext>
            </a:extLst>
          </p:cNvPr>
          <p:cNvSpPr txBox="1"/>
          <p:nvPr/>
        </p:nvSpPr>
        <p:spPr>
          <a:xfrm>
            <a:off x="656173" y="1763485"/>
            <a:ext cx="7806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可以从两个方面理解：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它是软件框架，能进行并行化计算的数据处理框架， 该框架可以运行在大规模集群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它是一种编程指导思想， 指导用户如何进行并行化程序设计或者编程</a:t>
            </a:r>
          </a:p>
        </p:txBody>
      </p:sp>
    </p:spTree>
    <p:extLst>
      <p:ext uri="{BB962C8B-B14F-4D97-AF65-F5344CB8AC3E}">
        <p14:creationId xmlns:p14="http://schemas.microsoft.com/office/powerpoint/2010/main" val="283857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55354" y="3741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364D05-61CF-41F8-98CC-2F0ECC0C36A9}"/>
              </a:ext>
            </a:extLst>
          </p:cNvPr>
          <p:cNvSpPr txBox="1"/>
          <p:nvPr/>
        </p:nvSpPr>
        <p:spPr>
          <a:xfrm>
            <a:off x="357593" y="989705"/>
            <a:ext cx="78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从编程思想的角度来理解：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16314E1-7BBD-43B2-89C9-12E0B0F483FD}"/>
              </a:ext>
            </a:extLst>
          </p:cNvPr>
          <p:cNvSpPr/>
          <p:nvPr/>
        </p:nvSpPr>
        <p:spPr>
          <a:xfrm>
            <a:off x="699798" y="2046325"/>
            <a:ext cx="923729" cy="2842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DAD51F-0AD5-4D24-AA15-02CF4A906B78}"/>
              </a:ext>
            </a:extLst>
          </p:cNvPr>
          <p:cNvSpPr/>
          <p:nvPr/>
        </p:nvSpPr>
        <p:spPr>
          <a:xfrm>
            <a:off x="3746076" y="2205477"/>
            <a:ext cx="1248905" cy="726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3D88FF-3269-493B-9AD4-2578903C68C5}"/>
              </a:ext>
            </a:extLst>
          </p:cNvPr>
          <p:cNvSpPr/>
          <p:nvPr/>
        </p:nvSpPr>
        <p:spPr>
          <a:xfrm>
            <a:off x="9702036" y="1975335"/>
            <a:ext cx="577725" cy="3017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812240-3818-4A5A-BD29-4E8AC53C24D8}"/>
              </a:ext>
            </a:extLst>
          </p:cNvPr>
          <p:cNvSpPr/>
          <p:nvPr/>
        </p:nvSpPr>
        <p:spPr>
          <a:xfrm>
            <a:off x="3746075" y="3126003"/>
            <a:ext cx="1248905" cy="726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3BBFEA2-8E51-4F48-A885-D0AC7970F868}"/>
              </a:ext>
            </a:extLst>
          </p:cNvPr>
          <p:cNvSpPr/>
          <p:nvPr/>
        </p:nvSpPr>
        <p:spPr>
          <a:xfrm>
            <a:off x="3746074" y="4046529"/>
            <a:ext cx="1248905" cy="726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48D64D-58A6-4C38-B7B2-DC59171E8A06}"/>
              </a:ext>
            </a:extLst>
          </p:cNvPr>
          <p:cNvSpPr/>
          <p:nvPr/>
        </p:nvSpPr>
        <p:spPr>
          <a:xfrm>
            <a:off x="6537171" y="3644377"/>
            <a:ext cx="1317489" cy="703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r>
              <a:rPr lang="zh-CN" altLang="en-US" dirty="0"/>
              <a:t>任务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CED249-B2BC-4CB0-880F-E71943608CEE}"/>
              </a:ext>
            </a:extLst>
          </p:cNvPr>
          <p:cNvSpPr/>
          <p:nvPr/>
        </p:nvSpPr>
        <p:spPr>
          <a:xfrm>
            <a:off x="6524734" y="2686242"/>
            <a:ext cx="1317489" cy="703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r>
              <a:rPr lang="zh-CN" altLang="en-US" dirty="0"/>
              <a:t>任务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8DDC4BA-08AC-48AE-8C1C-80517C50DEC4}"/>
              </a:ext>
            </a:extLst>
          </p:cNvPr>
          <p:cNvSpPr/>
          <p:nvPr/>
        </p:nvSpPr>
        <p:spPr>
          <a:xfrm>
            <a:off x="1805067" y="3139999"/>
            <a:ext cx="1665836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45CC3F5-7907-41EE-A20B-727A189DEDB3}"/>
              </a:ext>
            </a:extLst>
          </p:cNvPr>
          <p:cNvSpPr/>
          <p:nvPr/>
        </p:nvSpPr>
        <p:spPr>
          <a:xfrm>
            <a:off x="5086095" y="3244334"/>
            <a:ext cx="1660849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1DA5651-1AED-49AC-96D3-189F1B2530C2}"/>
              </a:ext>
            </a:extLst>
          </p:cNvPr>
          <p:cNvSpPr/>
          <p:nvPr/>
        </p:nvSpPr>
        <p:spPr>
          <a:xfrm>
            <a:off x="8037670" y="3304623"/>
            <a:ext cx="1660849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8FD268B-1DFD-4D45-8B3F-3BF8117C522E}"/>
              </a:ext>
            </a:extLst>
          </p:cNvPr>
          <p:cNvSpPr/>
          <p:nvPr/>
        </p:nvSpPr>
        <p:spPr>
          <a:xfrm>
            <a:off x="1805067" y="2568763"/>
            <a:ext cx="1665836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37EE24D-7886-4B5F-B90D-99147DC21483}"/>
              </a:ext>
            </a:extLst>
          </p:cNvPr>
          <p:cNvSpPr/>
          <p:nvPr/>
        </p:nvSpPr>
        <p:spPr>
          <a:xfrm>
            <a:off x="1805067" y="3778489"/>
            <a:ext cx="1665836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4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2808CE-6E2B-40E6-BA03-22A458EE99BC}"/>
              </a:ext>
            </a:extLst>
          </p:cNvPr>
          <p:cNvSpPr/>
          <p:nvPr/>
        </p:nvSpPr>
        <p:spPr>
          <a:xfrm>
            <a:off x="2395938" y="3676876"/>
            <a:ext cx="577725" cy="2908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切分文件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429655-AA15-4718-912F-14E33D158471}"/>
              </a:ext>
            </a:extLst>
          </p:cNvPr>
          <p:cNvSpPr/>
          <p:nvPr/>
        </p:nvSpPr>
        <p:spPr>
          <a:xfrm>
            <a:off x="5459224" y="3775626"/>
            <a:ext cx="943819" cy="2865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Shuffle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排序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预聚合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55354" y="3741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364D05-61CF-41F8-98CC-2F0ECC0C36A9}"/>
              </a:ext>
            </a:extLst>
          </p:cNvPr>
          <p:cNvSpPr txBox="1"/>
          <p:nvPr/>
        </p:nvSpPr>
        <p:spPr>
          <a:xfrm>
            <a:off x="357593" y="989705"/>
            <a:ext cx="78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从编程思想的角度来理解：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16314E1-7BBD-43B2-89C9-12E0B0F483FD}"/>
              </a:ext>
            </a:extLst>
          </p:cNvPr>
          <p:cNvSpPr/>
          <p:nvPr/>
        </p:nvSpPr>
        <p:spPr>
          <a:xfrm>
            <a:off x="699798" y="2046325"/>
            <a:ext cx="923729" cy="2842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DAD51F-0AD5-4D24-AA15-02CF4A906B78}"/>
              </a:ext>
            </a:extLst>
          </p:cNvPr>
          <p:cNvSpPr/>
          <p:nvPr/>
        </p:nvSpPr>
        <p:spPr>
          <a:xfrm>
            <a:off x="3746076" y="2205477"/>
            <a:ext cx="1248905" cy="726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3D88FF-3269-493B-9AD4-2578903C68C5}"/>
              </a:ext>
            </a:extLst>
          </p:cNvPr>
          <p:cNvSpPr/>
          <p:nvPr/>
        </p:nvSpPr>
        <p:spPr>
          <a:xfrm>
            <a:off x="9702036" y="1975335"/>
            <a:ext cx="577725" cy="3017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812240-3818-4A5A-BD29-4E8AC53C24D8}"/>
              </a:ext>
            </a:extLst>
          </p:cNvPr>
          <p:cNvSpPr/>
          <p:nvPr/>
        </p:nvSpPr>
        <p:spPr>
          <a:xfrm>
            <a:off x="3746075" y="3126003"/>
            <a:ext cx="1248905" cy="726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3BBFEA2-8E51-4F48-A885-D0AC7970F868}"/>
              </a:ext>
            </a:extLst>
          </p:cNvPr>
          <p:cNvSpPr/>
          <p:nvPr/>
        </p:nvSpPr>
        <p:spPr>
          <a:xfrm>
            <a:off x="3746074" y="4046529"/>
            <a:ext cx="1248905" cy="726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48D64D-58A6-4C38-B7B2-DC59171E8A06}"/>
              </a:ext>
            </a:extLst>
          </p:cNvPr>
          <p:cNvSpPr/>
          <p:nvPr/>
        </p:nvSpPr>
        <p:spPr>
          <a:xfrm>
            <a:off x="6537171" y="3644377"/>
            <a:ext cx="1317489" cy="703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r>
              <a:rPr lang="zh-CN" altLang="en-US" dirty="0"/>
              <a:t>任务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CED249-B2BC-4CB0-880F-E71943608CEE}"/>
              </a:ext>
            </a:extLst>
          </p:cNvPr>
          <p:cNvSpPr/>
          <p:nvPr/>
        </p:nvSpPr>
        <p:spPr>
          <a:xfrm>
            <a:off x="6524734" y="2686242"/>
            <a:ext cx="1317489" cy="703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r>
              <a:rPr lang="zh-CN" altLang="en-US" dirty="0"/>
              <a:t>任务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8DDC4BA-08AC-48AE-8C1C-80517C50DEC4}"/>
              </a:ext>
            </a:extLst>
          </p:cNvPr>
          <p:cNvSpPr/>
          <p:nvPr/>
        </p:nvSpPr>
        <p:spPr>
          <a:xfrm>
            <a:off x="1987420" y="3275045"/>
            <a:ext cx="1660849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45CC3F5-7907-41EE-A20B-727A189DEDB3}"/>
              </a:ext>
            </a:extLst>
          </p:cNvPr>
          <p:cNvSpPr/>
          <p:nvPr/>
        </p:nvSpPr>
        <p:spPr>
          <a:xfrm>
            <a:off x="5086095" y="3244334"/>
            <a:ext cx="1660849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1DA5651-1AED-49AC-96D3-189F1B2530C2}"/>
              </a:ext>
            </a:extLst>
          </p:cNvPr>
          <p:cNvSpPr/>
          <p:nvPr/>
        </p:nvSpPr>
        <p:spPr>
          <a:xfrm>
            <a:off x="8037670" y="3304623"/>
            <a:ext cx="1660849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3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6AAD368-C9A7-4A40-BB23-6F97BA81809F}"/>
              </a:ext>
            </a:extLst>
          </p:cNvPr>
          <p:cNvSpPr/>
          <p:nvPr/>
        </p:nvSpPr>
        <p:spPr>
          <a:xfrm>
            <a:off x="6015133" y="1167173"/>
            <a:ext cx="5850295" cy="274425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99369" y="190812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7D57-CB68-4E18-ABD9-23D6D9416C4C}"/>
              </a:ext>
            </a:extLst>
          </p:cNvPr>
          <p:cNvSpPr txBox="1"/>
          <p:nvPr/>
        </p:nvSpPr>
        <p:spPr>
          <a:xfrm>
            <a:off x="6304383" y="1430332"/>
            <a:ext cx="5701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特斯拉自燃                  范冰冰                      华谊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新裤子乐队          山东大学学伴项目         特斯拉自燃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特斯拉自燃          范冰冰                 山东大学学伴项目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山东大学学伴项目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D19F40-AAF8-419C-8D50-129C6F1CC9B0}"/>
              </a:ext>
            </a:extLst>
          </p:cNvPr>
          <p:cNvSpPr txBox="1"/>
          <p:nvPr/>
        </p:nvSpPr>
        <p:spPr>
          <a:xfrm>
            <a:off x="186613" y="886106"/>
            <a:ext cx="406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结合案例看看</a:t>
            </a:r>
            <a:r>
              <a:rPr lang="en-US" altLang="zh-CN" dirty="0"/>
              <a:t>MapReduce</a:t>
            </a:r>
            <a:r>
              <a:rPr lang="zh-CN" altLang="en-US" dirty="0"/>
              <a:t>是怎么解决这个问题的？</a:t>
            </a:r>
            <a:r>
              <a:rPr lang="zh-CN" altLang="en-US" dirty="0">
                <a:solidFill>
                  <a:schemeClr val="bg1"/>
                </a:solidFill>
              </a:rPr>
              <a:t>求 关键词搜索</a:t>
            </a:r>
            <a:r>
              <a:rPr lang="en-US" altLang="zh-CN" dirty="0">
                <a:solidFill>
                  <a:schemeClr val="bg1"/>
                </a:solidFill>
              </a:rPr>
              <a:t>TOP10</a:t>
            </a:r>
            <a:r>
              <a:rPr lang="zh-CN" altLang="en-US" dirty="0">
                <a:solidFill>
                  <a:schemeClr val="bg1"/>
                </a:solidFill>
              </a:rPr>
              <a:t>排名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94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99369" y="190812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053E3-22FA-4088-9602-485BB16668C9}"/>
              </a:ext>
            </a:extLst>
          </p:cNvPr>
          <p:cNvSpPr/>
          <p:nvPr/>
        </p:nvSpPr>
        <p:spPr>
          <a:xfrm>
            <a:off x="374429" y="1275575"/>
            <a:ext cx="24111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关键词搜索</a:t>
            </a:r>
            <a:r>
              <a:rPr lang="en-US" altLang="zh-CN" dirty="0">
                <a:solidFill>
                  <a:schemeClr val="bg1"/>
                </a:solidFill>
              </a:rPr>
              <a:t>TOP10</a:t>
            </a:r>
            <a:r>
              <a:rPr lang="zh-CN" altLang="en-US" dirty="0">
                <a:solidFill>
                  <a:schemeClr val="bg1"/>
                </a:solidFill>
              </a:rPr>
              <a:t>排名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代码实现：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请打开 </a:t>
            </a:r>
            <a:r>
              <a:rPr lang="en-US" altLang="zh-CN" dirty="0">
                <a:solidFill>
                  <a:schemeClr val="bg1"/>
                </a:solidFill>
              </a:rPr>
              <a:t>idea </a:t>
            </a:r>
          </a:p>
        </p:txBody>
      </p:sp>
    </p:spTree>
    <p:extLst>
      <p:ext uri="{BB962C8B-B14F-4D97-AF65-F5344CB8AC3E}">
        <p14:creationId xmlns:p14="http://schemas.microsoft.com/office/powerpoint/2010/main" val="24103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>
            <a:extLst>
              <a:ext uri="{FF2B5EF4-FFF2-40B4-BE49-F238E27FC236}">
                <a16:creationId xmlns:a16="http://schemas.microsoft.com/office/drawing/2014/main" id="{56184E4E-5729-4E60-8D5C-B0FFA11B8BF4}"/>
              </a:ext>
            </a:extLst>
          </p:cNvPr>
          <p:cNvSpPr/>
          <p:nvPr/>
        </p:nvSpPr>
        <p:spPr>
          <a:xfrm>
            <a:off x="3875824" y="1701792"/>
            <a:ext cx="4640236" cy="4640236"/>
          </a:xfrm>
          <a:prstGeom prst="ellipse">
            <a:avLst/>
          </a:prstGeom>
          <a:solidFill>
            <a:srgbClr val="44546A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其它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390FF6C-F1CD-473F-A8B4-F2FC5A694E85}"/>
              </a:ext>
            </a:extLst>
          </p:cNvPr>
          <p:cNvSpPr/>
          <p:nvPr/>
        </p:nvSpPr>
        <p:spPr>
          <a:xfrm>
            <a:off x="6027051" y="4049206"/>
            <a:ext cx="1869741" cy="1869741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储       存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E07BB55-6B21-4FE7-BF23-16E2D1708FF1}"/>
              </a:ext>
            </a:extLst>
          </p:cNvPr>
          <p:cNvSpPr/>
          <p:nvPr/>
        </p:nvSpPr>
        <p:spPr>
          <a:xfrm>
            <a:off x="4524093" y="3462355"/>
            <a:ext cx="1869741" cy="1869741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资源调度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A932580-A458-4106-9FAB-5A8A1FDFDD7A}"/>
              </a:ext>
            </a:extLst>
          </p:cNvPr>
          <p:cNvSpPr/>
          <p:nvPr/>
        </p:nvSpPr>
        <p:spPr>
          <a:xfrm>
            <a:off x="5902518" y="2570312"/>
            <a:ext cx="1869741" cy="1869741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      算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2BE4B3-14F7-4689-A696-BA3E755580DE}"/>
              </a:ext>
            </a:extLst>
          </p:cNvPr>
          <p:cNvSpPr txBox="1"/>
          <p:nvPr/>
        </p:nvSpPr>
        <p:spPr>
          <a:xfrm>
            <a:off x="4373969" y="2765900"/>
            <a:ext cx="15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其它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7D16D8A-5B4F-4791-9163-2E125CA9D919}"/>
              </a:ext>
            </a:extLst>
          </p:cNvPr>
          <p:cNvSpPr/>
          <p:nvPr/>
        </p:nvSpPr>
        <p:spPr>
          <a:xfrm>
            <a:off x="306402" y="586011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首先回顾一个曾经讲过的问题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一个乞丐版的大数据应用包括哪些方面？为什么？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3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95534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解决储存</a:t>
            </a:r>
            <a:r>
              <a:rPr lang="en-US" altLang="zh-CN" dirty="0"/>
              <a:t> -HDFS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11A823-A22B-473F-A4E7-74A12286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73" y="685500"/>
            <a:ext cx="7702867" cy="45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13" y="755779"/>
            <a:ext cx="7861111" cy="56915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" y="95534"/>
            <a:ext cx="411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解决资源管理</a:t>
            </a:r>
            <a:r>
              <a:rPr lang="en-US" altLang="zh-CN" dirty="0"/>
              <a:t>—Yarn </a:t>
            </a:r>
            <a:r>
              <a:rPr lang="zh-CN" altLang="en-US" dirty="0"/>
              <a:t>（了解即可，不是本堂课重点）</a:t>
            </a:r>
          </a:p>
        </p:txBody>
      </p:sp>
    </p:spTree>
    <p:extLst>
      <p:ext uri="{BB962C8B-B14F-4D97-AF65-F5344CB8AC3E}">
        <p14:creationId xmlns:p14="http://schemas.microsoft.com/office/powerpoint/2010/main" val="385653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0" y="95534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解决计算</a:t>
            </a:r>
            <a:r>
              <a:rPr lang="en-US" altLang="zh-CN" dirty="0"/>
              <a:t> ——Spark</a:t>
            </a:r>
            <a:r>
              <a:rPr lang="zh-CN" altLang="en-US" dirty="0"/>
              <a:t>了解即可，不是本堂课重点）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1" y="1640523"/>
            <a:ext cx="9813807" cy="47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9B92E6-31EE-4178-859A-F5E6D22C46B0}"/>
              </a:ext>
            </a:extLst>
          </p:cNvPr>
          <p:cNvSpPr txBox="1"/>
          <p:nvPr/>
        </p:nvSpPr>
        <p:spPr>
          <a:xfrm>
            <a:off x="606799" y="1976442"/>
            <a:ext cx="425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zh-CN" altLang="en-US" b="1" dirty="0"/>
              <a:t>默认</a:t>
            </a:r>
            <a:r>
              <a:rPr lang="zh-CN" altLang="en-US" dirty="0"/>
              <a:t>文件储存系统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75E211-45C0-4693-94E9-D500CDDD7849}"/>
              </a:ext>
            </a:extLst>
          </p:cNvPr>
          <p:cNvGrpSpPr/>
          <p:nvPr/>
        </p:nvGrpSpPr>
        <p:grpSpPr>
          <a:xfrm>
            <a:off x="6515100" y="1925964"/>
            <a:ext cx="4778322" cy="2367892"/>
            <a:chOff x="5981700" y="2097590"/>
            <a:chExt cx="4778322" cy="236789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823F7C-5584-471C-92FF-B1EE6F5EB0DA}"/>
                </a:ext>
              </a:extLst>
            </p:cNvPr>
            <p:cNvSpPr txBox="1"/>
            <p:nvPr/>
          </p:nvSpPr>
          <p:spPr>
            <a:xfrm>
              <a:off x="9008906" y="4096150"/>
              <a:ext cx="149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HDFS</a:t>
              </a:r>
              <a:r>
                <a:rPr lang="zh-CN" altLang="en-US" dirty="0">
                  <a:solidFill>
                    <a:schemeClr val="bg1"/>
                  </a:solidFill>
                </a:rPr>
                <a:t>集群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624590-7ACD-4CA6-AE1B-045EF79693F4}"/>
                </a:ext>
              </a:extLst>
            </p:cNvPr>
            <p:cNvSpPr/>
            <p:nvPr/>
          </p:nvSpPr>
          <p:spPr>
            <a:xfrm>
              <a:off x="9263467" y="2097590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6" name="流程图: 多文档 25">
              <a:extLst>
                <a:ext uri="{FF2B5EF4-FFF2-40B4-BE49-F238E27FC236}">
                  <a16:creationId xmlns:a16="http://schemas.microsoft.com/office/drawing/2014/main" id="{D9F66904-3E1E-4FF0-BAF8-19317AD3F158}"/>
                </a:ext>
              </a:extLst>
            </p:cNvPr>
            <p:cNvSpPr/>
            <p:nvPr/>
          </p:nvSpPr>
          <p:spPr>
            <a:xfrm>
              <a:off x="5981700" y="2713056"/>
              <a:ext cx="1013827" cy="102911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041E2ED-C00F-4A48-93DE-08EF38B2A5EE}"/>
                </a:ext>
              </a:extLst>
            </p:cNvPr>
            <p:cNvCxnSpPr/>
            <p:nvPr/>
          </p:nvCxnSpPr>
          <p:spPr>
            <a:xfrm flipV="1">
              <a:off x="7281162" y="2300683"/>
              <a:ext cx="1784338" cy="463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EA10519-F105-4B43-B0FB-D6A5EA3CE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295" y="3008651"/>
              <a:ext cx="1733205" cy="13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26D3AF6-B523-4994-BC1E-2693F9BAF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32295" y="3563349"/>
              <a:ext cx="190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2148606-2CAA-44AE-B3DC-5AD214E58131}"/>
                </a:ext>
              </a:extLst>
            </p:cNvPr>
            <p:cNvSpPr txBox="1"/>
            <p:nvPr/>
          </p:nvSpPr>
          <p:spPr>
            <a:xfrm>
              <a:off x="5981700" y="4096150"/>
              <a:ext cx="24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2552D04-33AE-4104-B0D4-8A1E09089D98}"/>
                </a:ext>
              </a:extLst>
            </p:cNvPr>
            <p:cNvSpPr/>
            <p:nvPr/>
          </p:nvSpPr>
          <p:spPr>
            <a:xfrm>
              <a:off x="9774298" y="2244843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4F239D3-A2D3-4EEE-915F-28596F964A95}"/>
                </a:ext>
              </a:extLst>
            </p:cNvPr>
            <p:cNvSpPr/>
            <p:nvPr/>
          </p:nvSpPr>
          <p:spPr>
            <a:xfrm>
              <a:off x="9241818" y="2669252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7CF5195-02FD-48DA-B335-868FCA3DAC27}"/>
                </a:ext>
              </a:extLst>
            </p:cNvPr>
            <p:cNvSpPr/>
            <p:nvPr/>
          </p:nvSpPr>
          <p:spPr>
            <a:xfrm>
              <a:off x="9752649" y="2816505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06E5E0A-109A-4CC7-81FE-C1597FE9FB81}"/>
                </a:ext>
              </a:extLst>
            </p:cNvPr>
            <p:cNvSpPr/>
            <p:nvPr/>
          </p:nvSpPr>
          <p:spPr>
            <a:xfrm>
              <a:off x="9333258" y="3240914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F8C9446-6A75-4A14-BDF9-09E898E5520F}"/>
                </a:ext>
              </a:extLst>
            </p:cNvPr>
            <p:cNvSpPr/>
            <p:nvPr/>
          </p:nvSpPr>
          <p:spPr>
            <a:xfrm>
              <a:off x="9844089" y="3388167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9E0CCA9-48E1-444E-ADCC-D0135B8663FD}"/>
                </a:ext>
              </a:extLst>
            </p:cNvPr>
            <p:cNvSpPr/>
            <p:nvPr/>
          </p:nvSpPr>
          <p:spPr>
            <a:xfrm>
              <a:off x="10306778" y="2461460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F6011F3-C970-44DA-A52C-0AAE258EDB47}"/>
                </a:ext>
              </a:extLst>
            </p:cNvPr>
            <p:cNvSpPr/>
            <p:nvPr/>
          </p:nvSpPr>
          <p:spPr>
            <a:xfrm>
              <a:off x="10285129" y="3033122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75CE155-2BDB-40B7-88E6-7E0A145C69AA}"/>
                </a:ext>
              </a:extLst>
            </p:cNvPr>
            <p:cNvSpPr/>
            <p:nvPr/>
          </p:nvSpPr>
          <p:spPr>
            <a:xfrm>
              <a:off x="10376569" y="3604784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10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150C812-869C-4F67-B9C9-0621D7B24390}"/>
              </a:ext>
            </a:extLst>
          </p:cNvPr>
          <p:cNvSpPr/>
          <p:nvPr/>
        </p:nvSpPr>
        <p:spPr>
          <a:xfrm>
            <a:off x="8823960" y="1424940"/>
            <a:ext cx="2514600" cy="3695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487680" y="1997264"/>
            <a:ext cx="477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  <a:r>
              <a:rPr lang="en-US" altLang="zh-CN" dirty="0"/>
              <a:t>1</a:t>
            </a:r>
            <a:r>
              <a:rPr lang="zh-CN" altLang="en-US" dirty="0"/>
              <a:t>： 用</a:t>
            </a:r>
            <a:r>
              <a:rPr lang="zh-CN" altLang="en-US" b="1" dirty="0"/>
              <a:t>相对廉价</a:t>
            </a:r>
            <a:r>
              <a:rPr lang="zh-CN" altLang="en-US" dirty="0"/>
              <a:t>的硬件储存</a:t>
            </a:r>
            <a:r>
              <a:rPr lang="zh-CN" altLang="en-US" b="1" dirty="0"/>
              <a:t>大</a:t>
            </a:r>
            <a:r>
              <a:rPr lang="zh-CN" altLang="en-US" dirty="0"/>
              <a:t>文件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1A9AFF-C952-4C15-8D05-041695A8D4E1}"/>
              </a:ext>
            </a:extLst>
          </p:cNvPr>
          <p:cNvGrpSpPr/>
          <p:nvPr/>
        </p:nvGrpSpPr>
        <p:grpSpPr>
          <a:xfrm>
            <a:off x="5981700" y="2097590"/>
            <a:ext cx="4778322" cy="2367892"/>
            <a:chOff x="5981700" y="2097590"/>
            <a:chExt cx="4778322" cy="236789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97FE549-50E1-493D-A23C-3B47F844BD8E}"/>
                </a:ext>
              </a:extLst>
            </p:cNvPr>
            <p:cNvSpPr txBox="1"/>
            <p:nvPr/>
          </p:nvSpPr>
          <p:spPr>
            <a:xfrm>
              <a:off x="9008906" y="4096150"/>
              <a:ext cx="149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HDFS</a:t>
              </a:r>
              <a:r>
                <a:rPr lang="zh-CN" altLang="en-US" dirty="0">
                  <a:solidFill>
                    <a:schemeClr val="bg1"/>
                  </a:solidFill>
                </a:rPr>
                <a:t>集群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11E23C8-FF10-4730-A5DB-8CCD42FD6DDA}"/>
                </a:ext>
              </a:extLst>
            </p:cNvPr>
            <p:cNvSpPr/>
            <p:nvPr/>
          </p:nvSpPr>
          <p:spPr>
            <a:xfrm>
              <a:off x="9263467" y="2097590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3" name="流程图: 多文档 2">
              <a:extLst>
                <a:ext uri="{FF2B5EF4-FFF2-40B4-BE49-F238E27FC236}">
                  <a16:creationId xmlns:a16="http://schemas.microsoft.com/office/drawing/2014/main" id="{56A1E88E-8D99-4DF3-8632-62B405F9E525}"/>
                </a:ext>
              </a:extLst>
            </p:cNvPr>
            <p:cNvSpPr/>
            <p:nvPr/>
          </p:nvSpPr>
          <p:spPr>
            <a:xfrm>
              <a:off x="5981700" y="2713056"/>
              <a:ext cx="1013827" cy="102911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12E59EF-F92C-4D87-ACF2-114F5C592A5E}"/>
                </a:ext>
              </a:extLst>
            </p:cNvPr>
            <p:cNvCxnSpPr/>
            <p:nvPr/>
          </p:nvCxnSpPr>
          <p:spPr>
            <a:xfrm flipV="1">
              <a:off x="7281162" y="2300683"/>
              <a:ext cx="1784338" cy="463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03D517-F1DA-43BB-8F87-FE2C6E43C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295" y="3008651"/>
              <a:ext cx="1733205" cy="13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7C3A451-2BC0-42CA-9F7F-4CF6F9CFEC11}"/>
                </a:ext>
              </a:extLst>
            </p:cNvPr>
            <p:cNvCxnSpPr>
              <a:cxnSpLocks/>
            </p:cNvCxnSpPr>
            <p:nvPr/>
          </p:nvCxnSpPr>
          <p:spPr>
            <a:xfrm>
              <a:off x="7332295" y="3563349"/>
              <a:ext cx="190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F4403D-EFE0-4635-94D0-C2423FF526D6}"/>
                </a:ext>
              </a:extLst>
            </p:cNvPr>
            <p:cNvSpPr txBox="1"/>
            <p:nvPr/>
          </p:nvSpPr>
          <p:spPr>
            <a:xfrm>
              <a:off x="5981700" y="4096150"/>
              <a:ext cx="24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7BE019-6C57-4136-876B-66B00FB0EF25}"/>
                </a:ext>
              </a:extLst>
            </p:cNvPr>
            <p:cNvSpPr/>
            <p:nvPr/>
          </p:nvSpPr>
          <p:spPr>
            <a:xfrm>
              <a:off x="9774298" y="2244843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0219D38-ED56-4B23-8981-10FD7AD59E5A}"/>
                </a:ext>
              </a:extLst>
            </p:cNvPr>
            <p:cNvSpPr/>
            <p:nvPr/>
          </p:nvSpPr>
          <p:spPr>
            <a:xfrm>
              <a:off x="9241818" y="2669252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BEDCAA-93B0-4C0A-8BC7-D70C2A7CE0BC}"/>
                </a:ext>
              </a:extLst>
            </p:cNvPr>
            <p:cNvSpPr/>
            <p:nvPr/>
          </p:nvSpPr>
          <p:spPr>
            <a:xfrm>
              <a:off x="9752649" y="2816505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61C072-3982-4376-882C-8055E629E753}"/>
                </a:ext>
              </a:extLst>
            </p:cNvPr>
            <p:cNvSpPr/>
            <p:nvPr/>
          </p:nvSpPr>
          <p:spPr>
            <a:xfrm>
              <a:off x="9333258" y="3240914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8E2E80D-4E2F-4D4A-B874-9B230876A322}"/>
                </a:ext>
              </a:extLst>
            </p:cNvPr>
            <p:cNvSpPr/>
            <p:nvPr/>
          </p:nvSpPr>
          <p:spPr>
            <a:xfrm>
              <a:off x="9844089" y="3388167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E4F04E3-B4F9-4B60-A789-A831EA19DCF9}"/>
                </a:ext>
              </a:extLst>
            </p:cNvPr>
            <p:cNvSpPr/>
            <p:nvPr/>
          </p:nvSpPr>
          <p:spPr>
            <a:xfrm>
              <a:off x="10306778" y="2461460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6156EF-702E-4A28-8B80-B8F0EB6BFE7C}"/>
                </a:ext>
              </a:extLst>
            </p:cNvPr>
            <p:cNvSpPr/>
            <p:nvPr/>
          </p:nvSpPr>
          <p:spPr>
            <a:xfrm>
              <a:off x="10285129" y="3033122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91DB6D7-FC83-4806-9091-DC96075F7467}"/>
                </a:ext>
              </a:extLst>
            </p:cNvPr>
            <p:cNvSpPr/>
            <p:nvPr/>
          </p:nvSpPr>
          <p:spPr>
            <a:xfrm>
              <a:off x="10376569" y="3604784"/>
              <a:ext cx="383453" cy="372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节点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5062514-B468-4A93-AAFF-859F3832BD24}"/>
              </a:ext>
            </a:extLst>
          </p:cNvPr>
          <p:cNvSpPr txBox="1"/>
          <p:nvPr/>
        </p:nvSpPr>
        <p:spPr>
          <a:xfrm>
            <a:off x="9176419" y="520500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服务器集群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4ECEC5-99E5-4829-939C-91C41042D16C}"/>
              </a:ext>
            </a:extLst>
          </p:cNvPr>
          <p:cNvSpPr txBox="1"/>
          <p:nvPr/>
        </p:nvSpPr>
        <p:spPr>
          <a:xfrm>
            <a:off x="422949" y="2679454"/>
            <a:ext cx="58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特点</a:t>
            </a:r>
            <a:r>
              <a:rPr lang="en-US" altLang="zh-CN" dirty="0"/>
              <a:t>2</a:t>
            </a:r>
            <a:r>
              <a:rPr lang="zh-CN" altLang="en-US" dirty="0"/>
              <a:t>：适合对响应时间要求不高</a:t>
            </a:r>
            <a:r>
              <a:rPr lang="en-US" altLang="zh-CN" dirty="0"/>
              <a:t>(</a:t>
            </a:r>
            <a:r>
              <a:rPr lang="zh-CN" altLang="en-US" dirty="0"/>
              <a:t>不超过</a:t>
            </a:r>
            <a:r>
              <a:rPr lang="en-US" altLang="zh-CN" dirty="0"/>
              <a:t>100ms)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但是吞吐量大的场景</a:t>
            </a:r>
          </a:p>
        </p:txBody>
      </p:sp>
    </p:spTree>
    <p:extLst>
      <p:ext uri="{BB962C8B-B14F-4D97-AF65-F5344CB8AC3E}">
        <p14:creationId xmlns:p14="http://schemas.microsoft.com/office/powerpoint/2010/main" val="29486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055C1B-576A-4196-B59E-4CE6A26EFFAD}"/>
              </a:ext>
            </a:extLst>
          </p:cNvPr>
          <p:cNvSpPr/>
          <p:nvPr/>
        </p:nvSpPr>
        <p:spPr>
          <a:xfrm>
            <a:off x="6739486" y="1698171"/>
            <a:ext cx="3281592" cy="2583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0990-432B-479D-86E8-4E194A85F400}"/>
              </a:ext>
            </a:extLst>
          </p:cNvPr>
          <p:cNvSpPr txBox="1"/>
          <p:nvPr/>
        </p:nvSpPr>
        <p:spPr>
          <a:xfrm>
            <a:off x="183345" y="787971"/>
            <a:ext cx="715657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二、分布式文件储存系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——HDFS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154F-FEF2-46C4-8940-16C5BD53A45B}"/>
              </a:ext>
            </a:extLst>
          </p:cNvPr>
          <p:cNvSpPr txBox="1"/>
          <p:nvPr/>
        </p:nvSpPr>
        <p:spPr>
          <a:xfrm>
            <a:off x="672844" y="1877564"/>
            <a:ext cx="582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特点</a:t>
            </a:r>
            <a:r>
              <a:rPr lang="en-US" altLang="zh-CN" dirty="0"/>
              <a:t>3</a:t>
            </a:r>
            <a:r>
              <a:rPr lang="zh-CN" altLang="en-US" dirty="0"/>
              <a:t>：容错性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FE549-50E1-493D-A23C-3B47F844BD8E}"/>
              </a:ext>
            </a:extLst>
          </p:cNvPr>
          <p:cNvSpPr txBox="1"/>
          <p:nvPr/>
        </p:nvSpPr>
        <p:spPr>
          <a:xfrm>
            <a:off x="7691386" y="4442288"/>
            <a:ext cx="12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集群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1E23C8-FF10-4730-A5DB-8CCD42FD6DDA}"/>
              </a:ext>
            </a:extLst>
          </p:cNvPr>
          <p:cNvSpPr/>
          <p:nvPr/>
        </p:nvSpPr>
        <p:spPr>
          <a:xfrm>
            <a:off x="7356098" y="2108982"/>
            <a:ext cx="439820" cy="743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节点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2E59EF-F92C-4D87-ACF2-114F5C592A5E}"/>
              </a:ext>
            </a:extLst>
          </p:cNvPr>
          <p:cNvCxnSpPr>
            <a:cxnSpLocks/>
          </p:cNvCxnSpPr>
          <p:nvPr/>
        </p:nvCxnSpPr>
        <p:spPr>
          <a:xfrm flipV="1">
            <a:off x="3858085" y="3135086"/>
            <a:ext cx="2799830" cy="60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27BE019-6C57-4136-876B-66B00FB0EF25}"/>
              </a:ext>
            </a:extLst>
          </p:cNvPr>
          <p:cNvSpPr/>
          <p:nvPr/>
        </p:nvSpPr>
        <p:spPr>
          <a:xfrm>
            <a:off x="8095508" y="2108982"/>
            <a:ext cx="439820" cy="743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节点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219D38-ED56-4B23-8981-10FD7AD59E5A}"/>
              </a:ext>
            </a:extLst>
          </p:cNvPr>
          <p:cNvSpPr/>
          <p:nvPr/>
        </p:nvSpPr>
        <p:spPr>
          <a:xfrm>
            <a:off x="8834918" y="2109332"/>
            <a:ext cx="439820" cy="743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节点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61C072-3982-4376-882C-8055E629E753}"/>
              </a:ext>
            </a:extLst>
          </p:cNvPr>
          <p:cNvSpPr/>
          <p:nvPr/>
        </p:nvSpPr>
        <p:spPr>
          <a:xfrm>
            <a:off x="7379616" y="2909203"/>
            <a:ext cx="439820" cy="743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E2E80D-4E2F-4D4A-B874-9B230876A322}"/>
              </a:ext>
            </a:extLst>
          </p:cNvPr>
          <p:cNvSpPr/>
          <p:nvPr/>
        </p:nvSpPr>
        <p:spPr>
          <a:xfrm>
            <a:off x="8095508" y="2909203"/>
            <a:ext cx="439820" cy="74386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节点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1DB6D7-FC83-4806-9091-DC96075F7467}"/>
              </a:ext>
            </a:extLst>
          </p:cNvPr>
          <p:cNvSpPr/>
          <p:nvPr/>
        </p:nvSpPr>
        <p:spPr>
          <a:xfrm>
            <a:off x="8859557" y="2909203"/>
            <a:ext cx="439820" cy="743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节点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24B3E0C-55F8-4A39-8066-1602EE34EDA0}"/>
              </a:ext>
            </a:extLst>
          </p:cNvPr>
          <p:cNvSpPr/>
          <p:nvPr/>
        </p:nvSpPr>
        <p:spPr>
          <a:xfrm>
            <a:off x="2621902" y="3349690"/>
            <a:ext cx="998376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501272-50AA-4A56-AD38-1423DDFA0539}"/>
              </a:ext>
            </a:extLst>
          </p:cNvPr>
          <p:cNvSpPr txBox="1"/>
          <p:nvPr/>
        </p:nvSpPr>
        <p:spPr>
          <a:xfrm>
            <a:off x="4630578" y="3142469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读写</a:t>
            </a:r>
          </a:p>
        </p:txBody>
      </p:sp>
    </p:spTree>
    <p:extLst>
      <p:ext uri="{BB962C8B-B14F-4D97-AF65-F5344CB8AC3E}">
        <p14:creationId xmlns:p14="http://schemas.microsoft.com/office/powerpoint/2010/main" val="4291158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469</TotalTime>
  <Words>905</Words>
  <Application>Microsoft Office PowerPoint</Application>
  <PresentationFormat>宽屏</PresentationFormat>
  <Paragraphs>204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Century Gothic</vt:lpstr>
      <vt:lpstr>Wingdings 2</vt:lpstr>
      <vt:lpstr>Wingdings 3</vt:lpstr>
      <vt:lpstr>黑体</vt:lpstr>
      <vt:lpstr>宋体</vt:lpstr>
      <vt:lpstr>幼圆</vt:lpstr>
      <vt:lpstr>Arial</vt:lpstr>
      <vt:lpstr>Calibri</vt:lpstr>
      <vt:lpstr>Calibri Light</vt:lpstr>
      <vt:lpstr>HDOfficeLightV0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Tom</dc:creator>
  <cp:lastModifiedBy>John Tom</cp:lastModifiedBy>
  <cp:revision>112</cp:revision>
  <dcterms:created xsi:type="dcterms:W3CDTF">2019-07-10T14:39:45Z</dcterms:created>
  <dcterms:modified xsi:type="dcterms:W3CDTF">2019-07-13T13:05:05Z</dcterms:modified>
</cp:coreProperties>
</file>