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5" r:id="rId5"/>
    <p:sldId id="267" r:id="rId6"/>
    <p:sldId id="261" r:id="rId7"/>
    <p:sldId id="262" r:id="rId8"/>
    <p:sldId id="263" r:id="rId9"/>
    <p:sldId id="269" r:id="rId10"/>
    <p:sldId id="271" r:id="rId11"/>
    <p:sldId id="259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0C1D3-588A-4E60-9BD9-66B3A55786C6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02B7-5AB7-46FD-8270-37CFA092F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89C59-DD39-A1AB-CD83-E4AB524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24C3E-11CB-65B7-2A8C-31D9E1B7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BF19-930A-26CB-433F-86359C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3FA-32D4-43F2-810F-46A7FF58BB9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F866-B0EE-520E-EB1C-A1CEF4C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04083-0275-72E9-EBE9-C41B9A9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05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5A538-8188-8FAB-36A6-0E5DCB3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A67D12-009F-0AD6-F7AE-A156423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65ED9-FD9C-A6F6-5A95-D6B5DEA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A59-74BC-4860-86AB-C21CCFBB747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7629B-7554-96A1-D8FB-8181117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FA43B-E2C5-5EF9-CA11-C6E3FD5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4545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F55967-C2A2-0C6C-0D52-D8E1DE4A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97A40-20D0-2290-4755-0AAFE96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28EEF-7AF5-F30A-C42F-952F8B2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20F-F293-47C5-B2E4-CD8823709F33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3D10B-5721-5075-BA8C-02568C4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7CD0-4035-2201-4491-AD061AB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5720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0463-926E-A116-D374-3A457E2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AEC6C-1650-8D9F-2116-148BD00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75226-F023-47EC-F775-0E073F8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F8A-E006-4439-B005-1D4CC8C4EBBD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14579-F129-ABEF-17DE-599BE60F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07AB4-E597-A9E4-8E92-605A4EE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701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A2F0-40EC-2328-5DB0-270F49C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6F159-4737-62F1-91E8-4B19292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EB7AB-8EDB-C992-B0D1-A50BD8A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549-9E36-4C4A-9F04-469E26EA9E8F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B6669-1FB4-435C-C92F-37EDCF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9092B-2F24-51DE-F0B4-8C033B31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650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27D80-F753-8EAB-458D-2B1BBB7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B4D97-93CA-7AEC-D9C4-A12F6411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C9D23-D6F9-62E9-C4EE-50A276DE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991BC-15CE-6FC7-35EE-1F8A15E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7EE5-791A-47A8-BE7A-EC2BF0B61F49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2E6C3-F2FE-08D2-0E1B-ADAEC61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3C96-470D-9BF7-3506-6F179AC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82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434E-7DB6-4DC2-286D-A9B3E0EF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41530-BA32-F614-1CCA-851C1CB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D61AB-F83B-D65F-BE2C-2335FAC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7156D3-A8FD-3AD9-A2DC-36F74D57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2BCD4-B5B5-61DD-917C-C1AA062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51944-7618-1027-E65E-C1BD84C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C7FE-33C9-46C0-97D4-9F2A96FC0FC2}" type="datetime1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FA4C18-01A7-A58A-B019-6B91D09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D70A8-D84B-DBB4-1ACF-B875218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043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CF9-A82B-D97B-45F0-D33CB27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F69E3-F655-F755-423B-D24DB6A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5BB0-C8D5-486B-9E42-1327430A3597}" type="datetime1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C4EF-A5F3-6E35-EF77-7B148387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0DB8C-2101-4A7F-B224-9323F59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8349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D847C-D512-EBD6-D165-A3F9C6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2A-6F46-4B8B-A6F4-AEFEFB4B6724}" type="datetime1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2B663-72EE-E49E-F18D-D87C69C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3C1EE-1320-1254-0EC5-EEB9C5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0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666E-8049-BBAF-EB4D-EAF44A8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58E-C92B-E88D-9446-7F58548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11A5-7BA9-E6F4-0B82-97D8C5CE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C965-4030-6130-BD31-32A66AD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555B-F7E2-4DBB-81BB-DB70C187E63F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92FAC-588E-A561-303B-AE4EFE2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654DD1-A1C8-AA61-EDEF-C65BA29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6536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0CC8-6D9C-F68C-926A-8C68A5C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93C-837F-78AB-A42D-289AB60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68A37-6038-1E1C-635E-2503969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E6E4-E15F-D3EF-D50D-39B75E3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E0F-28FC-4593-8597-73F3C8FC918B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8AE6A-19AD-6CA6-7CB1-82B3A46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9B7BF-7BE8-5639-6D4D-29EA7B7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301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A968-2684-335F-EF7A-96FAA21A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A2FEC-C037-244D-0C2E-A0BBBFFF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B98B3-59C5-1168-1BFC-6627B10B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9F9D-54C3-42C1-B861-02EABA567DF8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B874-A0D4-C774-47CD-8F77A560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3933-8FD4-89A7-D2C1-AFCED393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ezzzna/Arithmetic_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71E76-01E9-AFEC-9AE7-67F514A01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Arithmetic coding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0E8D0-8C49-AB63-4302-756518B4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055" y="5612860"/>
            <a:ext cx="9144000" cy="11353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Студентка 2 курса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Безрукова Анастасия Леонидовна</a:t>
            </a: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Б9121-09.03.03 ПИКД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991231-45A2-9E97-2FE6-C53E5A44DA2C}"/>
              </a:ext>
            </a:extLst>
          </p:cNvPr>
          <p:cNvCxnSpPr/>
          <p:nvPr/>
        </p:nvCxnSpPr>
        <p:spPr>
          <a:xfrm>
            <a:off x="2558374" y="3608962"/>
            <a:ext cx="7149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28DA0-CBC8-2757-E58B-20DB9A7B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1" y="604453"/>
            <a:ext cx="539956" cy="922173"/>
          </a:xfrm>
          <a:prstGeom prst="rect">
            <a:avLst/>
          </a:prstGeom>
        </p:spPr>
      </p:pic>
      <p:pic>
        <p:nvPicPr>
          <p:cNvPr id="9" name="Рисунок 8" descr="Фигура органическое натуральное угла">
            <a:extLst>
              <a:ext uri="{FF2B5EF4-FFF2-40B4-BE49-F238E27FC236}">
                <a16:creationId xmlns:a16="http://schemas.microsoft.com/office/drawing/2014/main" id="{95EBCD5F-E5F6-A983-0800-32D0A483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5725"/>
            <a:ext cx="4572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91691-A7DC-B269-08AD-A71C214C508B}"/>
              </a:ext>
            </a:extLst>
          </p:cNvPr>
          <p:cNvSpPr txBox="1"/>
          <p:nvPr/>
        </p:nvSpPr>
        <p:spPr>
          <a:xfrm>
            <a:off x="5866480" y="637885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0641690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Реализация алгоритма состоит из 4 функций (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get_number (), get_code (), coding (),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), а также главной функции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(),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где, собственно, и вызываются функции.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get_number ()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возвращает символы и их вероятности, которые программа получает на ввод с клавиатуры.</a:t>
            </a:r>
            <a:endParaRPr lang="en-US" sz="18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get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_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code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– </a:t>
            </a:r>
            <a:r>
              <a:rPr lang="ru-RU" sz="1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получает на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ввод длину кодируемого текста, чтобы программа знала, когда ей остановиться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и получает на ввод сам текст, который нам нужно закодировать.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 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– </a:t>
            </a:r>
            <a:r>
              <a:rPr lang="ru-RU" sz="1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выполняет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само кодирование текста, который введён. 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выполняет декодирование нашего сообщения. 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отвечает за вызов всех функций.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99916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6539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Анализ времени выполнения кодирования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51BDC4D2-7781-5B6F-755F-99C41E4A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159F04-7FF9-EA82-A5A8-1B8E406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6593-4E3D-5999-360A-7F7A2B3B85B4}"/>
              </a:ext>
            </a:extLst>
          </p:cNvPr>
          <p:cNvSpPr txBox="1"/>
          <p:nvPr/>
        </p:nvSpPr>
        <p:spPr>
          <a:xfrm>
            <a:off x="965471" y="4893013"/>
            <a:ext cx="486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1 – время выполнения кодирования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72211-FE60-C2D1-5C6B-60AC2917DE6C}"/>
              </a:ext>
            </a:extLst>
          </p:cNvPr>
          <p:cNvSpPr txBox="1"/>
          <p:nvPr/>
        </p:nvSpPr>
        <p:spPr>
          <a:xfrm>
            <a:off x="6210559" y="4873717"/>
            <a:ext cx="48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– время выполнения декодирования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0255AF44-0F65-B16F-FD1D-D46B9DDAE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326" y="1595655"/>
            <a:ext cx="5130529" cy="3081266"/>
          </a:xfrm>
          <a:ln>
            <a:solidFill>
              <a:schemeClr val="tx1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458BA6-1C72-12EC-F5AD-DDDB1DB26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595655"/>
            <a:ext cx="5130529" cy="3093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8598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9B0B8-E860-9FC8-BE0F-85B9D8D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8D0E-1D15-4714-449C-BE35221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38" y="5167312"/>
            <a:ext cx="7567308" cy="1468775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C++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149</a:t>
            </a: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 с учётом измерения времени выполнения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172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E40A-1824-394F-7B05-8BCA0BF13182}"/>
              </a:ext>
            </a:extLst>
          </p:cNvPr>
          <p:cNvSpPr txBox="1"/>
          <p:nvPr/>
        </p:nvSpPr>
        <p:spPr>
          <a:xfrm>
            <a:off x="953311" y="1690688"/>
            <a:ext cx="1040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Результат изучения алгоритма «Арифметическое кодирование» представлено на </a:t>
            </a:r>
            <a:r>
              <a:rPr lang="en-US" sz="2400" dirty="0">
                <a:latin typeface="+mj-lt"/>
                <a:cs typeface="Times New Roman" panose="02020603050405020304" pitchFamily="18" charset="0"/>
                <a:hlinkClick r:id="rId2"/>
              </a:rPr>
              <a:t>GitHub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hlinkClick r:id="rId2"/>
              </a:rPr>
              <a:t>bezzzna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Arithmetic_Coding</a:t>
            </a:r>
            <a:r>
              <a:rPr lang="en-US" sz="2400">
                <a:hlinkClick r:id="rId2"/>
              </a:rPr>
              <a:t> (github.com)</a:t>
            </a:r>
            <a:r>
              <a:rPr lang="ru-RU" sz="240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Научный доклад по теме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Код реализации алгоритма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Файлы для ручного тестирования кода</a:t>
            </a:r>
          </a:p>
        </p:txBody>
      </p:sp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1AAB4C30-FB52-9158-1936-0466BD301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9AC5-8092-C957-8D14-35729ED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306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Арифметическое кодирование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 — один из алгоритмов энтропийного сжатия.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В начале работы алгоритма исходный интервал равен [0; 1). </a:t>
            </a:r>
            <a:endParaRPr lang="en-US" sz="1800" dirty="0">
              <a:solidFill>
                <a:srgbClr val="20212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По мере кодирования текста, исходный интервал уменьшается </a:t>
            </a:r>
            <a:r>
              <a:rPr lang="ru-RU" sz="1800" dirty="0">
                <a:solidFill>
                  <a:srgbClr val="202122"/>
                </a:solidFill>
                <a:latin typeface="+mj-lt"/>
                <a:ea typeface="Times New Roman" panose="02020603050405020304" pitchFamily="18" charset="0"/>
              </a:rPr>
              <a:t>и результат кодирования </a:t>
            </a: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представляется вещественным числом в интервале от 0 до 1.</a:t>
            </a:r>
            <a:endParaRPr lang="ru-RU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962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4230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Подобрать и изучить источники по теме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Описать алгоритм «Арифметическое кодирование» в форме научного доклада.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Реализовать алгоритм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Сделать анализ эффективности сжатия алгоритма «Арифметическое кодирование».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8242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Арифметическое кодирование - один из наиболее эффективных методов сжатия данных. 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Основная идея арифметического кодирования была сформулирована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Элайесом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 еще в начале 60-х годов.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Практическая реализация этой идеи была сделана независимо Риссаненом и Паско в 1976 г.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9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3" y="27569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8C7F7-F3B8-AE84-31B4-50C097AD1F5C}"/>
              </a:ext>
            </a:extLst>
          </p:cNvPr>
          <p:cNvSpPr txBox="1"/>
          <p:nvPr/>
        </p:nvSpPr>
        <p:spPr>
          <a:xfrm>
            <a:off x="661481" y="1712068"/>
            <a:ext cx="93774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Выполним кодирование слова «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Составим таблицу интервалов для символов входного сообщения, указав в ней вероятности символов</a:t>
            </a:r>
            <a:r>
              <a:rPr lang="ru-RU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32503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Таблица вероятностей и интервалов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86353" cy="4486275"/>
          </a:xfrm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5171232-6AB5-5973-E322-F2834463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12878"/>
              </p:ext>
            </p:extLst>
          </p:nvPr>
        </p:nvGraphicFramePr>
        <p:xfrm>
          <a:off x="2032000" y="2850024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885">
                  <a:extLst>
                    <a:ext uri="{9D8B030D-6E8A-4147-A177-3AD203B41FA5}">
                      <a16:colId xmlns:a16="http://schemas.microsoft.com/office/drawing/2014/main" val="2722216044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309390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287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407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Символ алфавита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Вероятность символа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Интервал для символа (границы)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2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9501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0820FA82-703C-EE8B-CEBC-B3DE2E45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2F59A-86BF-4519-870E-73DC64A6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354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3" y="1491601"/>
            <a:ext cx="10515600" cy="53663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С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лово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Начальные условия: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=0,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=1.</a:t>
            </a: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“C”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igh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High-Low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0+0,75(1-0)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”E”: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0,5+0, 5(0,75-0,5)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</a:t>
            </a:r>
          </a:p>
          <a:p>
            <a:pPr marL="457200" lvl="1" indent="457200">
              <a:buNone/>
            </a:pP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0,5+1(0,75-0,5)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“B”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 0,6875+0,25(0,75-0,6875)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0,6875+0,5(0,75-0,6875)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0,7185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“A”: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 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0,703125+0(0,71875-0,703125)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 0,703125+0,25(0,71875-0,703125)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0,7070312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Таким образом, число 0,703125 однозначно кодирует сообщение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6392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Итоговая таблица интервалов (границ)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C25772-F22B-31FD-CD6C-C1AFDA3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9260"/>
              </p:ext>
            </p:extLst>
          </p:nvPr>
        </p:nvGraphicFramePr>
        <p:xfrm>
          <a:off x="2032000" y="229176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0586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060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8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0,6875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0,7185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0,7070312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6518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F3670EDC-DAB0-3C81-8FA5-E6C6AFDE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91764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900CE-8BD7-56FB-956E-6CC08DD4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77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Декодирование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Декодирование слова «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Конечный интервал (0,703125; 0,7070312), который получился после кодирования, принадлежит символу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После определения первого символа интервал равен значениям границ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- (0,5; 0,75), в него входит интервал для буквы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», который получился после кодирования. Следовательно были декодированы первые два символа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и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  <a:endParaRPr lang="ru-RU" sz="2000" dirty="0">
              <a:latin typeface="+mj-lt"/>
              <a:ea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 такой же аналогии расшифровываются остальные символы.</a:t>
            </a: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80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703</Words>
  <Application>Microsoft Office PowerPoint</Application>
  <PresentationFormat>Широкоэкранный</PresentationFormat>
  <Paragraphs>118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YS Text</vt:lpstr>
      <vt:lpstr>Тема Office</vt:lpstr>
      <vt:lpstr>Arithmetic coding</vt:lpstr>
      <vt:lpstr>Введение</vt:lpstr>
      <vt:lpstr>Постановка задачи</vt:lpstr>
      <vt:lpstr>История</vt:lpstr>
      <vt:lpstr>Пример кодирования</vt:lpstr>
      <vt:lpstr>Таблица вероятностей и интервалов</vt:lpstr>
      <vt:lpstr>Пример кодирования</vt:lpstr>
      <vt:lpstr>Итоговая таблица интервалов (границ)</vt:lpstr>
      <vt:lpstr>Декодирование</vt:lpstr>
      <vt:lpstr>Реализация</vt:lpstr>
      <vt:lpstr>Анализ времени выполнения кодирования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Анастасия Безрукова</dc:creator>
  <cp:lastModifiedBy>Анастасия Безрукова</cp:lastModifiedBy>
  <cp:revision>16</cp:revision>
  <dcterms:created xsi:type="dcterms:W3CDTF">2023-01-25T03:54:01Z</dcterms:created>
  <dcterms:modified xsi:type="dcterms:W3CDTF">2023-02-14T10:31:45Z</dcterms:modified>
</cp:coreProperties>
</file>