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57" r:id="rId4"/>
    <p:sldId id="265" r:id="rId5"/>
    <p:sldId id="267" r:id="rId6"/>
    <p:sldId id="261" r:id="rId7"/>
    <p:sldId id="262" r:id="rId8"/>
    <p:sldId id="263" r:id="rId9"/>
    <p:sldId id="269" r:id="rId10"/>
    <p:sldId id="271" r:id="rId11"/>
    <p:sldId id="259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0C1D3-588A-4E60-9BD9-66B3A55786C6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102B7-5AB7-46FD-8270-37CFA092F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4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89C59-DD39-A1AB-CD83-E4AB5246A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D24C3E-11CB-65B7-2A8C-31D9E1B7A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0CBF19-930A-26CB-433F-86359CC4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83FA-32D4-43F2-810F-46A7FF58BB99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90F866-B0EE-520E-EB1C-A1CEF4C1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B04083-0275-72E9-EBE9-C41B9A92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489051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5A538-8188-8FAB-36A6-0E5DCB39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A67D12-009F-0AD6-F7AE-A156423F4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165ED9-FD9C-A6F6-5A95-D6B5DEAD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9A59-74BC-4860-86AB-C21CCFBB7479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37629B-7554-96A1-D8FB-81811171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1FA43B-E2C5-5EF9-CA11-C6E3FD5B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745456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F55967-C2A2-0C6C-0D52-D8E1DE4AE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597A40-20D0-2290-4755-0AAFE96FE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728EEF-7AF5-F30A-C42F-952F8B2D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E20F-F293-47C5-B2E4-CD8823709F33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93D10B-5721-5075-BA8C-02568C4B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F27CD0-4035-2201-4491-AD061AB7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857209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C0463-926E-A116-D374-3A457E20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AAEC6C-1650-8D9F-2116-148BD00A0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575226-F023-47EC-F775-0E073F84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EF8A-E006-4439-B005-1D4CC8C4EBBD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E14579-F129-ABEF-17DE-599BE60F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307AB4-E597-A9E4-8E92-605A4EEE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667016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7A2F0-40EC-2328-5DB0-270F49C1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96F159-4737-62F1-91E8-4B192927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EB7AB-8EDB-C992-B0D1-A50BD8AE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9549-9E36-4C4A-9F04-469E26EA9E8F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EB6669-1FB4-435C-C92F-37EDCF94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E9092B-2F24-51DE-F0B4-8C033B31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426503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27D80-F753-8EAB-458D-2B1BBB76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9B4D97-93CA-7AEC-D9C4-A12F64110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6C9D23-D6F9-62E9-C4EE-50A276DEA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4991BC-15CE-6FC7-35EE-1F8A15E5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7EE5-791A-47A8-BE7A-EC2BF0B61F49}" type="datetime1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22E6C3-F2FE-08D2-0E1B-ADAEC611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E03C96-470D-9BF7-3506-6F179ACF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782530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0434E-7DB6-4DC2-286D-A9B3E0EF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A41530-BA32-F614-1CCA-851C1CBFE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2D61AB-F83B-D65F-BE2C-2335FAC55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7156D3-A8FD-3AD9-A2DC-36F74D579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A2BCD4-B5B5-61DD-917C-C1AA0623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7B51944-7618-1027-E65E-C1BD84C2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C7FE-33C9-46C0-97D4-9F2A96FC0FC2}" type="datetime1">
              <a:rPr lang="ru-RU" smtClean="0"/>
              <a:t>14.02.2023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7FA4C18-01A7-A58A-B019-6B91D092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3D70A8-D84B-DBB4-1ACF-B8752180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610437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1DCF9-A82B-D97B-45F0-D33CB275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1F69E3-F655-F755-423B-D24DB6AD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5BB0-C8D5-486B-9E42-1327430A3597}" type="datetime1">
              <a:rPr lang="ru-RU" smtClean="0"/>
              <a:t>14.02.2023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51C4EF-A5F3-6E35-EF77-7B148387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40DB8C-2101-4A7F-B224-9323F594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283491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4D847C-D512-EBD6-D165-A3F9C693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B92A-6F46-4B8B-A6F4-AEFEFB4B6724}" type="datetime1">
              <a:rPr lang="ru-RU" smtClean="0"/>
              <a:t>14.02.2023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A2B663-72EE-E49E-F18D-D87C69C9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73C1EE-1320-1254-0EC5-EEB9C5D7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89063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F666E-8049-BBAF-EB4D-EAF44A81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C9458E-C92B-E88D-9446-7F58548B1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E911A5-7BA9-E6F4-0B82-97D8C5CE8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ECC965-4030-6130-BD31-32A66AD5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555B-F7E2-4DBB-81BB-DB70C187E63F}" type="datetime1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192FAC-588E-A561-303B-AE4EFE2B2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654DD1-A1C8-AA61-EDEF-C65BA293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065367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D0CC8-6D9C-F68C-926A-8C68A5C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26293C-837F-78AB-A42D-289AB60EA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268A37-6038-1E1C-635E-2503969F4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F8E6E4-E15F-D3EF-D50D-39B75E3D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5E0F-28FC-4593-8597-73F3C8FC918B}" type="datetime1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48AE6A-19AD-6CA6-7CB1-82B3A466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B9B7BF-7BE8-5639-6D4D-29EA7B7C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653012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6A968-2684-335F-EF7A-96FAA21A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9A2FEC-C037-244D-0C2E-A0BBBFFFD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B98B3-59C5-1168-1BFC-6627B10B2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19F9D-54C3-42C1-B861-02EABA567DF8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11B874-A0D4-C774-47CD-8F77A560C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CB3933-8FD4-89A7-D2C1-AFCED3934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85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bezzzna/Arithmetic_Cod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71E76-01E9-AFEC-9AE7-67F514A01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Arithmetic coding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F0E8D0-8C49-AB63-4302-756518B42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055" y="5612860"/>
            <a:ext cx="9144000" cy="1135323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>
                <a:latin typeface="+mj-lt"/>
                <a:cs typeface="Times New Roman" panose="02020603050405020304" pitchFamily="18" charset="0"/>
              </a:rPr>
              <a:t>Студентка 2 курса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+mj-lt"/>
                <a:cs typeface="Times New Roman" panose="02020603050405020304" pitchFamily="18" charset="0"/>
              </a:rPr>
              <a:t>Безрукова Анастасия Леонидовна</a:t>
            </a:r>
          </a:p>
          <a:p>
            <a:pPr algn="r"/>
            <a:r>
              <a:rPr lang="ru-RU" dirty="0">
                <a:latin typeface="+mj-lt"/>
                <a:cs typeface="Times New Roman" panose="02020603050405020304" pitchFamily="18" charset="0"/>
              </a:rPr>
              <a:t>Б9121-09.03.03 ПИКД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A991231-45A2-9E97-2FE6-C53E5A44DA2C}"/>
              </a:ext>
            </a:extLst>
          </p:cNvPr>
          <p:cNvCxnSpPr/>
          <p:nvPr/>
        </p:nvCxnSpPr>
        <p:spPr>
          <a:xfrm>
            <a:off x="2558374" y="3608962"/>
            <a:ext cx="7149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528DA0-CBC8-2757-E58B-20DB9A7B2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751" y="604453"/>
            <a:ext cx="539956" cy="922173"/>
          </a:xfrm>
          <a:prstGeom prst="rect">
            <a:avLst/>
          </a:prstGeom>
        </p:spPr>
      </p:pic>
      <p:pic>
        <p:nvPicPr>
          <p:cNvPr id="9" name="Рисунок 8" descr="Фигура органическое натуральное угла">
            <a:extLst>
              <a:ext uri="{FF2B5EF4-FFF2-40B4-BE49-F238E27FC236}">
                <a16:creationId xmlns:a16="http://schemas.microsoft.com/office/drawing/2014/main" id="{95EBCD5F-E5F6-A983-0800-32D0A483E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5725"/>
            <a:ext cx="4572000" cy="457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C91691-A7DC-B269-08AD-A71C214C508B}"/>
              </a:ext>
            </a:extLst>
          </p:cNvPr>
          <p:cNvSpPr txBox="1"/>
          <p:nvPr/>
        </p:nvSpPr>
        <p:spPr>
          <a:xfrm>
            <a:off x="5866480" y="6378851"/>
            <a:ext cx="11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  <a:cs typeface="Times New Roman" panose="02020603050405020304" pitchFamily="18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506416901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5129C-37C7-4A76-5CC1-46ECEFE0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Реализация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C58FD-0323-D2AB-6B90-FAC24DC1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715" y="1694191"/>
            <a:ext cx="10416702" cy="4572002"/>
          </a:xfrm>
        </p:spPr>
        <p:txBody>
          <a:bodyPr>
            <a:normAutofit/>
          </a:bodyPr>
          <a:lstStyle/>
          <a:p>
            <a:pPr marL="45720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Реализация алгоритма состоит из 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3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функций (</a:t>
            </a:r>
            <a:r>
              <a:rPr lang="ru-RU" sz="1800" b="1" i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ge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nerate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(), coding (),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decoding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()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), а также главной функции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main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(), 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где, собственно, и вызываются функции.</a:t>
            </a:r>
          </a:p>
          <a:p>
            <a:pPr marL="9144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generate() 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– </a:t>
            </a:r>
            <a:r>
              <a:rPr lang="ru-RU" sz="1800" dirty="0">
                <a:latin typeface="+mj-lt"/>
              </a:rPr>
              <a:t>составление алфавита, подсчёт вероятности, вычисление границ</a:t>
            </a:r>
            <a:r>
              <a:rPr lang="en-US" sz="1800" dirty="0">
                <a:latin typeface="+mj-lt"/>
              </a:rPr>
              <a:t>.</a:t>
            </a:r>
            <a:endParaRPr lang="en-US" sz="1800" dirty="0">
              <a:effectLst/>
              <a:latin typeface="+mj-lt"/>
              <a:ea typeface="Calibri" panose="020F0502020204030204" pitchFamily="34" charset="0"/>
            </a:endParaRPr>
          </a:p>
          <a:p>
            <a:pPr marL="9144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coding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()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– </a:t>
            </a:r>
            <a:r>
              <a:rPr lang="ru-RU" sz="1800" dirty="0">
                <a:latin typeface="+mj-lt"/>
              </a:rPr>
              <a:t>функция кодирования 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текста, который введён. </a:t>
            </a:r>
            <a:endParaRPr lang="en-US" sz="1800" dirty="0">
              <a:latin typeface="+mj-lt"/>
            </a:endParaRPr>
          </a:p>
          <a:p>
            <a:pPr marL="9144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decoding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() – 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выполняет декодирование нашего сообщения. </a:t>
            </a:r>
          </a:p>
          <a:p>
            <a:pPr marL="9144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main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()</a:t>
            </a:r>
            <a:r>
              <a:rPr lang="ru-RU" sz="1800" b="1" i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 – 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отвечает за вызов всех функций.</a:t>
            </a:r>
            <a:endParaRPr lang="ru-RU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914400" lvl="1" indent="0">
              <a:lnSpc>
                <a:spcPct val="130000"/>
              </a:lnSpc>
              <a:spcBef>
                <a:spcPts val="0"/>
              </a:spcBef>
              <a:buNone/>
            </a:pP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0">
              <a:lnSpc>
                <a:spcPct val="130000"/>
              </a:lnSpc>
              <a:spcBef>
                <a:spcPts val="0"/>
              </a:spcBef>
              <a:buNone/>
            </a:pP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BCE2466C-7CB1-C508-0FF7-91AE21F28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7A0FAF-E21B-A944-D301-5B2103A3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10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65396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7E179-28BD-E04F-5FBD-0F01B9D7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Анализ времени выполнения кодирования</a:t>
            </a:r>
          </a:p>
        </p:txBody>
      </p:sp>
      <p:pic>
        <p:nvPicPr>
          <p:cNvPr id="4" name="Рисунок 3" descr="Фигура органическое натуральное угла">
            <a:extLst>
              <a:ext uri="{FF2B5EF4-FFF2-40B4-BE49-F238E27FC236}">
                <a16:creationId xmlns:a16="http://schemas.microsoft.com/office/drawing/2014/main" id="{51BDC4D2-7781-5B6F-755F-99C41E4AB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1159F04-7FF9-EA82-A5A8-1B8E4062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11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36593-4E3D-5999-360A-7F7A2B3B85B4}"/>
              </a:ext>
            </a:extLst>
          </p:cNvPr>
          <p:cNvSpPr txBox="1"/>
          <p:nvPr/>
        </p:nvSpPr>
        <p:spPr>
          <a:xfrm>
            <a:off x="965471" y="4893013"/>
            <a:ext cx="486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  <a:cs typeface="Times New Roman" panose="02020603050405020304" pitchFamily="18" charset="0"/>
              </a:rPr>
              <a:t>Рисунок 1 – время выполнения кодирования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72211-FE60-C2D1-5C6B-60AC2917DE6C}"/>
              </a:ext>
            </a:extLst>
          </p:cNvPr>
          <p:cNvSpPr txBox="1"/>
          <p:nvPr/>
        </p:nvSpPr>
        <p:spPr>
          <a:xfrm>
            <a:off x="6210559" y="4873717"/>
            <a:ext cx="48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  <a:cs typeface="Times New Roman" panose="02020603050405020304" pitchFamily="18" charset="0"/>
              </a:rPr>
              <a:t>Рисунок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– время выполнения декодирования</a:t>
            </a:r>
          </a:p>
        </p:txBody>
      </p:sp>
      <p:pic>
        <p:nvPicPr>
          <p:cNvPr id="18" name="Объект 17">
            <a:extLst>
              <a:ext uri="{FF2B5EF4-FFF2-40B4-BE49-F238E27FC236}">
                <a16:creationId xmlns:a16="http://schemas.microsoft.com/office/drawing/2014/main" id="{0255AF44-0F65-B16F-FD1D-D46B9DDAE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6326" y="1595655"/>
            <a:ext cx="5130529" cy="3081266"/>
          </a:xfrm>
          <a:ln>
            <a:solidFill>
              <a:schemeClr val="tx1"/>
            </a:solidFill>
          </a:ln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8458BA6-1C72-12EC-F5AD-DDDB1DB26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1595655"/>
            <a:ext cx="5130529" cy="30933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285983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9B0B8-E860-9FC8-BE0F-85B9D8DC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4F8D0E-1D15-4714-449C-BE3522145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38" y="5167312"/>
            <a:ext cx="7567308" cy="1468775"/>
          </a:xfrm>
        </p:spPr>
        <p:txBody>
          <a:bodyPr>
            <a:normAutofit fontScale="92500"/>
          </a:bodyPr>
          <a:lstStyle/>
          <a:p>
            <a:r>
              <a:rPr lang="ru-RU" sz="2400" dirty="0">
                <a:latin typeface="+mj-lt"/>
                <a:cs typeface="Times New Roman" panose="02020603050405020304" pitchFamily="18" charset="0"/>
              </a:rPr>
              <a:t>Язык программирования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 C++</a:t>
            </a:r>
            <a:endParaRPr lang="ru-RU" sz="2400" dirty="0">
              <a:latin typeface="+mj-lt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+mj-lt"/>
                <a:cs typeface="Times New Roman" panose="02020603050405020304" pitchFamily="18" charset="0"/>
              </a:rPr>
              <a:t>Строк кода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 149</a:t>
            </a:r>
          </a:p>
          <a:p>
            <a:r>
              <a:rPr lang="ru-RU" sz="2400" dirty="0">
                <a:latin typeface="+mj-lt"/>
                <a:cs typeface="Times New Roman" panose="02020603050405020304" pitchFamily="18" charset="0"/>
              </a:rPr>
              <a:t>Строк кода с учётом измерения времени выполнения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 172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5E40A-1824-394F-7B05-8BCA0BF13182}"/>
              </a:ext>
            </a:extLst>
          </p:cNvPr>
          <p:cNvSpPr txBox="1"/>
          <p:nvPr/>
        </p:nvSpPr>
        <p:spPr>
          <a:xfrm>
            <a:off x="953311" y="1690688"/>
            <a:ext cx="10400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  <a:cs typeface="Times New Roman" panose="02020603050405020304" pitchFamily="18" charset="0"/>
              </a:rPr>
              <a:t>Результат изучения алгоритма «Арифметическое кодирование» представлено на </a:t>
            </a:r>
            <a:r>
              <a:rPr lang="en-US" sz="2400" dirty="0">
                <a:latin typeface="+mj-lt"/>
                <a:cs typeface="Times New Roman" panose="02020603050405020304" pitchFamily="18" charset="0"/>
                <a:hlinkClick r:id="rId2"/>
              </a:rPr>
              <a:t>GitHub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hlinkClick r:id="rId2"/>
              </a:rPr>
              <a:t>bezzzna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Arithmetic_Coding</a:t>
            </a:r>
            <a:r>
              <a:rPr lang="en-US" sz="2400">
                <a:hlinkClick r:id="rId2"/>
              </a:rPr>
              <a:t> (github.com)</a:t>
            </a:r>
            <a:r>
              <a:rPr lang="ru-RU" sz="2400">
                <a:latin typeface="+mj-lt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</a:t>
            </a:r>
            <a:endParaRPr lang="ru-RU" sz="24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  <a:cs typeface="Times New Roman" panose="02020603050405020304" pitchFamily="18" charset="0"/>
              </a:rPr>
              <a:t>Научный доклад по теме «Арифметическое кодирование»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  <a:cs typeface="Times New Roman" panose="02020603050405020304" pitchFamily="18" charset="0"/>
              </a:rPr>
              <a:t>Код реализации алгоритма «Арифметическое кодирование»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  <a:cs typeface="Times New Roman" panose="02020603050405020304" pitchFamily="18" charset="0"/>
              </a:rPr>
              <a:t>Файлы для ручного тестирования кода</a:t>
            </a:r>
          </a:p>
        </p:txBody>
      </p:sp>
      <p:pic>
        <p:nvPicPr>
          <p:cNvPr id="6" name="Рисунок 5" descr="Фигура органическое натуральное угла">
            <a:extLst>
              <a:ext uri="{FF2B5EF4-FFF2-40B4-BE49-F238E27FC236}">
                <a16:creationId xmlns:a16="http://schemas.microsoft.com/office/drawing/2014/main" id="{1AAB4C30-FB52-9158-1936-0466BD301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5C9AC5-8092-C957-8D14-35729ED3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12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73065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2822A-4831-029F-F435-153F8561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CB6A-65C3-0DC5-6332-3AA9EFA0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Арифметическое кодирование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 — один из алгоритмов энтропийного сжатия.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</a:rPr>
              <a:t>В начале работы алгоритма исходный интервал равен [0; 1). </a:t>
            </a:r>
            <a:endParaRPr lang="en-US" sz="1800" dirty="0">
              <a:solidFill>
                <a:srgbClr val="202122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</a:rPr>
              <a:t>По мере кодирования текста, исходный интервал уменьшается </a:t>
            </a:r>
            <a:r>
              <a:rPr lang="ru-RU" sz="1800" dirty="0">
                <a:solidFill>
                  <a:srgbClr val="202122"/>
                </a:solidFill>
                <a:latin typeface="+mj-lt"/>
                <a:ea typeface="Times New Roman" panose="02020603050405020304" pitchFamily="18" charset="0"/>
              </a:rPr>
              <a:t>и результат кодирования </a:t>
            </a:r>
            <a:r>
              <a:rPr lang="ru-RU" sz="1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</a:rPr>
              <a:t>представляется вещественным числом в интервале от 0 до 1.</a:t>
            </a:r>
            <a:endParaRPr lang="ru-RU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2965B820-169E-02FD-BC2E-3EA59C9E0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962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821FB4-8A4E-F21D-A7C5-655E895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2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14230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2822A-4831-029F-F435-153F8561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CB6A-65C3-0DC5-6332-3AA9EFA0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lvl="0" indent="-457200" algn="just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Подобрать и изучить источники по теме «Арифметическое кодирование».</a:t>
            </a:r>
          </a:p>
          <a:p>
            <a:pPr marL="457200" lvl="0" indent="-457200" algn="just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Описать алгоритм «Арифметическое кодирование» в форме научного доклада.</a:t>
            </a:r>
          </a:p>
          <a:p>
            <a:pPr marL="457200" lvl="0" indent="-457200" algn="just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Реализовать алгоритм «Арифметическое кодирование».</a:t>
            </a: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Сделать анализ эффективности сжатия алгоритма «Арифметическое кодирование».</a:t>
            </a:r>
          </a:p>
          <a:p>
            <a:pPr marL="0" indent="0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2965B820-169E-02FD-BC2E-3EA59C9E0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821FB4-8A4E-F21D-A7C5-655E895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3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382426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2822A-4831-029F-F435-153F8561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CB6A-65C3-0DC5-6332-3AA9EFA0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Арифметическое кодирование - один из наиболее эффективных методов сжатия данных. </a:t>
            </a:r>
          </a:p>
          <a:p>
            <a:pPr indent="0">
              <a:buNone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Основная идея арифметического кодирования была сформулирована </a:t>
            </a:r>
            <a:r>
              <a:rPr lang="ru-RU" sz="2000" dirty="0" err="1">
                <a:latin typeface="+mj-lt"/>
                <a:cs typeface="Times New Roman" panose="02020603050405020304" pitchFamily="18" charset="0"/>
              </a:rPr>
              <a:t>Элайесом</a:t>
            </a:r>
            <a:r>
              <a:rPr lang="ru-RU" sz="2000" dirty="0">
                <a:latin typeface="+mj-lt"/>
                <a:cs typeface="Times New Roman" panose="02020603050405020304" pitchFamily="18" charset="0"/>
              </a:rPr>
              <a:t> еще в начале 60-х годов.</a:t>
            </a:r>
          </a:p>
          <a:p>
            <a:pPr indent="0">
              <a:buNone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Практическая реализация этой идеи была сделана независимо Риссаненом и Паско в 1976 г.</a:t>
            </a:r>
            <a:endParaRPr lang="ru-RU" sz="36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2965B820-169E-02FD-BC2E-3EA59C9E0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821FB4-8A4E-F21D-A7C5-655E895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4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094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2822A-4831-029F-F435-153F8561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93" y="27569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Пример кодирования</a:t>
            </a:r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2965B820-169E-02FD-BC2E-3EA59C9E0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821FB4-8A4E-F21D-A7C5-655E895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5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8C7F7-F3B8-AE84-31B4-50C097AD1F5C}"/>
              </a:ext>
            </a:extLst>
          </p:cNvPr>
          <p:cNvSpPr txBox="1"/>
          <p:nvPr/>
        </p:nvSpPr>
        <p:spPr>
          <a:xfrm>
            <a:off x="661481" y="1712068"/>
            <a:ext cx="93774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Выполним кодирование слова «</a:t>
            </a:r>
            <a:r>
              <a:rPr lang="en-US" sz="24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CEBA</a:t>
            </a:r>
            <a:r>
              <a:rPr lang="ru-RU" sz="24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»</a:t>
            </a:r>
            <a:r>
              <a:rPr lang="en-US" sz="24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rgbClr val="1A1A1A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Составим таблицу интервалов для символов входного сообщения, указав в ней вероятности символов</a:t>
            </a:r>
            <a:r>
              <a:rPr lang="ru-RU" sz="24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lang="ru-RU" sz="24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132503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EC07C-6F90-4852-2571-D6A31E77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Таблица вероятностей и интервалов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7FE7-B205-4EFA-50F9-28FDE299A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786353" cy="4486275"/>
          </a:xfrm>
        </p:spPr>
        <p:txBody>
          <a:bodyPr/>
          <a:lstStyle/>
          <a:p>
            <a:pPr marL="0" indent="0" algn="l">
              <a:buNone/>
            </a:pPr>
            <a:endParaRPr lang="ru-RU" b="0" i="0" dirty="0">
              <a:solidFill>
                <a:srgbClr val="1A1A1A"/>
              </a:solidFill>
              <a:effectLst/>
              <a:latin typeface="YS Text"/>
            </a:endParaRP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5171232-6AB5-5973-E322-F2834463B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912878"/>
              </p:ext>
            </p:extLst>
          </p:nvPr>
        </p:nvGraphicFramePr>
        <p:xfrm>
          <a:off x="2032000" y="2850024"/>
          <a:ext cx="8128000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6885">
                  <a:extLst>
                    <a:ext uri="{9D8B030D-6E8A-4147-A177-3AD203B41FA5}">
                      <a16:colId xmlns:a16="http://schemas.microsoft.com/office/drawing/2014/main" val="2722216044"/>
                    </a:ext>
                  </a:extLst>
                </a:gridCol>
                <a:gridCol w="2127115">
                  <a:extLst>
                    <a:ext uri="{9D8B030D-6E8A-4147-A177-3AD203B41FA5}">
                      <a16:colId xmlns:a16="http://schemas.microsoft.com/office/drawing/2014/main" val="3093905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82874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0904076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ru-RU" dirty="0"/>
                        <a:t>Символ алфавита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/>
                        <a:t>Вероятность символа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Интервал для символа (границы)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945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69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15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825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509501"/>
                  </a:ext>
                </a:extLst>
              </a:tr>
            </a:tbl>
          </a:graphicData>
        </a:graphic>
      </p:graphicFrame>
      <p:pic>
        <p:nvPicPr>
          <p:cNvPr id="6" name="Рисунок 5" descr="Фигура органическое натуральное угла">
            <a:extLst>
              <a:ext uri="{FF2B5EF4-FFF2-40B4-BE49-F238E27FC236}">
                <a16:creationId xmlns:a16="http://schemas.microsoft.com/office/drawing/2014/main" id="{0820FA82-703C-EE8B-CEBC-B3DE2E457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D2F59A-86BF-4519-870E-73DC64A6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6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19354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5129C-37C7-4A76-5CC1-46ECEFE0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Пример кодирования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C58FD-0323-D2AB-6B90-FAC24DC1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93" y="1491601"/>
            <a:ext cx="10515600" cy="536639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sz="45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С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лово «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CEBA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»</a:t>
            </a:r>
            <a:r>
              <a:rPr lang="en-US" sz="45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lang="ru-RU" sz="4500" dirty="0">
              <a:solidFill>
                <a:srgbClr val="1A1A1A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500" dirty="0">
              <a:solidFill>
                <a:srgbClr val="1A1A1A"/>
              </a:solidFill>
              <a:latin typeface="+mj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Начальные условия: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Low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=0,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High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=1.</a:t>
            </a:r>
          </a:p>
          <a:p>
            <a:pPr marL="0" indent="457200" algn="l">
              <a:buNone/>
            </a:pP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Для символа </a:t>
            </a:r>
            <a:r>
              <a:rPr lang="en-US" sz="4500" b="1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“C”</a:t>
            </a: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igh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-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0+0,5(1-0)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0,5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High-Low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0+0,75(1-0)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0,75</a:t>
            </a:r>
          </a:p>
          <a:p>
            <a:pPr marL="457200" lvl="1" indent="457200">
              <a:buNone/>
            </a:pPr>
            <a:endParaRPr lang="ru-RU" sz="41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indent="457200" algn="l">
              <a:buNone/>
            </a:pP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Для символа</a:t>
            </a:r>
            <a:r>
              <a:rPr lang="en-US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”E”:</a:t>
            </a:r>
            <a:endParaRPr lang="ru-RU" sz="4500" b="1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E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0,5+0, 5(0,75-0,5)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0,6875</a:t>
            </a:r>
          </a:p>
          <a:p>
            <a:pPr marL="457200" lvl="1" indent="457200">
              <a:buNone/>
            </a:pP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+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E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0,5+1(0,75-0,5)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0,75</a:t>
            </a:r>
          </a:p>
          <a:p>
            <a:pPr marL="457200" lvl="1" indent="457200">
              <a:buNone/>
            </a:pPr>
            <a:endParaRPr lang="ru-RU" sz="41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indent="457200" algn="l">
              <a:buNone/>
            </a:pP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Для символа </a:t>
            </a:r>
            <a:r>
              <a:rPr lang="en-US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“B”</a:t>
            </a: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B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2) = 0,6875+0,25(0,75-0,6875)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0,703125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B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0,6875+0,5(0,75-0,6875)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0,7185</a:t>
            </a:r>
          </a:p>
          <a:p>
            <a:pPr marL="457200" lvl="1" indent="457200">
              <a:buNone/>
            </a:pPr>
            <a:endParaRPr lang="ru-RU" sz="41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indent="457200" algn="l">
              <a:buNone/>
            </a:pP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Для символа </a:t>
            </a:r>
            <a:r>
              <a:rPr lang="en-US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“A”:</a:t>
            </a:r>
            <a:endParaRPr lang="ru-RU" sz="4500" b="1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4 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3+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A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0,703125+0(0,71875-0,703125)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0,703125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4=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A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3) = 0,703125+0,25(0,71875-0,703125)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0,7070312</a:t>
            </a:r>
          </a:p>
          <a:p>
            <a:pPr marL="457200" lvl="1" indent="457200">
              <a:buNone/>
            </a:pPr>
            <a:endParaRPr lang="ru-RU" sz="41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Таким образом, число 0,703125 однозначно кодирует сообщение «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CEBA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».</a:t>
            </a:r>
          </a:p>
          <a:p>
            <a:pPr marL="0" indent="0" algn="l">
              <a:buNone/>
            </a:pPr>
            <a:endParaRPr lang="ru-RU" sz="20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BCE2466C-7CB1-C508-0FF7-91AE21F28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7A0FAF-E21B-A944-D301-5B2103A3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7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63927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EC07C-6F90-4852-2571-D6A31E77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Итоговая таблица интервалов (границ)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7FE7-B205-4EFA-50F9-28FDE299A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ru-RU" b="0" i="0" dirty="0">
              <a:solidFill>
                <a:srgbClr val="1A1A1A"/>
              </a:solidFill>
              <a:effectLst/>
              <a:latin typeface="YS Text"/>
            </a:endParaRPr>
          </a:p>
          <a:p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6CC25772-F22B-31FD-CD6C-C1AFDA3E7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89260"/>
              </p:ext>
            </p:extLst>
          </p:nvPr>
        </p:nvGraphicFramePr>
        <p:xfrm>
          <a:off x="2032000" y="2291764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705862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740602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41809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Нижняя граница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Верхняя граница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0,5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57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0,6875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1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0,703125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0,7185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88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0,703125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0,7070312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76518"/>
                  </a:ext>
                </a:extLst>
              </a:tr>
            </a:tbl>
          </a:graphicData>
        </a:graphic>
      </p:graphicFrame>
      <p:pic>
        <p:nvPicPr>
          <p:cNvPr id="6" name="Рисунок 5" descr="Фигура органическое натуральное угла">
            <a:extLst>
              <a:ext uri="{FF2B5EF4-FFF2-40B4-BE49-F238E27FC236}">
                <a16:creationId xmlns:a16="http://schemas.microsoft.com/office/drawing/2014/main" id="{F3670EDC-DAB0-3C81-8FA5-E6C6AFDEA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91764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2900CE-8BD7-56FB-956E-6CC08DD4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8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7773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5129C-37C7-4A76-5CC1-46ECEFE0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Декодирование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C58FD-0323-D2AB-6B90-FAC24DC1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715" y="1694191"/>
            <a:ext cx="10416702" cy="4572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Декодирование слова «</a:t>
            </a:r>
            <a:r>
              <a:rPr lang="en-US" sz="20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CEBA</a:t>
            </a:r>
            <a:r>
              <a:rPr lang="ru-RU" sz="20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»</a:t>
            </a:r>
            <a:r>
              <a:rPr lang="en-US" sz="20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1A1A1A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1A1A1A"/>
              </a:solidFill>
              <a:latin typeface="+mj-lt"/>
              <a:cs typeface="Times New Roman" panose="02020603050405020304" pitchFamily="18" charset="0"/>
            </a:endParaRPr>
          </a:p>
          <a:p>
            <a:pPr marL="670560" indent="0" algn="just"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Конечный интервал (0,703125; 0,7070312), который получился после кодирования, принадлежит символу «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C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». </a:t>
            </a:r>
          </a:p>
          <a:p>
            <a:pPr marL="670560" indent="0" algn="just"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После определения первого символа интервал равен значениям границ «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C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» - (0,5; 0,75), в него входит интервал для буквы «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E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», который получился после кодирования. Следовательно были декодированы первые два символа «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C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» и «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E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». </a:t>
            </a:r>
            <a:endParaRPr lang="ru-RU" sz="2000" dirty="0">
              <a:latin typeface="+mj-lt"/>
              <a:ea typeface="Times New Roman" panose="02020603050405020304" pitchFamily="18" charset="0"/>
            </a:endParaRPr>
          </a:p>
          <a:p>
            <a:pPr marL="670560" indent="0" algn="just"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По такой же аналогии расшифровываются остальные символы.</a:t>
            </a:r>
            <a:endParaRPr lang="ru-RU" sz="20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BCE2466C-7CB1-C508-0FF7-91AE21F28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7A0FAF-E21B-A944-D301-5B2103A3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9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4803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659</Words>
  <Application>Microsoft Office PowerPoint</Application>
  <PresentationFormat>Широкоэкранный</PresentationFormat>
  <Paragraphs>117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YS Text</vt:lpstr>
      <vt:lpstr>Тема Office</vt:lpstr>
      <vt:lpstr>Arithmetic coding</vt:lpstr>
      <vt:lpstr>Введение</vt:lpstr>
      <vt:lpstr>Постановка задачи</vt:lpstr>
      <vt:lpstr>История</vt:lpstr>
      <vt:lpstr>Пример кодирования</vt:lpstr>
      <vt:lpstr>Таблица вероятностей и интервалов</vt:lpstr>
      <vt:lpstr>Пример кодирования</vt:lpstr>
      <vt:lpstr>Итоговая таблица интервалов (границ)</vt:lpstr>
      <vt:lpstr>Декодирование</vt:lpstr>
      <vt:lpstr>Реализация</vt:lpstr>
      <vt:lpstr>Анализ времени выполнения кодирования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coding</dc:title>
  <dc:creator>Анастасия Безрукова</dc:creator>
  <cp:lastModifiedBy>Анастасия Безрукова</cp:lastModifiedBy>
  <cp:revision>18</cp:revision>
  <dcterms:created xsi:type="dcterms:W3CDTF">2023-01-25T03:54:01Z</dcterms:created>
  <dcterms:modified xsi:type="dcterms:W3CDTF">2023-02-14T11:11:31Z</dcterms:modified>
</cp:coreProperties>
</file>