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0C1D3-588A-4E60-9BD9-66B3A55786C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102B7-5AB7-46FD-8270-37CFA092F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4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89C59-DD39-A1AB-CD83-E4AB5246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D24C3E-11CB-65B7-2A8C-31D9E1B7A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CBF19-930A-26CB-433F-86359CC4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3FA-32D4-43F2-810F-46A7FF58BB99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0F866-B0EE-520E-EB1C-A1CEF4C1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04083-0275-72E9-EBE9-C41B9A92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8905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5A538-8188-8FAB-36A6-0E5DCB39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A67D12-009F-0AD6-F7AE-A156423F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65ED9-FD9C-A6F6-5A95-D6B5DEAD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A59-74BC-4860-86AB-C21CCFBB7479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7629B-7554-96A1-D8FB-81811171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FA43B-E2C5-5EF9-CA11-C6E3FD5B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74545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F55967-C2A2-0C6C-0D52-D8E1DE4AE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97A40-20D0-2290-4755-0AAFE96F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28EEF-7AF5-F30A-C42F-952F8B2D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20F-F293-47C5-B2E4-CD8823709F33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93D10B-5721-5075-BA8C-02568C4B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27CD0-4035-2201-4491-AD061AB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5720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C0463-926E-A116-D374-3A457E20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AEC6C-1650-8D9F-2116-148BD00A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575226-F023-47EC-F775-0E073F84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EF8A-E006-4439-B005-1D4CC8C4EBBD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14579-F129-ABEF-17DE-599BE60F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307AB4-E597-A9E4-8E92-605A4EEE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6701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7A2F0-40EC-2328-5DB0-270F49C1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6F159-4737-62F1-91E8-4B192927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EB7AB-8EDB-C992-B0D1-A50BD8AE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549-9E36-4C4A-9F04-469E26EA9E8F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B6669-1FB4-435C-C92F-37EDCF94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E9092B-2F24-51DE-F0B4-8C033B31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42650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27D80-F753-8EAB-458D-2B1BBB76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B4D97-93CA-7AEC-D9C4-A12F64110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6C9D23-D6F9-62E9-C4EE-50A276DE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991BC-15CE-6FC7-35EE-1F8A15E5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7EE5-791A-47A8-BE7A-EC2BF0B61F49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22E6C3-F2FE-08D2-0E1B-ADAEC611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E03C96-470D-9BF7-3506-6F179AC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78253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0434E-7DB6-4DC2-286D-A9B3E0EF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41530-BA32-F614-1CCA-851C1CBF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2D61AB-F83B-D65F-BE2C-2335FAC5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7156D3-A8FD-3AD9-A2DC-36F74D579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A2BCD4-B5B5-61DD-917C-C1AA0623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B51944-7618-1027-E65E-C1BD84C2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C7FE-33C9-46C0-97D4-9F2A96FC0FC2}" type="datetime1">
              <a:rPr lang="ru-RU" smtClean="0"/>
              <a:t>13.02.2023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FA4C18-01A7-A58A-B019-6B91D092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3D70A8-D84B-DBB4-1ACF-B8752180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61043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1DCF9-A82B-D97B-45F0-D33CB275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1F69E3-F655-F755-423B-D24DB6AD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5BB0-C8D5-486B-9E42-1327430A3597}" type="datetime1">
              <a:rPr lang="ru-RU" smtClean="0"/>
              <a:t>13.02.2023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51C4EF-A5F3-6E35-EF77-7B148387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40DB8C-2101-4A7F-B224-9323F594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8349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4D847C-D512-EBD6-D165-A3F9C693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B92A-6F46-4B8B-A6F4-AEFEFB4B6724}" type="datetime1">
              <a:rPr lang="ru-RU" smtClean="0"/>
              <a:t>13.02.2023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A2B663-72EE-E49E-F18D-D87C69C9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73C1EE-1320-1254-0EC5-EEB9C5D7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906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F666E-8049-BBAF-EB4D-EAF44A81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9458E-C92B-E88D-9446-7F58548B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E911A5-7BA9-E6F4-0B82-97D8C5CE8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ECC965-4030-6130-BD31-32A66AD5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555B-F7E2-4DBB-81BB-DB70C187E63F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192FAC-588E-A561-303B-AE4EFE2B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654DD1-A1C8-AA61-EDEF-C65BA293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06536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D0CC8-6D9C-F68C-926A-8C68A5C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26293C-837F-78AB-A42D-289AB60E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268A37-6038-1E1C-635E-2503969F4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F8E6E4-E15F-D3EF-D50D-39B75E3D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5E0F-28FC-4593-8597-73F3C8FC918B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48AE6A-19AD-6CA6-7CB1-82B3A466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B9B7BF-7BE8-5639-6D4D-29EA7B7C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65301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6A968-2684-335F-EF7A-96FAA21A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9A2FEC-C037-244D-0C2E-A0BBBFFF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B98B3-59C5-1168-1BFC-6627B10B2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9F9D-54C3-42C1-B861-02EABA567DF8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11B874-A0D4-C774-47CD-8F77A560C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B3933-8FD4-89A7-D2C1-AFCED393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71E76-01E9-AFEC-9AE7-67F514A01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coding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F0E8D0-8C49-AB63-4302-756518B42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055" y="5612860"/>
            <a:ext cx="9144000" cy="1135323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2 курса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Безрукова Анастасия Леонидовна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Б9121-09.03.03 ПИКД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A991231-45A2-9E97-2FE6-C53E5A44DA2C}"/>
              </a:ext>
            </a:extLst>
          </p:cNvPr>
          <p:cNvCxnSpPr/>
          <p:nvPr/>
        </p:nvCxnSpPr>
        <p:spPr>
          <a:xfrm>
            <a:off x="2558374" y="3608962"/>
            <a:ext cx="7149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528DA0-CBC8-2757-E58B-20DB9A7B2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51" y="604453"/>
            <a:ext cx="539956" cy="922173"/>
          </a:xfrm>
          <a:prstGeom prst="rect">
            <a:avLst/>
          </a:prstGeom>
        </p:spPr>
      </p:pic>
      <p:pic>
        <p:nvPicPr>
          <p:cNvPr id="9" name="Рисунок 8" descr="Фигура органическое натуральное угла">
            <a:extLst>
              <a:ext uri="{FF2B5EF4-FFF2-40B4-BE49-F238E27FC236}">
                <a16:creationId xmlns:a16="http://schemas.microsoft.com/office/drawing/2014/main" id="{95EBCD5F-E5F6-A983-0800-32D0A483E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5725"/>
            <a:ext cx="45720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91691-A7DC-B269-08AD-A71C214C508B}"/>
              </a:ext>
            </a:extLst>
          </p:cNvPr>
          <p:cNvSpPr txBox="1"/>
          <p:nvPr/>
        </p:nvSpPr>
        <p:spPr>
          <a:xfrm>
            <a:off x="132945" y="6378851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50641690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Арифметическое кодирование известно сегодня как один из наиболее эффективных методов сжатия данных, который применим для большого класса источников информации. Основная идея арифметического кодирования была сформулирована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Элайесом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еще в начале 60-х годов. Однако, первый шаг в направлении практической реализации этой идеи был сделан независимо Риссаненом и Паско в 1976 г.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8242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4D16-C9B6-2425-7FE8-AB22349A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арифметического кодирования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32FF2-488C-AC04-7B31-13FCA921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кодирования символа вероятности p</a:t>
            </a:r>
            <a:r>
              <a:rPr lang="ru-RU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количеством битов произвольно близким к –log2p</a:t>
            </a:r>
          </a:p>
          <a:p>
            <a:pPr algn="l"/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 символов могут быть на каждом шаге различными</a:t>
            </a:r>
          </a:p>
          <a:p>
            <a:pPr algn="l"/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Очень незначительный запрос памяти независимо от количества классов условий в модели</a:t>
            </a:r>
          </a:p>
          <a:p>
            <a:pPr algn="l"/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скорость</a:t>
            </a:r>
          </a:p>
          <a:p>
            <a:endParaRPr lang="ru-RU" dirty="0"/>
          </a:p>
        </p:txBody>
      </p:sp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07DADB4A-F70A-B995-80B0-D04BDDAFF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2AC0DC-09DF-CCCB-71C5-631A4D98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0809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Составим таблицу интервалов для символов входного сообщения, указав в ней частоты символов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5171232-6AB5-5973-E322-F2834463B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08713"/>
              </p:ext>
            </p:extLst>
          </p:nvPr>
        </p:nvGraphicFramePr>
        <p:xfrm>
          <a:off x="2032000" y="2850024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6885">
                  <a:extLst>
                    <a:ext uri="{9D8B030D-6E8A-4147-A177-3AD203B41FA5}">
                      <a16:colId xmlns:a16="http://schemas.microsoft.com/office/drawing/2014/main" val="2722216044"/>
                    </a:ext>
                  </a:extLst>
                </a:gridCol>
                <a:gridCol w="2127115">
                  <a:extLst>
                    <a:ext uri="{9D8B030D-6E8A-4147-A177-3AD203B41FA5}">
                      <a16:colId xmlns:a16="http://schemas.microsoft.com/office/drawing/2014/main" val="3093905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82874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904076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/>
                        <a:t>Символ алфавита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Вероятность символа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Диапазон для символа (границы)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94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9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5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09501"/>
                  </a:ext>
                </a:extLst>
              </a:tr>
            </a:tbl>
          </a:graphicData>
        </a:graphic>
      </p:graphicFrame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0820FA82-703C-EE8B-CEBC-B3DE2E457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D2F59A-86BF-4519-870E-73DC64A6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9354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алгоритма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30" y="1690687"/>
            <a:ext cx="10604770" cy="4914393"/>
          </a:xfrm>
        </p:spPr>
        <p:txBody>
          <a:bodyPr>
            <a:normAutofit fontScale="40000" lnSpcReduction="20000"/>
          </a:bodyPr>
          <a:lstStyle/>
          <a:p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Выполним кодирование слова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Начальные условия: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</a:p>
          <a:p>
            <a:pPr marL="0" indent="0" algn="l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символа 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“C”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1=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0+0,5(1-0)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0,5</a:t>
            </a:r>
          </a:p>
          <a:p>
            <a:pPr marL="0" indent="0" algn="l">
              <a:buNone/>
            </a:pP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1=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0+0,75(1-0)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0,75</a:t>
            </a:r>
          </a:p>
          <a:p>
            <a:pPr marL="0" indent="0" algn="l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символа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”E”:</a:t>
            </a:r>
            <a:endParaRPr lang="ru-RU" sz="45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2=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+a[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0,5+0, 5(0,75-0,5)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0,6875</a:t>
            </a:r>
          </a:p>
          <a:p>
            <a:pPr marL="0" indent="0" algn="l">
              <a:buNone/>
            </a:pP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2=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0,5+1(0,75-0,5)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0,75</a:t>
            </a:r>
          </a:p>
          <a:p>
            <a:pPr marL="0" indent="0" algn="l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символа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“B”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3=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= 0,6875+0,25(0,75-0,6875)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0,703125</a:t>
            </a:r>
          </a:p>
          <a:p>
            <a:pPr marL="0" indent="0" algn="l">
              <a:buNone/>
            </a:pP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3=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0,6875+0,5(0,75-0,6875)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0,7185</a:t>
            </a:r>
          </a:p>
          <a:p>
            <a:pPr marL="0" indent="0" algn="l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символа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“A”:</a:t>
            </a:r>
            <a:endParaRPr lang="ru-RU" sz="45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=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3+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0,703125+0(0,71875-0,703125)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0,703125</a:t>
            </a:r>
          </a:p>
          <a:p>
            <a:pPr marL="0" indent="0" algn="l">
              <a:buNone/>
            </a:pP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4=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= 0,703125+0,25(0,71875-0,703125)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0,7070312</a:t>
            </a:r>
          </a:p>
          <a:p>
            <a:pPr algn="l"/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число 0,703125 однозначно кодирует сообщение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0" algn="l">
              <a:buNone/>
            </a:pPr>
            <a:endParaRPr lang="ru-RU" sz="20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6392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интервалов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CC25772-F22B-31FD-CD6C-C1AFDA3E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11706"/>
              </p:ext>
            </p:extLst>
          </p:nvPr>
        </p:nvGraphicFramePr>
        <p:xfrm>
          <a:off x="2032000" y="2723564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705862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40602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180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– </a:t>
                      </a:r>
                      <a:r>
                        <a:rPr lang="ru-RU" dirty="0"/>
                        <a:t>нижняя граница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– </a:t>
                      </a:r>
                      <a:r>
                        <a:rPr lang="ru-RU" dirty="0"/>
                        <a:t>верхняя граница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0,5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7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0,6875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1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0,7185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88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0,7070312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76518"/>
                  </a:ext>
                </a:extLst>
              </a:tr>
            </a:tbl>
          </a:graphicData>
        </a:graphic>
      </p:graphicFrame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F3670EDC-DAB0-3C81-8FA5-E6C6AFDE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2900CE-8BD7-56FB-956E-6CC08DD4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7773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7E179-28BD-E04F-5FBD-0F01B9D7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кодирования</a:t>
            </a:r>
          </a:p>
        </p:txBody>
      </p:sp>
      <p:pic>
        <p:nvPicPr>
          <p:cNvPr id="4" name="Рисунок 3" descr="Фигура органическое натуральное угла">
            <a:extLst>
              <a:ext uri="{FF2B5EF4-FFF2-40B4-BE49-F238E27FC236}">
                <a16:creationId xmlns:a16="http://schemas.microsoft.com/office/drawing/2014/main" id="{51BDC4D2-7781-5B6F-755F-99C41E4AB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AAFBC9B5-A67F-6A61-056A-6750F1AE5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95587" y="2010569"/>
            <a:ext cx="6600825" cy="3981450"/>
          </a:xfrm>
          <a:ln>
            <a:solidFill>
              <a:schemeClr val="tx1"/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159F04-7FF9-EA82-A5A8-1B8E4062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5983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7E179-28BD-E04F-5FBD-0F01B9D7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декодирования</a:t>
            </a:r>
          </a:p>
        </p:txBody>
      </p:sp>
      <p:pic>
        <p:nvPicPr>
          <p:cNvPr id="4" name="Рисунок 3" descr="Фигура органическое натуральное угла">
            <a:extLst>
              <a:ext uri="{FF2B5EF4-FFF2-40B4-BE49-F238E27FC236}">
                <a16:creationId xmlns:a16="http://schemas.microsoft.com/office/drawing/2014/main" id="{6E9A1E40-F6F9-5430-2903-8A0E8197E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DCC62064-11C3-4C56-8485-22B80FE1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86062" y="2015331"/>
            <a:ext cx="6619875" cy="3971925"/>
          </a:xfrm>
          <a:ln>
            <a:solidFill>
              <a:schemeClr val="tx1"/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2F6981-1E65-AC28-E95C-86B42E75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1303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9B0B8-E860-9FC8-BE0F-85B9D8DC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F8D0E-1D15-4714-449C-BE352214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80" y="5208147"/>
            <a:ext cx="6480242" cy="1468775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C++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 кода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149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 кода с учётом измерения времени выполнения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5E40A-1824-394F-7B05-8BCA0BF13182}"/>
              </a:ext>
            </a:extLst>
          </p:cNvPr>
          <p:cNvSpPr txBox="1"/>
          <p:nvPr/>
        </p:nvSpPr>
        <p:spPr>
          <a:xfrm>
            <a:off x="953311" y="1690688"/>
            <a:ext cx="1040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 арифметического кода по отношению к другим методам заключается в том, что он позволяет достичь произвольно низкой избыточности на символ источника.</a:t>
            </a:r>
          </a:p>
        </p:txBody>
      </p:sp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1AAB4C30-FB52-9158-1936-0466BD301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5C9AC5-8092-C957-8D14-35729ED3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7306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445</Words>
  <Application>Microsoft Office PowerPoint</Application>
  <PresentationFormat>Широкоэкранный</PresentationFormat>
  <Paragraphs>83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YS Text</vt:lpstr>
      <vt:lpstr>Тема Office</vt:lpstr>
      <vt:lpstr>Arithmetic coding</vt:lpstr>
      <vt:lpstr>История</vt:lpstr>
      <vt:lpstr>Свойства арифметического кодирования</vt:lpstr>
      <vt:lpstr>Пример алгоритма</vt:lpstr>
      <vt:lpstr>Пример алгоритма</vt:lpstr>
      <vt:lpstr>Пример алгоритма</vt:lpstr>
      <vt:lpstr>Производительность кодирования</vt:lpstr>
      <vt:lpstr>Производительность декодирования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coding</dc:title>
  <dc:creator>Анастасия Безрукова</dc:creator>
  <cp:lastModifiedBy>Анастасия Безрукова</cp:lastModifiedBy>
  <cp:revision>7</cp:revision>
  <dcterms:created xsi:type="dcterms:W3CDTF">2023-01-25T03:54:01Z</dcterms:created>
  <dcterms:modified xsi:type="dcterms:W3CDTF">2023-02-13T05:40:13Z</dcterms:modified>
</cp:coreProperties>
</file>