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08DEE7-9281-47D3-9D05-940B1A2DD5A8}">
  <a:tblStyle styleId="{C808DEE7-9281-47D3-9D05-940B1A2DD5A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fill>
          <a:solidFill>
            <a:srgbClr val="CDD8FB"/>
          </a:solidFill>
        </a:fill>
      </a:tcStyle>
    </a:band1H>
    <a:band2H>
      <a:tcTxStyle/>
    </a:band2H>
    <a:band1V>
      <a:tcTxStyle/>
      <a:tcStyle>
        <a:fill>
          <a:solidFill>
            <a:srgbClr val="CDD8F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C949D86-C4BD-4575-BCC8-FE5D896262A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16972DC8-A266-4D37-826E-B60D7F4B4DE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f6f7f3b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f6f7f3b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f6f7f3b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f6f7f3b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f6f7f3b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f6f7f3b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f6f7f3b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f6f7f3b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f813b902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3f813b902b_5_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f813b902b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3f813b902b_5_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f813b902b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3f813b902b_5_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6f7f3b3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6f7f3b3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f6f7f3b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f6f7f3b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f813b902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3f813b902b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f6f7f3b3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3f6f7f3b3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f813b902b_2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3f813b902b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f813b902b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3f813b902b_2_5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f813b902b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3f813b902b_2_6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f813b902b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3f813b902b_2_7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273425"/>
            <a:ext cx="8520600" cy="27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880"/>
              <a:t>Аналитические модели и имитационное моделирование на системном уровне</a:t>
            </a:r>
            <a:endParaRPr sz="3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880"/>
              <a:t> Задание по прогнозу погоды</a:t>
            </a:r>
            <a:endParaRPr sz="3880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7322225" y="3612125"/>
            <a:ext cx="18219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Выполнили: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Давыдов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Самарин С.Д.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Николайчук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 2: Исходные данные</a:t>
            </a:r>
            <a:endParaRPr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0" y="1152475"/>
            <a:ext cx="9031448" cy="384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 2. Описание задания</a:t>
            </a:r>
            <a:endParaRPr/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311700" y="1152475"/>
            <a:ext cx="3905100" cy="36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Данное задание подразумевает представление температурных диапазонов и переходов из одного температурного диапазона в другой в виде однородной цепи Маркова. После составления стохастической матрицы переходов получим следующий граф: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75" y="941388"/>
            <a:ext cx="3905100" cy="383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Вариант 2: Расчеты.</a:t>
            </a:r>
            <a:endParaRPr sz="2500"/>
          </a:p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272450" y="940475"/>
            <a:ext cx="85206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</a:rPr>
              <a:t>μ = </a:t>
            </a:r>
            <a:r>
              <a:rPr lang="ru">
                <a:solidFill>
                  <a:schemeClr val="dk1"/>
                </a:solidFill>
              </a:rPr>
              <a:t>-5.088,</a:t>
            </a:r>
            <a:r>
              <a:rPr i="1" lang="ru">
                <a:solidFill>
                  <a:schemeClr val="dk1"/>
                </a:solidFill>
              </a:rPr>
              <a:t> σ</a:t>
            </a:r>
            <a:r>
              <a:rPr lang="ru">
                <a:solidFill>
                  <a:schemeClr val="dk1"/>
                </a:solidFill>
              </a:rPr>
              <a:t> = 6.26, N = 5; 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Интервалы: [-23.86; -17.6], [-17.6; -11.35], [-11.35; -5.09], [-5.09; 1.17], [1.17; 7.43].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83" name="Google Shape;183;p36"/>
          <p:cNvGraphicFramePr/>
          <p:nvPr/>
        </p:nvGraphicFramePr>
        <p:xfrm>
          <a:off x="358825" y="289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{16972DC8-A266-4D37-826E-B60D7F4B4DE6}</a:tableStyleId>
              </a:tblPr>
              <a:tblGrid>
                <a:gridCol w="566725"/>
                <a:gridCol w="566725"/>
                <a:gridCol w="566725"/>
                <a:gridCol w="566725"/>
                <a:gridCol w="5667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0.17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0.83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0.37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0.43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0.17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0.21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0.30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0.43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0.06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0.14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0.69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0.17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0.30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0.70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36"/>
          <p:cNvSpPr txBox="1"/>
          <p:nvPr/>
        </p:nvSpPr>
        <p:spPr>
          <a:xfrm>
            <a:off x="358825" y="2375400"/>
            <a:ext cx="26622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Матрица переходов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85" name="Google Shape;185;p36"/>
          <p:cNvGraphicFramePr/>
          <p:nvPr/>
        </p:nvGraphicFramePr>
        <p:xfrm>
          <a:off x="5998675" y="289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{16972DC8-A266-4D37-826E-B60D7F4B4DE6}</a:tableStyleId>
              </a:tblPr>
              <a:tblGrid>
                <a:gridCol w="566725"/>
                <a:gridCol w="566725"/>
                <a:gridCol w="566725"/>
                <a:gridCol w="566725"/>
                <a:gridCol w="5667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0.17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0.83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0.37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0.21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0.43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0.30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0.14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0.17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0.43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0.69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0.30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0.00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0.06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0.17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500"/>
                        <a:t>0.70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6" name="Google Shape;186;p36"/>
          <p:cNvSpPr txBox="1"/>
          <p:nvPr/>
        </p:nvSpPr>
        <p:spPr>
          <a:xfrm>
            <a:off x="5998675" y="2375400"/>
            <a:ext cx="26622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Транспонированная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311700" y="147325"/>
            <a:ext cx="8520600" cy="48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С</a:t>
            </a:r>
            <a:r>
              <a:rPr lang="ru" sz="1600">
                <a:solidFill>
                  <a:schemeClr val="dk1"/>
                </a:solidFill>
              </a:rPr>
              <a:t>редняя температура в первой декаде февраля 2025 года равна -8.33°C.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С данными интервалами получаем π(1) = [0, 0, 1, 0, 0]</a:t>
            </a:r>
            <a:r>
              <a:rPr baseline="30000" lang="ru" sz="1600">
                <a:solidFill>
                  <a:schemeClr val="dk1"/>
                </a:solidFill>
              </a:rPr>
              <a:t>Т </a:t>
            </a:r>
            <a:r>
              <a:rPr lang="ru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По заданию требуется вести расчет требуемого вектора распределения вероятности по следующей формуле: </a:t>
            </a:r>
            <a:r>
              <a:rPr b="1" lang="ru" sz="1600">
                <a:solidFill>
                  <a:schemeClr val="dk1"/>
                </a:solidFill>
              </a:rPr>
              <a:t>π(10) = (P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)</a:t>
            </a:r>
            <a:r>
              <a:rPr b="1" baseline="30000" lang="ru" sz="1600">
                <a:solidFill>
                  <a:schemeClr val="dk1"/>
                </a:solidFill>
              </a:rPr>
              <a:t>9 </a:t>
            </a:r>
            <a:r>
              <a:rPr b="1" lang="ru" sz="1600">
                <a:solidFill>
                  <a:schemeClr val="dk1"/>
                </a:solidFill>
              </a:rPr>
              <a:t>x π(1).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Так как матричное умножение ассоциативно, для оптимизации вычислений преобразуем выражение в следующий вид: </a:t>
            </a:r>
            <a:r>
              <a:rPr b="1" lang="ru" sz="1600">
                <a:solidFill>
                  <a:schemeClr val="dk1"/>
                </a:solidFill>
              </a:rPr>
              <a:t>π(10) = (P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)</a:t>
            </a:r>
            <a:r>
              <a:rPr b="1" baseline="30000" lang="ru" sz="1600">
                <a:solidFill>
                  <a:schemeClr val="dk1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x(P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)</a:t>
            </a:r>
            <a:r>
              <a:rPr b="1" baseline="30000" lang="ru" sz="1600">
                <a:solidFill>
                  <a:schemeClr val="dk1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x(P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)</a:t>
            </a:r>
            <a:r>
              <a:rPr b="1" baseline="30000" lang="ru" sz="1600">
                <a:solidFill>
                  <a:schemeClr val="dk1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x(P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)</a:t>
            </a:r>
            <a:r>
              <a:rPr b="1" baseline="30000" lang="ru" sz="1600">
                <a:solidFill>
                  <a:schemeClr val="dk1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x(P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)</a:t>
            </a:r>
            <a:r>
              <a:rPr b="1" baseline="30000" lang="ru" sz="1600">
                <a:solidFill>
                  <a:schemeClr val="dk1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x(P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)</a:t>
            </a:r>
            <a:r>
              <a:rPr b="1" baseline="30000" lang="ru" sz="1600">
                <a:solidFill>
                  <a:schemeClr val="dk1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x(P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)</a:t>
            </a:r>
            <a:r>
              <a:rPr b="1" baseline="30000" lang="ru" sz="1600">
                <a:solidFill>
                  <a:schemeClr val="dk1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x(P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)</a:t>
            </a:r>
            <a:r>
              <a:rPr b="1" baseline="30000" lang="ru" sz="1600">
                <a:solidFill>
                  <a:schemeClr val="dk1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x(P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)</a:t>
            </a:r>
            <a:r>
              <a:rPr b="1" baseline="30000" lang="ru" sz="1600">
                <a:solidFill>
                  <a:schemeClr val="dk1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x π(1), </a:t>
            </a:r>
            <a:r>
              <a:rPr lang="ru" sz="1600">
                <a:solidFill>
                  <a:schemeClr val="dk1"/>
                </a:solidFill>
              </a:rPr>
              <a:t>и будем умножать правыми парами.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</a:rPr>
              <a:t>π(10) =[0.0021692  0.05062374 0.1337382  0.50675231 0.30671654]</a:t>
            </a:r>
            <a:r>
              <a:rPr b="1" baseline="30000" lang="ru" sz="1600">
                <a:solidFill>
                  <a:schemeClr val="dk1"/>
                </a:solidFill>
              </a:rPr>
              <a:t>Т </a:t>
            </a:r>
            <a:endParaRPr baseline="30000"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Что соответствует следующим попаданиям в интервалы: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[-23.9; -17.6]:  0.22%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[-17.6; -11.3]:  5.06%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[-11.3; -5.09]:  13.4%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[-5.09;  1.17]:  50.7%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[ 1.17;  7.43]:  30.7%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Итоговый прогноз погоды </a:t>
            </a:r>
            <a:r>
              <a:rPr i="1" lang="ru">
                <a:solidFill>
                  <a:schemeClr val="dk1"/>
                </a:solidFill>
              </a:rPr>
              <a:t>μ'(10) = </a:t>
            </a:r>
            <a:r>
              <a:rPr lang="ru">
                <a:solidFill>
                  <a:schemeClr val="dk1"/>
                </a:solidFill>
              </a:rPr>
              <a:t>-1.52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Вариант 3</a:t>
            </a:r>
            <a:endParaRPr/>
          </a:p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Третий вариант прогнозирования требует составления 9-ти матриц условных переходов между каждыми соседними декадами для каждого года измерений чтобы найти π(10) = P</a:t>
            </a:r>
            <a:r>
              <a:rPr baseline="30000" lang="ru">
                <a:solidFill>
                  <a:schemeClr val="dk1"/>
                </a:solidFill>
              </a:rPr>
              <a:t>T</a:t>
            </a:r>
            <a:r>
              <a:rPr lang="ru">
                <a:solidFill>
                  <a:schemeClr val="dk1"/>
                </a:solidFill>
              </a:rPr>
              <a:t>(9,10) x P</a:t>
            </a:r>
            <a:r>
              <a:rPr baseline="30000" lang="ru">
                <a:solidFill>
                  <a:schemeClr val="dk1"/>
                </a:solidFill>
              </a:rPr>
              <a:t>T</a:t>
            </a:r>
            <a:r>
              <a:rPr lang="ru">
                <a:solidFill>
                  <a:schemeClr val="dk1"/>
                </a:solidFill>
              </a:rPr>
              <a:t>(8,9) x … x P</a:t>
            </a:r>
            <a:r>
              <a:rPr baseline="30000" lang="ru">
                <a:solidFill>
                  <a:schemeClr val="dk1"/>
                </a:solidFill>
              </a:rPr>
              <a:t>T</a:t>
            </a:r>
            <a:r>
              <a:rPr lang="ru">
                <a:solidFill>
                  <a:schemeClr val="dk1"/>
                </a:solidFill>
              </a:rPr>
              <a:t>(2,3) x P</a:t>
            </a:r>
            <a:r>
              <a:rPr baseline="30000" lang="ru">
                <a:solidFill>
                  <a:schemeClr val="dk1"/>
                </a:solidFill>
              </a:rPr>
              <a:t>T</a:t>
            </a:r>
            <a:r>
              <a:rPr lang="ru">
                <a:solidFill>
                  <a:schemeClr val="dk1"/>
                </a:solidFill>
              </a:rPr>
              <a:t>(1,2) x π(1)</a:t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Ниже представлены уже транспонированные варианты: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530087" y="3882887"/>
            <a:ext cx="2650435" cy="39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ru" sz="1800">
                <a:solidFill>
                  <a:schemeClr val="dk1"/>
                </a:solidFill>
              </a:rPr>
              <a:t>1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ru" sz="1800">
                <a:solidFill>
                  <a:schemeClr val="dk1"/>
                </a:solidFill>
              </a:rPr>
              <a:t>2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8"/>
          <p:cNvSpPr txBox="1"/>
          <p:nvPr/>
        </p:nvSpPr>
        <p:spPr>
          <a:xfrm>
            <a:off x="3398909" y="3882887"/>
            <a:ext cx="2650435" cy="39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ru" sz="1800">
                <a:solidFill>
                  <a:schemeClr val="dk1"/>
                </a:solidFill>
              </a:rPr>
              <a:t>2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ru" sz="1800">
                <a:solidFill>
                  <a:schemeClr val="dk1"/>
                </a:solidFill>
              </a:rPr>
              <a:t>3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8"/>
          <p:cNvSpPr txBox="1"/>
          <p:nvPr/>
        </p:nvSpPr>
        <p:spPr>
          <a:xfrm>
            <a:off x="6267732" y="3882887"/>
            <a:ext cx="2597700" cy="39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ru" sz="1800">
                <a:solidFill>
                  <a:schemeClr val="dk1"/>
                </a:solidFill>
              </a:rPr>
              <a:t>3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ru" sz="1800">
                <a:solidFill>
                  <a:schemeClr val="dk1"/>
                </a:solidFill>
              </a:rPr>
              <a:t>4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38"/>
          <p:cNvGraphicFramePr/>
          <p:nvPr/>
        </p:nvGraphicFramePr>
        <p:xfrm>
          <a:off x="6267732" y="3120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49425"/>
                <a:gridCol w="649425"/>
                <a:gridCol w="649425"/>
                <a:gridCol w="6494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202" name="Google Shape;202;p38"/>
          <p:cNvGraphicFramePr/>
          <p:nvPr/>
        </p:nvGraphicFramePr>
        <p:xfrm>
          <a:off x="3398908" y="31208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530075"/>
                <a:gridCol w="530075"/>
                <a:gridCol w="530075"/>
                <a:gridCol w="530075"/>
                <a:gridCol w="53007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203" name="Google Shape;203;p38"/>
          <p:cNvGraphicFramePr/>
          <p:nvPr/>
        </p:nvGraphicFramePr>
        <p:xfrm>
          <a:off x="350909" y="2930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565925"/>
                <a:gridCol w="565925"/>
                <a:gridCol w="565925"/>
                <a:gridCol w="565925"/>
                <a:gridCol w="5659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9" name="Google Shape;209;p39"/>
          <p:cNvSpPr txBox="1"/>
          <p:nvPr/>
        </p:nvSpPr>
        <p:spPr>
          <a:xfrm>
            <a:off x="530083" y="3813175"/>
            <a:ext cx="2650435" cy="39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ru" sz="1800">
                <a:solidFill>
                  <a:schemeClr val="dk1"/>
                </a:solidFill>
              </a:rPr>
              <a:t>7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ru" sz="1800">
                <a:solidFill>
                  <a:schemeClr val="dk1"/>
                </a:solidFill>
              </a:rPr>
              <a:t>8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9"/>
          <p:cNvSpPr txBox="1"/>
          <p:nvPr/>
        </p:nvSpPr>
        <p:spPr>
          <a:xfrm>
            <a:off x="3398901" y="3813175"/>
            <a:ext cx="2650435" cy="39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ru" sz="1800">
                <a:solidFill>
                  <a:schemeClr val="dk1"/>
                </a:solidFill>
              </a:rPr>
              <a:t>8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ru" sz="1800">
                <a:solidFill>
                  <a:schemeClr val="dk1"/>
                </a:solidFill>
              </a:rPr>
              <a:t>9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9"/>
          <p:cNvSpPr txBox="1"/>
          <p:nvPr/>
        </p:nvSpPr>
        <p:spPr>
          <a:xfrm>
            <a:off x="6267719" y="3813174"/>
            <a:ext cx="2597700" cy="39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ru" sz="1800">
                <a:solidFill>
                  <a:schemeClr val="dk1"/>
                </a:solidFill>
              </a:rPr>
              <a:t>9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ru" sz="1800">
                <a:solidFill>
                  <a:schemeClr val="dk1"/>
                </a:solidFill>
              </a:rPr>
              <a:t>10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39"/>
          <p:cNvGraphicFramePr/>
          <p:nvPr/>
        </p:nvGraphicFramePr>
        <p:xfrm>
          <a:off x="6267731" y="26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512925"/>
                <a:gridCol w="512925"/>
                <a:gridCol w="512925"/>
                <a:gridCol w="512925"/>
                <a:gridCol w="51292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0.83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213" name="Google Shape;213;p39"/>
          <p:cNvGraphicFramePr/>
          <p:nvPr/>
        </p:nvGraphicFramePr>
        <p:xfrm>
          <a:off x="3398907" y="28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530075"/>
                <a:gridCol w="530075"/>
                <a:gridCol w="530075"/>
                <a:gridCol w="530075"/>
                <a:gridCol w="53007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214" name="Google Shape;214;p39"/>
          <p:cNvGraphicFramePr/>
          <p:nvPr/>
        </p:nvGraphicFramePr>
        <p:xfrm>
          <a:off x="530085" y="286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62600"/>
                <a:gridCol w="662600"/>
                <a:gridCol w="662600"/>
                <a:gridCol w="662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215" name="Google Shape;215;p39"/>
          <p:cNvGraphicFramePr/>
          <p:nvPr/>
        </p:nvGraphicFramePr>
        <p:xfrm>
          <a:off x="3398907" y="541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530075"/>
                <a:gridCol w="530075"/>
                <a:gridCol w="530075"/>
                <a:gridCol w="530075"/>
                <a:gridCol w="53007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216" name="Google Shape;216;p39"/>
          <p:cNvGraphicFramePr/>
          <p:nvPr/>
        </p:nvGraphicFramePr>
        <p:xfrm>
          <a:off x="6267731" y="731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519550"/>
                <a:gridCol w="519550"/>
                <a:gridCol w="519550"/>
                <a:gridCol w="519550"/>
                <a:gridCol w="51955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217" name="Google Shape;217;p39"/>
          <p:cNvGraphicFramePr/>
          <p:nvPr/>
        </p:nvGraphicFramePr>
        <p:xfrm>
          <a:off x="530085" y="541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62600"/>
                <a:gridCol w="662600"/>
                <a:gridCol w="662600"/>
                <a:gridCol w="662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218" name="Google Shape;218;p39"/>
          <p:cNvSpPr txBox="1"/>
          <p:nvPr/>
        </p:nvSpPr>
        <p:spPr>
          <a:xfrm>
            <a:off x="530085" y="1493894"/>
            <a:ext cx="2650435" cy="39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ru" sz="1800">
                <a:solidFill>
                  <a:schemeClr val="dk1"/>
                </a:solidFill>
              </a:rPr>
              <a:t>4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ru" sz="1800">
                <a:solidFill>
                  <a:schemeClr val="dk1"/>
                </a:solidFill>
              </a:rPr>
              <a:t>5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9"/>
          <p:cNvSpPr txBox="1"/>
          <p:nvPr/>
        </p:nvSpPr>
        <p:spPr>
          <a:xfrm>
            <a:off x="3398900" y="1493894"/>
            <a:ext cx="2650435" cy="39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ru" sz="1800">
                <a:solidFill>
                  <a:schemeClr val="dk1"/>
                </a:solidFill>
              </a:rPr>
              <a:t>5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ru" sz="1800">
                <a:solidFill>
                  <a:schemeClr val="dk1"/>
                </a:solidFill>
              </a:rPr>
              <a:t>6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6267715" y="1493894"/>
            <a:ext cx="2650435" cy="3909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9032"/>
              <a:buFont typeface="Arial"/>
              <a:buNone/>
            </a:pP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3000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ru" sz="1800">
                <a:solidFill>
                  <a:schemeClr val="dk1"/>
                </a:solidFill>
              </a:rPr>
              <a:t>6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1" lang="ru" sz="1800">
                <a:solidFill>
                  <a:schemeClr val="dk1"/>
                </a:solidFill>
              </a:rPr>
              <a:t>7</a:t>
            </a:r>
            <a:r>
              <a:rPr b="1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311700" y="211570"/>
            <a:ext cx="8520600" cy="4811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 </a:t>
            </a:r>
            <a:endParaRPr/>
          </a:p>
        </p:txBody>
      </p:sp>
      <p:graphicFrame>
        <p:nvGraphicFramePr>
          <p:cNvPr id="226" name="Google Shape;226;p40"/>
          <p:cNvGraphicFramePr/>
          <p:nvPr/>
        </p:nvGraphicFramePr>
        <p:xfrm>
          <a:off x="5686863" y="895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227" name="Google Shape;227;p40"/>
          <p:cNvSpPr txBox="1"/>
          <p:nvPr/>
        </p:nvSpPr>
        <p:spPr>
          <a:xfrm>
            <a:off x="6227454" y="1150105"/>
            <a:ext cx="741848" cy="7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40"/>
          <p:cNvGraphicFramePr/>
          <p:nvPr/>
        </p:nvGraphicFramePr>
        <p:xfrm>
          <a:off x="6732458" y="8364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0.05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229" name="Google Shape;229;p40"/>
          <p:cNvGraphicFramePr/>
          <p:nvPr/>
        </p:nvGraphicFramePr>
        <p:xfrm>
          <a:off x="1059624" y="2115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pic>
        <p:nvPicPr>
          <p:cNvPr id="230" name="Google Shape;230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4866" y="2604238"/>
            <a:ext cx="3337434" cy="1438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Задание: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9778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P(m,n) – стохастическая матрица перехода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m=1 – 1 декада февраля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600">
                <a:solidFill>
                  <a:schemeClr val="dk1"/>
                </a:solidFill>
              </a:rPr>
              <a:t>n=10 – 1 декада мая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Дискретизируем температуру, разбив шкалу на диапазоны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600">
                <a:solidFill>
                  <a:schemeClr val="dk1"/>
                </a:solidFill>
              </a:rPr>
              <a:t>(всего N диапазонов, не обязательно равных по величине)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Распределения вероятностей: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В векторе π(1) будет единственная 1, остальные 0 – мы точно знаем, какая средняя температура была на первой декаде февраля в текущем году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600">
                <a:solidFill>
                  <a:schemeClr val="dk1"/>
                </a:solidFill>
              </a:rPr>
              <a:t>Требуется рассчитать π(10)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600">
                <a:solidFill>
                  <a:schemeClr val="dk1"/>
                </a:solidFill>
              </a:rPr>
              <a:t>Исходные данные – rp5.ru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173100" y="169350"/>
            <a:ext cx="8520600" cy="48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u="sng">
                <a:solidFill>
                  <a:schemeClr val="dk1"/>
                </a:solidFill>
              </a:rPr>
              <a:t>Вариант 1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</a:rPr>
              <a:t>π(10) = 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(1,10) x π(1)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Работаем с единой матрицей, заполняемой на основе статистики условных вероятностей перехода между температурными диапазонами первых декад февраля и мая (вся статистика изменений температур на промежуточных декадах не учитывается)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u="sng">
                <a:solidFill>
                  <a:schemeClr val="dk1"/>
                </a:solidFill>
              </a:rPr>
              <a:t>Вариант 2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</a:rPr>
              <a:t>π(10) = (P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)</a:t>
            </a:r>
            <a:r>
              <a:rPr b="1" baseline="30000" lang="ru" sz="1600">
                <a:solidFill>
                  <a:schemeClr val="dk1"/>
                </a:solidFill>
              </a:rPr>
              <a:t>9 </a:t>
            </a:r>
            <a:r>
              <a:rPr b="1" lang="ru" sz="1600">
                <a:solidFill>
                  <a:schemeClr val="dk1"/>
                </a:solidFill>
              </a:rPr>
              <a:t>x π(1) </a:t>
            </a:r>
            <a:r>
              <a:rPr lang="ru" sz="1600">
                <a:solidFill>
                  <a:schemeClr val="dk1"/>
                </a:solidFill>
              </a:rPr>
              <a:t>– случай однородных цепей Маркова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Работаем с одной и той же матрицей, заполняемой на основе статистики условных вероятностей перехода между температурными диапазонами </a:t>
            </a:r>
            <a:r>
              <a:rPr b="1" lang="ru" sz="1600">
                <a:solidFill>
                  <a:schemeClr val="dk1"/>
                </a:solidFill>
              </a:rPr>
              <a:t>любой</a:t>
            </a:r>
            <a:r>
              <a:rPr lang="ru" sz="1600">
                <a:solidFill>
                  <a:schemeClr val="dk1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пары</a:t>
            </a:r>
            <a:r>
              <a:rPr lang="ru" sz="1600">
                <a:solidFill>
                  <a:schemeClr val="dk1"/>
                </a:solidFill>
              </a:rPr>
              <a:t> соседних декад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u="sng">
                <a:solidFill>
                  <a:schemeClr val="dk1"/>
                </a:solidFill>
              </a:rPr>
              <a:t>Вариант 3</a:t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</a:rPr>
              <a:t>π(10) = 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(9,10) x 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(8,9) x … x 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(3,2) x P</a:t>
            </a:r>
            <a:r>
              <a:rPr b="1" baseline="30000" lang="ru" sz="1600">
                <a:solidFill>
                  <a:schemeClr val="dk1"/>
                </a:solidFill>
              </a:rPr>
              <a:t>T</a:t>
            </a:r>
            <a:r>
              <a:rPr b="1" lang="ru" sz="1600">
                <a:solidFill>
                  <a:schemeClr val="dk1"/>
                </a:solidFill>
              </a:rPr>
              <a:t>(2,1) x π(1)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Работаем с матрицам, заполняемой на основе статистики условных вероятностей перехода между температурными диапазонами </a:t>
            </a:r>
            <a:r>
              <a:rPr b="1" lang="ru" sz="1600">
                <a:solidFill>
                  <a:schemeClr val="dk1"/>
                </a:solidFill>
              </a:rPr>
              <a:t>соответствующих</a:t>
            </a:r>
            <a:r>
              <a:rPr lang="ru" sz="1600">
                <a:solidFill>
                  <a:schemeClr val="dk1"/>
                </a:solidFill>
              </a:rPr>
              <a:t> </a:t>
            </a:r>
            <a:r>
              <a:rPr b="1" lang="ru" sz="1600">
                <a:solidFill>
                  <a:schemeClr val="dk1"/>
                </a:solidFill>
              </a:rPr>
              <a:t>пар</a:t>
            </a:r>
            <a:r>
              <a:rPr lang="ru" sz="1600">
                <a:solidFill>
                  <a:schemeClr val="dk1"/>
                </a:solidFill>
              </a:rPr>
              <a:t> соседних декад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dk1"/>
                </a:solidFill>
              </a:rPr>
              <a:t>Начальные данные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В качестве города для исследования температур был взят Северодвинск по следующим соображениям: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dk1"/>
                </a:solidFill>
              </a:rPr>
              <a:t>Погодные данные в архиве ведутся начиная с 1 февраля 2005 года;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dk1"/>
                </a:solidFill>
              </a:rPr>
              <a:t>Возможность взять данные без пробелов вплоть до 2025 года;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sz="1600">
                <a:solidFill>
                  <a:schemeClr val="dk1"/>
                </a:solidFill>
              </a:rPr>
              <a:t>Город прибрежный, следовательно температурные перепады обладают меньшей резкостью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Средняя температура в первой декаде февраля 2025 года составила </a:t>
            </a:r>
            <a:r>
              <a:rPr lang="ru">
                <a:solidFill>
                  <a:schemeClr val="dk1"/>
                </a:solidFill>
              </a:rPr>
              <a:t>p</a:t>
            </a:r>
            <a:r>
              <a:rPr baseline="-25000" lang="ru">
                <a:solidFill>
                  <a:schemeClr val="dk1"/>
                </a:solidFill>
              </a:rPr>
              <a:t>25</a:t>
            </a:r>
            <a:r>
              <a:rPr lang="ru" sz="1600">
                <a:solidFill>
                  <a:schemeClr val="dk1"/>
                </a:solidFill>
              </a:rPr>
              <a:t>(1) = -8.33°C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>
                <a:solidFill>
                  <a:schemeClr val="dk1"/>
                </a:solidFill>
              </a:rPr>
              <a:t>Начальные данные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Средняя температура по декадам в зависимости от года:</a:t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4" name="Google Shape;1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1806625"/>
            <a:ext cx="525780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Выбор температурных интервалов</a:t>
            </a:r>
            <a:endParaRPr/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В качестве единого алгоритма выбора температурных интервалов для декад были рассчитаны мат. ожидания </a:t>
            </a:r>
            <a:r>
              <a:rPr i="1" lang="ru" sz="1600">
                <a:solidFill>
                  <a:schemeClr val="dk1"/>
                </a:solidFill>
              </a:rPr>
              <a:t>μ</a:t>
            </a:r>
            <a:r>
              <a:rPr lang="ru" sz="1600">
                <a:solidFill>
                  <a:schemeClr val="dk1"/>
                </a:solidFill>
              </a:rPr>
              <a:t>. Поскольку все средние температуры имеют равный вес, мат. ожидания равны среднему арифметическому.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Далее для каждой декады были посчитаны среднеквадратические отклонения </a:t>
            </a:r>
            <a:r>
              <a:rPr i="1" lang="ru" sz="1600">
                <a:solidFill>
                  <a:schemeClr val="dk1"/>
                </a:solidFill>
              </a:rPr>
              <a:t>σ</a:t>
            </a:r>
            <a:r>
              <a:rPr lang="ru" sz="1600">
                <a:solidFill>
                  <a:schemeClr val="dk1"/>
                </a:solidFill>
              </a:rPr>
              <a:t>, после чего температурные интервалы были разбиты на равные отрезки длинной </a:t>
            </a:r>
            <a:r>
              <a:rPr i="1" lang="ru" sz="1600">
                <a:solidFill>
                  <a:schemeClr val="dk1"/>
                </a:solidFill>
              </a:rPr>
              <a:t>σ</a:t>
            </a:r>
            <a:r>
              <a:rPr lang="ru" sz="1600">
                <a:solidFill>
                  <a:schemeClr val="dk1"/>
                </a:solidFill>
              </a:rPr>
              <a:t>, расходясь от </a:t>
            </a:r>
            <a:r>
              <a:rPr i="1" lang="ru" sz="1600">
                <a:solidFill>
                  <a:schemeClr val="dk1"/>
                </a:solidFill>
              </a:rPr>
              <a:t>μ </a:t>
            </a:r>
            <a:r>
              <a:rPr lang="ru" sz="1600">
                <a:solidFill>
                  <a:schemeClr val="dk1"/>
                </a:solidFill>
              </a:rPr>
              <a:t>до тех пор пока отрезок захватывает хотя бы 1 элемент.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Вариант 1 : Данные</a:t>
            </a:r>
            <a:endParaRPr/>
          </a:p>
        </p:txBody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Исходные данные: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7" name="Google Shape;137;p31"/>
          <p:cNvGraphicFramePr/>
          <p:nvPr/>
        </p:nvGraphicFramePr>
        <p:xfrm>
          <a:off x="112646" y="1579689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{C808DEE7-9281-47D3-9D05-940B1A2DD5A8}</a:tableStyleId>
              </a:tblPr>
              <a:tblGrid>
                <a:gridCol w="629475"/>
                <a:gridCol w="377700"/>
                <a:gridCol w="384325"/>
                <a:gridCol w="397575"/>
                <a:gridCol w="417450"/>
                <a:gridCol w="417075"/>
                <a:gridCol w="385375"/>
                <a:gridCol w="442350"/>
                <a:gridCol w="558050"/>
                <a:gridCol w="385375"/>
                <a:gridCol w="385375"/>
                <a:gridCol w="442350"/>
                <a:gridCol w="385375"/>
                <a:gridCol w="385375"/>
                <a:gridCol w="442350"/>
                <a:gridCol w="385375"/>
                <a:gridCol w="442350"/>
                <a:gridCol w="442350"/>
                <a:gridCol w="385375"/>
                <a:gridCol w="385375"/>
                <a:gridCol w="442350"/>
              </a:tblGrid>
              <a:tr h="114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Г</a:t>
                      </a:r>
                      <a:r>
                        <a:rPr lang="ru" sz="800" u="none" cap="none" strike="noStrike"/>
                        <a:t>од(20</a:t>
                      </a:r>
                      <a:r>
                        <a:rPr lang="ru" sz="800"/>
                        <a:t>_</a:t>
                      </a:r>
                      <a:r>
                        <a:rPr lang="ru" sz="800" u="none" cap="none" strike="noStrike"/>
                        <a:t>_)</a:t>
                      </a:r>
                      <a:br>
                        <a:rPr lang="ru" sz="800" u="none" cap="none" strike="noStrike"/>
                      </a:br>
                      <a:r>
                        <a:rPr lang="ru" sz="800" u="none" cap="none" strike="noStrike"/>
                        <a:t>Декада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</a:t>
                      </a:r>
                      <a:r>
                        <a:rPr lang="ru" sz="900" u="none" cap="none" strike="noStrike"/>
                        <a:t>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</a:t>
                      </a:r>
                      <a:r>
                        <a:rPr lang="ru" sz="900" u="none" cap="none" strike="noStrike"/>
                        <a:t>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</a:t>
                      </a:r>
                      <a:r>
                        <a:rPr lang="ru" sz="900" u="none" cap="none" strike="noStrike"/>
                        <a:t>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</a:t>
                      </a:r>
                      <a:r>
                        <a:rPr lang="ru" sz="900" u="none" cap="none" strike="noStrike"/>
                        <a:t>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</a:t>
                      </a:r>
                      <a:r>
                        <a:rPr lang="ru" sz="900" u="none" cap="none" strike="noStrike"/>
                        <a:t>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15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16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17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18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19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20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21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22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23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24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280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-9.2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-23.2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-20.2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-4.2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-14.7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-11.9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-17.7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-20.6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-3.9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-7.6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-11.2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-3.1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-8.9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-12.2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-10.9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-11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-13.4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-10.7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-4.6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-11.1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</a:tr>
              <a:tr h="225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 u="none" cap="none" strike="noStrike"/>
                        <a:t>10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0.4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4.0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1.13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2.74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2.78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4.15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4.2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1.8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3.8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-0.9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5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6.8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0.3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2.5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3.6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4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1.8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2.2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2.9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800" u="none" cap="none" strike="noStrike"/>
                        <a:t>-2.1</a:t>
                      </a:r>
                      <a:endParaRPr sz="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b"/>
                </a:tc>
              </a:tr>
            </a:tbl>
          </a:graphicData>
        </a:graphic>
      </p:graphicFrame>
      <p:sp>
        <p:nvSpPr>
          <p:cNvPr id="138" name="Google Shape;138;p31"/>
          <p:cNvSpPr txBox="1"/>
          <p:nvPr/>
        </p:nvSpPr>
        <p:spPr>
          <a:xfrm>
            <a:off x="-96010" y="2380921"/>
            <a:ext cx="2236100" cy="1828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*Номер декады начиная </a:t>
            </a:r>
            <a:endParaRPr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с первой декады февраля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 txBox="1"/>
          <p:nvPr/>
        </p:nvSpPr>
        <p:spPr>
          <a:xfrm>
            <a:off x="5870846" y="4569616"/>
            <a:ext cx="2236100" cy="515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*Номер года начиная с 2005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908" y="2500934"/>
            <a:ext cx="3967660" cy="2629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Вариант 1 : Расчёты</a:t>
            </a:r>
            <a:endParaRPr/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ru" sz="1600">
                <a:solidFill>
                  <a:schemeClr val="dk1"/>
                </a:solidFill>
              </a:rPr>
              <a:t>μ(1) = </a:t>
            </a:r>
            <a:r>
              <a:rPr lang="ru" sz="1600">
                <a:solidFill>
                  <a:schemeClr val="dk1"/>
                </a:solidFill>
              </a:rPr>
              <a:t>-11.5,</a:t>
            </a:r>
            <a:r>
              <a:rPr i="1" lang="ru" sz="1600">
                <a:solidFill>
                  <a:schemeClr val="dk1"/>
                </a:solidFill>
              </a:rPr>
              <a:t> σ</a:t>
            </a:r>
            <a:r>
              <a:rPr lang="ru" sz="1600">
                <a:solidFill>
                  <a:schemeClr val="dk1"/>
                </a:solidFill>
              </a:rPr>
              <a:t>(1) = 5.65, N(1) = 5; </a:t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Интервалы: [-28.5; -22.8],[-22.8 ; -17.2],[-17.2 ; -11.5],[-11.5 ; -5.9],[-5.9 ; -0.2]</a:t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ru" sz="1600">
                <a:solidFill>
                  <a:schemeClr val="dk1"/>
                </a:solidFill>
              </a:rPr>
              <a:t>μ(10) = </a:t>
            </a:r>
            <a:r>
              <a:rPr lang="ru" sz="1600">
                <a:solidFill>
                  <a:schemeClr val="dk1"/>
                </a:solidFill>
              </a:rPr>
              <a:t>2.6,</a:t>
            </a:r>
            <a:r>
              <a:rPr i="1" lang="ru" sz="1600">
                <a:solidFill>
                  <a:schemeClr val="dk1"/>
                </a:solidFill>
              </a:rPr>
              <a:t> σ</a:t>
            </a:r>
            <a:r>
              <a:rPr lang="ru" sz="1600">
                <a:solidFill>
                  <a:schemeClr val="dk1"/>
                </a:solidFill>
              </a:rPr>
              <a:t>(1) = 2.1, N(1) = 6; </a:t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Интервалы: [-3.7 ; -1.6],[-1.6 ; 0.47],[0.47 ; 2.6],[2.6 ; 4.6],[4.6 ; 6.7],[6.7 ; 8.8]</a:t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600">
                <a:solidFill>
                  <a:schemeClr val="dk1"/>
                </a:solidFill>
              </a:rPr>
              <a:t>Условная матрица переходов:                        Транспонированная: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47" name="Google Shape;147;p32"/>
          <p:cNvGraphicFramePr/>
          <p:nvPr/>
        </p:nvGraphicFramePr>
        <p:xfrm>
          <a:off x="311700" y="32698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48" name="Google Shape;148;p32"/>
          <p:cNvGraphicFramePr/>
          <p:nvPr/>
        </p:nvGraphicFramePr>
        <p:xfrm>
          <a:off x="4541200" y="32698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211570"/>
            <a:ext cx="8520600" cy="4062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Поскольку известно, что средняя температура в первой декаде февраля 2025 года равна -8.33°C, то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π(1)=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π(10) =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Итоговый прогноз 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рассчитывается</a:t>
            </a: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сумма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произведений середин интервалов на шанс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попадания в интервал: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54" name="Google Shape;154;p33"/>
          <p:cNvGraphicFramePr/>
          <p:nvPr/>
        </p:nvGraphicFramePr>
        <p:xfrm>
          <a:off x="4618383" y="18834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55" name="Google Shape;155;p33"/>
          <p:cNvGraphicFramePr/>
          <p:nvPr/>
        </p:nvGraphicFramePr>
        <p:xfrm>
          <a:off x="1226101" y="1788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sp>
        <p:nvSpPr>
          <p:cNvPr id="156" name="Google Shape;156;p33"/>
          <p:cNvSpPr txBox="1"/>
          <p:nvPr/>
        </p:nvSpPr>
        <p:spPr>
          <a:xfrm>
            <a:off x="4181335" y="2149180"/>
            <a:ext cx="741848" cy="7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3"/>
          <p:cNvSpPr txBox="1"/>
          <p:nvPr/>
        </p:nvSpPr>
        <p:spPr>
          <a:xfrm>
            <a:off x="5115477" y="2149180"/>
            <a:ext cx="741848" cy="742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33"/>
          <p:cNvGraphicFramePr/>
          <p:nvPr/>
        </p:nvGraphicFramePr>
        <p:xfrm>
          <a:off x="5532233" y="178817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0.38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0.12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graphicFrame>
        <p:nvGraphicFramePr>
          <p:cNvPr id="159" name="Google Shape;159;p33"/>
          <p:cNvGraphicFramePr/>
          <p:nvPr/>
        </p:nvGraphicFramePr>
        <p:xfrm>
          <a:off x="4114250" y="5949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{6C949D86-C4BD-4575-BCC8-FE5D896262A8}</a:tableStyleId>
              </a:tblPr>
              <a:tblGrid>
                <a:gridCol w="609600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 u="none" cap="none" strike="noStrike"/>
                        <a:t>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pic>
        <p:nvPicPr>
          <p:cNvPr id="160" name="Google Shape;1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5164" y="3454230"/>
            <a:ext cx="3382460" cy="15689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/>
          <p:cNvSpPr txBox="1"/>
          <p:nvPr/>
        </p:nvSpPr>
        <p:spPr>
          <a:xfrm>
            <a:off x="6003097" y="2050503"/>
            <a:ext cx="2945736" cy="1925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что соответствует следующим вероятностям попадания в интервалы: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3"/>
          <p:cNvSpPr txBox="1"/>
          <p:nvPr/>
        </p:nvSpPr>
        <p:spPr>
          <a:xfrm>
            <a:off x="251975" y="3531400"/>
            <a:ext cx="5413200" cy="190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