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65" r:id="rId2"/>
    <p:sldId id="264" r:id="rId3"/>
    <p:sldId id="266" r:id="rId4"/>
    <p:sldId id="268" r:id="rId5"/>
    <p:sldId id="267" r:id="rId6"/>
    <p:sldId id="269" r:id="rId7"/>
    <p:sldId id="270" r:id="rId8"/>
    <p:sldId id="273" r:id="rId9"/>
    <p:sldId id="260" r:id="rId10"/>
    <p:sldId id="263" r:id="rId11"/>
    <p:sldId id="262" r:id="rId12"/>
    <p:sldId id="272" r:id="rId13"/>
    <p:sldId id="274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5F323-C3D3-48C8-AEF6-CE018523C7F9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EFA7C-2137-425E-91E5-257843E00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621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B11EB-46F8-49E3-A865-C4035E221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496D12-CD5E-4122-9677-3C252D950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F2F3E9-B69E-4983-B6A1-CF0A14E0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6898-1845-4906-8EF2-B7C06B296891}" type="datetime1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541C8B-B483-4F0A-8085-522BD130E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B058CE-C1D9-40EB-A162-B4568A1F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B2C7-BE84-42BE-84A0-08626561A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49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CBCFE1-2D17-43D7-A1CD-23ABA3CC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29C174-7061-4E41-A4E3-BA7C0D92E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6F2D8F-A21F-4824-841C-197D54D5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7B9B-981B-459A-8FD9-14C6E0795CA4}" type="datetime1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8BF45C-2DA4-4F3B-B734-D5E4159B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37681A-CF33-4D06-A080-9FCF7737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B2C7-BE84-42BE-84A0-08626561A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22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896AB27-EDC3-4FCF-8703-878E313E6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9722D8-A8BF-462E-B1CB-929F7C816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477BD4-B319-4DA7-B68F-B5FC0EAA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D59F-7F93-4443-ACE8-102E6DCE4B8B}" type="datetime1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907DEF-1684-4D32-8D6D-155A408D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5E83AE-A3D4-4C65-A3BE-559A689B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B2C7-BE84-42BE-84A0-08626561A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32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9011E-BC05-4482-9B23-9D8929B4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581D10-88D1-492B-AB1C-627CCCC7E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8D741B-83A9-4196-8CD4-4B7F8240B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6CAA-232F-4BD4-BDF1-DB9A71980C5C}" type="datetime1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CADB49-1F62-4986-8CE5-9118CA9D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6732E6-081A-406A-A43F-50632ADC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B2C7-BE84-42BE-84A0-08626561A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79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A4562-85F5-4E12-81D8-A4B9EC03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EC2204-7334-4310-B2EF-6330568F8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D36461-E0D7-43C6-BE0E-22D4FDB8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45D5-1693-46FA-AF3A-1A078BC001A4}" type="datetime1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1DBF58-C142-489D-B03D-1ED20DAB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6A30E1-EB27-469D-8323-20A30F9B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B2C7-BE84-42BE-84A0-08626561A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58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9EA0D-8741-40BE-A326-67ABC8F1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A5EFEE-0137-4867-8E7A-6FEEEF430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BF8C3F-C1F8-4ECA-B4FA-D1EB539EF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BA66E7-4698-4B8A-9509-0DB439DA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04F0-DA0E-4060-94CD-E738368BE6AA}" type="datetime1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01CC69-8705-4C45-BA3B-DA4391FA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C2D46B-81C0-466B-A248-384D813C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B2C7-BE84-42BE-84A0-08626561A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37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2A07D-8EF5-4248-9E82-84C42B980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CBE47A-941D-4521-B904-A39C7C642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C77323-0925-4EB6-95C2-422854733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F74B71-C1F3-4FA2-92CF-EA327A20C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BA550ED-7CDB-4DAC-ADBA-BE8CB011A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C04AAC2-E893-40A6-B2B5-8FA39DC9A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B58B-583F-4D96-A53B-CC9A9C7CC6CE}" type="datetime1">
              <a:rPr lang="ru-RU" smtClean="0"/>
              <a:t>19.06.2025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23642AD-9B2B-416E-A2DF-16B0850E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0000B3-78AB-4ADC-BAF7-CBAB4EE1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B2C7-BE84-42BE-84A0-08626561A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31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8FADF-28E4-4333-BCDD-DF77A68D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D670F49-F3D9-4A9F-8D39-63B991A2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1D01-94A6-409F-AD2B-3D090EEC2916}" type="datetime1">
              <a:rPr lang="ru-RU" smtClean="0"/>
              <a:t>19.06.2025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988B04-4CB0-40A8-B4AD-D3948848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7548C6E-E9BD-4DAA-8C72-AF2E0F0E3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B2C7-BE84-42BE-84A0-08626561A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58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B123C87-BA6D-4981-904B-13875D0C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C97-1A41-425E-AA6F-0E7D881304D6}" type="datetime1">
              <a:rPr lang="ru-RU" smtClean="0"/>
              <a:t>19.06.2025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A4B2F0D-4941-4780-B501-3FB60ED9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B349EF-E954-4E6E-8065-0A3786BE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B2C7-BE84-42BE-84A0-08626561A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7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31106-A536-48D7-9087-FB2FB8F6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8576E5-5827-4E09-8AB9-4E1A478BC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94AF68-73A4-46DD-ABA0-877B0D544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E9A123-9860-4C44-ADB9-17C56C27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48F0-880F-480A-9A27-192793F6CAD9}" type="datetime1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F1D1AF-EA38-4037-814C-5F1576CF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9D0B85-4EF5-434D-9082-338C19F6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B2C7-BE84-42BE-84A0-08626561A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82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94719-4521-4BCB-834D-A515CAF3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F94E57-25C9-45AF-A482-2A5ED7AD6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78CCBB-76B3-4F38-852B-31B034CDF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E43AE4-3D56-4F19-A2AB-F9937803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D342-AA9B-4436-AA49-9B4BE94F4785}" type="datetime1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479B9B-6A70-42DB-AD2B-20BE3579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00D1F7-DE3A-4F90-BDB5-79228139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B2C7-BE84-42BE-84A0-08626561A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74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BCA095-0C45-4613-B0C5-EC9EC6A0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E4DA89-2FDE-4AEA-8F0D-99E0EB9B6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02DE4D-5728-4521-A067-B11886CA5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D6997-359F-4192-A15F-4461E523F434}" type="datetime1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105109-9C6F-497A-886C-82AA93575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9F957D-0A47-4D83-87F7-357D5CEEB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B2C7-BE84-42BE-84A0-08626561A2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44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95951-5613-435B-BF44-64905A67A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Цифровой модуль </a:t>
            </a:r>
            <a:r>
              <a:rPr lang="ru-RU" dirty="0" err="1"/>
              <a:t>приемо</a:t>
            </a:r>
            <a:r>
              <a:rPr lang="ru-RU" dirty="0"/>
              <a:t>-передачи на основе </a:t>
            </a:r>
            <a:r>
              <a:rPr lang="en-US" dirty="0"/>
              <a:t>OFDM-</a:t>
            </a:r>
            <a:r>
              <a:rPr lang="ru-RU" dirty="0"/>
              <a:t>модуляции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EDFE43-2F54-4B2E-95EC-52FB62665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9918"/>
            <a:ext cx="9144000" cy="1655762"/>
          </a:xfrm>
        </p:spPr>
        <p:txBody>
          <a:bodyPr/>
          <a:lstStyle/>
          <a:p>
            <a:pPr algn="l"/>
            <a:r>
              <a:rPr lang="ru-RU" dirty="0"/>
              <a:t>Студент: Николайчук Дмитрий Сергеевич</a:t>
            </a:r>
          </a:p>
          <a:p>
            <a:pPr algn="l"/>
            <a:r>
              <a:rPr lang="ru-RU" dirty="0"/>
              <a:t>Научный руководитель: Оглоблин Дмитрий Игоревич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CBFB74-3E59-416C-8032-43C238E33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812" y="3155227"/>
            <a:ext cx="2160494" cy="254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0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A3EA6-6FFB-4EBA-B9CE-0B3DFC386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512" y="220663"/>
            <a:ext cx="10186988" cy="1484312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Организация параллельных вычислений и их синхронизация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2CD5CD-6B54-44B2-9CEA-E592751B8AEA}"/>
              </a:ext>
            </a:extLst>
          </p:cNvPr>
          <p:cNvSpPr txBox="1"/>
          <p:nvPr/>
        </p:nvSpPr>
        <p:spPr>
          <a:xfrm>
            <a:off x="1181381" y="3551832"/>
            <a:ext cx="94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Схема распределения задач на процессоре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1FC971-27D3-4851-95DB-0402A6ADA1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571" y="2322289"/>
            <a:ext cx="9179556" cy="1106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6CBFBF7-C854-47F9-8BAD-E1FEA5FE8E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570" y="4268250"/>
            <a:ext cx="8268529" cy="104746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3D16B6-AB53-4A72-928C-C4D6D8A0F775}"/>
              </a:ext>
            </a:extLst>
          </p:cNvPr>
          <p:cNvSpPr txBox="1"/>
          <p:nvPr/>
        </p:nvSpPr>
        <p:spPr>
          <a:xfrm>
            <a:off x="1116946" y="5677802"/>
            <a:ext cx="94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Схема распределения задач на более медленном процессоре</a:t>
            </a:r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11182600-3B03-4FC8-8945-4BD4A609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81B2C7-BE84-42BE-84A0-08626561A26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007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A3EA6-6FFB-4EBA-B9CE-0B3DFC386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565" y="1"/>
            <a:ext cx="11573435" cy="14859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Результаты тестирования алгоритма на процессоре </a:t>
            </a:r>
            <a:r>
              <a:rPr lang="en-US" dirty="0"/>
              <a:t>Cortex-M3</a:t>
            </a: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2F0B098-730A-49ED-B9E0-094484E7C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575979"/>
              </p:ext>
            </p:extLst>
          </p:nvPr>
        </p:nvGraphicFramePr>
        <p:xfrm>
          <a:off x="1557336" y="1485900"/>
          <a:ext cx="8055630" cy="5078057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319409">
                  <a:extLst>
                    <a:ext uri="{9D8B030D-6E8A-4147-A177-3AD203B41FA5}">
                      <a16:colId xmlns:a16="http://schemas.microsoft.com/office/drawing/2014/main" val="1650185909"/>
                    </a:ext>
                  </a:extLst>
                </a:gridCol>
                <a:gridCol w="2819890">
                  <a:extLst>
                    <a:ext uri="{9D8B030D-6E8A-4147-A177-3AD203B41FA5}">
                      <a16:colId xmlns:a16="http://schemas.microsoft.com/office/drawing/2014/main" val="3495947098"/>
                    </a:ext>
                  </a:extLst>
                </a:gridCol>
                <a:gridCol w="2916331">
                  <a:extLst>
                    <a:ext uri="{9D8B030D-6E8A-4147-A177-3AD203B41FA5}">
                      <a16:colId xmlns:a16="http://schemas.microsoft.com/office/drawing/2014/main" val="2690831960"/>
                    </a:ext>
                  </a:extLst>
                </a:gridCol>
              </a:tblGrid>
              <a:tr h="60752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Частота тактирования прерывания </a:t>
                      </a:r>
                      <a:r>
                        <a:rPr lang="en-US" sz="1300" dirty="0">
                          <a:effectLst/>
                        </a:rPr>
                        <a:t>IN,</a:t>
                      </a:r>
                      <a:r>
                        <a:rPr lang="ru-RU" sz="1300" dirty="0">
                          <a:effectLst/>
                        </a:rPr>
                        <a:t> КГц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Скорость передачи данных, б/с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GB" sz="1300" dirty="0" err="1">
                          <a:effectLst/>
                        </a:rPr>
                        <a:t>Прохождение</a:t>
                      </a:r>
                      <a:r>
                        <a:rPr lang="en-GB" sz="1300" dirty="0">
                          <a:effectLst/>
                        </a:rPr>
                        <a:t> </a:t>
                      </a:r>
                      <a:r>
                        <a:rPr lang="en-GB" sz="1300" dirty="0" err="1">
                          <a:effectLst/>
                        </a:rPr>
                        <a:t>теста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extLst>
                  <a:ext uri="{0D108BD9-81ED-4DB2-BD59-A6C34878D82A}">
                    <a16:rowId xmlns:a16="http://schemas.microsoft.com/office/drawing/2014/main" val="705870033"/>
                  </a:ext>
                </a:extLst>
              </a:tr>
              <a:tr h="30911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GB" sz="1300" dirty="0">
                          <a:effectLst/>
                        </a:rPr>
                        <a:t>1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1000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да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extLst>
                  <a:ext uri="{0D108BD9-81ED-4DB2-BD59-A6C34878D82A}">
                    <a16:rowId xmlns:a16="http://schemas.microsoft.com/office/drawing/2014/main" val="655052931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GB" sz="1300" dirty="0">
                          <a:effectLst/>
                        </a:rPr>
                        <a:t>2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2000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kumimoji="0" lang="ru-RU" sz="13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да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extLst>
                  <a:ext uri="{0D108BD9-81ED-4DB2-BD59-A6C34878D82A}">
                    <a16:rowId xmlns:a16="http://schemas.microsoft.com/office/drawing/2014/main" val="1997041102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GB" sz="1300">
                          <a:effectLst/>
                        </a:rPr>
                        <a:t>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4000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kumimoji="0" lang="ru-RU" sz="13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да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extLst>
                  <a:ext uri="{0D108BD9-81ED-4DB2-BD59-A6C34878D82A}">
                    <a16:rowId xmlns:a16="http://schemas.microsoft.com/office/drawing/2014/main" val="2665922394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GB" sz="1300" dirty="0">
                          <a:effectLst/>
                        </a:rPr>
                        <a:t>5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5000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kumimoji="0" lang="ru-RU" sz="13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да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extLst>
                  <a:ext uri="{0D108BD9-81ED-4DB2-BD59-A6C34878D82A}">
                    <a16:rowId xmlns:a16="http://schemas.microsoft.com/office/drawing/2014/main" val="1796003748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GB" sz="1300">
                          <a:effectLst/>
                        </a:rPr>
                        <a:t>8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8000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kumimoji="0" lang="ru-RU" sz="13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да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extLst>
                  <a:ext uri="{0D108BD9-81ED-4DB2-BD59-A6C34878D82A}">
                    <a16:rowId xmlns:a16="http://schemas.microsoft.com/office/drawing/2014/main" val="3556769042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GB" sz="1300" dirty="0">
                          <a:effectLst/>
                        </a:rPr>
                        <a:t>10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10000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kumimoji="0" lang="ru-RU" sz="13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да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extLst>
                  <a:ext uri="{0D108BD9-81ED-4DB2-BD59-A6C34878D82A}">
                    <a16:rowId xmlns:a16="http://schemas.microsoft.com/office/drawing/2014/main" val="3890803205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GB" sz="1300" dirty="0">
                          <a:effectLst/>
                        </a:rPr>
                        <a:t>16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16000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kumimoji="0" lang="ru-RU" sz="13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да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extLst>
                  <a:ext uri="{0D108BD9-81ED-4DB2-BD59-A6C34878D82A}">
                    <a16:rowId xmlns:a16="http://schemas.microsoft.com/office/drawing/2014/main" val="2987582977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GB" sz="1300">
                          <a:effectLst/>
                        </a:rPr>
                        <a:t>20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20000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kumimoji="0" lang="ru-RU" sz="13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да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extLst>
                  <a:ext uri="{0D108BD9-81ED-4DB2-BD59-A6C34878D82A}">
                    <a16:rowId xmlns:a16="http://schemas.microsoft.com/office/drawing/2014/main" val="1481351664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GB" sz="1300">
                          <a:effectLst/>
                        </a:rPr>
                        <a:t>25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25000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kumimoji="0" lang="ru-RU" sz="13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да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extLst>
                  <a:ext uri="{0D108BD9-81ED-4DB2-BD59-A6C34878D82A}">
                    <a16:rowId xmlns:a16="http://schemas.microsoft.com/office/drawing/2014/main" val="2960909034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GB" sz="1300">
                          <a:effectLst/>
                        </a:rPr>
                        <a:t>32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32000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kumimoji="0" lang="ru-RU" sz="13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да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extLst>
                  <a:ext uri="{0D108BD9-81ED-4DB2-BD59-A6C34878D82A}">
                    <a16:rowId xmlns:a16="http://schemas.microsoft.com/office/drawing/2014/main" val="3879624985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GB" sz="1300">
                          <a:effectLst/>
                        </a:rPr>
                        <a:t>40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40000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kumimoji="0" lang="ru-RU" sz="13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Да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extLst>
                  <a:ext uri="{0D108BD9-81ED-4DB2-BD59-A6C34878D82A}">
                    <a16:rowId xmlns:a16="http://schemas.microsoft.com/office/drawing/2014/main" val="60056953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GB" sz="1300">
                          <a:effectLst/>
                        </a:rPr>
                        <a:t>50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50000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kumimoji="0" lang="ru-RU" sz="13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да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extLst>
                  <a:ext uri="{0D108BD9-81ED-4DB2-BD59-A6C34878D82A}">
                    <a16:rowId xmlns:a16="http://schemas.microsoft.com/office/drawing/2014/main" val="2257481501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GB" sz="1300" dirty="0">
                          <a:effectLst/>
                        </a:rPr>
                        <a:t>64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64000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kumimoji="0" lang="ru-RU" sz="13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да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292687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GB" sz="1300">
                          <a:effectLst/>
                        </a:rPr>
                        <a:t>80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80000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000" dirty="0">
                          <a:effectLst/>
                        </a:rPr>
                        <a:t>Нет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extLst>
                  <a:ext uri="{0D108BD9-81ED-4DB2-BD59-A6C34878D82A}">
                    <a16:rowId xmlns:a16="http://schemas.microsoft.com/office/drawing/2014/main" val="1387156494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en-GB" sz="1300" dirty="0">
                          <a:effectLst/>
                        </a:rPr>
                        <a:t>100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100000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300" dirty="0">
                          <a:effectLst/>
                        </a:rPr>
                        <a:t>Нет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809" marR="61809" marT="0" marB="0"/>
                </a:tc>
                <a:extLst>
                  <a:ext uri="{0D108BD9-81ED-4DB2-BD59-A6C34878D82A}">
                    <a16:rowId xmlns:a16="http://schemas.microsoft.com/office/drawing/2014/main" val="1247658905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6CBDD1-982B-4544-A042-B6236804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81B2C7-BE84-42BE-84A0-08626561A26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86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CA29D-1F05-4B31-B2E9-6E0506E1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Канальный алгоритм обработки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9712E73-F89D-4114-BB92-F3D0881AD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1471224"/>
            <a:ext cx="5659811" cy="436648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4606294-B314-47C7-AB73-08FFD4BB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B2C7-BE84-42BE-84A0-08626561A26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205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CA29D-1F05-4B31-B2E9-6E0506E1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тестирования канального алгоритма на процессоре </a:t>
            </a:r>
            <a:r>
              <a:rPr lang="en-US" dirty="0"/>
              <a:t>Cortex-M3</a:t>
            </a:r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4FA5948-C71C-4B23-B0C5-D381911B8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504018"/>
              </p:ext>
            </p:extLst>
          </p:nvPr>
        </p:nvGraphicFramePr>
        <p:xfrm>
          <a:off x="838200" y="2026025"/>
          <a:ext cx="10201274" cy="4367165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124534">
                  <a:extLst>
                    <a:ext uri="{9D8B030D-6E8A-4147-A177-3AD203B41FA5}">
                      <a16:colId xmlns:a16="http://schemas.microsoft.com/office/drawing/2014/main" val="1650185909"/>
                    </a:ext>
                  </a:extLst>
                </a:gridCol>
                <a:gridCol w="2431800">
                  <a:extLst>
                    <a:ext uri="{9D8B030D-6E8A-4147-A177-3AD203B41FA5}">
                      <a16:colId xmlns:a16="http://schemas.microsoft.com/office/drawing/2014/main" val="3495947098"/>
                    </a:ext>
                  </a:extLst>
                </a:gridCol>
                <a:gridCol w="2822470">
                  <a:extLst>
                    <a:ext uri="{9D8B030D-6E8A-4147-A177-3AD203B41FA5}">
                      <a16:colId xmlns:a16="http://schemas.microsoft.com/office/drawing/2014/main" val="2690831960"/>
                    </a:ext>
                  </a:extLst>
                </a:gridCol>
                <a:gridCol w="2822470">
                  <a:extLst>
                    <a:ext uri="{9D8B030D-6E8A-4147-A177-3AD203B41FA5}">
                      <a16:colId xmlns:a16="http://schemas.microsoft.com/office/drawing/2014/main" val="371733296"/>
                    </a:ext>
                  </a:extLst>
                </a:gridCol>
              </a:tblGrid>
              <a:tr h="132437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Частота тактирования функции распределения данных, КГц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Число каналов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Частота вызова прерывания, мкс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Скорость передачи данных, Мб/с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5870033"/>
                  </a:ext>
                </a:extLst>
              </a:tr>
              <a:tr h="55820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289,5927602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3,453125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1,10470871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5052931"/>
                  </a:ext>
                </a:extLst>
              </a:tr>
              <a:tr h="62388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178,2729805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5,609375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6,800574513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7041102"/>
                  </a:ext>
                </a:extLst>
              </a:tr>
              <a:tr h="6567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105,785124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9,453125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12,10614669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5922394"/>
                  </a:ext>
                </a:extLst>
              </a:tr>
              <a:tr h="60199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74,24593968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13,46875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14,16128915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6003748"/>
                  </a:ext>
                </a:extLst>
              </a:tr>
              <a:tr h="60199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42,32804233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23,625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16,14686673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6339231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E287836-201F-42AC-A7BD-6DB3FC81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B2C7-BE84-42BE-84A0-08626561A26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12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C894F-121C-4C32-8277-497CBEF3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OFDM-</a:t>
            </a:r>
            <a:r>
              <a:rPr lang="ru-RU" dirty="0"/>
              <a:t>модуляция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32EBAD5-0696-40D2-9B05-46307E4B11B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95325" y="1690688"/>
            <a:ext cx="11496675" cy="3845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CC7607-7620-4BD8-9F84-1AF3BC92F75F}"/>
              </a:ext>
            </a:extLst>
          </p:cNvPr>
          <p:cNvSpPr txBox="1"/>
          <p:nvPr/>
        </p:nvSpPr>
        <p:spPr>
          <a:xfrm>
            <a:off x="3132473" y="55366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Структура 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OFDM </a:t>
            </a:r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сигнала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4C35A57-8A58-478D-AFAC-355AF01E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B2C7-BE84-42BE-84A0-08626561A26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607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30CEA-AB74-47DA-9E12-1EE81882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OFDM-</a:t>
            </a:r>
            <a:r>
              <a:rPr lang="ru-RU" dirty="0"/>
              <a:t>модуляции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ACF28EB-123D-423E-8B08-6BF22D878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04" y="2154881"/>
            <a:ext cx="11641991" cy="2548238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CC80C-2134-4193-B03E-F4D4B1B19C6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4703119"/>
            <a:ext cx="1483358" cy="1594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8A7063-482B-411F-B8E8-A51DF1747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741" y="4703119"/>
            <a:ext cx="1007304" cy="206915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421B108-93BA-4A30-8EE3-3E31347D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B2C7-BE84-42BE-84A0-08626561A26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51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366BE5-B437-457A-A57E-8377BED7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блока </a:t>
            </a:r>
            <a:r>
              <a:rPr lang="en-US" dirty="0"/>
              <a:t>IFFT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8D23C5-5EB8-442A-987E-D47F19768D0F}"/>
              </a:ext>
            </a:extLst>
          </p:cNvPr>
          <p:cNvPicPr/>
          <p:nvPr/>
        </p:nvPicPr>
        <p:blipFill rotWithShape="1">
          <a:blip r:embed="rId2" cstate="print"/>
          <a:srcRect l="9328" r="27961"/>
          <a:stretch/>
        </p:blipFill>
        <p:spPr bwMode="auto">
          <a:xfrm>
            <a:off x="242774" y="2437542"/>
            <a:ext cx="3602355" cy="30219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CADA96-9AFC-49A1-90D7-75F92EE2813E}"/>
              </a:ext>
            </a:extLst>
          </p:cNvPr>
          <p:cNvSpPr txBox="1"/>
          <p:nvPr/>
        </p:nvSpPr>
        <p:spPr>
          <a:xfrm>
            <a:off x="242774" y="5459507"/>
            <a:ext cx="360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Входной сигнал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AD3593-03D5-4A86-B5E3-A23B13ED41C5}"/>
                  </a:ext>
                </a:extLst>
              </p:cNvPr>
              <p:cNvSpPr txBox="1"/>
              <p:nvPr/>
            </p:nvSpPr>
            <p:spPr>
              <a:xfrm>
                <a:off x="2680446" y="3894860"/>
                <a:ext cx="6096000" cy="87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𝑘𝑛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AD3593-03D5-4A86-B5E3-A23B13ED4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446" y="3894860"/>
                <a:ext cx="6096000" cy="871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94E6DCE-4901-4AB1-AC63-BA0F85795B0E}"/>
              </a:ext>
            </a:extLst>
          </p:cNvPr>
          <p:cNvSpPr txBox="1"/>
          <p:nvPr/>
        </p:nvSpPr>
        <p:spPr>
          <a:xfrm>
            <a:off x="3978961" y="4801256"/>
            <a:ext cx="349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Обратное преобразование Фурье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7355D8-93FE-4B58-9B47-95F0D4435F04}"/>
              </a:ext>
            </a:extLst>
          </p:cNvPr>
          <p:cNvPicPr/>
          <p:nvPr/>
        </p:nvPicPr>
        <p:blipFill rotWithShape="1">
          <a:blip r:embed="rId4" cstate="print"/>
          <a:srcRect t="9524"/>
          <a:stretch/>
        </p:blipFill>
        <p:spPr bwMode="auto">
          <a:xfrm>
            <a:off x="7322616" y="898198"/>
            <a:ext cx="4626610" cy="23780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F465D4-5B8D-4B70-B8F2-1D326A56C92D}"/>
              </a:ext>
            </a:extLst>
          </p:cNvPr>
          <p:cNvSpPr txBox="1"/>
          <p:nvPr/>
        </p:nvSpPr>
        <p:spPr>
          <a:xfrm>
            <a:off x="9235850" y="52886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4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155AE2-F73E-4C8D-9D62-8A5D9AF14C30}"/>
              </a:ext>
            </a:extLst>
          </p:cNvPr>
          <p:cNvSpPr txBox="1"/>
          <p:nvPr/>
        </p:nvSpPr>
        <p:spPr>
          <a:xfrm>
            <a:off x="9177339" y="352552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40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8D9EB-B2D6-464E-96C0-E1A4136B5FA6}"/>
              </a:ext>
            </a:extLst>
          </p:cNvPr>
          <p:cNvSpPr txBox="1"/>
          <p:nvPr/>
        </p:nvSpPr>
        <p:spPr>
          <a:xfrm>
            <a:off x="3220257" y="5879569"/>
            <a:ext cx="4257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Для </a:t>
            </a:r>
            <a:r>
              <a:rPr lang="en-US" dirty="0"/>
              <a:t>N </a:t>
            </a:r>
            <a:r>
              <a:rPr lang="ru-RU" dirty="0"/>
              <a:t>гармоник необходимо </a:t>
            </a:r>
            <a:r>
              <a:rPr lang="en-US" dirty="0"/>
              <a:t>N </a:t>
            </a:r>
            <a:r>
              <a:rPr lang="ru-RU" dirty="0"/>
              <a:t>сумм 5-ти произведений, </a:t>
            </a:r>
            <a:r>
              <a:rPr lang="en-US" dirty="0"/>
              <a:t>2</a:t>
            </a:r>
            <a:r>
              <a:rPr lang="ru-RU" dirty="0"/>
              <a:t> деления, 1 возведения в степень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83B7F69-8097-41ED-AE9F-ABEFD55CBB6D}"/>
              </a:ext>
            </a:extLst>
          </p:cNvPr>
          <p:cNvPicPr/>
          <p:nvPr/>
        </p:nvPicPr>
        <p:blipFill rotWithShape="1">
          <a:blip r:embed="rId5" cstate="print"/>
          <a:srcRect l="6961" r="36822" b="14638"/>
          <a:stretch/>
        </p:blipFill>
        <p:spPr bwMode="auto">
          <a:xfrm>
            <a:off x="7477932" y="3948524"/>
            <a:ext cx="4626610" cy="27470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CC5672-DA24-41A2-B838-2CB5DB12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7339" y="116866"/>
            <a:ext cx="2743200" cy="365125"/>
          </a:xfrm>
        </p:spPr>
        <p:txBody>
          <a:bodyPr/>
          <a:lstStyle/>
          <a:p>
            <a:fld id="{7A81B2C7-BE84-42BE-84A0-08626561A260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81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28F80-13C6-4CC0-AEED-491DCE4C3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947986-DA4A-4909-8497-5A35CB49D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Анализ существующих реализаций алгоритмов </a:t>
            </a:r>
            <a:r>
              <a:rPr lang="en-US" dirty="0"/>
              <a:t>OFDM</a:t>
            </a:r>
            <a:r>
              <a:rPr lang="ru-RU" dirty="0"/>
              <a:t>: выбор оптимального числа гармоник, оптимизация алгоритма, организация параллельных вычислений</a:t>
            </a:r>
          </a:p>
          <a:p>
            <a:r>
              <a:rPr lang="ru-RU" dirty="0"/>
              <a:t>Реализация и оптимизация алгоритма в одном подканале с использованием микроконтроллера </a:t>
            </a:r>
            <a:r>
              <a:rPr lang="en-US" dirty="0"/>
              <a:t>STM32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BC3CC8-C9D2-451A-B858-22D02280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B2C7-BE84-42BE-84A0-08626561A26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4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366BE5-B437-457A-A57E-8377BED7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</a:t>
            </a:r>
            <a:r>
              <a:rPr lang="en-US" dirty="0"/>
              <a:t>IFFT</a:t>
            </a:r>
            <a:r>
              <a:rPr lang="ru-RU" dirty="0"/>
              <a:t>. Выбор оптимального числа гармоник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FBA866-A938-4B99-9DA0-FED465DFB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009" y="1690688"/>
            <a:ext cx="8195982" cy="4492029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B9C7EA-B3B9-4C9E-87CB-5C4C6715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B2C7-BE84-42BE-84A0-08626561A26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91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366BE5-B437-457A-A57E-8377BED7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Особенность блока </a:t>
            </a:r>
            <a:r>
              <a:rPr lang="en-US" dirty="0"/>
              <a:t>Mapper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29AFB4-466B-4CDB-98FE-8C5A069B04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53" y="1841500"/>
            <a:ext cx="5937250" cy="31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110506-5D5A-4C6F-8CBA-436F900CCB6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283" y="1841500"/>
            <a:ext cx="3948952" cy="31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EAB694-B4F9-4C19-B798-1C437FB70B62}"/>
              </a:ext>
            </a:extLst>
          </p:cNvPr>
          <p:cNvSpPr txBox="1"/>
          <p:nvPr/>
        </p:nvSpPr>
        <p:spPr>
          <a:xfrm>
            <a:off x="2203252" y="5167312"/>
            <a:ext cx="220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Схема блока </a:t>
            </a:r>
            <a:r>
              <a:rPr lang="en-US" dirty="0"/>
              <a:t>Mapper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7DA46-BE22-478C-A03A-6767C3DB7914}"/>
              </a:ext>
            </a:extLst>
          </p:cNvPr>
          <p:cNvSpPr txBox="1"/>
          <p:nvPr/>
        </p:nvSpPr>
        <p:spPr>
          <a:xfrm>
            <a:off x="7766861" y="5167312"/>
            <a:ext cx="3511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Карта соответствий набору бит </a:t>
            </a:r>
          </a:p>
          <a:p>
            <a:pPr algn="ctr"/>
            <a:r>
              <a:rPr lang="ru-RU" dirty="0"/>
              <a:t>комплексному числу при </a:t>
            </a:r>
            <a:r>
              <a:rPr lang="en-US" dirty="0"/>
              <a:t>16-QAM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254D0-AB51-44E5-82C6-8CD7CFA4333F}"/>
              </a:ext>
            </a:extLst>
          </p:cNvPr>
          <p:cNvSpPr txBox="1"/>
          <p:nvPr/>
        </p:nvSpPr>
        <p:spPr>
          <a:xfrm>
            <a:off x="3585509" y="5964455"/>
            <a:ext cx="5937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Для модуляции 16</a:t>
            </a:r>
            <a:r>
              <a:rPr lang="en-US" dirty="0"/>
              <a:t>-QAM </a:t>
            </a:r>
            <a:r>
              <a:rPr lang="ru-RU" dirty="0"/>
              <a:t>только </a:t>
            </a:r>
            <a:r>
              <a:rPr lang="ru-RU" b="1" dirty="0"/>
              <a:t>16 различных вариантов комплексных данных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7086B43F-8A2C-4F3C-A9F2-F3646DFA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B2C7-BE84-42BE-84A0-08626561A26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42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95B004C-CFBD-459F-A423-55FB0420D1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2477203"/>
            <a:ext cx="7188575" cy="27479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366BE5-B437-457A-A57E-8377BED7F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Оптимизация вычислений ОПФ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C647E4-952D-482B-B678-075F757591EA}"/>
                  </a:ext>
                </a:extLst>
              </p:cNvPr>
              <p:cNvSpPr txBox="1"/>
              <p:nvPr/>
            </p:nvSpPr>
            <p:spPr>
              <a:xfrm>
                <a:off x="-63313" y="2230550"/>
                <a:ext cx="3714750" cy="10391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=0;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; ++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        for (k = 0; k &lt; N; ++k)</a:t>
                </a:r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]∗</m:t>
                    </m:r>
                    <m:sSup>
                      <m:sSupPr>
                        <m:ctrlPr>
                          <a:rPr lang="ru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i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𝜋</m:t>
                        </m:r>
                        <m:f>
                          <m:fPr>
                            <m:ctrlPr>
                              <a:rPr lang="ru-RU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𝑘𝑛</m:t>
                            </m:r>
                          </m:num>
                          <m:den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C647E4-952D-482B-B678-075F75759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313" y="2230550"/>
                <a:ext cx="3714750" cy="1039131"/>
              </a:xfrm>
              <a:prstGeom prst="rect">
                <a:avLst/>
              </a:prstGeom>
              <a:blipFill>
                <a:blip r:embed="rId3"/>
                <a:stretch>
                  <a:fillRect l="-1478" t="-4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F8FDA4-86AF-418C-8AB5-165FCE26CED3}"/>
                  </a:ext>
                </a:extLst>
              </p:cNvPr>
              <p:cNvSpPr txBox="1"/>
              <p:nvPr/>
            </p:nvSpPr>
            <p:spPr>
              <a:xfrm>
                <a:off x="-262219" y="4763588"/>
                <a:ext cx="37147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Data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cadrs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F8FDA4-86AF-418C-8AB5-165FCE26C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2219" y="4763588"/>
                <a:ext cx="37147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7B943E-8F96-4E5C-A1CD-C03A4B99B3A9}"/>
                  </a:ext>
                </a:extLst>
              </p:cNvPr>
              <p:cNvSpPr txBox="1"/>
              <p:nvPr/>
            </p:nvSpPr>
            <p:spPr>
              <a:xfrm>
                <a:off x="2943225" y="5924550"/>
                <a:ext cx="7115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𝑥𝐷𝑎𝑡𝑎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массив заранее вычисленных комплексных чисел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7B943E-8F96-4E5C-A1CD-C03A4B99B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25" y="5924550"/>
                <a:ext cx="7115175" cy="369332"/>
              </a:xfrm>
              <a:prstGeom prst="rect">
                <a:avLst/>
              </a:prstGeom>
              <a:blipFill>
                <a:blip r:embed="rId5"/>
                <a:stretch>
                  <a:fillRect l="-771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7641641-A6CE-4EDA-B097-D364A4DABC42}"/>
              </a:ext>
            </a:extLst>
          </p:cNvPr>
          <p:cNvSpPr txBox="1"/>
          <p:nvPr/>
        </p:nvSpPr>
        <p:spPr>
          <a:xfrm>
            <a:off x="10336306" y="2565449"/>
            <a:ext cx="203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- 330</a:t>
            </a:r>
            <a:r>
              <a:rPr lang="ru-RU" dirty="0"/>
              <a:t> мкс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951CD-11CE-4E01-86E0-BE608C00C43C}"/>
              </a:ext>
            </a:extLst>
          </p:cNvPr>
          <p:cNvSpPr txBox="1"/>
          <p:nvPr/>
        </p:nvSpPr>
        <p:spPr>
          <a:xfrm>
            <a:off x="10336306" y="4763588"/>
            <a:ext cx="203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- 2</a:t>
            </a:r>
            <a:r>
              <a:rPr lang="ru-RU" dirty="0"/>
              <a:t> мкс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457C95-9C26-4551-94FA-4B65614B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B2C7-BE84-42BE-84A0-08626561A26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33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A3EA6-6FFB-4EBA-B9CE-0B3DFC386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0525" y="33454"/>
            <a:ext cx="13182600" cy="1665287"/>
          </a:xfrm>
        </p:spPr>
        <p:txBody>
          <a:bodyPr>
            <a:normAutofit fontScale="90000"/>
          </a:bodyPr>
          <a:lstStyle/>
          <a:p>
            <a:r>
              <a:rPr lang="ru-RU" dirty="0"/>
              <a:t>Синхронизация (тактирование и приоритетность)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241757-E2DF-4CFD-BE80-E9C3C26B9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76" y="1981201"/>
            <a:ext cx="10411047" cy="2760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2CD5CD-6B54-44B2-9CEA-E592751B8AEA}"/>
              </a:ext>
            </a:extLst>
          </p:cNvPr>
          <p:cNvSpPr txBox="1"/>
          <p:nvPr/>
        </p:nvSpPr>
        <p:spPr>
          <a:xfrm>
            <a:off x="1393031" y="5306220"/>
            <a:ext cx="94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Схема взаимосвязи блоков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5AA30-1C26-4A59-8F17-2B1255280E30}"/>
              </a:ext>
            </a:extLst>
          </p:cNvPr>
          <p:cNvSpPr txBox="1"/>
          <p:nvPr/>
        </p:nvSpPr>
        <p:spPr>
          <a:xfrm>
            <a:off x="2514600" y="4556635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50CA9-C2C5-44DE-9163-B20350EFE093}"/>
              </a:ext>
            </a:extLst>
          </p:cNvPr>
          <p:cNvSpPr txBox="1"/>
          <p:nvPr/>
        </p:nvSpPr>
        <p:spPr>
          <a:xfrm>
            <a:off x="8591550" y="4654428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90C3A-4BC4-4D56-A085-0C4089FF562E}"/>
              </a:ext>
            </a:extLst>
          </p:cNvPr>
          <p:cNvSpPr txBox="1"/>
          <p:nvPr/>
        </p:nvSpPr>
        <p:spPr>
          <a:xfrm>
            <a:off x="5376862" y="4624779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  <a:endParaRPr lang="ru-RU" dirty="0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75E6FEDF-D75D-42DB-80DF-4702EC44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81B2C7-BE84-42BE-84A0-08626561A26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3455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331</Words>
  <Application>Microsoft Office PowerPoint</Application>
  <PresentationFormat>Широкоэкранный</PresentationFormat>
  <Paragraphs>125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Тема Office</vt:lpstr>
      <vt:lpstr>Цифровой модуль приемо-передачи на основе OFDM-модуляции</vt:lpstr>
      <vt:lpstr>OFDM-модуляция</vt:lpstr>
      <vt:lpstr>Алгоритм OFDM-модуляции</vt:lpstr>
      <vt:lpstr>Проблемы блока IFFT</vt:lpstr>
      <vt:lpstr>Задачи работы</vt:lpstr>
      <vt:lpstr>Блок IFFT. Выбор оптимального числа гармоник</vt:lpstr>
      <vt:lpstr>Особенность блока Mapper</vt:lpstr>
      <vt:lpstr>Оптимизация вычислений ОПФ</vt:lpstr>
      <vt:lpstr>Синхронизация (тактирование и приоритетность)</vt:lpstr>
      <vt:lpstr>Организация параллельных вычислений и их синхронизация</vt:lpstr>
      <vt:lpstr>Результаты тестирования алгоритма на процессоре Cortex-M3</vt:lpstr>
      <vt:lpstr>Канальный алгоритм обработки</vt:lpstr>
      <vt:lpstr>Результаты тестирования канального алгоритма на процессоре Cortex-M3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алгоритма</dc:title>
  <dc:creator>dmitrii nikolaichuk</dc:creator>
  <cp:lastModifiedBy>dmitrii nikolaichuk</cp:lastModifiedBy>
  <cp:revision>48</cp:revision>
  <dcterms:created xsi:type="dcterms:W3CDTF">2025-06-11T10:14:58Z</dcterms:created>
  <dcterms:modified xsi:type="dcterms:W3CDTF">2025-06-18T21:57:03Z</dcterms:modified>
</cp:coreProperties>
</file>