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4871-CD24-CE8F-1326-C3B48CF74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DD6B45-25D6-BD44-7829-B615ABAE9A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8FC67B-2A1C-ED83-37E2-D16B3CBE6472}"/>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5" name="Footer Placeholder 4">
            <a:extLst>
              <a:ext uri="{FF2B5EF4-FFF2-40B4-BE49-F238E27FC236}">
                <a16:creationId xmlns:a16="http://schemas.microsoft.com/office/drawing/2014/main" id="{7E732335-8BCF-B2CA-F0B2-A09D8BD3E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C726B-81F0-A874-8935-9AC5FD56DDDE}"/>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128642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0E50-9093-A237-292D-90502A1855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ABDAD-6790-3DAA-066D-85D276E94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BA370-48D7-0639-80BF-C9D02BE43700}"/>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5" name="Footer Placeholder 4">
            <a:extLst>
              <a:ext uri="{FF2B5EF4-FFF2-40B4-BE49-F238E27FC236}">
                <a16:creationId xmlns:a16="http://schemas.microsoft.com/office/drawing/2014/main" id="{C50A896A-DD01-11D8-622C-422FCA316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0E83D5-802F-D19D-0408-B66F9C244620}"/>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340988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C41BB-ABA7-8F75-CABA-E24EF48896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324708-C30D-3780-AB7A-915D1E86C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0D74B-135E-12DE-E6DA-1515EB0A0A90}"/>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5" name="Footer Placeholder 4">
            <a:extLst>
              <a:ext uri="{FF2B5EF4-FFF2-40B4-BE49-F238E27FC236}">
                <a16:creationId xmlns:a16="http://schemas.microsoft.com/office/drawing/2014/main" id="{3F08D904-026D-0C32-A7F8-26D224174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F6F94-A0FA-3B12-58F6-D5AC8BE724CF}"/>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49295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C5BC-2E0D-F42A-6E8C-049FBA94F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0BE7E-9F90-E3D2-0FBB-ABEEEAEE8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46E3A-1086-06C3-59DD-707886BB6AD5}"/>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5" name="Footer Placeholder 4">
            <a:extLst>
              <a:ext uri="{FF2B5EF4-FFF2-40B4-BE49-F238E27FC236}">
                <a16:creationId xmlns:a16="http://schemas.microsoft.com/office/drawing/2014/main" id="{B76B2B87-0384-CFCC-C8FF-9E122A6BD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ACAE7-99A5-4F00-7859-4374AC9BBBC8}"/>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26726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DBBE-B846-3CD9-EECC-B595572E9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471377-B9C8-7048-F91C-4087B7501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232937-C5C3-DE9E-3185-F8E97794874C}"/>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5" name="Footer Placeholder 4">
            <a:extLst>
              <a:ext uri="{FF2B5EF4-FFF2-40B4-BE49-F238E27FC236}">
                <a16:creationId xmlns:a16="http://schemas.microsoft.com/office/drawing/2014/main" id="{AF91E429-8C96-6237-5944-E142D0A91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45E83-8031-343F-FBEC-C77FAD7718DD}"/>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350193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D28-312B-0FE5-4505-045CC27C7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76148C-5509-128C-FB56-B3ACF9514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9EA2D7-D4FF-D2E5-3E5F-C14320359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5B9FB-5126-7F21-CB2B-2412E217E2A9}"/>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6" name="Footer Placeholder 5">
            <a:extLst>
              <a:ext uri="{FF2B5EF4-FFF2-40B4-BE49-F238E27FC236}">
                <a16:creationId xmlns:a16="http://schemas.microsoft.com/office/drawing/2014/main" id="{A692F4BC-C2ED-3F2D-72B7-05E1F0A37D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6D1B4E-EE71-2371-69A3-4B5311D14204}"/>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292010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0DF9-F5BA-9703-0415-3AA3EF24D5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4FADE-5C13-63E3-C3D0-7E1D32FD0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C0C11-0118-2943-B245-301C3AE02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C7AA8-2DBD-879B-A298-0F1476314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266AE-DA73-E9AE-CE77-9435D7C163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F4312F-26AA-EE77-82C4-D7BF718DACAB}"/>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8" name="Footer Placeholder 7">
            <a:extLst>
              <a:ext uri="{FF2B5EF4-FFF2-40B4-BE49-F238E27FC236}">
                <a16:creationId xmlns:a16="http://schemas.microsoft.com/office/drawing/2014/main" id="{2346472E-846E-15AC-82E5-4CD66A86FD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25A2D8-45C5-97BF-E332-C16F828F1A18}"/>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81606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10DE-3898-1812-441F-2EB2F33FF4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D56C00-C125-2F7A-4A11-6F4FFFAF77AC}"/>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4" name="Footer Placeholder 3">
            <a:extLst>
              <a:ext uri="{FF2B5EF4-FFF2-40B4-BE49-F238E27FC236}">
                <a16:creationId xmlns:a16="http://schemas.microsoft.com/office/drawing/2014/main" id="{BED416D0-85AE-47B5-7A44-35DA760442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A3126F-9762-A48D-6C9E-60E9FFB11E7B}"/>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415308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F2008-6797-FB8D-783B-848A4732873B}"/>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3" name="Footer Placeholder 2">
            <a:extLst>
              <a:ext uri="{FF2B5EF4-FFF2-40B4-BE49-F238E27FC236}">
                <a16:creationId xmlns:a16="http://schemas.microsoft.com/office/drawing/2014/main" id="{E3191EAD-D0F1-BB1A-5660-DCDA26542E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EA9196-421C-767D-89A1-DAF490DB035E}"/>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269866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EFC1-1EAC-D2F7-9579-830946B5C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1042D9-E8C3-67F8-C5BA-04CCA8407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1556AE-CD1D-1A00-00F6-6D30BCE79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9777A-9571-91DF-495A-3DF4B4481DBB}"/>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6" name="Footer Placeholder 5">
            <a:extLst>
              <a:ext uri="{FF2B5EF4-FFF2-40B4-BE49-F238E27FC236}">
                <a16:creationId xmlns:a16="http://schemas.microsoft.com/office/drawing/2014/main" id="{86996DA6-9A74-CD3E-87C2-5F76AE7F63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AA070-5A38-7858-F5F8-7777D9CB32C6}"/>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402189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A86D-7B6E-2580-1553-E2DD86BD7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122EBD-C8C5-0104-55AB-B87E65CC1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B4EEA9-92C0-AE65-4F4B-29BA992F9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97CEE-F2B5-C5B9-7C22-D89B7ACC1BDA}"/>
              </a:ext>
            </a:extLst>
          </p:cNvPr>
          <p:cNvSpPr>
            <a:spLocks noGrp="1"/>
          </p:cNvSpPr>
          <p:nvPr>
            <p:ph type="dt" sz="half" idx="10"/>
          </p:nvPr>
        </p:nvSpPr>
        <p:spPr/>
        <p:txBody>
          <a:bodyPr/>
          <a:lstStyle/>
          <a:p>
            <a:fld id="{A6376755-D5E2-422D-B13C-1F9CD6AF8ACC}" type="datetimeFigureOut">
              <a:rPr lang="en-IN" smtClean="0"/>
              <a:t>03-12-2023</a:t>
            </a:fld>
            <a:endParaRPr lang="en-IN"/>
          </a:p>
        </p:txBody>
      </p:sp>
      <p:sp>
        <p:nvSpPr>
          <p:cNvPr id="6" name="Footer Placeholder 5">
            <a:extLst>
              <a:ext uri="{FF2B5EF4-FFF2-40B4-BE49-F238E27FC236}">
                <a16:creationId xmlns:a16="http://schemas.microsoft.com/office/drawing/2014/main" id="{26B0AAAF-AF85-A309-5D8A-078BB73EBE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9CC50-64E0-F6A1-2D6B-D0B768CBB099}"/>
              </a:ext>
            </a:extLst>
          </p:cNvPr>
          <p:cNvSpPr>
            <a:spLocks noGrp="1"/>
          </p:cNvSpPr>
          <p:nvPr>
            <p:ph type="sldNum" sz="quarter" idx="12"/>
          </p:nvPr>
        </p:nvSpPr>
        <p:spPr/>
        <p:txBody>
          <a:bodyPr/>
          <a:lstStyle/>
          <a:p>
            <a:fld id="{0D42221A-6852-447C-A074-726471FD3768}" type="slidenum">
              <a:rPr lang="en-IN" smtClean="0"/>
              <a:t>‹#›</a:t>
            </a:fld>
            <a:endParaRPr lang="en-IN"/>
          </a:p>
        </p:txBody>
      </p:sp>
    </p:spTree>
    <p:extLst>
      <p:ext uri="{BB962C8B-B14F-4D97-AF65-F5344CB8AC3E}">
        <p14:creationId xmlns:p14="http://schemas.microsoft.com/office/powerpoint/2010/main" val="75433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EDC21-E345-28B7-BBAA-2C6ECC179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8B091F-651C-3B0D-7C37-255DD43FC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BE078D-FAD8-E86F-6607-6F383DA81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76755-D5E2-422D-B13C-1F9CD6AF8ACC}" type="datetimeFigureOut">
              <a:rPr lang="en-IN" smtClean="0"/>
              <a:t>03-12-2023</a:t>
            </a:fld>
            <a:endParaRPr lang="en-IN"/>
          </a:p>
        </p:txBody>
      </p:sp>
      <p:sp>
        <p:nvSpPr>
          <p:cNvPr id="5" name="Footer Placeholder 4">
            <a:extLst>
              <a:ext uri="{FF2B5EF4-FFF2-40B4-BE49-F238E27FC236}">
                <a16:creationId xmlns:a16="http://schemas.microsoft.com/office/drawing/2014/main" id="{41DC8C25-9CE6-C0BE-F9CC-C9FCF2D1C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D33E02-A2C0-2046-B2E7-D9CE52BB5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2221A-6852-447C-A074-726471FD3768}" type="slidenum">
              <a:rPr lang="en-IN" smtClean="0"/>
              <a:t>‹#›</a:t>
            </a:fld>
            <a:endParaRPr lang="en-IN"/>
          </a:p>
        </p:txBody>
      </p:sp>
    </p:spTree>
    <p:extLst>
      <p:ext uri="{BB962C8B-B14F-4D97-AF65-F5344CB8AC3E}">
        <p14:creationId xmlns:p14="http://schemas.microsoft.com/office/powerpoint/2010/main" val="427060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134E-F289-9A36-4748-F755E9D318C0}"/>
              </a:ext>
            </a:extLst>
          </p:cNvPr>
          <p:cNvSpPr>
            <a:spLocks noGrp="1"/>
          </p:cNvSpPr>
          <p:nvPr>
            <p:ph type="ctrTitle"/>
          </p:nvPr>
        </p:nvSpPr>
        <p:spPr/>
        <p:txBody>
          <a:bodyPr>
            <a:normAutofit/>
          </a:bodyPr>
          <a:lstStyle/>
          <a:p>
            <a:r>
              <a:rPr lang="en-IN" sz="4000" b="1" dirty="0">
                <a:effectLst/>
                <a:latin typeface="Times New Roman" panose="02020603050405020304" pitchFamily="18" charset="0"/>
                <a:ea typeface="Calibri" panose="020F0502020204030204" pitchFamily="34" charset="0"/>
              </a:rPr>
              <a:t>Market Trends and Investor </a:t>
            </a:r>
            <a:r>
              <a:rPr lang="en-IN" sz="4000" b="1" dirty="0" err="1">
                <a:effectLst/>
                <a:latin typeface="Times New Roman" panose="02020603050405020304" pitchFamily="18" charset="0"/>
                <a:ea typeface="Calibri" panose="020F0502020204030204" pitchFamily="34" charset="0"/>
              </a:rPr>
              <a:t>Bwehaviour</a:t>
            </a:r>
            <a:br>
              <a:rPr lang="en-IN" sz="4000" b="1" dirty="0">
                <a:effectLst/>
                <a:latin typeface="Times New Roman" panose="02020603050405020304" pitchFamily="18" charset="0"/>
                <a:ea typeface="Calibri" panose="020F0502020204030204" pitchFamily="34" charset="0"/>
              </a:rPr>
            </a:br>
            <a:r>
              <a:rPr lang="en-IN" sz="4000" b="1" dirty="0">
                <a:effectLst/>
                <a:latin typeface="Times New Roman" panose="02020603050405020304" pitchFamily="18" charset="0"/>
                <a:ea typeface="Calibri" panose="020F0502020204030204" pitchFamily="34" charset="0"/>
              </a:rPr>
              <a:t>(Final presentation)</a:t>
            </a:r>
            <a:endParaRPr lang="en-IN" sz="4000" dirty="0"/>
          </a:p>
        </p:txBody>
      </p:sp>
      <p:sp>
        <p:nvSpPr>
          <p:cNvPr id="3" name="Subtitle 2">
            <a:extLst>
              <a:ext uri="{FF2B5EF4-FFF2-40B4-BE49-F238E27FC236}">
                <a16:creationId xmlns:a16="http://schemas.microsoft.com/office/drawing/2014/main" id="{20B65E2E-FF7E-689A-945D-AF2B1F84A499}"/>
              </a:ext>
            </a:extLst>
          </p:cNvPr>
          <p:cNvSpPr>
            <a:spLocks noGrp="1"/>
          </p:cNvSpPr>
          <p:nvPr>
            <p:ph type="subTitle" idx="1"/>
          </p:nvPr>
        </p:nvSpPr>
        <p:spPr/>
        <p:txBody>
          <a:bodyPr>
            <a:normAutofit fontScale="77500" lnSpcReduction="20000"/>
          </a:bodyPr>
          <a:lstStyle/>
          <a:p>
            <a:r>
              <a:rPr lang="en-IN" dirty="0"/>
              <a:t>By:</a:t>
            </a:r>
          </a:p>
          <a:p>
            <a:br>
              <a:rPr lang="en-IN" dirty="0"/>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DIVYA MATAVALAM,</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VENKATA BHASKARA REDDY TETALI,</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LELIHAS KONETI</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AJAY KUMAR AKULA</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930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6662-2F56-2D71-EA60-96598730F6AD}"/>
              </a:ext>
            </a:extLst>
          </p:cNvPr>
          <p:cNvSpPr>
            <a:spLocks noGrp="1"/>
          </p:cNvSpPr>
          <p:nvPr>
            <p:ph type="title"/>
          </p:nvPr>
        </p:nvSpPr>
        <p:spPr/>
        <p:txBody>
          <a:bodyPr/>
          <a:lstStyle/>
          <a:p>
            <a:r>
              <a:rPr lang="en-IN" dirty="0"/>
              <a:t>I. </a:t>
            </a:r>
            <a:r>
              <a:rPr lang="en-IN" u="sng" dirty="0"/>
              <a:t>Main Goal of this Project :</a:t>
            </a:r>
          </a:p>
        </p:txBody>
      </p:sp>
      <p:sp>
        <p:nvSpPr>
          <p:cNvPr id="3" name="Content Placeholder 2">
            <a:extLst>
              <a:ext uri="{FF2B5EF4-FFF2-40B4-BE49-F238E27FC236}">
                <a16:creationId xmlns:a16="http://schemas.microsoft.com/office/drawing/2014/main" id="{6A58044E-4288-8DC4-B32D-19DAE03B0E1A}"/>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The overarching goal of this project is to provide investors, both individual and institutional, with valuable insights that foster informed decision-making and optimize returns in the face of constant fluctuations. By delving into historical financial data, employing advanced data analysis techniques, and leveraging cutting-edge machine learning methodologies, the project aims to unravel the complex relationships underlying market dynamics. The ultimate aspiration is to empower stakeholders with the knowledge and tools necessary to navigate the complexities of the financial markets with confidence, poise, and a heightened ability to achieve their financial goals.</a:t>
            </a:r>
          </a:p>
          <a:p>
            <a:r>
              <a:rPr lang="en-IN" sz="1800" dirty="0">
                <a:effectLst/>
                <a:latin typeface="Times New Roman" panose="02020603050405020304" pitchFamily="18" charset="0"/>
                <a:ea typeface="Calibri" panose="020F0502020204030204" pitchFamily="34" charset="0"/>
              </a:rPr>
              <a:t>The project's significance is rooted in its Endeavor to unravel the multifaceted connections between market trends and investor behaviour. Through the strategic utilization of data analysis and cutting-edge machine learning techniques, the project seeks to offer valuable insights to a broad spectrum of investors, ranging from individual to institutional.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Ensure the project's practical applicability by interpreting results in the context of real-world market events.</a:t>
            </a:r>
          </a:p>
          <a:p>
            <a:pPr marL="0" indent="0">
              <a:buNone/>
            </a:pPr>
            <a:endParaRPr lang="en-IN" dirty="0"/>
          </a:p>
        </p:txBody>
      </p:sp>
    </p:spTree>
    <p:extLst>
      <p:ext uri="{BB962C8B-B14F-4D97-AF65-F5344CB8AC3E}">
        <p14:creationId xmlns:p14="http://schemas.microsoft.com/office/powerpoint/2010/main" val="315233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EC6C-6B39-48BD-D0E9-176220B4DC86}"/>
              </a:ext>
            </a:extLst>
          </p:cNvPr>
          <p:cNvSpPr>
            <a:spLocks noGrp="1"/>
          </p:cNvSpPr>
          <p:nvPr>
            <p:ph type="title"/>
          </p:nvPr>
        </p:nvSpPr>
        <p:spPr/>
        <p:txBody>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II. </a:t>
            </a:r>
            <a:r>
              <a:rPr lang="en-IN" sz="4000" b="1" u="sng"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 :</a:t>
            </a:r>
            <a:b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B06859EF-6DA8-94AC-EAB9-CD864036724E}"/>
              </a:ext>
            </a:extLst>
          </p:cNvPr>
          <p:cNvSpPr>
            <a:spLocks noGrp="1"/>
          </p:cNvSpPr>
          <p:nvPr>
            <p:ph idx="1"/>
          </p:nvPr>
        </p:nvSpPr>
        <p:spPr/>
        <p:txBody>
          <a:bodyPr/>
          <a:lstStyle/>
          <a:p>
            <a:r>
              <a:rPr lang="en-IN" dirty="0"/>
              <a:t>Making Sure the data is accurate and complete by handling missing values and the outliers.</a:t>
            </a:r>
          </a:p>
          <a:p>
            <a:r>
              <a:rPr lang="en-IN" dirty="0"/>
              <a:t>Here the data cleaning is performed in each machine learning model separately ( i.e., 5 models performed in this project )</a:t>
            </a:r>
          </a:p>
          <a:p>
            <a:r>
              <a:rPr lang="en-IN" dirty="0"/>
              <a:t>Handling missing values, dealing with the duplicates, Outlier detection, correcting inconsistent data, encoding categorical variables, feature scaling, data splitting, time series handling, Text data preprocessing.</a:t>
            </a:r>
          </a:p>
          <a:p>
            <a:endParaRPr lang="en-IN" dirty="0"/>
          </a:p>
        </p:txBody>
      </p:sp>
    </p:spTree>
    <p:extLst>
      <p:ext uri="{BB962C8B-B14F-4D97-AF65-F5344CB8AC3E}">
        <p14:creationId xmlns:p14="http://schemas.microsoft.com/office/powerpoint/2010/main" val="7053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1B88-0634-249F-010F-6818A62F3855}"/>
              </a:ext>
            </a:extLst>
          </p:cNvPr>
          <p:cNvSpPr>
            <a:spLocks noGrp="1"/>
          </p:cNvSpPr>
          <p:nvPr>
            <p:ph type="title"/>
          </p:nvPr>
        </p:nvSpPr>
        <p:spPr/>
        <p:txBody>
          <a:bodyPr/>
          <a:lstStyle/>
          <a:p>
            <a:r>
              <a:rPr lang="en-IN" u="sng" dirty="0"/>
              <a:t>III. The models performed in this project Analysis:</a:t>
            </a:r>
          </a:p>
        </p:txBody>
      </p:sp>
      <p:sp>
        <p:nvSpPr>
          <p:cNvPr id="3" name="Content Placeholder 2">
            <a:extLst>
              <a:ext uri="{FF2B5EF4-FFF2-40B4-BE49-F238E27FC236}">
                <a16:creationId xmlns:a16="http://schemas.microsoft.com/office/drawing/2014/main" id="{B1C60EBB-EF33-846D-7CFD-8003F71B6ECC}"/>
              </a:ext>
            </a:extLst>
          </p:cNvPr>
          <p:cNvSpPr>
            <a:spLocks noGrp="1"/>
          </p:cNvSpPr>
          <p:nvPr>
            <p:ph idx="1"/>
          </p:nvPr>
        </p:nvSpPr>
        <p:spPr/>
        <p:txBody>
          <a:bodyPr/>
          <a:lstStyle/>
          <a:p>
            <a:r>
              <a:rPr lang="en-IN" dirty="0"/>
              <a:t>1. Supervised Learning Model.</a:t>
            </a:r>
          </a:p>
          <a:p>
            <a:r>
              <a:rPr lang="en-IN" dirty="0"/>
              <a:t>2.  K Means Clustering.</a:t>
            </a:r>
          </a:p>
          <a:p>
            <a:r>
              <a:rPr lang="en-IN" dirty="0"/>
              <a:t>3. Decision Trees.</a:t>
            </a:r>
          </a:p>
          <a:p>
            <a:r>
              <a:rPr lang="en-IN" dirty="0"/>
              <a:t>4. Neural Networks model.</a:t>
            </a:r>
          </a:p>
          <a:p>
            <a:r>
              <a:rPr lang="en-IN" dirty="0"/>
              <a:t>5. Maximum Likelihood Model.</a:t>
            </a:r>
          </a:p>
        </p:txBody>
      </p:sp>
    </p:spTree>
    <p:extLst>
      <p:ext uri="{BB962C8B-B14F-4D97-AF65-F5344CB8AC3E}">
        <p14:creationId xmlns:p14="http://schemas.microsoft.com/office/powerpoint/2010/main" val="259736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9699-FB73-5C8D-0D6F-B1C589266F76}"/>
              </a:ext>
            </a:extLst>
          </p:cNvPr>
          <p:cNvSpPr>
            <a:spLocks noGrp="1"/>
          </p:cNvSpPr>
          <p:nvPr>
            <p:ph type="title"/>
          </p:nvPr>
        </p:nvSpPr>
        <p:spPr/>
        <p:txBody>
          <a:bodyPr/>
          <a:lstStyle/>
          <a:p>
            <a:r>
              <a:rPr lang="en-IN" dirty="0"/>
              <a:t> IV. </a:t>
            </a:r>
            <a:r>
              <a:rPr lang="en-IN" u="sng" dirty="0"/>
              <a:t>Supervised Learning Model :</a:t>
            </a:r>
          </a:p>
        </p:txBody>
      </p:sp>
      <p:sp>
        <p:nvSpPr>
          <p:cNvPr id="3" name="Content Placeholder 2">
            <a:extLst>
              <a:ext uri="{FF2B5EF4-FFF2-40B4-BE49-F238E27FC236}">
                <a16:creationId xmlns:a16="http://schemas.microsoft.com/office/drawing/2014/main" id="{44534C0B-DB37-DE7E-BFD7-A1B4C689DFF6}"/>
              </a:ext>
            </a:extLst>
          </p:cNvPr>
          <p:cNvSpPr>
            <a:spLocks noGrp="1"/>
          </p:cNvSpPr>
          <p:nvPr>
            <p:ph idx="1"/>
          </p:nvPr>
        </p:nvSpPr>
        <p:spPr/>
        <p:txBody>
          <a:bodyPr>
            <a:normAutofit lnSpcReduction="10000"/>
          </a:bodyPr>
          <a:lstStyle/>
          <a:p>
            <a:r>
              <a:rPr lang="en-IN" dirty="0"/>
              <a:t>Here we considered the variable “AUM” as target variable.</a:t>
            </a:r>
          </a:p>
          <a:p>
            <a:r>
              <a:rPr lang="en-IN" b="0" i="0" dirty="0">
                <a:solidFill>
                  <a:srgbClr val="212121"/>
                </a:solidFill>
                <a:effectLst/>
                <a:latin typeface="Courier New" panose="02070309020205020404" pitchFamily="49" charset="0"/>
              </a:rPr>
              <a:t>Mean Squared Error: 2846936691156.8086 (</a:t>
            </a:r>
            <a:r>
              <a:rPr lang="en-US" sz="1800" dirty="0">
                <a:effectLst/>
                <a:latin typeface="Times New Roman" panose="02020603050405020304" pitchFamily="18" charset="0"/>
                <a:ea typeface="Calibri" panose="020F0502020204030204" pitchFamily="34" charset="0"/>
              </a:rPr>
              <a:t> approximately 2.85 trillion ). </a:t>
            </a:r>
            <a:endParaRPr lang="en-IN" dirty="0">
              <a:solidFill>
                <a:srgbClr val="212121"/>
              </a:solidFill>
              <a:latin typeface="Courier New" panose="02070309020205020404" pitchFamily="49" charset="0"/>
            </a:endParaRPr>
          </a:p>
          <a:p>
            <a:r>
              <a:rPr lang="en-IN" dirty="0"/>
              <a:t>Here</a:t>
            </a:r>
            <a:r>
              <a:rPr lang="en-IN" dirty="0">
                <a:solidFill>
                  <a:srgbClr val="212121"/>
                </a:solidFill>
                <a:latin typeface="Courier New" panose="02070309020205020404" pitchFamily="49" charset="0"/>
              </a:rPr>
              <a:t> </a:t>
            </a:r>
            <a:r>
              <a:rPr lang="en-IN" dirty="0">
                <a:solidFill>
                  <a:srgbClr val="212121"/>
                </a:solidFill>
                <a:latin typeface="Times New Roman" panose="02020603050405020304" pitchFamily="18" charset="0"/>
                <a:cs typeface="Times New Roman" panose="02020603050405020304" pitchFamily="18" charset="0"/>
              </a:rPr>
              <a:t>MSE which we got is quite large depends on AUM variable</a:t>
            </a:r>
            <a:r>
              <a:rPr lang="en-IN" dirty="0">
                <a:solidFill>
                  <a:srgbClr val="212121"/>
                </a:solidFill>
                <a:latin typeface="Courier New" panose="02070309020205020404" pitchFamily="49" charset="0"/>
              </a:rPr>
              <a:t>,</a:t>
            </a:r>
            <a:r>
              <a:rPr lang="en-US" dirty="0">
                <a:solidFill>
                  <a:srgbClr val="212121"/>
                </a:solidFill>
                <a:latin typeface="Times New Roman" panose="02020603050405020304" pitchFamily="18" charset="0"/>
                <a:ea typeface="Calibri" panose="020F0502020204030204" pitchFamily="34" charset="0"/>
              </a:rPr>
              <a:t>a</a:t>
            </a:r>
            <a:r>
              <a:rPr lang="en-US" dirty="0">
                <a:effectLst/>
                <a:latin typeface="Times New Roman" panose="02020603050405020304" pitchFamily="18" charset="0"/>
                <a:ea typeface="Calibri" panose="020F0502020204030204" pitchFamily="34" charset="0"/>
              </a:rPr>
              <a:t> higher MSE suggests that the model's predictions deviate significantly from the true values, highlighting potential limitations in the chosen features or the model's complexity. It's crucial to interpret the MSE in the context of the specific problem; </a:t>
            </a:r>
            <a:endParaRPr lang="en-IN" dirty="0">
              <a:solidFill>
                <a:srgbClr val="212121"/>
              </a:solidFill>
              <a:latin typeface="Courier New" panose="02070309020205020404" pitchFamily="49" charset="0"/>
            </a:endParaRPr>
          </a:p>
          <a:p>
            <a:r>
              <a:rPr lang="en-IN" b="0" i="0" dirty="0">
                <a:solidFill>
                  <a:srgbClr val="212121"/>
                </a:solidFill>
                <a:effectLst/>
                <a:latin typeface="Times New Roman" panose="02020603050405020304" pitchFamily="18" charset="0"/>
                <a:cs typeface="Times New Roman" panose="02020603050405020304" pitchFamily="18" charset="0"/>
              </a:rPr>
              <a:t>However the absolute value of MSE doesn’t provide an int</a:t>
            </a:r>
            <a:r>
              <a:rPr lang="en-IN" dirty="0">
                <a:solidFill>
                  <a:srgbClr val="212121"/>
                </a:solidFill>
                <a:latin typeface="Times New Roman" panose="02020603050405020304" pitchFamily="18" charset="0"/>
                <a:cs typeface="Times New Roman" panose="02020603050405020304" pitchFamily="18" charset="0"/>
              </a:rPr>
              <a:t>uitive sense of the model’s performance unless it is compared to the baseline model</a:t>
            </a:r>
            <a:r>
              <a:rPr lang="en-IN" dirty="0">
                <a:solidFill>
                  <a:srgbClr val="212121"/>
                </a:solidFill>
                <a:latin typeface="Courier New" panose="02070309020205020404" pitchFamily="49" charset="0"/>
              </a:rPr>
              <a:t>.</a:t>
            </a:r>
          </a:p>
          <a:p>
            <a:endParaRPr lang="en-IN" b="0" i="0" dirty="0">
              <a:solidFill>
                <a:srgbClr val="212121"/>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09140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12125-6F80-593D-AFDB-B3048E85C71E}"/>
              </a:ext>
            </a:extLst>
          </p:cNvPr>
          <p:cNvSpPr>
            <a:spLocks noGrp="1"/>
          </p:cNvSpPr>
          <p:nvPr>
            <p:ph idx="1"/>
          </p:nvPr>
        </p:nvSpPr>
        <p:spPr/>
        <p:txBody>
          <a:bodyPr/>
          <a:lstStyle/>
          <a:p>
            <a:r>
              <a:rPr lang="en-IN" dirty="0"/>
              <a:t>From the residual plot of machine learning model:</a:t>
            </a:r>
          </a:p>
          <a:p>
            <a:pPr marL="0" indent="0">
              <a:buNone/>
            </a:pPr>
            <a:r>
              <a:rPr lang="en-IN" dirty="0"/>
              <a:t>	- The predicted values are more than the actual values, resulting a negative residual.</a:t>
            </a:r>
          </a:p>
          <a:p>
            <a:pPr marL="0" indent="0">
              <a:buNone/>
            </a:pPr>
            <a:endParaRPr lang="en-IN" dirty="0"/>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Further refinement may involve feature engineering, exploring different algorithms, or considering non-linear relationships to enhance the model's performance and reduce prediction errors.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6492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483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Times New Roman</vt:lpstr>
      <vt:lpstr>Office Theme</vt:lpstr>
      <vt:lpstr>Market Trends and Investor Bwehaviour (Final presentation)</vt:lpstr>
      <vt:lpstr>I. Main Goal of this Project :</vt:lpstr>
      <vt:lpstr>II. Data Collection and Pre-processing : </vt:lpstr>
      <vt:lpstr>III. The models performed in this project Analysis:</vt:lpstr>
      <vt:lpstr> IV. Supervised Learning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M</dc:creator>
  <cp:lastModifiedBy>Divya M</cp:lastModifiedBy>
  <cp:revision>2</cp:revision>
  <dcterms:created xsi:type="dcterms:W3CDTF">2023-12-03T20:43:01Z</dcterms:created>
  <dcterms:modified xsi:type="dcterms:W3CDTF">2023-12-03T22:53:01Z</dcterms:modified>
</cp:coreProperties>
</file>