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94"/>
  </p:normalViewPr>
  <p:slideViewPr>
    <p:cSldViewPr>
      <p:cViewPr varScale="1">
        <p:scale>
          <a:sx n="120" d="100"/>
          <a:sy n="120" d="100"/>
        </p:scale>
        <p:origin x="184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11125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11125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11125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11125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11125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073" y="34899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2313" y="692911"/>
            <a:ext cx="509397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1978" y="1500631"/>
            <a:ext cx="7789442" cy="430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08080" y="6766331"/>
            <a:ext cx="263588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93837" y="6766331"/>
            <a:ext cx="148907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39770" y="6766331"/>
            <a:ext cx="160527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200CC"/>
                </a:solidFill>
                <a:latin typeface="Arial"/>
                <a:cs typeface="Arial"/>
              </a:defRPr>
            </a:lvl1pPr>
          </a:lstStyle>
          <a:p>
            <a:pPr marL="111125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6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9" Type="http://schemas.openxmlformats.org/officeDocument/2006/relationships/image" Target="../media/image95.png"/><Relationship Id="rId21" Type="http://schemas.openxmlformats.org/officeDocument/2006/relationships/image" Target="../media/image77.png"/><Relationship Id="rId34" Type="http://schemas.openxmlformats.org/officeDocument/2006/relationships/image" Target="../media/image90.png"/><Relationship Id="rId42" Type="http://schemas.openxmlformats.org/officeDocument/2006/relationships/image" Target="../media/image98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45" Type="http://schemas.openxmlformats.org/officeDocument/2006/relationships/image" Target="../media/image101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36" Type="http://schemas.openxmlformats.org/officeDocument/2006/relationships/image" Target="../media/image92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7.png"/><Relationship Id="rId44" Type="http://schemas.openxmlformats.org/officeDocument/2006/relationships/image" Target="../media/image10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43" Type="http://schemas.openxmlformats.org/officeDocument/2006/relationships/image" Target="../media/image99.png"/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38" Type="http://schemas.openxmlformats.org/officeDocument/2006/relationships/image" Target="../media/image94.png"/><Relationship Id="rId46" Type="http://schemas.openxmlformats.org/officeDocument/2006/relationships/image" Target="../media/image102.png"/><Relationship Id="rId20" Type="http://schemas.openxmlformats.org/officeDocument/2006/relationships/image" Target="../media/image76.png"/><Relationship Id="rId41" Type="http://schemas.openxmlformats.org/officeDocument/2006/relationships/image" Target="../media/image9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5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17" Type="http://schemas.openxmlformats.org/officeDocument/2006/relationships/image" Target="../media/image127.png"/><Relationship Id="rId2" Type="http://schemas.openxmlformats.org/officeDocument/2006/relationships/image" Target="../media/image119.png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11.png"/><Relationship Id="rId5" Type="http://schemas.openxmlformats.org/officeDocument/2006/relationships/image" Target="../media/image120.png"/><Relationship Id="rId15" Type="http://schemas.openxmlformats.org/officeDocument/2006/relationships/image" Target="../media/image115.png"/><Relationship Id="rId10" Type="http://schemas.openxmlformats.org/officeDocument/2006/relationships/image" Target="../media/image124.png"/><Relationship Id="rId4" Type="http://schemas.openxmlformats.org/officeDocument/2006/relationships/image" Target="../media/image106.png"/><Relationship Id="rId9" Type="http://schemas.openxmlformats.org/officeDocument/2006/relationships/image" Target="../media/image123.png"/><Relationship Id="rId14" Type="http://schemas.openxmlformats.org/officeDocument/2006/relationships/image" Target="../media/image1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9" Type="http://schemas.openxmlformats.org/officeDocument/2006/relationships/image" Target="../media/image165.png"/><Relationship Id="rId21" Type="http://schemas.openxmlformats.org/officeDocument/2006/relationships/image" Target="../media/image147.png"/><Relationship Id="rId34" Type="http://schemas.openxmlformats.org/officeDocument/2006/relationships/image" Target="../media/image160.png"/><Relationship Id="rId42" Type="http://schemas.openxmlformats.org/officeDocument/2006/relationships/image" Target="../media/image168.png"/><Relationship Id="rId47" Type="http://schemas.openxmlformats.org/officeDocument/2006/relationships/image" Target="../media/image173.png"/><Relationship Id="rId50" Type="http://schemas.openxmlformats.org/officeDocument/2006/relationships/image" Target="../media/image176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6" Type="http://schemas.openxmlformats.org/officeDocument/2006/relationships/image" Target="../media/image142.png"/><Relationship Id="rId29" Type="http://schemas.openxmlformats.org/officeDocument/2006/relationships/image" Target="../media/image155.png"/><Relationship Id="rId11" Type="http://schemas.openxmlformats.org/officeDocument/2006/relationships/image" Target="../media/image137.png"/><Relationship Id="rId24" Type="http://schemas.openxmlformats.org/officeDocument/2006/relationships/image" Target="../media/image150.png"/><Relationship Id="rId32" Type="http://schemas.openxmlformats.org/officeDocument/2006/relationships/image" Target="../media/image158.png"/><Relationship Id="rId37" Type="http://schemas.openxmlformats.org/officeDocument/2006/relationships/image" Target="../media/image163.png"/><Relationship Id="rId40" Type="http://schemas.openxmlformats.org/officeDocument/2006/relationships/image" Target="../media/image166.png"/><Relationship Id="rId45" Type="http://schemas.openxmlformats.org/officeDocument/2006/relationships/image" Target="../media/image171.png"/><Relationship Id="rId53" Type="http://schemas.openxmlformats.org/officeDocument/2006/relationships/image" Target="../media/image179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31" Type="http://schemas.openxmlformats.org/officeDocument/2006/relationships/image" Target="../media/image157.png"/><Relationship Id="rId44" Type="http://schemas.openxmlformats.org/officeDocument/2006/relationships/image" Target="../media/image170.png"/><Relationship Id="rId52" Type="http://schemas.openxmlformats.org/officeDocument/2006/relationships/image" Target="../media/image178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Relationship Id="rId30" Type="http://schemas.openxmlformats.org/officeDocument/2006/relationships/image" Target="../media/image156.png"/><Relationship Id="rId35" Type="http://schemas.openxmlformats.org/officeDocument/2006/relationships/image" Target="../media/image161.png"/><Relationship Id="rId43" Type="http://schemas.openxmlformats.org/officeDocument/2006/relationships/image" Target="../media/image169.png"/><Relationship Id="rId48" Type="http://schemas.openxmlformats.org/officeDocument/2006/relationships/image" Target="../media/image174.png"/><Relationship Id="rId8" Type="http://schemas.openxmlformats.org/officeDocument/2006/relationships/image" Target="../media/image134.png"/><Relationship Id="rId51" Type="http://schemas.openxmlformats.org/officeDocument/2006/relationships/image" Target="../media/image177.png"/><Relationship Id="rId3" Type="http://schemas.openxmlformats.org/officeDocument/2006/relationships/image" Target="../media/image129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33" Type="http://schemas.openxmlformats.org/officeDocument/2006/relationships/image" Target="../media/image159.png"/><Relationship Id="rId38" Type="http://schemas.openxmlformats.org/officeDocument/2006/relationships/image" Target="../media/image164.png"/><Relationship Id="rId46" Type="http://schemas.openxmlformats.org/officeDocument/2006/relationships/image" Target="../media/image172.png"/><Relationship Id="rId20" Type="http://schemas.openxmlformats.org/officeDocument/2006/relationships/image" Target="../media/image146.png"/><Relationship Id="rId41" Type="http://schemas.openxmlformats.org/officeDocument/2006/relationships/image" Target="../media/image167.png"/><Relationship Id="rId54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36" Type="http://schemas.openxmlformats.org/officeDocument/2006/relationships/image" Target="../media/image162.png"/><Relationship Id="rId49" Type="http://schemas.openxmlformats.org/officeDocument/2006/relationships/image" Target="../media/image175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2.png"/><Relationship Id="rId18" Type="http://schemas.openxmlformats.org/officeDocument/2006/relationships/image" Target="../media/image197.png"/><Relationship Id="rId26" Type="http://schemas.openxmlformats.org/officeDocument/2006/relationships/image" Target="../media/image205.png"/><Relationship Id="rId39" Type="http://schemas.openxmlformats.org/officeDocument/2006/relationships/image" Target="../media/image218.png"/><Relationship Id="rId21" Type="http://schemas.openxmlformats.org/officeDocument/2006/relationships/image" Target="../media/image200.png"/><Relationship Id="rId34" Type="http://schemas.openxmlformats.org/officeDocument/2006/relationships/image" Target="../media/image213.png"/><Relationship Id="rId42" Type="http://schemas.openxmlformats.org/officeDocument/2006/relationships/image" Target="../media/image106.png"/><Relationship Id="rId47" Type="http://schemas.openxmlformats.org/officeDocument/2006/relationships/image" Target="../media/image123.png"/><Relationship Id="rId50" Type="http://schemas.openxmlformats.org/officeDocument/2006/relationships/image" Target="../media/image112.png"/><Relationship Id="rId55" Type="http://schemas.openxmlformats.org/officeDocument/2006/relationships/image" Target="../media/image127.png"/><Relationship Id="rId7" Type="http://schemas.openxmlformats.org/officeDocument/2006/relationships/image" Target="../media/image186.png"/><Relationship Id="rId2" Type="http://schemas.openxmlformats.org/officeDocument/2006/relationships/image" Target="../media/image181.png"/><Relationship Id="rId16" Type="http://schemas.openxmlformats.org/officeDocument/2006/relationships/image" Target="../media/image195.png"/><Relationship Id="rId29" Type="http://schemas.openxmlformats.org/officeDocument/2006/relationships/image" Target="../media/image208.png"/><Relationship Id="rId11" Type="http://schemas.openxmlformats.org/officeDocument/2006/relationships/image" Target="../media/image190.png"/><Relationship Id="rId24" Type="http://schemas.openxmlformats.org/officeDocument/2006/relationships/image" Target="../media/image203.png"/><Relationship Id="rId32" Type="http://schemas.openxmlformats.org/officeDocument/2006/relationships/image" Target="../media/image211.png"/><Relationship Id="rId37" Type="http://schemas.openxmlformats.org/officeDocument/2006/relationships/image" Target="../media/image216.png"/><Relationship Id="rId40" Type="http://schemas.openxmlformats.org/officeDocument/2006/relationships/image" Target="../media/image219.png"/><Relationship Id="rId45" Type="http://schemas.openxmlformats.org/officeDocument/2006/relationships/image" Target="../media/image108.png"/><Relationship Id="rId53" Type="http://schemas.openxmlformats.org/officeDocument/2006/relationships/image" Target="../media/image115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19" Type="http://schemas.openxmlformats.org/officeDocument/2006/relationships/image" Target="../media/image198.png"/><Relationship Id="rId31" Type="http://schemas.openxmlformats.org/officeDocument/2006/relationships/image" Target="../media/image210.png"/><Relationship Id="rId44" Type="http://schemas.openxmlformats.org/officeDocument/2006/relationships/image" Target="../media/image121.png"/><Relationship Id="rId52" Type="http://schemas.openxmlformats.org/officeDocument/2006/relationships/image" Target="../media/image125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Relationship Id="rId14" Type="http://schemas.openxmlformats.org/officeDocument/2006/relationships/image" Target="../media/image193.png"/><Relationship Id="rId22" Type="http://schemas.openxmlformats.org/officeDocument/2006/relationships/image" Target="../media/image201.png"/><Relationship Id="rId27" Type="http://schemas.openxmlformats.org/officeDocument/2006/relationships/image" Target="../media/image206.png"/><Relationship Id="rId30" Type="http://schemas.openxmlformats.org/officeDocument/2006/relationships/image" Target="../media/image209.png"/><Relationship Id="rId35" Type="http://schemas.openxmlformats.org/officeDocument/2006/relationships/image" Target="../media/image214.png"/><Relationship Id="rId43" Type="http://schemas.openxmlformats.org/officeDocument/2006/relationships/image" Target="../media/image120.png"/><Relationship Id="rId48" Type="http://schemas.openxmlformats.org/officeDocument/2006/relationships/image" Target="../media/image124.png"/><Relationship Id="rId56" Type="http://schemas.openxmlformats.org/officeDocument/2006/relationships/image" Target="../media/image118.png"/><Relationship Id="rId8" Type="http://schemas.openxmlformats.org/officeDocument/2006/relationships/image" Target="../media/image187.png"/><Relationship Id="rId51" Type="http://schemas.openxmlformats.org/officeDocument/2006/relationships/image" Target="../media/image113.png"/><Relationship Id="rId3" Type="http://schemas.openxmlformats.org/officeDocument/2006/relationships/image" Target="../media/image182.png"/><Relationship Id="rId12" Type="http://schemas.openxmlformats.org/officeDocument/2006/relationships/image" Target="../media/image191.png"/><Relationship Id="rId17" Type="http://schemas.openxmlformats.org/officeDocument/2006/relationships/image" Target="../media/image196.png"/><Relationship Id="rId25" Type="http://schemas.openxmlformats.org/officeDocument/2006/relationships/image" Target="../media/image204.png"/><Relationship Id="rId33" Type="http://schemas.openxmlformats.org/officeDocument/2006/relationships/image" Target="../media/image212.png"/><Relationship Id="rId38" Type="http://schemas.openxmlformats.org/officeDocument/2006/relationships/image" Target="../media/image217.png"/><Relationship Id="rId46" Type="http://schemas.openxmlformats.org/officeDocument/2006/relationships/image" Target="../media/image122.png"/><Relationship Id="rId20" Type="http://schemas.openxmlformats.org/officeDocument/2006/relationships/image" Target="../media/image199.png"/><Relationship Id="rId41" Type="http://schemas.openxmlformats.org/officeDocument/2006/relationships/image" Target="../media/image105.png"/><Relationship Id="rId54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5" Type="http://schemas.openxmlformats.org/officeDocument/2006/relationships/image" Target="../media/image194.png"/><Relationship Id="rId23" Type="http://schemas.openxmlformats.org/officeDocument/2006/relationships/image" Target="../media/image202.png"/><Relationship Id="rId28" Type="http://schemas.openxmlformats.org/officeDocument/2006/relationships/image" Target="../media/image207.png"/><Relationship Id="rId36" Type="http://schemas.openxmlformats.org/officeDocument/2006/relationships/image" Target="../media/image215.png"/><Relationship Id="rId49" Type="http://schemas.openxmlformats.org/officeDocument/2006/relationships/image" Target="../media/image111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0.png"/><Relationship Id="rId18" Type="http://schemas.openxmlformats.org/officeDocument/2006/relationships/image" Target="../media/image213.png"/><Relationship Id="rId26" Type="http://schemas.openxmlformats.org/officeDocument/2006/relationships/image" Target="../media/image214.png"/><Relationship Id="rId39" Type="http://schemas.openxmlformats.org/officeDocument/2006/relationships/image" Target="../media/image240.png"/><Relationship Id="rId21" Type="http://schemas.openxmlformats.org/officeDocument/2006/relationships/image" Target="../media/image209.png"/><Relationship Id="rId34" Type="http://schemas.openxmlformats.org/officeDocument/2006/relationships/image" Target="../media/image120.png"/><Relationship Id="rId42" Type="http://schemas.openxmlformats.org/officeDocument/2006/relationships/image" Target="../media/image113.png"/><Relationship Id="rId47" Type="http://schemas.openxmlformats.org/officeDocument/2006/relationships/image" Target="../media/image118.png"/><Relationship Id="rId7" Type="http://schemas.openxmlformats.org/officeDocument/2006/relationships/image" Target="../media/image226.png"/><Relationship Id="rId2" Type="http://schemas.openxmlformats.org/officeDocument/2006/relationships/image" Target="../media/image221.png"/><Relationship Id="rId16" Type="http://schemas.openxmlformats.org/officeDocument/2006/relationships/image" Target="../media/image204.png"/><Relationship Id="rId29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1" Type="http://schemas.openxmlformats.org/officeDocument/2006/relationships/image" Target="../media/image194.png"/><Relationship Id="rId24" Type="http://schemas.openxmlformats.org/officeDocument/2006/relationships/image" Target="../media/image234.png"/><Relationship Id="rId32" Type="http://schemas.openxmlformats.org/officeDocument/2006/relationships/image" Target="../media/image105.png"/><Relationship Id="rId37" Type="http://schemas.openxmlformats.org/officeDocument/2006/relationships/image" Target="../media/image122.png"/><Relationship Id="rId40" Type="http://schemas.openxmlformats.org/officeDocument/2006/relationships/image" Target="../media/image111.png"/><Relationship Id="rId45" Type="http://schemas.openxmlformats.org/officeDocument/2006/relationships/image" Target="../media/image242.png"/><Relationship Id="rId5" Type="http://schemas.openxmlformats.org/officeDocument/2006/relationships/image" Target="../media/image224.png"/><Relationship Id="rId15" Type="http://schemas.openxmlformats.org/officeDocument/2006/relationships/image" Target="../media/image232.png"/><Relationship Id="rId23" Type="http://schemas.openxmlformats.org/officeDocument/2006/relationships/image" Target="../media/image211.png"/><Relationship Id="rId28" Type="http://schemas.openxmlformats.org/officeDocument/2006/relationships/image" Target="../media/image237.png"/><Relationship Id="rId36" Type="http://schemas.openxmlformats.org/officeDocument/2006/relationships/image" Target="../media/image108.png"/><Relationship Id="rId10" Type="http://schemas.openxmlformats.org/officeDocument/2006/relationships/image" Target="../media/image228.png"/><Relationship Id="rId19" Type="http://schemas.openxmlformats.org/officeDocument/2006/relationships/image" Target="../media/image233.png"/><Relationship Id="rId31" Type="http://schemas.openxmlformats.org/officeDocument/2006/relationships/image" Target="../media/image239.png"/><Relationship Id="rId44" Type="http://schemas.openxmlformats.org/officeDocument/2006/relationships/image" Target="../media/image115.png"/><Relationship Id="rId4" Type="http://schemas.openxmlformats.org/officeDocument/2006/relationships/image" Target="../media/image223.png"/><Relationship Id="rId9" Type="http://schemas.openxmlformats.org/officeDocument/2006/relationships/image" Target="../media/image227.png"/><Relationship Id="rId14" Type="http://schemas.openxmlformats.org/officeDocument/2006/relationships/image" Target="../media/image231.png"/><Relationship Id="rId22" Type="http://schemas.openxmlformats.org/officeDocument/2006/relationships/image" Target="../media/image210.png"/><Relationship Id="rId27" Type="http://schemas.openxmlformats.org/officeDocument/2006/relationships/image" Target="../media/image236.png"/><Relationship Id="rId30" Type="http://schemas.openxmlformats.org/officeDocument/2006/relationships/image" Target="../media/image238.png"/><Relationship Id="rId35" Type="http://schemas.openxmlformats.org/officeDocument/2006/relationships/image" Target="../media/image121.png"/><Relationship Id="rId43" Type="http://schemas.openxmlformats.org/officeDocument/2006/relationships/image" Target="../media/image125.png"/><Relationship Id="rId8" Type="http://schemas.openxmlformats.org/officeDocument/2006/relationships/image" Target="../media/image187.png"/><Relationship Id="rId3" Type="http://schemas.openxmlformats.org/officeDocument/2006/relationships/image" Target="../media/image222.png"/><Relationship Id="rId12" Type="http://schemas.openxmlformats.org/officeDocument/2006/relationships/image" Target="../media/image229.png"/><Relationship Id="rId17" Type="http://schemas.openxmlformats.org/officeDocument/2006/relationships/image" Target="../media/image205.png"/><Relationship Id="rId25" Type="http://schemas.openxmlformats.org/officeDocument/2006/relationships/image" Target="../media/image235.png"/><Relationship Id="rId33" Type="http://schemas.openxmlformats.org/officeDocument/2006/relationships/image" Target="../media/image106.png"/><Relationship Id="rId38" Type="http://schemas.openxmlformats.org/officeDocument/2006/relationships/image" Target="../media/image123.png"/><Relationship Id="rId46" Type="http://schemas.openxmlformats.org/officeDocument/2006/relationships/image" Target="../media/image243.png"/><Relationship Id="rId20" Type="http://schemas.openxmlformats.org/officeDocument/2006/relationships/image" Target="../media/image208.png"/><Relationship Id="rId41" Type="http://schemas.openxmlformats.org/officeDocument/2006/relationships/image" Target="../media/image2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13" Type="http://schemas.openxmlformats.org/officeDocument/2006/relationships/image" Target="../media/image251.png"/><Relationship Id="rId3" Type="http://schemas.openxmlformats.org/officeDocument/2006/relationships/image" Target="../media/image245.png"/><Relationship Id="rId7" Type="http://schemas.openxmlformats.org/officeDocument/2006/relationships/image" Target="../media/image247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" Type="http://schemas.openxmlformats.org/officeDocument/2006/relationships/image" Target="../media/image244.png"/><Relationship Id="rId16" Type="http://schemas.openxmlformats.org/officeDocument/2006/relationships/image" Target="../media/image2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250.png"/><Relationship Id="rId5" Type="http://schemas.openxmlformats.org/officeDocument/2006/relationships/image" Target="../media/image167.png"/><Relationship Id="rId15" Type="http://schemas.openxmlformats.org/officeDocument/2006/relationships/image" Target="../media/image252.png"/><Relationship Id="rId10" Type="http://schemas.openxmlformats.org/officeDocument/2006/relationships/image" Target="../media/image173.png"/><Relationship Id="rId4" Type="http://schemas.openxmlformats.org/officeDocument/2006/relationships/image" Target="../media/image246.png"/><Relationship Id="rId9" Type="http://schemas.openxmlformats.org/officeDocument/2006/relationships/image" Target="../media/image249.png"/><Relationship Id="rId14" Type="http://schemas.openxmlformats.org/officeDocument/2006/relationships/image" Target="../media/image17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1.png"/><Relationship Id="rId18" Type="http://schemas.openxmlformats.org/officeDocument/2006/relationships/image" Target="../media/image263.png"/><Relationship Id="rId3" Type="http://schemas.openxmlformats.org/officeDocument/2006/relationships/image" Target="../media/image255.png"/><Relationship Id="rId7" Type="http://schemas.openxmlformats.org/officeDocument/2006/relationships/image" Target="../media/image259.png"/><Relationship Id="rId12" Type="http://schemas.openxmlformats.org/officeDocument/2006/relationships/image" Target="../media/image261.png"/><Relationship Id="rId17" Type="http://schemas.openxmlformats.org/officeDocument/2006/relationships/image" Target="../media/image115.png"/><Relationship Id="rId2" Type="http://schemas.openxmlformats.org/officeDocument/2006/relationships/image" Target="../media/image254.png"/><Relationship Id="rId16" Type="http://schemas.openxmlformats.org/officeDocument/2006/relationships/image" Target="../media/image262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8.png"/><Relationship Id="rId11" Type="http://schemas.openxmlformats.org/officeDocument/2006/relationships/image" Target="../media/image109.png"/><Relationship Id="rId5" Type="http://schemas.openxmlformats.org/officeDocument/2006/relationships/image" Target="../media/image257.png"/><Relationship Id="rId15" Type="http://schemas.openxmlformats.org/officeDocument/2006/relationships/image" Target="../media/image113.png"/><Relationship Id="rId10" Type="http://schemas.openxmlformats.org/officeDocument/2006/relationships/image" Target="../media/image260.png"/><Relationship Id="rId19" Type="http://schemas.openxmlformats.org/officeDocument/2006/relationships/image" Target="../media/image264.png"/><Relationship Id="rId4" Type="http://schemas.openxmlformats.org/officeDocument/2006/relationships/image" Target="../media/image256.png"/><Relationship Id="rId9" Type="http://schemas.openxmlformats.org/officeDocument/2006/relationships/image" Target="../media/image106.png"/><Relationship Id="rId14" Type="http://schemas.openxmlformats.org/officeDocument/2006/relationships/image" Target="../media/image24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6.png"/><Relationship Id="rId18" Type="http://schemas.openxmlformats.org/officeDocument/2006/relationships/image" Target="../media/image281.png"/><Relationship Id="rId26" Type="http://schemas.openxmlformats.org/officeDocument/2006/relationships/image" Target="../media/image289.png"/><Relationship Id="rId3" Type="http://schemas.openxmlformats.org/officeDocument/2006/relationships/image" Target="../media/image266.png"/><Relationship Id="rId21" Type="http://schemas.openxmlformats.org/officeDocument/2006/relationships/image" Target="../media/image284.png"/><Relationship Id="rId34" Type="http://schemas.openxmlformats.org/officeDocument/2006/relationships/image" Target="../media/image297.png"/><Relationship Id="rId7" Type="http://schemas.openxmlformats.org/officeDocument/2006/relationships/image" Target="../media/image270.png"/><Relationship Id="rId12" Type="http://schemas.openxmlformats.org/officeDocument/2006/relationships/image" Target="../media/image275.png"/><Relationship Id="rId17" Type="http://schemas.openxmlformats.org/officeDocument/2006/relationships/image" Target="../media/image280.png"/><Relationship Id="rId25" Type="http://schemas.openxmlformats.org/officeDocument/2006/relationships/image" Target="../media/image288.png"/><Relationship Id="rId33" Type="http://schemas.openxmlformats.org/officeDocument/2006/relationships/image" Target="../media/image296.png"/><Relationship Id="rId2" Type="http://schemas.openxmlformats.org/officeDocument/2006/relationships/image" Target="../media/image265.png"/><Relationship Id="rId16" Type="http://schemas.openxmlformats.org/officeDocument/2006/relationships/image" Target="../media/image279.png"/><Relationship Id="rId20" Type="http://schemas.openxmlformats.org/officeDocument/2006/relationships/image" Target="../media/image283.png"/><Relationship Id="rId29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9.png"/><Relationship Id="rId11" Type="http://schemas.openxmlformats.org/officeDocument/2006/relationships/image" Target="../media/image274.png"/><Relationship Id="rId24" Type="http://schemas.openxmlformats.org/officeDocument/2006/relationships/image" Target="../media/image287.png"/><Relationship Id="rId32" Type="http://schemas.openxmlformats.org/officeDocument/2006/relationships/image" Target="../media/image295.png"/><Relationship Id="rId5" Type="http://schemas.openxmlformats.org/officeDocument/2006/relationships/image" Target="../media/image268.png"/><Relationship Id="rId15" Type="http://schemas.openxmlformats.org/officeDocument/2006/relationships/image" Target="../media/image278.png"/><Relationship Id="rId23" Type="http://schemas.openxmlformats.org/officeDocument/2006/relationships/image" Target="../media/image286.png"/><Relationship Id="rId28" Type="http://schemas.openxmlformats.org/officeDocument/2006/relationships/image" Target="../media/image291.png"/><Relationship Id="rId10" Type="http://schemas.openxmlformats.org/officeDocument/2006/relationships/image" Target="../media/image273.png"/><Relationship Id="rId19" Type="http://schemas.openxmlformats.org/officeDocument/2006/relationships/image" Target="../media/image282.png"/><Relationship Id="rId31" Type="http://schemas.openxmlformats.org/officeDocument/2006/relationships/image" Target="../media/image294.png"/><Relationship Id="rId4" Type="http://schemas.openxmlformats.org/officeDocument/2006/relationships/image" Target="../media/image267.png"/><Relationship Id="rId9" Type="http://schemas.openxmlformats.org/officeDocument/2006/relationships/image" Target="../media/image272.png"/><Relationship Id="rId14" Type="http://schemas.openxmlformats.org/officeDocument/2006/relationships/image" Target="../media/image277.png"/><Relationship Id="rId22" Type="http://schemas.openxmlformats.org/officeDocument/2006/relationships/image" Target="../media/image285.png"/><Relationship Id="rId27" Type="http://schemas.openxmlformats.org/officeDocument/2006/relationships/image" Target="../media/image290.png"/><Relationship Id="rId30" Type="http://schemas.openxmlformats.org/officeDocument/2006/relationships/image" Target="../media/image293.png"/><Relationship Id="rId35" Type="http://schemas.openxmlformats.org/officeDocument/2006/relationships/image" Target="../media/image298.png"/><Relationship Id="rId8" Type="http://schemas.openxmlformats.org/officeDocument/2006/relationships/image" Target="../media/image2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04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3.png"/><Relationship Id="rId5" Type="http://schemas.openxmlformats.org/officeDocument/2006/relationships/image" Target="../media/image302.png"/><Relationship Id="rId4" Type="http://schemas.openxmlformats.org/officeDocument/2006/relationships/image" Target="../media/image30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8.png"/><Relationship Id="rId5" Type="http://schemas.openxmlformats.org/officeDocument/2006/relationships/image" Target="../media/image307.png"/><Relationship Id="rId4" Type="http://schemas.openxmlformats.org/officeDocument/2006/relationships/image" Target="../media/image30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png"/><Relationship Id="rId13" Type="http://schemas.openxmlformats.org/officeDocument/2006/relationships/image" Target="../media/image316.png"/><Relationship Id="rId18" Type="http://schemas.openxmlformats.org/officeDocument/2006/relationships/image" Target="../media/image89.png"/><Relationship Id="rId3" Type="http://schemas.openxmlformats.org/officeDocument/2006/relationships/image" Target="../media/image305.png"/><Relationship Id="rId21" Type="http://schemas.openxmlformats.org/officeDocument/2006/relationships/image" Target="../media/image92.png"/><Relationship Id="rId7" Type="http://schemas.openxmlformats.org/officeDocument/2006/relationships/image" Target="../media/image312.png"/><Relationship Id="rId12" Type="http://schemas.openxmlformats.org/officeDocument/2006/relationships/image" Target="../media/image80.png"/><Relationship Id="rId17" Type="http://schemas.openxmlformats.org/officeDocument/2006/relationships/image" Target="../media/image88.png"/><Relationship Id="rId2" Type="http://schemas.openxmlformats.org/officeDocument/2006/relationships/image" Target="../media/image300.png"/><Relationship Id="rId16" Type="http://schemas.openxmlformats.org/officeDocument/2006/relationships/image" Target="../media/image318.png"/><Relationship Id="rId20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image" Target="../media/image86.png"/><Relationship Id="rId5" Type="http://schemas.openxmlformats.org/officeDocument/2006/relationships/image" Target="../media/image310.png"/><Relationship Id="rId15" Type="http://schemas.openxmlformats.org/officeDocument/2006/relationships/image" Target="../media/image317.png"/><Relationship Id="rId10" Type="http://schemas.openxmlformats.org/officeDocument/2006/relationships/image" Target="../media/image315.png"/><Relationship Id="rId19" Type="http://schemas.openxmlformats.org/officeDocument/2006/relationships/image" Target="../media/image319.png"/><Relationship Id="rId4" Type="http://schemas.openxmlformats.org/officeDocument/2006/relationships/image" Target="../media/image309.png"/><Relationship Id="rId9" Type="http://schemas.openxmlformats.org/officeDocument/2006/relationships/image" Target="../media/image314.png"/><Relationship Id="rId14" Type="http://schemas.openxmlformats.org/officeDocument/2006/relationships/image" Target="../media/image8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png"/><Relationship Id="rId13" Type="http://schemas.openxmlformats.org/officeDocument/2006/relationships/image" Target="../media/image328.png"/><Relationship Id="rId18" Type="http://schemas.openxmlformats.org/officeDocument/2006/relationships/image" Target="../media/image318.png"/><Relationship Id="rId3" Type="http://schemas.openxmlformats.org/officeDocument/2006/relationships/image" Target="../media/image321.png"/><Relationship Id="rId21" Type="http://schemas.openxmlformats.org/officeDocument/2006/relationships/image" Target="../media/image332.png"/><Relationship Id="rId7" Type="http://schemas.openxmlformats.org/officeDocument/2006/relationships/image" Target="../media/image325.png"/><Relationship Id="rId12" Type="http://schemas.openxmlformats.org/officeDocument/2006/relationships/image" Target="../media/image86.png"/><Relationship Id="rId17" Type="http://schemas.openxmlformats.org/officeDocument/2006/relationships/image" Target="../media/image317.png"/><Relationship Id="rId2" Type="http://schemas.openxmlformats.org/officeDocument/2006/relationships/image" Target="../media/image306.png"/><Relationship Id="rId16" Type="http://schemas.openxmlformats.org/officeDocument/2006/relationships/image" Target="../media/image82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4.png"/><Relationship Id="rId11" Type="http://schemas.openxmlformats.org/officeDocument/2006/relationships/image" Target="../media/image327.png"/><Relationship Id="rId5" Type="http://schemas.openxmlformats.org/officeDocument/2006/relationships/image" Target="../media/image323.png"/><Relationship Id="rId15" Type="http://schemas.openxmlformats.org/officeDocument/2006/relationships/image" Target="../media/image330.png"/><Relationship Id="rId23" Type="http://schemas.openxmlformats.org/officeDocument/2006/relationships/image" Target="../media/image92.png"/><Relationship Id="rId10" Type="http://schemas.openxmlformats.org/officeDocument/2006/relationships/image" Target="../media/image326.png"/><Relationship Id="rId19" Type="http://schemas.openxmlformats.org/officeDocument/2006/relationships/image" Target="../media/image331.png"/><Relationship Id="rId4" Type="http://schemas.openxmlformats.org/officeDocument/2006/relationships/image" Target="../media/image322.png"/><Relationship Id="rId9" Type="http://schemas.openxmlformats.org/officeDocument/2006/relationships/image" Target="../media/image314.png"/><Relationship Id="rId14" Type="http://schemas.openxmlformats.org/officeDocument/2006/relationships/image" Target="../media/image329.png"/><Relationship Id="rId22" Type="http://schemas.openxmlformats.org/officeDocument/2006/relationships/image" Target="../media/image3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png"/><Relationship Id="rId13" Type="http://schemas.openxmlformats.org/officeDocument/2006/relationships/image" Target="../media/image328.png"/><Relationship Id="rId18" Type="http://schemas.openxmlformats.org/officeDocument/2006/relationships/image" Target="../media/image318.png"/><Relationship Id="rId3" Type="http://schemas.openxmlformats.org/officeDocument/2006/relationships/image" Target="../media/image334.png"/><Relationship Id="rId21" Type="http://schemas.openxmlformats.org/officeDocument/2006/relationships/image" Target="../media/image339.png"/><Relationship Id="rId7" Type="http://schemas.openxmlformats.org/officeDocument/2006/relationships/image" Target="../media/image337.png"/><Relationship Id="rId12" Type="http://schemas.openxmlformats.org/officeDocument/2006/relationships/image" Target="../media/image86.png"/><Relationship Id="rId17" Type="http://schemas.openxmlformats.org/officeDocument/2006/relationships/image" Target="../media/image338.png"/><Relationship Id="rId2" Type="http://schemas.openxmlformats.org/officeDocument/2006/relationships/image" Target="../media/image300.png"/><Relationship Id="rId16" Type="http://schemas.openxmlformats.org/officeDocument/2006/relationships/image" Target="../media/image82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6.png"/><Relationship Id="rId11" Type="http://schemas.openxmlformats.org/officeDocument/2006/relationships/image" Target="../media/image327.png"/><Relationship Id="rId5" Type="http://schemas.openxmlformats.org/officeDocument/2006/relationships/image" Target="../media/image335.png"/><Relationship Id="rId15" Type="http://schemas.openxmlformats.org/officeDocument/2006/relationships/image" Target="../media/image330.png"/><Relationship Id="rId23" Type="http://schemas.openxmlformats.org/officeDocument/2006/relationships/image" Target="../media/image92.png"/><Relationship Id="rId10" Type="http://schemas.openxmlformats.org/officeDocument/2006/relationships/image" Target="../media/image326.png"/><Relationship Id="rId19" Type="http://schemas.openxmlformats.org/officeDocument/2006/relationships/image" Target="../media/image331.png"/><Relationship Id="rId4" Type="http://schemas.openxmlformats.org/officeDocument/2006/relationships/image" Target="../media/image306.png"/><Relationship Id="rId9" Type="http://schemas.openxmlformats.org/officeDocument/2006/relationships/image" Target="../media/image314.png"/><Relationship Id="rId14" Type="http://schemas.openxmlformats.org/officeDocument/2006/relationships/image" Target="../media/image329.png"/><Relationship Id="rId22" Type="http://schemas.openxmlformats.org/officeDocument/2006/relationships/image" Target="../media/image3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png"/><Relationship Id="rId7" Type="http://schemas.openxmlformats.org/officeDocument/2006/relationships/image" Target="../media/image346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5.png"/><Relationship Id="rId5" Type="http://schemas.openxmlformats.org/officeDocument/2006/relationships/image" Target="../media/image344.png"/><Relationship Id="rId4" Type="http://schemas.openxmlformats.org/officeDocument/2006/relationships/image" Target="../media/image34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png"/><Relationship Id="rId7" Type="http://schemas.openxmlformats.org/officeDocument/2006/relationships/image" Target="../media/image348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4.png"/><Relationship Id="rId5" Type="http://schemas.openxmlformats.org/officeDocument/2006/relationships/image" Target="../media/image347.png"/><Relationship Id="rId4" Type="http://schemas.openxmlformats.org/officeDocument/2006/relationships/image" Target="../media/image34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7" Type="http://schemas.openxmlformats.org/officeDocument/2006/relationships/image" Target="../media/image350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4.png"/><Relationship Id="rId5" Type="http://schemas.openxmlformats.org/officeDocument/2006/relationships/image" Target="../media/image349.png"/><Relationship Id="rId4" Type="http://schemas.openxmlformats.org/officeDocument/2006/relationships/image" Target="../media/image3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7" Type="http://schemas.openxmlformats.org/officeDocument/2006/relationships/image" Target="../media/image350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4.png"/><Relationship Id="rId5" Type="http://schemas.openxmlformats.org/officeDocument/2006/relationships/image" Target="../media/image349.png"/><Relationship Id="rId4" Type="http://schemas.openxmlformats.org/officeDocument/2006/relationships/image" Target="../media/image343.png"/></Relationships>
</file>

<file path=ppt/slides/_rels/slide5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75.png"/><Relationship Id="rId21" Type="http://schemas.openxmlformats.org/officeDocument/2006/relationships/image" Target="../media/image370.png"/><Relationship Id="rId34" Type="http://schemas.openxmlformats.org/officeDocument/2006/relationships/image" Target="../media/image383.png"/><Relationship Id="rId42" Type="http://schemas.openxmlformats.org/officeDocument/2006/relationships/image" Target="../media/image391.png"/><Relationship Id="rId47" Type="http://schemas.openxmlformats.org/officeDocument/2006/relationships/image" Target="../media/image396.png"/><Relationship Id="rId50" Type="http://schemas.openxmlformats.org/officeDocument/2006/relationships/image" Target="../media/image399.png"/><Relationship Id="rId55" Type="http://schemas.openxmlformats.org/officeDocument/2006/relationships/image" Target="../media/image404.png"/><Relationship Id="rId63" Type="http://schemas.openxmlformats.org/officeDocument/2006/relationships/image" Target="../media/image412.png"/><Relationship Id="rId7" Type="http://schemas.openxmlformats.org/officeDocument/2006/relationships/image" Target="../media/image356.png"/><Relationship Id="rId2" Type="http://schemas.openxmlformats.org/officeDocument/2006/relationships/image" Target="../media/image351.png"/><Relationship Id="rId16" Type="http://schemas.openxmlformats.org/officeDocument/2006/relationships/image" Target="../media/image365.png"/><Relationship Id="rId29" Type="http://schemas.openxmlformats.org/officeDocument/2006/relationships/image" Target="../media/image378.png"/><Relationship Id="rId11" Type="http://schemas.openxmlformats.org/officeDocument/2006/relationships/image" Target="../media/image360.png"/><Relationship Id="rId24" Type="http://schemas.openxmlformats.org/officeDocument/2006/relationships/image" Target="../media/image373.png"/><Relationship Id="rId32" Type="http://schemas.openxmlformats.org/officeDocument/2006/relationships/image" Target="../media/image381.png"/><Relationship Id="rId37" Type="http://schemas.openxmlformats.org/officeDocument/2006/relationships/image" Target="../media/image386.png"/><Relationship Id="rId40" Type="http://schemas.openxmlformats.org/officeDocument/2006/relationships/image" Target="../media/image389.png"/><Relationship Id="rId45" Type="http://schemas.openxmlformats.org/officeDocument/2006/relationships/image" Target="../media/image394.png"/><Relationship Id="rId53" Type="http://schemas.openxmlformats.org/officeDocument/2006/relationships/image" Target="../media/image402.png"/><Relationship Id="rId58" Type="http://schemas.openxmlformats.org/officeDocument/2006/relationships/image" Target="../media/image407.png"/><Relationship Id="rId66" Type="http://schemas.openxmlformats.org/officeDocument/2006/relationships/image" Target="../media/image415.png"/><Relationship Id="rId5" Type="http://schemas.openxmlformats.org/officeDocument/2006/relationships/image" Target="../media/image354.png"/><Relationship Id="rId61" Type="http://schemas.openxmlformats.org/officeDocument/2006/relationships/image" Target="../media/image410.png"/><Relationship Id="rId19" Type="http://schemas.openxmlformats.org/officeDocument/2006/relationships/image" Target="../media/image368.png"/><Relationship Id="rId14" Type="http://schemas.openxmlformats.org/officeDocument/2006/relationships/image" Target="../media/image363.png"/><Relationship Id="rId22" Type="http://schemas.openxmlformats.org/officeDocument/2006/relationships/image" Target="../media/image371.png"/><Relationship Id="rId27" Type="http://schemas.openxmlformats.org/officeDocument/2006/relationships/image" Target="../media/image376.png"/><Relationship Id="rId30" Type="http://schemas.openxmlformats.org/officeDocument/2006/relationships/image" Target="../media/image379.png"/><Relationship Id="rId35" Type="http://schemas.openxmlformats.org/officeDocument/2006/relationships/image" Target="../media/image384.png"/><Relationship Id="rId43" Type="http://schemas.openxmlformats.org/officeDocument/2006/relationships/image" Target="../media/image392.png"/><Relationship Id="rId48" Type="http://schemas.openxmlformats.org/officeDocument/2006/relationships/image" Target="../media/image397.png"/><Relationship Id="rId56" Type="http://schemas.openxmlformats.org/officeDocument/2006/relationships/image" Target="../media/image405.png"/><Relationship Id="rId64" Type="http://schemas.openxmlformats.org/officeDocument/2006/relationships/image" Target="../media/image413.png"/><Relationship Id="rId8" Type="http://schemas.openxmlformats.org/officeDocument/2006/relationships/image" Target="../media/image357.png"/><Relationship Id="rId51" Type="http://schemas.openxmlformats.org/officeDocument/2006/relationships/image" Target="../media/image400.png"/><Relationship Id="rId3" Type="http://schemas.openxmlformats.org/officeDocument/2006/relationships/image" Target="../media/image352.png"/><Relationship Id="rId12" Type="http://schemas.openxmlformats.org/officeDocument/2006/relationships/image" Target="../media/image361.png"/><Relationship Id="rId17" Type="http://schemas.openxmlformats.org/officeDocument/2006/relationships/image" Target="../media/image366.png"/><Relationship Id="rId25" Type="http://schemas.openxmlformats.org/officeDocument/2006/relationships/image" Target="../media/image374.png"/><Relationship Id="rId33" Type="http://schemas.openxmlformats.org/officeDocument/2006/relationships/image" Target="../media/image382.png"/><Relationship Id="rId38" Type="http://schemas.openxmlformats.org/officeDocument/2006/relationships/image" Target="../media/image387.png"/><Relationship Id="rId46" Type="http://schemas.openxmlformats.org/officeDocument/2006/relationships/image" Target="../media/image395.png"/><Relationship Id="rId59" Type="http://schemas.openxmlformats.org/officeDocument/2006/relationships/image" Target="../media/image408.png"/><Relationship Id="rId20" Type="http://schemas.openxmlformats.org/officeDocument/2006/relationships/image" Target="../media/image369.png"/><Relationship Id="rId41" Type="http://schemas.openxmlformats.org/officeDocument/2006/relationships/image" Target="../media/image390.png"/><Relationship Id="rId54" Type="http://schemas.openxmlformats.org/officeDocument/2006/relationships/image" Target="../media/image403.png"/><Relationship Id="rId6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5.png"/><Relationship Id="rId15" Type="http://schemas.openxmlformats.org/officeDocument/2006/relationships/image" Target="../media/image364.png"/><Relationship Id="rId23" Type="http://schemas.openxmlformats.org/officeDocument/2006/relationships/image" Target="../media/image372.png"/><Relationship Id="rId28" Type="http://schemas.openxmlformats.org/officeDocument/2006/relationships/image" Target="../media/image377.png"/><Relationship Id="rId36" Type="http://schemas.openxmlformats.org/officeDocument/2006/relationships/image" Target="../media/image385.png"/><Relationship Id="rId49" Type="http://schemas.openxmlformats.org/officeDocument/2006/relationships/image" Target="../media/image398.png"/><Relationship Id="rId57" Type="http://schemas.openxmlformats.org/officeDocument/2006/relationships/image" Target="../media/image406.png"/><Relationship Id="rId10" Type="http://schemas.openxmlformats.org/officeDocument/2006/relationships/image" Target="../media/image359.png"/><Relationship Id="rId31" Type="http://schemas.openxmlformats.org/officeDocument/2006/relationships/image" Target="../media/image380.png"/><Relationship Id="rId44" Type="http://schemas.openxmlformats.org/officeDocument/2006/relationships/image" Target="../media/image393.png"/><Relationship Id="rId52" Type="http://schemas.openxmlformats.org/officeDocument/2006/relationships/image" Target="../media/image401.png"/><Relationship Id="rId60" Type="http://schemas.openxmlformats.org/officeDocument/2006/relationships/image" Target="../media/image409.png"/><Relationship Id="rId65" Type="http://schemas.openxmlformats.org/officeDocument/2006/relationships/image" Target="../media/image414.png"/><Relationship Id="rId4" Type="http://schemas.openxmlformats.org/officeDocument/2006/relationships/image" Target="../media/image353.png"/><Relationship Id="rId9" Type="http://schemas.openxmlformats.org/officeDocument/2006/relationships/image" Target="../media/image358.png"/><Relationship Id="rId13" Type="http://schemas.openxmlformats.org/officeDocument/2006/relationships/image" Target="../media/image362.png"/><Relationship Id="rId18" Type="http://schemas.openxmlformats.org/officeDocument/2006/relationships/image" Target="../media/image367.png"/><Relationship Id="rId39" Type="http://schemas.openxmlformats.org/officeDocument/2006/relationships/image" Target="../media/image38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833372"/>
            <a:ext cx="8097520" cy="3779520"/>
          </a:xfrm>
          <a:custGeom>
            <a:avLst/>
            <a:gdLst/>
            <a:ahLst/>
            <a:cxnLst/>
            <a:rect l="l" t="t" r="r" b="b"/>
            <a:pathLst>
              <a:path w="8097520" h="3779520">
                <a:moveTo>
                  <a:pt x="0" y="0"/>
                </a:moveTo>
                <a:lnTo>
                  <a:pt x="0" y="3779520"/>
                </a:lnTo>
                <a:lnTo>
                  <a:pt x="8097012" y="3779520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827276"/>
            <a:ext cx="8110855" cy="3792220"/>
          </a:xfrm>
          <a:custGeom>
            <a:avLst/>
            <a:gdLst/>
            <a:ahLst/>
            <a:cxnLst/>
            <a:rect l="l" t="t" r="r" b="b"/>
            <a:pathLst>
              <a:path w="8110855" h="3792220">
                <a:moveTo>
                  <a:pt x="8110728" y="3791712"/>
                </a:moveTo>
                <a:lnTo>
                  <a:pt x="8110728" y="0"/>
                </a:lnTo>
                <a:lnTo>
                  <a:pt x="0" y="0"/>
                </a:lnTo>
                <a:lnTo>
                  <a:pt x="0" y="3791712"/>
                </a:lnTo>
                <a:lnTo>
                  <a:pt x="7623" y="3791712"/>
                </a:lnTo>
                <a:lnTo>
                  <a:pt x="7623" y="13716"/>
                </a:lnTo>
                <a:lnTo>
                  <a:pt x="13719" y="6096"/>
                </a:lnTo>
                <a:lnTo>
                  <a:pt x="13719" y="13716"/>
                </a:lnTo>
                <a:lnTo>
                  <a:pt x="8098536" y="13716"/>
                </a:lnTo>
                <a:lnTo>
                  <a:pt x="8098536" y="6096"/>
                </a:lnTo>
                <a:lnTo>
                  <a:pt x="8104632" y="13716"/>
                </a:lnTo>
                <a:lnTo>
                  <a:pt x="8104632" y="3791712"/>
                </a:lnTo>
                <a:lnTo>
                  <a:pt x="8110728" y="3791712"/>
                </a:lnTo>
                <a:close/>
              </a:path>
              <a:path w="8110855" h="3792220">
                <a:moveTo>
                  <a:pt x="13719" y="13716"/>
                </a:moveTo>
                <a:lnTo>
                  <a:pt x="13719" y="6096"/>
                </a:lnTo>
                <a:lnTo>
                  <a:pt x="7623" y="13716"/>
                </a:lnTo>
                <a:lnTo>
                  <a:pt x="13719" y="13716"/>
                </a:lnTo>
                <a:close/>
              </a:path>
              <a:path w="8110855" h="3792220">
                <a:moveTo>
                  <a:pt x="13719" y="3777996"/>
                </a:moveTo>
                <a:lnTo>
                  <a:pt x="13719" y="13716"/>
                </a:lnTo>
                <a:lnTo>
                  <a:pt x="7623" y="13716"/>
                </a:lnTo>
                <a:lnTo>
                  <a:pt x="7623" y="3777996"/>
                </a:lnTo>
                <a:lnTo>
                  <a:pt x="13719" y="3777996"/>
                </a:lnTo>
                <a:close/>
              </a:path>
              <a:path w="8110855" h="3792220">
                <a:moveTo>
                  <a:pt x="8104632" y="3777996"/>
                </a:moveTo>
                <a:lnTo>
                  <a:pt x="7623" y="3777996"/>
                </a:lnTo>
                <a:lnTo>
                  <a:pt x="13719" y="3785616"/>
                </a:lnTo>
                <a:lnTo>
                  <a:pt x="13719" y="3791712"/>
                </a:lnTo>
                <a:lnTo>
                  <a:pt x="8098536" y="3791712"/>
                </a:lnTo>
                <a:lnTo>
                  <a:pt x="8098536" y="3785616"/>
                </a:lnTo>
                <a:lnTo>
                  <a:pt x="8104632" y="3777996"/>
                </a:lnTo>
                <a:close/>
              </a:path>
              <a:path w="8110855" h="3792220">
                <a:moveTo>
                  <a:pt x="13719" y="3791712"/>
                </a:moveTo>
                <a:lnTo>
                  <a:pt x="13719" y="3785616"/>
                </a:lnTo>
                <a:lnTo>
                  <a:pt x="7623" y="3777996"/>
                </a:lnTo>
                <a:lnTo>
                  <a:pt x="7623" y="3791712"/>
                </a:lnTo>
                <a:lnTo>
                  <a:pt x="13719" y="3791712"/>
                </a:lnTo>
                <a:close/>
              </a:path>
              <a:path w="8110855" h="3792220">
                <a:moveTo>
                  <a:pt x="8104632" y="13716"/>
                </a:moveTo>
                <a:lnTo>
                  <a:pt x="8098536" y="6096"/>
                </a:lnTo>
                <a:lnTo>
                  <a:pt x="8098536" y="13716"/>
                </a:lnTo>
                <a:lnTo>
                  <a:pt x="8104632" y="13716"/>
                </a:lnTo>
                <a:close/>
              </a:path>
              <a:path w="8110855" h="3792220">
                <a:moveTo>
                  <a:pt x="8104632" y="3777996"/>
                </a:moveTo>
                <a:lnTo>
                  <a:pt x="8104632" y="13716"/>
                </a:lnTo>
                <a:lnTo>
                  <a:pt x="8098536" y="13716"/>
                </a:lnTo>
                <a:lnTo>
                  <a:pt x="8098536" y="3777996"/>
                </a:lnTo>
                <a:lnTo>
                  <a:pt x="8104632" y="3777996"/>
                </a:lnTo>
                <a:close/>
              </a:path>
              <a:path w="8110855" h="3792220">
                <a:moveTo>
                  <a:pt x="8104632" y="3791712"/>
                </a:moveTo>
                <a:lnTo>
                  <a:pt x="8104632" y="3777996"/>
                </a:lnTo>
                <a:lnTo>
                  <a:pt x="8098536" y="3785616"/>
                </a:lnTo>
                <a:lnTo>
                  <a:pt x="8098536" y="3791712"/>
                </a:lnTo>
                <a:lnTo>
                  <a:pt x="8104632" y="3791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518" y="5826252"/>
            <a:ext cx="8106409" cy="550545"/>
          </a:xfrm>
          <a:custGeom>
            <a:avLst/>
            <a:gdLst/>
            <a:ahLst/>
            <a:cxnLst/>
            <a:rect l="l" t="t" r="r" b="b"/>
            <a:pathLst>
              <a:path w="8106409" h="550545">
                <a:moveTo>
                  <a:pt x="8106156" y="550164"/>
                </a:moveTo>
                <a:lnTo>
                  <a:pt x="8106156" y="0"/>
                </a:lnTo>
                <a:lnTo>
                  <a:pt x="0" y="0"/>
                </a:lnTo>
                <a:lnTo>
                  <a:pt x="0" y="550164"/>
                </a:lnTo>
                <a:lnTo>
                  <a:pt x="4575" y="550164"/>
                </a:lnTo>
                <a:lnTo>
                  <a:pt x="4575" y="9144"/>
                </a:lnTo>
                <a:lnTo>
                  <a:pt x="9147" y="4572"/>
                </a:lnTo>
                <a:lnTo>
                  <a:pt x="9147" y="9144"/>
                </a:lnTo>
                <a:lnTo>
                  <a:pt x="8097012" y="9144"/>
                </a:lnTo>
                <a:lnTo>
                  <a:pt x="8097012" y="4572"/>
                </a:lnTo>
                <a:lnTo>
                  <a:pt x="8101584" y="9144"/>
                </a:lnTo>
                <a:lnTo>
                  <a:pt x="8101584" y="550164"/>
                </a:lnTo>
                <a:lnTo>
                  <a:pt x="8106156" y="550164"/>
                </a:lnTo>
                <a:close/>
              </a:path>
              <a:path w="8106409" h="550545">
                <a:moveTo>
                  <a:pt x="9147" y="9144"/>
                </a:moveTo>
                <a:lnTo>
                  <a:pt x="9147" y="4572"/>
                </a:lnTo>
                <a:lnTo>
                  <a:pt x="4575" y="9144"/>
                </a:lnTo>
                <a:lnTo>
                  <a:pt x="9147" y="9144"/>
                </a:lnTo>
                <a:close/>
              </a:path>
              <a:path w="8106409" h="550545">
                <a:moveTo>
                  <a:pt x="9147" y="539496"/>
                </a:moveTo>
                <a:lnTo>
                  <a:pt x="9147" y="9144"/>
                </a:lnTo>
                <a:lnTo>
                  <a:pt x="4575" y="9144"/>
                </a:lnTo>
                <a:lnTo>
                  <a:pt x="4575" y="539496"/>
                </a:lnTo>
                <a:lnTo>
                  <a:pt x="9147" y="539496"/>
                </a:lnTo>
                <a:close/>
              </a:path>
              <a:path w="8106409" h="550545">
                <a:moveTo>
                  <a:pt x="8101584" y="539496"/>
                </a:moveTo>
                <a:lnTo>
                  <a:pt x="4575" y="539496"/>
                </a:lnTo>
                <a:lnTo>
                  <a:pt x="9147" y="545592"/>
                </a:lnTo>
                <a:lnTo>
                  <a:pt x="9147" y="550164"/>
                </a:lnTo>
                <a:lnTo>
                  <a:pt x="8097012" y="550164"/>
                </a:lnTo>
                <a:lnTo>
                  <a:pt x="8097012" y="545592"/>
                </a:lnTo>
                <a:lnTo>
                  <a:pt x="8101584" y="539496"/>
                </a:lnTo>
                <a:close/>
              </a:path>
              <a:path w="8106409" h="550545">
                <a:moveTo>
                  <a:pt x="9147" y="550164"/>
                </a:moveTo>
                <a:lnTo>
                  <a:pt x="9147" y="545592"/>
                </a:lnTo>
                <a:lnTo>
                  <a:pt x="4575" y="539496"/>
                </a:lnTo>
                <a:lnTo>
                  <a:pt x="4575" y="550164"/>
                </a:lnTo>
                <a:lnTo>
                  <a:pt x="9147" y="550164"/>
                </a:lnTo>
                <a:close/>
              </a:path>
              <a:path w="8106409" h="550545">
                <a:moveTo>
                  <a:pt x="8101584" y="9144"/>
                </a:moveTo>
                <a:lnTo>
                  <a:pt x="8097012" y="4572"/>
                </a:lnTo>
                <a:lnTo>
                  <a:pt x="8097012" y="9144"/>
                </a:lnTo>
                <a:lnTo>
                  <a:pt x="8101584" y="9144"/>
                </a:lnTo>
                <a:close/>
              </a:path>
              <a:path w="8106409" h="550545">
                <a:moveTo>
                  <a:pt x="8101584" y="539496"/>
                </a:moveTo>
                <a:lnTo>
                  <a:pt x="8101584" y="9144"/>
                </a:lnTo>
                <a:lnTo>
                  <a:pt x="8097012" y="9144"/>
                </a:lnTo>
                <a:lnTo>
                  <a:pt x="8097012" y="539496"/>
                </a:lnTo>
                <a:lnTo>
                  <a:pt x="8101584" y="539496"/>
                </a:lnTo>
                <a:close/>
              </a:path>
              <a:path w="8106409" h="550545">
                <a:moveTo>
                  <a:pt x="8101584" y="550164"/>
                </a:moveTo>
                <a:lnTo>
                  <a:pt x="8101584" y="539496"/>
                </a:lnTo>
                <a:lnTo>
                  <a:pt x="8097012" y="545592"/>
                </a:lnTo>
                <a:lnTo>
                  <a:pt x="8097012" y="550164"/>
                </a:lnTo>
                <a:lnTo>
                  <a:pt x="8101584" y="550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0518" y="1109472"/>
            <a:ext cx="8106409" cy="550545"/>
          </a:xfrm>
          <a:custGeom>
            <a:avLst/>
            <a:gdLst/>
            <a:ahLst/>
            <a:cxnLst/>
            <a:rect l="l" t="t" r="r" b="b"/>
            <a:pathLst>
              <a:path w="8106409" h="550544">
                <a:moveTo>
                  <a:pt x="8106156" y="550164"/>
                </a:moveTo>
                <a:lnTo>
                  <a:pt x="8106156" y="0"/>
                </a:lnTo>
                <a:lnTo>
                  <a:pt x="0" y="0"/>
                </a:lnTo>
                <a:lnTo>
                  <a:pt x="0" y="550164"/>
                </a:lnTo>
                <a:lnTo>
                  <a:pt x="4575" y="550164"/>
                </a:lnTo>
                <a:lnTo>
                  <a:pt x="4575" y="10668"/>
                </a:lnTo>
                <a:lnTo>
                  <a:pt x="9147" y="6096"/>
                </a:lnTo>
                <a:lnTo>
                  <a:pt x="9147" y="10668"/>
                </a:lnTo>
                <a:lnTo>
                  <a:pt x="8097012" y="10668"/>
                </a:lnTo>
                <a:lnTo>
                  <a:pt x="8097012" y="6096"/>
                </a:lnTo>
                <a:lnTo>
                  <a:pt x="8101584" y="10668"/>
                </a:lnTo>
                <a:lnTo>
                  <a:pt x="8101584" y="550164"/>
                </a:lnTo>
                <a:lnTo>
                  <a:pt x="8106156" y="550164"/>
                </a:lnTo>
                <a:close/>
              </a:path>
              <a:path w="8106409" h="550544">
                <a:moveTo>
                  <a:pt x="9147" y="10668"/>
                </a:moveTo>
                <a:lnTo>
                  <a:pt x="9147" y="6096"/>
                </a:lnTo>
                <a:lnTo>
                  <a:pt x="4575" y="10668"/>
                </a:lnTo>
                <a:lnTo>
                  <a:pt x="9147" y="10668"/>
                </a:lnTo>
                <a:close/>
              </a:path>
              <a:path w="8106409" h="550544">
                <a:moveTo>
                  <a:pt x="9147" y="541020"/>
                </a:moveTo>
                <a:lnTo>
                  <a:pt x="9147" y="10668"/>
                </a:lnTo>
                <a:lnTo>
                  <a:pt x="4575" y="10668"/>
                </a:lnTo>
                <a:lnTo>
                  <a:pt x="4575" y="541020"/>
                </a:lnTo>
                <a:lnTo>
                  <a:pt x="9147" y="541020"/>
                </a:lnTo>
                <a:close/>
              </a:path>
              <a:path w="8106409" h="550544">
                <a:moveTo>
                  <a:pt x="8101584" y="541020"/>
                </a:moveTo>
                <a:lnTo>
                  <a:pt x="4575" y="541020"/>
                </a:lnTo>
                <a:lnTo>
                  <a:pt x="9147" y="545592"/>
                </a:lnTo>
                <a:lnTo>
                  <a:pt x="9147" y="550164"/>
                </a:lnTo>
                <a:lnTo>
                  <a:pt x="8097012" y="550164"/>
                </a:lnTo>
                <a:lnTo>
                  <a:pt x="8097012" y="545592"/>
                </a:lnTo>
                <a:lnTo>
                  <a:pt x="8101584" y="541020"/>
                </a:lnTo>
                <a:close/>
              </a:path>
              <a:path w="8106409" h="550544">
                <a:moveTo>
                  <a:pt x="9147" y="550164"/>
                </a:moveTo>
                <a:lnTo>
                  <a:pt x="9147" y="545592"/>
                </a:lnTo>
                <a:lnTo>
                  <a:pt x="4575" y="541020"/>
                </a:lnTo>
                <a:lnTo>
                  <a:pt x="4575" y="550164"/>
                </a:lnTo>
                <a:lnTo>
                  <a:pt x="9147" y="550164"/>
                </a:lnTo>
                <a:close/>
              </a:path>
              <a:path w="8106409" h="550544">
                <a:moveTo>
                  <a:pt x="8101584" y="10668"/>
                </a:moveTo>
                <a:lnTo>
                  <a:pt x="8097012" y="6096"/>
                </a:lnTo>
                <a:lnTo>
                  <a:pt x="8097012" y="10668"/>
                </a:lnTo>
                <a:lnTo>
                  <a:pt x="8101584" y="10668"/>
                </a:lnTo>
                <a:close/>
              </a:path>
              <a:path w="8106409" h="550544">
                <a:moveTo>
                  <a:pt x="8101584" y="541020"/>
                </a:moveTo>
                <a:lnTo>
                  <a:pt x="8101584" y="10668"/>
                </a:lnTo>
                <a:lnTo>
                  <a:pt x="8097012" y="10668"/>
                </a:lnTo>
                <a:lnTo>
                  <a:pt x="8097012" y="541020"/>
                </a:lnTo>
                <a:lnTo>
                  <a:pt x="8101584" y="541020"/>
                </a:lnTo>
                <a:close/>
              </a:path>
              <a:path w="8106409" h="550544">
                <a:moveTo>
                  <a:pt x="8101584" y="550164"/>
                </a:moveTo>
                <a:lnTo>
                  <a:pt x="8101584" y="541020"/>
                </a:lnTo>
                <a:lnTo>
                  <a:pt x="8097012" y="545592"/>
                </a:lnTo>
                <a:lnTo>
                  <a:pt x="8097012" y="550164"/>
                </a:lnTo>
                <a:lnTo>
                  <a:pt x="8101584" y="550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92313" y="1148587"/>
            <a:ext cx="2856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Aulas </a:t>
            </a:r>
            <a:r>
              <a:rPr b="1" spc="-55" dirty="0">
                <a:latin typeface="Arial"/>
                <a:cs typeface="Arial"/>
              </a:rPr>
              <a:t>11, </a:t>
            </a:r>
            <a:r>
              <a:rPr b="1" spc="-5" dirty="0">
                <a:latin typeface="Arial"/>
                <a:cs typeface="Arial"/>
              </a:rPr>
              <a:t>12 e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38830" y="6766331"/>
            <a:ext cx="151828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400" b="1" spc="-10" dirty="0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sz="1400" b="1" spc="-15" dirty="0">
                <a:solidFill>
                  <a:srgbClr val="3200CC"/>
                </a:solidFill>
                <a:latin typeface="Arial"/>
                <a:cs typeface="Arial"/>
              </a:rPr>
              <a:t>11,12,13 </a:t>
            </a:r>
            <a:r>
              <a:rPr sz="1400" b="1" dirty="0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sz="1400" b="1" spc="-55" dirty="0">
                <a:solidFill>
                  <a:srgbClr val="3200CC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dirty="0">
                <a:solidFill>
                  <a:srgbClr val="3200CC"/>
                </a:solidFill>
                <a:latin typeface="Arial"/>
                <a:cs typeface="Arial"/>
              </a:rPr>
              <a:t>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3941" y="1929484"/>
            <a:ext cx="7658734" cy="44037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40"/>
              </a:spcBef>
              <a:buChar char="•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Modelos de Harvard e </a:t>
            </a:r>
            <a:r>
              <a:rPr sz="2000" spc="-40" dirty="0">
                <a:latin typeface="Arial"/>
                <a:cs typeface="Arial"/>
              </a:rPr>
              <a:t>Von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Neumann</a:t>
            </a:r>
          </a:p>
          <a:p>
            <a:pPr marL="194945" marR="359410" indent="-182880">
              <a:lnSpc>
                <a:spcPts val="2160"/>
              </a:lnSpc>
              <a:spcBef>
                <a:spcPts val="509"/>
              </a:spcBef>
              <a:buChar char="•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Pressupostos para a construção de um </a:t>
            </a:r>
            <a:r>
              <a:rPr sz="2000" i="1" spc="-5" dirty="0">
                <a:latin typeface="Arial"/>
                <a:cs typeface="Arial"/>
              </a:rPr>
              <a:t>datapath </a:t>
            </a:r>
            <a:r>
              <a:rPr sz="2000" dirty="0">
                <a:latin typeface="Arial"/>
                <a:cs typeface="Arial"/>
              </a:rPr>
              <a:t>genérico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para  uma </a:t>
            </a:r>
            <a:r>
              <a:rPr sz="2000" spc="-5" dirty="0">
                <a:latin typeface="Arial"/>
                <a:cs typeface="Arial"/>
              </a:rPr>
              <a:t>arquitetura tipo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MIPS</a:t>
            </a:r>
            <a:endParaRPr sz="2000" dirty="0">
              <a:latin typeface="Arial"/>
              <a:cs typeface="Arial"/>
            </a:endParaRPr>
          </a:p>
          <a:p>
            <a:pPr marL="194945" marR="284480" indent="-182880">
              <a:lnSpc>
                <a:spcPts val="2160"/>
              </a:lnSpc>
              <a:spcBef>
                <a:spcPts val="480"/>
              </a:spcBef>
              <a:buChar char="•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Análise dos blocos </a:t>
            </a:r>
            <a:r>
              <a:rPr sz="2000" spc="-5" dirty="0">
                <a:latin typeface="Arial"/>
                <a:cs typeface="Arial"/>
              </a:rPr>
              <a:t>constituintes </a:t>
            </a:r>
            <a:r>
              <a:rPr sz="2000" dirty="0">
                <a:latin typeface="Arial"/>
                <a:cs typeface="Arial"/>
              </a:rPr>
              <a:t>necessários à execução de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um  subconjunto de instruções de cada classe de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instruções:</a:t>
            </a:r>
          </a:p>
          <a:p>
            <a:pPr marL="547370" lvl="1" indent="-172720">
              <a:lnSpc>
                <a:spcPct val="100000"/>
              </a:lnSpc>
              <a:spcBef>
                <a:spcPts val="200"/>
              </a:spcBef>
              <a:buSzPct val="78947"/>
              <a:buFont typeface="Wingdings"/>
              <a:buChar char=""/>
              <a:tabLst>
                <a:tab pos="548005" algn="l"/>
              </a:tabLst>
            </a:pPr>
            <a:r>
              <a:rPr sz="1900" spc="-5" dirty="0">
                <a:latin typeface="Arial"/>
                <a:cs typeface="Arial"/>
              </a:rPr>
              <a:t>Aritméticas e lógicas (add, addi, sub, and, </a:t>
            </a:r>
            <a:r>
              <a:rPr sz="1900" spc="-40" dirty="0">
                <a:latin typeface="Arial"/>
                <a:cs typeface="Arial"/>
              </a:rPr>
              <a:t>or, </a:t>
            </a:r>
            <a:r>
              <a:rPr sz="1900" spc="-5" dirty="0">
                <a:latin typeface="Arial"/>
                <a:cs typeface="Arial"/>
              </a:rPr>
              <a:t>slt,</a:t>
            </a:r>
            <a:r>
              <a:rPr sz="1900" spc="1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slti)</a:t>
            </a:r>
            <a:endParaRPr sz="1900" dirty="0">
              <a:latin typeface="Arial"/>
              <a:cs typeface="Arial"/>
            </a:endParaRPr>
          </a:p>
          <a:p>
            <a:pPr marL="547370" lvl="1" indent="-172720">
              <a:lnSpc>
                <a:spcPct val="100000"/>
              </a:lnSpc>
              <a:spcBef>
                <a:spcPts val="229"/>
              </a:spcBef>
              <a:buSzPct val="78947"/>
              <a:buFont typeface="Wingdings"/>
              <a:buChar char=""/>
              <a:tabLst>
                <a:tab pos="548005" algn="l"/>
              </a:tabLst>
            </a:pPr>
            <a:r>
              <a:rPr sz="1900" spc="-5" dirty="0">
                <a:latin typeface="Arial"/>
                <a:cs typeface="Arial"/>
              </a:rPr>
              <a:t>Acesso à memória </a:t>
            </a:r>
            <a:r>
              <a:rPr sz="1900" spc="-35" dirty="0">
                <a:latin typeface="Arial"/>
                <a:cs typeface="Arial"/>
              </a:rPr>
              <a:t>(lw,</a:t>
            </a:r>
            <a:r>
              <a:rPr sz="1900" spc="8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sw)</a:t>
            </a:r>
            <a:endParaRPr sz="1900" dirty="0">
              <a:latin typeface="Arial"/>
              <a:cs typeface="Arial"/>
            </a:endParaRPr>
          </a:p>
          <a:p>
            <a:pPr marL="547370" lvl="1" indent="-172720">
              <a:lnSpc>
                <a:spcPct val="100000"/>
              </a:lnSpc>
              <a:spcBef>
                <a:spcPts val="225"/>
              </a:spcBef>
              <a:buSzPct val="78947"/>
              <a:buFont typeface="Wingdings"/>
              <a:buChar char=""/>
              <a:tabLst>
                <a:tab pos="548005" algn="l"/>
              </a:tabLst>
            </a:pPr>
            <a:r>
              <a:rPr sz="1900" spc="-5" dirty="0">
                <a:latin typeface="Arial"/>
                <a:cs typeface="Arial"/>
              </a:rPr>
              <a:t>Controlo de </a:t>
            </a:r>
            <a:r>
              <a:rPr sz="1900" spc="-10" dirty="0">
                <a:latin typeface="Arial"/>
                <a:cs typeface="Arial"/>
              </a:rPr>
              <a:t>fluxo </a:t>
            </a:r>
            <a:r>
              <a:rPr sz="1900" spc="-5" dirty="0">
                <a:latin typeface="Arial"/>
                <a:cs typeface="Arial"/>
              </a:rPr>
              <a:t>de execução (beq, bne,</a:t>
            </a:r>
            <a:r>
              <a:rPr sz="1900" spc="17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j)</a:t>
            </a:r>
            <a:r>
              <a:rPr lang="pt-PT" sz="1900" spc="-5" dirty="0">
                <a:latin typeface="Arial"/>
                <a:cs typeface="Arial"/>
              </a:rPr>
              <a:t> </a:t>
            </a:r>
            <a:endParaRPr sz="19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2700" dirty="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2160"/>
              </a:lnSpc>
              <a:buChar char="•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Montagem de um </a:t>
            </a:r>
            <a:r>
              <a:rPr sz="2000" i="1" spc="-5" dirty="0">
                <a:latin typeface="Arial"/>
                <a:cs typeface="Arial"/>
              </a:rPr>
              <a:t>datapath </a:t>
            </a:r>
            <a:r>
              <a:rPr sz="2000" dirty="0">
                <a:latin typeface="Arial"/>
                <a:cs typeface="Arial"/>
              </a:rPr>
              <a:t>completo para execução de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instruções  num único ciclo de relógio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single-cycle</a:t>
            </a:r>
            <a:r>
              <a:rPr sz="2000" dirty="0">
                <a:latin typeface="Arial"/>
                <a:cs typeface="Arial"/>
              </a:rPr>
              <a:t>)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1877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José Luís Azevedo, Bernardo Cunha, Arnaldo Oliveira, Pedro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Lavrador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5093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Implementação de um</a:t>
            </a:r>
            <a:r>
              <a:rPr spc="60" dirty="0"/>
              <a:t> </a:t>
            </a:r>
            <a:r>
              <a:rPr i="1" spc="-5" dirty="0">
                <a:latin typeface="Arial"/>
                <a:cs typeface="Arial"/>
              </a:rPr>
              <a:t>Datapath</a:t>
            </a:r>
          </a:p>
        </p:txBody>
      </p:sp>
      <p:sp>
        <p:nvSpPr>
          <p:cNvPr id="5" name="object 5"/>
          <p:cNvSpPr/>
          <p:nvPr/>
        </p:nvSpPr>
        <p:spPr>
          <a:xfrm>
            <a:off x="1458349" y="5586984"/>
            <a:ext cx="7848600" cy="928369"/>
          </a:xfrm>
          <a:custGeom>
            <a:avLst/>
            <a:gdLst/>
            <a:ahLst/>
            <a:cxnLst/>
            <a:rect l="l" t="t" r="r" b="b"/>
            <a:pathLst>
              <a:path w="7848600" h="928370">
                <a:moveTo>
                  <a:pt x="0" y="0"/>
                </a:moveTo>
                <a:lnTo>
                  <a:pt x="0" y="928116"/>
                </a:lnTo>
                <a:lnTo>
                  <a:pt x="7848600" y="928116"/>
                </a:lnTo>
                <a:lnTo>
                  <a:pt x="784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2250" y="5580888"/>
            <a:ext cx="7862570" cy="940435"/>
          </a:xfrm>
          <a:custGeom>
            <a:avLst/>
            <a:gdLst/>
            <a:ahLst/>
            <a:cxnLst/>
            <a:rect l="l" t="t" r="r" b="b"/>
            <a:pathLst>
              <a:path w="7862570" h="940434">
                <a:moveTo>
                  <a:pt x="7862316" y="940308"/>
                </a:moveTo>
                <a:lnTo>
                  <a:pt x="7862316" y="0"/>
                </a:lnTo>
                <a:lnTo>
                  <a:pt x="0" y="0"/>
                </a:lnTo>
                <a:lnTo>
                  <a:pt x="0" y="940308"/>
                </a:lnTo>
                <a:lnTo>
                  <a:pt x="6099" y="940308"/>
                </a:lnTo>
                <a:lnTo>
                  <a:pt x="6099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7848600" y="12192"/>
                </a:lnTo>
                <a:lnTo>
                  <a:pt x="7848600" y="6096"/>
                </a:lnTo>
                <a:lnTo>
                  <a:pt x="7854696" y="12192"/>
                </a:lnTo>
                <a:lnTo>
                  <a:pt x="7854696" y="940308"/>
                </a:lnTo>
                <a:lnTo>
                  <a:pt x="7862316" y="940308"/>
                </a:lnTo>
                <a:close/>
              </a:path>
              <a:path w="7862570" h="940434">
                <a:moveTo>
                  <a:pt x="13719" y="12192"/>
                </a:moveTo>
                <a:lnTo>
                  <a:pt x="13719" y="6096"/>
                </a:lnTo>
                <a:lnTo>
                  <a:pt x="6099" y="12192"/>
                </a:lnTo>
                <a:lnTo>
                  <a:pt x="13719" y="12192"/>
                </a:lnTo>
                <a:close/>
              </a:path>
              <a:path w="7862570" h="940434">
                <a:moveTo>
                  <a:pt x="13719" y="928116"/>
                </a:moveTo>
                <a:lnTo>
                  <a:pt x="13719" y="12192"/>
                </a:lnTo>
                <a:lnTo>
                  <a:pt x="6099" y="12192"/>
                </a:lnTo>
                <a:lnTo>
                  <a:pt x="6099" y="928116"/>
                </a:lnTo>
                <a:lnTo>
                  <a:pt x="13719" y="928116"/>
                </a:lnTo>
                <a:close/>
              </a:path>
              <a:path w="7862570" h="940434">
                <a:moveTo>
                  <a:pt x="7854696" y="928116"/>
                </a:moveTo>
                <a:lnTo>
                  <a:pt x="6099" y="928116"/>
                </a:lnTo>
                <a:lnTo>
                  <a:pt x="13719" y="934212"/>
                </a:lnTo>
                <a:lnTo>
                  <a:pt x="13719" y="940308"/>
                </a:lnTo>
                <a:lnTo>
                  <a:pt x="7848600" y="940308"/>
                </a:lnTo>
                <a:lnTo>
                  <a:pt x="7848600" y="934212"/>
                </a:lnTo>
                <a:lnTo>
                  <a:pt x="7854696" y="928116"/>
                </a:lnTo>
                <a:close/>
              </a:path>
              <a:path w="7862570" h="940434">
                <a:moveTo>
                  <a:pt x="13719" y="940308"/>
                </a:moveTo>
                <a:lnTo>
                  <a:pt x="13719" y="934212"/>
                </a:lnTo>
                <a:lnTo>
                  <a:pt x="6099" y="928116"/>
                </a:lnTo>
                <a:lnTo>
                  <a:pt x="6099" y="940308"/>
                </a:lnTo>
                <a:lnTo>
                  <a:pt x="13719" y="940308"/>
                </a:lnTo>
                <a:close/>
              </a:path>
              <a:path w="7862570" h="940434">
                <a:moveTo>
                  <a:pt x="7854696" y="12192"/>
                </a:moveTo>
                <a:lnTo>
                  <a:pt x="7848600" y="6096"/>
                </a:lnTo>
                <a:lnTo>
                  <a:pt x="7848600" y="12192"/>
                </a:lnTo>
                <a:lnTo>
                  <a:pt x="7854696" y="12192"/>
                </a:lnTo>
                <a:close/>
              </a:path>
              <a:path w="7862570" h="940434">
                <a:moveTo>
                  <a:pt x="7854696" y="928116"/>
                </a:moveTo>
                <a:lnTo>
                  <a:pt x="7854696" y="12192"/>
                </a:lnTo>
                <a:lnTo>
                  <a:pt x="7848600" y="12192"/>
                </a:lnTo>
                <a:lnTo>
                  <a:pt x="7848600" y="928116"/>
                </a:lnTo>
                <a:lnTo>
                  <a:pt x="7854696" y="928116"/>
                </a:lnTo>
                <a:close/>
              </a:path>
              <a:path w="7862570" h="940434">
                <a:moveTo>
                  <a:pt x="7854696" y="940308"/>
                </a:moveTo>
                <a:lnTo>
                  <a:pt x="7854696" y="928116"/>
                </a:lnTo>
                <a:lnTo>
                  <a:pt x="7848600" y="934212"/>
                </a:lnTo>
                <a:lnTo>
                  <a:pt x="7848600" y="940308"/>
                </a:lnTo>
                <a:lnTo>
                  <a:pt x="7854696" y="940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25841" y="1470151"/>
            <a:ext cx="7894320" cy="49891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31775" marR="245745" indent="-181610" algn="just">
              <a:lnSpc>
                <a:spcPts val="2160"/>
              </a:lnSpc>
              <a:spcBef>
                <a:spcPts val="375"/>
              </a:spcBef>
              <a:buChar char="•"/>
              <a:tabLst>
                <a:tab pos="232410" algn="l"/>
              </a:tabLst>
            </a:pPr>
            <a:r>
              <a:rPr sz="2000" dirty="0">
                <a:latin typeface="Arial"/>
                <a:cs typeface="Arial"/>
              </a:rPr>
              <a:t>Para além do sinal de relógio, um </a:t>
            </a:r>
            <a:r>
              <a:rPr sz="2000" spc="-5" dirty="0">
                <a:latin typeface="Arial"/>
                <a:cs typeface="Arial"/>
              </a:rPr>
              <a:t>elemento </a:t>
            </a:r>
            <a:r>
              <a:rPr sz="2000" dirty="0">
                <a:latin typeface="Arial"/>
                <a:cs typeface="Arial"/>
              </a:rPr>
              <a:t>de estado pode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ainda  </a:t>
            </a:r>
            <a:r>
              <a:rPr sz="2000" spc="-5" dirty="0">
                <a:latin typeface="Arial"/>
                <a:cs typeface="Arial"/>
              </a:rPr>
              <a:t>ter </a:t>
            </a:r>
            <a:r>
              <a:rPr sz="2000" dirty="0">
                <a:latin typeface="Arial"/>
                <a:cs typeface="Arial"/>
              </a:rPr>
              <a:t>sinais de controlo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adicionais:</a:t>
            </a:r>
            <a:endParaRPr sz="2000">
              <a:latin typeface="Arial"/>
              <a:cs typeface="Arial"/>
            </a:endParaRPr>
          </a:p>
          <a:p>
            <a:pPr marL="591185" marR="387350" lvl="1" indent="-180340" algn="just">
              <a:lnSpc>
                <a:spcPct val="94900"/>
              </a:lnSpc>
              <a:spcBef>
                <a:spcPts val="1050"/>
              </a:spcBef>
              <a:buSzPct val="80000"/>
              <a:buFont typeface="Wingdings"/>
              <a:buChar char=""/>
              <a:tabLst>
                <a:tab pos="591820" algn="l"/>
              </a:tabLst>
            </a:pPr>
            <a:r>
              <a:rPr sz="2000" b="1" spc="5" dirty="0">
                <a:solidFill>
                  <a:srgbClr val="3232CC"/>
                </a:solidFill>
                <a:latin typeface="Arial"/>
                <a:cs typeface="Arial"/>
              </a:rPr>
              <a:t>Um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sinal de leitura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(read)</a:t>
            </a:r>
            <a:r>
              <a:rPr sz="2000" dirty="0">
                <a:latin typeface="Arial"/>
                <a:cs typeface="Arial"/>
              </a:rPr>
              <a:t>, que </a:t>
            </a:r>
            <a:r>
              <a:rPr sz="2000" spc="-5" dirty="0">
                <a:latin typeface="Arial"/>
                <a:cs typeface="Arial"/>
              </a:rPr>
              <a:t>permite </a:t>
            </a:r>
            <a:r>
              <a:rPr sz="2000" dirty="0">
                <a:latin typeface="Arial"/>
                <a:cs typeface="Arial"/>
              </a:rPr>
              <a:t>(quando </a:t>
            </a:r>
            <a:r>
              <a:rPr sz="2000" spc="-5" dirty="0">
                <a:latin typeface="Arial"/>
                <a:cs typeface="Arial"/>
              </a:rPr>
              <a:t>ativo)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 informação armazenada seja disponibilizada na saída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(leitura </a:t>
            </a:r>
            <a:r>
              <a:rPr sz="3000" spc="-7" baseline="6944" dirty="0">
                <a:latin typeface="Arial"/>
                <a:cs typeface="Arial"/>
              </a:rPr>
              <a:t> </a:t>
            </a:r>
            <a:r>
              <a:rPr sz="3000" baseline="6944" dirty="0">
                <a:latin typeface="Arial"/>
                <a:cs typeface="Arial"/>
              </a:rPr>
              <a:t>assíncrona) </a:t>
            </a: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a menos que </a:t>
            </a:r>
            <a:r>
              <a:rPr sz="1300" spc="15" dirty="0">
                <a:solidFill>
                  <a:srgbClr val="FF2600"/>
                </a:solidFill>
                <a:latin typeface="Arial"/>
                <a:cs typeface="Arial"/>
              </a:rPr>
              <a:t>haja </a:t>
            </a:r>
            <a:r>
              <a:rPr sz="1300" spc="25" dirty="0">
                <a:solidFill>
                  <a:srgbClr val="FF2600"/>
                </a:solidFill>
                <a:latin typeface="Arial"/>
                <a:cs typeface="Arial"/>
              </a:rPr>
              <a:t>um </a:t>
            </a:r>
            <a:r>
              <a:rPr sz="1300" spc="15" dirty="0">
                <a:solidFill>
                  <a:srgbClr val="FF2600"/>
                </a:solidFill>
                <a:latin typeface="Arial"/>
                <a:cs typeface="Arial"/>
              </a:rPr>
              <a:t>atraso </a:t>
            </a: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na</a:t>
            </a:r>
            <a:r>
              <a:rPr sz="1300" spc="-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propagacao</a:t>
            </a:r>
            <a:endParaRPr sz="1300">
              <a:latin typeface="Arial"/>
              <a:cs typeface="Arial"/>
            </a:endParaRPr>
          </a:p>
          <a:p>
            <a:pPr marL="591185" marR="649605" lvl="1" indent="-180340" algn="just">
              <a:lnSpc>
                <a:spcPts val="2160"/>
              </a:lnSpc>
              <a:spcBef>
                <a:spcPts val="1000"/>
              </a:spcBef>
              <a:buSzPct val="80000"/>
              <a:buFont typeface="Wingdings"/>
              <a:buChar char=""/>
              <a:tabLst>
                <a:tab pos="591820" algn="l"/>
              </a:tabLst>
            </a:pPr>
            <a:r>
              <a:rPr sz="2000" b="1" spc="5" dirty="0">
                <a:solidFill>
                  <a:srgbClr val="3232CC"/>
                </a:solidFill>
                <a:latin typeface="Arial"/>
                <a:cs typeface="Arial"/>
              </a:rPr>
              <a:t>Um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sinal de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escrita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(write)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que autoriza (quando </a:t>
            </a:r>
            <a:r>
              <a:rPr sz="2000" spc="-5" dirty="0">
                <a:latin typeface="Arial"/>
                <a:cs typeface="Arial"/>
              </a:rPr>
              <a:t>ativo) </a:t>
            </a:r>
            <a:r>
              <a:rPr sz="2000" dirty="0">
                <a:latin typeface="Arial"/>
                <a:cs typeface="Arial"/>
              </a:rPr>
              <a:t>a  escrita de informação na </a:t>
            </a:r>
            <a:r>
              <a:rPr sz="2000" spc="-5" dirty="0">
                <a:latin typeface="Arial"/>
                <a:cs typeface="Arial"/>
              </a:rPr>
              <a:t>próxima </a:t>
            </a:r>
            <a:r>
              <a:rPr sz="2000" dirty="0">
                <a:latin typeface="Arial"/>
                <a:cs typeface="Arial"/>
              </a:rPr>
              <a:t>transição </a:t>
            </a:r>
            <a:r>
              <a:rPr sz="2000" spc="-5" dirty="0">
                <a:latin typeface="Arial"/>
                <a:cs typeface="Arial"/>
              </a:rPr>
              <a:t>ativa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relógio  (escrita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síncrona)</a:t>
            </a:r>
            <a:endParaRPr sz="2000">
              <a:latin typeface="Arial"/>
              <a:cs typeface="Arial"/>
            </a:endParaRPr>
          </a:p>
          <a:p>
            <a:pPr marL="231775" marR="147320" indent="-181610">
              <a:lnSpc>
                <a:spcPts val="2160"/>
              </a:lnSpc>
              <a:spcBef>
                <a:spcPts val="1200"/>
              </a:spcBef>
              <a:buChar char="•"/>
              <a:tabLst>
                <a:tab pos="232410" algn="l"/>
              </a:tabLst>
            </a:pPr>
            <a:r>
              <a:rPr sz="2000" spc="-5" dirty="0">
                <a:latin typeface="Arial"/>
                <a:cs typeface="Arial"/>
              </a:rPr>
              <a:t>Se </a:t>
            </a:r>
            <a:r>
              <a:rPr sz="2000" dirty="0">
                <a:latin typeface="Arial"/>
                <a:cs typeface="Arial"/>
              </a:rPr>
              <a:t>algum destes dois sinais não </a:t>
            </a:r>
            <a:r>
              <a:rPr sz="2000" spc="-5" dirty="0">
                <a:latin typeface="Arial"/>
                <a:cs typeface="Arial"/>
              </a:rPr>
              <a:t>estiver explicitamente  representado, </a:t>
            </a:r>
            <a:r>
              <a:rPr sz="2000" dirty="0">
                <a:latin typeface="Arial"/>
                <a:cs typeface="Arial"/>
              </a:rPr>
              <a:t>isso </a:t>
            </a:r>
            <a:r>
              <a:rPr sz="2000" spc="-5" dirty="0">
                <a:latin typeface="Arial"/>
                <a:cs typeface="Arial"/>
              </a:rPr>
              <a:t>significa </a:t>
            </a:r>
            <a:r>
              <a:rPr sz="2000" dirty="0">
                <a:latin typeface="Arial"/>
                <a:cs typeface="Arial"/>
              </a:rPr>
              <a:t>que a operação </a:t>
            </a:r>
            <a:r>
              <a:rPr sz="2000" spc="-5" dirty="0">
                <a:latin typeface="Arial"/>
                <a:cs typeface="Arial"/>
              </a:rPr>
              <a:t>respetiva </a:t>
            </a:r>
            <a:r>
              <a:rPr sz="2000" dirty="0">
                <a:latin typeface="Arial"/>
                <a:cs typeface="Arial"/>
              </a:rPr>
              <a:t>é sempre  realizada. No caso da operação de escrita </a:t>
            </a:r>
            <a:r>
              <a:rPr sz="2000" spc="-5" dirty="0">
                <a:latin typeface="Arial"/>
                <a:cs typeface="Arial"/>
              </a:rPr>
              <a:t>ela </a:t>
            </a:r>
            <a:r>
              <a:rPr sz="2000" dirty="0">
                <a:latin typeface="Arial"/>
                <a:cs typeface="Arial"/>
              </a:rPr>
              <a:t>é realizada uma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vez  </a:t>
            </a:r>
            <a:r>
              <a:rPr sz="2000" dirty="0">
                <a:latin typeface="Arial"/>
                <a:cs typeface="Arial"/>
              </a:rPr>
              <a:t>por ciclo, e coincide com a transição </a:t>
            </a:r>
            <a:r>
              <a:rPr sz="2000" spc="-5" dirty="0">
                <a:latin typeface="Arial"/>
                <a:cs typeface="Arial"/>
              </a:rPr>
              <a:t>ativa </a:t>
            </a:r>
            <a:r>
              <a:rPr sz="2000" dirty="0">
                <a:latin typeface="Arial"/>
                <a:cs typeface="Arial"/>
              </a:rPr>
              <a:t>do sinal de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relógio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234950" marR="210185" indent="-1270" algn="ctr">
              <a:lnSpc>
                <a:spcPct val="99700"/>
              </a:lnSpc>
              <a:spcBef>
                <a:spcPts val="5"/>
              </a:spcBef>
            </a:pPr>
            <a:r>
              <a:rPr sz="1800" spc="-30" dirty="0">
                <a:latin typeface="Arial"/>
                <a:cs typeface="Arial"/>
              </a:rPr>
              <a:t>NOTA: </a:t>
            </a:r>
            <a:r>
              <a:rPr sz="1800" spc="-5" dirty="0">
                <a:latin typeface="Arial"/>
                <a:cs typeface="Arial"/>
              </a:rPr>
              <a:t>Nos slides seguintes, havendo um sinal de relógio comum, e por  uma questão de simplificação dos diagramas, o sinal de relógio pode não  ser explicitamente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representado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60" dirty="0"/>
              <a:t> 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5093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Implementação de um</a:t>
            </a:r>
            <a:r>
              <a:rPr spc="60" dirty="0"/>
              <a:t> </a:t>
            </a:r>
            <a:r>
              <a:rPr i="1" spc="-5" dirty="0">
                <a:latin typeface="Arial"/>
                <a:cs typeface="Arial"/>
              </a:rPr>
              <a:t>Datapath</a:t>
            </a:r>
          </a:p>
        </p:txBody>
      </p:sp>
      <p:sp>
        <p:nvSpPr>
          <p:cNvPr id="5" name="object 5"/>
          <p:cNvSpPr/>
          <p:nvPr/>
        </p:nvSpPr>
        <p:spPr>
          <a:xfrm>
            <a:off x="5929762" y="429006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6438" y="3150108"/>
            <a:ext cx="1694814" cy="1652270"/>
          </a:xfrm>
          <a:custGeom>
            <a:avLst/>
            <a:gdLst/>
            <a:ahLst/>
            <a:cxnLst/>
            <a:rect l="l" t="t" r="r" b="b"/>
            <a:pathLst>
              <a:path w="1694815" h="1652270">
                <a:moveTo>
                  <a:pt x="1694688" y="1652016"/>
                </a:moveTo>
                <a:lnTo>
                  <a:pt x="1694688" y="0"/>
                </a:lnTo>
                <a:lnTo>
                  <a:pt x="0" y="0"/>
                </a:lnTo>
                <a:lnTo>
                  <a:pt x="0" y="1652016"/>
                </a:lnTo>
                <a:lnTo>
                  <a:pt x="9144" y="1652016"/>
                </a:ln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lnTo>
                  <a:pt x="1676400" y="18288"/>
                </a:lnTo>
                <a:lnTo>
                  <a:pt x="1676400" y="9144"/>
                </a:lnTo>
                <a:lnTo>
                  <a:pt x="1685544" y="18288"/>
                </a:lnTo>
                <a:lnTo>
                  <a:pt x="1685544" y="1652016"/>
                </a:lnTo>
                <a:lnTo>
                  <a:pt x="1694688" y="1652016"/>
                </a:lnTo>
                <a:close/>
              </a:path>
              <a:path w="1694815" h="1652270">
                <a:moveTo>
                  <a:pt x="18288" y="18288"/>
                </a:move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close/>
              </a:path>
              <a:path w="1694815" h="1652270">
                <a:moveTo>
                  <a:pt x="18288" y="1633728"/>
                </a:moveTo>
                <a:lnTo>
                  <a:pt x="18288" y="18288"/>
                </a:lnTo>
                <a:lnTo>
                  <a:pt x="9144" y="18288"/>
                </a:lnTo>
                <a:lnTo>
                  <a:pt x="9144" y="1633728"/>
                </a:lnTo>
                <a:lnTo>
                  <a:pt x="18288" y="1633728"/>
                </a:lnTo>
                <a:close/>
              </a:path>
              <a:path w="1694815" h="1652270">
                <a:moveTo>
                  <a:pt x="1685544" y="1633728"/>
                </a:moveTo>
                <a:lnTo>
                  <a:pt x="9144" y="1633728"/>
                </a:lnTo>
                <a:lnTo>
                  <a:pt x="18288" y="1642872"/>
                </a:lnTo>
                <a:lnTo>
                  <a:pt x="18288" y="1652016"/>
                </a:lnTo>
                <a:lnTo>
                  <a:pt x="1676400" y="1652016"/>
                </a:lnTo>
                <a:lnTo>
                  <a:pt x="1676400" y="1642872"/>
                </a:lnTo>
                <a:lnTo>
                  <a:pt x="1685544" y="1633728"/>
                </a:lnTo>
                <a:close/>
              </a:path>
              <a:path w="1694815" h="1652270">
                <a:moveTo>
                  <a:pt x="18288" y="1652016"/>
                </a:moveTo>
                <a:lnTo>
                  <a:pt x="18288" y="1642872"/>
                </a:lnTo>
                <a:lnTo>
                  <a:pt x="9144" y="1633728"/>
                </a:lnTo>
                <a:lnTo>
                  <a:pt x="9144" y="1652016"/>
                </a:lnTo>
                <a:lnTo>
                  <a:pt x="18288" y="1652016"/>
                </a:lnTo>
                <a:close/>
              </a:path>
              <a:path w="1694815" h="1652270">
                <a:moveTo>
                  <a:pt x="1685544" y="18288"/>
                </a:moveTo>
                <a:lnTo>
                  <a:pt x="1676400" y="9144"/>
                </a:lnTo>
                <a:lnTo>
                  <a:pt x="1676400" y="18288"/>
                </a:lnTo>
                <a:lnTo>
                  <a:pt x="1685544" y="18288"/>
                </a:lnTo>
                <a:close/>
              </a:path>
              <a:path w="1694815" h="1652270">
                <a:moveTo>
                  <a:pt x="1685544" y="1633728"/>
                </a:moveTo>
                <a:lnTo>
                  <a:pt x="1685544" y="18288"/>
                </a:lnTo>
                <a:lnTo>
                  <a:pt x="1676400" y="18288"/>
                </a:lnTo>
                <a:lnTo>
                  <a:pt x="1676400" y="1633728"/>
                </a:lnTo>
                <a:lnTo>
                  <a:pt x="1685544" y="1633728"/>
                </a:lnTo>
                <a:close/>
              </a:path>
              <a:path w="1694815" h="1652270">
                <a:moveTo>
                  <a:pt x="1685544" y="1652016"/>
                </a:moveTo>
                <a:lnTo>
                  <a:pt x="1685544" y="1633728"/>
                </a:lnTo>
                <a:lnTo>
                  <a:pt x="1676400" y="1642872"/>
                </a:lnTo>
                <a:lnTo>
                  <a:pt x="1676400" y="1652016"/>
                </a:lnTo>
                <a:lnTo>
                  <a:pt x="1685544" y="1652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7382" y="3336036"/>
            <a:ext cx="838200" cy="170815"/>
          </a:xfrm>
          <a:custGeom>
            <a:avLst/>
            <a:gdLst/>
            <a:ahLst/>
            <a:cxnLst/>
            <a:rect l="l" t="t" r="r" b="b"/>
            <a:pathLst>
              <a:path w="838200" h="170814">
                <a:moveTo>
                  <a:pt x="694944" y="114300"/>
                </a:moveTo>
                <a:lnTo>
                  <a:pt x="694944" y="56388"/>
                </a:lnTo>
                <a:lnTo>
                  <a:pt x="0" y="56388"/>
                </a:lnTo>
                <a:lnTo>
                  <a:pt x="0" y="114300"/>
                </a:lnTo>
                <a:lnTo>
                  <a:pt x="694944" y="114300"/>
                </a:lnTo>
                <a:close/>
              </a:path>
              <a:path w="838200" h="170814">
                <a:moveTo>
                  <a:pt x="838200" y="85344"/>
                </a:moveTo>
                <a:lnTo>
                  <a:pt x="665988" y="0"/>
                </a:lnTo>
                <a:lnTo>
                  <a:pt x="665988" y="56388"/>
                </a:lnTo>
                <a:lnTo>
                  <a:pt x="694944" y="56388"/>
                </a:lnTo>
                <a:lnTo>
                  <a:pt x="694944" y="156338"/>
                </a:lnTo>
                <a:lnTo>
                  <a:pt x="838200" y="85344"/>
                </a:lnTo>
                <a:close/>
              </a:path>
              <a:path w="838200" h="170814">
                <a:moveTo>
                  <a:pt x="694944" y="156338"/>
                </a:moveTo>
                <a:lnTo>
                  <a:pt x="694944" y="114300"/>
                </a:lnTo>
                <a:lnTo>
                  <a:pt x="665988" y="114300"/>
                </a:lnTo>
                <a:lnTo>
                  <a:pt x="665988" y="170688"/>
                </a:lnTo>
                <a:lnTo>
                  <a:pt x="694944" y="156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86734" y="3304032"/>
            <a:ext cx="234950" cy="234950"/>
          </a:xfrm>
          <a:custGeom>
            <a:avLst/>
            <a:gdLst/>
            <a:ahLst/>
            <a:cxnLst/>
            <a:rect l="l" t="t" r="r" b="b"/>
            <a:pathLst>
              <a:path w="234950" h="234950">
                <a:moveTo>
                  <a:pt x="234696" y="6096"/>
                </a:moveTo>
                <a:lnTo>
                  <a:pt x="228600" y="0"/>
                </a:lnTo>
                <a:lnTo>
                  <a:pt x="0" y="228600"/>
                </a:lnTo>
                <a:lnTo>
                  <a:pt x="6096" y="234696"/>
                </a:lnTo>
                <a:lnTo>
                  <a:pt x="23469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1982" y="3869436"/>
            <a:ext cx="838200" cy="170815"/>
          </a:xfrm>
          <a:custGeom>
            <a:avLst/>
            <a:gdLst/>
            <a:ahLst/>
            <a:cxnLst/>
            <a:rect l="l" t="t" r="r" b="b"/>
            <a:pathLst>
              <a:path w="838200" h="170814">
                <a:moveTo>
                  <a:pt x="694944" y="114300"/>
                </a:moveTo>
                <a:lnTo>
                  <a:pt x="694944" y="56388"/>
                </a:lnTo>
                <a:lnTo>
                  <a:pt x="0" y="56388"/>
                </a:lnTo>
                <a:lnTo>
                  <a:pt x="0" y="114300"/>
                </a:lnTo>
                <a:lnTo>
                  <a:pt x="694944" y="114300"/>
                </a:lnTo>
                <a:close/>
              </a:path>
              <a:path w="838200" h="170814">
                <a:moveTo>
                  <a:pt x="838200" y="85344"/>
                </a:moveTo>
                <a:lnTo>
                  <a:pt x="665988" y="0"/>
                </a:lnTo>
                <a:lnTo>
                  <a:pt x="665988" y="56388"/>
                </a:lnTo>
                <a:lnTo>
                  <a:pt x="694944" y="56388"/>
                </a:lnTo>
                <a:lnTo>
                  <a:pt x="694944" y="156338"/>
                </a:lnTo>
                <a:lnTo>
                  <a:pt x="838200" y="85344"/>
                </a:lnTo>
                <a:close/>
              </a:path>
              <a:path w="838200" h="170814">
                <a:moveTo>
                  <a:pt x="694944" y="156338"/>
                </a:moveTo>
                <a:lnTo>
                  <a:pt x="694944" y="114300"/>
                </a:lnTo>
                <a:lnTo>
                  <a:pt x="665988" y="114300"/>
                </a:lnTo>
                <a:lnTo>
                  <a:pt x="665988" y="170688"/>
                </a:lnTo>
                <a:lnTo>
                  <a:pt x="694944" y="156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53734" y="3846576"/>
            <a:ext cx="234950" cy="236220"/>
          </a:xfrm>
          <a:custGeom>
            <a:avLst/>
            <a:gdLst/>
            <a:ahLst/>
            <a:cxnLst/>
            <a:rect l="l" t="t" r="r" b="b"/>
            <a:pathLst>
              <a:path w="234950" h="236220">
                <a:moveTo>
                  <a:pt x="234696" y="7620"/>
                </a:moveTo>
                <a:lnTo>
                  <a:pt x="228600" y="0"/>
                </a:lnTo>
                <a:lnTo>
                  <a:pt x="0" y="228600"/>
                </a:lnTo>
                <a:lnTo>
                  <a:pt x="6096" y="236220"/>
                </a:lnTo>
                <a:lnTo>
                  <a:pt x="23469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13900" y="5011925"/>
            <a:ext cx="1970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Registo </a:t>
            </a:r>
            <a:r>
              <a:rPr sz="1800" b="1" dirty="0">
                <a:solidFill>
                  <a:srgbClr val="3232CC"/>
                </a:solidFill>
                <a:latin typeface="Arial"/>
                <a:cs typeface="Arial"/>
              </a:rPr>
              <a:t>de 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32</a:t>
            </a:r>
            <a:r>
              <a:rPr sz="1800" b="1" spc="-6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232CC"/>
                </a:solidFill>
                <a:latin typeface="Arial"/>
                <a:cs typeface="Arial"/>
              </a:rPr>
              <a:t>bits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6641" y="1500631"/>
            <a:ext cx="6562090" cy="6343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82245" marR="5080" indent="-182880">
              <a:lnSpc>
                <a:spcPts val="2390"/>
              </a:lnSpc>
              <a:spcBef>
                <a:spcPts val="190"/>
              </a:spcBef>
              <a:buChar char="•"/>
              <a:tabLst>
                <a:tab pos="182880" algn="l"/>
              </a:tabLst>
            </a:pPr>
            <a:r>
              <a:rPr sz="2000" spc="-5" dirty="0">
                <a:latin typeface="Arial"/>
                <a:cs typeface="Arial"/>
              </a:rPr>
              <a:t>Exemplos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representação </a:t>
            </a:r>
            <a:r>
              <a:rPr sz="2000" dirty="0">
                <a:latin typeface="Arial"/>
                <a:cs typeface="Arial"/>
              </a:rPr>
              <a:t>gráfica de blocos funcionais  </a:t>
            </a:r>
            <a:r>
              <a:rPr sz="2000" spc="-5" dirty="0">
                <a:latin typeface="Arial"/>
                <a:cs typeface="Arial"/>
              </a:rPr>
              <a:t>correspondentes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elementos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estado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75438" y="3150108"/>
            <a:ext cx="1694814" cy="1652270"/>
          </a:xfrm>
          <a:custGeom>
            <a:avLst/>
            <a:gdLst/>
            <a:ahLst/>
            <a:cxnLst/>
            <a:rect l="l" t="t" r="r" b="b"/>
            <a:pathLst>
              <a:path w="1694814" h="1652270">
                <a:moveTo>
                  <a:pt x="1694688" y="1652016"/>
                </a:moveTo>
                <a:lnTo>
                  <a:pt x="1694688" y="0"/>
                </a:lnTo>
                <a:lnTo>
                  <a:pt x="0" y="0"/>
                </a:lnTo>
                <a:lnTo>
                  <a:pt x="0" y="1652016"/>
                </a:lnTo>
                <a:lnTo>
                  <a:pt x="9144" y="1652016"/>
                </a:ln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lnTo>
                  <a:pt x="1676400" y="18288"/>
                </a:lnTo>
                <a:lnTo>
                  <a:pt x="1676400" y="9144"/>
                </a:lnTo>
                <a:lnTo>
                  <a:pt x="1685544" y="18288"/>
                </a:lnTo>
                <a:lnTo>
                  <a:pt x="1685544" y="1652016"/>
                </a:lnTo>
                <a:lnTo>
                  <a:pt x="1694688" y="1652016"/>
                </a:lnTo>
                <a:close/>
              </a:path>
              <a:path w="1694814" h="1652270">
                <a:moveTo>
                  <a:pt x="18288" y="18288"/>
                </a:move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close/>
              </a:path>
              <a:path w="1694814" h="1652270">
                <a:moveTo>
                  <a:pt x="18288" y="1633728"/>
                </a:moveTo>
                <a:lnTo>
                  <a:pt x="18288" y="18288"/>
                </a:lnTo>
                <a:lnTo>
                  <a:pt x="9144" y="18288"/>
                </a:lnTo>
                <a:lnTo>
                  <a:pt x="9144" y="1633728"/>
                </a:lnTo>
                <a:lnTo>
                  <a:pt x="18288" y="1633728"/>
                </a:lnTo>
                <a:close/>
              </a:path>
              <a:path w="1694814" h="1652270">
                <a:moveTo>
                  <a:pt x="1685544" y="1633728"/>
                </a:moveTo>
                <a:lnTo>
                  <a:pt x="9144" y="1633728"/>
                </a:lnTo>
                <a:lnTo>
                  <a:pt x="18288" y="1642872"/>
                </a:lnTo>
                <a:lnTo>
                  <a:pt x="18288" y="1652016"/>
                </a:lnTo>
                <a:lnTo>
                  <a:pt x="1676400" y="1652016"/>
                </a:lnTo>
                <a:lnTo>
                  <a:pt x="1676400" y="1642872"/>
                </a:lnTo>
                <a:lnTo>
                  <a:pt x="1685544" y="1633728"/>
                </a:lnTo>
                <a:close/>
              </a:path>
              <a:path w="1694814" h="1652270">
                <a:moveTo>
                  <a:pt x="18288" y="1652016"/>
                </a:moveTo>
                <a:lnTo>
                  <a:pt x="18288" y="1642872"/>
                </a:lnTo>
                <a:lnTo>
                  <a:pt x="9144" y="1633728"/>
                </a:lnTo>
                <a:lnTo>
                  <a:pt x="9144" y="1652016"/>
                </a:lnTo>
                <a:lnTo>
                  <a:pt x="18288" y="1652016"/>
                </a:lnTo>
                <a:close/>
              </a:path>
              <a:path w="1694814" h="1652270">
                <a:moveTo>
                  <a:pt x="1685544" y="18288"/>
                </a:moveTo>
                <a:lnTo>
                  <a:pt x="1676400" y="9144"/>
                </a:lnTo>
                <a:lnTo>
                  <a:pt x="1676400" y="18288"/>
                </a:lnTo>
                <a:lnTo>
                  <a:pt x="1685544" y="18288"/>
                </a:lnTo>
                <a:close/>
              </a:path>
              <a:path w="1694814" h="1652270">
                <a:moveTo>
                  <a:pt x="1685544" y="1633728"/>
                </a:moveTo>
                <a:lnTo>
                  <a:pt x="1685544" y="18288"/>
                </a:lnTo>
                <a:lnTo>
                  <a:pt x="1676400" y="18288"/>
                </a:lnTo>
                <a:lnTo>
                  <a:pt x="1676400" y="1633728"/>
                </a:lnTo>
                <a:lnTo>
                  <a:pt x="1685544" y="1633728"/>
                </a:lnTo>
                <a:close/>
              </a:path>
              <a:path w="1694814" h="1652270">
                <a:moveTo>
                  <a:pt x="1685544" y="1652016"/>
                </a:moveTo>
                <a:lnTo>
                  <a:pt x="1685544" y="1633728"/>
                </a:lnTo>
                <a:lnTo>
                  <a:pt x="1676400" y="1642872"/>
                </a:lnTo>
                <a:lnTo>
                  <a:pt x="1676400" y="1652016"/>
                </a:lnTo>
                <a:lnTo>
                  <a:pt x="1685544" y="1652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6382" y="3340608"/>
            <a:ext cx="838200" cy="170815"/>
          </a:xfrm>
          <a:custGeom>
            <a:avLst/>
            <a:gdLst/>
            <a:ahLst/>
            <a:cxnLst/>
            <a:rect l="l" t="t" r="r" b="b"/>
            <a:pathLst>
              <a:path w="838200" h="170814">
                <a:moveTo>
                  <a:pt x="694944" y="114300"/>
                </a:moveTo>
                <a:lnTo>
                  <a:pt x="694944" y="56388"/>
                </a:lnTo>
                <a:lnTo>
                  <a:pt x="0" y="56388"/>
                </a:lnTo>
                <a:lnTo>
                  <a:pt x="0" y="114300"/>
                </a:lnTo>
                <a:lnTo>
                  <a:pt x="694944" y="114300"/>
                </a:lnTo>
                <a:close/>
              </a:path>
              <a:path w="838200" h="170814">
                <a:moveTo>
                  <a:pt x="838200" y="85344"/>
                </a:moveTo>
                <a:lnTo>
                  <a:pt x="665988" y="0"/>
                </a:lnTo>
                <a:lnTo>
                  <a:pt x="665988" y="56388"/>
                </a:lnTo>
                <a:lnTo>
                  <a:pt x="694944" y="56388"/>
                </a:lnTo>
                <a:lnTo>
                  <a:pt x="694944" y="156338"/>
                </a:lnTo>
                <a:lnTo>
                  <a:pt x="838200" y="85344"/>
                </a:lnTo>
                <a:close/>
              </a:path>
              <a:path w="838200" h="170814">
                <a:moveTo>
                  <a:pt x="694944" y="156338"/>
                </a:moveTo>
                <a:lnTo>
                  <a:pt x="694944" y="114300"/>
                </a:lnTo>
                <a:lnTo>
                  <a:pt x="665988" y="114300"/>
                </a:lnTo>
                <a:lnTo>
                  <a:pt x="665988" y="170688"/>
                </a:lnTo>
                <a:lnTo>
                  <a:pt x="694944" y="156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6382" y="380238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46382" y="418338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46382" y="456438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1828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78486" y="4405884"/>
            <a:ext cx="164592" cy="318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76028" y="3513224"/>
            <a:ext cx="5753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56300"/>
              </a:lnSpc>
              <a:spcBef>
                <a:spcPts val="100"/>
              </a:spcBef>
            </a:pPr>
            <a:r>
              <a:rPr sz="1600" b="1" spc="-5" dirty="0">
                <a:latin typeface="Tahoma"/>
                <a:cs typeface="Tahoma"/>
              </a:rPr>
              <a:t>Read  Wr</a:t>
            </a:r>
            <a:r>
              <a:rPr sz="1600" b="1" spc="-10" dirty="0">
                <a:latin typeface="Tahoma"/>
                <a:cs typeface="Tahoma"/>
              </a:rPr>
              <a:t>it</a:t>
            </a:r>
            <a:r>
              <a:rPr sz="1600" b="1" spc="-5" dirty="0"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95734" y="3313176"/>
            <a:ext cx="234950" cy="236220"/>
          </a:xfrm>
          <a:custGeom>
            <a:avLst/>
            <a:gdLst/>
            <a:ahLst/>
            <a:cxnLst/>
            <a:rect l="l" t="t" r="r" b="b"/>
            <a:pathLst>
              <a:path w="234950" h="236220">
                <a:moveTo>
                  <a:pt x="234696" y="7620"/>
                </a:moveTo>
                <a:lnTo>
                  <a:pt x="228600" y="0"/>
                </a:lnTo>
                <a:lnTo>
                  <a:pt x="0" y="228600"/>
                </a:lnTo>
                <a:lnTo>
                  <a:pt x="6096" y="236220"/>
                </a:lnTo>
                <a:lnTo>
                  <a:pt x="23469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60982" y="3869436"/>
            <a:ext cx="838200" cy="170815"/>
          </a:xfrm>
          <a:custGeom>
            <a:avLst/>
            <a:gdLst/>
            <a:ahLst/>
            <a:cxnLst/>
            <a:rect l="l" t="t" r="r" b="b"/>
            <a:pathLst>
              <a:path w="838200" h="170814">
                <a:moveTo>
                  <a:pt x="170688" y="56388"/>
                </a:moveTo>
                <a:lnTo>
                  <a:pt x="170688" y="0"/>
                </a:lnTo>
                <a:lnTo>
                  <a:pt x="0" y="85344"/>
                </a:lnTo>
                <a:lnTo>
                  <a:pt x="143256" y="156972"/>
                </a:lnTo>
                <a:lnTo>
                  <a:pt x="143256" y="56388"/>
                </a:lnTo>
                <a:lnTo>
                  <a:pt x="170688" y="56388"/>
                </a:lnTo>
                <a:close/>
              </a:path>
              <a:path w="838200" h="170814">
                <a:moveTo>
                  <a:pt x="694944" y="114300"/>
                </a:moveTo>
                <a:lnTo>
                  <a:pt x="694944" y="56388"/>
                </a:lnTo>
                <a:lnTo>
                  <a:pt x="143256" y="56388"/>
                </a:lnTo>
                <a:lnTo>
                  <a:pt x="143256" y="114300"/>
                </a:lnTo>
                <a:lnTo>
                  <a:pt x="694944" y="114300"/>
                </a:lnTo>
                <a:close/>
              </a:path>
              <a:path w="838200" h="170814">
                <a:moveTo>
                  <a:pt x="170688" y="170688"/>
                </a:moveTo>
                <a:lnTo>
                  <a:pt x="170688" y="114300"/>
                </a:lnTo>
                <a:lnTo>
                  <a:pt x="143256" y="114300"/>
                </a:lnTo>
                <a:lnTo>
                  <a:pt x="143256" y="156972"/>
                </a:lnTo>
                <a:lnTo>
                  <a:pt x="170688" y="170688"/>
                </a:lnTo>
                <a:close/>
              </a:path>
              <a:path w="838200" h="170814">
                <a:moveTo>
                  <a:pt x="838200" y="85344"/>
                </a:moveTo>
                <a:lnTo>
                  <a:pt x="665988" y="0"/>
                </a:lnTo>
                <a:lnTo>
                  <a:pt x="665988" y="56388"/>
                </a:lnTo>
                <a:lnTo>
                  <a:pt x="694944" y="56388"/>
                </a:lnTo>
                <a:lnTo>
                  <a:pt x="694944" y="156338"/>
                </a:lnTo>
                <a:lnTo>
                  <a:pt x="838200" y="85344"/>
                </a:lnTo>
                <a:close/>
              </a:path>
              <a:path w="838200" h="170814">
                <a:moveTo>
                  <a:pt x="694944" y="156338"/>
                </a:moveTo>
                <a:lnTo>
                  <a:pt x="694944" y="114300"/>
                </a:lnTo>
                <a:lnTo>
                  <a:pt x="665988" y="114300"/>
                </a:lnTo>
                <a:lnTo>
                  <a:pt x="665988" y="170688"/>
                </a:lnTo>
                <a:lnTo>
                  <a:pt x="694944" y="156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2734" y="3846576"/>
            <a:ext cx="234950" cy="236220"/>
          </a:xfrm>
          <a:custGeom>
            <a:avLst/>
            <a:gdLst/>
            <a:ahLst/>
            <a:cxnLst/>
            <a:rect l="l" t="t" r="r" b="b"/>
            <a:pathLst>
              <a:path w="234950" h="236220">
                <a:moveTo>
                  <a:pt x="234696" y="7620"/>
                </a:moveTo>
                <a:lnTo>
                  <a:pt x="228600" y="0"/>
                </a:lnTo>
                <a:lnTo>
                  <a:pt x="0" y="228600"/>
                </a:lnTo>
                <a:lnTo>
                  <a:pt x="6096" y="236220"/>
                </a:lnTo>
                <a:lnTo>
                  <a:pt x="23469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91092" y="2305303"/>
            <a:ext cx="3290570" cy="154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 marR="30480" indent="-18796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Memória para escrita e leitura  (2</a:t>
            </a:r>
            <a:r>
              <a:rPr sz="1800" b="1" spc="-7" baseline="25462" dirty="0">
                <a:solidFill>
                  <a:srgbClr val="3232CC"/>
                </a:solidFill>
                <a:latin typeface="Arial"/>
                <a:cs typeface="Arial"/>
              </a:rPr>
              <a:t>30 </a:t>
            </a:r>
            <a:r>
              <a:rPr sz="1800" b="1" spc="5" dirty="0">
                <a:solidFill>
                  <a:srgbClr val="3232CC"/>
                </a:solidFill>
                <a:latin typeface="Arial"/>
                <a:cs typeface="Arial"/>
              </a:rPr>
              <a:t>words </a:t>
            </a:r>
            <a:r>
              <a:rPr sz="1800" b="1" dirty="0">
                <a:solidFill>
                  <a:srgbClr val="3232CC"/>
                </a:solidFill>
                <a:latin typeface="Arial"/>
                <a:cs typeface="Arial"/>
              </a:rPr>
              <a:t>de 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32</a:t>
            </a:r>
            <a:r>
              <a:rPr sz="1800" b="1" spc="-24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bits)</a:t>
            </a:r>
            <a:endParaRPr sz="1800">
              <a:latin typeface="Arial"/>
              <a:cs typeface="Arial"/>
            </a:endParaRPr>
          </a:p>
          <a:p>
            <a:pPr marL="198755">
              <a:lnSpc>
                <a:spcPts val="1825"/>
              </a:lnSpc>
              <a:spcBef>
                <a:spcPts val="1530"/>
              </a:spcBef>
            </a:pPr>
            <a:r>
              <a:rPr sz="1600" b="1" spc="-5" dirty="0">
                <a:latin typeface="Tahoma"/>
                <a:cs typeface="Tahoma"/>
              </a:rPr>
              <a:t>30</a:t>
            </a:r>
            <a:endParaRPr sz="1600">
              <a:latin typeface="Tahoma"/>
              <a:cs typeface="Tahoma"/>
            </a:endParaRPr>
          </a:p>
          <a:p>
            <a:pPr marL="884555">
              <a:lnSpc>
                <a:spcPts val="1825"/>
              </a:lnSpc>
            </a:pPr>
            <a:r>
              <a:rPr sz="1600" b="1" spc="-5" dirty="0">
                <a:latin typeface="Tahoma"/>
                <a:cs typeface="Tahoma"/>
              </a:rPr>
              <a:t>Address</a:t>
            </a:r>
            <a:endParaRPr sz="1600">
              <a:latin typeface="Tahoma"/>
              <a:cs typeface="Tahoma"/>
            </a:endParaRPr>
          </a:p>
          <a:p>
            <a:pPr marL="2865755">
              <a:lnSpc>
                <a:spcPct val="100000"/>
              </a:lnSpc>
              <a:spcBef>
                <a:spcPts val="550"/>
              </a:spcBef>
            </a:pPr>
            <a:r>
              <a:rPr sz="1600" b="1" spc="-5" dirty="0">
                <a:latin typeface="Tahoma"/>
                <a:cs typeface="Tahoma"/>
              </a:rPr>
              <a:t>32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98988" y="3803394"/>
            <a:ext cx="681990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Da</a:t>
            </a:r>
            <a:r>
              <a:rPr sz="1600" b="1" spc="-10" dirty="0">
                <a:latin typeface="Tahoma"/>
                <a:cs typeface="Tahoma"/>
              </a:rPr>
              <a:t>t</a:t>
            </a:r>
            <a:r>
              <a:rPr sz="1600" b="1" spc="-5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r>
              <a:rPr sz="1300" b="1" spc="-10" dirty="0">
                <a:latin typeface="Tahoma"/>
                <a:cs typeface="Tahoma"/>
              </a:rPr>
              <a:t>Memory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62478" y="5073396"/>
            <a:ext cx="3744595" cy="1327785"/>
          </a:xfrm>
          <a:custGeom>
            <a:avLst/>
            <a:gdLst/>
            <a:ahLst/>
            <a:cxnLst/>
            <a:rect l="l" t="t" r="r" b="b"/>
            <a:pathLst>
              <a:path w="3744595" h="1327785">
                <a:moveTo>
                  <a:pt x="0" y="0"/>
                </a:moveTo>
                <a:lnTo>
                  <a:pt x="0" y="1327404"/>
                </a:lnTo>
                <a:lnTo>
                  <a:pt x="3744468" y="1327404"/>
                </a:lnTo>
                <a:lnTo>
                  <a:pt x="3744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56382" y="5067300"/>
            <a:ext cx="3758565" cy="1339850"/>
          </a:xfrm>
          <a:custGeom>
            <a:avLst/>
            <a:gdLst/>
            <a:ahLst/>
            <a:cxnLst/>
            <a:rect l="l" t="t" r="r" b="b"/>
            <a:pathLst>
              <a:path w="3758565" h="1339850">
                <a:moveTo>
                  <a:pt x="3758184" y="1339596"/>
                </a:moveTo>
                <a:lnTo>
                  <a:pt x="3758184" y="0"/>
                </a:lnTo>
                <a:lnTo>
                  <a:pt x="0" y="0"/>
                </a:lnTo>
                <a:lnTo>
                  <a:pt x="0" y="1339596"/>
                </a:lnTo>
                <a:lnTo>
                  <a:pt x="6096" y="133959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3744468" y="13716"/>
                </a:lnTo>
                <a:lnTo>
                  <a:pt x="3744468" y="6096"/>
                </a:lnTo>
                <a:lnTo>
                  <a:pt x="3750564" y="13716"/>
                </a:lnTo>
                <a:lnTo>
                  <a:pt x="3750564" y="1339596"/>
                </a:lnTo>
                <a:lnTo>
                  <a:pt x="3758184" y="1339596"/>
                </a:lnTo>
                <a:close/>
              </a:path>
              <a:path w="3758565" h="133985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758565" h="1339850">
                <a:moveTo>
                  <a:pt x="12192" y="132740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1327404"/>
                </a:lnTo>
                <a:lnTo>
                  <a:pt x="12192" y="1327404"/>
                </a:lnTo>
                <a:close/>
              </a:path>
              <a:path w="3758565" h="1339850">
                <a:moveTo>
                  <a:pt x="3750564" y="1327404"/>
                </a:moveTo>
                <a:lnTo>
                  <a:pt x="6096" y="1327404"/>
                </a:lnTo>
                <a:lnTo>
                  <a:pt x="12192" y="1333500"/>
                </a:lnTo>
                <a:lnTo>
                  <a:pt x="12192" y="1339596"/>
                </a:lnTo>
                <a:lnTo>
                  <a:pt x="3744468" y="1339596"/>
                </a:lnTo>
                <a:lnTo>
                  <a:pt x="3744468" y="1333500"/>
                </a:lnTo>
                <a:lnTo>
                  <a:pt x="3750564" y="1327404"/>
                </a:lnTo>
                <a:close/>
              </a:path>
              <a:path w="3758565" h="1339850">
                <a:moveTo>
                  <a:pt x="12192" y="1339596"/>
                </a:moveTo>
                <a:lnTo>
                  <a:pt x="12192" y="1333500"/>
                </a:lnTo>
                <a:lnTo>
                  <a:pt x="6096" y="1327404"/>
                </a:lnTo>
                <a:lnTo>
                  <a:pt x="6096" y="1339596"/>
                </a:lnTo>
                <a:lnTo>
                  <a:pt x="12192" y="1339596"/>
                </a:lnTo>
                <a:close/>
              </a:path>
              <a:path w="3758565" h="1339850">
                <a:moveTo>
                  <a:pt x="3750564" y="13716"/>
                </a:moveTo>
                <a:lnTo>
                  <a:pt x="3744468" y="6096"/>
                </a:lnTo>
                <a:lnTo>
                  <a:pt x="3744468" y="13716"/>
                </a:lnTo>
                <a:lnTo>
                  <a:pt x="3750564" y="13716"/>
                </a:lnTo>
                <a:close/>
              </a:path>
              <a:path w="3758565" h="1339850">
                <a:moveTo>
                  <a:pt x="3750564" y="1327404"/>
                </a:moveTo>
                <a:lnTo>
                  <a:pt x="3750564" y="13716"/>
                </a:lnTo>
                <a:lnTo>
                  <a:pt x="3744468" y="13716"/>
                </a:lnTo>
                <a:lnTo>
                  <a:pt x="3744468" y="1327404"/>
                </a:lnTo>
                <a:lnTo>
                  <a:pt x="3750564" y="1327404"/>
                </a:lnTo>
                <a:close/>
              </a:path>
              <a:path w="3758565" h="1339850">
                <a:moveTo>
                  <a:pt x="3750564" y="1339596"/>
                </a:moveTo>
                <a:lnTo>
                  <a:pt x="3750564" y="1327404"/>
                </a:lnTo>
                <a:lnTo>
                  <a:pt x="3744468" y="1333500"/>
                </a:lnTo>
                <a:lnTo>
                  <a:pt x="3744468" y="1339596"/>
                </a:lnTo>
                <a:lnTo>
                  <a:pt x="3750564" y="1339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562478" y="5101842"/>
            <a:ext cx="3744595" cy="124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 marR="120014" algn="ctr">
              <a:lnSpc>
                <a:spcPct val="998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O </a:t>
            </a:r>
            <a:r>
              <a:rPr sz="1600" dirty="0">
                <a:latin typeface="Arial"/>
                <a:cs typeface="Arial"/>
              </a:rPr>
              <a:t>sinal </a:t>
            </a:r>
            <a:r>
              <a:rPr sz="1600" spc="-5" dirty="0">
                <a:latin typeface="Arial"/>
                <a:cs typeface="Arial"/>
              </a:rPr>
              <a:t>“</a:t>
            </a:r>
            <a:r>
              <a:rPr sz="1600" b="1" spc="-5" dirty="0">
                <a:solidFill>
                  <a:srgbClr val="3232CC"/>
                </a:solidFill>
                <a:latin typeface="Arial"/>
                <a:cs typeface="Arial"/>
              </a:rPr>
              <a:t>Read</a:t>
            </a:r>
            <a:r>
              <a:rPr sz="1600" spc="-5" dirty="0">
                <a:latin typeface="Arial"/>
                <a:cs typeface="Arial"/>
              </a:rPr>
              <a:t>” pode não </a:t>
            </a:r>
            <a:r>
              <a:rPr sz="1600" spc="-15" dirty="0">
                <a:latin typeface="Arial"/>
                <a:cs typeface="Arial"/>
              </a:rPr>
              <a:t>existir. </a:t>
            </a:r>
            <a:r>
              <a:rPr sz="1600" spc="-5" dirty="0">
                <a:latin typeface="Arial"/>
                <a:cs typeface="Arial"/>
              </a:rPr>
              <a:t>Nesse  </a:t>
            </a:r>
            <a:r>
              <a:rPr sz="1600" dirty="0">
                <a:latin typeface="Arial"/>
                <a:cs typeface="Arial"/>
              </a:rPr>
              <a:t>caso </a:t>
            </a:r>
            <a:r>
              <a:rPr sz="1600" spc="-5" dirty="0">
                <a:latin typeface="Arial"/>
                <a:cs typeface="Arial"/>
              </a:rPr>
              <a:t>a informação de saída estará  sempre disponível e corresponderá ao  conteúdo da </a:t>
            </a:r>
            <a:r>
              <a:rPr sz="1600" dirty="0">
                <a:latin typeface="Arial"/>
                <a:cs typeface="Arial"/>
              </a:rPr>
              <a:t>posição </a:t>
            </a:r>
            <a:r>
              <a:rPr sz="1600" spc="-5" dirty="0">
                <a:latin typeface="Arial"/>
                <a:cs typeface="Arial"/>
              </a:rPr>
              <a:t>de memória  </a:t>
            </a:r>
            <a:r>
              <a:rPr sz="1600" dirty="0">
                <a:latin typeface="Arial"/>
                <a:cs typeface="Arial"/>
              </a:rPr>
              <a:t>especificada </a:t>
            </a:r>
            <a:r>
              <a:rPr sz="1600" spc="-5" dirty="0">
                <a:latin typeface="Arial"/>
                <a:cs typeface="Arial"/>
              </a:rPr>
              <a:t>na entrada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“address”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41527" y="2305303"/>
            <a:ext cx="3150235" cy="241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 marR="30480" indent="-18796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Memória apenas para leitura  (2</a:t>
            </a:r>
            <a:r>
              <a:rPr sz="1800" b="1" spc="-7" baseline="25462" dirty="0">
                <a:solidFill>
                  <a:srgbClr val="3232CC"/>
                </a:solidFill>
                <a:latin typeface="Arial"/>
                <a:cs typeface="Arial"/>
              </a:rPr>
              <a:t>30 </a:t>
            </a:r>
            <a:r>
              <a:rPr sz="1800" b="1" spc="5" dirty="0">
                <a:solidFill>
                  <a:srgbClr val="3232CC"/>
                </a:solidFill>
                <a:latin typeface="Arial"/>
                <a:cs typeface="Arial"/>
              </a:rPr>
              <a:t>words </a:t>
            </a:r>
            <a:r>
              <a:rPr sz="1800" b="1" dirty="0">
                <a:solidFill>
                  <a:srgbClr val="3232CC"/>
                </a:solidFill>
                <a:latin typeface="Arial"/>
                <a:cs typeface="Arial"/>
              </a:rPr>
              <a:t>de 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32</a:t>
            </a:r>
            <a:r>
              <a:rPr sz="1800" b="1" spc="-24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bits)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ts val="1880"/>
              </a:lnSpc>
              <a:spcBef>
                <a:spcPts val="1460"/>
              </a:spcBef>
            </a:pPr>
            <a:r>
              <a:rPr sz="1600" b="1" spc="-5" dirty="0">
                <a:latin typeface="Tahoma"/>
                <a:cs typeface="Tahoma"/>
              </a:rPr>
              <a:t>30</a:t>
            </a:r>
            <a:endParaRPr sz="1600">
              <a:latin typeface="Tahoma"/>
              <a:cs typeface="Tahoma"/>
            </a:endParaRPr>
          </a:p>
          <a:p>
            <a:pPr marL="824865">
              <a:lnSpc>
                <a:spcPts val="1880"/>
              </a:lnSpc>
            </a:pPr>
            <a:r>
              <a:rPr sz="1600" b="1" spc="-5" dirty="0">
                <a:latin typeface="Tahoma"/>
                <a:cs typeface="Tahoma"/>
              </a:rPr>
              <a:t>Address</a:t>
            </a:r>
            <a:endParaRPr sz="1600">
              <a:latin typeface="Tahoma"/>
              <a:cs typeface="Tahoma"/>
            </a:endParaRPr>
          </a:p>
          <a:p>
            <a:pPr marL="2806065">
              <a:lnSpc>
                <a:spcPts val="1830"/>
              </a:lnSpc>
              <a:spcBef>
                <a:spcPts val="515"/>
              </a:spcBef>
            </a:pPr>
            <a:r>
              <a:rPr sz="1600" b="1" spc="-5" dirty="0">
                <a:latin typeface="Tahoma"/>
                <a:cs typeface="Tahoma"/>
              </a:rPr>
              <a:t>32</a:t>
            </a:r>
            <a:endParaRPr sz="1600">
              <a:latin typeface="Tahoma"/>
              <a:cs typeface="Tahoma"/>
            </a:endParaRPr>
          </a:p>
          <a:p>
            <a:pPr marL="1835785">
              <a:lnSpc>
                <a:spcPts val="1830"/>
              </a:lnSpc>
            </a:pPr>
            <a:r>
              <a:rPr sz="1600" b="1" spc="-5" dirty="0">
                <a:latin typeface="Tahoma"/>
                <a:cs typeface="Tahoma"/>
              </a:rPr>
              <a:t>Data</a:t>
            </a:r>
            <a:endParaRPr sz="1600">
              <a:latin typeface="Tahoma"/>
              <a:cs typeface="Tahoma"/>
            </a:endParaRPr>
          </a:p>
          <a:p>
            <a:pPr marL="846455">
              <a:lnSpc>
                <a:spcPct val="100000"/>
              </a:lnSpc>
              <a:spcBef>
                <a:spcPts val="720"/>
              </a:spcBef>
            </a:pPr>
            <a:r>
              <a:rPr sz="1600" b="1" spc="-5" dirty="0">
                <a:latin typeface="Tahoma"/>
                <a:cs typeface="Tahoma"/>
              </a:rPr>
              <a:t>Read</a:t>
            </a:r>
            <a:endParaRPr sz="1600">
              <a:latin typeface="Tahoma"/>
              <a:cs typeface="Tahoma"/>
            </a:endParaRPr>
          </a:p>
          <a:p>
            <a:pPr marL="1647825">
              <a:lnSpc>
                <a:spcPct val="100000"/>
              </a:lnSpc>
              <a:spcBef>
                <a:spcPts val="935"/>
              </a:spcBef>
            </a:pPr>
            <a:r>
              <a:rPr sz="1300" b="1" spc="-10" dirty="0">
                <a:latin typeface="Tahoma"/>
                <a:cs typeface="Tahoma"/>
              </a:rPr>
              <a:t>Memory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83186" y="5521452"/>
            <a:ext cx="234950" cy="236220"/>
          </a:xfrm>
          <a:custGeom>
            <a:avLst/>
            <a:gdLst/>
            <a:ahLst/>
            <a:cxnLst/>
            <a:rect l="l" t="t" r="r" b="b"/>
            <a:pathLst>
              <a:path w="234950" h="236220">
                <a:moveTo>
                  <a:pt x="234696" y="7620"/>
                </a:moveTo>
                <a:lnTo>
                  <a:pt x="228600" y="0"/>
                </a:lnTo>
                <a:lnTo>
                  <a:pt x="0" y="228600"/>
                </a:lnTo>
                <a:lnTo>
                  <a:pt x="6096" y="236220"/>
                </a:lnTo>
                <a:lnTo>
                  <a:pt x="23469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176156" y="5257289"/>
            <a:ext cx="2717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32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51838" y="5521452"/>
            <a:ext cx="234950" cy="236220"/>
          </a:xfrm>
          <a:custGeom>
            <a:avLst/>
            <a:gdLst/>
            <a:ahLst/>
            <a:cxnLst/>
            <a:rect l="l" t="t" r="r" b="b"/>
            <a:pathLst>
              <a:path w="234950" h="236220">
                <a:moveTo>
                  <a:pt x="234696" y="7620"/>
                </a:moveTo>
                <a:lnTo>
                  <a:pt x="228600" y="0"/>
                </a:lnTo>
                <a:lnTo>
                  <a:pt x="0" y="228600"/>
                </a:lnTo>
                <a:lnTo>
                  <a:pt x="6096" y="236220"/>
                </a:lnTo>
                <a:lnTo>
                  <a:pt x="23469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344808" y="5257289"/>
            <a:ext cx="2717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32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62890" y="5439155"/>
            <a:ext cx="1323340" cy="1087120"/>
          </a:xfrm>
          <a:custGeom>
            <a:avLst/>
            <a:gdLst/>
            <a:ahLst/>
            <a:cxnLst/>
            <a:rect l="l" t="t" r="r" b="b"/>
            <a:pathLst>
              <a:path w="1323339" h="1087120">
                <a:moveTo>
                  <a:pt x="1322832" y="1086612"/>
                </a:moveTo>
                <a:lnTo>
                  <a:pt x="1322832" y="0"/>
                </a:lnTo>
                <a:lnTo>
                  <a:pt x="0" y="0"/>
                </a:lnTo>
                <a:lnTo>
                  <a:pt x="0" y="1086612"/>
                </a:lnTo>
                <a:lnTo>
                  <a:pt x="9144" y="1086612"/>
                </a:lnTo>
                <a:lnTo>
                  <a:pt x="9144" y="19812"/>
                </a:lnTo>
                <a:lnTo>
                  <a:pt x="18288" y="9144"/>
                </a:lnTo>
                <a:lnTo>
                  <a:pt x="18288" y="19812"/>
                </a:lnTo>
                <a:lnTo>
                  <a:pt x="1304544" y="19812"/>
                </a:lnTo>
                <a:lnTo>
                  <a:pt x="1304544" y="9144"/>
                </a:lnTo>
                <a:lnTo>
                  <a:pt x="1313688" y="19812"/>
                </a:lnTo>
                <a:lnTo>
                  <a:pt x="1313688" y="1086612"/>
                </a:lnTo>
                <a:lnTo>
                  <a:pt x="1322832" y="1086612"/>
                </a:lnTo>
                <a:close/>
              </a:path>
              <a:path w="1323339" h="1087120">
                <a:moveTo>
                  <a:pt x="18288" y="19812"/>
                </a:moveTo>
                <a:lnTo>
                  <a:pt x="18288" y="9144"/>
                </a:lnTo>
                <a:lnTo>
                  <a:pt x="9144" y="19812"/>
                </a:lnTo>
                <a:lnTo>
                  <a:pt x="18288" y="19812"/>
                </a:lnTo>
                <a:close/>
              </a:path>
              <a:path w="1323339" h="1087120">
                <a:moveTo>
                  <a:pt x="18288" y="1066800"/>
                </a:moveTo>
                <a:lnTo>
                  <a:pt x="18288" y="19812"/>
                </a:lnTo>
                <a:lnTo>
                  <a:pt x="9144" y="19812"/>
                </a:lnTo>
                <a:lnTo>
                  <a:pt x="9144" y="1066800"/>
                </a:lnTo>
                <a:lnTo>
                  <a:pt x="18288" y="1066800"/>
                </a:lnTo>
                <a:close/>
              </a:path>
              <a:path w="1323339" h="1087120">
                <a:moveTo>
                  <a:pt x="1313688" y="1066800"/>
                </a:moveTo>
                <a:lnTo>
                  <a:pt x="9144" y="1066800"/>
                </a:lnTo>
                <a:lnTo>
                  <a:pt x="18288" y="1075944"/>
                </a:lnTo>
                <a:lnTo>
                  <a:pt x="18288" y="1086612"/>
                </a:lnTo>
                <a:lnTo>
                  <a:pt x="1304544" y="1086612"/>
                </a:lnTo>
                <a:lnTo>
                  <a:pt x="1304544" y="1075944"/>
                </a:lnTo>
                <a:lnTo>
                  <a:pt x="1313688" y="1066800"/>
                </a:lnTo>
                <a:close/>
              </a:path>
              <a:path w="1323339" h="1087120">
                <a:moveTo>
                  <a:pt x="18288" y="1086612"/>
                </a:moveTo>
                <a:lnTo>
                  <a:pt x="18288" y="1075944"/>
                </a:lnTo>
                <a:lnTo>
                  <a:pt x="9144" y="1066800"/>
                </a:lnTo>
                <a:lnTo>
                  <a:pt x="9144" y="1086612"/>
                </a:lnTo>
                <a:lnTo>
                  <a:pt x="18288" y="1086612"/>
                </a:lnTo>
                <a:close/>
              </a:path>
              <a:path w="1323339" h="1087120">
                <a:moveTo>
                  <a:pt x="1313688" y="19812"/>
                </a:moveTo>
                <a:lnTo>
                  <a:pt x="1304544" y="9144"/>
                </a:lnTo>
                <a:lnTo>
                  <a:pt x="1304544" y="19812"/>
                </a:lnTo>
                <a:lnTo>
                  <a:pt x="1313688" y="19812"/>
                </a:lnTo>
                <a:close/>
              </a:path>
              <a:path w="1323339" h="1087120">
                <a:moveTo>
                  <a:pt x="1313688" y="1066800"/>
                </a:moveTo>
                <a:lnTo>
                  <a:pt x="1313688" y="19812"/>
                </a:lnTo>
                <a:lnTo>
                  <a:pt x="1304544" y="19812"/>
                </a:lnTo>
                <a:lnTo>
                  <a:pt x="1304544" y="1066800"/>
                </a:lnTo>
                <a:lnTo>
                  <a:pt x="1313688" y="1066800"/>
                </a:lnTo>
                <a:close/>
              </a:path>
              <a:path w="1323339" h="1087120">
                <a:moveTo>
                  <a:pt x="1313688" y="1086612"/>
                </a:moveTo>
                <a:lnTo>
                  <a:pt x="1313688" y="1066800"/>
                </a:lnTo>
                <a:lnTo>
                  <a:pt x="1304544" y="1075944"/>
                </a:lnTo>
                <a:lnTo>
                  <a:pt x="1304544" y="1086612"/>
                </a:lnTo>
                <a:lnTo>
                  <a:pt x="1313688" y="1086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33834" y="5553455"/>
            <a:ext cx="838200" cy="172720"/>
          </a:xfrm>
          <a:custGeom>
            <a:avLst/>
            <a:gdLst/>
            <a:ahLst/>
            <a:cxnLst/>
            <a:rect l="l" t="t" r="r" b="b"/>
            <a:pathLst>
              <a:path w="838200" h="172720">
                <a:moveTo>
                  <a:pt x="694944" y="114300"/>
                </a:moveTo>
                <a:lnTo>
                  <a:pt x="694944" y="57912"/>
                </a:lnTo>
                <a:lnTo>
                  <a:pt x="0" y="57912"/>
                </a:lnTo>
                <a:lnTo>
                  <a:pt x="0" y="114300"/>
                </a:lnTo>
                <a:lnTo>
                  <a:pt x="694944" y="114300"/>
                </a:lnTo>
                <a:close/>
              </a:path>
              <a:path w="838200" h="172720">
                <a:moveTo>
                  <a:pt x="838200" y="85344"/>
                </a:moveTo>
                <a:lnTo>
                  <a:pt x="665988" y="0"/>
                </a:lnTo>
                <a:lnTo>
                  <a:pt x="665988" y="57912"/>
                </a:lnTo>
                <a:lnTo>
                  <a:pt x="694944" y="57912"/>
                </a:lnTo>
                <a:lnTo>
                  <a:pt x="694944" y="157605"/>
                </a:lnTo>
                <a:lnTo>
                  <a:pt x="838200" y="85344"/>
                </a:lnTo>
                <a:close/>
              </a:path>
              <a:path w="838200" h="172720">
                <a:moveTo>
                  <a:pt x="694944" y="157605"/>
                </a:moveTo>
                <a:lnTo>
                  <a:pt x="694944" y="114300"/>
                </a:lnTo>
                <a:lnTo>
                  <a:pt x="665988" y="114300"/>
                </a:lnTo>
                <a:lnTo>
                  <a:pt x="665988" y="172212"/>
                </a:lnTo>
                <a:lnTo>
                  <a:pt x="694944" y="157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33834" y="6287262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64414" y="6128004"/>
            <a:ext cx="166116" cy="318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76578" y="5553455"/>
            <a:ext cx="838200" cy="172720"/>
          </a:xfrm>
          <a:custGeom>
            <a:avLst/>
            <a:gdLst/>
            <a:ahLst/>
            <a:cxnLst/>
            <a:rect l="l" t="t" r="r" b="b"/>
            <a:pathLst>
              <a:path w="838200" h="172720">
                <a:moveTo>
                  <a:pt x="694944" y="114300"/>
                </a:moveTo>
                <a:lnTo>
                  <a:pt x="694944" y="57912"/>
                </a:lnTo>
                <a:lnTo>
                  <a:pt x="0" y="57912"/>
                </a:lnTo>
                <a:lnTo>
                  <a:pt x="0" y="114300"/>
                </a:lnTo>
                <a:lnTo>
                  <a:pt x="694944" y="114300"/>
                </a:lnTo>
                <a:close/>
              </a:path>
              <a:path w="838200" h="172720">
                <a:moveTo>
                  <a:pt x="838200" y="85344"/>
                </a:moveTo>
                <a:lnTo>
                  <a:pt x="667512" y="0"/>
                </a:lnTo>
                <a:lnTo>
                  <a:pt x="667512" y="57912"/>
                </a:lnTo>
                <a:lnTo>
                  <a:pt x="694944" y="57912"/>
                </a:lnTo>
                <a:lnTo>
                  <a:pt x="694944" y="158251"/>
                </a:lnTo>
                <a:lnTo>
                  <a:pt x="838200" y="85344"/>
                </a:lnTo>
                <a:close/>
              </a:path>
              <a:path w="838200" h="172720">
                <a:moveTo>
                  <a:pt x="694944" y="158251"/>
                </a:moveTo>
                <a:lnTo>
                  <a:pt x="694944" y="114300"/>
                </a:lnTo>
                <a:lnTo>
                  <a:pt x="667512" y="114300"/>
                </a:lnTo>
                <a:lnTo>
                  <a:pt x="667512" y="172212"/>
                </a:lnTo>
                <a:lnTo>
                  <a:pt x="694944" y="158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811156" y="5523989"/>
            <a:ext cx="1208405" cy="521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708660" algn="l"/>
              </a:tabLst>
            </a:pPr>
            <a:r>
              <a:rPr sz="2400" b="1" spc="22" baseline="12152" dirty="0">
                <a:latin typeface="Tahoma"/>
                <a:cs typeface="Tahoma"/>
              </a:rPr>
              <a:t>D</a:t>
            </a:r>
            <a:r>
              <a:rPr sz="900" b="1" spc="15" dirty="0">
                <a:latin typeface="Tahoma"/>
                <a:cs typeface="Tahoma"/>
              </a:rPr>
              <a:t>31-0	</a:t>
            </a:r>
            <a:r>
              <a:rPr sz="2400" b="1" spc="22" baseline="13888" dirty="0">
                <a:latin typeface="Tahoma"/>
                <a:cs typeface="Tahoma"/>
              </a:rPr>
              <a:t>Q</a:t>
            </a:r>
            <a:r>
              <a:rPr sz="1350" b="1" spc="22" baseline="6172" dirty="0">
                <a:latin typeface="Tahoma"/>
                <a:cs typeface="Tahoma"/>
              </a:rPr>
              <a:t>31-0</a:t>
            </a:r>
            <a:endParaRPr sz="1350" baseline="6172">
              <a:latin typeface="Tahoma"/>
              <a:cs typeface="Tahoma"/>
            </a:endParaRPr>
          </a:p>
          <a:p>
            <a:pPr marL="35560">
              <a:lnSpc>
                <a:spcPct val="100000"/>
              </a:lnSpc>
              <a:spcBef>
                <a:spcPts val="70"/>
              </a:spcBef>
            </a:pPr>
            <a:r>
              <a:rPr sz="1600" b="1" spc="-5" dirty="0">
                <a:latin typeface="Tahoma"/>
                <a:cs typeface="Tahoma"/>
              </a:rPr>
              <a:t>Enable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33834" y="5939028"/>
            <a:ext cx="845819" cy="0"/>
          </a:xfrm>
          <a:custGeom>
            <a:avLst/>
            <a:gdLst/>
            <a:ahLst/>
            <a:cxnLst/>
            <a:rect l="l" t="t" r="r" b="b"/>
            <a:pathLst>
              <a:path w="845819">
                <a:moveTo>
                  <a:pt x="0" y="0"/>
                </a:moveTo>
                <a:lnTo>
                  <a:pt x="84582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5093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Implementação de um</a:t>
            </a:r>
            <a:r>
              <a:rPr spc="60" dirty="0"/>
              <a:t> </a:t>
            </a:r>
            <a:r>
              <a:rPr i="1" spc="-5" dirty="0">
                <a:latin typeface="Arial"/>
                <a:cs typeface="Arial"/>
              </a:rPr>
              <a:t>Datapath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63941" y="1500631"/>
            <a:ext cx="7800340" cy="269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290830" indent="-181610">
              <a:lnSpc>
                <a:spcPct val="100000"/>
              </a:lnSpc>
              <a:spcBef>
                <a:spcPts val="100"/>
              </a:spcBef>
              <a:buChar char="•"/>
              <a:tabLst>
                <a:tab pos="194310" algn="l"/>
              </a:tabLst>
            </a:pPr>
            <a:r>
              <a:rPr sz="2000" dirty="0">
                <a:latin typeface="Arial"/>
                <a:cs typeface="Arial"/>
              </a:rPr>
              <a:t>Nos </a:t>
            </a:r>
            <a:r>
              <a:rPr sz="2000" spc="-5" dirty="0">
                <a:latin typeface="Arial"/>
                <a:cs typeface="Arial"/>
              </a:rPr>
              <a:t>próximos </a:t>
            </a:r>
            <a:r>
              <a:rPr sz="2000" dirty="0">
                <a:latin typeface="Arial"/>
                <a:cs typeface="Arial"/>
              </a:rPr>
              <a:t>slides faz-se uma abordagem à implementação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 um </a:t>
            </a:r>
            <a:r>
              <a:rPr sz="2000" i="1" spc="-5" dirty="0">
                <a:latin typeface="Arial"/>
                <a:cs typeface="Arial"/>
              </a:rPr>
              <a:t>datapath </a:t>
            </a:r>
            <a:r>
              <a:rPr sz="2000" dirty="0">
                <a:latin typeface="Arial"/>
                <a:cs typeface="Arial"/>
              </a:rPr>
              <a:t>capaz de </a:t>
            </a:r>
            <a:r>
              <a:rPr sz="2000" spc="-5" dirty="0">
                <a:latin typeface="Arial"/>
                <a:cs typeface="Arial"/>
              </a:rPr>
              <a:t>interpretar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executar </a:t>
            </a:r>
            <a:r>
              <a:rPr sz="2000" dirty="0">
                <a:latin typeface="Arial"/>
                <a:cs typeface="Arial"/>
              </a:rPr>
              <a:t>o seguinte  subconjunto de instruções do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MIPS:</a:t>
            </a:r>
            <a:endParaRPr sz="2000">
              <a:latin typeface="Arial"/>
              <a:cs typeface="Arial"/>
            </a:endParaRPr>
          </a:p>
          <a:p>
            <a:pPr marL="553085" marR="5080" lvl="1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spc="-5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instruções </a:t>
            </a:r>
            <a:r>
              <a:rPr sz="2000" spc="-5" dirty="0">
                <a:latin typeface="Arial"/>
                <a:cs typeface="Arial"/>
              </a:rPr>
              <a:t>aritméticas </a:t>
            </a:r>
            <a:r>
              <a:rPr sz="2000" dirty="0">
                <a:latin typeface="Arial"/>
                <a:cs typeface="Arial"/>
              </a:rPr>
              <a:t>e lógicas (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add,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addi, sub, and, </a:t>
            </a:r>
            <a:r>
              <a:rPr sz="2000" b="1" spc="-40" dirty="0">
                <a:solidFill>
                  <a:srgbClr val="3232CC"/>
                </a:solidFill>
                <a:latin typeface="Arial"/>
                <a:cs typeface="Arial"/>
              </a:rPr>
              <a:t>or,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slt,  slti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53085" marR="359410" lvl="1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spc="-5" dirty="0">
                <a:latin typeface="Arial"/>
                <a:cs typeface="Arial"/>
              </a:rPr>
              <a:t>Instruções </a:t>
            </a:r>
            <a:r>
              <a:rPr sz="2000" dirty="0">
                <a:latin typeface="Arial"/>
                <a:cs typeface="Arial"/>
              </a:rPr>
              <a:t>de acesso à memória: load word (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lw</a:t>
            </a:r>
            <a:r>
              <a:rPr sz="2000" dirty="0">
                <a:latin typeface="Arial"/>
                <a:cs typeface="Arial"/>
              </a:rPr>
              <a:t>) e store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word  (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sw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53720" lvl="1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  <a:tab pos="5195570" algn="l"/>
              </a:tabLst>
            </a:pPr>
            <a:r>
              <a:rPr sz="2000" spc="-5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instruções de </a:t>
            </a:r>
            <a:r>
              <a:rPr sz="2000" spc="-5" dirty="0">
                <a:latin typeface="Arial"/>
                <a:cs typeface="Arial"/>
              </a:rPr>
              <a:t>salto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condicional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beq</a:t>
            </a:r>
            <a:r>
              <a:rPr sz="2000" dirty="0">
                <a:latin typeface="Arial"/>
                <a:cs typeface="Arial"/>
              </a:rPr>
              <a:t>,	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bne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salto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4960" y="4167630"/>
            <a:ext cx="1806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incondicional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j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3941" y="4929630"/>
            <a:ext cx="7727950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5080" indent="-181610">
              <a:lnSpc>
                <a:spcPct val="100000"/>
              </a:lnSpc>
              <a:spcBef>
                <a:spcPts val="100"/>
              </a:spcBef>
              <a:buChar char="•"/>
              <a:tabLst>
                <a:tab pos="194310" algn="l"/>
              </a:tabLst>
            </a:pPr>
            <a:r>
              <a:rPr sz="2000" dirty="0">
                <a:latin typeface="Arial"/>
                <a:cs typeface="Arial"/>
              </a:rPr>
              <a:t>Como se </a:t>
            </a:r>
            <a:r>
              <a:rPr sz="2000" spc="-5" dirty="0">
                <a:latin typeface="Arial"/>
                <a:cs typeface="Arial"/>
              </a:rPr>
              <a:t>verá, independentemente </a:t>
            </a:r>
            <a:r>
              <a:rPr sz="2000" dirty="0">
                <a:latin typeface="Arial"/>
                <a:cs typeface="Arial"/>
              </a:rPr>
              <a:t>da quantidade e </a:t>
            </a:r>
            <a:r>
              <a:rPr sz="2000" spc="-5" dirty="0">
                <a:latin typeface="Arial"/>
                <a:cs typeface="Arial"/>
              </a:rPr>
              <a:t>tipo </a:t>
            </a:r>
            <a:r>
              <a:rPr sz="2000" dirty="0">
                <a:latin typeface="Arial"/>
                <a:cs typeface="Arial"/>
              </a:rPr>
              <a:t>de  instruções suportadas por uma dada </a:t>
            </a:r>
            <a:r>
              <a:rPr sz="2000" spc="-5" dirty="0">
                <a:latin typeface="Arial"/>
                <a:cs typeface="Arial"/>
              </a:rPr>
              <a:t>arquitetura,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uma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parte 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importante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do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trabalho realizado pelo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CPU e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da infra-estrutura 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necessária para executar essas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instruções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é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comum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a 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praticamente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todas</a:t>
            </a:r>
            <a:r>
              <a:rPr sz="2000" b="1" spc="-6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elas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0985" y="4270809"/>
            <a:ext cx="384810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e</a:t>
            </a:r>
            <a:r>
              <a:rPr sz="1300" spc="30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300" spc="10" dirty="0">
                <a:solidFill>
                  <a:srgbClr val="FF2600"/>
                </a:solidFill>
                <a:latin typeface="Arial"/>
                <a:cs typeface="Arial"/>
              </a:rPr>
              <a:t>jal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5093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Implementação de um</a:t>
            </a:r>
            <a:r>
              <a:rPr spc="60" dirty="0"/>
              <a:t> </a:t>
            </a:r>
            <a:r>
              <a:rPr i="1" spc="-5" dirty="0">
                <a:latin typeface="Arial"/>
                <a:cs typeface="Arial"/>
              </a:rPr>
              <a:t>Datapath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63941" y="1500631"/>
            <a:ext cx="780986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32384" indent="-182880">
              <a:lnSpc>
                <a:spcPct val="100000"/>
              </a:lnSpc>
              <a:spcBef>
                <a:spcPts val="100"/>
              </a:spcBef>
              <a:buChar char="•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No caso particular do </a:t>
            </a:r>
            <a:r>
              <a:rPr sz="2000" spc="-5" dirty="0">
                <a:latin typeface="Arial"/>
                <a:cs typeface="Arial"/>
              </a:rPr>
              <a:t>MIPS, </a:t>
            </a:r>
            <a:r>
              <a:rPr sz="2000" dirty="0">
                <a:latin typeface="Arial"/>
                <a:cs typeface="Arial"/>
              </a:rPr>
              <a:t>para qualquer instrução que compõe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  </a:t>
            </a:r>
            <a:r>
              <a:rPr sz="2000" i="1" dirty="0">
                <a:latin typeface="Arial"/>
                <a:cs typeface="Arial"/>
              </a:rPr>
              <a:t>set </a:t>
            </a:r>
            <a:r>
              <a:rPr sz="2000" dirty="0">
                <a:latin typeface="Arial"/>
                <a:cs typeface="Arial"/>
              </a:rPr>
              <a:t>de instruções,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as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duas primeiras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operações necessárias à  sua realização são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sempre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as</a:t>
            </a:r>
            <a:r>
              <a:rPr sz="2000" b="1" spc="-10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mesmas</a:t>
            </a:r>
            <a:r>
              <a:rPr sz="2000" spc="-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640080" marR="5080" lvl="1" indent="-26543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640715" algn="l"/>
              </a:tabLst>
            </a:pPr>
            <a:r>
              <a:rPr sz="2000" dirty="0">
                <a:latin typeface="Arial"/>
                <a:cs typeface="Arial"/>
              </a:rPr>
              <a:t>Usar o conteúdo do registo </a:t>
            </a:r>
            <a:r>
              <a:rPr sz="2000" i="1" dirty="0">
                <a:latin typeface="Arial"/>
                <a:cs typeface="Arial"/>
              </a:rPr>
              <a:t>Program Counter </a:t>
            </a:r>
            <a:r>
              <a:rPr sz="2000" dirty="0">
                <a:latin typeface="Arial"/>
                <a:cs typeface="Arial"/>
              </a:rPr>
              <a:t>(PC) para indicar  o endereço da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dirty="0">
                <a:latin typeface="Arial"/>
                <a:cs typeface="Arial"/>
              </a:rPr>
              <a:t>do qual </a:t>
            </a:r>
            <a:r>
              <a:rPr sz="2000" spc="-5" dirty="0">
                <a:latin typeface="Arial"/>
                <a:cs typeface="Arial"/>
              </a:rPr>
              <a:t>vai </a:t>
            </a:r>
            <a:r>
              <a:rPr sz="2000" dirty="0">
                <a:latin typeface="Arial"/>
                <a:cs typeface="Arial"/>
              </a:rPr>
              <a:t>ser </a:t>
            </a:r>
            <a:r>
              <a:rPr sz="2000" spc="-5" dirty="0">
                <a:latin typeface="Arial"/>
                <a:cs typeface="Arial"/>
              </a:rPr>
              <a:t>lida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próxima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instrução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1828" y="3100830"/>
            <a:ext cx="2395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efetuar </a:t>
            </a:r>
            <a:r>
              <a:rPr sz="2000" dirty="0">
                <a:latin typeface="Arial"/>
                <a:cs typeface="Arial"/>
              </a:rPr>
              <a:t>essa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leitura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3941" y="3481830"/>
            <a:ext cx="7713980" cy="2860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0080" marR="52705" indent="-26543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640715" algn="l"/>
              </a:tabLst>
            </a:pPr>
            <a:r>
              <a:rPr sz="2000" dirty="0">
                <a:latin typeface="Arial"/>
                <a:cs typeface="Arial"/>
              </a:rPr>
              <a:t>Ler dois registos internos, usando para isso os índices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obtidos  </a:t>
            </a:r>
            <a:r>
              <a:rPr sz="2000" dirty="0">
                <a:latin typeface="Arial"/>
                <a:cs typeface="Arial"/>
              </a:rPr>
              <a:t>nos </a:t>
            </a:r>
            <a:r>
              <a:rPr sz="2000" spc="-5" dirty="0">
                <a:latin typeface="Arial"/>
                <a:cs typeface="Arial"/>
              </a:rPr>
              <a:t>respetivos </a:t>
            </a:r>
            <a:r>
              <a:rPr sz="2000" dirty="0">
                <a:latin typeface="Arial"/>
                <a:cs typeface="Arial"/>
              </a:rPr>
              <a:t>campos da instrução (rs 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rt):</a:t>
            </a:r>
            <a:endParaRPr sz="2000">
              <a:latin typeface="Arial"/>
              <a:cs typeface="Arial"/>
            </a:endParaRPr>
          </a:p>
          <a:p>
            <a:pPr marL="1001394" marR="391795" lvl="1" indent="-182880">
              <a:lnSpc>
                <a:spcPct val="99700"/>
              </a:lnSpc>
              <a:spcBef>
                <a:spcPts val="630"/>
              </a:spcBef>
              <a:buFont typeface="Wingdings"/>
              <a:buChar char=""/>
              <a:tabLst>
                <a:tab pos="1002030" algn="l"/>
              </a:tabLst>
            </a:pPr>
            <a:r>
              <a:rPr sz="1800" spc="-5" dirty="0">
                <a:latin typeface="Arial"/>
                <a:cs typeface="Arial"/>
              </a:rPr>
              <a:t>Nas instruções de transferência memória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Arial"/>
                <a:cs typeface="Arial"/>
              </a:rPr>
              <a:t>registo </a:t>
            </a:r>
            <a:r>
              <a:rPr sz="1800" spc="-10" dirty="0">
                <a:latin typeface="Arial"/>
                <a:cs typeface="Arial"/>
              </a:rPr>
              <a:t>(“lw”) </a:t>
            </a:r>
            <a:r>
              <a:rPr sz="1800" spc="-5" dirty="0">
                <a:latin typeface="Arial"/>
                <a:cs typeface="Arial"/>
              </a:rPr>
              <a:t>e nas  instruções que operam com constantes (imediatos) apenas o  conteúdo de um registo é necessário (codificado no campo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rs)</a:t>
            </a:r>
            <a:endParaRPr sz="1800">
              <a:latin typeface="Arial"/>
              <a:cs typeface="Arial"/>
            </a:endParaRPr>
          </a:p>
          <a:p>
            <a:pPr marL="1001394" marR="559435" lvl="1" indent="-18288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002030" algn="l"/>
              </a:tabLst>
            </a:pPr>
            <a:r>
              <a:rPr sz="1800" spc="-5" dirty="0">
                <a:latin typeface="Arial"/>
                <a:cs typeface="Arial"/>
              </a:rPr>
              <a:t>Em todas as outras é sempre necessário o conteúdo de dois  registos (exceto na instrução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“jump”)</a:t>
            </a:r>
            <a:endParaRPr sz="18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195580" algn="l"/>
              </a:tabLst>
            </a:pP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Depois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destas operações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genéricas, realizam-se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as ações 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específicas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para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completar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a execução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da instrução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em</a:t>
            </a:r>
            <a:r>
              <a:rPr sz="2000" b="1" spc="-11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causa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2171" y="3283620"/>
            <a:ext cx="2048510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com base na </a:t>
            </a:r>
            <a:r>
              <a:rPr sz="1300" spc="15" dirty="0">
                <a:solidFill>
                  <a:srgbClr val="FF2600"/>
                </a:solidFill>
                <a:latin typeface="Arial"/>
                <a:cs typeface="Arial"/>
              </a:rPr>
              <a:t>instrucao</a:t>
            </a:r>
            <a:r>
              <a:rPr sz="1300" spc="-8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300" spc="15" dirty="0">
                <a:solidFill>
                  <a:srgbClr val="FF2600"/>
                </a:solidFill>
                <a:latin typeface="Arial"/>
                <a:cs typeface="Arial"/>
              </a:rPr>
              <a:t>lida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5093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Implementação de um</a:t>
            </a:r>
            <a:r>
              <a:rPr spc="60" dirty="0"/>
              <a:t> </a:t>
            </a:r>
            <a:r>
              <a:rPr i="1" spc="-5" dirty="0">
                <a:latin typeface="Arial"/>
                <a:cs typeface="Arial"/>
              </a:rPr>
              <a:t>Datapath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63941" y="1470151"/>
            <a:ext cx="7834630" cy="47809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3675" marR="283845" indent="-181610">
              <a:lnSpc>
                <a:spcPts val="2160"/>
              </a:lnSpc>
              <a:spcBef>
                <a:spcPts val="375"/>
              </a:spcBef>
              <a:buChar char="•"/>
              <a:tabLst>
                <a:tab pos="194310" algn="l"/>
              </a:tabLst>
            </a:pPr>
            <a:r>
              <a:rPr sz="2000" spc="-5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ações específicas necessárias para </a:t>
            </a:r>
            <a:r>
              <a:rPr sz="2000" spc="-5" dirty="0">
                <a:latin typeface="Arial"/>
                <a:cs typeface="Arial"/>
              </a:rPr>
              <a:t>executar </a:t>
            </a:r>
            <a:r>
              <a:rPr sz="2000" dirty="0">
                <a:latin typeface="Arial"/>
                <a:cs typeface="Arial"/>
              </a:rPr>
              <a:t>as instruções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 cada uma das </a:t>
            </a:r>
            <a:r>
              <a:rPr sz="2000" spc="-5" dirty="0">
                <a:latin typeface="Arial"/>
                <a:cs typeface="Arial"/>
              </a:rPr>
              <a:t>três </a:t>
            </a:r>
            <a:r>
              <a:rPr sz="2000" dirty="0">
                <a:latin typeface="Arial"/>
                <a:cs typeface="Arial"/>
              </a:rPr>
              <a:t>classes de instruções descritas </a:t>
            </a:r>
            <a:r>
              <a:rPr sz="2000" spc="-5" dirty="0">
                <a:latin typeface="Arial"/>
                <a:cs typeface="Arial"/>
              </a:rPr>
              <a:t>anteriormente  </a:t>
            </a:r>
            <a:r>
              <a:rPr sz="2000" dirty="0">
                <a:latin typeface="Arial"/>
                <a:cs typeface="Arial"/>
              </a:rPr>
              <a:t>são, em grande parte, semelhantes, independentemente da  instrução </a:t>
            </a:r>
            <a:r>
              <a:rPr sz="2000" spc="-5" dirty="0">
                <a:latin typeface="Arial"/>
                <a:cs typeface="Arial"/>
              </a:rPr>
              <a:t>exata </a:t>
            </a:r>
            <a:r>
              <a:rPr sz="2000" dirty="0">
                <a:latin typeface="Arial"/>
                <a:cs typeface="Arial"/>
              </a:rPr>
              <a:t>em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causa</a:t>
            </a:r>
            <a:endParaRPr sz="2000">
              <a:latin typeface="Arial"/>
              <a:cs typeface="Arial"/>
            </a:endParaRPr>
          </a:p>
          <a:p>
            <a:pPr marL="193675" marR="56515" indent="-181610">
              <a:lnSpc>
                <a:spcPts val="2160"/>
              </a:lnSpc>
              <a:spcBef>
                <a:spcPts val="960"/>
              </a:spcBef>
              <a:buChar char="•"/>
              <a:tabLst>
                <a:tab pos="194310" algn="l"/>
              </a:tabLst>
            </a:pPr>
            <a:r>
              <a:rPr sz="2000" dirty="0">
                <a:latin typeface="Arial"/>
                <a:cs typeface="Arial"/>
              </a:rPr>
              <a:t>Por </a:t>
            </a:r>
            <a:r>
              <a:rPr sz="2000" spc="-5" dirty="0">
                <a:latin typeface="Arial"/>
                <a:cs typeface="Arial"/>
              </a:rPr>
              <a:t>exemplo,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todas as classes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de instruções </a:t>
            </a:r>
            <a:r>
              <a:rPr sz="2000" dirty="0">
                <a:latin typeface="Arial"/>
                <a:cs typeface="Arial"/>
              </a:rPr>
              <a:t>(à exceção do </a:t>
            </a:r>
            <a:r>
              <a:rPr sz="2000" spc="-5" dirty="0">
                <a:latin typeface="Arial"/>
                <a:cs typeface="Arial"/>
              </a:rPr>
              <a:t>salto  </a:t>
            </a:r>
            <a:r>
              <a:rPr sz="2000" dirty="0">
                <a:latin typeface="Arial"/>
                <a:cs typeface="Arial"/>
              </a:rPr>
              <a:t>incondicional)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utilizam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a ALU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depois da leitura dos</a:t>
            </a:r>
            <a:r>
              <a:rPr sz="2000" b="1" spc="-17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registos</a:t>
            </a:r>
            <a:r>
              <a:rPr sz="2000" spc="-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553720" lvl="1" indent="-180340">
              <a:lnSpc>
                <a:spcPct val="100000"/>
              </a:lnSpc>
              <a:spcBef>
                <a:spcPts val="685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as instruções </a:t>
            </a:r>
            <a:r>
              <a:rPr sz="2000" spc="-5" dirty="0">
                <a:latin typeface="Arial"/>
                <a:cs typeface="Arial"/>
              </a:rPr>
              <a:t>aritméticas </a:t>
            </a:r>
            <a:r>
              <a:rPr sz="2000" dirty="0">
                <a:latin typeface="Arial"/>
                <a:cs typeface="Arial"/>
              </a:rPr>
              <a:t>e lógicas para a execução da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instrução</a:t>
            </a:r>
            <a:endParaRPr sz="2000">
              <a:latin typeface="Arial"/>
              <a:cs typeface="Arial"/>
            </a:endParaRPr>
          </a:p>
          <a:p>
            <a:pPr marL="553085" marR="93345" lvl="1" indent="-180340">
              <a:lnSpc>
                <a:spcPts val="2160"/>
              </a:lnSpc>
              <a:spcBef>
                <a:spcPts val="994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as instruções de acesso à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dirty="0">
                <a:latin typeface="Arial"/>
                <a:cs typeface="Arial"/>
              </a:rPr>
              <a:t>usam a ALU para calcular</a:t>
            </a:r>
            <a:r>
              <a:rPr sz="2000" spc="-3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  endereço de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memória</a:t>
            </a:r>
            <a:endParaRPr sz="2000">
              <a:latin typeface="Arial"/>
              <a:cs typeface="Arial"/>
            </a:endParaRPr>
          </a:p>
          <a:p>
            <a:pPr marL="553085" marR="588645" lvl="1" indent="-180340">
              <a:lnSpc>
                <a:spcPts val="2160"/>
              </a:lnSpc>
              <a:spcBef>
                <a:spcPts val="96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a instrução de </a:t>
            </a:r>
            <a:r>
              <a:rPr sz="2000" i="1" dirty="0">
                <a:latin typeface="Arial"/>
                <a:cs typeface="Arial"/>
              </a:rPr>
              <a:t>branch </a:t>
            </a:r>
            <a:r>
              <a:rPr sz="2000" dirty="0">
                <a:latin typeface="Arial"/>
                <a:cs typeface="Arial"/>
              </a:rPr>
              <a:t>para </a:t>
            </a:r>
            <a:r>
              <a:rPr sz="2000" spc="-5" dirty="0">
                <a:latin typeface="Arial"/>
                <a:cs typeface="Arial"/>
              </a:rPr>
              <a:t>efetuar </a:t>
            </a:r>
            <a:r>
              <a:rPr sz="2000" dirty="0">
                <a:latin typeface="Arial"/>
                <a:cs typeface="Arial"/>
              </a:rPr>
              <a:t>a subtração que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permite  determinar </a:t>
            </a:r>
            <a:r>
              <a:rPr sz="2000" dirty="0">
                <a:latin typeface="Arial"/>
                <a:cs typeface="Arial"/>
              </a:rPr>
              <a:t>se os operandos são </a:t>
            </a:r>
            <a:r>
              <a:rPr sz="2000" spc="-5" dirty="0">
                <a:latin typeface="Arial"/>
                <a:cs typeface="Arial"/>
              </a:rPr>
              <a:t>iguais 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diferentes</a:t>
            </a:r>
            <a:endParaRPr sz="2000">
              <a:latin typeface="Arial"/>
              <a:cs typeface="Arial"/>
            </a:endParaRPr>
          </a:p>
          <a:p>
            <a:pPr marL="193675" marR="193675" indent="-181610">
              <a:lnSpc>
                <a:spcPts val="2160"/>
              </a:lnSpc>
              <a:spcBef>
                <a:spcPts val="960"/>
              </a:spcBef>
              <a:buChar char="•"/>
              <a:tabLst>
                <a:tab pos="194310" algn="l"/>
              </a:tabLst>
            </a:pPr>
            <a:r>
              <a:rPr sz="2000" dirty="0">
                <a:latin typeface="Arial"/>
                <a:cs typeface="Arial"/>
              </a:rPr>
              <a:t>A execução da instrução de </a:t>
            </a:r>
            <a:r>
              <a:rPr sz="2000" spc="-5" dirty="0">
                <a:latin typeface="Arial"/>
                <a:cs typeface="Arial"/>
              </a:rPr>
              <a:t>salto </a:t>
            </a:r>
            <a:r>
              <a:rPr sz="2000" dirty="0">
                <a:latin typeface="Arial"/>
                <a:cs typeface="Arial"/>
              </a:rPr>
              <a:t>incondicional </a:t>
            </a:r>
            <a:r>
              <a:rPr sz="2000" spc="-5" dirty="0">
                <a:latin typeface="Arial"/>
                <a:cs typeface="Arial"/>
              </a:rPr>
              <a:t>("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j</a:t>
            </a:r>
            <a:r>
              <a:rPr sz="2000" spc="-5" dirty="0">
                <a:latin typeface="Arial"/>
                <a:cs typeface="Arial"/>
              </a:rPr>
              <a:t>") </a:t>
            </a:r>
            <a:r>
              <a:rPr sz="2000" dirty="0">
                <a:latin typeface="Arial"/>
                <a:cs typeface="Arial"/>
              </a:rPr>
              <a:t>resume-se à  alteração incondicional do registo Program Counter (PC) – o </a:t>
            </a:r>
            <a:r>
              <a:rPr sz="2000" spc="-5" dirty="0">
                <a:latin typeface="Arial"/>
                <a:cs typeface="Arial"/>
              </a:rPr>
              <a:t>novo  valor </a:t>
            </a:r>
            <a:r>
              <a:rPr sz="2000" dirty="0">
                <a:latin typeface="Arial"/>
                <a:cs typeface="Arial"/>
              </a:rPr>
              <a:t>é </a:t>
            </a:r>
            <a:r>
              <a:rPr sz="2000" spc="-5" dirty="0">
                <a:latin typeface="Arial"/>
                <a:cs typeface="Arial"/>
              </a:rPr>
              <a:t>obtido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partir </a:t>
            </a:r>
            <a:r>
              <a:rPr sz="2000" dirty="0">
                <a:latin typeface="Arial"/>
                <a:cs typeface="Arial"/>
              </a:rPr>
              <a:t>dos 26 LSB do código máquina da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instrução  e dos 4 </a:t>
            </a:r>
            <a:r>
              <a:rPr sz="2000" spc="-5" dirty="0">
                <a:latin typeface="Arial"/>
                <a:cs typeface="Arial"/>
              </a:rPr>
              <a:t>bits mais significativos </a:t>
            </a:r>
            <a:r>
              <a:rPr sz="2000" dirty="0">
                <a:latin typeface="Arial"/>
                <a:cs typeface="Arial"/>
              </a:rPr>
              <a:t>do </a:t>
            </a:r>
            <a:r>
              <a:rPr sz="2000" spc="-5" dirty="0">
                <a:latin typeface="Arial"/>
                <a:cs typeface="Arial"/>
              </a:rPr>
              <a:t>valor atual </a:t>
            </a:r>
            <a:r>
              <a:rPr sz="2000" dirty="0">
                <a:latin typeface="Arial"/>
                <a:cs typeface="Arial"/>
              </a:rPr>
              <a:t>do PC </a:t>
            </a:r>
            <a:r>
              <a:rPr sz="2000" spc="-5" dirty="0">
                <a:latin typeface="Arial"/>
                <a:cs typeface="Arial"/>
              </a:rPr>
              <a:t>(ver </a:t>
            </a:r>
            <a:r>
              <a:rPr sz="2000" dirty="0">
                <a:latin typeface="Arial"/>
                <a:cs typeface="Arial"/>
              </a:rPr>
              <a:t>aula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5093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Implementação de um</a:t>
            </a:r>
            <a:r>
              <a:rPr spc="60" dirty="0"/>
              <a:t> </a:t>
            </a:r>
            <a:r>
              <a:rPr i="1" spc="-5" dirty="0">
                <a:latin typeface="Arial"/>
                <a:cs typeface="Arial"/>
              </a:rPr>
              <a:t>Datapath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63941" y="1576831"/>
            <a:ext cx="7802245" cy="44761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93675" marR="840740" indent="-181610">
              <a:lnSpc>
                <a:spcPts val="2520"/>
              </a:lnSpc>
              <a:spcBef>
                <a:spcPts val="85"/>
              </a:spcBef>
              <a:buChar char="•"/>
              <a:tabLst>
                <a:tab pos="194310" algn="l"/>
              </a:tabLst>
            </a:pPr>
            <a:r>
              <a:rPr sz="2000" dirty="0">
                <a:latin typeface="Arial"/>
                <a:cs typeface="Arial"/>
              </a:rPr>
              <a:t>Depois de </a:t>
            </a:r>
            <a:r>
              <a:rPr sz="2000" spc="-5" dirty="0">
                <a:latin typeface="Arial"/>
                <a:cs typeface="Arial"/>
              </a:rPr>
              <a:t>utilizar </a:t>
            </a:r>
            <a:r>
              <a:rPr sz="2000" dirty="0">
                <a:latin typeface="Arial"/>
                <a:cs typeface="Arial"/>
              </a:rPr>
              <a:t>a ALU, as ações que completam as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várias  </a:t>
            </a:r>
            <a:r>
              <a:rPr sz="2000" dirty="0">
                <a:latin typeface="Arial"/>
                <a:cs typeface="Arial"/>
              </a:rPr>
              <a:t>classes de instruções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diferem:</a:t>
            </a:r>
            <a:endParaRPr sz="2000">
              <a:latin typeface="Arial"/>
              <a:cs typeface="Arial"/>
            </a:endParaRPr>
          </a:p>
          <a:p>
            <a:pPr marL="553085" marR="234950" lvl="1" indent="-180340">
              <a:lnSpc>
                <a:spcPct val="105000"/>
              </a:lnSpc>
              <a:spcBef>
                <a:spcPts val="495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as instruções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aritméticas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e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lógicas </a:t>
            </a:r>
            <a:r>
              <a:rPr sz="2000" dirty="0">
                <a:latin typeface="Arial"/>
                <a:cs typeface="Arial"/>
              </a:rPr>
              <a:t>armazenam o resultado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à  saída da ALU no registo destino especificado na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instrução</a:t>
            </a:r>
            <a:endParaRPr sz="2000">
              <a:latin typeface="Arial"/>
              <a:cs typeface="Arial"/>
            </a:endParaRPr>
          </a:p>
          <a:p>
            <a:pPr marL="553085" marR="5080" lvl="1" indent="-180340">
              <a:lnSpc>
                <a:spcPct val="105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a instrução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sw </a:t>
            </a:r>
            <a:r>
              <a:rPr sz="2000" dirty="0">
                <a:latin typeface="Arial"/>
                <a:cs typeface="Arial"/>
              </a:rPr>
              <a:t>acede à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dirty="0">
                <a:latin typeface="Arial"/>
                <a:cs typeface="Arial"/>
              </a:rPr>
              <a:t>para escrita do </a:t>
            </a:r>
            <a:r>
              <a:rPr sz="2000" spc="-5" dirty="0">
                <a:latin typeface="Arial"/>
                <a:cs typeface="Arial"/>
              </a:rPr>
              <a:t>valor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registo  </a:t>
            </a:r>
            <a:r>
              <a:rPr sz="2000" spc="-5" dirty="0">
                <a:latin typeface="Arial"/>
                <a:cs typeface="Arial"/>
              </a:rPr>
              <a:t>lido anteriormente </a:t>
            </a:r>
            <a:r>
              <a:rPr sz="2000" dirty="0">
                <a:latin typeface="Arial"/>
                <a:cs typeface="Arial"/>
              </a:rPr>
              <a:t>(codificado no campo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rt)</a:t>
            </a:r>
            <a:endParaRPr sz="2000">
              <a:latin typeface="Arial"/>
              <a:cs typeface="Arial"/>
            </a:endParaRPr>
          </a:p>
          <a:p>
            <a:pPr marL="553085" marR="212090" lvl="1" indent="-180340">
              <a:lnSpc>
                <a:spcPct val="105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a instrução </a:t>
            </a:r>
            <a:r>
              <a:rPr sz="2000" b="1" spc="-10" dirty="0">
                <a:solidFill>
                  <a:srgbClr val="3232CC"/>
                </a:solidFill>
                <a:latin typeface="Arial"/>
                <a:cs typeface="Arial"/>
              </a:rPr>
              <a:t>lw </a:t>
            </a:r>
            <a:r>
              <a:rPr sz="2000" dirty="0">
                <a:latin typeface="Arial"/>
                <a:cs typeface="Arial"/>
              </a:rPr>
              <a:t>acede à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dirty="0">
                <a:latin typeface="Arial"/>
                <a:cs typeface="Arial"/>
              </a:rPr>
              <a:t>para </a:t>
            </a:r>
            <a:r>
              <a:rPr sz="2000" spc="-5" dirty="0">
                <a:latin typeface="Arial"/>
                <a:cs typeface="Arial"/>
              </a:rPr>
              <a:t>leitura;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valor lido </a:t>
            </a:r>
            <a:r>
              <a:rPr sz="2000" dirty="0">
                <a:latin typeface="Arial"/>
                <a:cs typeface="Arial"/>
              </a:rPr>
              <a:t>da 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dirty="0">
                <a:latin typeface="Arial"/>
                <a:cs typeface="Arial"/>
              </a:rPr>
              <a:t>é, de seguida, escrito no registo destino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especificado  na instrução (codificado no campo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rt)</a:t>
            </a:r>
            <a:endParaRPr sz="2000">
              <a:latin typeface="Arial"/>
              <a:cs typeface="Arial"/>
            </a:endParaRPr>
          </a:p>
          <a:p>
            <a:pPr marL="553085" marR="245110" lvl="1" indent="-180340">
              <a:lnSpc>
                <a:spcPct val="105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a instrução de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branch </a:t>
            </a:r>
            <a:r>
              <a:rPr sz="2000" dirty="0">
                <a:latin typeface="Arial"/>
                <a:cs typeface="Arial"/>
              </a:rPr>
              <a:t>pode </a:t>
            </a:r>
            <a:r>
              <a:rPr sz="2000" spc="-5" dirty="0">
                <a:latin typeface="Arial"/>
                <a:cs typeface="Arial"/>
              </a:rPr>
              <a:t>ter </a:t>
            </a:r>
            <a:r>
              <a:rPr sz="2000" dirty="0">
                <a:latin typeface="Arial"/>
                <a:cs typeface="Arial"/>
              </a:rPr>
              <a:t>que </a:t>
            </a:r>
            <a:r>
              <a:rPr sz="2000" spc="-5" dirty="0">
                <a:latin typeface="Arial"/>
                <a:cs typeface="Arial"/>
              </a:rPr>
              <a:t>alterar </a:t>
            </a:r>
            <a:r>
              <a:rPr sz="2000" dirty="0">
                <a:latin typeface="Arial"/>
                <a:cs typeface="Arial"/>
              </a:rPr>
              <a:t>o conteúdo do  registo Program Counter </a:t>
            </a:r>
            <a:r>
              <a:rPr sz="2000" spc="-5" dirty="0">
                <a:latin typeface="Arial"/>
                <a:cs typeface="Arial"/>
              </a:rPr>
              <a:t>(i.e. </a:t>
            </a:r>
            <a:r>
              <a:rPr sz="2000" dirty="0">
                <a:latin typeface="Arial"/>
                <a:cs typeface="Arial"/>
              </a:rPr>
              <a:t>o endereço onde se encontra a  </a:t>
            </a:r>
            <a:r>
              <a:rPr sz="2000" spc="-5" dirty="0">
                <a:latin typeface="Arial"/>
                <a:cs typeface="Arial"/>
              </a:rPr>
              <a:t>próxima </a:t>
            </a:r>
            <a:r>
              <a:rPr sz="2000" dirty="0">
                <a:latin typeface="Arial"/>
                <a:cs typeface="Arial"/>
              </a:rPr>
              <a:t>instrução a ser executada) no caso de a condição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  </a:t>
            </a:r>
            <a:r>
              <a:rPr sz="2000" spc="-5" dirty="0">
                <a:latin typeface="Arial"/>
                <a:cs typeface="Arial"/>
              </a:rPr>
              <a:t>teste </a:t>
            </a:r>
            <a:r>
              <a:rPr sz="2000" dirty="0">
                <a:latin typeface="Arial"/>
                <a:cs typeface="Arial"/>
              </a:rPr>
              <a:t>ser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verdadeira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6291" y="3832721"/>
            <a:ext cx="260985" cy="302260"/>
          </a:xfrm>
          <a:custGeom>
            <a:avLst/>
            <a:gdLst/>
            <a:ahLst/>
            <a:cxnLst/>
            <a:rect l="l" t="t" r="r" b="b"/>
            <a:pathLst>
              <a:path w="260985" h="302260">
                <a:moveTo>
                  <a:pt x="0" y="301744"/>
                </a:moveTo>
                <a:lnTo>
                  <a:pt x="260602" y="301744"/>
                </a:lnTo>
                <a:lnTo>
                  <a:pt x="260602" y="0"/>
                </a:lnTo>
                <a:lnTo>
                  <a:pt x="0" y="0"/>
                </a:lnTo>
                <a:lnTo>
                  <a:pt x="0" y="301744"/>
                </a:lnTo>
                <a:close/>
              </a:path>
            </a:pathLst>
          </a:custGeom>
          <a:solidFill>
            <a:srgbClr val="FACD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073" y="34899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69570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Implementação de um </a:t>
            </a:r>
            <a:r>
              <a:rPr sz="2400" i="1" spc="-5" dirty="0">
                <a:latin typeface="Arial"/>
                <a:cs typeface="Arial"/>
              </a:rPr>
              <a:t>Datapath </a:t>
            </a:r>
            <a:r>
              <a:rPr sz="2400" spc="-5" dirty="0"/>
              <a:t>– </a:t>
            </a:r>
            <a:r>
              <a:rPr sz="2400" i="1" spc="-5" dirty="0">
                <a:latin typeface="Arial"/>
                <a:cs typeface="Arial"/>
              </a:rPr>
              <a:t>Instruction</a:t>
            </a:r>
            <a:r>
              <a:rPr sz="2400" i="1" spc="3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Fetch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463941" y="1500631"/>
            <a:ext cx="7769225" cy="261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5080" indent="-181610">
              <a:lnSpc>
                <a:spcPct val="100000"/>
              </a:lnSpc>
              <a:spcBef>
                <a:spcPts val="100"/>
              </a:spcBef>
              <a:buChar char="•"/>
              <a:tabLst>
                <a:tab pos="194310" algn="l"/>
              </a:tabLst>
            </a:pPr>
            <a:r>
              <a:rPr sz="2000" dirty="0">
                <a:latin typeface="Arial"/>
                <a:cs typeface="Arial"/>
              </a:rPr>
              <a:t>O processo de acesso à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dirty="0">
                <a:latin typeface="Arial"/>
                <a:cs typeface="Arial"/>
              </a:rPr>
              <a:t>para </a:t>
            </a:r>
            <a:r>
              <a:rPr sz="2000" spc="-5" dirty="0">
                <a:latin typeface="Arial"/>
                <a:cs typeface="Arial"/>
              </a:rPr>
              <a:t>leitura </a:t>
            </a:r>
            <a:r>
              <a:rPr sz="2000" dirty="0">
                <a:latin typeface="Arial"/>
                <a:cs typeface="Arial"/>
              </a:rPr>
              <a:t>da </a:t>
            </a:r>
            <a:r>
              <a:rPr sz="2000" spc="-5" dirty="0">
                <a:latin typeface="Arial"/>
                <a:cs typeface="Arial"/>
              </a:rPr>
              <a:t>próxima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instrução  é </a:t>
            </a:r>
            <a:r>
              <a:rPr sz="2000" spc="-5" dirty="0">
                <a:latin typeface="Arial"/>
                <a:cs typeface="Arial"/>
              </a:rPr>
              <a:t>genericamente </a:t>
            </a:r>
            <a:r>
              <a:rPr sz="2000" dirty="0">
                <a:latin typeface="Arial"/>
                <a:cs typeface="Arial"/>
              </a:rPr>
              <a:t>designado por </a:t>
            </a:r>
            <a:r>
              <a:rPr sz="2000" b="1" i="1" spc="-5" dirty="0">
                <a:solidFill>
                  <a:srgbClr val="3232CC"/>
                </a:solidFill>
                <a:latin typeface="Arial"/>
                <a:cs typeface="Arial"/>
              </a:rPr>
              <a:t>Instruction</a:t>
            </a:r>
            <a:r>
              <a:rPr sz="2000" b="1" i="1" spc="-14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3232CC"/>
                </a:solidFill>
                <a:latin typeface="Arial"/>
                <a:cs typeface="Arial"/>
              </a:rPr>
              <a:t>Fetch</a:t>
            </a:r>
            <a:endParaRPr sz="2000">
              <a:latin typeface="Arial"/>
              <a:cs typeface="Arial"/>
            </a:endParaRPr>
          </a:p>
          <a:p>
            <a:pPr marL="193675" marR="330200" indent="-181610">
              <a:lnSpc>
                <a:spcPct val="100000"/>
              </a:lnSpc>
              <a:spcBef>
                <a:spcPts val="600"/>
              </a:spcBef>
              <a:buChar char="•"/>
              <a:tabLst>
                <a:tab pos="194310" algn="l"/>
              </a:tabLst>
            </a:pPr>
            <a:r>
              <a:rPr sz="2000" dirty="0">
                <a:latin typeface="Arial"/>
                <a:cs typeface="Arial"/>
              </a:rPr>
              <a:t>Por uma questão de </a:t>
            </a:r>
            <a:r>
              <a:rPr sz="2000" spc="-5" dirty="0">
                <a:latin typeface="Arial"/>
                <a:cs typeface="Arial"/>
              </a:rPr>
              <a:t>simplificar </a:t>
            </a:r>
            <a:r>
              <a:rPr sz="2000" dirty="0">
                <a:latin typeface="Arial"/>
                <a:cs typeface="Arial"/>
              </a:rPr>
              <a:t>a organização da informação,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  instruções que compõem um programa são armazenadas  sequencialmente na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memória:</a:t>
            </a:r>
            <a:endParaRPr sz="2000">
              <a:latin typeface="Arial"/>
              <a:cs typeface="Arial"/>
            </a:endParaRPr>
          </a:p>
          <a:p>
            <a:pPr marL="553085" marR="56515" lvl="1" indent="-180340" algn="just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se a instrução </a:t>
            </a:r>
            <a:r>
              <a:rPr sz="2000" b="1" i="1" dirty="0">
                <a:solidFill>
                  <a:srgbClr val="3232CC"/>
                </a:solidFill>
                <a:latin typeface="Arial"/>
                <a:cs typeface="Arial"/>
              </a:rPr>
              <a:t>n </a:t>
            </a:r>
            <a:r>
              <a:rPr sz="2000" dirty="0">
                <a:latin typeface="Arial"/>
                <a:cs typeface="Arial"/>
              </a:rPr>
              <a:t>se encontra armazenada no endereço </a:t>
            </a:r>
            <a:r>
              <a:rPr sz="2000" b="1" i="1" dirty="0">
                <a:solidFill>
                  <a:srgbClr val="3232CC"/>
                </a:solidFill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então  </a:t>
            </a:r>
            <a:r>
              <a:rPr sz="2000" dirty="0">
                <a:latin typeface="Arial"/>
                <a:cs typeface="Arial"/>
              </a:rPr>
              <a:t>a instrução </a:t>
            </a:r>
            <a:r>
              <a:rPr sz="2000" b="1" i="1" dirty="0">
                <a:solidFill>
                  <a:srgbClr val="3232CC"/>
                </a:solidFill>
                <a:latin typeface="Arial"/>
                <a:cs typeface="Arial"/>
              </a:rPr>
              <a:t>n+1 </a:t>
            </a:r>
            <a:r>
              <a:rPr sz="2000" spc="-5" dirty="0">
                <a:latin typeface="Arial"/>
                <a:cs typeface="Arial"/>
              </a:rPr>
              <a:t>encontra-se </a:t>
            </a:r>
            <a:r>
              <a:rPr sz="2000" dirty="0">
                <a:latin typeface="Arial"/>
                <a:cs typeface="Arial"/>
              </a:rPr>
              <a:t>armazenada no endereço </a:t>
            </a:r>
            <a:r>
              <a:rPr sz="2000" b="1" i="1" dirty="0">
                <a:solidFill>
                  <a:srgbClr val="3232CC"/>
                </a:solidFill>
                <a:latin typeface="Arial"/>
                <a:cs typeface="Arial"/>
              </a:rPr>
              <a:t>k+x</a:t>
            </a:r>
            <a:r>
              <a:rPr sz="2000" dirty="0">
                <a:latin typeface="Arial"/>
                <a:cs typeface="Arial"/>
              </a:rPr>
              <a:t>, em  que </a:t>
            </a:r>
            <a:r>
              <a:rPr sz="2000" b="1" i="1" dirty="0">
                <a:solidFill>
                  <a:srgbClr val="3232CC"/>
                </a:solidFill>
                <a:latin typeface="Arial"/>
                <a:cs typeface="Arial"/>
              </a:rPr>
              <a:t>x </a:t>
            </a:r>
            <a:r>
              <a:rPr sz="2000" dirty="0">
                <a:latin typeface="Arial"/>
                <a:cs typeface="Arial"/>
              </a:rPr>
              <a:t>é a dimensão da instrução </a:t>
            </a:r>
            <a:r>
              <a:rPr sz="2000" b="1" i="1" spc="-5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medida em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bytes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3941" y="4169154"/>
            <a:ext cx="7689850" cy="224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3085" marR="815975" indent="-180340">
              <a:lnSpc>
                <a:spcPct val="100000"/>
              </a:lnSpc>
              <a:spcBef>
                <a:spcPts val="100"/>
              </a:spcBef>
              <a:buSzPct val="77777"/>
              <a:buFont typeface="Wingdings"/>
              <a:buChar char=""/>
              <a:tabLst>
                <a:tab pos="553720" algn="l"/>
              </a:tabLst>
            </a:pPr>
            <a:r>
              <a:rPr sz="1800" spc="-5" dirty="0">
                <a:latin typeface="Arial"/>
                <a:cs typeface="Arial"/>
              </a:rPr>
              <a:t>no MIPS, a dimensão das instruções é </a:t>
            </a:r>
            <a:r>
              <a:rPr sz="1800" spc="-10" dirty="0">
                <a:latin typeface="Arial"/>
                <a:cs typeface="Arial"/>
              </a:rPr>
              <a:t>fixa </a:t>
            </a:r>
            <a:r>
              <a:rPr sz="1800" spc="-5" dirty="0">
                <a:latin typeface="Arial"/>
                <a:cs typeface="Arial"/>
              </a:rPr>
              <a:t>e igual a 4 </a:t>
            </a:r>
            <a:r>
              <a:rPr sz="1800" spc="-10" dirty="0">
                <a:latin typeface="Arial"/>
                <a:cs typeface="Arial"/>
              </a:rPr>
              <a:t>bytes; </a:t>
            </a:r>
            <a:r>
              <a:rPr sz="1800" spc="-5" dirty="0">
                <a:latin typeface="Arial"/>
                <a:cs typeface="Arial"/>
              </a:rPr>
              <a:t>o  endereço </a:t>
            </a:r>
            <a:r>
              <a:rPr sz="1800" b="1" i="1" spc="-5" dirty="0">
                <a:solidFill>
                  <a:srgbClr val="3232CC"/>
                </a:solidFill>
                <a:latin typeface="Arial"/>
                <a:cs typeface="Arial"/>
              </a:rPr>
              <a:t>k </a:t>
            </a:r>
            <a:r>
              <a:rPr sz="1800" spc="-5" dirty="0">
                <a:latin typeface="Arial"/>
                <a:cs typeface="Arial"/>
              </a:rPr>
              <a:t>é sempre um 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múltiplo </a:t>
            </a:r>
            <a:r>
              <a:rPr sz="1800" b="1" dirty="0">
                <a:solidFill>
                  <a:srgbClr val="3232CC"/>
                </a:solidFill>
                <a:latin typeface="Arial"/>
                <a:cs typeface="Arial"/>
              </a:rPr>
              <a:t>de</a:t>
            </a:r>
            <a:r>
              <a:rPr sz="1800" b="1" spc="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93675" marR="223520" indent="-18161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94310" algn="l"/>
              </a:tabLst>
            </a:pP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O processo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de </a:t>
            </a:r>
            <a:r>
              <a:rPr sz="2000" b="1" i="1" spc="-5" dirty="0">
                <a:solidFill>
                  <a:srgbClr val="3232CC"/>
                </a:solidFill>
                <a:latin typeface="Arial"/>
                <a:cs typeface="Arial"/>
              </a:rPr>
              <a:t>Instruction </a:t>
            </a:r>
            <a:r>
              <a:rPr sz="2000" b="1" i="1" dirty="0">
                <a:solidFill>
                  <a:srgbClr val="3232CC"/>
                </a:solidFill>
                <a:latin typeface="Arial"/>
                <a:cs typeface="Arial"/>
              </a:rPr>
              <a:t>Fetch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deverá, uma </a:t>
            </a:r>
            <a:r>
              <a:rPr sz="2000" b="1" spc="-10" dirty="0">
                <a:solidFill>
                  <a:srgbClr val="3232CC"/>
                </a:solidFill>
                <a:latin typeface="Arial"/>
                <a:cs typeface="Arial"/>
              </a:rPr>
              <a:t>vez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concluído,  deixar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o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conteúdo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do PC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pronto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para endereçar a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próxima  instrução</a:t>
            </a:r>
            <a:endParaRPr sz="2000">
              <a:latin typeface="Arial"/>
              <a:cs typeface="Arial"/>
            </a:endParaRPr>
          </a:p>
          <a:p>
            <a:pPr marL="553085" marR="5080" lvl="1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No caso do </a:t>
            </a:r>
            <a:r>
              <a:rPr sz="2000" spc="-5" dirty="0">
                <a:latin typeface="Arial"/>
                <a:cs typeface="Arial"/>
              </a:rPr>
              <a:t>MIPS, tal </a:t>
            </a:r>
            <a:r>
              <a:rPr sz="2000" dirty="0">
                <a:latin typeface="Arial"/>
                <a:cs typeface="Arial"/>
              </a:rPr>
              <a:t>corresponde a adicionar a constante 4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ao  </a:t>
            </a:r>
            <a:r>
              <a:rPr sz="2000" spc="-5" dirty="0">
                <a:latin typeface="Arial"/>
                <a:cs typeface="Arial"/>
              </a:rPr>
              <a:t>valor atual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PC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8577" y="4026798"/>
            <a:ext cx="102933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4 de 4</a:t>
            </a:r>
            <a:r>
              <a:rPr sz="1450" spc="-7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450" spc="-5" dirty="0">
                <a:solidFill>
                  <a:srgbClr val="FF2600"/>
                </a:solidFill>
                <a:latin typeface="Arial"/>
                <a:cs typeface="Arial"/>
              </a:rPr>
              <a:t>bytes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69570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Implementação de um </a:t>
            </a:r>
            <a:r>
              <a:rPr sz="2400" i="1" spc="-5" dirty="0">
                <a:latin typeface="Arial"/>
                <a:cs typeface="Arial"/>
              </a:rPr>
              <a:t>Datapath – Instruction</a:t>
            </a:r>
            <a:r>
              <a:rPr sz="2400" i="1" spc="3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Fetch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7522" y="4410455"/>
            <a:ext cx="1312545" cy="1606550"/>
          </a:xfrm>
          <a:custGeom>
            <a:avLst/>
            <a:gdLst/>
            <a:ahLst/>
            <a:cxnLst/>
            <a:rect l="l" t="t" r="r" b="b"/>
            <a:pathLst>
              <a:path w="1312545" h="1606550">
                <a:moveTo>
                  <a:pt x="0" y="0"/>
                </a:moveTo>
                <a:lnTo>
                  <a:pt x="0" y="1606296"/>
                </a:lnTo>
                <a:lnTo>
                  <a:pt x="1312164" y="1606296"/>
                </a:lnTo>
                <a:lnTo>
                  <a:pt x="13121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7521" y="4410455"/>
            <a:ext cx="1312545" cy="1606550"/>
          </a:xfrm>
          <a:custGeom>
            <a:avLst/>
            <a:gdLst/>
            <a:ahLst/>
            <a:cxnLst/>
            <a:rect l="l" t="t" r="r" b="b"/>
            <a:pathLst>
              <a:path w="1312545" h="1606550">
                <a:moveTo>
                  <a:pt x="0" y="1606295"/>
                </a:moveTo>
                <a:lnTo>
                  <a:pt x="1312163" y="1606295"/>
                </a:lnTo>
                <a:lnTo>
                  <a:pt x="1312163" y="0"/>
                </a:lnTo>
                <a:lnTo>
                  <a:pt x="0" y="0"/>
                </a:lnTo>
                <a:lnTo>
                  <a:pt x="0" y="1606295"/>
                </a:lnTo>
                <a:close/>
              </a:path>
            </a:pathLst>
          </a:custGeom>
          <a:ln w="12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47522" y="4575478"/>
            <a:ext cx="1312545" cy="141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403225">
              <a:lnSpc>
                <a:spcPct val="100800"/>
              </a:lnSpc>
              <a:spcBef>
                <a:spcPts val="100"/>
              </a:spcBef>
            </a:pPr>
            <a:r>
              <a:rPr sz="1250" b="1" spc="-15" dirty="0">
                <a:latin typeface="Arial"/>
                <a:cs typeface="Arial"/>
              </a:rPr>
              <a:t>In</a:t>
            </a:r>
            <a:r>
              <a:rPr sz="1250" b="1" spc="55" dirty="0">
                <a:latin typeface="Arial"/>
                <a:cs typeface="Arial"/>
              </a:rPr>
              <a:t>s</a:t>
            </a:r>
            <a:r>
              <a:rPr sz="1250" b="1" spc="-5" dirty="0">
                <a:latin typeface="Arial"/>
                <a:cs typeface="Arial"/>
              </a:rPr>
              <a:t>t</a:t>
            </a:r>
            <a:r>
              <a:rPr sz="1250" b="1" spc="25" dirty="0">
                <a:latin typeface="Arial"/>
                <a:cs typeface="Arial"/>
              </a:rPr>
              <a:t>r</a:t>
            </a:r>
            <a:r>
              <a:rPr sz="1250" b="1" spc="-15" dirty="0">
                <a:latin typeface="Arial"/>
                <a:cs typeface="Arial"/>
              </a:rPr>
              <a:t>u</a:t>
            </a:r>
            <a:r>
              <a:rPr sz="1250" b="1" spc="-25" dirty="0">
                <a:latin typeface="Arial"/>
                <a:cs typeface="Arial"/>
              </a:rPr>
              <a:t>c</a:t>
            </a:r>
            <a:r>
              <a:rPr sz="1250" b="1" spc="-5" dirty="0">
                <a:latin typeface="Arial"/>
                <a:cs typeface="Arial"/>
              </a:rPr>
              <a:t>t</a:t>
            </a:r>
            <a:r>
              <a:rPr sz="1250" b="1" spc="-15" dirty="0">
                <a:latin typeface="Arial"/>
                <a:cs typeface="Arial"/>
              </a:rPr>
              <a:t>io</a:t>
            </a:r>
            <a:r>
              <a:rPr sz="1250" b="1" dirty="0">
                <a:latin typeface="Arial"/>
                <a:cs typeface="Arial"/>
              </a:rPr>
              <a:t>n  </a:t>
            </a:r>
            <a:r>
              <a:rPr sz="1250" b="1" spc="5" dirty="0">
                <a:latin typeface="Arial"/>
                <a:cs typeface="Arial"/>
              </a:rPr>
              <a:t>Address</a:t>
            </a:r>
            <a:endParaRPr sz="1250">
              <a:latin typeface="Arial"/>
              <a:cs typeface="Arial"/>
            </a:endParaRPr>
          </a:p>
          <a:p>
            <a:pPr marL="310515" marR="59055" indent="586740">
              <a:lnSpc>
                <a:spcPct val="100800"/>
              </a:lnSpc>
              <a:spcBef>
                <a:spcPts val="875"/>
              </a:spcBef>
            </a:pPr>
            <a:r>
              <a:rPr sz="1250" b="1" spc="15" dirty="0">
                <a:latin typeface="Arial"/>
                <a:cs typeface="Arial"/>
              </a:rPr>
              <a:t>D</a:t>
            </a:r>
            <a:r>
              <a:rPr sz="1250" b="1" spc="-25" dirty="0">
                <a:latin typeface="Arial"/>
                <a:cs typeface="Arial"/>
              </a:rPr>
              <a:t>a</a:t>
            </a:r>
            <a:r>
              <a:rPr sz="1250" b="1" spc="10" dirty="0">
                <a:latin typeface="Arial"/>
                <a:cs typeface="Arial"/>
              </a:rPr>
              <a:t>t</a:t>
            </a:r>
            <a:r>
              <a:rPr sz="1250" b="1" dirty="0">
                <a:latin typeface="Arial"/>
                <a:cs typeface="Arial"/>
              </a:rPr>
              <a:t>a  </a:t>
            </a:r>
            <a:r>
              <a:rPr sz="1250" b="1" spc="-5" dirty="0">
                <a:latin typeface="Arial"/>
                <a:cs typeface="Arial"/>
              </a:rPr>
              <a:t>(</a:t>
            </a:r>
            <a:r>
              <a:rPr sz="1250" b="1" spc="-15" dirty="0">
                <a:latin typeface="Arial"/>
                <a:cs typeface="Arial"/>
              </a:rPr>
              <a:t>In</a:t>
            </a:r>
            <a:r>
              <a:rPr sz="1250" b="1" spc="55" dirty="0">
                <a:latin typeface="Arial"/>
                <a:cs typeface="Arial"/>
              </a:rPr>
              <a:t>s</a:t>
            </a:r>
            <a:r>
              <a:rPr sz="1250" b="1" spc="-5" dirty="0">
                <a:latin typeface="Arial"/>
                <a:cs typeface="Arial"/>
              </a:rPr>
              <a:t>t</a:t>
            </a:r>
            <a:r>
              <a:rPr sz="1250" b="1" spc="10" dirty="0">
                <a:latin typeface="Arial"/>
                <a:cs typeface="Arial"/>
              </a:rPr>
              <a:t>r</a:t>
            </a:r>
            <a:r>
              <a:rPr sz="1250" b="1" spc="-15" dirty="0">
                <a:latin typeface="Arial"/>
                <a:cs typeface="Arial"/>
              </a:rPr>
              <a:t>u</a:t>
            </a:r>
            <a:r>
              <a:rPr sz="1250" b="1" spc="-25" dirty="0">
                <a:latin typeface="Arial"/>
                <a:cs typeface="Arial"/>
              </a:rPr>
              <a:t>c</a:t>
            </a:r>
            <a:r>
              <a:rPr sz="1250" b="1" spc="-5" dirty="0">
                <a:latin typeface="Arial"/>
                <a:cs typeface="Arial"/>
              </a:rPr>
              <a:t>t</a:t>
            </a:r>
            <a:r>
              <a:rPr sz="1250" b="1" spc="-15" dirty="0">
                <a:latin typeface="Arial"/>
                <a:cs typeface="Arial"/>
              </a:rPr>
              <a:t>i</a:t>
            </a:r>
            <a:r>
              <a:rPr sz="1250" b="1" dirty="0">
                <a:latin typeface="Arial"/>
                <a:cs typeface="Arial"/>
              </a:rPr>
              <a:t>o</a:t>
            </a:r>
            <a:r>
              <a:rPr sz="1250" b="1" spc="25" dirty="0">
                <a:latin typeface="Arial"/>
                <a:cs typeface="Arial"/>
              </a:rPr>
              <a:t>n</a:t>
            </a:r>
            <a:r>
              <a:rPr sz="1250" b="1" dirty="0">
                <a:latin typeface="Arial"/>
                <a:cs typeface="Arial"/>
              </a:rPr>
              <a:t>)</a:t>
            </a:r>
            <a:endParaRPr sz="1250">
              <a:latin typeface="Arial"/>
              <a:cs typeface="Arial"/>
            </a:endParaRPr>
          </a:p>
          <a:p>
            <a:pPr marL="65405" marR="497205">
              <a:lnSpc>
                <a:spcPct val="100800"/>
              </a:lnSpc>
              <a:spcBef>
                <a:spcPts val="1010"/>
              </a:spcBef>
            </a:pPr>
            <a:r>
              <a:rPr sz="1250" spc="-15" dirty="0">
                <a:latin typeface="Arial"/>
                <a:cs typeface="Arial"/>
              </a:rPr>
              <a:t>I</a:t>
            </a:r>
            <a:r>
              <a:rPr sz="1250" spc="55" dirty="0">
                <a:latin typeface="Arial"/>
                <a:cs typeface="Arial"/>
              </a:rPr>
              <a:t>n</a:t>
            </a:r>
            <a:r>
              <a:rPr sz="1250" spc="-40" dirty="0">
                <a:latin typeface="Arial"/>
                <a:cs typeface="Arial"/>
              </a:rPr>
              <a:t>s</a:t>
            </a:r>
            <a:r>
              <a:rPr sz="1250" spc="-15" dirty="0">
                <a:latin typeface="Arial"/>
                <a:cs typeface="Arial"/>
              </a:rPr>
              <a:t>t</a:t>
            </a:r>
            <a:r>
              <a:rPr sz="1250" spc="-5" dirty="0">
                <a:latin typeface="Arial"/>
                <a:cs typeface="Arial"/>
              </a:rPr>
              <a:t>r</a:t>
            </a:r>
            <a:r>
              <a:rPr sz="1250" spc="55" dirty="0">
                <a:latin typeface="Arial"/>
                <a:cs typeface="Arial"/>
              </a:rPr>
              <a:t>u</a:t>
            </a:r>
            <a:r>
              <a:rPr sz="1250" spc="-40" dirty="0">
                <a:latin typeface="Arial"/>
                <a:cs typeface="Arial"/>
              </a:rPr>
              <a:t>c</a:t>
            </a:r>
            <a:r>
              <a:rPr sz="1250" spc="-5" dirty="0">
                <a:latin typeface="Arial"/>
                <a:cs typeface="Arial"/>
              </a:rPr>
              <a:t>t</a:t>
            </a:r>
            <a:r>
              <a:rPr sz="1250" spc="55" dirty="0">
                <a:latin typeface="Arial"/>
                <a:cs typeface="Arial"/>
              </a:rPr>
              <a:t>i</a:t>
            </a:r>
            <a:r>
              <a:rPr sz="1250" spc="-25" dirty="0">
                <a:latin typeface="Arial"/>
                <a:cs typeface="Arial"/>
              </a:rPr>
              <a:t>o</a:t>
            </a:r>
            <a:r>
              <a:rPr sz="1250" dirty="0">
                <a:latin typeface="Arial"/>
                <a:cs typeface="Arial"/>
              </a:rPr>
              <a:t>n  </a:t>
            </a:r>
            <a:r>
              <a:rPr sz="1250" spc="10" dirty="0">
                <a:latin typeface="Arial"/>
                <a:cs typeface="Arial"/>
              </a:rPr>
              <a:t>Memory</a:t>
            </a:r>
            <a:endParaRPr sz="1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25146" y="4732020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5" y="0"/>
                </a:lnTo>
              </a:path>
            </a:pathLst>
          </a:custGeom>
          <a:ln w="21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7878" y="4664964"/>
            <a:ext cx="200025" cy="132715"/>
          </a:xfrm>
          <a:custGeom>
            <a:avLst/>
            <a:gdLst/>
            <a:ahLst/>
            <a:cxnLst/>
            <a:rect l="l" t="t" r="r" b="b"/>
            <a:pathLst>
              <a:path w="200025" h="132714">
                <a:moveTo>
                  <a:pt x="199644" y="67056"/>
                </a:moveTo>
                <a:lnTo>
                  <a:pt x="0" y="0"/>
                </a:lnTo>
                <a:lnTo>
                  <a:pt x="0" y="132588"/>
                </a:lnTo>
                <a:lnTo>
                  <a:pt x="199644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9686" y="5186171"/>
            <a:ext cx="530860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351" y="0"/>
                </a:lnTo>
              </a:path>
            </a:pathLst>
          </a:custGeom>
          <a:ln w="21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73274" y="5119116"/>
            <a:ext cx="198120" cy="132715"/>
          </a:xfrm>
          <a:custGeom>
            <a:avLst/>
            <a:gdLst/>
            <a:ahLst/>
            <a:cxnLst/>
            <a:rect l="l" t="t" r="r" b="b"/>
            <a:pathLst>
              <a:path w="198120" h="132714">
                <a:moveTo>
                  <a:pt x="198120" y="67056"/>
                </a:moveTo>
                <a:lnTo>
                  <a:pt x="0" y="0"/>
                </a:lnTo>
                <a:lnTo>
                  <a:pt x="0" y="132588"/>
                </a:lnTo>
                <a:lnTo>
                  <a:pt x="198120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45086" y="4503420"/>
            <a:ext cx="480059" cy="963294"/>
          </a:xfrm>
          <a:custGeom>
            <a:avLst/>
            <a:gdLst/>
            <a:ahLst/>
            <a:cxnLst/>
            <a:rect l="l" t="t" r="r" b="b"/>
            <a:pathLst>
              <a:path w="480060" h="963295">
                <a:moveTo>
                  <a:pt x="0" y="0"/>
                </a:moveTo>
                <a:lnTo>
                  <a:pt x="0" y="963168"/>
                </a:lnTo>
                <a:lnTo>
                  <a:pt x="480060" y="963168"/>
                </a:lnTo>
                <a:lnTo>
                  <a:pt x="4800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45086" y="4503420"/>
            <a:ext cx="480059" cy="963294"/>
          </a:xfrm>
          <a:custGeom>
            <a:avLst/>
            <a:gdLst/>
            <a:ahLst/>
            <a:cxnLst/>
            <a:rect l="l" t="t" r="r" b="b"/>
            <a:pathLst>
              <a:path w="480060" h="963295">
                <a:moveTo>
                  <a:pt x="0" y="963167"/>
                </a:moveTo>
                <a:lnTo>
                  <a:pt x="480059" y="963167"/>
                </a:lnTo>
                <a:lnTo>
                  <a:pt x="480059" y="0"/>
                </a:lnTo>
                <a:lnTo>
                  <a:pt x="0" y="0"/>
                </a:lnTo>
                <a:lnTo>
                  <a:pt x="0" y="963167"/>
                </a:lnTo>
                <a:close/>
              </a:path>
            </a:pathLst>
          </a:custGeom>
          <a:ln w="12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45086" y="4828266"/>
            <a:ext cx="480059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35"/>
              </a:spcBef>
            </a:pPr>
            <a:r>
              <a:rPr sz="1650" spc="5" dirty="0">
                <a:latin typeface="Arial"/>
                <a:cs typeface="Arial"/>
              </a:rPr>
              <a:t>PC</a:t>
            </a:r>
            <a:endParaRPr sz="16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82374" y="4732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21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45442" y="4664964"/>
            <a:ext cx="200025" cy="132715"/>
          </a:xfrm>
          <a:custGeom>
            <a:avLst/>
            <a:gdLst/>
            <a:ahLst/>
            <a:cxnLst/>
            <a:rect l="l" t="t" r="r" b="b"/>
            <a:pathLst>
              <a:path w="200025" h="132714">
                <a:moveTo>
                  <a:pt x="199644" y="67056"/>
                </a:moveTo>
                <a:lnTo>
                  <a:pt x="0" y="0"/>
                </a:lnTo>
                <a:lnTo>
                  <a:pt x="0" y="132588"/>
                </a:lnTo>
                <a:lnTo>
                  <a:pt x="199644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6395" y="4680181"/>
            <a:ext cx="100628" cy="102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91333" y="5105400"/>
            <a:ext cx="144780" cy="160020"/>
          </a:xfrm>
          <a:custGeom>
            <a:avLst/>
            <a:gdLst/>
            <a:ahLst/>
            <a:cxnLst/>
            <a:rect l="l" t="t" r="r" b="b"/>
            <a:pathLst>
              <a:path w="144779" h="160020">
                <a:moveTo>
                  <a:pt x="144779" y="0"/>
                </a:moveTo>
                <a:lnTo>
                  <a:pt x="0" y="160019"/>
                </a:lnTo>
              </a:path>
            </a:pathLst>
          </a:custGeom>
          <a:ln w="10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167" y="4921504"/>
            <a:ext cx="1790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latin typeface="Arial"/>
                <a:cs typeface="Arial"/>
              </a:rPr>
              <a:t>3</a:t>
            </a:r>
            <a:r>
              <a:rPr sz="1100" spc="-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76962" y="4651247"/>
            <a:ext cx="125095" cy="160020"/>
          </a:xfrm>
          <a:custGeom>
            <a:avLst/>
            <a:gdLst/>
            <a:ahLst/>
            <a:cxnLst/>
            <a:rect l="l" t="t" r="r" b="b"/>
            <a:pathLst>
              <a:path w="125094" h="160020">
                <a:moveTo>
                  <a:pt x="124967" y="0"/>
                </a:moveTo>
                <a:lnTo>
                  <a:pt x="0" y="160019"/>
                </a:lnTo>
              </a:path>
            </a:pathLst>
          </a:custGeom>
          <a:ln w="10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22197" y="3058667"/>
            <a:ext cx="135890" cy="160020"/>
          </a:xfrm>
          <a:custGeom>
            <a:avLst/>
            <a:gdLst/>
            <a:ahLst/>
            <a:cxnLst/>
            <a:rect l="l" t="t" r="r" b="b"/>
            <a:pathLst>
              <a:path w="135889" h="160019">
                <a:moveTo>
                  <a:pt x="135635" y="0"/>
                </a:moveTo>
                <a:lnTo>
                  <a:pt x="0" y="160019"/>
                </a:lnTo>
              </a:path>
            </a:pathLst>
          </a:custGeom>
          <a:ln w="10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36936" y="2873249"/>
            <a:ext cx="17780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30" dirty="0">
                <a:latin typeface="Arial"/>
                <a:cs typeface="Arial"/>
              </a:rPr>
              <a:t>3</a:t>
            </a:r>
            <a:r>
              <a:rPr sz="1100" spc="-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31542" y="2738627"/>
            <a:ext cx="0" cy="871855"/>
          </a:xfrm>
          <a:custGeom>
            <a:avLst/>
            <a:gdLst/>
            <a:ahLst/>
            <a:cxnLst/>
            <a:rect l="l" t="t" r="r" b="b"/>
            <a:pathLst>
              <a:path h="871854">
                <a:moveTo>
                  <a:pt x="0" y="871727"/>
                </a:moveTo>
                <a:lnTo>
                  <a:pt x="0" y="0"/>
                </a:lnTo>
              </a:path>
            </a:pathLst>
          </a:custGeom>
          <a:ln w="214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82374" y="2737103"/>
            <a:ext cx="3249295" cy="0"/>
          </a:xfrm>
          <a:custGeom>
            <a:avLst/>
            <a:gdLst/>
            <a:ahLst/>
            <a:cxnLst/>
            <a:rect l="l" t="t" r="r" b="b"/>
            <a:pathLst>
              <a:path w="3249295">
                <a:moveTo>
                  <a:pt x="3249167" y="0"/>
                </a:moveTo>
                <a:lnTo>
                  <a:pt x="0" y="0"/>
                </a:lnTo>
              </a:path>
            </a:pathLst>
          </a:custGeom>
          <a:ln w="21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133987" y="3453736"/>
            <a:ext cx="3403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d</a:t>
            </a:r>
            <a:r>
              <a:rPr sz="1400" spc="1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18082" y="2927603"/>
            <a:ext cx="641985" cy="260985"/>
          </a:xfrm>
          <a:custGeom>
            <a:avLst/>
            <a:gdLst/>
            <a:ahLst/>
            <a:cxnLst/>
            <a:rect l="l" t="t" r="r" b="b"/>
            <a:pathLst>
              <a:path w="641985" h="260985">
                <a:moveTo>
                  <a:pt x="0" y="0"/>
                </a:moveTo>
                <a:lnTo>
                  <a:pt x="641603" y="260603"/>
                </a:lnTo>
              </a:path>
            </a:pathLst>
          </a:custGeom>
          <a:ln w="12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18082" y="2927603"/>
            <a:ext cx="137160" cy="675640"/>
          </a:xfrm>
          <a:custGeom>
            <a:avLst/>
            <a:gdLst/>
            <a:ahLst/>
            <a:cxnLst/>
            <a:rect l="l" t="t" r="r" b="b"/>
            <a:pathLst>
              <a:path w="137160" h="675639">
                <a:moveTo>
                  <a:pt x="0" y="0"/>
                </a:moveTo>
                <a:lnTo>
                  <a:pt x="0" y="571499"/>
                </a:lnTo>
                <a:lnTo>
                  <a:pt x="137159" y="675131"/>
                </a:lnTo>
              </a:path>
            </a:pathLst>
          </a:custGeom>
          <a:ln w="12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18082" y="3602735"/>
            <a:ext cx="137160" cy="676910"/>
          </a:xfrm>
          <a:custGeom>
            <a:avLst/>
            <a:gdLst/>
            <a:ahLst/>
            <a:cxnLst/>
            <a:rect l="l" t="t" r="r" b="b"/>
            <a:pathLst>
              <a:path w="137160" h="676910">
                <a:moveTo>
                  <a:pt x="0" y="676655"/>
                </a:moveTo>
                <a:lnTo>
                  <a:pt x="0" y="105155"/>
                </a:lnTo>
                <a:lnTo>
                  <a:pt x="137159" y="0"/>
                </a:lnTo>
              </a:path>
            </a:pathLst>
          </a:custGeom>
          <a:ln w="12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18082" y="4020311"/>
            <a:ext cx="641985" cy="259079"/>
          </a:xfrm>
          <a:custGeom>
            <a:avLst/>
            <a:gdLst/>
            <a:ahLst/>
            <a:cxnLst/>
            <a:rect l="l" t="t" r="r" b="b"/>
            <a:pathLst>
              <a:path w="641985" h="259079">
                <a:moveTo>
                  <a:pt x="0" y="259079"/>
                </a:moveTo>
                <a:lnTo>
                  <a:pt x="641603" y="0"/>
                </a:lnTo>
              </a:path>
            </a:pathLst>
          </a:custGeom>
          <a:ln w="12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59686" y="3188207"/>
            <a:ext cx="0" cy="832485"/>
          </a:xfrm>
          <a:custGeom>
            <a:avLst/>
            <a:gdLst/>
            <a:ahLst/>
            <a:cxnLst/>
            <a:rect l="l" t="t" r="r" b="b"/>
            <a:pathLst>
              <a:path h="832485">
                <a:moveTo>
                  <a:pt x="0" y="0"/>
                </a:moveTo>
                <a:lnTo>
                  <a:pt x="0" y="832103"/>
                </a:lnTo>
              </a:path>
            </a:pathLst>
          </a:custGeom>
          <a:ln w="128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36497" y="3128772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0" y="0"/>
                </a:moveTo>
                <a:lnTo>
                  <a:pt x="298703" y="0"/>
                </a:lnTo>
              </a:path>
            </a:pathLst>
          </a:custGeom>
          <a:ln w="21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18438" y="3061716"/>
            <a:ext cx="200025" cy="132715"/>
          </a:xfrm>
          <a:custGeom>
            <a:avLst/>
            <a:gdLst/>
            <a:ahLst/>
            <a:cxnLst/>
            <a:rect l="l" t="t" r="r" b="b"/>
            <a:pathLst>
              <a:path w="200025" h="132714">
                <a:moveTo>
                  <a:pt x="199644" y="67056"/>
                </a:moveTo>
                <a:lnTo>
                  <a:pt x="0" y="0"/>
                </a:lnTo>
                <a:lnTo>
                  <a:pt x="0" y="132588"/>
                </a:lnTo>
                <a:lnTo>
                  <a:pt x="199644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48077" y="3549395"/>
            <a:ext cx="135890" cy="161925"/>
          </a:xfrm>
          <a:custGeom>
            <a:avLst/>
            <a:gdLst/>
            <a:ahLst/>
            <a:cxnLst/>
            <a:rect l="l" t="t" r="r" b="b"/>
            <a:pathLst>
              <a:path w="135889" h="161925">
                <a:moveTo>
                  <a:pt x="135635" y="0"/>
                </a:moveTo>
                <a:lnTo>
                  <a:pt x="0" y="161543"/>
                </a:lnTo>
              </a:path>
            </a:pathLst>
          </a:custGeom>
          <a:ln w="10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662815" y="3365501"/>
            <a:ext cx="17780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30" dirty="0">
                <a:latin typeface="Arial"/>
                <a:cs typeface="Arial"/>
              </a:rPr>
              <a:t>3</a:t>
            </a:r>
            <a:r>
              <a:rPr sz="1100" spc="-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53618" y="4072127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4">
                <a:moveTo>
                  <a:pt x="0" y="0"/>
                </a:moveTo>
                <a:lnTo>
                  <a:pt x="481583" y="0"/>
                </a:lnTo>
              </a:path>
            </a:pathLst>
          </a:custGeom>
          <a:ln w="21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18438" y="4005072"/>
            <a:ext cx="200025" cy="132715"/>
          </a:xfrm>
          <a:custGeom>
            <a:avLst/>
            <a:gdLst/>
            <a:ahLst/>
            <a:cxnLst/>
            <a:rect l="l" t="t" r="r" b="b"/>
            <a:pathLst>
              <a:path w="200025" h="132714">
                <a:moveTo>
                  <a:pt x="199644" y="67056"/>
                </a:moveTo>
                <a:lnTo>
                  <a:pt x="0" y="0"/>
                </a:lnTo>
                <a:lnTo>
                  <a:pt x="0" y="132588"/>
                </a:lnTo>
                <a:lnTo>
                  <a:pt x="199644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076332" y="3915508"/>
            <a:ext cx="12700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59686" y="3610355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855" y="0"/>
                </a:lnTo>
              </a:path>
            </a:pathLst>
          </a:custGeom>
          <a:ln w="21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46709" y="3128772"/>
            <a:ext cx="638810" cy="0"/>
          </a:xfrm>
          <a:custGeom>
            <a:avLst/>
            <a:gdLst/>
            <a:ahLst/>
            <a:cxnLst/>
            <a:rect l="l" t="t" r="r" b="b"/>
            <a:pathLst>
              <a:path w="638810">
                <a:moveTo>
                  <a:pt x="0" y="0"/>
                </a:moveTo>
                <a:lnTo>
                  <a:pt x="638555" y="0"/>
                </a:lnTo>
              </a:path>
            </a:pathLst>
          </a:custGeom>
          <a:ln w="21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46709" y="3133344"/>
            <a:ext cx="0" cy="1598930"/>
          </a:xfrm>
          <a:custGeom>
            <a:avLst/>
            <a:gdLst/>
            <a:ahLst/>
            <a:cxnLst/>
            <a:rect l="l" t="t" r="r" b="b"/>
            <a:pathLst>
              <a:path h="1598929">
                <a:moveTo>
                  <a:pt x="0" y="0"/>
                </a:moveTo>
                <a:lnTo>
                  <a:pt x="0" y="1598675"/>
                </a:lnTo>
              </a:path>
            </a:pathLst>
          </a:custGeom>
          <a:ln w="214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82374" y="2737103"/>
            <a:ext cx="0" cy="1993900"/>
          </a:xfrm>
          <a:custGeom>
            <a:avLst/>
            <a:gdLst/>
            <a:ahLst/>
            <a:cxnLst/>
            <a:rect l="l" t="t" r="r" b="b"/>
            <a:pathLst>
              <a:path h="1993900">
                <a:moveTo>
                  <a:pt x="0" y="1993391"/>
                </a:moveTo>
                <a:lnTo>
                  <a:pt x="0" y="0"/>
                </a:lnTo>
              </a:path>
            </a:pathLst>
          </a:custGeom>
          <a:ln w="214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349641" y="5108681"/>
            <a:ext cx="51054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i="1" spc="10" dirty="0">
                <a:latin typeface="Arial"/>
                <a:cs typeface="Arial"/>
              </a:rPr>
              <a:t>c</a:t>
            </a:r>
            <a:r>
              <a:rPr sz="1650" i="1" dirty="0">
                <a:latin typeface="Arial"/>
                <a:cs typeface="Arial"/>
              </a:rPr>
              <a:t>lo</a:t>
            </a:r>
            <a:r>
              <a:rPr sz="1650" i="1" spc="10" dirty="0">
                <a:latin typeface="Arial"/>
                <a:cs typeface="Arial"/>
              </a:rPr>
              <a:t>c</a:t>
            </a:r>
            <a:r>
              <a:rPr sz="1650" i="1" spc="15" dirty="0">
                <a:latin typeface="Arial"/>
                <a:cs typeface="Arial"/>
              </a:rPr>
              <a:t>k</a:t>
            </a:r>
            <a:endParaRPr sz="16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45086" y="5145023"/>
            <a:ext cx="117475" cy="236220"/>
          </a:xfrm>
          <a:custGeom>
            <a:avLst/>
            <a:gdLst/>
            <a:ahLst/>
            <a:cxnLst/>
            <a:rect l="l" t="t" r="r" b="b"/>
            <a:pathLst>
              <a:path w="117475" h="236220">
                <a:moveTo>
                  <a:pt x="0" y="0"/>
                </a:moveTo>
                <a:lnTo>
                  <a:pt x="117347" y="118871"/>
                </a:lnTo>
                <a:lnTo>
                  <a:pt x="0" y="236219"/>
                </a:lnTo>
              </a:path>
            </a:pathLst>
          </a:custGeom>
          <a:ln w="128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59158" y="5265419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5">
                <a:moveTo>
                  <a:pt x="185927" y="0"/>
                </a:moveTo>
                <a:lnTo>
                  <a:pt x="0" y="0"/>
                </a:lnTo>
              </a:path>
            </a:pathLst>
          </a:custGeom>
          <a:ln w="12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957596" y="4824902"/>
            <a:ext cx="207645" cy="7308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95"/>
              </a:lnSpc>
            </a:pPr>
            <a:r>
              <a:rPr sz="1400" spc="-5" dirty="0">
                <a:latin typeface="Arial"/>
                <a:cs typeface="Arial"/>
              </a:rPr>
              <a:t>30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MSbs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291974" y="4021835"/>
            <a:ext cx="0" cy="344805"/>
          </a:xfrm>
          <a:custGeom>
            <a:avLst/>
            <a:gdLst/>
            <a:ahLst/>
            <a:cxnLst/>
            <a:rect l="l" t="t" r="r" b="b"/>
            <a:pathLst>
              <a:path h="344804">
                <a:moveTo>
                  <a:pt x="0" y="0"/>
                </a:moveTo>
                <a:lnTo>
                  <a:pt x="0" y="344423"/>
                </a:lnTo>
              </a:path>
            </a:pathLst>
          </a:custGeom>
          <a:ln w="178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41682" y="4354067"/>
            <a:ext cx="99060" cy="149860"/>
          </a:xfrm>
          <a:custGeom>
            <a:avLst/>
            <a:gdLst/>
            <a:ahLst/>
            <a:cxnLst/>
            <a:rect l="l" t="t" r="r" b="b"/>
            <a:pathLst>
              <a:path w="99060" h="149860">
                <a:moveTo>
                  <a:pt x="99060" y="0"/>
                </a:moveTo>
                <a:lnTo>
                  <a:pt x="0" y="0"/>
                </a:lnTo>
                <a:lnTo>
                  <a:pt x="50292" y="149352"/>
                </a:lnTo>
                <a:lnTo>
                  <a:pt x="99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052204" y="3744821"/>
            <a:ext cx="49212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-25" dirty="0">
                <a:latin typeface="Arial"/>
                <a:cs typeface="Arial"/>
              </a:rPr>
              <a:t>e</a:t>
            </a:r>
            <a:r>
              <a:rPr sz="1400" spc="55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322197" y="3982211"/>
            <a:ext cx="135890" cy="160020"/>
          </a:xfrm>
          <a:custGeom>
            <a:avLst/>
            <a:gdLst/>
            <a:ahLst/>
            <a:cxnLst/>
            <a:rect l="l" t="t" r="r" b="b"/>
            <a:pathLst>
              <a:path w="135889" h="160020">
                <a:moveTo>
                  <a:pt x="135635" y="0"/>
                </a:moveTo>
                <a:lnTo>
                  <a:pt x="0" y="160019"/>
                </a:lnTo>
              </a:path>
            </a:pathLst>
          </a:custGeom>
          <a:ln w="10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336936" y="3796792"/>
            <a:ext cx="17780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30" dirty="0">
                <a:latin typeface="Arial"/>
                <a:cs typeface="Arial"/>
              </a:rPr>
              <a:t>3</a:t>
            </a:r>
            <a:r>
              <a:rPr sz="1100" spc="-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903097" y="4651247"/>
            <a:ext cx="125095" cy="160020"/>
          </a:xfrm>
          <a:custGeom>
            <a:avLst/>
            <a:gdLst/>
            <a:ahLst/>
            <a:cxnLst/>
            <a:rect l="l" t="t" r="r" b="b"/>
            <a:pathLst>
              <a:path w="125094" h="160020">
                <a:moveTo>
                  <a:pt x="124967" y="0"/>
                </a:moveTo>
                <a:lnTo>
                  <a:pt x="0" y="160019"/>
                </a:lnTo>
              </a:path>
            </a:pathLst>
          </a:custGeom>
          <a:ln w="10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584080" y="4467352"/>
            <a:ext cx="508634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8455" algn="l"/>
              </a:tabLst>
            </a:pPr>
            <a:r>
              <a:rPr sz="1100" spc="-30" dirty="0">
                <a:latin typeface="Arial"/>
                <a:cs typeface="Arial"/>
              </a:rPr>
              <a:t>3</a:t>
            </a:r>
            <a:r>
              <a:rPr sz="1100" spc="-5" dirty="0">
                <a:latin typeface="Arial"/>
                <a:cs typeface="Arial"/>
              </a:rPr>
              <a:t>2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10" dirty="0">
                <a:latin typeface="Arial"/>
                <a:cs typeface="Arial"/>
              </a:rPr>
              <a:t>3</a:t>
            </a:r>
            <a:r>
              <a:rPr sz="1100" spc="-5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880994" y="3209544"/>
            <a:ext cx="445134" cy="1077595"/>
          </a:xfrm>
          <a:custGeom>
            <a:avLst/>
            <a:gdLst/>
            <a:ahLst/>
            <a:cxnLst/>
            <a:rect l="l" t="t" r="r" b="b"/>
            <a:pathLst>
              <a:path w="445135" h="1077595">
                <a:moveTo>
                  <a:pt x="445008" y="16764"/>
                </a:moveTo>
                <a:lnTo>
                  <a:pt x="435864" y="0"/>
                </a:lnTo>
                <a:lnTo>
                  <a:pt x="396240" y="21336"/>
                </a:lnTo>
                <a:lnTo>
                  <a:pt x="356616" y="44196"/>
                </a:lnTo>
                <a:lnTo>
                  <a:pt x="316992" y="65532"/>
                </a:lnTo>
                <a:lnTo>
                  <a:pt x="240792" y="111252"/>
                </a:lnTo>
                <a:lnTo>
                  <a:pt x="205740" y="134112"/>
                </a:lnTo>
                <a:lnTo>
                  <a:pt x="170688" y="158496"/>
                </a:lnTo>
                <a:lnTo>
                  <a:pt x="155448" y="170688"/>
                </a:lnTo>
                <a:lnTo>
                  <a:pt x="138684" y="182880"/>
                </a:lnTo>
                <a:lnTo>
                  <a:pt x="123444" y="195072"/>
                </a:lnTo>
                <a:lnTo>
                  <a:pt x="109728" y="208788"/>
                </a:lnTo>
                <a:lnTo>
                  <a:pt x="96012" y="220980"/>
                </a:lnTo>
                <a:lnTo>
                  <a:pt x="59436" y="262128"/>
                </a:lnTo>
                <a:lnTo>
                  <a:pt x="48768" y="275844"/>
                </a:lnTo>
                <a:lnTo>
                  <a:pt x="39624" y="291084"/>
                </a:lnTo>
                <a:lnTo>
                  <a:pt x="30480" y="304800"/>
                </a:lnTo>
                <a:lnTo>
                  <a:pt x="10668" y="352044"/>
                </a:lnTo>
                <a:lnTo>
                  <a:pt x="0" y="417576"/>
                </a:lnTo>
                <a:lnTo>
                  <a:pt x="1524" y="435864"/>
                </a:lnTo>
                <a:lnTo>
                  <a:pt x="4572" y="455676"/>
                </a:lnTo>
                <a:lnTo>
                  <a:pt x="9144" y="475488"/>
                </a:lnTo>
                <a:lnTo>
                  <a:pt x="15240" y="496824"/>
                </a:lnTo>
                <a:lnTo>
                  <a:pt x="19812" y="507492"/>
                </a:lnTo>
                <a:lnTo>
                  <a:pt x="19812" y="403860"/>
                </a:lnTo>
                <a:lnTo>
                  <a:pt x="21336" y="387096"/>
                </a:lnTo>
                <a:lnTo>
                  <a:pt x="24384" y="373380"/>
                </a:lnTo>
                <a:lnTo>
                  <a:pt x="33528" y="342900"/>
                </a:lnTo>
                <a:lnTo>
                  <a:pt x="39624" y="329184"/>
                </a:lnTo>
                <a:lnTo>
                  <a:pt x="47244" y="315468"/>
                </a:lnTo>
                <a:lnTo>
                  <a:pt x="54864" y="300228"/>
                </a:lnTo>
                <a:lnTo>
                  <a:pt x="64008" y="288036"/>
                </a:lnTo>
                <a:lnTo>
                  <a:pt x="85344" y="260604"/>
                </a:lnTo>
                <a:lnTo>
                  <a:pt x="97536" y="248412"/>
                </a:lnTo>
                <a:lnTo>
                  <a:pt x="109728" y="234696"/>
                </a:lnTo>
                <a:lnTo>
                  <a:pt x="121920" y="222504"/>
                </a:lnTo>
                <a:lnTo>
                  <a:pt x="137160" y="210312"/>
                </a:lnTo>
                <a:lnTo>
                  <a:pt x="150876" y="198120"/>
                </a:lnTo>
                <a:lnTo>
                  <a:pt x="181356" y="173736"/>
                </a:lnTo>
                <a:lnTo>
                  <a:pt x="214884" y="150876"/>
                </a:lnTo>
                <a:lnTo>
                  <a:pt x="251460" y="126492"/>
                </a:lnTo>
                <a:lnTo>
                  <a:pt x="288036" y="105156"/>
                </a:lnTo>
                <a:lnTo>
                  <a:pt x="326136" y="82296"/>
                </a:lnTo>
                <a:lnTo>
                  <a:pt x="365760" y="60960"/>
                </a:lnTo>
                <a:lnTo>
                  <a:pt x="405384" y="38100"/>
                </a:lnTo>
                <a:lnTo>
                  <a:pt x="445008" y="16764"/>
                </a:lnTo>
                <a:close/>
              </a:path>
              <a:path w="445135" h="1077595">
                <a:moveTo>
                  <a:pt x="413317" y="1046194"/>
                </a:moveTo>
                <a:lnTo>
                  <a:pt x="412198" y="1029979"/>
                </a:lnTo>
                <a:lnTo>
                  <a:pt x="403860" y="1019556"/>
                </a:lnTo>
                <a:lnTo>
                  <a:pt x="376428" y="986028"/>
                </a:lnTo>
                <a:lnTo>
                  <a:pt x="361188" y="967740"/>
                </a:lnTo>
                <a:lnTo>
                  <a:pt x="345948" y="947928"/>
                </a:lnTo>
                <a:lnTo>
                  <a:pt x="329184" y="926592"/>
                </a:lnTo>
                <a:lnTo>
                  <a:pt x="312420" y="906780"/>
                </a:lnTo>
                <a:lnTo>
                  <a:pt x="294132" y="883920"/>
                </a:lnTo>
                <a:lnTo>
                  <a:pt x="275844" y="862584"/>
                </a:lnTo>
                <a:lnTo>
                  <a:pt x="202692" y="768096"/>
                </a:lnTo>
                <a:lnTo>
                  <a:pt x="167640" y="719328"/>
                </a:lnTo>
                <a:lnTo>
                  <a:pt x="149352" y="694944"/>
                </a:lnTo>
                <a:lnTo>
                  <a:pt x="132588" y="670560"/>
                </a:lnTo>
                <a:lnTo>
                  <a:pt x="117348" y="647700"/>
                </a:lnTo>
                <a:lnTo>
                  <a:pt x="102108" y="623316"/>
                </a:lnTo>
                <a:lnTo>
                  <a:pt x="86868" y="600456"/>
                </a:lnTo>
                <a:lnTo>
                  <a:pt x="62484" y="554736"/>
                </a:lnTo>
                <a:lnTo>
                  <a:pt x="51816" y="531876"/>
                </a:lnTo>
                <a:lnTo>
                  <a:pt x="42672" y="510540"/>
                </a:lnTo>
                <a:lnTo>
                  <a:pt x="33528" y="490728"/>
                </a:lnTo>
                <a:lnTo>
                  <a:pt x="27432" y="470916"/>
                </a:lnTo>
                <a:lnTo>
                  <a:pt x="22860" y="452628"/>
                </a:lnTo>
                <a:lnTo>
                  <a:pt x="19812" y="435864"/>
                </a:lnTo>
                <a:lnTo>
                  <a:pt x="19812" y="507492"/>
                </a:lnTo>
                <a:lnTo>
                  <a:pt x="57912" y="585216"/>
                </a:lnTo>
                <a:lnTo>
                  <a:pt x="85344" y="633984"/>
                </a:lnTo>
                <a:lnTo>
                  <a:pt x="134112" y="705612"/>
                </a:lnTo>
                <a:lnTo>
                  <a:pt x="187452" y="780288"/>
                </a:lnTo>
                <a:lnTo>
                  <a:pt x="280416" y="896112"/>
                </a:lnTo>
                <a:lnTo>
                  <a:pt x="330708" y="960120"/>
                </a:lnTo>
                <a:lnTo>
                  <a:pt x="347472" y="978408"/>
                </a:lnTo>
                <a:lnTo>
                  <a:pt x="362712" y="998220"/>
                </a:lnTo>
                <a:lnTo>
                  <a:pt x="376428" y="1014984"/>
                </a:lnTo>
                <a:lnTo>
                  <a:pt x="388620" y="1031748"/>
                </a:lnTo>
                <a:lnTo>
                  <a:pt x="392485" y="1036580"/>
                </a:lnTo>
                <a:lnTo>
                  <a:pt x="413317" y="1046194"/>
                </a:lnTo>
                <a:close/>
              </a:path>
              <a:path w="445135" h="1077595">
                <a:moveTo>
                  <a:pt x="432816" y="1076064"/>
                </a:moveTo>
                <a:lnTo>
                  <a:pt x="432816" y="1056132"/>
                </a:lnTo>
                <a:lnTo>
                  <a:pt x="416052" y="1068324"/>
                </a:lnTo>
                <a:lnTo>
                  <a:pt x="411480" y="1060704"/>
                </a:lnTo>
                <a:lnTo>
                  <a:pt x="400812" y="1046988"/>
                </a:lnTo>
                <a:lnTo>
                  <a:pt x="392485" y="1036580"/>
                </a:lnTo>
                <a:lnTo>
                  <a:pt x="348996" y="1016508"/>
                </a:lnTo>
                <a:lnTo>
                  <a:pt x="344424" y="1013460"/>
                </a:lnTo>
                <a:lnTo>
                  <a:pt x="338328" y="1016508"/>
                </a:lnTo>
                <a:lnTo>
                  <a:pt x="335280" y="1021080"/>
                </a:lnTo>
                <a:lnTo>
                  <a:pt x="333756" y="1025652"/>
                </a:lnTo>
                <a:lnTo>
                  <a:pt x="335280" y="1031748"/>
                </a:lnTo>
                <a:lnTo>
                  <a:pt x="339852" y="1033272"/>
                </a:lnTo>
                <a:lnTo>
                  <a:pt x="432816" y="1076064"/>
                </a:lnTo>
                <a:close/>
              </a:path>
              <a:path w="445135" h="1077595">
                <a:moveTo>
                  <a:pt x="428244" y="1059457"/>
                </a:moveTo>
                <a:lnTo>
                  <a:pt x="428244" y="1053084"/>
                </a:lnTo>
                <a:lnTo>
                  <a:pt x="414528" y="1063752"/>
                </a:lnTo>
                <a:lnTo>
                  <a:pt x="413317" y="1046194"/>
                </a:lnTo>
                <a:lnTo>
                  <a:pt x="392485" y="1036580"/>
                </a:lnTo>
                <a:lnTo>
                  <a:pt x="400812" y="1046988"/>
                </a:lnTo>
                <a:lnTo>
                  <a:pt x="411480" y="1060704"/>
                </a:lnTo>
                <a:lnTo>
                  <a:pt x="416052" y="1068324"/>
                </a:lnTo>
                <a:lnTo>
                  <a:pt x="428244" y="1059457"/>
                </a:lnTo>
                <a:close/>
              </a:path>
              <a:path w="445135" h="1077595">
                <a:moveTo>
                  <a:pt x="435864" y="1077468"/>
                </a:moveTo>
                <a:lnTo>
                  <a:pt x="426720" y="973836"/>
                </a:lnTo>
                <a:lnTo>
                  <a:pt x="426720" y="967740"/>
                </a:lnTo>
                <a:lnTo>
                  <a:pt x="422148" y="964692"/>
                </a:lnTo>
                <a:lnTo>
                  <a:pt x="411480" y="964692"/>
                </a:lnTo>
                <a:lnTo>
                  <a:pt x="408432" y="969264"/>
                </a:lnTo>
                <a:lnTo>
                  <a:pt x="408432" y="975360"/>
                </a:lnTo>
                <a:lnTo>
                  <a:pt x="412198" y="1029979"/>
                </a:lnTo>
                <a:lnTo>
                  <a:pt x="416052" y="1034796"/>
                </a:lnTo>
                <a:lnTo>
                  <a:pt x="426720" y="1048512"/>
                </a:lnTo>
                <a:lnTo>
                  <a:pt x="432816" y="1056132"/>
                </a:lnTo>
                <a:lnTo>
                  <a:pt x="432816" y="1076064"/>
                </a:lnTo>
                <a:lnTo>
                  <a:pt x="435864" y="1077468"/>
                </a:lnTo>
                <a:close/>
              </a:path>
              <a:path w="445135" h="1077595">
                <a:moveTo>
                  <a:pt x="432816" y="1056132"/>
                </a:moveTo>
                <a:lnTo>
                  <a:pt x="426720" y="1048512"/>
                </a:lnTo>
                <a:lnTo>
                  <a:pt x="416052" y="1034796"/>
                </a:lnTo>
                <a:lnTo>
                  <a:pt x="412198" y="1029979"/>
                </a:lnTo>
                <a:lnTo>
                  <a:pt x="413317" y="1046194"/>
                </a:lnTo>
                <a:lnTo>
                  <a:pt x="428244" y="1053084"/>
                </a:lnTo>
                <a:lnTo>
                  <a:pt x="428244" y="1059457"/>
                </a:lnTo>
                <a:lnTo>
                  <a:pt x="432816" y="1056132"/>
                </a:lnTo>
                <a:close/>
              </a:path>
              <a:path w="445135" h="1077595">
                <a:moveTo>
                  <a:pt x="428244" y="1053084"/>
                </a:moveTo>
                <a:lnTo>
                  <a:pt x="413317" y="1046194"/>
                </a:lnTo>
                <a:lnTo>
                  <a:pt x="414528" y="1063752"/>
                </a:lnTo>
                <a:lnTo>
                  <a:pt x="428244" y="10530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74186" y="3176016"/>
            <a:ext cx="96012" cy="96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50386" y="4440936"/>
            <a:ext cx="77724" cy="94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09822" y="3948684"/>
            <a:ext cx="243840" cy="539750"/>
          </a:xfrm>
          <a:custGeom>
            <a:avLst/>
            <a:gdLst/>
            <a:ahLst/>
            <a:cxnLst/>
            <a:rect l="l" t="t" r="r" b="b"/>
            <a:pathLst>
              <a:path w="243840" h="539750">
                <a:moveTo>
                  <a:pt x="187452" y="320421"/>
                </a:moveTo>
                <a:lnTo>
                  <a:pt x="187452" y="225552"/>
                </a:lnTo>
                <a:lnTo>
                  <a:pt x="185928" y="246888"/>
                </a:lnTo>
                <a:lnTo>
                  <a:pt x="182880" y="266700"/>
                </a:lnTo>
                <a:lnTo>
                  <a:pt x="169164" y="316992"/>
                </a:lnTo>
                <a:lnTo>
                  <a:pt x="146304" y="362712"/>
                </a:lnTo>
                <a:lnTo>
                  <a:pt x="105156" y="419100"/>
                </a:lnTo>
                <a:lnTo>
                  <a:pt x="54864" y="473964"/>
                </a:lnTo>
                <a:lnTo>
                  <a:pt x="0" y="525780"/>
                </a:lnTo>
                <a:lnTo>
                  <a:pt x="13716" y="539496"/>
                </a:lnTo>
                <a:lnTo>
                  <a:pt x="68580" y="487680"/>
                </a:lnTo>
                <a:lnTo>
                  <a:pt x="118872" y="432816"/>
                </a:lnTo>
                <a:lnTo>
                  <a:pt x="152400" y="388620"/>
                </a:lnTo>
                <a:lnTo>
                  <a:pt x="179832" y="341376"/>
                </a:lnTo>
                <a:lnTo>
                  <a:pt x="187452" y="320421"/>
                </a:lnTo>
                <a:close/>
              </a:path>
              <a:path w="243840" h="539750">
                <a:moveTo>
                  <a:pt x="243840" y="92964"/>
                </a:moveTo>
                <a:lnTo>
                  <a:pt x="240792" y="88392"/>
                </a:lnTo>
                <a:lnTo>
                  <a:pt x="184404" y="0"/>
                </a:lnTo>
                <a:lnTo>
                  <a:pt x="135636" y="92964"/>
                </a:lnTo>
                <a:lnTo>
                  <a:pt x="132588" y="97536"/>
                </a:lnTo>
                <a:lnTo>
                  <a:pt x="134112" y="102108"/>
                </a:lnTo>
                <a:lnTo>
                  <a:pt x="143256" y="108204"/>
                </a:lnTo>
                <a:lnTo>
                  <a:pt x="149352" y="105156"/>
                </a:lnTo>
                <a:lnTo>
                  <a:pt x="152400" y="100584"/>
                </a:lnTo>
                <a:lnTo>
                  <a:pt x="175260" y="57404"/>
                </a:lnTo>
                <a:lnTo>
                  <a:pt x="175260" y="19812"/>
                </a:lnTo>
                <a:lnTo>
                  <a:pt x="193548" y="18288"/>
                </a:lnTo>
                <a:lnTo>
                  <a:pt x="195072" y="22860"/>
                </a:lnTo>
                <a:lnTo>
                  <a:pt x="198120" y="54864"/>
                </a:lnTo>
                <a:lnTo>
                  <a:pt x="198343" y="57766"/>
                </a:lnTo>
                <a:lnTo>
                  <a:pt x="224028" y="97536"/>
                </a:lnTo>
                <a:lnTo>
                  <a:pt x="227076" y="102108"/>
                </a:lnTo>
                <a:lnTo>
                  <a:pt x="233172" y="103632"/>
                </a:lnTo>
                <a:lnTo>
                  <a:pt x="242316" y="97536"/>
                </a:lnTo>
                <a:lnTo>
                  <a:pt x="243840" y="92964"/>
                </a:lnTo>
                <a:close/>
              </a:path>
              <a:path w="243840" h="539750">
                <a:moveTo>
                  <a:pt x="198343" y="57766"/>
                </a:moveTo>
                <a:lnTo>
                  <a:pt x="198120" y="54864"/>
                </a:lnTo>
                <a:lnTo>
                  <a:pt x="195072" y="22860"/>
                </a:lnTo>
                <a:lnTo>
                  <a:pt x="193548" y="18288"/>
                </a:lnTo>
                <a:lnTo>
                  <a:pt x="175260" y="19812"/>
                </a:lnTo>
                <a:lnTo>
                  <a:pt x="175260" y="24384"/>
                </a:lnTo>
                <a:lnTo>
                  <a:pt x="176784" y="39624"/>
                </a:lnTo>
                <a:lnTo>
                  <a:pt x="176784" y="24384"/>
                </a:lnTo>
                <a:lnTo>
                  <a:pt x="193548" y="22860"/>
                </a:lnTo>
                <a:lnTo>
                  <a:pt x="193548" y="50341"/>
                </a:lnTo>
                <a:lnTo>
                  <a:pt x="198343" y="57766"/>
                </a:lnTo>
                <a:close/>
              </a:path>
              <a:path w="243840" h="539750">
                <a:moveTo>
                  <a:pt x="177856" y="52498"/>
                </a:moveTo>
                <a:lnTo>
                  <a:pt x="176784" y="39624"/>
                </a:lnTo>
                <a:lnTo>
                  <a:pt x="175260" y="24384"/>
                </a:lnTo>
                <a:lnTo>
                  <a:pt x="175260" y="57404"/>
                </a:lnTo>
                <a:lnTo>
                  <a:pt x="177856" y="52498"/>
                </a:lnTo>
                <a:close/>
              </a:path>
              <a:path w="243840" h="539750">
                <a:moveTo>
                  <a:pt x="193548" y="22860"/>
                </a:moveTo>
                <a:lnTo>
                  <a:pt x="176784" y="24384"/>
                </a:lnTo>
                <a:lnTo>
                  <a:pt x="185552" y="37961"/>
                </a:lnTo>
                <a:lnTo>
                  <a:pt x="193548" y="22860"/>
                </a:lnTo>
                <a:close/>
              </a:path>
              <a:path w="243840" h="539750">
                <a:moveTo>
                  <a:pt x="185552" y="37961"/>
                </a:moveTo>
                <a:lnTo>
                  <a:pt x="176784" y="24384"/>
                </a:lnTo>
                <a:lnTo>
                  <a:pt x="176784" y="39624"/>
                </a:lnTo>
                <a:lnTo>
                  <a:pt x="177856" y="52498"/>
                </a:lnTo>
                <a:lnTo>
                  <a:pt x="185552" y="37961"/>
                </a:lnTo>
                <a:close/>
              </a:path>
              <a:path w="243840" h="539750">
                <a:moveTo>
                  <a:pt x="205740" y="227076"/>
                </a:moveTo>
                <a:lnTo>
                  <a:pt x="205740" y="160020"/>
                </a:lnTo>
                <a:lnTo>
                  <a:pt x="198343" y="57766"/>
                </a:lnTo>
                <a:lnTo>
                  <a:pt x="185552" y="37961"/>
                </a:lnTo>
                <a:lnTo>
                  <a:pt x="177856" y="52498"/>
                </a:lnTo>
                <a:lnTo>
                  <a:pt x="181356" y="96012"/>
                </a:lnTo>
                <a:lnTo>
                  <a:pt x="184404" y="117348"/>
                </a:lnTo>
                <a:lnTo>
                  <a:pt x="185928" y="138684"/>
                </a:lnTo>
                <a:lnTo>
                  <a:pt x="185928" y="160020"/>
                </a:lnTo>
                <a:lnTo>
                  <a:pt x="187452" y="182880"/>
                </a:lnTo>
                <a:lnTo>
                  <a:pt x="187452" y="320421"/>
                </a:lnTo>
                <a:lnTo>
                  <a:pt x="192024" y="307848"/>
                </a:lnTo>
                <a:lnTo>
                  <a:pt x="198120" y="289560"/>
                </a:lnTo>
                <a:lnTo>
                  <a:pt x="201168" y="269748"/>
                </a:lnTo>
                <a:lnTo>
                  <a:pt x="204216" y="248412"/>
                </a:lnTo>
                <a:lnTo>
                  <a:pt x="205740" y="227076"/>
                </a:lnTo>
                <a:close/>
              </a:path>
              <a:path w="243840" h="539750">
                <a:moveTo>
                  <a:pt x="193548" y="50341"/>
                </a:moveTo>
                <a:lnTo>
                  <a:pt x="193548" y="22860"/>
                </a:lnTo>
                <a:lnTo>
                  <a:pt x="185552" y="37961"/>
                </a:lnTo>
                <a:lnTo>
                  <a:pt x="193548" y="503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452031" y="3295160"/>
            <a:ext cx="203835" cy="5308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_</a:t>
            </a:r>
            <a:r>
              <a:rPr sz="1400" b="1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595030" y="3178614"/>
            <a:ext cx="203835" cy="647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_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463941" y="1500631"/>
            <a:ext cx="6986905" cy="1308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95"/>
              </a:spcBef>
              <a:buChar char="•"/>
              <a:tabLst>
                <a:tab pos="194310" algn="l"/>
              </a:tabLst>
            </a:pPr>
            <a:r>
              <a:rPr sz="2200" spc="-5" dirty="0">
                <a:latin typeface="Arial"/>
                <a:cs typeface="Arial"/>
              </a:rPr>
              <a:t>A parte do </a:t>
            </a:r>
            <a:r>
              <a:rPr sz="2200" i="1" spc="-5" dirty="0">
                <a:latin typeface="Arial"/>
                <a:cs typeface="Arial"/>
              </a:rPr>
              <a:t>Datapath </a:t>
            </a:r>
            <a:r>
              <a:rPr sz="2200" spc="-5" dirty="0">
                <a:latin typeface="Arial"/>
                <a:cs typeface="Arial"/>
              </a:rPr>
              <a:t>necessária à execução de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um</a:t>
            </a:r>
            <a:endParaRPr sz="2200">
              <a:latin typeface="Arial"/>
              <a:cs typeface="Arial"/>
            </a:endParaRPr>
          </a:p>
          <a:p>
            <a:pPr marL="193675">
              <a:lnSpc>
                <a:spcPct val="100000"/>
              </a:lnSpc>
            </a:pPr>
            <a:r>
              <a:rPr sz="2200" i="1" spc="-5" dirty="0">
                <a:latin typeface="Arial"/>
                <a:cs typeface="Arial"/>
              </a:rPr>
              <a:t>Instruction Fetch </a:t>
            </a:r>
            <a:r>
              <a:rPr sz="2200" spc="-5" dirty="0">
                <a:latin typeface="Arial"/>
                <a:cs typeface="Arial"/>
              </a:rPr>
              <a:t>toma, assim, a seguinte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configuração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R="728980" algn="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pl</a:t>
            </a:r>
            <a:r>
              <a:rPr sz="1800" spc="-5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723509" y="3201924"/>
            <a:ext cx="466725" cy="1076325"/>
          </a:xfrm>
          <a:custGeom>
            <a:avLst/>
            <a:gdLst/>
            <a:ahLst/>
            <a:cxnLst/>
            <a:rect l="l" t="t" r="r" b="b"/>
            <a:pathLst>
              <a:path w="466725" h="1076325">
                <a:moveTo>
                  <a:pt x="425196" y="16764"/>
                </a:moveTo>
                <a:lnTo>
                  <a:pt x="416052" y="0"/>
                </a:lnTo>
                <a:lnTo>
                  <a:pt x="376428" y="22860"/>
                </a:lnTo>
                <a:lnTo>
                  <a:pt x="338328" y="47244"/>
                </a:lnTo>
                <a:lnTo>
                  <a:pt x="298704" y="71628"/>
                </a:lnTo>
                <a:lnTo>
                  <a:pt x="225552" y="120396"/>
                </a:lnTo>
                <a:lnTo>
                  <a:pt x="190500" y="144780"/>
                </a:lnTo>
                <a:lnTo>
                  <a:pt x="158496" y="170688"/>
                </a:lnTo>
                <a:lnTo>
                  <a:pt x="143256" y="182880"/>
                </a:lnTo>
                <a:lnTo>
                  <a:pt x="112776" y="210312"/>
                </a:lnTo>
                <a:lnTo>
                  <a:pt x="62484" y="265176"/>
                </a:lnTo>
                <a:lnTo>
                  <a:pt x="33528" y="309372"/>
                </a:lnTo>
                <a:lnTo>
                  <a:pt x="12192" y="355092"/>
                </a:lnTo>
                <a:lnTo>
                  <a:pt x="1524" y="403860"/>
                </a:lnTo>
                <a:lnTo>
                  <a:pt x="0" y="420624"/>
                </a:lnTo>
                <a:lnTo>
                  <a:pt x="0" y="438912"/>
                </a:lnTo>
                <a:lnTo>
                  <a:pt x="1524" y="457200"/>
                </a:lnTo>
                <a:lnTo>
                  <a:pt x="6096" y="475488"/>
                </a:lnTo>
                <a:lnTo>
                  <a:pt x="12192" y="495300"/>
                </a:lnTo>
                <a:lnTo>
                  <a:pt x="19812" y="516636"/>
                </a:lnTo>
                <a:lnTo>
                  <a:pt x="19812" y="406908"/>
                </a:lnTo>
                <a:lnTo>
                  <a:pt x="25908" y="376428"/>
                </a:lnTo>
                <a:lnTo>
                  <a:pt x="30480" y="361188"/>
                </a:lnTo>
                <a:lnTo>
                  <a:pt x="35052" y="347472"/>
                </a:lnTo>
                <a:lnTo>
                  <a:pt x="42672" y="332232"/>
                </a:lnTo>
                <a:lnTo>
                  <a:pt x="48768" y="318516"/>
                </a:lnTo>
                <a:lnTo>
                  <a:pt x="67056" y="291084"/>
                </a:lnTo>
                <a:lnTo>
                  <a:pt x="88392" y="263652"/>
                </a:lnTo>
                <a:lnTo>
                  <a:pt x="112776" y="236220"/>
                </a:lnTo>
                <a:lnTo>
                  <a:pt x="126492" y="224028"/>
                </a:lnTo>
                <a:lnTo>
                  <a:pt x="140208" y="210312"/>
                </a:lnTo>
                <a:lnTo>
                  <a:pt x="170688" y="185928"/>
                </a:lnTo>
                <a:lnTo>
                  <a:pt x="202692" y="160020"/>
                </a:lnTo>
                <a:lnTo>
                  <a:pt x="236220" y="135636"/>
                </a:lnTo>
                <a:lnTo>
                  <a:pt x="309372" y="86868"/>
                </a:lnTo>
                <a:lnTo>
                  <a:pt x="347472" y="64008"/>
                </a:lnTo>
                <a:lnTo>
                  <a:pt x="387096" y="39624"/>
                </a:lnTo>
                <a:lnTo>
                  <a:pt x="425196" y="16764"/>
                </a:lnTo>
                <a:close/>
              </a:path>
              <a:path w="466725" h="1076325">
                <a:moveTo>
                  <a:pt x="443103" y="1046720"/>
                </a:moveTo>
                <a:lnTo>
                  <a:pt x="441106" y="1030461"/>
                </a:lnTo>
                <a:lnTo>
                  <a:pt x="417576" y="1004316"/>
                </a:lnTo>
                <a:lnTo>
                  <a:pt x="403860" y="987552"/>
                </a:lnTo>
                <a:lnTo>
                  <a:pt x="370332" y="950976"/>
                </a:lnTo>
                <a:lnTo>
                  <a:pt x="353568" y="931164"/>
                </a:lnTo>
                <a:lnTo>
                  <a:pt x="335280" y="911352"/>
                </a:lnTo>
                <a:lnTo>
                  <a:pt x="316992" y="890016"/>
                </a:lnTo>
                <a:lnTo>
                  <a:pt x="297180" y="868680"/>
                </a:lnTo>
                <a:lnTo>
                  <a:pt x="219456" y="778764"/>
                </a:lnTo>
                <a:lnTo>
                  <a:pt x="163068" y="708660"/>
                </a:lnTo>
                <a:lnTo>
                  <a:pt x="111252" y="638556"/>
                </a:lnTo>
                <a:lnTo>
                  <a:pt x="82296" y="592836"/>
                </a:lnTo>
                <a:lnTo>
                  <a:pt x="68580" y="571500"/>
                </a:lnTo>
                <a:lnTo>
                  <a:pt x="45720" y="528828"/>
                </a:lnTo>
                <a:lnTo>
                  <a:pt x="24384" y="472440"/>
                </a:lnTo>
                <a:lnTo>
                  <a:pt x="19812" y="438912"/>
                </a:lnTo>
                <a:lnTo>
                  <a:pt x="19812" y="516636"/>
                </a:lnTo>
                <a:lnTo>
                  <a:pt x="39624" y="557784"/>
                </a:lnTo>
                <a:lnTo>
                  <a:pt x="79248" y="626364"/>
                </a:lnTo>
                <a:lnTo>
                  <a:pt x="112776" y="672084"/>
                </a:lnTo>
                <a:lnTo>
                  <a:pt x="129540" y="696468"/>
                </a:lnTo>
                <a:lnTo>
                  <a:pt x="147828" y="719328"/>
                </a:lnTo>
                <a:lnTo>
                  <a:pt x="166116" y="743712"/>
                </a:lnTo>
                <a:lnTo>
                  <a:pt x="204216" y="790956"/>
                </a:lnTo>
                <a:lnTo>
                  <a:pt x="243840" y="836676"/>
                </a:lnTo>
                <a:lnTo>
                  <a:pt x="283464" y="880872"/>
                </a:lnTo>
                <a:lnTo>
                  <a:pt x="301752" y="902208"/>
                </a:lnTo>
                <a:lnTo>
                  <a:pt x="321564" y="923544"/>
                </a:lnTo>
                <a:lnTo>
                  <a:pt x="338328" y="943356"/>
                </a:lnTo>
                <a:lnTo>
                  <a:pt x="373380" y="981456"/>
                </a:lnTo>
                <a:lnTo>
                  <a:pt x="388620" y="999744"/>
                </a:lnTo>
                <a:lnTo>
                  <a:pt x="417576" y="1031748"/>
                </a:lnTo>
                <a:lnTo>
                  <a:pt x="423002" y="1038530"/>
                </a:lnTo>
                <a:lnTo>
                  <a:pt x="443103" y="1046720"/>
                </a:lnTo>
                <a:close/>
              </a:path>
              <a:path w="466725" h="1076325">
                <a:moveTo>
                  <a:pt x="461772" y="1074086"/>
                </a:moveTo>
                <a:lnTo>
                  <a:pt x="461772" y="1056132"/>
                </a:lnTo>
                <a:lnTo>
                  <a:pt x="446532" y="1066800"/>
                </a:lnTo>
                <a:lnTo>
                  <a:pt x="440436" y="1059180"/>
                </a:lnTo>
                <a:lnTo>
                  <a:pt x="429768" y="1046988"/>
                </a:lnTo>
                <a:lnTo>
                  <a:pt x="423002" y="1038530"/>
                </a:lnTo>
                <a:lnTo>
                  <a:pt x="376428" y="1019556"/>
                </a:lnTo>
                <a:lnTo>
                  <a:pt x="371856" y="1016508"/>
                </a:lnTo>
                <a:lnTo>
                  <a:pt x="365760" y="1019556"/>
                </a:lnTo>
                <a:lnTo>
                  <a:pt x="362712" y="1028700"/>
                </a:lnTo>
                <a:lnTo>
                  <a:pt x="364236" y="1034796"/>
                </a:lnTo>
                <a:lnTo>
                  <a:pt x="368808" y="1036320"/>
                </a:lnTo>
                <a:lnTo>
                  <a:pt x="461772" y="1074086"/>
                </a:lnTo>
                <a:close/>
              </a:path>
              <a:path w="466725" h="1076325">
                <a:moveTo>
                  <a:pt x="458724" y="1058265"/>
                </a:moveTo>
                <a:lnTo>
                  <a:pt x="458724" y="1053084"/>
                </a:lnTo>
                <a:lnTo>
                  <a:pt x="445008" y="1062228"/>
                </a:lnTo>
                <a:lnTo>
                  <a:pt x="443103" y="1046720"/>
                </a:lnTo>
                <a:lnTo>
                  <a:pt x="423002" y="1038530"/>
                </a:lnTo>
                <a:lnTo>
                  <a:pt x="429768" y="1046988"/>
                </a:lnTo>
                <a:lnTo>
                  <a:pt x="440436" y="1059180"/>
                </a:lnTo>
                <a:lnTo>
                  <a:pt x="446532" y="1066800"/>
                </a:lnTo>
                <a:lnTo>
                  <a:pt x="458724" y="1058265"/>
                </a:lnTo>
                <a:close/>
              </a:path>
              <a:path w="466725" h="1076325">
                <a:moveTo>
                  <a:pt x="466344" y="1075944"/>
                </a:moveTo>
                <a:lnTo>
                  <a:pt x="452628" y="972312"/>
                </a:lnTo>
                <a:lnTo>
                  <a:pt x="452628" y="967740"/>
                </a:lnTo>
                <a:lnTo>
                  <a:pt x="448056" y="963168"/>
                </a:lnTo>
                <a:lnTo>
                  <a:pt x="441960" y="964692"/>
                </a:lnTo>
                <a:lnTo>
                  <a:pt x="437388" y="964692"/>
                </a:lnTo>
                <a:lnTo>
                  <a:pt x="432816" y="969264"/>
                </a:lnTo>
                <a:lnTo>
                  <a:pt x="434340" y="975360"/>
                </a:lnTo>
                <a:lnTo>
                  <a:pt x="441106" y="1030461"/>
                </a:lnTo>
                <a:lnTo>
                  <a:pt x="445008" y="1034796"/>
                </a:lnTo>
                <a:lnTo>
                  <a:pt x="455676" y="1046988"/>
                </a:lnTo>
                <a:lnTo>
                  <a:pt x="461772" y="1056132"/>
                </a:lnTo>
                <a:lnTo>
                  <a:pt x="461772" y="1074086"/>
                </a:lnTo>
                <a:lnTo>
                  <a:pt x="466344" y="1075944"/>
                </a:lnTo>
                <a:close/>
              </a:path>
              <a:path w="466725" h="1076325">
                <a:moveTo>
                  <a:pt x="461772" y="1056132"/>
                </a:moveTo>
                <a:lnTo>
                  <a:pt x="455676" y="1046988"/>
                </a:lnTo>
                <a:lnTo>
                  <a:pt x="445008" y="1034796"/>
                </a:lnTo>
                <a:lnTo>
                  <a:pt x="441106" y="1030461"/>
                </a:lnTo>
                <a:lnTo>
                  <a:pt x="443103" y="1046720"/>
                </a:lnTo>
                <a:lnTo>
                  <a:pt x="458724" y="1053084"/>
                </a:lnTo>
                <a:lnTo>
                  <a:pt x="458724" y="1058265"/>
                </a:lnTo>
                <a:lnTo>
                  <a:pt x="461772" y="1056132"/>
                </a:lnTo>
                <a:close/>
              </a:path>
              <a:path w="466725" h="1076325">
                <a:moveTo>
                  <a:pt x="458724" y="1053084"/>
                </a:moveTo>
                <a:lnTo>
                  <a:pt x="443103" y="1046720"/>
                </a:lnTo>
                <a:lnTo>
                  <a:pt x="445008" y="1062228"/>
                </a:lnTo>
                <a:lnTo>
                  <a:pt x="458724" y="10530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96890" y="3168396"/>
            <a:ext cx="96012" cy="96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79186" y="4440936"/>
            <a:ext cx="77724" cy="94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38622" y="3948684"/>
            <a:ext cx="243840" cy="539750"/>
          </a:xfrm>
          <a:custGeom>
            <a:avLst/>
            <a:gdLst/>
            <a:ahLst/>
            <a:cxnLst/>
            <a:rect l="l" t="t" r="r" b="b"/>
            <a:pathLst>
              <a:path w="243840" h="539750">
                <a:moveTo>
                  <a:pt x="187452" y="320421"/>
                </a:moveTo>
                <a:lnTo>
                  <a:pt x="187452" y="225552"/>
                </a:lnTo>
                <a:lnTo>
                  <a:pt x="185928" y="246888"/>
                </a:lnTo>
                <a:lnTo>
                  <a:pt x="182880" y="266700"/>
                </a:lnTo>
                <a:lnTo>
                  <a:pt x="169164" y="316992"/>
                </a:lnTo>
                <a:lnTo>
                  <a:pt x="146304" y="362712"/>
                </a:lnTo>
                <a:lnTo>
                  <a:pt x="105156" y="419100"/>
                </a:lnTo>
                <a:lnTo>
                  <a:pt x="54864" y="473964"/>
                </a:lnTo>
                <a:lnTo>
                  <a:pt x="0" y="525780"/>
                </a:lnTo>
                <a:lnTo>
                  <a:pt x="13716" y="539496"/>
                </a:lnTo>
                <a:lnTo>
                  <a:pt x="68580" y="487680"/>
                </a:lnTo>
                <a:lnTo>
                  <a:pt x="118872" y="432816"/>
                </a:lnTo>
                <a:lnTo>
                  <a:pt x="152400" y="388620"/>
                </a:lnTo>
                <a:lnTo>
                  <a:pt x="179832" y="341376"/>
                </a:lnTo>
                <a:lnTo>
                  <a:pt x="187452" y="320421"/>
                </a:lnTo>
                <a:close/>
              </a:path>
              <a:path w="243840" h="539750">
                <a:moveTo>
                  <a:pt x="243840" y="92964"/>
                </a:moveTo>
                <a:lnTo>
                  <a:pt x="240792" y="88392"/>
                </a:lnTo>
                <a:lnTo>
                  <a:pt x="184404" y="0"/>
                </a:lnTo>
                <a:lnTo>
                  <a:pt x="135636" y="92964"/>
                </a:lnTo>
                <a:lnTo>
                  <a:pt x="132588" y="97536"/>
                </a:lnTo>
                <a:lnTo>
                  <a:pt x="134112" y="102108"/>
                </a:lnTo>
                <a:lnTo>
                  <a:pt x="143256" y="108204"/>
                </a:lnTo>
                <a:lnTo>
                  <a:pt x="149352" y="105156"/>
                </a:lnTo>
                <a:lnTo>
                  <a:pt x="152400" y="100584"/>
                </a:lnTo>
                <a:lnTo>
                  <a:pt x="175260" y="57404"/>
                </a:lnTo>
                <a:lnTo>
                  <a:pt x="175260" y="19812"/>
                </a:lnTo>
                <a:lnTo>
                  <a:pt x="193548" y="18288"/>
                </a:lnTo>
                <a:lnTo>
                  <a:pt x="195072" y="22860"/>
                </a:lnTo>
                <a:lnTo>
                  <a:pt x="198120" y="54864"/>
                </a:lnTo>
                <a:lnTo>
                  <a:pt x="198343" y="57766"/>
                </a:lnTo>
                <a:lnTo>
                  <a:pt x="224028" y="97536"/>
                </a:lnTo>
                <a:lnTo>
                  <a:pt x="227076" y="102108"/>
                </a:lnTo>
                <a:lnTo>
                  <a:pt x="233172" y="103632"/>
                </a:lnTo>
                <a:lnTo>
                  <a:pt x="242316" y="97536"/>
                </a:lnTo>
                <a:lnTo>
                  <a:pt x="243840" y="92964"/>
                </a:lnTo>
                <a:close/>
              </a:path>
              <a:path w="243840" h="539750">
                <a:moveTo>
                  <a:pt x="198343" y="57766"/>
                </a:moveTo>
                <a:lnTo>
                  <a:pt x="198120" y="54864"/>
                </a:lnTo>
                <a:lnTo>
                  <a:pt x="195072" y="22860"/>
                </a:lnTo>
                <a:lnTo>
                  <a:pt x="193548" y="18288"/>
                </a:lnTo>
                <a:lnTo>
                  <a:pt x="175260" y="19812"/>
                </a:lnTo>
                <a:lnTo>
                  <a:pt x="175260" y="24384"/>
                </a:lnTo>
                <a:lnTo>
                  <a:pt x="176784" y="39624"/>
                </a:lnTo>
                <a:lnTo>
                  <a:pt x="176784" y="24384"/>
                </a:lnTo>
                <a:lnTo>
                  <a:pt x="193548" y="22860"/>
                </a:lnTo>
                <a:lnTo>
                  <a:pt x="193548" y="50341"/>
                </a:lnTo>
                <a:lnTo>
                  <a:pt x="198343" y="57766"/>
                </a:lnTo>
                <a:close/>
              </a:path>
              <a:path w="243840" h="539750">
                <a:moveTo>
                  <a:pt x="177856" y="52498"/>
                </a:moveTo>
                <a:lnTo>
                  <a:pt x="176784" y="39624"/>
                </a:lnTo>
                <a:lnTo>
                  <a:pt x="175260" y="24384"/>
                </a:lnTo>
                <a:lnTo>
                  <a:pt x="175260" y="57404"/>
                </a:lnTo>
                <a:lnTo>
                  <a:pt x="177856" y="52498"/>
                </a:lnTo>
                <a:close/>
              </a:path>
              <a:path w="243840" h="539750">
                <a:moveTo>
                  <a:pt x="193548" y="22860"/>
                </a:moveTo>
                <a:lnTo>
                  <a:pt x="176784" y="24384"/>
                </a:lnTo>
                <a:lnTo>
                  <a:pt x="185552" y="37961"/>
                </a:lnTo>
                <a:lnTo>
                  <a:pt x="193548" y="22860"/>
                </a:lnTo>
                <a:close/>
              </a:path>
              <a:path w="243840" h="539750">
                <a:moveTo>
                  <a:pt x="185552" y="37961"/>
                </a:moveTo>
                <a:lnTo>
                  <a:pt x="176784" y="24384"/>
                </a:lnTo>
                <a:lnTo>
                  <a:pt x="176784" y="39624"/>
                </a:lnTo>
                <a:lnTo>
                  <a:pt x="177856" y="52498"/>
                </a:lnTo>
                <a:lnTo>
                  <a:pt x="185552" y="37961"/>
                </a:lnTo>
                <a:close/>
              </a:path>
              <a:path w="243840" h="539750">
                <a:moveTo>
                  <a:pt x="205740" y="227076"/>
                </a:moveTo>
                <a:lnTo>
                  <a:pt x="205740" y="160020"/>
                </a:lnTo>
                <a:lnTo>
                  <a:pt x="198343" y="57766"/>
                </a:lnTo>
                <a:lnTo>
                  <a:pt x="185552" y="37961"/>
                </a:lnTo>
                <a:lnTo>
                  <a:pt x="177856" y="52498"/>
                </a:lnTo>
                <a:lnTo>
                  <a:pt x="181356" y="96012"/>
                </a:lnTo>
                <a:lnTo>
                  <a:pt x="184404" y="117348"/>
                </a:lnTo>
                <a:lnTo>
                  <a:pt x="185928" y="138684"/>
                </a:lnTo>
                <a:lnTo>
                  <a:pt x="185928" y="160020"/>
                </a:lnTo>
                <a:lnTo>
                  <a:pt x="187452" y="182880"/>
                </a:lnTo>
                <a:lnTo>
                  <a:pt x="187452" y="320421"/>
                </a:lnTo>
                <a:lnTo>
                  <a:pt x="192024" y="307848"/>
                </a:lnTo>
                <a:lnTo>
                  <a:pt x="198120" y="289560"/>
                </a:lnTo>
                <a:lnTo>
                  <a:pt x="201168" y="269748"/>
                </a:lnTo>
                <a:lnTo>
                  <a:pt x="204216" y="248412"/>
                </a:lnTo>
                <a:lnTo>
                  <a:pt x="205740" y="227076"/>
                </a:lnTo>
                <a:close/>
              </a:path>
              <a:path w="243840" h="539750">
                <a:moveTo>
                  <a:pt x="193548" y="50341"/>
                </a:moveTo>
                <a:lnTo>
                  <a:pt x="193548" y="22860"/>
                </a:lnTo>
                <a:lnTo>
                  <a:pt x="185552" y="37961"/>
                </a:lnTo>
                <a:lnTo>
                  <a:pt x="193548" y="503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56482" y="4456176"/>
            <a:ext cx="73152" cy="868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08298" y="4561332"/>
            <a:ext cx="516890" cy="469900"/>
          </a:xfrm>
          <a:custGeom>
            <a:avLst/>
            <a:gdLst/>
            <a:ahLst/>
            <a:cxnLst/>
            <a:rect l="l" t="t" r="r" b="b"/>
            <a:pathLst>
              <a:path w="516890" h="469900">
                <a:moveTo>
                  <a:pt x="480786" y="437153"/>
                </a:moveTo>
                <a:lnTo>
                  <a:pt x="471942" y="426097"/>
                </a:lnTo>
                <a:lnTo>
                  <a:pt x="454152" y="420624"/>
                </a:lnTo>
                <a:lnTo>
                  <a:pt x="432816" y="413004"/>
                </a:lnTo>
                <a:lnTo>
                  <a:pt x="409956" y="405384"/>
                </a:lnTo>
                <a:lnTo>
                  <a:pt x="361188" y="390144"/>
                </a:lnTo>
                <a:lnTo>
                  <a:pt x="335280" y="381000"/>
                </a:lnTo>
                <a:lnTo>
                  <a:pt x="310896" y="370332"/>
                </a:lnTo>
                <a:lnTo>
                  <a:pt x="286512" y="361188"/>
                </a:lnTo>
                <a:lnTo>
                  <a:pt x="263652" y="350520"/>
                </a:lnTo>
                <a:lnTo>
                  <a:pt x="240792" y="338328"/>
                </a:lnTo>
                <a:lnTo>
                  <a:pt x="219456" y="327660"/>
                </a:lnTo>
                <a:lnTo>
                  <a:pt x="201168" y="313944"/>
                </a:lnTo>
                <a:lnTo>
                  <a:pt x="169164" y="288036"/>
                </a:lnTo>
                <a:lnTo>
                  <a:pt x="141732" y="256032"/>
                </a:lnTo>
                <a:lnTo>
                  <a:pt x="117348" y="222504"/>
                </a:lnTo>
                <a:lnTo>
                  <a:pt x="96012" y="185928"/>
                </a:lnTo>
                <a:lnTo>
                  <a:pt x="86868" y="167640"/>
                </a:lnTo>
                <a:lnTo>
                  <a:pt x="76200" y="147828"/>
                </a:lnTo>
                <a:lnTo>
                  <a:pt x="67056" y="126492"/>
                </a:lnTo>
                <a:lnTo>
                  <a:pt x="50292" y="85344"/>
                </a:lnTo>
                <a:lnTo>
                  <a:pt x="16764" y="0"/>
                </a:lnTo>
                <a:lnTo>
                  <a:pt x="0" y="7620"/>
                </a:lnTo>
                <a:lnTo>
                  <a:pt x="15240" y="50292"/>
                </a:lnTo>
                <a:lnTo>
                  <a:pt x="32004" y="92964"/>
                </a:lnTo>
                <a:lnTo>
                  <a:pt x="50292" y="134112"/>
                </a:lnTo>
                <a:lnTo>
                  <a:pt x="59436" y="155448"/>
                </a:lnTo>
                <a:lnTo>
                  <a:pt x="89916" y="214884"/>
                </a:lnTo>
                <a:lnTo>
                  <a:pt x="114300" y="251460"/>
                </a:lnTo>
                <a:lnTo>
                  <a:pt x="155448" y="300228"/>
                </a:lnTo>
                <a:lnTo>
                  <a:pt x="188976" y="329184"/>
                </a:lnTo>
                <a:lnTo>
                  <a:pt x="254508" y="367284"/>
                </a:lnTo>
                <a:lnTo>
                  <a:pt x="303276" y="388620"/>
                </a:lnTo>
                <a:lnTo>
                  <a:pt x="355092" y="406908"/>
                </a:lnTo>
                <a:lnTo>
                  <a:pt x="379476" y="416052"/>
                </a:lnTo>
                <a:lnTo>
                  <a:pt x="403860" y="423672"/>
                </a:lnTo>
                <a:lnTo>
                  <a:pt x="426720" y="431292"/>
                </a:lnTo>
                <a:lnTo>
                  <a:pt x="448056" y="437388"/>
                </a:lnTo>
                <a:lnTo>
                  <a:pt x="457890" y="441170"/>
                </a:lnTo>
                <a:lnTo>
                  <a:pt x="480786" y="437153"/>
                </a:lnTo>
                <a:close/>
              </a:path>
              <a:path w="516890" h="469900">
                <a:moveTo>
                  <a:pt x="501396" y="453569"/>
                </a:moveTo>
                <a:lnTo>
                  <a:pt x="501396" y="435864"/>
                </a:lnTo>
                <a:lnTo>
                  <a:pt x="495300" y="452628"/>
                </a:lnTo>
                <a:lnTo>
                  <a:pt x="493776" y="452628"/>
                </a:lnTo>
                <a:lnTo>
                  <a:pt x="486156" y="449580"/>
                </a:lnTo>
                <a:lnTo>
                  <a:pt x="477012" y="446532"/>
                </a:lnTo>
                <a:lnTo>
                  <a:pt x="467868" y="445008"/>
                </a:lnTo>
                <a:lnTo>
                  <a:pt x="457890" y="441170"/>
                </a:lnTo>
                <a:lnTo>
                  <a:pt x="409956" y="449580"/>
                </a:lnTo>
                <a:lnTo>
                  <a:pt x="403860" y="451104"/>
                </a:lnTo>
                <a:lnTo>
                  <a:pt x="400812" y="455676"/>
                </a:lnTo>
                <a:lnTo>
                  <a:pt x="402336" y="460248"/>
                </a:lnTo>
                <a:lnTo>
                  <a:pt x="402336" y="466344"/>
                </a:lnTo>
                <a:lnTo>
                  <a:pt x="408432" y="469392"/>
                </a:lnTo>
                <a:lnTo>
                  <a:pt x="413004" y="467868"/>
                </a:lnTo>
                <a:lnTo>
                  <a:pt x="501396" y="453569"/>
                </a:lnTo>
                <a:close/>
              </a:path>
              <a:path w="516890" h="469900">
                <a:moveTo>
                  <a:pt x="516636" y="451104"/>
                </a:moveTo>
                <a:lnTo>
                  <a:pt x="449580" y="370332"/>
                </a:lnTo>
                <a:lnTo>
                  <a:pt x="446532" y="365760"/>
                </a:lnTo>
                <a:lnTo>
                  <a:pt x="440436" y="365760"/>
                </a:lnTo>
                <a:lnTo>
                  <a:pt x="435864" y="368808"/>
                </a:lnTo>
                <a:lnTo>
                  <a:pt x="432816" y="371856"/>
                </a:lnTo>
                <a:lnTo>
                  <a:pt x="431292" y="377952"/>
                </a:lnTo>
                <a:lnTo>
                  <a:pt x="435864" y="381000"/>
                </a:lnTo>
                <a:lnTo>
                  <a:pt x="471942" y="426097"/>
                </a:lnTo>
                <a:lnTo>
                  <a:pt x="473964" y="426720"/>
                </a:lnTo>
                <a:lnTo>
                  <a:pt x="483108" y="429768"/>
                </a:lnTo>
                <a:lnTo>
                  <a:pt x="492252" y="431292"/>
                </a:lnTo>
                <a:lnTo>
                  <a:pt x="499872" y="434340"/>
                </a:lnTo>
                <a:lnTo>
                  <a:pt x="501396" y="435864"/>
                </a:lnTo>
                <a:lnTo>
                  <a:pt x="501396" y="453569"/>
                </a:lnTo>
                <a:lnTo>
                  <a:pt x="516636" y="451104"/>
                </a:lnTo>
                <a:close/>
              </a:path>
              <a:path w="516890" h="469900">
                <a:moveTo>
                  <a:pt x="496824" y="448437"/>
                </a:moveTo>
                <a:lnTo>
                  <a:pt x="496824" y="434340"/>
                </a:lnTo>
                <a:lnTo>
                  <a:pt x="490728" y="449580"/>
                </a:lnTo>
                <a:lnTo>
                  <a:pt x="480786" y="437153"/>
                </a:lnTo>
                <a:lnTo>
                  <a:pt x="457890" y="441170"/>
                </a:lnTo>
                <a:lnTo>
                  <a:pt x="467868" y="445008"/>
                </a:lnTo>
                <a:lnTo>
                  <a:pt x="477012" y="446532"/>
                </a:lnTo>
                <a:lnTo>
                  <a:pt x="486156" y="449580"/>
                </a:lnTo>
                <a:lnTo>
                  <a:pt x="493776" y="452628"/>
                </a:lnTo>
                <a:lnTo>
                  <a:pt x="495300" y="452628"/>
                </a:lnTo>
                <a:lnTo>
                  <a:pt x="496824" y="448437"/>
                </a:lnTo>
                <a:close/>
              </a:path>
              <a:path w="516890" h="469900">
                <a:moveTo>
                  <a:pt x="501396" y="435864"/>
                </a:moveTo>
                <a:lnTo>
                  <a:pt x="499872" y="434340"/>
                </a:lnTo>
                <a:lnTo>
                  <a:pt x="492252" y="431292"/>
                </a:lnTo>
                <a:lnTo>
                  <a:pt x="483108" y="429768"/>
                </a:lnTo>
                <a:lnTo>
                  <a:pt x="473964" y="426720"/>
                </a:lnTo>
                <a:lnTo>
                  <a:pt x="471942" y="426097"/>
                </a:lnTo>
                <a:lnTo>
                  <a:pt x="480786" y="437153"/>
                </a:lnTo>
                <a:lnTo>
                  <a:pt x="496824" y="434340"/>
                </a:lnTo>
                <a:lnTo>
                  <a:pt x="496824" y="448437"/>
                </a:lnTo>
                <a:lnTo>
                  <a:pt x="501396" y="435864"/>
                </a:lnTo>
                <a:close/>
              </a:path>
              <a:path w="516890" h="469900">
                <a:moveTo>
                  <a:pt x="496824" y="434340"/>
                </a:moveTo>
                <a:lnTo>
                  <a:pt x="480786" y="437153"/>
                </a:lnTo>
                <a:lnTo>
                  <a:pt x="490728" y="449580"/>
                </a:lnTo>
                <a:lnTo>
                  <a:pt x="496824" y="4343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12286" y="29260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12286" y="3014472"/>
            <a:ext cx="12700" cy="52069"/>
          </a:xfrm>
          <a:custGeom>
            <a:avLst/>
            <a:gdLst/>
            <a:ahLst/>
            <a:cxnLst/>
            <a:rect l="l" t="t" r="r" b="b"/>
            <a:pathLst>
              <a:path w="12700" h="52069">
                <a:moveTo>
                  <a:pt x="12192" y="51816"/>
                </a:moveTo>
                <a:lnTo>
                  <a:pt x="12192" y="0"/>
                </a:lnTo>
                <a:lnTo>
                  <a:pt x="0" y="0"/>
                </a:lnTo>
                <a:lnTo>
                  <a:pt x="0" y="51816"/>
                </a:lnTo>
                <a:lnTo>
                  <a:pt x="12192" y="5181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12286" y="310438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12286" y="31927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12286" y="3281172"/>
            <a:ext cx="12700" cy="52069"/>
          </a:xfrm>
          <a:custGeom>
            <a:avLst/>
            <a:gdLst/>
            <a:ahLst/>
            <a:cxnLst/>
            <a:rect l="l" t="t" r="r" b="b"/>
            <a:pathLst>
              <a:path w="12700" h="52070">
                <a:moveTo>
                  <a:pt x="12192" y="51816"/>
                </a:moveTo>
                <a:lnTo>
                  <a:pt x="12192" y="0"/>
                </a:lnTo>
                <a:lnTo>
                  <a:pt x="0" y="0"/>
                </a:lnTo>
                <a:lnTo>
                  <a:pt x="0" y="51816"/>
                </a:lnTo>
                <a:lnTo>
                  <a:pt x="12192" y="5181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12286" y="337108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312286" y="3459479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312286" y="3547872"/>
            <a:ext cx="12700" cy="52069"/>
          </a:xfrm>
          <a:custGeom>
            <a:avLst/>
            <a:gdLst/>
            <a:ahLst/>
            <a:cxnLst/>
            <a:rect l="l" t="t" r="r" b="b"/>
            <a:pathLst>
              <a:path w="12700" h="52070">
                <a:moveTo>
                  <a:pt x="12192" y="51816"/>
                </a:moveTo>
                <a:lnTo>
                  <a:pt x="12192" y="0"/>
                </a:lnTo>
                <a:lnTo>
                  <a:pt x="0" y="0"/>
                </a:lnTo>
                <a:lnTo>
                  <a:pt x="0" y="51816"/>
                </a:lnTo>
                <a:lnTo>
                  <a:pt x="12192" y="5181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312286" y="363778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312286" y="37261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12286" y="3814572"/>
            <a:ext cx="12700" cy="52069"/>
          </a:xfrm>
          <a:custGeom>
            <a:avLst/>
            <a:gdLst/>
            <a:ahLst/>
            <a:cxnLst/>
            <a:rect l="l" t="t" r="r" b="b"/>
            <a:pathLst>
              <a:path w="12700" h="52070">
                <a:moveTo>
                  <a:pt x="12192" y="51816"/>
                </a:moveTo>
                <a:lnTo>
                  <a:pt x="12192" y="0"/>
                </a:lnTo>
                <a:lnTo>
                  <a:pt x="0" y="0"/>
                </a:lnTo>
                <a:lnTo>
                  <a:pt x="0" y="51816"/>
                </a:lnTo>
                <a:lnTo>
                  <a:pt x="12192" y="5181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12286" y="390448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12286" y="39928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12286" y="4081272"/>
            <a:ext cx="12700" cy="52069"/>
          </a:xfrm>
          <a:custGeom>
            <a:avLst/>
            <a:gdLst/>
            <a:ahLst/>
            <a:cxnLst/>
            <a:rect l="l" t="t" r="r" b="b"/>
            <a:pathLst>
              <a:path w="12700" h="52070">
                <a:moveTo>
                  <a:pt x="12192" y="51816"/>
                </a:moveTo>
                <a:lnTo>
                  <a:pt x="12192" y="0"/>
                </a:lnTo>
                <a:lnTo>
                  <a:pt x="0" y="0"/>
                </a:lnTo>
                <a:lnTo>
                  <a:pt x="0" y="51816"/>
                </a:lnTo>
                <a:lnTo>
                  <a:pt x="12192" y="5181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312286" y="417118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312286" y="42595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12286" y="4347972"/>
            <a:ext cx="12700" cy="52069"/>
          </a:xfrm>
          <a:custGeom>
            <a:avLst/>
            <a:gdLst/>
            <a:ahLst/>
            <a:cxnLst/>
            <a:rect l="l" t="t" r="r" b="b"/>
            <a:pathLst>
              <a:path w="12700" h="52070">
                <a:moveTo>
                  <a:pt x="12192" y="51816"/>
                </a:moveTo>
                <a:lnTo>
                  <a:pt x="12192" y="0"/>
                </a:lnTo>
                <a:lnTo>
                  <a:pt x="0" y="0"/>
                </a:lnTo>
                <a:lnTo>
                  <a:pt x="0" y="51816"/>
                </a:lnTo>
                <a:lnTo>
                  <a:pt x="12192" y="5181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312286" y="443788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12286" y="45262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312286" y="4614672"/>
            <a:ext cx="12700" cy="52069"/>
          </a:xfrm>
          <a:custGeom>
            <a:avLst/>
            <a:gdLst/>
            <a:ahLst/>
            <a:cxnLst/>
            <a:rect l="l" t="t" r="r" b="b"/>
            <a:pathLst>
              <a:path w="12700" h="52070">
                <a:moveTo>
                  <a:pt x="12192" y="51816"/>
                </a:moveTo>
                <a:lnTo>
                  <a:pt x="12192" y="0"/>
                </a:lnTo>
                <a:lnTo>
                  <a:pt x="0" y="0"/>
                </a:lnTo>
                <a:lnTo>
                  <a:pt x="0" y="51816"/>
                </a:lnTo>
                <a:lnTo>
                  <a:pt x="12192" y="5181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312286" y="470458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312286" y="47929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12286" y="4881372"/>
            <a:ext cx="12700" cy="52069"/>
          </a:xfrm>
          <a:custGeom>
            <a:avLst/>
            <a:gdLst/>
            <a:ahLst/>
            <a:cxnLst/>
            <a:rect l="l" t="t" r="r" b="b"/>
            <a:pathLst>
              <a:path w="12700" h="52070">
                <a:moveTo>
                  <a:pt x="12192" y="51816"/>
                </a:moveTo>
                <a:lnTo>
                  <a:pt x="12192" y="0"/>
                </a:lnTo>
                <a:lnTo>
                  <a:pt x="0" y="0"/>
                </a:lnTo>
                <a:lnTo>
                  <a:pt x="0" y="51816"/>
                </a:lnTo>
                <a:lnTo>
                  <a:pt x="12192" y="5181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312286" y="497128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12286" y="50596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312286" y="5148072"/>
            <a:ext cx="12700" cy="52069"/>
          </a:xfrm>
          <a:custGeom>
            <a:avLst/>
            <a:gdLst/>
            <a:ahLst/>
            <a:cxnLst/>
            <a:rect l="l" t="t" r="r" b="b"/>
            <a:pathLst>
              <a:path w="12700" h="52070">
                <a:moveTo>
                  <a:pt x="12192" y="51816"/>
                </a:moveTo>
                <a:lnTo>
                  <a:pt x="12192" y="0"/>
                </a:lnTo>
                <a:lnTo>
                  <a:pt x="0" y="0"/>
                </a:lnTo>
                <a:lnTo>
                  <a:pt x="0" y="51816"/>
                </a:lnTo>
                <a:lnTo>
                  <a:pt x="12192" y="5181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312286" y="523798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12286" y="53263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12286" y="5414772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12192" y="19812"/>
                </a:moveTo>
                <a:lnTo>
                  <a:pt x="12192" y="0"/>
                </a:lnTo>
                <a:lnTo>
                  <a:pt x="0" y="0"/>
                </a:lnTo>
                <a:lnTo>
                  <a:pt x="0" y="19812"/>
                </a:lnTo>
                <a:lnTo>
                  <a:pt x="12192" y="1981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141086" y="29260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41086" y="3014472"/>
            <a:ext cx="12700" cy="52069"/>
          </a:xfrm>
          <a:custGeom>
            <a:avLst/>
            <a:gdLst/>
            <a:ahLst/>
            <a:cxnLst/>
            <a:rect l="l" t="t" r="r" b="b"/>
            <a:pathLst>
              <a:path w="12700" h="52069">
                <a:moveTo>
                  <a:pt x="12192" y="51816"/>
                </a:moveTo>
                <a:lnTo>
                  <a:pt x="12192" y="0"/>
                </a:lnTo>
                <a:lnTo>
                  <a:pt x="0" y="0"/>
                </a:lnTo>
                <a:lnTo>
                  <a:pt x="0" y="51816"/>
                </a:lnTo>
                <a:lnTo>
                  <a:pt x="12192" y="5181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141086" y="310438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141086" y="31927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41086" y="3281172"/>
            <a:ext cx="12700" cy="52069"/>
          </a:xfrm>
          <a:custGeom>
            <a:avLst/>
            <a:gdLst/>
            <a:ahLst/>
            <a:cxnLst/>
            <a:rect l="l" t="t" r="r" b="b"/>
            <a:pathLst>
              <a:path w="12700" h="52070">
                <a:moveTo>
                  <a:pt x="12192" y="51816"/>
                </a:moveTo>
                <a:lnTo>
                  <a:pt x="12192" y="0"/>
                </a:lnTo>
                <a:lnTo>
                  <a:pt x="0" y="0"/>
                </a:lnTo>
                <a:lnTo>
                  <a:pt x="0" y="51816"/>
                </a:lnTo>
                <a:lnTo>
                  <a:pt x="12192" y="5181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141086" y="337108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141086" y="3459479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141086" y="3547872"/>
            <a:ext cx="12700" cy="52069"/>
          </a:xfrm>
          <a:custGeom>
            <a:avLst/>
            <a:gdLst/>
            <a:ahLst/>
            <a:cxnLst/>
            <a:rect l="l" t="t" r="r" b="b"/>
            <a:pathLst>
              <a:path w="12700" h="52070">
                <a:moveTo>
                  <a:pt x="12192" y="51816"/>
                </a:moveTo>
                <a:lnTo>
                  <a:pt x="12192" y="0"/>
                </a:lnTo>
                <a:lnTo>
                  <a:pt x="0" y="0"/>
                </a:lnTo>
                <a:lnTo>
                  <a:pt x="0" y="51816"/>
                </a:lnTo>
                <a:lnTo>
                  <a:pt x="12192" y="5181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141086" y="363778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141086" y="37261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141086" y="3814572"/>
            <a:ext cx="12700" cy="52069"/>
          </a:xfrm>
          <a:custGeom>
            <a:avLst/>
            <a:gdLst/>
            <a:ahLst/>
            <a:cxnLst/>
            <a:rect l="l" t="t" r="r" b="b"/>
            <a:pathLst>
              <a:path w="12700" h="52070">
                <a:moveTo>
                  <a:pt x="12192" y="51816"/>
                </a:moveTo>
                <a:lnTo>
                  <a:pt x="12192" y="0"/>
                </a:lnTo>
                <a:lnTo>
                  <a:pt x="0" y="0"/>
                </a:lnTo>
                <a:lnTo>
                  <a:pt x="0" y="51816"/>
                </a:lnTo>
                <a:lnTo>
                  <a:pt x="12192" y="5181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141086" y="390448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41086" y="39928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141086" y="4081272"/>
            <a:ext cx="12700" cy="52069"/>
          </a:xfrm>
          <a:custGeom>
            <a:avLst/>
            <a:gdLst/>
            <a:ahLst/>
            <a:cxnLst/>
            <a:rect l="l" t="t" r="r" b="b"/>
            <a:pathLst>
              <a:path w="12700" h="52070">
                <a:moveTo>
                  <a:pt x="12192" y="51816"/>
                </a:moveTo>
                <a:lnTo>
                  <a:pt x="12192" y="0"/>
                </a:lnTo>
                <a:lnTo>
                  <a:pt x="0" y="0"/>
                </a:lnTo>
                <a:lnTo>
                  <a:pt x="0" y="51816"/>
                </a:lnTo>
                <a:lnTo>
                  <a:pt x="12192" y="5181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141086" y="417118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141086" y="42595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141086" y="4347972"/>
            <a:ext cx="12700" cy="52069"/>
          </a:xfrm>
          <a:custGeom>
            <a:avLst/>
            <a:gdLst/>
            <a:ahLst/>
            <a:cxnLst/>
            <a:rect l="l" t="t" r="r" b="b"/>
            <a:pathLst>
              <a:path w="12700" h="52070">
                <a:moveTo>
                  <a:pt x="12192" y="51816"/>
                </a:moveTo>
                <a:lnTo>
                  <a:pt x="12192" y="0"/>
                </a:lnTo>
                <a:lnTo>
                  <a:pt x="0" y="0"/>
                </a:lnTo>
                <a:lnTo>
                  <a:pt x="0" y="51816"/>
                </a:lnTo>
                <a:lnTo>
                  <a:pt x="12192" y="5181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141086" y="443788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141086" y="45262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141086" y="4614672"/>
            <a:ext cx="12700" cy="52069"/>
          </a:xfrm>
          <a:custGeom>
            <a:avLst/>
            <a:gdLst/>
            <a:ahLst/>
            <a:cxnLst/>
            <a:rect l="l" t="t" r="r" b="b"/>
            <a:pathLst>
              <a:path w="12700" h="52070">
                <a:moveTo>
                  <a:pt x="12192" y="51816"/>
                </a:moveTo>
                <a:lnTo>
                  <a:pt x="12192" y="0"/>
                </a:lnTo>
                <a:lnTo>
                  <a:pt x="0" y="0"/>
                </a:lnTo>
                <a:lnTo>
                  <a:pt x="0" y="51816"/>
                </a:lnTo>
                <a:lnTo>
                  <a:pt x="12192" y="5181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141086" y="470458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141086" y="47929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141086" y="4881372"/>
            <a:ext cx="12700" cy="52069"/>
          </a:xfrm>
          <a:custGeom>
            <a:avLst/>
            <a:gdLst/>
            <a:ahLst/>
            <a:cxnLst/>
            <a:rect l="l" t="t" r="r" b="b"/>
            <a:pathLst>
              <a:path w="12700" h="52070">
                <a:moveTo>
                  <a:pt x="12192" y="51816"/>
                </a:moveTo>
                <a:lnTo>
                  <a:pt x="12192" y="0"/>
                </a:lnTo>
                <a:lnTo>
                  <a:pt x="0" y="0"/>
                </a:lnTo>
                <a:lnTo>
                  <a:pt x="0" y="51816"/>
                </a:lnTo>
                <a:lnTo>
                  <a:pt x="12192" y="5181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141086" y="497128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141086" y="50596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141086" y="5148072"/>
            <a:ext cx="12700" cy="52069"/>
          </a:xfrm>
          <a:custGeom>
            <a:avLst/>
            <a:gdLst/>
            <a:ahLst/>
            <a:cxnLst/>
            <a:rect l="l" t="t" r="r" b="b"/>
            <a:pathLst>
              <a:path w="12700" h="52070">
                <a:moveTo>
                  <a:pt x="12192" y="51816"/>
                </a:moveTo>
                <a:lnTo>
                  <a:pt x="12192" y="0"/>
                </a:lnTo>
                <a:lnTo>
                  <a:pt x="0" y="0"/>
                </a:lnTo>
                <a:lnTo>
                  <a:pt x="0" y="51816"/>
                </a:lnTo>
                <a:lnTo>
                  <a:pt x="12192" y="5181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141086" y="523798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141086" y="53263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192" y="50292"/>
                </a:moveTo>
                <a:lnTo>
                  <a:pt x="12192" y="0"/>
                </a:lnTo>
                <a:lnTo>
                  <a:pt x="0" y="0"/>
                </a:lnTo>
                <a:lnTo>
                  <a:pt x="0" y="50292"/>
                </a:lnTo>
                <a:lnTo>
                  <a:pt x="12192" y="502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41086" y="5414772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12192" y="19812"/>
                </a:moveTo>
                <a:lnTo>
                  <a:pt x="12192" y="0"/>
                </a:lnTo>
                <a:lnTo>
                  <a:pt x="0" y="0"/>
                </a:lnTo>
                <a:lnTo>
                  <a:pt x="0" y="19812"/>
                </a:lnTo>
                <a:lnTo>
                  <a:pt x="12192" y="1981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632582" y="3307079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318382" y="307848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263518" y="3078480"/>
            <a:ext cx="109728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232782" y="3307079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232782" y="307848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092318" y="3078480"/>
            <a:ext cx="109728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632582" y="368808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632582" y="391668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623182" y="368808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623182" y="391668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537838" y="3685032"/>
            <a:ext cx="94488" cy="2346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66638" y="3685032"/>
            <a:ext cx="94488" cy="2346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451982" y="368808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451982" y="391668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7073782" y="3692142"/>
            <a:ext cx="872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0x00400018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8465194" y="3693666"/>
            <a:ext cx="897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0x0040001C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725043" y="4384038"/>
            <a:ext cx="5867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0x400010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8259958" y="4601717"/>
            <a:ext cx="1106805" cy="0"/>
          </a:xfrm>
          <a:custGeom>
            <a:avLst/>
            <a:gdLst/>
            <a:ahLst/>
            <a:cxnLst/>
            <a:rect l="l" t="t" r="r" b="b"/>
            <a:pathLst>
              <a:path w="1106804">
                <a:moveTo>
                  <a:pt x="0" y="0"/>
                </a:moveTo>
                <a:lnTo>
                  <a:pt x="110642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59958" y="4373117"/>
            <a:ext cx="1106805" cy="0"/>
          </a:xfrm>
          <a:custGeom>
            <a:avLst/>
            <a:gdLst/>
            <a:ahLst/>
            <a:cxnLst/>
            <a:rect l="l" t="t" r="r" b="b"/>
            <a:pathLst>
              <a:path w="1106804">
                <a:moveTo>
                  <a:pt x="0" y="0"/>
                </a:moveTo>
                <a:lnTo>
                  <a:pt x="110642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429634" y="4600955"/>
            <a:ext cx="1754505" cy="0"/>
          </a:xfrm>
          <a:custGeom>
            <a:avLst/>
            <a:gdLst/>
            <a:ahLst/>
            <a:cxnLst/>
            <a:rect l="l" t="t" r="r" b="b"/>
            <a:pathLst>
              <a:path w="1754504">
                <a:moveTo>
                  <a:pt x="0" y="0"/>
                </a:moveTo>
                <a:lnTo>
                  <a:pt x="17541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429634" y="4372355"/>
            <a:ext cx="1754505" cy="0"/>
          </a:xfrm>
          <a:custGeom>
            <a:avLst/>
            <a:gdLst/>
            <a:ahLst/>
            <a:cxnLst/>
            <a:rect l="l" t="t" r="r" b="b"/>
            <a:pathLst>
              <a:path w="1754504">
                <a:moveTo>
                  <a:pt x="0" y="0"/>
                </a:moveTo>
                <a:lnTo>
                  <a:pt x="17541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174614" y="4369308"/>
            <a:ext cx="94488" cy="2346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344290" y="4369308"/>
            <a:ext cx="94488" cy="2346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632582" y="4601717"/>
            <a:ext cx="721360" cy="0"/>
          </a:xfrm>
          <a:custGeom>
            <a:avLst/>
            <a:gdLst/>
            <a:ahLst/>
            <a:cxnLst/>
            <a:rect l="l" t="t" r="r" b="b"/>
            <a:pathLst>
              <a:path w="721360">
                <a:moveTo>
                  <a:pt x="0" y="0"/>
                </a:moveTo>
                <a:lnTo>
                  <a:pt x="72085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632582" y="4373117"/>
            <a:ext cx="721360" cy="0"/>
          </a:xfrm>
          <a:custGeom>
            <a:avLst/>
            <a:gdLst/>
            <a:ahLst/>
            <a:cxnLst/>
            <a:rect l="l" t="t" r="r" b="b"/>
            <a:pathLst>
              <a:path w="721360">
                <a:moveTo>
                  <a:pt x="0" y="0"/>
                </a:moveTo>
                <a:lnTo>
                  <a:pt x="72085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6869566" y="4377942"/>
            <a:ext cx="872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0x00400014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8302126" y="4371846"/>
            <a:ext cx="872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0x00400018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5325755" y="3029202"/>
            <a:ext cx="302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8147182" y="307848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061582" y="330707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061582" y="307848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5098679" y="3667758"/>
            <a:ext cx="1445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7" baseline="3968" dirty="0">
                <a:latin typeface="Arial"/>
                <a:cs typeface="Arial"/>
              </a:rPr>
              <a:t>PC_in</a:t>
            </a:r>
            <a:r>
              <a:rPr sz="2100" b="1" spc="135" baseline="3968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0x00400014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4981331" y="4362702"/>
            <a:ext cx="6477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-5" dirty="0">
                <a:latin typeface="Arial"/>
                <a:cs typeface="Arial"/>
              </a:rPr>
              <a:t>_</a:t>
            </a:r>
            <a:r>
              <a:rPr sz="1400" b="1" spc="-10" dirty="0">
                <a:latin typeface="Arial"/>
                <a:cs typeface="Arial"/>
              </a:rPr>
              <a:t>ou</a:t>
            </a:r>
            <a:r>
              <a:rPr sz="1400" b="1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8758306" y="534009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>
                <a:moveTo>
                  <a:pt x="0" y="0"/>
                </a:moveTo>
                <a:lnTo>
                  <a:pt x="601980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758306" y="5110734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>
                <a:moveTo>
                  <a:pt x="0" y="0"/>
                </a:moveTo>
                <a:lnTo>
                  <a:pt x="60198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927982" y="5339334"/>
            <a:ext cx="1754505" cy="0"/>
          </a:xfrm>
          <a:custGeom>
            <a:avLst/>
            <a:gdLst/>
            <a:ahLst/>
            <a:cxnLst/>
            <a:rect l="l" t="t" r="r" b="b"/>
            <a:pathLst>
              <a:path w="1754504">
                <a:moveTo>
                  <a:pt x="0" y="0"/>
                </a:moveTo>
                <a:lnTo>
                  <a:pt x="175412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927982" y="5110734"/>
            <a:ext cx="1754505" cy="0"/>
          </a:xfrm>
          <a:custGeom>
            <a:avLst/>
            <a:gdLst/>
            <a:ahLst/>
            <a:cxnLst/>
            <a:rect l="l" t="t" r="r" b="b"/>
            <a:pathLst>
              <a:path w="1754504">
                <a:moveTo>
                  <a:pt x="0" y="0"/>
                </a:moveTo>
                <a:lnTo>
                  <a:pt x="175412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672962" y="5106924"/>
            <a:ext cx="94488" cy="2346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842638" y="5106924"/>
            <a:ext cx="94488" cy="2346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614294" y="5340858"/>
            <a:ext cx="1237615" cy="0"/>
          </a:xfrm>
          <a:custGeom>
            <a:avLst/>
            <a:gdLst/>
            <a:ahLst/>
            <a:cxnLst/>
            <a:rect l="l" t="t" r="r" b="b"/>
            <a:pathLst>
              <a:path w="1237615">
                <a:moveTo>
                  <a:pt x="0" y="0"/>
                </a:moveTo>
                <a:lnTo>
                  <a:pt x="1237488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614294" y="5112258"/>
            <a:ext cx="1237615" cy="0"/>
          </a:xfrm>
          <a:custGeom>
            <a:avLst/>
            <a:gdLst/>
            <a:ahLst/>
            <a:cxnLst/>
            <a:rect l="l" t="t" r="r" b="b"/>
            <a:pathLst>
              <a:path w="1237615">
                <a:moveTo>
                  <a:pt x="0" y="0"/>
                </a:moveTo>
                <a:lnTo>
                  <a:pt x="1237488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7089023" y="5115557"/>
            <a:ext cx="1443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Cód. máquina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instr.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9" name="object 16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70" name="object 1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71" name="object 1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66" name="object 166"/>
          <p:cNvSpPr txBox="1"/>
          <p:nvPr/>
        </p:nvSpPr>
        <p:spPr>
          <a:xfrm>
            <a:off x="5674751" y="5100317"/>
            <a:ext cx="411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1367285" y="5998178"/>
            <a:ext cx="7468234" cy="4629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088640" marR="5080" indent="-3076575">
              <a:lnSpc>
                <a:spcPts val="1700"/>
              </a:lnSpc>
              <a:spcBef>
                <a:spcPts val="190"/>
              </a:spcBef>
            </a:pP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memoria </a:t>
            </a:r>
            <a:r>
              <a:rPr sz="1450" spc="-5" dirty="0">
                <a:solidFill>
                  <a:srgbClr val="FF2600"/>
                </a:solidFill>
                <a:latin typeface="Arial"/>
                <a:cs typeface="Arial"/>
              </a:rPr>
              <a:t>abstracta,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nao sabemos como é implementada ou de onde vem. probably tem</a:t>
            </a:r>
            <a:r>
              <a:rPr sz="1450" spc="-6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um  peripheral</a:t>
            </a:r>
            <a:r>
              <a:rPr sz="1450" spc="-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clock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7355414" y="2784109"/>
            <a:ext cx="292354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atrasos de propagacao a</a:t>
            </a:r>
            <a:r>
              <a:rPr sz="1450" spc="-9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vermelh.o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7196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Implementação de um </a:t>
            </a:r>
            <a:r>
              <a:rPr sz="2400" i="1" spc="-5" dirty="0">
                <a:latin typeface="Arial"/>
                <a:cs typeface="Arial"/>
              </a:rPr>
              <a:t>Datapath </a:t>
            </a:r>
            <a:r>
              <a:rPr sz="2400" spc="-5" dirty="0"/>
              <a:t>– Atualização do</a:t>
            </a:r>
            <a:r>
              <a:rPr sz="2400" spc="-70" dirty="0"/>
              <a:t> </a:t>
            </a:r>
            <a:r>
              <a:rPr sz="2400" spc="-5" dirty="0"/>
              <a:t>PC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941" y="1375663"/>
            <a:ext cx="2223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entity </a:t>
            </a:r>
            <a:r>
              <a:rPr sz="1600" b="1" spc="-5" dirty="0">
                <a:latin typeface="Courier New"/>
                <a:cs typeface="Courier New"/>
              </a:rPr>
              <a:t>PCupdate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5297" y="1608835"/>
            <a:ext cx="1586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50975" algn="l"/>
              </a:tabLst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port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clk</a:t>
            </a:r>
            <a:r>
              <a:rPr sz="1600" b="1" dirty="0">
                <a:latin typeface="Courier New"/>
                <a:cs typeface="Courier New"/>
              </a:rPr>
              <a:t>	</a:t>
            </a:r>
            <a:r>
              <a:rPr sz="1600" b="1" spc="-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6148" y="1842007"/>
            <a:ext cx="8648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reset</a:t>
            </a:r>
            <a:r>
              <a:rPr sz="1600" b="1" spc="-19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7792" y="1608835"/>
            <a:ext cx="2835910" cy="73533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226820">
              <a:lnSpc>
                <a:spcPts val="1839"/>
              </a:lnSpc>
              <a:spcBef>
                <a:spcPts val="220"/>
              </a:spcBef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in</a:t>
            </a:r>
            <a:r>
              <a:rPr sz="1600" b="1" spc="-5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std_logic</a:t>
            </a:r>
            <a:r>
              <a:rPr sz="1600" b="1" spc="-5" dirty="0">
                <a:latin typeface="Courier New"/>
                <a:cs typeface="Courier New"/>
              </a:rPr>
              <a:t>; 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in</a:t>
            </a:r>
            <a:r>
              <a:rPr sz="1600" b="1" spc="-5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std_logic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85"/>
              </a:lnSpc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out</a:t>
            </a:r>
            <a:r>
              <a:rPr sz="1600" b="1" spc="-1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std_logic_vector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31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967" y="2075179"/>
            <a:ext cx="758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downto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4930" y="2075179"/>
            <a:ext cx="514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r>
              <a:rPr sz="1600" b="1" spc="5" dirty="0">
                <a:latin typeface="Courier New"/>
                <a:cs typeface="Courier New"/>
              </a:rPr>
              <a:t>)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3941" y="2075179"/>
            <a:ext cx="1767205" cy="502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0">
              <a:lnSpc>
                <a:spcPts val="1880"/>
              </a:lnSpc>
              <a:spcBef>
                <a:spcPts val="95"/>
              </a:spcBef>
              <a:tabLst>
                <a:tab pos="1632585" algn="l"/>
              </a:tabLst>
            </a:pPr>
            <a:r>
              <a:rPr sz="1600" b="1" spc="-5" dirty="0">
                <a:latin typeface="Courier New"/>
                <a:cs typeface="Courier New"/>
              </a:rPr>
              <a:t>pc	: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80"/>
              </a:lnSpc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sz="1600" b="1" spc="-2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PCupdate;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3941" y="2774694"/>
            <a:ext cx="4667250" cy="9683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93675" marR="5080" indent="-181610">
              <a:lnSpc>
                <a:spcPts val="1839"/>
              </a:lnSpc>
              <a:spcBef>
                <a:spcPts val="220"/>
              </a:spcBef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architecture </a:t>
            </a:r>
            <a:r>
              <a:rPr sz="1600" b="1" spc="-5" dirty="0">
                <a:latin typeface="Courier New"/>
                <a:cs typeface="Courier New"/>
              </a:rPr>
              <a:t>Behavioral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of </a:t>
            </a:r>
            <a:r>
              <a:rPr sz="1600" b="1" spc="-5" dirty="0">
                <a:latin typeface="Courier New"/>
                <a:cs typeface="Courier New"/>
              </a:rPr>
              <a:t>PCupdate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is  signal </a:t>
            </a:r>
            <a:r>
              <a:rPr sz="1600" b="1" spc="-5" dirty="0">
                <a:latin typeface="Courier New"/>
                <a:cs typeface="Courier New"/>
              </a:rPr>
              <a:t>s_pc :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unsigned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31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downto</a:t>
            </a:r>
            <a:r>
              <a:rPr sz="1600" b="1" spc="4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9"/>
              </a:lnSpc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193675">
              <a:lnSpc>
                <a:spcPts val="1880"/>
              </a:lnSpc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process</a:t>
            </a:r>
            <a:r>
              <a:rPr sz="1600" b="1" spc="-5" dirty="0">
                <a:latin typeface="Courier New"/>
                <a:cs typeface="Courier New"/>
              </a:rPr>
              <a:t>(clk)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5297" y="3707382"/>
            <a:ext cx="3432810" cy="502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95"/>
              </a:spcBef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365760">
              <a:lnSpc>
                <a:spcPts val="1880"/>
              </a:lnSpc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if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rising_edge</a:t>
            </a:r>
            <a:r>
              <a:rPr sz="1600" b="1" spc="-5" dirty="0">
                <a:latin typeface="Courier New"/>
                <a:cs typeface="Courier New"/>
              </a:rPr>
              <a:t>(clk))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6148" y="4173726"/>
            <a:ext cx="3308350" cy="502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95"/>
              </a:spcBef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if</a:t>
            </a:r>
            <a:r>
              <a:rPr sz="1600" b="1" spc="-5" dirty="0">
                <a:latin typeface="Courier New"/>
                <a:cs typeface="Courier New"/>
              </a:rPr>
              <a:t>(reset = '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-5" dirty="0">
                <a:latin typeface="Courier New"/>
                <a:cs typeface="Courier New"/>
              </a:rPr>
              <a:t>')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974090">
              <a:lnSpc>
                <a:spcPts val="1880"/>
              </a:lnSpc>
            </a:pPr>
            <a:r>
              <a:rPr sz="1600" b="1" spc="-5" dirty="0">
                <a:latin typeface="Courier New"/>
                <a:cs typeface="Courier New"/>
              </a:rPr>
              <a:t>&lt;= (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others </a:t>
            </a:r>
            <a:r>
              <a:rPr sz="1600" b="1" spc="-5" dirty="0">
                <a:latin typeface="Courier New"/>
                <a:cs typeface="Courier New"/>
              </a:rPr>
              <a:t>=&gt;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'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latin typeface="Courier New"/>
                <a:cs typeface="Courier New"/>
              </a:rPr>
              <a:t>');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27792" y="4873242"/>
            <a:ext cx="1491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&lt;= s_pc +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4;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5297" y="4406898"/>
            <a:ext cx="1599565" cy="14351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33425" marR="18415" indent="351790">
              <a:lnSpc>
                <a:spcPts val="1839"/>
              </a:lnSpc>
              <a:spcBef>
                <a:spcPts val="220"/>
              </a:spcBef>
            </a:pPr>
            <a:r>
              <a:rPr sz="1600" b="1" spc="-5" dirty="0">
                <a:latin typeface="Courier New"/>
                <a:cs typeface="Courier New"/>
              </a:rPr>
              <a:t>s_pc 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1085215">
              <a:lnSpc>
                <a:spcPts val="1739"/>
              </a:lnSpc>
            </a:pPr>
            <a:r>
              <a:rPr sz="1600" b="1" spc="-5" dirty="0">
                <a:latin typeface="Courier New"/>
                <a:cs typeface="Courier New"/>
              </a:rPr>
              <a:t>s_pc</a:t>
            </a:r>
            <a:endParaRPr sz="1600">
              <a:latin typeface="Courier New"/>
              <a:cs typeface="Courier New"/>
            </a:endParaRPr>
          </a:p>
          <a:p>
            <a:pPr marL="365760" marR="5080" indent="367030">
              <a:lnSpc>
                <a:spcPts val="1839"/>
              </a:lnSpc>
              <a:spcBef>
                <a:spcPts val="90"/>
              </a:spcBef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sz="1600" b="1" spc="-8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if</a:t>
            </a:r>
            <a:r>
              <a:rPr sz="1600" b="1" spc="-5" dirty="0">
                <a:latin typeface="Courier New"/>
                <a:cs typeface="Courier New"/>
              </a:rPr>
              <a:t>; 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sz="1600" b="1" spc="-2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if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85"/>
              </a:lnSpc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sz="1600" b="1" spc="-3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process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3941" y="5805929"/>
            <a:ext cx="3748404" cy="50228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180975">
              <a:lnSpc>
                <a:spcPts val="1839"/>
              </a:lnSpc>
              <a:spcBef>
                <a:spcPts val="220"/>
              </a:spcBef>
            </a:pPr>
            <a:r>
              <a:rPr sz="1600" b="1" spc="-5" dirty="0">
                <a:latin typeface="Courier New"/>
                <a:cs typeface="Courier New"/>
              </a:rPr>
              <a:t>pc &lt;=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std_logic_vector</a:t>
            </a:r>
            <a:r>
              <a:rPr sz="1600" b="1" spc="-5" dirty="0">
                <a:latin typeface="Courier New"/>
                <a:cs typeface="Courier New"/>
              </a:rPr>
              <a:t>(s_pc); 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end </a:t>
            </a:r>
            <a:r>
              <a:rPr sz="1600" b="1" spc="-5" dirty="0">
                <a:latin typeface="Courier New"/>
                <a:cs typeface="Courier New"/>
              </a:rPr>
              <a:t>Behavioral;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87617" y="5780532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5">
                <a:moveTo>
                  <a:pt x="0" y="0"/>
                </a:moveTo>
                <a:lnTo>
                  <a:pt x="481583" y="0"/>
                </a:lnTo>
              </a:path>
            </a:pathLst>
          </a:custGeom>
          <a:ln w="17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55486" y="5725668"/>
            <a:ext cx="106680" cy="108585"/>
          </a:xfrm>
          <a:custGeom>
            <a:avLst/>
            <a:gdLst/>
            <a:ahLst/>
            <a:cxnLst/>
            <a:rect l="l" t="t" r="r" b="b"/>
            <a:pathLst>
              <a:path w="106679" h="108585">
                <a:moveTo>
                  <a:pt x="106680" y="54864"/>
                </a:moveTo>
                <a:lnTo>
                  <a:pt x="0" y="0"/>
                </a:lnTo>
                <a:lnTo>
                  <a:pt x="0" y="108204"/>
                </a:lnTo>
                <a:lnTo>
                  <a:pt x="106680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90590" y="3742944"/>
            <a:ext cx="1273810" cy="2456815"/>
          </a:xfrm>
          <a:custGeom>
            <a:avLst/>
            <a:gdLst/>
            <a:ahLst/>
            <a:cxnLst/>
            <a:rect l="l" t="t" r="r" b="b"/>
            <a:pathLst>
              <a:path w="1273809" h="2456815">
                <a:moveTo>
                  <a:pt x="0" y="0"/>
                </a:moveTo>
                <a:lnTo>
                  <a:pt x="0" y="2456688"/>
                </a:lnTo>
                <a:lnTo>
                  <a:pt x="1273810" y="2456688"/>
                </a:lnTo>
                <a:lnTo>
                  <a:pt x="1273810" y="0"/>
                </a:lnTo>
                <a:lnTo>
                  <a:pt x="0" y="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64400" y="3742944"/>
            <a:ext cx="1718310" cy="1335405"/>
          </a:xfrm>
          <a:custGeom>
            <a:avLst/>
            <a:gdLst/>
            <a:ahLst/>
            <a:cxnLst/>
            <a:rect l="l" t="t" r="r" b="b"/>
            <a:pathLst>
              <a:path w="1718309" h="1335404">
                <a:moveTo>
                  <a:pt x="0" y="0"/>
                </a:moveTo>
                <a:lnTo>
                  <a:pt x="0" y="1335024"/>
                </a:lnTo>
                <a:lnTo>
                  <a:pt x="1718309" y="1335024"/>
                </a:lnTo>
                <a:lnTo>
                  <a:pt x="1718309" y="0"/>
                </a:lnTo>
                <a:lnTo>
                  <a:pt x="0" y="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90721" y="3742944"/>
            <a:ext cx="2992120" cy="2456815"/>
          </a:xfrm>
          <a:custGeom>
            <a:avLst/>
            <a:gdLst/>
            <a:ahLst/>
            <a:cxnLst/>
            <a:rect l="l" t="t" r="r" b="b"/>
            <a:pathLst>
              <a:path w="2992120" h="2456815">
                <a:moveTo>
                  <a:pt x="1289303" y="1335023"/>
                </a:moveTo>
                <a:lnTo>
                  <a:pt x="2991611" y="1335023"/>
                </a:lnTo>
                <a:lnTo>
                  <a:pt x="2991611" y="0"/>
                </a:lnTo>
                <a:lnTo>
                  <a:pt x="0" y="0"/>
                </a:lnTo>
                <a:lnTo>
                  <a:pt x="0" y="2456687"/>
                </a:lnTo>
                <a:lnTo>
                  <a:pt x="1274063" y="2456687"/>
                </a:lnTo>
                <a:lnTo>
                  <a:pt x="1274063" y="1335023"/>
                </a:lnTo>
                <a:lnTo>
                  <a:pt x="1289303" y="1335023"/>
                </a:lnTo>
                <a:close/>
              </a:path>
            </a:pathLst>
          </a:custGeom>
          <a:ln w="863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28438" y="5155692"/>
            <a:ext cx="1059180" cy="1292860"/>
          </a:xfrm>
          <a:custGeom>
            <a:avLst/>
            <a:gdLst/>
            <a:ahLst/>
            <a:cxnLst/>
            <a:rect l="l" t="t" r="r" b="b"/>
            <a:pathLst>
              <a:path w="1059179" h="1292860">
                <a:moveTo>
                  <a:pt x="0" y="0"/>
                </a:moveTo>
                <a:lnTo>
                  <a:pt x="0" y="1292352"/>
                </a:lnTo>
                <a:lnTo>
                  <a:pt x="1059180" y="1292352"/>
                </a:lnTo>
                <a:lnTo>
                  <a:pt x="10591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28438" y="5155691"/>
            <a:ext cx="1059180" cy="1292860"/>
          </a:xfrm>
          <a:custGeom>
            <a:avLst/>
            <a:gdLst/>
            <a:ahLst/>
            <a:cxnLst/>
            <a:rect l="l" t="t" r="r" b="b"/>
            <a:pathLst>
              <a:path w="1059179" h="1292860">
                <a:moveTo>
                  <a:pt x="0" y="1292351"/>
                </a:moveTo>
                <a:lnTo>
                  <a:pt x="1059179" y="1292351"/>
                </a:lnTo>
                <a:lnTo>
                  <a:pt x="1059179" y="0"/>
                </a:lnTo>
                <a:lnTo>
                  <a:pt x="0" y="0"/>
                </a:lnTo>
                <a:lnTo>
                  <a:pt x="0" y="1292351"/>
                </a:lnTo>
                <a:close/>
              </a:path>
            </a:pathLst>
          </a:custGeom>
          <a:ln w="10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28438" y="5286460"/>
            <a:ext cx="1059180" cy="1145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" marR="323215">
              <a:lnSpc>
                <a:spcPct val="101000"/>
              </a:lnSpc>
              <a:spcBef>
                <a:spcPts val="105"/>
              </a:spcBef>
            </a:pPr>
            <a:r>
              <a:rPr sz="1000" b="1" spc="-15" dirty="0">
                <a:latin typeface="Arial"/>
                <a:cs typeface="Arial"/>
              </a:rPr>
              <a:t>I</a:t>
            </a:r>
            <a:r>
              <a:rPr sz="1000" b="1" spc="-5" dirty="0">
                <a:latin typeface="Arial"/>
                <a:cs typeface="Arial"/>
              </a:rPr>
              <a:t>n</a:t>
            </a:r>
            <a:r>
              <a:rPr sz="1000" b="1" spc="55" dirty="0">
                <a:latin typeface="Arial"/>
                <a:cs typeface="Arial"/>
              </a:rPr>
              <a:t>s</a:t>
            </a:r>
            <a:r>
              <a:rPr sz="1000" b="1" spc="10" dirty="0">
                <a:latin typeface="Arial"/>
                <a:cs typeface="Arial"/>
              </a:rPr>
              <a:t>t</a:t>
            </a:r>
            <a:r>
              <a:rPr sz="1000" b="1" spc="15" dirty="0">
                <a:latin typeface="Arial"/>
                <a:cs typeface="Arial"/>
              </a:rPr>
              <a:t>r</a:t>
            </a:r>
            <a:r>
              <a:rPr sz="1000" b="1" spc="-5" dirty="0">
                <a:latin typeface="Arial"/>
                <a:cs typeface="Arial"/>
              </a:rPr>
              <a:t>u</a:t>
            </a:r>
            <a:r>
              <a:rPr sz="1000" b="1" spc="-20" dirty="0">
                <a:latin typeface="Arial"/>
                <a:cs typeface="Arial"/>
              </a:rPr>
              <a:t>c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5" dirty="0">
                <a:latin typeface="Arial"/>
                <a:cs typeface="Arial"/>
              </a:rPr>
              <a:t>io</a:t>
            </a:r>
            <a:r>
              <a:rPr sz="1000" b="1" spc="5" dirty="0">
                <a:latin typeface="Arial"/>
                <a:cs typeface="Arial"/>
              </a:rPr>
              <a:t>n  </a:t>
            </a:r>
            <a:r>
              <a:rPr sz="1000" b="1" spc="10" dirty="0">
                <a:latin typeface="Arial"/>
                <a:cs typeface="Arial"/>
              </a:rPr>
              <a:t>Address</a:t>
            </a:r>
            <a:endParaRPr sz="1000">
              <a:latin typeface="Arial"/>
              <a:cs typeface="Arial"/>
            </a:endParaRPr>
          </a:p>
          <a:p>
            <a:pPr marL="251460" marR="45085" indent="473709">
              <a:lnSpc>
                <a:spcPct val="102000"/>
              </a:lnSpc>
              <a:spcBef>
                <a:spcPts val="695"/>
              </a:spcBef>
            </a:pPr>
            <a:r>
              <a:rPr sz="1000" b="1" spc="15" dirty="0">
                <a:latin typeface="Arial"/>
                <a:cs typeface="Arial"/>
              </a:rPr>
              <a:t>D</a:t>
            </a:r>
            <a:r>
              <a:rPr sz="1000" b="1" spc="-5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5" dirty="0">
                <a:latin typeface="Arial"/>
                <a:cs typeface="Arial"/>
              </a:rPr>
              <a:t>a  </a:t>
            </a:r>
            <a:r>
              <a:rPr sz="1000" b="1" dirty="0">
                <a:latin typeface="Arial"/>
                <a:cs typeface="Arial"/>
              </a:rPr>
              <a:t>(</a:t>
            </a:r>
            <a:r>
              <a:rPr sz="1000" b="1" spc="-5" dirty="0">
                <a:latin typeface="Arial"/>
                <a:cs typeface="Arial"/>
              </a:rPr>
              <a:t>In</a:t>
            </a:r>
            <a:r>
              <a:rPr sz="1000" b="1" spc="55" dirty="0">
                <a:latin typeface="Arial"/>
                <a:cs typeface="Arial"/>
              </a:rPr>
              <a:t>s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15" dirty="0">
                <a:latin typeface="Arial"/>
                <a:cs typeface="Arial"/>
              </a:rPr>
              <a:t>r</a:t>
            </a:r>
            <a:r>
              <a:rPr sz="1000" b="1" spc="-5" dirty="0">
                <a:latin typeface="Arial"/>
                <a:cs typeface="Arial"/>
              </a:rPr>
              <a:t>u</a:t>
            </a:r>
            <a:r>
              <a:rPr sz="1000" b="1" spc="-20" dirty="0">
                <a:latin typeface="Arial"/>
                <a:cs typeface="Arial"/>
              </a:rPr>
              <a:t>c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5" dirty="0">
                <a:latin typeface="Arial"/>
                <a:cs typeface="Arial"/>
              </a:rPr>
              <a:t>io</a:t>
            </a:r>
            <a:r>
              <a:rPr sz="1000" b="1" spc="35" dirty="0">
                <a:latin typeface="Arial"/>
                <a:cs typeface="Arial"/>
              </a:rPr>
              <a:t>n</a:t>
            </a:r>
            <a:r>
              <a:rPr sz="1000" b="1" spc="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53340" marR="400050">
              <a:lnSpc>
                <a:spcPct val="102000"/>
              </a:lnSpc>
              <a:spcBef>
                <a:spcPts val="795"/>
              </a:spcBef>
            </a:pP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55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55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t</a:t>
            </a:r>
            <a:r>
              <a:rPr sz="1000" spc="45" dirty="0">
                <a:latin typeface="Arial"/>
                <a:cs typeface="Arial"/>
              </a:rPr>
              <a:t>i</a:t>
            </a:r>
            <a:r>
              <a:rPr sz="1000" spc="-20" dirty="0">
                <a:latin typeface="Arial"/>
                <a:cs typeface="Arial"/>
              </a:rPr>
              <a:t>o</a:t>
            </a:r>
            <a:r>
              <a:rPr sz="1000" spc="5" dirty="0">
                <a:latin typeface="Arial"/>
                <a:cs typeface="Arial"/>
              </a:rPr>
              <a:t>n  </a:t>
            </a:r>
            <a:r>
              <a:rPr sz="1000" spc="10" dirty="0">
                <a:latin typeface="Arial"/>
                <a:cs typeface="Arial"/>
              </a:rPr>
              <a:t>Memory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46269" y="5413247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4">
                <a:moveTo>
                  <a:pt x="0" y="0"/>
                </a:moveTo>
                <a:lnTo>
                  <a:pt x="489203" y="0"/>
                </a:lnTo>
              </a:path>
            </a:pathLst>
          </a:custGeom>
          <a:ln w="17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21758" y="535990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53340"/>
                </a:moveTo>
                <a:lnTo>
                  <a:pt x="0" y="0"/>
                </a:lnTo>
                <a:lnTo>
                  <a:pt x="0" y="106680"/>
                </a:lnTo>
                <a:lnTo>
                  <a:pt x="106680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7650" y="5230368"/>
            <a:ext cx="388620" cy="775970"/>
          </a:xfrm>
          <a:custGeom>
            <a:avLst/>
            <a:gdLst/>
            <a:ahLst/>
            <a:cxnLst/>
            <a:rect l="l" t="t" r="r" b="b"/>
            <a:pathLst>
              <a:path w="388620" h="775970">
                <a:moveTo>
                  <a:pt x="0" y="0"/>
                </a:moveTo>
                <a:lnTo>
                  <a:pt x="0" y="775716"/>
                </a:lnTo>
                <a:lnTo>
                  <a:pt x="388620" y="775716"/>
                </a:lnTo>
                <a:lnTo>
                  <a:pt x="388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557650" y="5230367"/>
            <a:ext cx="388620" cy="775970"/>
          </a:xfrm>
          <a:prstGeom prst="rect">
            <a:avLst/>
          </a:prstGeom>
          <a:ln w="1438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5"/>
              </a:spcBef>
            </a:pPr>
            <a:r>
              <a:rPr sz="1350" spc="-15" dirty="0">
                <a:latin typeface="Arial"/>
                <a:cs typeface="Arial"/>
              </a:rPr>
              <a:t>PC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65042" y="5413247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3" y="0"/>
                </a:lnTo>
              </a:path>
            </a:pathLst>
          </a:custGeom>
          <a:ln w="17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50970" y="535990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53340"/>
                </a:moveTo>
                <a:lnTo>
                  <a:pt x="0" y="0"/>
                </a:lnTo>
                <a:lnTo>
                  <a:pt x="0" y="106680"/>
                </a:lnTo>
                <a:lnTo>
                  <a:pt x="106680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4716" y="5372615"/>
            <a:ext cx="81265" cy="82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5069" y="5715000"/>
            <a:ext cx="117475" cy="129539"/>
          </a:xfrm>
          <a:custGeom>
            <a:avLst/>
            <a:gdLst/>
            <a:ahLst/>
            <a:cxnLst/>
            <a:rect l="l" t="t" r="r" b="b"/>
            <a:pathLst>
              <a:path w="117475" h="129539">
                <a:moveTo>
                  <a:pt x="117347" y="0"/>
                </a:moveTo>
                <a:lnTo>
                  <a:pt x="0" y="129539"/>
                </a:lnTo>
              </a:path>
            </a:pathLst>
          </a:custGeom>
          <a:ln w="86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789806" y="5564304"/>
            <a:ext cx="14922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dirty="0">
                <a:latin typeface="Arial"/>
                <a:cs typeface="Arial"/>
              </a:rPr>
              <a:t>3</a:t>
            </a:r>
            <a:r>
              <a:rPr sz="850" spc="15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589397" y="4066032"/>
            <a:ext cx="109855" cy="129539"/>
          </a:xfrm>
          <a:custGeom>
            <a:avLst/>
            <a:gdLst/>
            <a:ahLst/>
            <a:cxnLst/>
            <a:rect l="l" t="t" r="r" b="b"/>
            <a:pathLst>
              <a:path w="109854" h="129539">
                <a:moveTo>
                  <a:pt x="109727" y="0"/>
                </a:moveTo>
                <a:lnTo>
                  <a:pt x="0" y="129539"/>
                </a:lnTo>
              </a:path>
            </a:pathLst>
          </a:custGeom>
          <a:ln w="86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610738" y="3915336"/>
            <a:ext cx="13652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850" dirty="0">
                <a:latin typeface="Arial"/>
                <a:cs typeface="Arial"/>
              </a:rPr>
              <a:t>3</a:t>
            </a:r>
            <a:r>
              <a:rPr sz="850" spc="15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889369" y="3808476"/>
            <a:ext cx="0" cy="702945"/>
          </a:xfrm>
          <a:custGeom>
            <a:avLst/>
            <a:gdLst/>
            <a:ahLst/>
            <a:cxnLst/>
            <a:rect l="l" t="t" r="r" b="b"/>
            <a:pathLst>
              <a:path h="702945">
                <a:moveTo>
                  <a:pt x="0" y="702563"/>
                </a:moveTo>
                <a:lnTo>
                  <a:pt x="0" y="0"/>
                </a:lnTo>
              </a:path>
            </a:pathLst>
          </a:custGeom>
          <a:ln w="17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65042" y="3806951"/>
            <a:ext cx="2624455" cy="0"/>
          </a:xfrm>
          <a:custGeom>
            <a:avLst/>
            <a:gdLst/>
            <a:ahLst/>
            <a:cxnLst/>
            <a:rect l="l" t="t" r="r" b="b"/>
            <a:pathLst>
              <a:path w="2624454">
                <a:moveTo>
                  <a:pt x="2624327" y="0"/>
                </a:moveTo>
                <a:lnTo>
                  <a:pt x="0" y="0"/>
                </a:lnTo>
              </a:path>
            </a:pathLst>
          </a:custGeom>
          <a:ln w="17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82362" y="4122420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131" y="0"/>
                </a:lnTo>
              </a:path>
            </a:pathLst>
          </a:custGeom>
          <a:ln w="17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62778" y="4069080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53340"/>
                </a:moveTo>
                <a:lnTo>
                  <a:pt x="0" y="0"/>
                </a:lnTo>
                <a:lnTo>
                  <a:pt x="0" y="106680"/>
                </a:lnTo>
                <a:lnTo>
                  <a:pt x="106680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59245" y="4462271"/>
            <a:ext cx="109855" cy="129539"/>
          </a:xfrm>
          <a:custGeom>
            <a:avLst/>
            <a:gdLst/>
            <a:ahLst/>
            <a:cxnLst/>
            <a:rect l="l" t="t" r="r" b="b"/>
            <a:pathLst>
              <a:path w="109854" h="129539">
                <a:moveTo>
                  <a:pt x="109727" y="0"/>
                </a:moveTo>
                <a:lnTo>
                  <a:pt x="0" y="129539"/>
                </a:lnTo>
              </a:path>
            </a:pathLst>
          </a:custGeom>
          <a:ln w="86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682110" y="4311576"/>
            <a:ext cx="13652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850" dirty="0">
                <a:latin typeface="Arial"/>
                <a:cs typeface="Arial"/>
              </a:rPr>
              <a:t>3</a:t>
            </a:r>
            <a:r>
              <a:rPr sz="850" spc="15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534533" y="4882895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>
                <a:moveTo>
                  <a:pt x="0" y="0"/>
                </a:moveTo>
                <a:lnTo>
                  <a:pt x="441959" y="0"/>
                </a:lnTo>
              </a:path>
            </a:pathLst>
          </a:custGeom>
          <a:ln w="17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62778" y="4829555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80" y="53340"/>
                </a:moveTo>
                <a:lnTo>
                  <a:pt x="0" y="0"/>
                </a:lnTo>
                <a:lnTo>
                  <a:pt x="0" y="106680"/>
                </a:lnTo>
                <a:lnTo>
                  <a:pt x="106680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401950" y="4754102"/>
            <a:ext cx="94615" cy="201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587617" y="4511039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300227" y="0"/>
                </a:lnTo>
              </a:path>
            </a:pathLst>
          </a:custGeom>
          <a:ln w="17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05350" y="4122420"/>
            <a:ext cx="515620" cy="0"/>
          </a:xfrm>
          <a:custGeom>
            <a:avLst/>
            <a:gdLst/>
            <a:ahLst/>
            <a:cxnLst/>
            <a:rect l="l" t="t" r="r" b="b"/>
            <a:pathLst>
              <a:path w="515620">
                <a:moveTo>
                  <a:pt x="0" y="0"/>
                </a:moveTo>
                <a:lnTo>
                  <a:pt x="515111" y="0"/>
                </a:lnTo>
              </a:path>
            </a:pathLst>
          </a:custGeom>
          <a:ln w="17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05350" y="4126991"/>
            <a:ext cx="0" cy="1286510"/>
          </a:xfrm>
          <a:custGeom>
            <a:avLst/>
            <a:gdLst/>
            <a:ahLst/>
            <a:cxnLst/>
            <a:rect l="l" t="t" r="r" b="b"/>
            <a:pathLst>
              <a:path h="1286510">
                <a:moveTo>
                  <a:pt x="0" y="0"/>
                </a:moveTo>
                <a:lnTo>
                  <a:pt x="0" y="1286255"/>
                </a:lnTo>
              </a:path>
            </a:pathLst>
          </a:custGeom>
          <a:ln w="17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65042" y="3806951"/>
            <a:ext cx="0" cy="1606550"/>
          </a:xfrm>
          <a:custGeom>
            <a:avLst/>
            <a:gdLst/>
            <a:ahLst/>
            <a:cxnLst/>
            <a:rect l="l" t="t" r="r" b="b"/>
            <a:pathLst>
              <a:path h="1606550">
                <a:moveTo>
                  <a:pt x="0" y="1606295"/>
                </a:moveTo>
                <a:lnTo>
                  <a:pt x="0" y="0"/>
                </a:lnTo>
              </a:path>
            </a:pathLst>
          </a:custGeom>
          <a:ln w="17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016635" y="5715787"/>
            <a:ext cx="40576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i="1" dirty="0">
                <a:latin typeface="Arial"/>
                <a:cs typeface="Arial"/>
              </a:rPr>
              <a:t>c</a:t>
            </a:r>
            <a:r>
              <a:rPr sz="1350" i="1" spc="-5" dirty="0">
                <a:latin typeface="Arial"/>
                <a:cs typeface="Arial"/>
              </a:rPr>
              <a:t>l</a:t>
            </a:r>
            <a:r>
              <a:rPr sz="1350" i="1" dirty="0">
                <a:latin typeface="Arial"/>
                <a:cs typeface="Arial"/>
              </a:rPr>
              <a:t>o</a:t>
            </a:r>
            <a:r>
              <a:rPr sz="1350" i="1" spc="-10" dirty="0">
                <a:latin typeface="Arial"/>
                <a:cs typeface="Arial"/>
              </a:rPr>
              <a:t>c</a:t>
            </a:r>
            <a:r>
              <a:rPr sz="1350" i="1" dirty="0">
                <a:latin typeface="Arial"/>
                <a:cs typeface="Arial"/>
              </a:rPr>
              <a:t>k</a:t>
            </a:r>
            <a:endParaRPr sz="13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557650" y="5747003"/>
            <a:ext cx="96520" cy="189230"/>
          </a:xfrm>
          <a:custGeom>
            <a:avLst/>
            <a:gdLst/>
            <a:ahLst/>
            <a:cxnLst/>
            <a:rect l="l" t="t" r="r" b="b"/>
            <a:pathLst>
              <a:path w="96520" h="189229">
                <a:moveTo>
                  <a:pt x="0" y="0"/>
                </a:moveTo>
                <a:lnTo>
                  <a:pt x="96011" y="96011"/>
                </a:lnTo>
                <a:lnTo>
                  <a:pt x="1523" y="188975"/>
                </a:lnTo>
              </a:path>
            </a:pathLst>
          </a:custGeom>
          <a:ln w="10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08297" y="5844539"/>
            <a:ext cx="149860" cy="0"/>
          </a:xfrm>
          <a:custGeom>
            <a:avLst/>
            <a:gdLst/>
            <a:ahLst/>
            <a:cxnLst/>
            <a:rect l="l" t="t" r="r" b="b"/>
            <a:pathLst>
              <a:path w="149859">
                <a:moveTo>
                  <a:pt x="149351" y="0"/>
                </a:moveTo>
                <a:lnTo>
                  <a:pt x="0" y="0"/>
                </a:lnTo>
              </a:path>
            </a:pathLst>
          </a:custGeom>
          <a:ln w="10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308431" y="5510137"/>
            <a:ext cx="172720" cy="5943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150" spc="-15" dirty="0">
                <a:latin typeface="Arial"/>
                <a:cs typeface="Arial"/>
              </a:rPr>
              <a:t>30</a:t>
            </a:r>
            <a:r>
              <a:rPr sz="1150" spc="-65" dirty="0">
                <a:latin typeface="Arial"/>
                <a:cs typeface="Arial"/>
              </a:rPr>
              <a:t> </a:t>
            </a:r>
            <a:r>
              <a:rPr sz="1150" spc="-15" dirty="0">
                <a:latin typeface="Arial"/>
                <a:cs typeface="Arial"/>
              </a:rPr>
              <a:t>MSbs</a:t>
            </a:r>
            <a:endParaRPr sz="115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757293" y="4841747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7367"/>
                </a:lnTo>
              </a:path>
            </a:pathLst>
          </a:custGeom>
          <a:ln w="14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17670" y="5109972"/>
            <a:ext cx="79375" cy="120650"/>
          </a:xfrm>
          <a:custGeom>
            <a:avLst/>
            <a:gdLst/>
            <a:ahLst/>
            <a:cxnLst/>
            <a:rect l="l" t="t" r="r" b="b"/>
            <a:pathLst>
              <a:path w="79375" h="120650">
                <a:moveTo>
                  <a:pt x="79248" y="0"/>
                </a:moveTo>
                <a:lnTo>
                  <a:pt x="0" y="0"/>
                </a:lnTo>
                <a:lnTo>
                  <a:pt x="39624" y="120396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572894" y="4616942"/>
            <a:ext cx="390525" cy="201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50" spc="-20" dirty="0">
                <a:latin typeface="Arial"/>
                <a:cs typeface="Arial"/>
              </a:rPr>
              <a:t>R</a:t>
            </a:r>
            <a:r>
              <a:rPr sz="1150" spc="-35" dirty="0">
                <a:latin typeface="Arial"/>
                <a:cs typeface="Arial"/>
              </a:rPr>
              <a:t>e</a:t>
            </a:r>
            <a:r>
              <a:rPr sz="1150" spc="30" dirty="0">
                <a:latin typeface="Arial"/>
                <a:cs typeface="Arial"/>
              </a:rPr>
              <a:t>s</a:t>
            </a:r>
            <a:r>
              <a:rPr sz="1150" spc="-35" dirty="0">
                <a:latin typeface="Arial"/>
                <a:cs typeface="Arial"/>
              </a:rPr>
              <a:t>e</a:t>
            </a:r>
            <a:r>
              <a:rPr sz="1150" dirty="0">
                <a:latin typeface="Arial"/>
                <a:cs typeface="Arial"/>
              </a:rPr>
              <a:t>t</a:t>
            </a:r>
            <a:endParaRPr sz="11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589397" y="4809744"/>
            <a:ext cx="109855" cy="129539"/>
          </a:xfrm>
          <a:custGeom>
            <a:avLst/>
            <a:gdLst/>
            <a:ahLst/>
            <a:cxnLst/>
            <a:rect l="l" t="t" r="r" b="b"/>
            <a:pathLst>
              <a:path w="109854" h="129539">
                <a:moveTo>
                  <a:pt x="109727" y="0"/>
                </a:moveTo>
                <a:lnTo>
                  <a:pt x="0" y="129539"/>
                </a:lnTo>
              </a:path>
            </a:pathLst>
          </a:custGeom>
          <a:ln w="86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610738" y="4659048"/>
            <a:ext cx="13652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850" dirty="0">
                <a:latin typeface="Arial"/>
                <a:cs typeface="Arial"/>
              </a:rPr>
              <a:t>3</a:t>
            </a:r>
            <a:r>
              <a:rPr sz="850" spc="15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987417" y="5349239"/>
            <a:ext cx="100965" cy="129539"/>
          </a:xfrm>
          <a:custGeom>
            <a:avLst/>
            <a:gdLst/>
            <a:ahLst/>
            <a:cxnLst/>
            <a:rect l="l" t="t" r="r" b="b"/>
            <a:pathLst>
              <a:path w="100965" h="129539">
                <a:moveTo>
                  <a:pt x="100583" y="0"/>
                </a:moveTo>
                <a:lnTo>
                  <a:pt x="0" y="129539"/>
                </a:lnTo>
              </a:path>
            </a:pathLst>
          </a:custGeom>
          <a:ln w="86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86121" y="5349239"/>
            <a:ext cx="100965" cy="129539"/>
          </a:xfrm>
          <a:custGeom>
            <a:avLst/>
            <a:gdLst/>
            <a:ahLst/>
            <a:cxnLst/>
            <a:rect l="l" t="t" r="r" b="b"/>
            <a:pathLst>
              <a:path w="100965" h="129539">
                <a:moveTo>
                  <a:pt x="100583" y="0"/>
                </a:moveTo>
                <a:lnTo>
                  <a:pt x="0" y="129539"/>
                </a:lnTo>
              </a:path>
            </a:pathLst>
          </a:custGeom>
          <a:ln w="86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002663" y="5198544"/>
            <a:ext cx="43815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98450" algn="l"/>
              </a:tabLst>
            </a:pPr>
            <a:r>
              <a:rPr sz="850" dirty="0">
                <a:latin typeface="Arial"/>
                <a:cs typeface="Arial"/>
              </a:rPr>
              <a:t>3</a:t>
            </a:r>
            <a:r>
              <a:rPr sz="850" spc="15" dirty="0">
                <a:latin typeface="Arial"/>
                <a:cs typeface="Arial"/>
              </a:rPr>
              <a:t>2</a:t>
            </a:r>
            <a:r>
              <a:rPr sz="850" dirty="0">
                <a:latin typeface="Arial"/>
                <a:cs typeface="Arial"/>
              </a:rPr>
              <a:t>	</a:t>
            </a:r>
            <a:r>
              <a:rPr sz="850" spc="25" dirty="0">
                <a:latin typeface="Arial"/>
                <a:cs typeface="Arial"/>
              </a:rPr>
              <a:t>3</a:t>
            </a:r>
            <a:r>
              <a:rPr sz="850" spc="15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075554" y="3956304"/>
            <a:ext cx="516890" cy="1100455"/>
          </a:xfrm>
          <a:custGeom>
            <a:avLst/>
            <a:gdLst/>
            <a:ahLst/>
            <a:cxnLst/>
            <a:rect l="l" t="t" r="r" b="b"/>
            <a:pathLst>
              <a:path w="516890" h="1100454">
                <a:moveTo>
                  <a:pt x="516636" y="883920"/>
                </a:moveTo>
                <a:lnTo>
                  <a:pt x="516636" y="202692"/>
                </a:lnTo>
                <a:lnTo>
                  <a:pt x="0" y="0"/>
                </a:lnTo>
                <a:lnTo>
                  <a:pt x="0" y="472440"/>
                </a:lnTo>
                <a:lnTo>
                  <a:pt x="111252" y="554736"/>
                </a:lnTo>
                <a:lnTo>
                  <a:pt x="111252" y="1053726"/>
                </a:lnTo>
                <a:lnTo>
                  <a:pt x="516636" y="883920"/>
                </a:lnTo>
                <a:close/>
              </a:path>
              <a:path w="516890" h="1100454">
                <a:moveTo>
                  <a:pt x="111252" y="1053726"/>
                </a:moveTo>
                <a:lnTo>
                  <a:pt x="111252" y="554736"/>
                </a:lnTo>
                <a:lnTo>
                  <a:pt x="0" y="650748"/>
                </a:lnTo>
                <a:lnTo>
                  <a:pt x="0" y="1100328"/>
                </a:lnTo>
                <a:lnTo>
                  <a:pt x="111252" y="105372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75553" y="3956303"/>
            <a:ext cx="516890" cy="1100455"/>
          </a:xfrm>
          <a:custGeom>
            <a:avLst/>
            <a:gdLst/>
            <a:ahLst/>
            <a:cxnLst/>
            <a:rect l="l" t="t" r="r" b="b"/>
            <a:pathLst>
              <a:path w="516890" h="1100454">
                <a:moveTo>
                  <a:pt x="0" y="0"/>
                </a:moveTo>
                <a:lnTo>
                  <a:pt x="0" y="472439"/>
                </a:lnTo>
                <a:lnTo>
                  <a:pt x="111251" y="554735"/>
                </a:lnTo>
                <a:lnTo>
                  <a:pt x="0" y="650747"/>
                </a:lnTo>
                <a:lnTo>
                  <a:pt x="0" y="1100327"/>
                </a:lnTo>
                <a:lnTo>
                  <a:pt x="516635" y="883919"/>
                </a:lnTo>
                <a:lnTo>
                  <a:pt x="516635" y="202691"/>
                </a:lnTo>
                <a:lnTo>
                  <a:pt x="0" y="0"/>
                </a:lnTo>
                <a:close/>
              </a:path>
            </a:pathLst>
          </a:custGeom>
          <a:ln w="14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8275202" y="4403582"/>
            <a:ext cx="266700" cy="201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50" spc="-30" dirty="0">
                <a:latin typeface="Arial"/>
                <a:cs typeface="Arial"/>
              </a:rPr>
              <a:t>A</a:t>
            </a:r>
            <a:r>
              <a:rPr sz="1150" spc="-35" dirty="0">
                <a:latin typeface="Arial"/>
                <a:cs typeface="Arial"/>
              </a:rPr>
              <a:t>d</a:t>
            </a:r>
            <a:r>
              <a:rPr sz="1150" dirty="0">
                <a:latin typeface="Arial"/>
                <a:cs typeface="Arial"/>
              </a:rPr>
              <a:t>d</a:t>
            </a:r>
            <a:endParaRPr sz="1150">
              <a:latin typeface="Arial"/>
              <a:cs typeface="Arial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5" name="object 65"/>
          <p:cNvSpPr txBox="1"/>
          <p:nvPr/>
        </p:nvSpPr>
        <p:spPr>
          <a:xfrm>
            <a:off x="5826844" y="6595660"/>
            <a:ext cx="456120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rom que contem o codigo que eu nao vou alterar</a:t>
            </a:r>
            <a:r>
              <a:rPr sz="1450" spc="-10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(flash)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72936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Implementação de um </a:t>
            </a:r>
            <a:r>
              <a:rPr sz="2400" i="1" spc="-5" dirty="0">
                <a:latin typeface="Arial"/>
                <a:cs typeface="Arial"/>
              </a:rPr>
              <a:t>Datapath – Instruction</a:t>
            </a:r>
            <a:r>
              <a:rPr sz="2400" i="1" spc="4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63941" y="1451863"/>
            <a:ext cx="322580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70"/>
              </a:lnSpc>
              <a:spcBef>
                <a:spcPts val="100"/>
              </a:spcBef>
            </a:pP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library</a:t>
            </a:r>
            <a:r>
              <a:rPr sz="1500" b="1" spc="-1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ieee</a:t>
            </a:r>
            <a:r>
              <a:rPr sz="1500" b="1" spc="-5" dirty="0">
                <a:latin typeface="Courier New"/>
                <a:cs typeface="Courier New"/>
              </a:rPr>
              <a:t>;</a:t>
            </a:r>
            <a:endParaRPr sz="1500">
              <a:latin typeface="Courier New"/>
              <a:cs typeface="Courier New"/>
            </a:endParaRPr>
          </a:p>
          <a:p>
            <a:pPr marL="12700" marR="5080">
              <a:lnSpc>
                <a:spcPts val="1739"/>
              </a:lnSpc>
              <a:spcBef>
                <a:spcPts val="75"/>
              </a:spcBef>
            </a:pP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use 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ieee.std_logic_1164</a:t>
            </a:r>
            <a:r>
              <a:rPr sz="1500" b="1" spc="-5" dirty="0">
                <a:latin typeface="Courier New"/>
                <a:cs typeface="Courier New"/>
              </a:rPr>
              <a:t>.</a:t>
            </a: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all</a:t>
            </a:r>
            <a:r>
              <a:rPr sz="1500" b="1" spc="-5" dirty="0">
                <a:latin typeface="Courier New"/>
                <a:cs typeface="Courier New"/>
              </a:rPr>
              <a:t>;  </a:t>
            </a: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use 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ieee.numeric_std</a:t>
            </a:r>
            <a:r>
              <a:rPr sz="1500" b="1" spc="-5" dirty="0">
                <a:latin typeface="Courier New"/>
                <a:cs typeface="Courier New"/>
              </a:rPr>
              <a:t>.</a:t>
            </a: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all</a:t>
            </a:r>
            <a:r>
              <a:rPr sz="1500" b="1" spc="-5" dirty="0">
                <a:latin typeface="Courier New"/>
                <a:cs typeface="Courier New"/>
              </a:rPr>
              <a:t>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entity </a:t>
            </a:r>
            <a:r>
              <a:rPr sz="1500" b="1" spc="-5" dirty="0">
                <a:latin typeface="Courier New"/>
                <a:cs typeface="Courier New"/>
              </a:rPr>
              <a:t>instructionMemory</a:t>
            </a:r>
            <a:r>
              <a:rPr sz="1500" b="1" spc="5" dirty="0"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is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7223" y="2556762"/>
            <a:ext cx="4940300" cy="6959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42545">
              <a:lnSpc>
                <a:spcPts val="1739"/>
              </a:lnSpc>
              <a:spcBef>
                <a:spcPts val="204"/>
              </a:spcBef>
            </a:pPr>
            <a:r>
              <a:rPr sz="1500" b="1" spc="-5" dirty="0">
                <a:latin typeface="Courier New"/>
                <a:cs typeface="Courier New"/>
              </a:rPr>
              <a:t>: 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positive </a:t>
            </a:r>
            <a:r>
              <a:rPr sz="1500" b="1" spc="-5" dirty="0">
                <a:latin typeface="Courier New"/>
                <a:cs typeface="Courier New"/>
              </a:rPr>
              <a:t>:= 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6)</a:t>
            </a:r>
            <a:r>
              <a:rPr sz="1500" b="1" spc="-5" dirty="0">
                <a:latin typeface="Courier New"/>
                <a:cs typeface="Courier New"/>
              </a:rPr>
              <a:t>;  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std_logic_vector</a:t>
            </a:r>
            <a:r>
              <a:rPr sz="1500" b="1" spc="-5" dirty="0">
                <a:latin typeface="Courier New"/>
                <a:cs typeface="Courier New"/>
              </a:rPr>
              <a:t>(ADDR_BUS_SIZE-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1 </a:t>
            </a: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downto</a:t>
            </a:r>
            <a:r>
              <a:rPr sz="1500" b="1" spc="9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500" b="1" spc="-5" dirty="0">
                <a:latin typeface="Courier New"/>
                <a:cs typeface="Courier New"/>
              </a:rPr>
              <a:t>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689"/>
              </a:lnSpc>
            </a:pP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std_logic_vector</a:t>
            </a:r>
            <a:r>
              <a:rPr sz="1500" b="1" spc="-5" dirty="0">
                <a:latin typeface="Courier New"/>
                <a:cs typeface="Courier New"/>
              </a:rPr>
              <a:t>(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31 </a:t>
            </a: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downto</a:t>
            </a:r>
            <a:r>
              <a:rPr sz="1500" b="1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500" b="1" spc="-5" dirty="0">
                <a:latin typeface="Courier New"/>
                <a:cs typeface="Courier New"/>
              </a:rPr>
              <a:t>));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3941" y="2556762"/>
            <a:ext cx="2607310" cy="9169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93675" marR="5080">
              <a:lnSpc>
                <a:spcPts val="1739"/>
              </a:lnSpc>
              <a:spcBef>
                <a:spcPts val="204"/>
              </a:spcBef>
              <a:tabLst>
                <a:tab pos="1979930" algn="l"/>
              </a:tabLst>
            </a:pP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generic</a:t>
            </a:r>
            <a:r>
              <a:rPr sz="1500" b="1" spc="-5" dirty="0">
                <a:latin typeface="Courier New"/>
                <a:cs typeface="Courier New"/>
              </a:rPr>
              <a:t>(ADDR_BUS_SIZE  </a:t>
            </a: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port</a:t>
            </a:r>
            <a:r>
              <a:rPr sz="1500" b="1" spc="-5" dirty="0">
                <a:latin typeface="Courier New"/>
                <a:cs typeface="Courier New"/>
              </a:rPr>
              <a:t>(</a:t>
            </a:r>
            <a:r>
              <a:rPr sz="1500" b="1" spc="29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address	:</a:t>
            </a:r>
            <a:r>
              <a:rPr sz="1500" b="1" spc="-40" dirty="0"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in</a:t>
            </a:r>
            <a:endParaRPr sz="1500">
              <a:latin typeface="Courier New"/>
              <a:cs typeface="Courier New"/>
            </a:endParaRPr>
          </a:p>
          <a:p>
            <a:pPr marL="12700" marR="47625" indent="900430">
              <a:lnSpc>
                <a:spcPts val="1739"/>
              </a:lnSpc>
            </a:pPr>
            <a:r>
              <a:rPr sz="1500" b="1" spc="-5" dirty="0">
                <a:latin typeface="Courier New"/>
                <a:cs typeface="Courier New"/>
              </a:rPr>
              <a:t>readData : </a:t>
            </a: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out  end </a:t>
            </a:r>
            <a:r>
              <a:rPr sz="1500" b="1" spc="-5" dirty="0">
                <a:latin typeface="Courier New"/>
                <a:cs typeface="Courier New"/>
              </a:rPr>
              <a:t>instructionMemory;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3941" y="3661662"/>
            <a:ext cx="64935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70"/>
              </a:lnSpc>
              <a:spcBef>
                <a:spcPts val="100"/>
              </a:spcBef>
            </a:pP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architecture </a:t>
            </a:r>
            <a:r>
              <a:rPr sz="1500" b="1" spc="-5" dirty="0">
                <a:latin typeface="Courier New"/>
                <a:cs typeface="Courier New"/>
              </a:rPr>
              <a:t>Behavioral </a:t>
            </a: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of </a:t>
            </a:r>
            <a:r>
              <a:rPr sz="1500" b="1" spc="-5" dirty="0">
                <a:latin typeface="Courier New"/>
                <a:cs typeface="Courier New"/>
              </a:rPr>
              <a:t>instructionMemory</a:t>
            </a:r>
            <a:r>
              <a:rPr sz="1500" b="1" spc="25" dirty="0"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is</a:t>
            </a:r>
            <a:endParaRPr sz="1500">
              <a:latin typeface="Courier New"/>
              <a:cs typeface="Courier New"/>
            </a:endParaRPr>
          </a:p>
          <a:p>
            <a:pPr marL="193675" marR="5080">
              <a:lnSpc>
                <a:spcPts val="1739"/>
              </a:lnSpc>
              <a:spcBef>
                <a:spcPts val="75"/>
              </a:spcBef>
            </a:pP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constant </a:t>
            </a:r>
            <a:r>
              <a:rPr sz="1500" b="1" spc="-5" dirty="0">
                <a:latin typeface="Courier New"/>
                <a:cs typeface="Courier New"/>
              </a:rPr>
              <a:t>NUM_WORDS : 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positive </a:t>
            </a:r>
            <a:r>
              <a:rPr sz="1500" b="1" spc="-5" dirty="0">
                <a:latin typeface="Courier New"/>
                <a:cs typeface="Courier New"/>
              </a:rPr>
              <a:t>:= (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2 </a:t>
            </a:r>
            <a:r>
              <a:rPr sz="1500" b="1" spc="-5" dirty="0">
                <a:latin typeface="Courier New"/>
                <a:cs typeface="Courier New"/>
              </a:rPr>
              <a:t>** ADDR_BUS_SIZE );  </a:t>
            </a: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subtype </a:t>
            </a:r>
            <a:r>
              <a:rPr sz="1500" b="1" spc="-5" dirty="0">
                <a:latin typeface="Courier New"/>
                <a:cs typeface="Courier New"/>
              </a:rPr>
              <a:t>TData </a:t>
            </a: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is 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std_logic_vector</a:t>
            </a:r>
            <a:r>
              <a:rPr sz="1500" b="1" spc="-5" dirty="0">
                <a:latin typeface="Courier New"/>
                <a:cs typeface="Courier New"/>
              </a:rPr>
              <a:t>(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31 </a:t>
            </a: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downto</a:t>
            </a:r>
            <a:r>
              <a:rPr sz="1500" b="1" spc="3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500" b="1" spc="-5" dirty="0">
                <a:latin typeface="Courier New"/>
                <a:cs typeface="Courier New"/>
              </a:rPr>
              <a:t>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5297" y="4324602"/>
            <a:ext cx="5854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type </a:t>
            </a:r>
            <a:r>
              <a:rPr sz="1500" b="1" spc="-5" dirty="0">
                <a:latin typeface="Courier New"/>
                <a:cs typeface="Courier New"/>
              </a:rPr>
              <a:t>TMemory </a:t>
            </a: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is array</a:t>
            </a:r>
            <a:r>
              <a:rPr sz="1500" b="1" spc="-5" dirty="0">
                <a:latin typeface="Courier New"/>
                <a:cs typeface="Courier New"/>
              </a:rPr>
              <a:t>(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0 </a:t>
            </a:r>
            <a:r>
              <a:rPr sz="1500" b="1" spc="-5" dirty="0">
                <a:latin typeface="Courier New"/>
                <a:cs typeface="Courier New"/>
              </a:rPr>
              <a:t>to NUM_WORDS - 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500" b="1" spc="-5" dirty="0">
                <a:latin typeface="Courier New"/>
                <a:cs typeface="Courier New"/>
              </a:rPr>
              <a:t>) </a:t>
            </a: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of</a:t>
            </a:r>
            <a:r>
              <a:rPr sz="1500" b="1" spc="9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TData;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2791" y="4545582"/>
            <a:ext cx="1511300" cy="6959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9855" marR="5080" indent="-97790" algn="just">
              <a:lnSpc>
                <a:spcPts val="1739"/>
              </a:lnSpc>
              <a:spcBef>
                <a:spcPts val="204"/>
              </a:spcBef>
            </a:pPr>
            <a:r>
              <a:rPr sz="1500" b="1" spc="-5" dirty="0">
                <a:latin typeface="Courier New"/>
                <a:cs typeface="Courier New"/>
              </a:rPr>
              <a:t>(X"</a:t>
            </a:r>
            <a:r>
              <a:rPr sz="1500" b="1" spc="-5" dirty="0">
                <a:solidFill>
                  <a:srgbClr val="FF00FF"/>
                </a:solidFill>
                <a:latin typeface="Courier New"/>
                <a:cs typeface="Courier New"/>
              </a:rPr>
              <a:t>8C010000</a:t>
            </a:r>
            <a:r>
              <a:rPr sz="1500" b="1" spc="-5" dirty="0">
                <a:latin typeface="Courier New"/>
                <a:cs typeface="Courier New"/>
              </a:rPr>
              <a:t>",  X"</a:t>
            </a:r>
            <a:r>
              <a:rPr sz="1500" b="1" spc="-5" dirty="0">
                <a:solidFill>
                  <a:srgbClr val="FF00FF"/>
                </a:solidFill>
                <a:latin typeface="Courier New"/>
                <a:cs typeface="Courier New"/>
              </a:rPr>
              <a:t>20210004</a:t>
            </a:r>
            <a:r>
              <a:rPr sz="1500" b="1" spc="-5" dirty="0">
                <a:latin typeface="Courier New"/>
                <a:cs typeface="Courier New"/>
              </a:rPr>
              <a:t>",  X"</a:t>
            </a:r>
            <a:r>
              <a:rPr sz="1500" b="1" spc="-5" dirty="0">
                <a:solidFill>
                  <a:srgbClr val="FF00FF"/>
                </a:solidFill>
                <a:latin typeface="Courier New"/>
                <a:cs typeface="Courier New"/>
              </a:rPr>
              <a:t>AC010004</a:t>
            </a:r>
            <a:r>
              <a:rPr sz="1500" b="1" spc="-5" dirty="0">
                <a:latin typeface="Courier New"/>
                <a:cs typeface="Courier New"/>
              </a:rPr>
              <a:t>",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0338" y="4545582"/>
            <a:ext cx="825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7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7F00"/>
                </a:solidFill>
                <a:latin typeface="Courier New"/>
                <a:cs typeface="Courier New"/>
              </a:rPr>
              <a:t>--</a:t>
            </a:r>
            <a:r>
              <a:rPr sz="1500" b="1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7F00"/>
                </a:solidFill>
                <a:latin typeface="Courier New"/>
                <a:cs typeface="Courier New"/>
              </a:rPr>
              <a:t>lw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739"/>
              </a:lnSpc>
            </a:pPr>
            <a:r>
              <a:rPr sz="1500" b="1" spc="-5" dirty="0">
                <a:solidFill>
                  <a:srgbClr val="007F00"/>
                </a:solidFill>
                <a:latin typeface="Courier New"/>
                <a:cs typeface="Courier New"/>
              </a:rPr>
              <a:t>--</a:t>
            </a:r>
            <a:r>
              <a:rPr sz="1500" b="1" spc="-7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7F00"/>
                </a:solidFill>
                <a:latin typeface="Courier New"/>
                <a:cs typeface="Courier New"/>
              </a:rPr>
              <a:t>addi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770"/>
              </a:lnSpc>
            </a:pPr>
            <a:r>
              <a:rPr sz="1500" b="1" spc="-5" dirty="0">
                <a:solidFill>
                  <a:srgbClr val="007F00"/>
                </a:solidFill>
                <a:latin typeface="Courier New"/>
                <a:cs typeface="Courier New"/>
              </a:rPr>
              <a:t>--</a:t>
            </a:r>
            <a:r>
              <a:rPr sz="1500" b="1" spc="-3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7F00"/>
                </a:solidFill>
                <a:latin typeface="Courier New"/>
                <a:cs typeface="Courier New"/>
              </a:rPr>
              <a:t>sw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64738" y="4545582"/>
            <a:ext cx="939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7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7F00"/>
                </a:solidFill>
                <a:latin typeface="Courier New"/>
                <a:cs typeface="Courier New"/>
              </a:rPr>
              <a:t>$1,0($0)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739"/>
              </a:lnSpc>
            </a:pPr>
            <a:r>
              <a:rPr sz="1500" b="1" spc="-5" dirty="0">
                <a:solidFill>
                  <a:srgbClr val="007F00"/>
                </a:solidFill>
                <a:latin typeface="Courier New"/>
                <a:cs typeface="Courier New"/>
              </a:rPr>
              <a:t>$1,$1,4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770"/>
              </a:lnSpc>
            </a:pPr>
            <a:r>
              <a:rPr sz="1500" b="1" spc="-5" dirty="0">
                <a:solidFill>
                  <a:srgbClr val="007F00"/>
                </a:solidFill>
                <a:latin typeface="Courier New"/>
                <a:cs typeface="Courier New"/>
              </a:rPr>
              <a:t>$1,4($0)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01107" y="4325459"/>
            <a:ext cx="255460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array de 64 </a:t>
            </a:r>
            <a:r>
              <a:rPr sz="1450" spc="-5" dirty="0">
                <a:solidFill>
                  <a:srgbClr val="FF2600"/>
                </a:solidFill>
                <a:latin typeface="Arial"/>
                <a:cs typeface="Arial"/>
              </a:rPr>
              <a:t>vectores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de 64</a:t>
            </a:r>
            <a:r>
              <a:rPr sz="1450" spc="-6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bits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28885" y="4545582"/>
            <a:ext cx="3470910" cy="431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ts val="1625"/>
              </a:lnSpc>
              <a:spcBef>
                <a:spcPts val="100"/>
              </a:spcBef>
            </a:pP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constant </a:t>
            </a:r>
            <a:r>
              <a:rPr sz="1500" b="1" spc="-5" dirty="0">
                <a:latin typeface="Courier New"/>
                <a:cs typeface="Courier New"/>
              </a:rPr>
              <a:t>s_memory : TMemory</a:t>
            </a:r>
            <a:r>
              <a:rPr sz="1500" b="1" spc="2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:=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565"/>
              </a:lnSpc>
            </a:pP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leitura de memoria</a:t>
            </a:r>
            <a:r>
              <a:rPr sz="1450" spc="-1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apenas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3941" y="5208522"/>
            <a:ext cx="6520815" cy="91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8579">
              <a:lnSpc>
                <a:spcPts val="1770"/>
              </a:lnSpc>
              <a:spcBef>
                <a:spcPts val="100"/>
              </a:spcBef>
            </a:pP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others </a:t>
            </a:r>
            <a:r>
              <a:rPr sz="1500" b="1" spc="-5" dirty="0">
                <a:latin typeface="Courier New"/>
                <a:cs typeface="Courier New"/>
              </a:rPr>
              <a:t>=&gt; X"</a:t>
            </a:r>
            <a:r>
              <a:rPr sz="1500" b="1" spc="-5" dirty="0">
                <a:solidFill>
                  <a:srgbClr val="FF00FF"/>
                </a:solidFill>
                <a:latin typeface="Courier New"/>
                <a:cs typeface="Courier New"/>
              </a:rPr>
              <a:t>00000000</a:t>
            </a:r>
            <a:r>
              <a:rPr sz="1500" b="1" spc="-5" dirty="0">
                <a:latin typeface="Courier New"/>
                <a:cs typeface="Courier New"/>
              </a:rPr>
              <a:t>");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739"/>
              </a:lnSpc>
            </a:pP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begin</a:t>
            </a:r>
            <a:endParaRPr sz="1500">
              <a:latin typeface="Courier New"/>
              <a:cs typeface="Courier New"/>
            </a:endParaRPr>
          </a:p>
          <a:p>
            <a:pPr marL="12700" marR="375285" indent="180975">
              <a:lnSpc>
                <a:spcPts val="1760"/>
              </a:lnSpc>
              <a:spcBef>
                <a:spcPts val="60"/>
              </a:spcBef>
            </a:pPr>
            <a:r>
              <a:rPr sz="1500" b="1" spc="-5" dirty="0">
                <a:latin typeface="Courier New"/>
                <a:cs typeface="Courier New"/>
              </a:rPr>
              <a:t>readData &lt;= s_memory(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to_integer</a:t>
            </a:r>
            <a:r>
              <a:rPr sz="1500" b="1" spc="-5" dirty="0">
                <a:latin typeface="Courier New"/>
                <a:cs typeface="Courier New"/>
              </a:rPr>
              <a:t>(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unsigned</a:t>
            </a:r>
            <a:r>
              <a:rPr sz="1500" b="1" spc="-5" dirty="0">
                <a:latin typeface="Courier New"/>
                <a:cs typeface="Courier New"/>
              </a:rPr>
              <a:t>(address)));  </a:t>
            </a:r>
            <a:r>
              <a:rPr sz="1500" b="1" spc="-5" dirty="0">
                <a:solidFill>
                  <a:srgbClr val="3232CC"/>
                </a:solidFill>
                <a:latin typeface="Courier New"/>
                <a:cs typeface="Courier New"/>
              </a:rPr>
              <a:t>end </a:t>
            </a:r>
            <a:r>
              <a:rPr sz="1500" b="1" spc="-5" dirty="0">
                <a:latin typeface="Courier New"/>
                <a:cs typeface="Courier New"/>
              </a:rPr>
              <a:t>Behavioral;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indice da memoria que eu quero</a:t>
            </a:r>
            <a:r>
              <a:rPr sz="1450" spc="20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ler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4004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 de </a:t>
            </a:r>
            <a:r>
              <a:rPr dirty="0"/>
              <a:t>von</a:t>
            </a:r>
            <a:r>
              <a:rPr spc="-5" dirty="0"/>
              <a:t> Neumann</a:t>
            </a:r>
          </a:p>
        </p:txBody>
      </p:sp>
      <p:sp>
        <p:nvSpPr>
          <p:cNvPr id="5" name="object 5"/>
          <p:cNvSpPr/>
          <p:nvPr/>
        </p:nvSpPr>
        <p:spPr>
          <a:xfrm>
            <a:off x="2162434" y="2124455"/>
            <a:ext cx="1450975" cy="756285"/>
          </a:xfrm>
          <a:custGeom>
            <a:avLst/>
            <a:gdLst/>
            <a:ahLst/>
            <a:cxnLst/>
            <a:rect l="l" t="t" r="r" b="b"/>
            <a:pathLst>
              <a:path w="1450975" h="756285">
                <a:moveTo>
                  <a:pt x="0" y="0"/>
                </a:moveTo>
                <a:lnTo>
                  <a:pt x="0" y="755904"/>
                </a:lnTo>
                <a:lnTo>
                  <a:pt x="1450848" y="755904"/>
                </a:lnTo>
                <a:lnTo>
                  <a:pt x="14508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3290" y="2115312"/>
            <a:ext cx="1469390" cy="774700"/>
          </a:xfrm>
          <a:custGeom>
            <a:avLst/>
            <a:gdLst/>
            <a:ahLst/>
            <a:cxnLst/>
            <a:rect l="l" t="t" r="r" b="b"/>
            <a:pathLst>
              <a:path w="1469389" h="774700">
                <a:moveTo>
                  <a:pt x="1469136" y="774192"/>
                </a:moveTo>
                <a:lnTo>
                  <a:pt x="1469136" y="0"/>
                </a:lnTo>
                <a:lnTo>
                  <a:pt x="0" y="0"/>
                </a:lnTo>
                <a:lnTo>
                  <a:pt x="0" y="774192"/>
                </a:lnTo>
                <a:lnTo>
                  <a:pt x="9144" y="774192"/>
                </a:ln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lnTo>
                  <a:pt x="1450848" y="18288"/>
                </a:lnTo>
                <a:lnTo>
                  <a:pt x="1450848" y="9144"/>
                </a:lnTo>
                <a:lnTo>
                  <a:pt x="1459992" y="18288"/>
                </a:lnTo>
                <a:lnTo>
                  <a:pt x="1459992" y="774192"/>
                </a:lnTo>
                <a:lnTo>
                  <a:pt x="1469136" y="774192"/>
                </a:lnTo>
                <a:close/>
              </a:path>
              <a:path w="1469389" h="774700">
                <a:moveTo>
                  <a:pt x="18288" y="18288"/>
                </a:move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close/>
              </a:path>
              <a:path w="1469389" h="774700">
                <a:moveTo>
                  <a:pt x="18288" y="755904"/>
                </a:moveTo>
                <a:lnTo>
                  <a:pt x="18288" y="18288"/>
                </a:lnTo>
                <a:lnTo>
                  <a:pt x="9144" y="18288"/>
                </a:lnTo>
                <a:lnTo>
                  <a:pt x="9144" y="755904"/>
                </a:lnTo>
                <a:lnTo>
                  <a:pt x="18288" y="755904"/>
                </a:lnTo>
                <a:close/>
              </a:path>
              <a:path w="1469389" h="774700">
                <a:moveTo>
                  <a:pt x="1459992" y="755904"/>
                </a:moveTo>
                <a:lnTo>
                  <a:pt x="9144" y="755904"/>
                </a:lnTo>
                <a:lnTo>
                  <a:pt x="18288" y="765048"/>
                </a:lnTo>
                <a:lnTo>
                  <a:pt x="18288" y="774192"/>
                </a:lnTo>
                <a:lnTo>
                  <a:pt x="1450848" y="774192"/>
                </a:lnTo>
                <a:lnTo>
                  <a:pt x="1450848" y="765048"/>
                </a:lnTo>
                <a:lnTo>
                  <a:pt x="1459992" y="755904"/>
                </a:lnTo>
                <a:close/>
              </a:path>
              <a:path w="1469389" h="774700">
                <a:moveTo>
                  <a:pt x="18288" y="774192"/>
                </a:moveTo>
                <a:lnTo>
                  <a:pt x="18288" y="765048"/>
                </a:lnTo>
                <a:lnTo>
                  <a:pt x="9144" y="755904"/>
                </a:lnTo>
                <a:lnTo>
                  <a:pt x="9144" y="774192"/>
                </a:lnTo>
                <a:lnTo>
                  <a:pt x="18288" y="774192"/>
                </a:lnTo>
                <a:close/>
              </a:path>
              <a:path w="1469389" h="774700">
                <a:moveTo>
                  <a:pt x="1459992" y="18288"/>
                </a:moveTo>
                <a:lnTo>
                  <a:pt x="1450848" y="9144"/>
                </a:lnTo>
                <a:lnTo>
                  <a:pt x="1450848" y="18288"/>
                </a:lnTo>
                <a:lnTo>
                  <a:pt x="1459992" y="18288"/>
                </a:lnTo>
                <a:close/>
              </a:path>
              <a:path w="1469389" h="774700">
                <a:moveTo>
                  <a:pt x="1459992" y="755904"/>
                </a:moveTo>
                <a:lnTo>
                  <a:pt x="1459992" y="18288"/>
                </a:lnTo>
                <a:lnTo>
                  <a:pt x="1450848" y="18288"/>
                </a:lnTo>
                <a:lnTo>
                  <a:pt x="1450848" y="755904"/>
                </a:lnTo>
                <a:lnTo>
                  <a:pt x="1459992" y="755904"/>
                </a:lnTo>
                <a:close/>
              </a:path>
              <a:path w="1469389" h="774700">
                <a:moveTo>
                  <a:pt x="1459992" y="774192"/>
                </a:moveTo>
                <a:lnTo>
                  <a:pt x="1459992" y="755904"/>
                </a:lnTo>
                <a:lnTo>
                  <a:pt x="1450848" y="765048"/>
                </a:lnTo>
                <a:lnTo>
                  <a:pt x="1450848" y="774192"/>
                </a:lnTo>
                <a:lnTo>
                  <a:pt x="1459992" y="774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62434" y="2268727"/>
            <a:ext cx="1450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3232CC"/>
                </a:solidFill>
                <a:latin typeface="Tahoma"/>
                <a:cs typeface="Tahoma"/>
              </a:rPr>
              <a:t>CPU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24178" y="2124455"/>
            <a:ext cx="1245235" cy="756285"/>
          </a:xfrm>
          <a:custGeom>
            <a:avLst/>
            <a:gdLst/>
            <a:ahLst/>
            <a:cxnLst/>
            <a:rect l="l" t="t" r="r" b="b"/>
            <a:pathLst>
              <a:path w="1245235" h="756285">
                <a:moveTo>
                  <a:pt x="0" y="0"/>
                </a:moveTo>
                <a:lnTo>
                  <a:pt x="0" y="755904"/>
                </a:lnTo>
                <a:lnTo>
                  <a:pt x="1245108" y="755904"/>
                </a:lnTo>
                <a:lnTo>
                  <a:pt x="12451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5034" y="2115312"/>
            <a:ext cx="1263650" cy="774700"/>
          </a:xfrm>
          <a:custGeom>
            <a:avLst/>
            <a:gdLst/>
            <a:ahLst/>
            <a:cxnLst/>
            <a:rect l="l" t="t" r="r" b="b"/>
            <a:pathLst>
              <a:path w="1263650" h="774700">
                <a:moveTo>
                  <a:pt x="1263396" y="774192"/>
                </a:moveTo>
                <a:lnTo>
                  <a:pt x="1263396" y="0"/>
                </a:lnTo>
                <a:lnTo>
                  <a:pt x="0" y="0"/>
                </a:lnTo>
                <a:lnTo>
                  <a:pt x="0" y="774192"/>
                </a:lnTo>
                <a:lnTo>
                  <a:pt x="9144" y="774192"/>
                </a:ln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lnTo>
                  <a:pt x="1245108" y="18288"/>
                </a:lnTo>
                <a:lnTo>
                  <a:pt x="1245108" y="9144"/>
                </a:lnTo>
                <a:lnTo>
                  <a:pt x="1254252" y="18288"/>
                </a:lnTo>
                <a:lnTo>
                  <a:pt x="1254252" y="774192"/>
                </a:lnTo>
                <a:lnTo>
                  <a:pt x="1263396" y="774192"/>
                </a:lnTo>
                <a:close/>
              </a:path>
              <a:path w="1263650" h="774700">
                <a:moveTo>
                  <a:pt x="18288" y="18288"/>
                </a:move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close/>
              </a:path>
              <a:path w="1263650" h="774700">
                <a:moveTo>
                  <a:pt x="18288" y="755904"/>
                </a:moveTo>
                <a:lnTo>
                  <a:pt x="18288" y="18288"/>
                </a:lnTo>
                <a:lnTo>
                  <a:pt x="9144" y="18288"/>
                </a:lnTo>
                <a:lnTo>
                  <a:pt x="9144" y="755904"/>
                </a:lnTo>
                <a:lnTo>
                  <a:pt x="18288" y="755904"/>
                </a:lnTo>
                <a:close/>
              </a:path>
              <a:path w="1263650" h="774700">
                <a:moveTo>
                  <a:pt x="1254252" y="755904"/>
                </a:moveTo>
                <a:lnTo>
                  <a:pt x="9144" y="755904"/>
                </a:lnTo>
                <a:lnTo>
                  <a:pt x="18288" y="765048"/>
                </a:lnTo>
                <a:lnTo>
                  <a:pt x="18288" y="774192"/>
                </a:lnTo>
                <a:lnTo>
                  <a:pt x="1245108" y="774192"/>
                </a:lnTo>
                <a:lnTo>
                  <a:pt x="1245108" y="765048"/>
                </a:lnTo>
                <a:lnTo>
                  <a:pt x="1254252" y="755904"/>
                </a:lnTo>
                <a:close/>
              </a:path>
              <a:path w="1263650" h="774700">
                <a:moveTo>
                  <a:pt x="18288" y="774192"/>
                </a:moveTo>
                <a:lnTo>
                  <a:pt x="18288" y="765048"/>
                </a:lnTo>
                <a:lnTo>
                  <a:pt x="9144" y="755904"/>
                </a:lnTo>
                <a:lnTo>
                  <a:pt x="9144" y="774192"/>
                </a:lnTo>
                <a:lnTo>
                  <a:pt x="18288" y="774192"/>
                </a:lnTo>
                <a:close/>
              </a:path>
              <a:path w="1263650" h="774700">
                <a:moveTo>
                  <a:pt x="1254252" y="18288"/>
                </a:moveTo>
                <a:lnTo>
                  <a:pt x="1245108" y="9144"/>
                </a:lnTo>
                <a:lnTo>
                  <a:pt x="1245108" y="18288"/>
                </a:lnTo>
                <a:lnTo>
                  <a:pt x="1254252" y="18288"/>
                </a:lnTo>
                <a:close/>
              </a:path>
              <a:path w="1263650" h="774700">
                <a:moveTo>
                  <a:pt x="1254252" y="755904"/>
                </a:moveTo>
                <a:lnTo>
                  <a:pt x="1254252" y="18288"/>
                </a:lnTo>
                <a:lnTo>
                  <a:pt x="1245108" y="18288"/>
                </a:lnTo>
                <a:lnTo>
                  <a:pt x="1245108" y="755904"/>
                </a:lnTo>
                <a:lnTo>
                  <a:pt x="1254252" y="755904"/>
                </a:lnTo>
                <a:close/>
              </a:path>
              <a:path w="1263650" h="774700">
                <a:moveTo>
                  <a:pt x="1254252" y="774192"/>
                </a:moveTo>
                <a:lnTo>
                  <a:pt x="1254252" y="755904"/>
                </a:lnTo>
                <a:lnTo>
                  <a:pt x="1245108" y="765048"/>
                </a:lnTo>
                <a:lnTo>
                  <a:pt x="1245108" y="774192"/>
                </a:lnTo>
                <a:lnTo>
                  <a:pt x="1254252" y="774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0182" y="2124455"/>
            <a:ext cx="1728470" cy="756285"/>
          </a:xfrm>
          <a:custGeom>
            <a:avLst/>
            <a:gdLst/>
            <a:ahLst/>
            <a:cxnLst/>
            <a:rect l="l" t="t" r="r" b="b"/>
            <a:pathLst>
              <a:path w="1728470" h="756285">
                <a:moveTo>
                  <a:pt x="0" y="0"/>
                </a:moveTo>
                <a:lnTo>
                  <a:pt x="0" y="755904"/>
                </a:lnTo>
                <a:lnTo>
                  <a:pt x="1728216" y="755904"/>
                </a:lnTo>
                <a:lnTo>
                  <a:pt x="1728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71038" y="2115312"/>
            <a:ext cx="1748155" cy="774700"/>
          </a:xfrm>
          <a:custGeom>
            <a:avLst/>
            <a:gdLst/>
            <a:ahLst/>
            <a:cxnLst/>
            <a:rect l="l" t="t" r="r" b="b"/>
            <a:pathLst>
              <a:path w="1748154" h="774700">
                <a:moveTo>
                  <a:pt x="1748028" y="774192"/>
                </a:moveTo>
                <a:lnTo>
                  <a:pt x="1748028" y="0"/>
                </a:lnTo>
                <a:lnTo>
                  <a:pt x="0" y="0"/>
                </a:lnTo>
                <a:lnTo>
                  <a:pt x="0" y="774192"/>
                </a:lnTo>
                <a:lnTo>
                  <a:pt x="9144" y="774192"/>
                </a:ln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lnTo>
                  <a:pt x="1728216" y="18288"/>
                </a:lnTo>
                <a:lnTo>
                  <a:pt x="1728216" y="9144"/>
                </a:lnTo>
                <a:lnTo>
                  <a:pt x="1737360" y="18288"/>
                </a:lnTo>
                <a:lnTo>
                  <a:pt x="1737360" y="774192"/>
                </a:lnTo>
                <a:lnTo>
                  <a:pt x="1748028" y="774192"/>
                </a:lnTo>
                <a:close/>
              </a:path>
              <a:path w="1748154" h="774700">
                <a:moveTo>
                  <a:pt x="18288" y="18288"/>
                </a:move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close/>
              </a:path>
              <a:path w="1748154" h="774700">
                <a:moveTo>
                  <a:pt x="18288" y="755904"/>
                </a:moveTo>
                <a:lnTo>
                  <a:pt x="18288" y="18288"/>
                </a:lnTo>
                <a:lnTo>
                  <a:pt x="9144" y="18288"/>
                </a:lnTo>
                <a:lnTo>
                  <a:pt x="9144" y="755904"/>
                </a:lnTo>
                <a:lnTo>
                  <a:pt x="18288" y="755904"/>
                </a:lnTo>
                <a:close/>
              </a:path>
              <a:path w="1748154" h="774700">
                <a:moveTo>
                  <a:pt x="1737360" y="755904"/>
                </a:moveTo>
                <a:lnTo>
                  <a:pt x="9144" y="755904"/>
                </a:lnTo>
                <a:lnTo>
                  <a:pt x="18288" y="765048"/>
                </a:lnTo>
                <a:lnTo>
                  <a:pt x="18288" y="774192"/>
                </a:lnTo>
                <a:lnTo>
                  <a:pt x="1728216" y="774192"/>
                </a:lnTo>
                <a:lnTo>
                  <a:pt x="1728216" y="765048"/>
                </a:lnTo>
                <a:lnTo>
                  <a:pt x="1737360" y="755904"/>
                </a:lnTo>
                <a:close/>
              </a:path>
              <a:path w="1748154" h="774700">
                <a:moveTo>
                  <a:pt x="18288" y="774192"/>
                </a:moveTo>
                <a:lnTo>
                  <a:pt x="18288" y="765048"/>
                </a:lnTo>
                <a:lnTo>
                  <a:pt x="9144" y="755904"/>
                </a:lnTo>
                <a:lnTo>
                  <a:pt x="9144" y="774192"/>
                </a:lnTo>
                <a:lnTo>
                  <a:pt x="18288" y="774192"/>
                </a:lnTo>
                <a:close/>
              </a:path>
              <a:path w="1748154" h="774700">
                <a:moveTo>
                  <a:pt x="1737360" y="18288"/>
                </a:moveTo>
                <a:lnTo>
                  <a:pt x="1728216" y="9144"/>
                </a:lnTo>
                <a:lnTo>
                  <a:pt x="1728216" y="18288"/>
                </a:lnTo>
                <a:lnTo>
                  <a:pt x="1737360" y="18288"/>
                </a:lnTo>
                <a:close/>
              </a:path>
              <a:path w="1748154" h="774700">
                <a:moveTo>
                  <a:pt x="1737360" y="755904"/>
                </a:moveTo>
                <a:lnTo>
                  <a:pt x="1737360" y="18288"/>
                </a:lnTo>
                <a:lnTo>
                  <a:pt x="1728216" y="18288"/>
                </a:lnTo>
                <a:lnTo>
                  <a:pt x="1728216" y="755904"/>
                </a:lnTo>
                <a:lnTo>
                  <a:pt x="1737360" y="755904"/>
                </a:lnTo>
                <a:close/>
              </a:path>
              <a:path w="1748154" h="774700">
                <a:moveTo>
                  <a:pt x="1737360" y="774192"/>
                </a:moveTo>
                <a:lnTo>
                  <a:pt x="1737360" y="755904"/>
                </a:lnTo>
                <a:lnTo>
                  <a:pt x="1728216" y="765048"/>
                </a:lnTo>
                <a:lnTo>
                  <a:pt x="1728216" y="774192"/>
                </a:lnTo>
                <a:lnTo>
                  <a:pt x="1737360" y="774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24178" y="2320543"/>
            <a:ext cx="3284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95"/>
              </a:spcBef>
              <a:tabLst>
                <a:tab pos="1613535" algn="l"/>
              </a:tabLst>
            </a:pPr>
            <a:r>
              <a:rPr sz="2200" spc="-5" dirty="0">
                <a:solidFill>
                  <a:srgbClr val="FF0000"/>
                </a:solidFill>
                <a:latin typeface="Tahoma"/>
                <a:cs typeface="Tahoma"/>
              </a:rPr>
              <a:t>Memory	</a:t>
            </a:r>
            <a:r>
              <a:rPr sz="2200" spc="-10" dirty="0">
                <a:latin typeface="Tahoma"/>
                <a:cs typeface="Tahoma"/>
              </a:rPr>
              <a:t>Input/Output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92330" y="3434334"/>
            <a:ext cx="5462270" cy="0"/>
          </a:xfrm>
          <a:custGeom>
            <a:avLst/>
            <a:gdLst/>
            <a:ahLst/>
            <a:cxnLst/>
            <a:rect l="l" t="t" r="r" b="b"/>
            <a:pathLst>
              <a:path w="5462270">
                <a:moveTo>
                  <a:pt x="0" y="0"/>
                </a:moveTo>
                <a:lnTo>
                  <a:pt x="5462016" y="0"/>
                </a:lnTo>
              </a:path>
            </a:pathLst>
          </a:custGeom>
          <a:ln w="5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54458" y="2880360"/>
            <a:ext cx="170815" cy="553720"/>
          </a:xfrm>
          <a:custGeom>
            <a:avLst/>
            <a:gdLst/>
            <a:ahLst/>
            <a:cxnLst/>
            <a:rect l="l" t="t" r="r" b="b"/>
            <a:pathLst>
              <a:path w="170814" h="553720">
                <a:moveTo>
                  <a:pt x="170688" y="170688"/>
                </a:moveTo>
                <a:lnTo>
                  <a:pt x="85344" y="0"/>
                </a:lnTo>
                <a:lnTo>
                  <a:pt x="0" y="170688"/>
                </a:lnTo>
                <a:lnTo>
                  <a:pt x="56388" y="170688"/>
                </a:lnTo>
                <a:lnTo>
                  <a:pt x="56388" y="143256"/>
                </a:lnTo>
                <a:lnTo>
                  <a:pt x="114300" y="143256"/>
                </a:lnTo>
                <a:lnTo>
                  <a:pt x="114300" y="170688"/>
                </a:lnTo>
                <a:lnTo>
                  <a:pt x="170688" y="170688"/>
                </a:lnTo>
                <a:close/>
              </a:path>
              <a:path w="170814" h="553720">
                <a:moveTo>
                  <a:pt x="170688" y="382524"/>
                </a:moveTo>
                <a:lnTo>
                  <a:pt x="0" y="382524"/>
                </a:lnTo>
                <a:lnTo>
                  <a:pt x="56388" y="495300"/>
                </a:lnTo>
                <a:lnTo>
                  <a:pt x="56388" y="411480"/>
                </a:lnTo>
                <a:lnTo>
                  <a:pt x="114300" y="411480"/>
                </a:lnTo>
                <a:lnTo>
                  <a:pt x="114300" y="495300"/>
                </a:lnTo>
                <a:lnTo>
                  <a:pt x="170688" y="382524"/>
                </a:lnTo>
                <a:close/>
              </a:path>
              <a:path w="170814" h="553720">
                <a:moveTo>
                  <a:pt x="114300" y="170688"/>
                </a:moveTo>
                <a:lnTo>
                  <a:pt x="114300" y="143256"/>
                </a:lnTo>
                <a:lnTo>
                  <a:pt x="56388" y="143256"/>
                </a:lnTo>
                <a:lnTo>
                  <a:pt x="56388" y="170688"/>
                </a:lnTo>
                <a:lnTo>
                  <a:pt x="114300" y="170688"/>
                </a:lnTo>
                <a:close/>
              </a:path>
              <a:path w="170814" h="553720">
                <a:moveTo>
                  <a:pt x="114300" y="382524"/>
                </a:moveTo>
                <a:lnTo>
                  <a:pt x="114300" y="170688"/>
                </a:lnTo>
                <a:lnTo>
                  <a:pt x="56388" y="170688"/>
                </a:lnTo>
                <a:lnTo>
                  <a:pt x="56388" y="382524"/>
                </a:lnTo>
                <a:lnTo>
                  <a:pt x="114300" y="382524"/>
                </a:lnTo>
                <a:close/>
              </a:path>
              <a:path w="170814" h="553720">
                <a:moveTo>
                  <a:pt x="114300" y="495300"/>
                </a:moveTo>
                <a:lnTo>
                  <a:pt x="114300" y="411480"/>
                </a:lnTo>
                <a:lnTo>
                  <a:pt x="56388" y="411480"/>
                </a:lnTo>
                <a:lnTo>
                  <a:pt x="56388" y="495300"/>
                </a:lnTo>
                <a:lnTo>
                  <a:pt x="85344" y="553212"/>
                </a:lnTo>
                <a:lnTo>
                  <a:pt x="114300" y="495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14678" y="2880360"/>
            <a:ext cx="172720" cy="553720"/>
          </a:xfrm>
          <a:custGeom>
            <a:avLst/>
            <a:gdLst/>
            <a:ahLst/>
            <a:cxnLst/>
            <a:rect l="l" t="t" r="r" b="b"/>
            <a:pathLst>
              <a:path w="172720" h="553720">
                <a:moveTo>
                  <a:pt x="172212" y="170688"/>
                </a:moveTo>
                <a:lnTo>
                  <a:pt x="85344" y="0"/>
                </a:lnTo>
                <a:lnTo>
                  <a:pt x="0" y="170688"/>
                </a:lnTo>
                <a:lnTo>
                  <a:pt x="57912" y="170688"/>
                </a:lnTo>
                <a:lnTo>
                  <a:pt x="57912" y="143256"/>
                </a:lnTo>
                <a:lnTo>
                  <a:pt x="114300" y="143256"/>
                </a:lnTo>
                <a:lnTo>
                  <a:pt x="114300" y="170688"/>
                </a:lnTo>
                <a:lnTo>
                  <a:pt x="172212" y="170688"/>
                </a:lnTo>
                <a:close/>
              </a:path>
              <a:path w="172720" h="553720">
                <a:moveTo>
                  <a:pt x="172212" y="382524"/>
                </a:moveTo>
                <a:lnTo>
                  <a:pt x="0" y="382524"/>
                </a:lnTo>
                <a:lnTo>
                  <a:pt x="57912" y="498348"/>
                </a:lnTo>
                <a:lnTo>
                  <a:pt x="57912" y="411480"/>
                </a:lnTo>
                <a:lnTo>
                  <a:pt x="114300" y="411480"/>
                </a:lnTo>
                <a:lnTo>
                  <a:pt x="114300" y="496316"/>
                </a:lnTo>
                <a:lnTo>
                  <a:pt x="172212" y="382524"/>
                </a:lnTo>
                <a:close/>
              </a:path>
              <a:path w="172720" h="553720">
                <a:moveTo>
                  <a:pt x="114300" y="170688"/>
                </a:moveTo>
                <a:lnTo>
                  <a:pt x="114300" y="143256"/>
                </a:lnTo>
                <a:lnTo>
                  <a:pt x="57912" y="143256"/>
                </a:lnTo>
                <a:lnTo>
                  <a:pt x="57912" y="170688"/>
                </a:lnTo>
                <a:lnTo>
                  <a:pt x="114300" y="170688"/>
                </a:lnTo>
                <a:close/>
              </a:path>
              <a:path w="172720" h="553720">
                <a:moveTo>
                  <a:pt x="114300" y="382524"/>
                </a:moveTo>
                <a:lnTo>
                  <a:pt x="114300" y="170688"/>
                </a:lnTo>
                <a:lnTo>
                  <a:pt x="57912" y="170688"/>
                </a:lnTo>
                <a:lnTo>
                  <a:pt x="57912" y="382524"/>
                </a:lnTo>
                <a:lnTo>
                  <a:pt x="114300" y="382524"/>
                </a:lnTo>
                <a:close/>
              </a:path>
              <a:path w="172720" h="553720">
                <a:moveTo>
                  <a:pt x="114300" y="496316"/>
                </a:moveTo>
                <a:lnTo>
                  <a:pt x="114300" y="411480"/>
                </a:lnTo>
                <a:lnTo>
                  <a:pt x="57912" y="411480"/>
                </a:lnTo>
                <a:lnTo>
                  <a:pt x="57912" y="498348"/>
                </a:lnTo>
                <a:lnTo>
                  <a:pt x="85344" y="553212"/>
                </a:lnTo>
                <a:lnTo>
                  <a:pt x="114300" y="496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72206" y="2880360"/>
            <a:ext cx="172720" cy="553720"/>
          </a:xfrm>
          <a:custGeom>
            <a:avLst/>
            <a:gdLst/>
            <a:ahLst/>
            <a:cxnLst/>
            <a:rect l="l" t="t" r="r" b="b"/>
            <a:pathLst>
              <a:path w="172720" h="553720">
                <a:moveTo>
                  <a:pt x="172212" y="170688"/>
                </a:moveTo>
                <a:lnTo>
                  <a:pt x="85344" y="0"/>
                </a:lnTo>
                <a:lnTo>
                  <a:pt x="0" y="170688"/>
                </a:lnTo>
                <a:lnTo>
                  <a:pt x="57912" y="170688"/>
                </a:lnTo>
                <a:lnTo>
                  <a:pt x="57912" y="143256"/>
                </a:lnTo>
                <a:lnTo>
                  <a:pt x="114300" y="143256"/>
                </a:lnTo>
                <a:lnTo>
                  <a:pt x="114300" y="170688"/>
                </a:lnTo>
                <a:lnTo>
                  <a:pt x="172212" y="170688"/>
                </a:lnTo>
                <a:close/>
              </a:path>
              <a:path w="172720" h="553720">
                <a:moveTo>
                  <a:pt x="172212" y="382524"/>
                </a:moveTo>
                <a:lnTo>
                  <a:pt x="0" y="382524"/>
                </a:lnTo>
                <a:lnTo>
                  <a:pt x="57912" y="498348"/>
                </a:lnTo>
                <a:lnTo>
                  <a:pt x="57912" y="411480"/>
                </a:lnTo>
                <a:lnTo>
                  <a:pt x="114300" y="411480"/>
                </a:lnTo>
                <a:lnTo>
                  <a:pt x="114300" y="496316"/>
                </a:lnTo>
                <a:lnTo>
                  <a:pt x="172212" y="382524"/>
                </a:lnTo>
                <a:close/>
              </a:path>
              <a:path w="172720" h="553720">
                <a:moveTo>
                  <a:pt x="114300" y="170688"/>
                </a:moveTo>
                <a:lnTo>
                  <a:pt x="114300" y="143256"/>
                </a:lnTo>
                <a:lnTo>
                  <a:pt x="57912" y="143256"/>
                </a:lnTo>
                <a:lnTo>
                  <a:pt x="57912" y="170688"/>
                </a:lnTo>
                <a:lnTo>
                  <a:pt x="114300" y="170688"/>
                </a:lnTo>
                <a:close/>
              </a:path>
              <a:path w="172720" h="553720">
                <a:moveTo>
                  <a:pt x="114300" y="382524"/>
                </a:moveTo>
                <a:lnTo>
                  <a:pt x="114300" y="170688"/>
                </a:lnTo>
                <a:lnTo>
                  <a:pt x="57912" y="170688"/>
                </a:lnTo>
                <a:lnTo>
                  <a:pt x="57912" y="382524"/>
                </a:lnTo>
                <a:lnTo>
                  <a:pt x="114300" y="382524"/>
                </a:lnTo>
                <a:close/>
              </a:path>
              <a:path w="172720" h="553720">
                <a:moveTo>
                  <a:pt x="114300" y="496316"/>
                </a:moveTo>
                <a:lnTo>
                  <a:pt x="114300" y="411480"/>
                </a:lnTo>
                <a:lnTo>
                  <a:pt x="57912" y="411480"/>
                </a:lnTo>
                <a:lnTo>
                  <a:pt x="57912" y="498348"/>
                </a:lnTo>
                <a:lnTo>
                  <a:pt x="85344" y="553212"/>
                </a:lnTo>
                <a:lnTo>
                  <a:pt x="114300" y="496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92330" y="4124705"/>
            <a:ext cx="5462270" cy="0"/>
          </a:xfrm>
          <a:custGeom>
            <a:avLst/>
            <a:gdLst/>
            <a:ahLst/>
            <a:cxnLst/>
            <a:rect l="l" t="t" r="r" b="b"/>
            <a:pathLst>
              <a:path w="5462270">
                <a:moveTo>
                  <a:pt x="0" y="0"/>
                </a:moveTo>
                <a:lnTo>
                  <a:pt x="5462016" y="0"/>
                </a:lnTo>
              </a:path>
            </a:pathLst>
          </a:custGeom>
          <a:ln w="5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2658" y="2880360"/>
            <a:ext cx="170815" cy="1245235"/>
          </a:xfrm>
          <a:custGeom>
            <a:avLst/>
            <a:gdLst/>
            <a:ahLst/>
            <a:cxnLst/>
            <a:rect l="l" t="t" r="r" b="b"/>
            <a:pathLst>
              <a:path w="170814" h="1245235">
                <a:moveTo>
                  <a:pt x="170688" y="1072896"/>
                </a:moveTo>
                <a:lnTo>
                  <a:pt x="0" y="1072896"/>
                </a:lnTo>
                <a:lnTo>
                  <a:pt x="56388" y="1186678"/>
                </a:lnTo>
                <a:lnTo>
                  <a:pt x="56388" y="1101852"/>
                </a:lnTo>
                <a:lnTo>
                  <a:pt x="114300" y="1101852"/>
                </a:lnTo>
                <a:lnTo>
                  <a:pt x="114300" y="1186678"/>
                </a:lnTo>
                <a:lnTo>
                  <a:pt x="170688" y="1072896"/>
                </a:lnTo>
                <a:close/>
              </a:path>
              <a:path w="170814" h="1245235">
                <a:moveTo>
                  <a:pt x="114300" y="1072896"/>
                </a:moveTo>
                <a:lnTo>
                  <a:pt x="114300" y="0"/>
                </a:lnTo>
                <a:lnTo>
                  <a:pt x="56388" y="0"/>
                </a:lnTo>
                <a:lnTo>
                  <a:pt x="56388" y="1072896"/>
                </a:lnTo>
                <a:lnTo>
                  <a:pt x="114300" y="1072896"/>
                </a:lnTo>
                <a:close/>
              </a:path>
              <a:path w="170814" h="1245235">
                <a:moveTo>
                  <a:pt x="114300" y="1186678"/>
                </a:moveTo>
                <a:lnTo>
                  <a:pt x="114300" y="1101852"/>
                </a:lnTo>
                <a:lnTo>
                  <a:pt x="56388" y="1101852"/>
                </a:lnTo>
                <a:lnTo>
                  <a:pt x="56388" y="1186678"/>
                </a:lnTo>
                <a:lnTo>
                  <a:pt x="85344" y="1245108"/>
                </a:lnTo>
                <a:lnTo>
                  <a:pt x="114300" y="1186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06574" y="2880360"/>
            <a:ext cx="172720" cy="1245235"/>
          </a:xfrm>
          <a:custGeom>
            <a:avLst/>
            <a:gdLst/>
            <a:ahLst/>
            <a:cxnLst/>
            <a:rect l="l" t="t" r="r" b="b"/>
            <a:pathLst>
              <a:path w="172720" h="1245235">
                <a:moveTo>
                  <a:pt x="172212" y="170688"/>
                </a:moveTo>
                <a:lnTo>
                  <a:pt x="86868" y="0"/>
                </a:lnTo>
                <a:lnTo>
                  <a:pt x="0" y="170688"/>
                </a:lnTo>
                <a:lnTo>
                  <a:pt x="57912" y="170688"/>
                </a:lnTo>
                <a:lnTo>
                  <a:pt x="57912" y="143256"/>
                </a:lnTo>
                <a:lnTo>
                  <a:pt x="114300" y="143256"/>
                </a:lnTo>
                <a:lnTo>
                  <a:pt x="114300" y="170688"/>
                </a:lnTo>
                <a:lnTo>
                  <a:pt x="172212" y="170688"/>
                </a:lnTo>
                <a:close/>
              </a:path>
              <a:path w="172720" h="1245235">
                <a:moveTo>
                  <a:pt x="114300" y="170688"/>
                </a:moveTo>
                <a:lnTo>
                  <a:pt x="114300" y="143256"/>
                </a:lnTo>
                <a:lnTo>
                  <a:pt x="57912" y="143256"/>
                </a:lnTo>
                <a:lnTo>
                  <a:pt x="57912" y="170688"/>
                </a:lnTo>
                <a:lnTo>
                  <a:pt x="114300" y="170688"/>
                </a:lnTo>
                <a:close/>
              </a:path>
              <a:path w="172720" h="1245235">
                <a:moveTo>
                  <a:pt x="114300" y="1245108"/>
                </a:moveTo>
                <a:lnTo>
                  <a:pt x="114300" y="170688"/>
                </a:lnTo>
                <a:lnTo>
                  <a:pt x="57912" y="170688"/>
                </a:lnTo>
                <a:lnTo>
                  <a:pt x="57912" y="1245108"/>
                </a:lnTo>
                <a:lnTo>
                  <a:pt x="114300" y="1245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47209" y="2880360"/>
            <a:ext cx="170815" cy="1245235"/>
          </a:xfrm>
          <a:custGeom>
            <a:avLst/>
            <a:gdLst/>
            <a:ahLst/>
            <a:cxnLst/>
            <a:rect l="l" t="t" r="r" b="b"/>
            <a:pathLst>
              <a:path w="170815" h="1245235">
                <a:moveTo>
                  <a:pt x="170688" y="170688"/>
                </a:moveTo>
                <a:lnTo>
                  <a:pt x="85344" y="0"/>
                </a:lnTo>
                <a:lnTo>
                  <a:pt x="0" y="170688"/>
                </a:lnTo>
                <a:lnTo>
                  <a:pt x="56388" y="170688"/>
                </a:lnTo>
                <a:lnTo>
                  <a:pt x="56388" y="143256"/>
                </a:lnTo>
                <a:lnTo>
                  <a:pt x="114300" y="143256"/>
                </a:lnTo>
                <a:lnTo>
                  <a:pt x="114300" y="170688"/>
                </a:lnTo>
                <a:lnTo>
                  <a:pt x="170688" y="170688"/>
                </a:lnTo>
                <a:close/>
              </a:path>
              <a:path w="170815" h="1245235">
                <a:moveTo>
                  <a:pt x="114300" y="170688"/>
                </a:moveTo>
                <a:lnTo>
                  <a:pt x="114300" y="143256"/>
                </a:lnTo>
                <a:lnTo>
                  <a:pt x="56388" y="143256"/>
                </a:lnTo>
                <a:lnTo>
                  <a:pt x="56388" y="170688"/>
                </a:lnTo>
                <a:lnTo>
                  <a:pt x="114300" y="170688"/>
                </a:lnTo>
                <a:close/>
              </a:path>
              <a:path w="170815" h="1245235">
                <a:moveTo>
                  <a:pt x="114300" y="1245108"/>
                </a:moveTo>
                <a:lnTo>
                  <a:pt x="114300" y="170688"/>
                </a:lnTo>
                <a:lnTo>
                  <a:pt x="56388" y="170688"/>
                </a:lnTo>
                <a:lnTo>
                  <a:pt x="56388" y="1245108"/>
                </a:lnTo>
                <a:lnTo>
                  <a:pt x="114300" y="1245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92330" y="3778758"/>
            <a:ext cx="5462270" cy="0"/>
          </a:xfrm>
          <a:custGeom>
            <a:avLst/>
            <a:gdLst/>
            <a:ahLst/>
            <a:cxnLst/>
            <a:rect l="l" t="t" r="r" b="b"/>
            <a:pathLst>
              <a:path w="5462270">
                <a:moveTo>
                  <a:pt x="0" y="0"/>
                </a:moveTo>
                <a:lnTo>
                  <a:pt x="5462016" y="0"/>
                </a:lnTo>
              </a:path>
            </a:pathLst>
          </a:custGeom>
          <a:ln w="56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67462" y="2880360"/>
            <a:ext cx="170815" cy="897890"/>
          </a:xfrm>
          <a:custGeom>
            <a:avLst/>
            <a:gdLst/>
            <a:ahLst/>
            <a:cxnLst/>
            <a:rect l="l" t="t" r="r" b="b"/>
            <a:pathLst>
              <a:path w="170814" h="897889">
                <a:moveTo>
                  <a:pt x="170688" y="726948"/>
                </a:moveTo>
                <a:lnTo>
                  <a:pt x="0" y="726948"/>
                </a:lnTo>
                <a:lnTo>
                  <a:pt x="56388" y="839724"/>
                </a:lnTo>
                <a:lnTo>
                  <a:pt x="56388" y="755904"/>
                </a:lnTo>
                <a:lnTo>
                  <a:pt x="114300" y="755904"/>
                </a:lnTo>
                <a:lnTo>
                  <a:pt x="114300" y="839724"/>
                </a:lnTo>
                <a:lnTo>
                  <a:pt x="170688" y="726948"/>
                </a:lnTo>
                <a:close/>
              </a:path>
              <a:path w="170814" h="897889">
                <a:moveTo>
                  <a:pt x="114300" y="726948"/>
                </a:moveTo>
                <a:lnTo>
                  <a:pt x="114300" y="0"/>
                </a:lnTo>
                <a:lnTo>
                  <a:pt x="56388" y="0"/>
                </a:lnTo>
                <a:lnTo>
                  <a:pt x="56388" y="726948"/>
                </a:lnTo>
                <a:lnTo>
                  <a:pt x="114300" y="726948"/>
                </a:lnTo>
                <a:close/>
              </a:path>
              <a:path w="170814" h="897889">
                <a:moveTo>
                  <a:pt x="114300" y="839724"/>
                </a:moveTo>
                <a:lnTo>
                  <a:pt x="114300" y="755904"/>
                </a:lnTo>
                <a:lnTo>
                  <a:pt x="56388" y="755904"/>
                </a:lnTo>
                <a:lnTo>
                  <a:pt x="56388" y="839724"/>
                </a:lnTo>
                <a:lnTo>
                  <a:pt x="85344" y="897636"/>
                </a:lnTo>
                <a:lnTo>
                  <a:pt x="114300" y="839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60626" y="2880360"/>
            <a:ext cx="172720" cy="897890"/>
          </a:xfrm>
          <a:custGeom>
            <a:avLst/>
            <a:gdLst/>
            <a:ahLst/>
            <a:cxnLst/>
            <a:rect l="l" t="t" r="r" b="b"/>
            <a:pathLst>
              <a:path w="172720" h="897889">
                <a:moveTo>
                  <a:pt x="172212" y="170688"/>
                </a:moveTo>
                <a:lnTo>
                  <a:pt x="85344" y="0"/>
                </a:lnTo>
                <a:lnTo>
                  <a:pt x="0" y="170688"/>
                </a:lnTo>
                <a:lnTo>
                  <a:pt x="57912" y="170688"/>
                </a:lnTo>
                <a:lnTo>
                  <a:pt x="57912" y="143256"/>
                </a:lnTo>
                <a:lnTo>
                  <a:pt x="114300" y="143256"/>
                </a:lnTo>
                <a:lnTo>
                  <a:pt x="114300" y="170688"/>
                </a:lnTo>
                <a:lnTo>
                  <a:pt x="172212" y="170688"/>
                </a:lnTo>
                <a:close/>
              </a:path>
              <a:path w="172720" h="897889">
                <a:moveTo>
                  <a:pt x="114300" y="170688"/>
                </a:moveTo>
                <a:lnTo>
                  <a:pt x="114300" y="143256"/>
                </a:lnTo>
                <a:lnTo>
                  <a:pt x="57912" y="143256"/>
                </a:lnTo>
                <a:lnTo>
                  <a:pt x="57912" y="170688"/>
                </a:lnTo>
                <a:lnTo>
                  <a:pt x="114300" y="170688"/>
                </a:lnTo>
                <a:close/>
              </a:path>
              <a:path w="172720" h="897889">
                <a:moveTo>
                  <a:pt x="114300" y="897636"/>
                </a:moveTo>
                <a:lnTo>
                  <a:pt x="114300" y="170688"/>
                </a:lnTo>
                <a:lnTo>
                  <a:pt x="57912" y="170688"/>
                </a:lnTo>
                <a:lnTo>
                  <a:pt x="57912" y="897636"/>
                </a:lnTo>
                <a:lnTo>
                  <a:pt x="114300" y="897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25418" y="2880360"/>
            <a:ext cx="170815" cy="897890"/>
          </a:xfrm>
          <a:custGeom>
            <a:avLst/>
            <a:gdLst/>
            <a:ahLst/>
            <a:cxnLst/>
            <a:rect l="l" t="t" r="r" b="b"/>
            <a:pathLst>
              <a:path w="170814" h="897889">
                <a:moveTo>
                  <a:pt x="170688" y="170688"/>
                </a:moveTo>
                <a:lnTo>
                  <a:pt x="85344" y="0"/>
                </a:lnTo>
                <a:lnTo>
                  <a:pt x="0" y="170688"/>
                </a:lnTo>
                <a:lnTo>
                  <a:pt x="56388" y="170688"/>
                </a:lnTo>
                <a:lnTo>
                  <a:pt x="56388" y="143256"/>
                </a:lnTo>
                <a:lnTo>
                  <a:pt x="114300" y="143256"/>
                </a:lnTo>
                <a:lnTo>
                  <a:pt x="114300" y="170688"/>
                </a:lnTo>
                <a:lnTo>
                  <a:pt x="170688" y="170688"/>
                </a:lnTo>
                <a:close/>
              </a:path>
              <a:path w="170814" h="897889">
                <a:moveTo>
                  <a:pt x="114300" y="170688"/>
                </a:moveTo>
                <a:lnTo>
                  <a:pt x="114300" y="143256"/>
                </a:lnTo>
                <a:lnTo>
                  <a:pt x="56388" y="143256"/>
                </a:lnTo>
                <a:lnTo>
                  <a:pt x="56388" y="170688"/>
                </a:lnTo>
                <a:lnTo>
                  <a:pt x="114300" y="170688"/>
                </a:lnTo>
                <a:close/>
              </a:path>
              <a:path w="170814" h="897889">
                <a:moveTo>
                  <a:pt x="114300" y="897636"/>
                </a:moveTo>
                <a:lnTo>
                  <a:pt x="114300" y="170688"/>
                </a:lnTo>
                <a:lnTo>
                  <a:pt x="56388" y="170688"/>
                </a:lnTo>
                <a:lnTo>
                  <a:pt x="56388" y="897636"/>
                </a:lnTo>
                <a:lnTo>
                  <a:pt x="114300" y="897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3006" y="3698748"/>
            <a:ext cx="161544" cy="163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05050" y="4032504"/>
            <a:ext cx="163068" cy="161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6942" y="3689604"/>
            <a:ext cx="161544" cy="161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6354" y="4032504"/>
            <a:ext cx="161544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15093" y="1718563"/>
            <a:ext cx="8097520" cy="4586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Datapath +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Control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6400165" marR="455295">
              <a:lnSpc>
                <a:spcPct val="126899"/>
              </a:lnSpc>
            </a:pPr>
            <a:r>
              <a:rPr sz="1800" spc="-5" dirty="0">
                <a:latin typeface="Tahoma"/>
                <a:cs typeface="Tahoma"/>
              </a:rPr>
              <a:t>Data </a:t>
            </a:r>
            <a:r>
              <a:rPr sz="1800" dirty="0">
                <a:latin typeface="Tahoma"/>
                <a:cs typeface="Tahoma"/>
              </a:rPr>
              <a:t>Bus  </a:t>
            </a:r>
            <a:r>
              <a:rPr sz="1800" spc="-5" dirty="0">
                <a:latin typeface="Tahoma"/>
                <a:cs typeface="Tahoma"/>
              </a:rPr>
              <a:t>Address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Bus  </a:t>
            </a:r>
            <a:r>
              <a:rPr sz="1800" spc="-10" dirty="0">
                <a:latin typeface="Tahoma"/>
                <a:cs typeface="Tahoma"/>
              </a:rPr>
              <a:t>Control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Bus</a:t>
            </a:r>
          </a:p>
          <a:p>
            <a:pPr marL="342900" marR="903605" indent="-181610">
              <a:lnSpc>
                <a:spcPct val="100000"/>
              </a:lnSpc>
              <a:spcBef>
                <a:spcPts val="1785"/>
              </a:spcBef>
              <a:buFont typeface="Arial"/>
              <a:buChar char="•"/>
              <a:tabLst>
                <a:tab pos="342900" algn="l"/>
              </a:tabLst>
            </a:pPr>
            <a:r>
              <a:rPr sz="2200" b="1" spc="-10" dirty="0">
                <a:solidFill>
                  <a:srgbClr val="3232CC"/>
                </a:solidFill>
                <a:latin typeface="Arial"/>
                <a:cs typeface="Arial"/>
              </a:rPr>
              <a:t>Memory </a:t>
            </a:r>
            <a:r>
              <a:rPr sz="2200" spc="-5" dirty="0">
                <a:latin typeface="Arial"/>
                <a:cs typeface="Arial"/>
              </a:rPr>
              <a:t>– armazenamento de: programas, dados para  processamento,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resultados</a:t>
            </a:r>
            <a:endParaRPr sz="2200" dirty="0">
              <a:latin typeface="Arial"/>
              <a:cs typeface="Arial"/>
            </a:endParaRPr>
          </a:p>
          <a:p>
            <a:pPr marL="342900" marR="423545" indent="-18161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42900" algn="l"/>
              </a:tabLst>
            </a:pPr>
            <a:r>
              <a:rPr sz="2200" b="1" spc="-10" dirty="0">
                <a:solidFill>
                  <a:srgbClr val="3232CC"/>
                </a:solidFill>
                <a:latin typeface="Arial"/>
                <a:cs typeface="Arial"/>
              </a:rPr>
              <a:t>CPU </a:t>
            </a:r>
            <a:r>
              <a:rPr sz="2200" spc="-5" dirty="0">
                <a:latin typeface="Arial"/>
                <a:cs typeface="Arial"/>
              </a:rPr>
              <a:t>– processamento da informação através da execução  do programa armazenado em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memória</a:t>
            </a:r>
            <a:endParaRPr sz="2200" dirty="0">
              <a:latin typeface="Arial"/>
              <a:cs typeface="Arial"/>
            </a:endParaRPr>
          </a:p>
          <a:p>
            <a:pPr marL="342900" indent="-18161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42900" algn="l"/>
              </a:tabLst>
            </a:pPr>
            <a:r>
              <a:rPr sz="2200" b="1" spc="-5" dirty="0">
                <a:solidFill>
                  <a:srgbClr val="3232CC"/>
                </a:solidFill>
                <a:latin typeface="Arial"/>
                <a:cs typeface="Arial"/>
              </a:rPr>
              <a:t>Input/Output </a:t>
            </a:r>
            <a:r>
              <a:rPr sz="2200" spc="-5" dirty="0">
                <a:latin typeface="Arial"/>
                <a:cs typeface="Arial"/>
              </a:rPr>
              <a:t>– comunicação com dispositivos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periféricos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7838830" y="6766331"/>
            <a:ext cx="151828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400" b="1" spc="-10" dirty="0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sz="1400" b="1" spc="-15" dirty="0">
                <a:solidFill>
                  <a:srgbClr val="3200CC"/>
                </a:solidFill>
                <a:latin typeface="Arial"/>
                <a:cs typeface="Arial"/>
              </a:rPr>
              <a:t>11,12,13 </a:t>
            </a:r>
            <a:r>
              <a:rPr sz="1400" b="1" dirty="0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sz="1400" b="1" spc="-55" dirty="0">
                <a:solidFill>
                  <a:srgbClr val="3200CC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dirty="0">
                <a:solidFill>
                  <a:srgbClr val="3200CC"/>
                </a:solidFill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5093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Implementação de um</a:t>
            </a:r>
            <a:r>
              <a:rPr spc="60" dirty="0"/>
              <a:t> </a:t>
            </a:r>
            <a:r>
              <a:rPr i="1" spc="-5" dirty="0">
                <a:latin typeface="Arial"/>
                <a:cs typeface="Arial"/>
              </a:rPr>
              <a:t>Datapath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5093" y="1500631"/>
            <a:ext cx="8097520" cy="2875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marR="250190" indent="-181610">
              <a:lnSpc>
                <a:spcPct val="100000"/>
              </a:lnSpc>
              <a:spcBef>
                <a:spcPts val="95"/>
              </a:spcBef>
              <a:buChar char="•"/>
              <a:tabLst>
                <a:tab pos="342900" algn="l"/>
              </a:tabLst>
            </a:pPr>
            <a:r>
              <a:rPr sz="2200" spc="-5" dirty="0">
                <a:latin typeface="Arial"/>
                <a:cs typeface="Arial"/>
              </a:rPr>
              <a:t>Que outros elementos operativos básicos serão necessários  para suportar a execução das várias </a:t>
            </a:r>
            <a:r>
              <a:rPr sz="2200" dirty="0">
                <a:latin typeface="Arial"/>
                <a:cs typeface="Arial"/>
              </a:rPr>
              <a:t>classes </a:t>
            </a:r>
            <a:r>
              <a:rPr sz="2200" spc="-5" dirty="0">
                <a:latin typeface="Arial"/>
                <a:cs typeface="Arial"/>
              </a:rPr>
              <a:t>de instruções  que estamos a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considerar?</a:t>
            </a:r>
            <a:endParaRPr sz="2200">
              <a:latin typeface="Arial"/>
              <a:cs typeface="Arial"/>
            </a:endParaRPr>
          </a:p>
          <a:p>
            <a:pPr marL="180340" marR="3845560" lvl="1" indent="-180340" algn="r">
              <a:lnSpc>
                <a:spcPct val="100000"/>
              </a:lnSpc>
              <a:spcBef>
                <a:spcPts val="605"/>
              </a:spcBef>
              <a:buSzPct val="80000"/>
              <a:buFont typeface="Wingdings"/>
              <a:buChar char=""/>
              <a:tabLst>
                <a:tab pos="180340" algn="l"/>
              </a:tabLst>
            </a:pPr>
            <a:r>
              <a:rPr sz="2000" spc="-5" dirty="0">
                <a:latin typeface="Arial"/>
                <a:cs typeface="Arial"/>
              </a:rPr>
              <a:t>Instruções aritméticas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lógicas</a:t>
            </a:r>
            <a:endParaRPr sz="2000">
              <a:latin typeface="Arial"/>
              <a:cs typeface="Arial"/>
            </a:endParaRPr>
          </a:p>
          <a:p>
            <a:pPr marL="181610" marR="3876675" lvl="2" indent="-181610" algn="r">
              <a:lnSpc>
                <a:spcPct val="100000"/>
              </a:lnSpc>
              <a:spcBef>
                <a:spcPts val="610"/>
              </a:spcBef>
              <a:buSzPct val="88888"/>
              <a:buFont typeface="Wingdings"/>
              <a:buChar char=""/>
              <a:tabLst>
                <a:tab pos="181610" algn="l"/>
                <a:tab pos="1107440" algn="l"/>
              </a:tabLst>
            </a:pPr>
            <a:r>
              <a:rPr sz="1800" spc="-20" dirty="0">
                <a:latin typeface="Arial"/>
                <a:cs typeface="Arial"/>
              </a:rPr>
              <a:t>Tipo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R:	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add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sub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and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or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slt</a:t>
            </a:r>
            <a:endParaRPr sz="1800">
              <a:latin typeface="Arial"/>
              <a:cs typeface="Arial"/>
            </a:endParaRPr>
          </a:p>
          <a:p>
            <a:pPr marL="1063625" lvl="2" indent="-182245">
              <a:lnSpc>
                <a:spcPct val="100000"/>
              </a:lnSpc>
              <a:spcBef>
                <a:spcPts val="600"/>
              </a:spcBef>
              <a:buSzPct val="88888"/>
              <a:buFont typeface="Wingdings"/>
              <a:buChar char=""/>
              <a:tabLst>
                <a:tab pos="1064260" algn="l"/>
                <a:tab pos="1990089" algn="l"/>
              </a:tabLst>
            </a:pPr>
            <a:r>
              <a:rPr sz="1800" spc="-20" dirty="0">
                <a:latin typeface="Arial"/>
                <a:cs typeface="Arial"/>
              </a:rPr>
              <a:t>Tipo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I:	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addi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slti</a:t>
            </a:r>
            <a:endParaRPr sz="1800">
              <a:latin typeface="Arial"/>
              <a:cs typeface="Arial"/>
            </a:endParaRPr>
          </a:p>
          <a:p>
            <a:pPr marL="702310" lvl="1" indent="-180340">
              <a:lnSpc>
                <a:spcPct val="100000"/>
              </a:lnSpc>
              <a:spcBef>
                <a:spcPts val="590"/>
              </a:spcBef>
              <a:buSzPct val="80000"/>
              <a:buFont typeface="Wingdings"/>
              <a:buChar char=""/>
              <a:tabLst>
                <a:tab pos="702945" algn="l"/>
              </a:tabLst>
            </a:pPr>
            <a:r>
              <a:rPr sz="2000" spc="-5" dirty="0">
                <a:latin typeface="Arial"/>
                <a:cs typeface="Arial"/>
              </a:rPr>
              <a:t>Instruções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leitura </a:t>
            </a:r>
            <a:r>
              <a:rPr sz="2000" dirty="0">
                <a:latin typeface="Arial"/>
                <a:cs typeface="Arial"/>
              </a:rPr>
              <a:t>e escrita da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spc="-15" dirty="0">
                <a:latin typeface="Arial"/>
                <a:cs typeface="Arial"/>
              </a:rPr>
              <a:t>(Tipo </a:t>
            </a:r>
            <a:r>
              <a:rPr sz="2000" spc="-5" dirty="0">
                <a:latin typeface="Arial"/>
                <a:cs typeface="Arial"/>
              </a:rPr>
              <a:t>I: </a:t>
            </a:r>
            <a:r>
              <a:rPr sz="2000" b="1" spc="5" dirty="0">
                <a:solidFill>
                  <a:srgbClr val="3232CC"/>
                </a:solidFill>
                <a:latin typeface="Arial"/>
                <a:cs typeface="Arial"/>
              </a:rPr>
              <a:t>lw</a:t>
            </a:r>
            <a:r>
              <a:rPr sz="2000" spc="5" dirty="0">
                <a:latin typeface="Arial"/>
                <a:cs typeface="Arial"/>
              </a:rPr>
              <a:t>,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3232CC"/>
                </a:solidFill>
                <a:latin typeface="Arial"/>
                <a:cs typeface="Arial"/>
              </a:rPr>
              <a:t>sw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02310" lvl="1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702945" algn="l"/>
              </a:tabLst>
            </a:pPr>
            <a:r>
              <a:rPr sz="2000" spc="-5" dirty="0">
                <a:latin typeface="Arial"/>
                <a:cs typeface="Arial"/>
              </a:rPr>
              <a:t>Instruções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salto </a:t>
            </a:r>
            <a:r>
              <a:rPr sz="2000" dirty="0">
                <a:latin typeface="Arial"/>
                <a:cs typeface="Arial"/>
              </a:rPr>
              <a:t>condicional </a:t>
            </a:r>
            <a:r>
              <a:rPr sz="2000" spc="-15" dirty="0">
                <a:latin typeface="Arial"/>
                <a:cs typeface="Arial"/>
              </a:rPr>
              <a:t>(Tipo </a:t>
            </a:r>
            <a:r>
              <a:rPr sz="2000" spc="-5" dirty="0">
                <a:latin typeface="Arial"/>
                <a:cs typeface="Arial"/>
              </a:rPr>
              <a:t>I: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beq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bne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4754" y="5603748"/>
            <a:ext cx="7492365" cy="838200"/>
          </a:xfrm>
          <a:custGeom>
            <a:avLst/>
            <a:gdLst/>
            <a:ahLst/>
            <a:cxnLst/>
            <a:rect l="l" t="t" r="r" b="b"/>
            <a:pathLst>
              <a:path w="7492365" h="838200">
                <a:moveTo>
                  <a:pt x="0" y="0"/>
                </a:moveTo>
                <a:lnTo>
                  <a:pt x="0" y="838200"/>
                </a:lnTo>
                <a:lnTo>
                  <a:pt x="7491984" y="838200"/>
                </a:lnTo>
                <a:lnTo>
                  <a:pt x="74919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8658" y="5597652"/>
            <a:ext cx="7504430" cy="852169"/>
          </a:xfrm>
          <a:custGeom>
            <a:avLst/>
            <a:gdLst/>
            <a:ahLst/>
            <a:cxnLst/>
            <a:rect l="l" t="t" r="r" b="b"/>
            <a:pathLst>
              <a:path w="7504430" h="852170">
                <a:moveTo>
                  <a:pt x="7504176" y="851916"/>
                </a:moveTo>
                <a:lnTo>
                  <a:pt x="7504176" y="0"/>
                </a:lnTo>
                <a:lnTo>
                  <a:pt x="0" y="0"/>
                </a:lnTo>
                <a:lnTo>
                  <a:pt x="0" y="851916"/>
                </a:lnTo>
                <a:lnTo>
                  <a:pt x="6096" y="8519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7491984" y="13716"/>
                </a:lnTo>
                <a:lnTo>
                  <a:pt x="7491984" y="6096"/>
                </a:lnTo>
                <a:lnTo>
                  <a:pt x="7498080" y="13716"/>
                </a:lnTo>
                <a:lnTo>
                  <a:pt x="7498080" y="851916"/>
                </a:lnTo>
                <a:lnTo>
                  <a:pt x="7504176" y="851916"/>
                </a:lnTo>
                <a:close/>
              </a:path>
              <a:path w="7504430" h="8521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7504430" h="852170">
                <a:moveTo>
                  <a:pt x="12192" y="8382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38200"/>
                </a:lnTo>
                <a:lnTo>
                  <a:pt x="12192" y="838200"/>
                </a:lnTo>
                <a:close/>
              </a:path>
              <a:path w="7504430" h="852170">
                <a:moveTo>
                  <a:pt x="7498080" y="838200"/>
                </a:moveTo>
                <a:lnTo>
                  <a:pt x="6096" y="838200"/>
                </a:lnTo>
                <a:lnTo>
                  <a:pt x="12192" y="844296"/>
                </a:lnTo>
                <a:lnTo>
                  <a:pt x="12192" y="851916"/>
                </a:lnTo>
                <a:lnTo>
                  <a:pt x="7491984" y="851916"/>
                </a:lnTo>
                <a:lnTo>
                  <a:pt x="7491984" y="844296"/>
                </a:lnTo>
                <a:lnTo>
                  <a:pt x="7498080" y="838200"/>
                </a:lnTo>
                <a:close/>
              </a:path>
              <a:path w="7504430" h="852170">
                <a:moveTo>
                  <a:pt x="12192" y="851916"/>
                </a:moveTo>
                <a:lnTo>
                  <a:pt x="12192" y="844296"/>
                </a:lnTo>
                <a:lnTo>
                  <a:pt x="6096" y="838200"/>
                </a:lnTo>
                <a:lnTo>
                  <a:pt x="6096" y="851916"/>
                </a:lnTo>
                <a:lnTo>
                  <a:pt x="12192" y="851916"/>
                </a:lnTo>
                <a:close/>
              </a:path>
              <a:path w="7504430" h="852170">
                <a:moveTo>
                  <a:pt x="7498080" y="13716"/>
                </a:moveTo>
                <a:lnTo>
                  <a:pt x="7491984" y="6096"/>
                </a:lnTo>
                <a:lnTo>
                  <a:pt x="7491984" y="13716"/>
                </a:lnTo>
                <a:lnTo>
                  <a:pt x="7498080" y="13716"/>
                </a:lnTo>
                <a:close/>
              </a:path>
              <a:path w="7504430" h="852170">
                <a:moveTo>
                  <a:pt x="7498080" y="838200"/>
                </a:moveTo>
                <a:lnTo>
                  <a:pt x="7498080" y="13716"/>
                </a:lnTo>
                <a:lnTo>
                  <a:pt x="7491984" y="13716"/>
                </a:lnTo>
                <a:lnTo>
                  <a:pt x="7491984" y="838200"/>
                </a:lnTo>
                <a:lnTo>
                  <a:pt x="7498080" y="838200"/>
                </a:lnTo>
                <a:close/>
              </a:path>
              <a:path w="7504430" h="852170">
                <a:moveTo>
                  <a:pt x="7498080" y="851916"/>
                </a:moveTo>
                <a:lnTo>
                  <a:pt x="7498080" y="838200"/>
                </a:lnTo>
                <a:lnTo>
                  <a:pt x="7491984" y="844296"/>
                </a:lnTo>
                <a:lnTo>
                  <a:pt x="7491984" y="851916"/>
                </a:lnTo>
                <a:lnTo>
                  <a:pt x="7498080" y="85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74754" y="5632193"/>
            <a:ext cx="749236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 marR="88265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Na </a:t>
            </a:r>
            <a:r>
              <a:rPr sz="1600" dirty="0">
                <a:latin typeface="Arial"/>
                <a:cs typeface="Arial"/>
              </a:rPr>
              <a:t>análise </a:t>
            </a:r>
            <a:r>
              <a:rPr sz="1600" spc="-5" dirty="0">
                <a:latin typeface="Arial"/>
                <a:cs typeface="Arial"/>
              </a:rPr>
              <a:t>que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5" dirty="0">
                <a:latin typeface="Arial"/>
                <a:cs typeface="Arial"/>
              </a:rPr>
              <a:t>segue, não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5" dirty="0">
                <a:latin typeface="Arial"/>
                <a:cs typeface="Arial"/>
              </a:rPr>
              <a:t>explicita a Unidade de Controlo. Esta unidade é  responsável pela geração dos </a:t>
            </a:r>
            <a:r>
              <a:rPr sz="1600" dirty="0">
                <a:latin typeface="Arial"/>
                <a:cs typeface="Arial"/>
              </a:rPr>
              <a:t>sinais </a:t>
            </a:r>
            <a:r>
              <a:rPr sz="1600" spc="-5" dirty="0">
                <a:latin typeface="Arial"/>
                <a:cs typeface="Arial"/>
              </a:rPr>
              <a:t>de controlo que asseguram a coordenação  dos elementos do </a:t>
            </a:r>
            <a:r>
              <a:rPr sz="1600" i="1" spc="-5" dirty="0">
                <a:latin typeface="Arial"/>
                <a:cs typeface="Arial"/>
              </a:rPr>
              <a:t>datapath </a:t>
            </a:r>
            <a:r>
              <a:rPr sz="1600" spc="-5" dirty="0">
                <a:latin typeface="Arial"/>
                <a:cs typeface="Arial"/>
              </a:rPr>
              <a:t>durante a execução de uma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instrução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6975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Implementação de um </a:t>
            </a:r>
            <a:r>
              <a:rPr sz="2400" i="1" spc="-5" dirty="0">
                <a:latin typeface="Arial"/>
                <a:cs typeface="Arial"/>
              </a:rPr>
              <a:t>Datapath </a:t>
            </a:r>
            <a:r>
              <a:rPr sz="2400" spc="-5" dirty="0"/>
              <a:t>– instruções tipo</a:t>
            </a:r>
            <a:r>
              <a:rPr sz="2400" spc="50" dirty="0"/>
              <a:t> </a:t>
            </a:r>
            <a:r>
              <a:rPr sz="2400" spc="-5" dirty="0"/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82346" y="5509260"/>
            <a:ext cx="1082040" cy="363220"/>
          </a:xfrm>
          <a:custGeom>
            <a:avLst/>
            <a:gdLst/>
            <a:ahLst/>
            <a:cxnLst/>
            <a:rect l="l" t="t" r="r" b="b"/>
            <a:pathLst>
              <a:path w="1082039" h="363220">
                <a:moveTo>
                  <a:pt x="0" y="0"/>
                </a:moveTo>
                <a:lnTo>
                  <a:pt x="0" y="362712"/>
                </a:lnTo>
                <a:lnTo>
                  <a:pt x="1082040" y="362712"/>
                </a:lnTo>
                <a:lnTo>
                  <a:pt x="10820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2346" y="5509259"/>
            <a:ext cx="1082040" cy="363220"/>
          </a:xfrm>
          <a:custGeom>
            <a:avLst/>
            <a:gdLst/>
            <a:ahLst/>
            <a:cxnLst/>
            <a:rect l="l" t="t" r="r" b="b"/>
            <a:pathLst>
              <a:path w="1082039" h="363220">
                <a:moveTo>
                  <a:pt x="0" y="362711"/>
                </a:moveTo>
                <a:lnTo>
                  <a:pt x="1082039" y="362711"/>
                </a:lnTo>
                <a:lnTo>
                  <a:pt x="1082039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9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79608" y="5465756"/>
            <a:ext cx="297815" cy="42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rs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( 3</a:t>
            </a:r>
            <a:r>
              <a:rPr sz="12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64386" y="5509260"/>
            <a:ext cx="1082040" cy="363220"/>
          </a:xfrm>
          <a:custGeom>
            <a:avLst/>
            <a:gdLst/>
            <a:ahLst/>
            <a:cxnLst/>
            <a:rect l="l" t="t" r="r" b="b"/>
            <a:pathLst>
              <a:path w="1082039" h="363220">
                <a:moveTo>
                  <a:pt x="0" y="0"/>
                </a:moveTo>
                <a:lnTo>
                  <a:pt x="0" y="362712"/>
                </a:lnTo>
                <a:lnTo>
                  <a:pt x="1082040" y="362712"/>
                </a:lnTo>
                <a:lnTo>
                  <a:pt x="10820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4386" y="5509259"/>
            <a:ext cx="1082040" cy="363220"/>
          </a:xfrm>
          <a:custGeom>
            <a:avLst/>
            <a:gdLst/>
            <a:ahLst/>
            <a:cxnLst/>
            <a:rect l="l" t="t" r="r" b="b"/>
            <a:pathLst>
              <a:path w="1082039" h="363220">
                <a:moveTo>
                  <a:pt x="0" y="362711"/>
                </a:moveTo>
                <a:lnTo>
                  <a:pt x="1082039" y="362711"/>
                </a:lnTo>
                <a:lnTo>
                  <a:pt x="1082039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9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61647" y="5465756"/>
            <a:ext cx="297815" cy="42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07F00"/>
                </a:solidFill>
                <a:latin typeface="Arial"/>
                <a:cs typeface="Arial"/>
              </a:rPr>
              <a:t>rt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dirty="0">
                <a:solidFill>
                  <a:srgbClr val="007F00"/>
                </a:solidFill>
                <a:latin typeface="Arial"/>
                <a:cs typeface="Arial"/>
              </a:rPr>
              <a:t>( 4</a:t>
            </a:r>
            <a:r>
              <a:rPr sz="1200" b="1" spc="-8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7F0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46426" y="5509260"/>
            <a:ext cx="1082040" cy="363220"/>
          </a:xfrm>
          <a:custGeom>
            <a:avLst/>
            <a:gdLst/>
            <a:ahLst/>
            <a:cxnLst/>
            <a:rect l="l" t="t" r="r" b="b"/>
            <a:pathLst>
              <a:path w="1082039" h="363220">
                <a:moveTo>
                  <a:pt x="0" y="0"/>
                </a:moveTo>
                <a:lnTo>
                  <a:pt x="0" y="362712"/>
                </a:lnTo>
                <a:lnTo>
                  <a:pt x="1082040" y="362712"/>
                </a:lnTo>
                <a:lnTo>
                  <a:pt x="10820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46425" y="5509259"/>
            <a:ext cx="1082040" cy="363220"/>
          </a:xfrm>
          <a:custGeom>
            <a:avLst/>
            <a:gdLst/>
            <a:ahLst/>
            <a:cxnLst/>
            <a:rect l="l" t="t" r="r" b="b"/>
            <a:pathLst>
              <a:path w="1082039" h="363220">
                <a:moveTo>
                  <a:pt x="0" y="362711"/>
                </a:moveTo>
                <a:lnTo>
                  <a:pt x="1082039" y="362711"/>
                </a:lnTo>
                <a:lnTo>
                  <a:pt x="1082039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9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43687" y="5465756"/>
            <a:ext cx="295910" cy="42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00099"/>
                </a:solidFill>
                <a:latin typeface="Arial"/>
                <a:cs typeface="Arial"/>
              </a:rPr>
              <a:t>rd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( 2</a:t>
            </a:r>
            <a:r>
              <a:rPr sz="1200" b="1" spc="-10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0099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28466" y="5509260"/>
            <a:ext cx="1082040" cy="363220"/>
          </a:xfrm>
          <a:custGeom>
            <a:avLst/>
            <a:gdLst/>
            <a:ahLst/>
            <a:cxnLst/>
            <a:rect l="l" t="t" r="r" b="b"/>
            <a:pathLst>
              <a:path w="1082040" h="363220">
                <a:moveTo>
                  <a:pt x="0" y="0"/>
                </a:moveTo>
                <a:lnTo>
                  <a:pt x="0" y="362712"/>
                </a:lnTo>
                <a:lnTo>
                  <a:pt x="1082040" y="362712"/>
                </a:lnTo>
                <a:lnTo>
                  <a:pt x="10820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28465" y="5509259"/>
            <a:ext cx="1082040" cy="363220"/>
          </a:xfrm>
          <a:custGeom>
            <a:avLst/>
            <a:gdLst/>
            <a:ahLst/>
            <a:cxnLst/>
            <a:rect l="l" t="t" r="r" b="b"/>
            <a:pathLst>
              <a:path w="1082040" h="363220">
                <a:moveTo>
                  <a:pt x="0" y="362711"/>
                </a:moveTo>
                <a:lnTo>
                  <a:pt x="1082039" y="362711"/>
                </a:lnTo>
                <a:lnTo>
                  <a:pt x="1082039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9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17523" y="5465756"/>
            <a:ext cx="510540" cy="42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spc="3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spc="-30" dirty="0">
                <a:latin typeface="Arial"/>
                <a:cs typeface="Arial"/>
              </a:rPr>
              <a:t>m</a:t>
            </a:r>
            <a:r>
              <a:rPr sz="1400" spc="-5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30"/>
              </a:spcBef>
            </a:pPr>
            <a:r>
              <a:rPr sz="1200" dirty="0">
                <a:latin typeface="Arial"/>
                <a:cs typeface="Arial"/>
              </a:rPr>
              <a:t>( 0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10506" y="5509260"/>
            <a:ext cx="1080770" cy="363220"/>
          </a:xfrm>
          <a:custGeom>
            <a:avLst/>
            <a:gdLst/>
            <a:ahLst/>
            <a:cxnLst/>
            <a:rect l="l" t="t" r="r" b="b"/>
            <a:pathLst>
              <a:path w="1080770" h="363220">
                <a:moveTo>
                  <a:pt x="0" y="0"/>
                </a:moveTo>
                <a:lnTo>
                  <a:pt x="0" y="362712"/>
                </a:lnTo>
                <a:lnTo>
                  <a:pt x="1080516" y="362712"/>
                </a:lnTo>
                <a:lnTo>
                  <a:pt x="10805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10505" y="5509259"/>
            <a:ext cx="1080770" cy="363220"/>
          </a:xfrm>
          <a:custGeom>
            <a:avLst/>
            <a:gdLst/>
            <a:ahLst/>
            <a:cxnLst/>
            <a:rect l="l" t="t" r="r" b="b"/>
            <a:pathLst>
              <a:path w="1080770" h="363220">
                <a:moveTo>
                  <a:pt x="0" y="362711"/>
                </a:moveTo>
                <a:lnTo>
                  <a:pt x="1080515" y="362711"/>
                </a:lnTo>
                <a:lnTo>
                  <a:pt x="1080515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9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49854" y="5465756"/>
            <a:ext cx="409575" cy="42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3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un</a:t>
            </a:r>
            <a:r>
              <a:rPr sz="1400" spc="1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30"/>
              </a:spcBef>
            </a:pPr>
            <a:r>
              <a:rPr sz="1200" dirty="0">
                <a:latin typeface="Arial"/>
                <a:cs typeface="Arial"/>
              </a:rPr>
              <a:t>( </a:t>
            </a:r>
            <a:r>
              <a:rPr sz="1200" spc="-5" dirty="0">
                <a:latin typeface="Arial"/>
                <a:cs typeface="Arial"/>
              </a:rPr>
              <a:t>32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00306" y="5509260"/>
            <a:ext cx="1082040" cy="363220"/>
          </a:xfrm>
          <a:custGeom>
            <a:avLst/>
            <a:gdLst/>
            <a:ahLst/>
            <a:cxnLst/>
            <a:rect l="l" t="t" r="r" b="b"/>
            <a:pathLst>
              <a:path w="1082039" h="363220">
                <a:moveTo>
                  <a:pt x="0" y="0"/>
                </a:moveTo>
                <a:lnTo>
                  <a:pt x="0" y="362712"/>
                </a:lnTo>
                <a:lnTo>
                  <a:pt x="1082040" y="362712"/>
                </a:lnTo>
                <a:lnTo>
                  <a:pt x="10820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00306" y="5509259"/>
            <a:ext cx="1082040" cy="363220"/>
          </a:xfrm>
          <a:custGeom>
            <a:avLst/>
            <a:gdLst/>
            <a:ahLst/>
            <a:cxnLst/>
            <a:rect l="l" t="t" r="r" b="b"/>
            <a:pathLst>
              <a:path w="1082039" h="363220">
                <a:moveTo>
                  <a:pt x="0" y="362711"/>
                </a:moveTo>
                <a:lnTo>
                  <a:pt x="1082039" y="362711"/>
                </a:lnTo>
                <a:lnTo>
                  <a:pt x="1082039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9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42120" y="5465756"/>
            <a:ext cx="610870" cy="42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op</a:t>
            </a:r>
            <a:r>
              <a:rPr sz="1400" spc="1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od</a:t>
            </a:r>
            <a:r>
              <a:rPr sz="1400" spc="-1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200" dirty="0">
                <a:latin typeface="Arial"/>
                <a:cs typeface="Arial"/>
              </a:rPr>
              <a:t>( 0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2198508" y="5936916"/>
            <a:ext cx="421640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dirty="0">
                <a:latin typeface="Arial"/>
                <a:cs typeface="Arial"/>
              </a:rPr>
              <a:t>6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bits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96765" y="5936916"/>
            <a:ext cx="421640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dirty="0">
                <a:latin typeface="Arial"/>
                <a:cs typeface="Arial"/>
              </a:rPr>
              <a:t>5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bits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78804" y="5936916"/>
            <a:ext cx="421640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dirty="0">
                <a:latin typeface="Arial"/>
                <a:cs typeface="Arial"/>
              </a:rPr>
              <a:t>6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bits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60987" y="5285924"/>
            <a:ext cx="12318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68384" y="4845810"/>
            <a:ext cx="2943860" cy="67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0310" algn="l"/>
                <a:tab pos="1802764" algn="l"/>
              </a:tabLst>
            </a:pPr>
            <a:r>
              <a:rPr sz="2000" spc="-5" dirty="0">
                <a:latin typeface="Arial"/>
                <a:cs typeface="Arial"/>
              </a:rPr>
              <a:t>Exemplo:	</a:t>
            </a:r>
            <a:r>
              <a:rPr sz="2000" b="1" dirty="0">
                <a:latin typeface="Arial"/>
                <a:cs typeface="Arial"/>
              </a:rPr>
              <a:t>add	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$2</a:t>
            </a:r>
            <a:r>
              <a:rPr sz="2000" b="1" dirty="0">
                <a:latin typeface="Arial"/>
                <a:cs typeface="Arial"/>
              </a:rPr>
              <a:t>,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$3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7F00"/>
                </a:solidFill>
                <a:latin typeface="Arial"/>
                <a:cs typeface="Arial"/>
              </a:rPr>
              <a:t>$4</a:t>
            </a:r>
            <a:endParaRPr sz="20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1060"/>
              </a:spcBef>
            </a:pPr>
            <a:r>
              <a:rPr sz="1400" spc="-10" dirty="0"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15598" y="5836421"/>
            <a:ext cx="3250565" cy="6864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1057910" algn="l"/>
                <a:tab pos="2212975" algn="l"/>
              </a:tabLst>
            </a:pPr>
            <a:r>
              <a:rPr sz="1200" b="1" dirty="0">
                <a:latin typeface="Arial"/>
                <a:cs typeface="Arial"/>
              </a:rPr>
              <a:t>5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bits	</a:t>
            </a:r>
            <a:r>
              <a:rPr sz="1200" b="1" dirty="0">
                <a:latin typeface="Arial"/>
                <a:cs typeface="Arial"/>
              </a:rPr>
              <a:t>5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bits	</a:t>
            </a:r>
            <a:r>
              <a:rPr sz="1200" b="1" dirty="0">
                <a:latin typeface="Arial"/>
                <a:cs typeface="Arial"/>
              </a:rPr>
              <a:t>5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bits</a:t>
            </a:r>
            <a:endParaRPr sz="12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040"/>
              </a:spcBef>
            </a:pPr>
            <a:r>
              <a:rPr sz="1600" b="1" spc="-10" dirty="0">
                <a:latin typeface="Arial"/>
                <a:cs typeface="Arial"/>
              </a:rPr>
              <a:t>Código </a:t>
            </a:r>
            <a:r>
              <a:rPr sz="1600" b="1" spc="-5" dirty="0">
                <a:latin typeface="Arial"/>
                <a:cs typeface="Arial"/>
              </a:rPr>
              <a:t>máquina: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0x00641020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63941" y="974724"/>
            <a:ext cx="7933690" cy="338074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0"/>
              </a:spcBef>
            </a:pP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jr é do tipo</a:t>
            </a:r>
            <a:r>
              <a:rPr sz="1450" spc="-10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93675" marR="204470" indent="-181610">
              <a:lnSpc>
                <a:spcPts val="2380"/>
              </a:lnSpc>
              <a:buChar char="•"/>
              <a:tabLst>
                <a:tab pos="194310" algn="l"/>
              </a:tabLst>
            </a:pPr>
            <a:r>
              <a:rPr sz="2200" spc="-5" dirty="0">
                <a:latin typeface="Arial"/>
                <a:cs typeface="Arial"/>
              </a:rPr>
              <a:t>Operações realizadas na execução de </a:t>
            </a:r>
            <a:r>
              <a:rPr sz="2200" spc="-10" dirty="0">
                <a:latin typeface="Arial"/>
                <a:cs typeface="Arial"/>
              </a:rPr>
              <a:t>uma </a:t>
            </a:r>
            <a:r>
              <a:rPr sz="2200" spc="-5" dirty="0">
                <a:latin typeface="Arial"/>
                <a:cs typeface="Arial"/>
              </a:rPr>
              <a:t>instrução do tipo  R:</a:t>
            </a:r>
            <a:endParaRPr sz="2200">
              <a:latin typeface="Arial"/>
              <a:cs typeface="Arial"/>
            </a:endParaRPr>
          </a:p>
          <a:p>
            <a:pPr marL="553720" lvl="1" indent="-180340">
              <a:lnSpc>
                <a:spcPct val="100000"/>
              </a:lnSpc>
              <a:spcBef>
                <a:spcPts val="33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b="1" i="1" spc="-5" dirty="0">
                <a:solidFill>
                  <a:srgbClr val="3232CC"/>
                </a:solidFill>
                <a:latin typeface="Arial"/>
                <a:cs typeface="Arial"/>
              </a:rPr>
              <a:t>Instruction </a:t>
            </a:r>
            <a:r>
              <a:rPr sz="2000" b="1" i="1" dirty="0">
                <a:solidFill>
                  <a:srgbClr val="3232CC"/>
                </a:solidFill>
                <a:latin typeface="Arial"/>
                <a:cs typeface="Arial"/>
              </a:rPr>
              <a:t>Fetch </a:t>
            </a:r>
            <a:r>
              <a:rPr sz="2000" spc="-5" dirty="0">
                <a:latin typeface="Arial"/>
                <a:cs typeface="Arial"/>
              </a:rPr>
              <a:t>(leitura </a:t>
            </a:r>
            <a:r>
              <a:rPr sz="2000" dirty="0">
                <a:latin typeface="Arial"/>
                <a:cs typeface="Arial"/>
              </a:rPr>
              <a:t>da instrução, cálculo de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PC+4)</a:t>
            </a:r>
            <a:endParaRPr sz="2000">
              <a:latin typeface="Arial"/>
              <a:cs typeface="Arial"/>
            </a:endParaRPr>
          </a:p>
          <a:p>
            <a:pPr marL="553085" marR="669925" lvl="1" indent="-180340">
              <a:lnSpc>
                <a:spcPts val="2160"/>
              </a:lnSpc>
              <a:spcBef>
                <a:spcPts val="63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Leitura dos registos </a:t>
            </a:r>
            <a:r>
              <a:rPr sz="2000" dirty="0">
                <a:latin typeface="Arial"/>
                <a:cs typeface="Arial"/>
              </a:rPr>
              <a:t>operando (registos especificados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nos  campos “rs” e </a:t>
            </a:r>
            <a:r>
              <a:rPr sz="2000" spc="-5" dirty="0">
                <a:latin typeface="Arial"/>
                <a:cs typeface="Arial"/>
              </a:rPr>
              <a:t>“rt”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instrução)</a:t>
            </a:r>
            <a:endParaRPr sz="2000">
              <a:latin typeface="Arial"/>
              <a:cs typeface="Arial"/>
            </a:endParaRPr>
          </a:p>
          <a:p>
            <a:pPr marL="553085" marR="833755" lvl="1" indent="-180340">
              <a:lnSpc>
                <a:spcPts val="216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Realização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da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operação </a:t>
            </a:r>
            <a:r>
              <a:rPr sz="2000" dirty="0">
                <a:latin typeface="Arial"/>
                <a:cs typeface="Arial"/>
              </a:rPr>
              <a:t>na ALU (especificada no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campo  </a:t>
            </a:r>
            <a:r>
              <a:rPr sz="2000" spc="-5" dirty="0">
                <a:latin typeface="Arial"/>
                <a:cs typeface="Arial"/>
              </a:rPr>
              <a:t>“funct”)</a:t>
            </a:r>
            <a:endParaRPr sz="2000">
              <a:latin typeface="Arial"/>
              <a:cs typeface="Arial"/>
            </a:endParaRPr>
          </a:p>
          <a:p>
            <a:pPr marL="553085" marR="105410" lvl="1" indent="-180340">
              <a:lnSpc>
                <a:spcPts val="216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Escrita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do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resultado </a:t>
            </a:r>
            <a:r>
              <a:rPr sz="2000" dirty="0">
                <a:latin typeface="Arial"/>
                <a:cs typeface="Arial"/>
              </a:rPr>
              <a:t>no registo destino (especificado no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campo  </a:t>
            </a:r>
            <a:r>
              <a:rPr sz="2000" dirty="0">
                <a:latin typeface="Arial"/>
                <a:cs typeface="Arial"/>
              </a:rPr>
              <a:t>“rd”)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6975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Implementação de um </a:t>
            </a:r>
            <a:r>
              <a:rPr sz="2400" i="1" spc="-5" dirty="0">
                <a:latin typeface="Arial"/>
                <a:cs typeface="Arial"/>
              </a:rPr>
              <a:t>Datapath </a:t>
            </a:r>
            <a:r>
              <a:rPr sz="2400" spc="-5" dirty="0"/>
              <a:t>– instruções tipo</a:t>
            </a:r>
            <a:r>
              <a:rPr sz="2400" spc="50" dirty="0"/>
              <a:t> </a:t>
            </a:r>
            <a:r>
              <a:rPr sz="2400" spc="-5" dirty="0"/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941" y="1433575"/>
            <a:ext cx="7365365" cy="12700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93675" marR="477520" indent="-181610">
              <a:lnSpc>
                <a:spcPct val="80000"/>
              </a:lnSpc>
              <a:spcBef>
                <a:spcPts val="620"/>
              </a:spcBef>
              <a:buChar char="•"/>
              <a:tabLst>
                <a:tab pos="194310" algn="l"/>
              </a:tabLst>
            </a:pPr>
            <a:r>
              <a:rPr sz="2200" spc="-5" dirty="0">
                <a:latin typeface="Arial"/>
                <a:cs typeface="Arial"/>
              </a:rPr>
              <a:t>Os elementos necessários à execução das instruções  aritméticas e lógicas (tipo R)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são:</a:t>
            </a:r>
            <a:endParaRPr sz="2200">
              <a:latin typeface="Arial"/>
              <a:cs typeface="Arial"/>
            </a:endParaRPr>
          </a:p>
          <a:p>
            <a:pPr marL="553720" lvl="1" indent="-180340">
              <a:lnSpc>
                <a:spcPct val="100000"/>
              </a:lnSpc>
              <a:spcBef>
                <a:spcPts val="13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Uma ALU de 32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bits</a:t>
            </a:r>
            <a:endParaRPr sz="2000">
              <a:latin typeface="Arial"/>
              <a:cs typeface="Arial"/>
            </a:endParaRPr>
          </a:p>
          <a:p>
            <a:pPr marL="553720" lvl="1" indent="-180340">
              <a:lnSpc>
                <a:spcPct val="100000"/>
              </a:lnSpc>
              <a:spcBef>
                <a:spcPts val="12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spc="5" dirty="0">
                <a:latin typeface="Arial"/>
                <a:cs typeface="Arial"/>
              </a:rPr>
              <a:t>Um </a:t>
            </a:r>
            <a:r>
              <a:rPr sz="2000" dirty="0">
                <a:latin typeface="Arial"/>
                <a:cs typeface="Arial"/>
              </a:rPr>
              <a:t>conjunto de registos </a:t>
            </a:r>
            <a:r>
              <a:rPr sz="2000" spc="-5" dirty="0">
                <a:latin typeface="Arial"/>
                <a:cs typeface="Arial"/>
              </a:rPr>
              <a:t>internos </a:t>
            </a:r>
            <a:r>
              <a:rPr sz="2000" dirty="0">
                <a:latin typeface="Arial"/>
                <a:cs typeface="Arial"/>
              </a:rPr>
              <a:t>(Banco de registos com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32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4960" y="2616199"/>
            <a:ext cx="27927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registos de 32 </a:t>
            </a:r>
            <a:r>
              <a:rPr sz="2000" spc="-5" dirty="0">
                <a:latin typeface="Arial"/>
                <a:cs typeface="Arial"/>
              </a:rPr>
              <a:t>bits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cada)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5128" y="5892797"/>
            <a:ext cx="355219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100"/>
              </a:spcBef>
              <a:buSzPct val="80000"/>
              <a:buFont typeface="Wingdings"/>
              <a:buChar char=""/>
              <a:tabLst>
                <a:tab pos="193040" algn="l"/>
              </a:tabLst>
            </a:pPr>
            <a:r>
              <a:rPr sz="2000" dirty="0">
                <a:latin typeface="Arial"/>
                <a:cs typeface="Arial"/>
              </a:rPr>
              <a:t>1 </a:t>
            </a:r>
            <a:r>
              <a:rPr sz="2000" spc="-5" dirty="0">
                <a:latin typeface="Arial"/>
                <a:cs typeface="Arial"/>
              </a:rPr>
              <a:t>porto </a:t>
            </a:r>
            <a:r>
              <a:rPr sz="2000" dirty="0">
                <a:latin typeface="Arial"/>
                <a:cs typeface="Arial"/>
              </a:rPr>
              <a:t>de escrita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síncrona</a:t>
            </a:r>
            <a:endParaRPr sz="20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120"/>
              </a:spcBef>
              <a:buSzPct val="80000"/>
              <a:buFont typeface="Wingdings"/>
              <a:buChar char=""/>
              <a:tabLst>
                <a:tab pos="193040" algn="l"/>
              </a:tabLst>
            </a:pPr>
            <a:r>
              <a:rPr sz="2000" dirty="0">
                <a:latin typeface="Arial"/>
                <a:cs typeface="Arial"/>
              </a:rPr>
              <a:t>2 portos de </a:t>
            </a:r>
            <a:r>
              <a:rPr sz="2000" spc="-5" dirty="0">
                <a:latin typeface="Arial"/>
                <a:cs typeface="Arial"/>
              </a:rPr>
              <a:t>leitura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assíncrona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6834" y="3235451"/>
            <a:ext cx="1937385" cy="2105025"/>
          </a:xfrm>
          <a:custGeom>
            <a:avLst/>
            <a:gdLst/>
            <a:ahLst/>
            <a:cxnLst/>
            <a:rect l="l" t="t" r="r" b="b"/>
            <a:pathLst>
              <a:path w="1937385" h="2105025">
                <a:moveTo>
                  <a:pt x="0" y="2104643"/>
                </a:moveTo>
                <a:lnTo>
                  <a:pt x="1937003" y="2104643"/>
                </a:lnTo>
                <a:lnTo>
                  <a:pt x="1937003" y="0"/>
                </a:lnTo>
                <a:lnTo>
                  <a:pt x="0" y="0"/>
                </a:lnTo>
                <a:lnTo>
                  <a:pt x="0" y="2104643"/>
                </a:lnTo>
                <a:close/>
              </a:path>
            </a:pathLst>
          </a:custGeom>
          <a:ln w="11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2589" y="4245864"/>
            <a:ext cx="704215" cy="0"/>
          </a:xfrm>
          <a:custGeom>
            <a:avLst/>
            <a:gdLst/>
            <a:ahLst/>
            <a:cxnLst/>
            <a:rect l="l" t="t" r="r" b="b"/>
            <a:pathLst>
              <a:path w="704214">
                <a:moveTo>
                  <a:pt x="0" y="0"/>
                </a:moveTo>
                <a:lnTo>
                  <a:pt x="704087" y="0"/>
                </a:lnTo>
              </a:path>
            </a:pathLst>
          </a:custGeom>
          <a:ln w="122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78691" y="4050460"/>
            <a:ext cx="716915" cy="4318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7305" marR="5080" indent="-27940">
              <a:lnSpc>
                <a:spcPts val="1580"/>
              </a:lnSpc>
              <a:spcBef>
                <a:spcPts val="175"/>
              </a:spcBef>
            </a:pPr>
            <a:r>
              <a:rPr sz="1350" spc="-25" dirty="0">
                <a:latin typeface="Arial"/>
                <a:cs typeface="Arial"/>
              </a:rPr>
              <a:t>Banco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spc="-30" dirty="0">
                <a:latin typeface="Arial"/>
                <a:cs typeface="Arial"/>
              </a:rPr>
              <a:t>de  </a:t>
            </a:r>
            <a:r>
              <a:rPr sz="1350" spc="-15" dirty="0">
                <a:latin typeface="Arial"/>
                <a:cs typeface="Arial"/>
              </a:rPr>
              <a:t>Registos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00021" y="4447032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23" y="0"/>
                </a:lnTo>
              </a:path>
            </a:pathLst>
          </a:custGeom>
          <a:ln w="122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8725" y="5428488"/>
            <a:ext cx="0" cy="169545"/>
          </a:xfrm>
          <a:custGeom>
            <a:avLst/>
            <a:gdLst/>
            <a:ahLst/>
            <a:cxnLst/>
            <a:rect l="l" t="t" r="r" b="b"/>
            <a:pathLst>
              <a:path h="169545">
                <a:moveTo>
                  <a:pt x="0" y="169163"/>
                </a:moveTo>
                <a:lnTo>
                  <a:pt x="0" y="0"/>
                </a:lnTo>
              </a:path>
            </a:pathLst>
          </a:custGeom>
          <a:ln w="200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48434" y="5340096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84" y="100584"/>
                </a:moveTo>
                <a:lnTo>
                  <a:pt x="50292" y="0"/>
                </a:lnTo>
                <a:lnTo>
                  <a:pt x="0" y="100584"/>
                </a:lnTo>
                <a:lnTo>
                  <a:pt x="100584" y="1005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60679" y="4159057"/>
            <a:ext cx="60579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20" dirty="0">
                <a:latin typeface="Arial"/>
                <a:cs typeface="Arial"/>
              </a:rPr>
              <a:t>D</a:t>
            </a:r>
            <a:r>
              <a:rPr sz="1550" spc="80" dirty="0">
                <a:latin typeface="Arial"/>
                <a:cs typeface="Arial"/>
              </a:rPr>
              <a:t>a</a:t>
            </a:r>
            <a:r>
              <a:rPr sz="1550" spc="-5" dirty="0">
                <a:latin typeface="Arial"/>
                <a:cs typeface="Arial"/>
              </a:rPr>
              <a:t>do</a:t>
            </a:r>
            <a:r>
              <a:rPr sz="1550" spc="10" dirty="0">
                <a:latin typeface="Arial"/>
                <a:cs typeface="Arial"/>
              </a:rPr>
              <a:t>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8705" y="3618038"/>
            <a:ext cx="985519" cy="748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95"/>
              </a:spcBef>
            </a:pPr>
            <a:r>
              <a:rPr sz="1550" spc="-5" dirty="0">
                <a:latin typeface="Arial"/>
                <a:cs typeface="Arial"/>
              </a:rPr>
              <a:t>En</a:t>
            </a:r>
            <a:r>
              <a:rPr sz="1550" spc="70" dirty="0">
                <a:latin typeface="Arial"/>
                <a:cs typeface="Arial"/>
              </a:rPr>
              <a:t>d</a:t>
            </a:r>
            <a:r>
              <a:rPr sz="1550" spc="10" dirty="0">
                <a:latin typeface="Arial"/>
                <a:cs typeface="Arial"/>
              </a:rPr>
              <a:t>e</a:t>
            </a:r>
            <a:r>
              <a:rPr sz="1550" spc="-55" dirty="0">
                <a:latin typeface="Arial"/>
                <a:cs typeface="Arial"/>
              </a:rPr>
              <a:t>r</a:t>
            </a:r>
            <a:r>
              <a:rPr sz="1550" spc="-5" dirty="0">
                <a:latin typeface="Arial"/>
                <a:cs typeface="Arial"/>
              </a:rPr>
              <a:t>e</a:t>
            </a:r>
            <a:r>
              <a:rPr sz="1550" spc="10" dirty="0">
                <a:latin typeface="Arial"/>
                <a:cs typeface="Arial"/>
              </a:rPr>
              <a:t>ç</a:t>
            </a:r>
            <a:r>
              <a:rPr sz="1550" spc="70" dirty="0">
                <a:latin typeface="Arial"/>
                <a:cs typeface="Arial"/>
              </a:rPr>
              <a:t>o</a:t>
            </a:r>
            <a:r>
              <a:rPr sz="1550" spc="5" dirty="0">
                <a:latin typeface="Arial"/>
                <a:cs typeface="Arial"/>
              </a:rPr>
              <a:t>s  </a:t>
            </a:r>
            <a:r>
              <a:rPr sz="1550" dirty="0">
                <a:latin typeface="Arial"/>
                <a:cs typeface="Arial"/>
              </a:rPr>
              <a:t>dos  </a:t>
            </a:r>
            <a:r>
              <a:rPr sz="1550" spc="5" dirty="0">
                <a:latin typeface="Arial"/>
                <a:cs typeface="Arial"/>
              </a:rPr>
              <a:t>registos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88913" y="4911913"/>
            <a:ext cx="60452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30" dirty="0">
                <a:latin typeface="Arial"/>
                <a:cs typeface="Arial"/>
              </a:rPr>
              <a:t>D</a:t>
            </a:r>
            <a:r>
              <a:rPr sz="1550" spc="80" dirty="0">
                <a:latin typeface="Arial"/>
                <a:cs typeface="Arial"/>
              </a:rPr>
              <a:t>a</a:t>
            </a:r>
            <a:r>
              <a:rPr sz="1550" spc="-5" dirty="0">
                <a:latin typeface="Arial"/>
                <a:cs typeface="Arial"/>
              </a:rPr>
              <a:t>do</a:t>
            </a:r>
            <a:r>
              <a:rPr sz="1550" spc="10" dirty="0">
                <a:latin typeface="Arial"/>
                <a:cs typeface="Arial"/>
              </a:rPr>
              <a:t>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39218" y="3451859"/>
            <a:ext cx="193675" cy="1155700"/>
          </a:xfrm>
          <a:custGeom>
            <a:avLst/>
            <a:gdLst/>
            <a:ahLst/>
            <a:cxnLst/>
            <a:rect l="l" t="t" r="r" b="b"/>
            <a:pathLst>
              <a:path w="193675" h="1155700">
                <a:moveTo>
                  <a:pt x="193547" y="0"/>
                </a:moveTo>
                <a:lnTo>
                  <a:pt x="156043" y="7334"/>
                </a:lnTo>
                <a:lnTo>
                  <a:pt x="125539" y="27812"/>
                </a:lnTo>
                <a:lnTo>
                  <a:pt x="105036" y="59150"/>
                </a:lnTo>
                <a:lnTo>
                  <a:pt x="97535" y="99059"/>
                </a:lnTo>
                <a:lnTo>
                  <a:pt x="97535" y="478535"/>
                </a:lnTo>
                <a:lnTo>
                  <a:pt x="89796" y="518445"/>
                </a:lnTo>
                <a:lnTo>
                  <a:pt x="68770" y="549782"/>
                </a:lnTo>
                <a:lnTo>
                  <a:pt x="37742" y="570261"/>
                </a:lnTo>
                <a:lnTo>
                  <a:pt x="0" y="577595"/>
                </a:lnTo>
                <a:lnTo>
                  <a:pt x="37742" y="584930"/>
                </a:lnTo>
                <a:lnTo>
                  <a:pt x="68770" y="605408"/>
                </a:lnTo>
                <a:lnTo>
                  <a:pt x="89796" y="636746"/>
                </a:lnTo>
                <a:lnTo>
                  <a:pt x="97535" y="676655"/>
                </a:lnTo>
                <a:lnTo>
                  <a:pt x="97535" y="1056131"/>
                </a:lnTo>
                <a:lnTo>
                  <a:pt x="105036" y="1096041"/>
                </a:lnTo>
                <a:lnTo>
                  <a:pt x="125539" y="1127378"/>
                </a:lnTo>
                <a:lnTo>
                  <a:pt x="156043" y="1147857"/>
                </a:lnTo>
                <a:lnTo>
                  <a:pt x="193547" y="1155191"/>
                </a:lnTo>
              </a:path>
            </a:pathLst>
          </a:custGeom>
          <a:ln w="48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12186" y="3680459"/>
            <a:ext cx="222885" cy="1216660"/>
          </a:xfrm>
          <a:custGeom>
            <a:avLst/>
            <a:gdLst/>
            <a:ahLst/>
            <a:cxnLst/>
            <a:rect l="l" t="t" r="r" b="b"/>
            <a:pathLst>
              <a:path w="222885" h="1216660">
                <a:moveTo>
                  <a:pt x="0" y="0"/>
                </a:moveTo>
                <a:lnTo>
                  <a:pt x="43743" y="8381"/>
                </a:lnTo>
                <a:lnTo>
                  <a:pt x="79057" y="30479"/>
                </a:lnTo>
                <a:lnTo>
                  <a:pt x="102655" y="61721"/>
                </a:lnTo>
                <a:lnTo>
                  <a:pt x="111251" y="97535"/>
                </a:lnTo>
                <a:lnTo>
                  <a:pt x="111251" y="510539"/>
                </a:lnTo>
                <a:lnTo>
                  <a:pt x="119848" y="546353"/>
                </a:lnTo>
                <a:lnTo>
                  <a:pt x="143446" y="577595"/>
                </a:lnTo>
                <a:lnTo>
                  <a:pt x="178760" y="599693"/>
                </a:lnTo>
                <a:lnTo>
                  <a:pt x="222503" y="608075"/>
                </a:lnTo>
                <a:lnTo>
                  <a:pt x="178760" y="616457"/>
                </a:lnTo>
                <a:lnTo>
                  <a:pt x="143446" y="638555"/>
                </a:lnTo>
                <a:lnTo>
                  <a:pt x="119848" y="669797"/>
                </a:lnTo>
                <a:lnTo>
                  <a:pt x="111251" y="705611"/>
                </a:lnTo>
                <a:lnTo>
                  <a:pt x="111251" y="1118615"/>
                </a:lnTo>
                <a:lnTo>
                  <a:pt x="102655" y="1154429"/>
                </a:lnTo>
                <a:lnTo>
                  <a:pt x="79057" y="1185671"/>
                </a:lnTo>
                <a:lnTo>
                  <a:pt x="43743" y="1207769"/>
                </a:lnTo>
                <a:lnTo>
                  <a:pt x="0" y="1216151"/>
                </a:lnTo>
              </a:path>
            </a:pathLst>
          </a:custGeom>
          <a:ln w="44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27253" y="3499103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35993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43662" y="3421379"/>
            <a:ext cx="233679" cy="157480"/>
          </a:xfrm>
          <a:custGeom>
            <a:avLst/>
            <a:gdLst/>
            <a:ahLst/>
            <a:cxnLst/>
            <a:rect l="l" t="t" r="r" b="b"/>
            <a:pathLst>
              <a:path w="233680" h="157479">
                <a:moveTo>
                  <a:pt x="233172" y="77724"/>
                </a:moveTo>
                <a:lnTo>
                  <a:pt x="0" y="0"/>
                </a:lnTo>
                <a:lnTo>
                  <a:pt x="0" y="156972"/>
                </a:lnTo>
                <a:lnTo>
                  <a:pt x="233172" y="7772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83642" y="3424427"/>
            <a:ext cx="113030" cy="151130"/>
          </a:xfrm>
          <a:custGeom>
            <a:avLst/>
            <a:gdLst/>
            <a:ahLst/>
            <a:cxnLst/>
            <a:rect l="l" t="t" r="r" b="b"/>
            <a:pathLst>
              <a:path w="113030" h="151129">
                <a:moveTo>
                  <a:pt x="112775" y="0"/>
                </a:moveTo>
                <a:lnTo>
                  <a:pt x="0" y="150875"/>
                </a:lnTo>
              </a:path>
            </a:pathLst>
          </a:custGeom>
          <a:ln w="10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22764" y="3250860"/>
            <a:ext cx="9779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48468" y="3251884"/>
            <a:ext cx="600075" cy="96329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R="5080">
              <a:lnSpc>
                <a:spcPts val="1580"/>
              </a:lnSpc>
              <a:spcBef>
                <a:spcPts val="175"/>
              </a:spcBef>
            </a:pPr>
            <a:r>
              <a:rPr sz="1350" spc="-15" dirty="0">
                <a:latin typeface="Arial"/>
                <a:cs typeface="Arial"/>
              </a:rPr>
              <a:t>Read  </a:t>
            </a:r>
            <a:r>
              <a:rPr sz="1350" spc="-20" dirty="0">
                <a:latin typeface="Arial"/>
                <a:cs typeface="Arial"/>
              </a:rPr>
              <a:t>Reg.</a:t>
            </a:r>
            <a:r>
              <a:rPr sz="1350" spc="-114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#1</a:t>
            </a:r>
            <a:endParaRPr sz="1350">
              <a:latin typeface="Arial"/>
              <a:cs typeface="Arial"/>
            </a:endParaRPr>
          </a:p>
          <a:p>
            <a:pPr marR="5080">
              <a:lnSpc>
                <a:spcPts val="1570"/>
              </a:lnSpc>
              <a:spcBef>
                <a:spcPts val="1050"/>
              </a:spcBef>
            </a:pPr>
            <a:r>
              <a:rPr sz="1350" spc="-15" dirty="0">
                <a:latin typeface="Arial"/>
                <a:cs typeface="Arial"/>
              </a:rPr>
              <a:t>Read  </a:t>
            </a:r>
            <a:r>
              <a:rPr sz="1350" spc="-20" dirty="0">
                <a:latin typeface="Arial"/>
                <a:cs typeface="Arial"/>
              </a:rPr>
              <a:t>Reg.</a:t>
            </a:r>
            <a:r>
              <a:rPr sz="1350" spc="-114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#2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27253" y="4032503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35993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43662" y="3953255"/>
            <a:ext cx="233679" cy="157480"/>
          </a:xfrm>
          <a:custGeom>
            <a:avLst/>
            <a:gdLst/>
            <a:ahLst/>
            <a:cxnLst/>
            <a:rect l="l" t="t" r="r" b="b"/>
            <a:pathLst>
              <a:path w="233680" h="157479">
                <a:moveTo>
                  <a:pt x="233172" y="79248"/>
                </a:moveTo>
                <a:lnTo>
                  <a:pt x="0" y="0"/>
                </a:lnTo>
                <a:lnTo>
                  <a:pt x="0" y="156972"/>
                </a:lnTo>
                <a:lnTo>
                  <a:pt x="233172" y="7924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83642" y="3956303"/>
            <a:ext cx="113030" cy="151130"/>
          </a:xfrm>
          <a:custGeom>
            <a:avLst/>
            <a:gdLst/>
            <a:ahLst/>
            <a:cxnLst/>
            <a:rect l="l" t="t" r="r" b="b"/>
            <a:pathLst>
              <a:path w="113030" h="151129">
                <a:moveTo>
                  <a:pt x="112775" y="0"/>
                </a:moveTo>
                <a:lnTo>
                  <a:pt x="0" y="150875"/>
                </a:lnTo>
              </a:path>
            </a:pathLst>
          </a:custGeom>
          <a:ln w="10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22764" y="3784260"/>
            <a:ext cx="9779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83642" y="4469891"/>
            <a:ext cx="113030" cy="151130"/>
          </a:xfrm>
          <a:custGeom>
            <a:avLst/>
            <a:gdLst/>
            <a:ahLst/>
            <a:cxnLst/>
            <a:rect l="l" t="t" r="r" b="b"/>
            <a:pathLst>
              <a:path w="113030" h="151129">
                <a:moveTo>
                  <a:pt x="112775" y="0"/>
                </a:moveTo>
                <a:lnTo>
                  <a:pt x="0" y="150875"/>
                </a:lnTo>
              </a:path>
            </a:pathLst>
          </a:custGeom>
          <a:ln w="10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22764" y="4297848"/>
            <a:ext cx="9779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48468" y="4317160"/>
            <a:ext cx="407670" cy="4318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R="5080">
              <a:lnSpc>
                <a:spcPts val="1580"/>
              </a:lnSpc>
              <a:spcBef>
                <a:spcPts val="175"/>
              </a:spcBef>
            </a:pPr>
            <a:r>
              <a:rPr sz="1350" spc="-20" dirty="0">
                <a:latin typeface="Arial"/>
                <a:cs typeface="Arial"/>
              </a:rPr>
              <a:t>W</a:t>
            </a:r>
            <a:r>
              <a:rPr sz="1350" spc="-55" dirty="0">
                <a:latin typeface="Arial"/>
                <a:cs typeface="Arial"/>
              </a:rPr>
              <a:t>r</a:t>
            </a:r>
            <a:r>
              <a:rPr sz="1350" spc="5" dirty="0">
                <a:latin typeface="Arial"/>
                <a:cs typeface="Arial"/>
              </a:rPr>
              <a:t>i</a:t>
            </a:r>
            <a:r>
              <a:rPr sz="1350" spc="15" dirty="0">
                <a:latin typeface="Arial"/>
                <a:cs typeface="Arial"/>
              </a:rPr>
              <a:t>t</a:t>
            </a:r>
            <a:r>
              <a:rPr sz="1350" spc="-5" dirty="0">
                <a:latin typeface="Arial"/>
                <a:cs typeface="Arial"/>
              </a:rPr>
              <a:t>e  </a:t>
            </a:r>
            <a:r>
              <a:rPr sz="1350" spc="-20" dirty="0">
                <a:latin typeface="Arial"/>
                <a:cs typeface="Arial"/>
              </a:rPr>
              <a:t>Reg.</a:t>
            </a:r>
            <a:endParaRPr sz="13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27253" y="4564379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35993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43662" y="4486655"/>
            <a:ext cx="233679" cy="157480"/>
          </a:xfrm>
          <a:custGeom>
            <a:avLst/>
            <a:gdLst/>
            <a:ahLst/>
            <a:cxnLst/>
            <a:rect l="l" t="t" r="r" b="b"/>
            <a:pathLst>
              <a:path w="233680" h="157479">
                <a:moveTo>
                  <a:pt x="233172" y="77724"/>
                </a:moveTo>
                <a:lnTo>
                  <a:pt x="0" y="0"/>
                </a:lnTo>
                <a:lnTo>
                  <a:pt x="0" y="156972"/>
                </a:lnTo>
                <a:lnTo>
                  <a:pt x="233172" y="77724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48468" y="4850560"/>
            <a:ext cx="407670" cy="4318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R="5080">
              <a:lnSpc>
                <a:spcPts val="1580"/>
              </a:lnSpc>
              <a:spcBef>
                <a:spcPts val="175"/>
              </a:spcBef>
            </a:pPr>
            <a:r>
              <a:rPr sz="1350" spc="-20" dirty="0">
                <a:latin typeface="Arial"/>
                <a:cs typeface="Arial"/>
              </a:rPr>
              <a:t>W</a:t>
            </a:r>
            <a:r>
              <a:rPr sz="1350" spc="-55" dirty="0">
                <a:latin typeface="Arial"/>
                <a:cs typeface="Arial"/>
              </a:rPr>
              <a:t>r</a:t>
            </a:r>
            <a:r>
              <a:rPr sz="1350" spc="5" dirty="0">
                <a:latin typeface="Arial"/>
                <a:cs typeface="Arial"/>
              </a:rPr>
              <a:t>i</a:t>
            </a:r>
            <a:r>
              <a:rPr sz="1350" spc="15" dirty="0">
                <a:latin typeface="Arial"/>
                <a:cs typeface="Arial"/>
              </a:rPr>
              <a:t>t</a:t>
            </a:r>
            <a:r>
              <a:rPr sz="1350" spc="-5" dirty="0">
                <a:latin typeface="Arial"/>
                <a:cs typeface="Arial"/>
              </a:rPr>
              <a:t>e  </a:t>
            </a:r>
            <a:r>
              <a:rPr sz="1350" spc="-20" dirty="0">
                <a:latin typeface="Arial"/>
                <a:cs typeface="Arial"/>
              </a:rPr>
              <a:t>Data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27253" y="5097779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3599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43662" y="5018532"/>
            <a:ext cx="233679" cy="157480"/>
          </a:xfrm>
          <a:custGeom>
            <a:avLst/>
            <a:gdLst/>
            <a:ahLst/>
            <a:cxnLst/>
            <a:rect l="l" t="t" r="r" b="b"/>
            <a:pathLst>
              <a:path w="233680" h="157479">
                <a:moveTo>
                  <a:pt x="233172" y="79248"/>
                </a:moveTo>
                <a:lnTo>
                  <a:pt x="0" y="0"/>
                </a:lnTo>
                <a:lnTo>
                  <a:pt x="0" y="156972"/>
                </a:lnTo>
                <a:lnTo>
                  <a:pt x="233172" y="7924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39446" y="5021579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29">
                <a:moveTo>
                  <a:pt x="150875" y="0"/>
                </a:moveTo>
                <a:lnTo>
                  <a:pt x="0" y="150875"/>
                </a:lnTo>
              </a:path>
            </a:pathLst>
          </a:custGeom>
          <a:ln w="10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672472" y="4849536"/>
            <a:ext cx="16637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-20" dirty="0">
                <a:latin typeface="Arial"/>
                <a:cs typeface="Arial"/>
              </a:rPr>
              <a:t>3</a:t>
            </a:r>
            <a:r>
              <a:rPr sz="1000" b="1" spc="1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53724" y="4593004"/>
            <a:ext cx="927735" cy="72707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21310" marR="7620" indent="185420" algn="r">
              <a:lnSpc>
                <a:spcPts val="1580"/>
              </a:lnSpc>
              <a:spcBef>
                <a:spcPts val="175"/>
              </a:spcBef>
            </a:pPr>
            <a:r>
              <a:rPr sz="1350" spc="-30" dirty="0">
                <a:latin typeface="Arial"/>
                <a:cs typeface="Arial"/>
              </a:rPr>
              <a:t>R</a:t>
            </a:r>
            <a:r>
              <a:rPr sz="1350" spc="-50" dirty="0">
                <a:latin typeface="Arial"/>
                <a:cs typeface="Arial"/>
              </a:rPr>
              <a:t>e</a:t>
            </a:r>
            <a:r>
              <a:rPr sz="1350" spc="25" dirty="0">
                <a:latin typeface="Arial"/>
                <a:cs typeface="Arial"/>
              </a:rPr>
              <a:t>a</a:t>
            </a:r>
            <a:r>
              <a:rPr sz="1350" spc="-5" dirty="0">
                <a:latin typeface="Arial"/>
                <a:cs typeface="Arial"/>
              </a:rPr>
              <a:t>d  </a:t>
            </a:r>
            <a:r>
              <a:rPr sz="1350" spc="-20" dirty="0">
                <a:latin typeface="Arial"/>
                <a:cs typeface="Arial"/>
              </a:rPr>
              <a:t>Data</a:t>
            </a:r>
            <a:r>
              <a:rPr sz="1350" spc="-114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#2</a:t>
            </a:r>
            <a:endParaRPr sz="13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70"/>
              </a:spcBef>
            </a:pPr>
            <a:r>
              <a:rPr sz="1350" spc="-2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350" spc="-5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350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350" spc="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350" spc="-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350" spc="-4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350" spc="-5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350" spc="3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350" spc="-5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350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35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019933" y="4821935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19" y="0"/>
                </a:lnTo>
              </a:path>
            </a:pathLst>
          </a:custGeom>
          <a:ln w="3599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36342" y="4742688"/>
            <a:ext cx="234950" cy="157480"/>
          </a:xfrm>
          <a:custGeom>
            <a:avLst/>
            <a:gdLst/>
            <a:ahLst/>
            <a:cxnLst/>
            <a:rect l="l" t="t" r="r" b="b"/>
            <a:pathLst>
              <a:path w="234950" h="157479">
                <a:moveTo>
                  <a:pt x="234696" y="79248"/>
                </a:moveTo>
                <a:lnTo>
                  <a:pt x="0" y="0"/>
                </a:lnTo>
                <a:lnTo>
                  <a:pt x="0" y="156972"/>
                </a:lnTo>
                <a:lnTo>
                  <a:pt x="234696" y="7924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39745" y="4751832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50875" y="0"/>
                </a:moveTo>
                <a:lnTo>
                  <a:pt x="0" y="150875"/>
                </a:lnTo>
              </a:path>
            </a:pathLst>
          </a:custGeom>
          <a:ln w="10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071247" y="4579788"/>
            <a:ext cx="16827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-10" dirty="0">
                <a:latin typeface="Arial"/>
                <a:cs typeface="Arial"/>
              </a:rPr>
              <a:t>3</a:t>
            </a:r>
            <a:r>
              <a:rPr sz="1000" b="1" spc="1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75287" y="3527728"/>
            <a:ext cx="602615" cy="4318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R="5080" indent="185420">
              <a:lnSpc>
                <a:spcPts val="1580"/>
              </a:lnSpc>
              <a:spcBef>
                <a:spcPts val="175"/>
              </a:spcBef>
            </a:pPr>
            <a:r>
              <a:rPr sz="1350" spc="-30" dirty="0">
                <a:latin typeface="Arial"/>
                <a:cs typeface="Arial"/>
              </a:rPr>
              <a:t>R</a:t>
            </a:r>
            <a:r>
              <a:rPr sz="1350" spc="-50" dirty="0">
                <a:latin typeface="Arial"/>
                <a:cs typeface="Arial"/>
              </a:rPr>
              <a:t>e</a:t>
            </a:r>
            <a:r>
              <a:rPr sz="1350" spc="25" dirty="0">
                <a:latin typeface="Arial"/>
                <a:cs typeface="Arial"/>
              </a:rPr>
              <a:t>a</a:t>
            </a:r>
            <a:r>
              <a:rPr sz="1350" spc="-5" dirty="0">
                <a:latin typeface="Arial"/>
                <a:cs typeface="Arial"/>
              </a:rPr>
              <a:t>d  </a:t>
            </a:r>
            <a:r>
              <a:rPr sz="1350" spc="-20" dirty="0">
                <a:latin typeface="Arial"/>
                <a:cs typeface="Arial"/>
              </a:rPr>
              <a:t>Data</a:t>
            </a:r>
            <a:r>
              <a:rPr sz="1350" spc="-105" dirty="0">
                <a:latin typeface="Arial"/>
                <a:cs typeface="Arial"/>
              </a:rPr>
              <a:t> </a:t>
            </a:r>
            <a:r>
              <a:rPr sz="1350" spc="-20" dirty="0">
                <a:latin typeface="Arial"/>
                <a:cs typeface="Arial"/>
              </a:rPr>
              <a:t>#1</a:t>
            </a:r>
            <a:endParaRPr sz="13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019933" y="3756659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19" y="0"/>
                </a:lnTo>
              </a:path>
            </a:pathLst>
          </a:custGeom>
          <a:ln w="3599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36342" y="3678936"/>
            <a:ext cx="234950" cy="155575"/>
          </a:xfrm>
          <a:custGeom>
            <a:avLst/>
            <a:gdLst/>
            <a:ahLst/>
            <a:cxnLst/>
            <a:rect l="l" t="t" r="r" b="b"/>
            <a:pathLst>
              <a:path w="234950" h="155575">
                <a:moveTo>
                  <a:pt x="234696" y="77724"/>
                </a:moveTo>
                <a:lnTo>
                  <a:pt x="0" y="0"/>
                </a:lnTo>
                <a:lnTo>
                  <a:pt x="0" y="155448"/>
                </a:lnTo>
                <a:lnTo>
                  <a:pt x="234696" y="777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70225" y="3680459"/>
            <a:ext cx="135890" cy="151130"/>
          </a:xfrm>
          <a:custGeom>
            <a:avLst/>
            <a:gdLst/>
            <a:ahLst/>
            <a:cxnLst/>
            <a:rect l="l" t="t" r="r" b="b"/>
            <a:pathLst>
              <a:path w="135889" h="151129">
                <a:moveTo>
                  <a:pt x="135635" y="0"/>
                </a:moveTo>
                <a:lnTo>
                  <a:pt x="0" y="150875"/>
                </a:lnTo>
              </a:path>
            </a:pathLst>
          </a:custGeom>
          <a:ln w="100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091059" y="3506892"/>
            <a:ext cx="16637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-20" dirty="0">
                <a:latin typeface="Arial"/>
                <a:cs typeface="Arial"/>
              </a:rPr>
              <a:t>3</a:t>
            </a:r>
            <a:r>
              <a:rPr sz="1000" b="1" spc="1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14806" y="5230367"/>
            <a:ext cx="226060" cy="109855"/>
          </a:xfrm>
          <a:custGeom>
            <a:avLst/>
            <a:gdLst/>
            <a:ahLst/>
            <a:cxnLst/>
            <a:rect l="l" t="t" r="r" b="b"/>
            <a:pathLst>
              <a:path w="226060" h="109854">
                <a:moveTo>
                  <a:pt x="0" y="109727"/>
                </a:moveTo>
                <a:lnTo>
                  <a:pt x="111251" y="0"/>
                </a:lnTo>
                <a:lnTo>
                  <a:pt x="225551" y="109727"/>
                </a:lnTo>
              </a:path>
            </a:pathLst>
          </a:custGeom>
          <a:ln w="12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27582" y="5340095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257555"/>
                </a:moveTo>
                <a:lnTo>
                  <a:pt x="0" y="0"/>
                </a:lnTo>
              </a:path>
            </a:pathLst>
          </a:custGeom>
          <a:ln w="12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115956" y="5375209"/>
            <a:ext cx="52641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-20" dirty="0">
                <a:latin typeface="Arial"/>
                <a:cs typeface="Arial"/>
              </a:rPr>
              <a:t>C</a:t>
            </a:r>
            <a:r>
              <a:rPr sz="1550" spc="50" dirty="0">
                <a:latin typeface="Arial"/>
                <a:cs typeface="Arial"/>
              </a:rPr>
              <a:t>l</a:t>
            </a:r>
            <a:r>
              <a:rPr sz="1550" spc="-5" dirty="0">
                <a:latin typeface="Arial"/>
                <a:cs typeface="Arial"/>
              </a:rPr>
              <a:t>o</a:t>
            </a:r>
            <a:r>
              <a:rPr sz="1550" spc="10" dirty="0">
                <a:latin typeface="Arial"/>
                <a:cs typeface="Arial"/>
              </a:rPr>
              <a:t>ck</a:t>
            </a:r>
            <a:endParaRPr sz="15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10178" y="4863084"/>
            <a:ext cx="3168650" cy="838200"/>
          </a:xfrm>
          <a:custGeom>
            <a:avLst/>
            <a:gdLst/>
            <a:ahLst/>
            <a:cxnLst/>
            <a:rect l="l" t="t" r="r" b="b"/>
            <a:pathLst>
              <a:path w="3168650" h="838200">
                <a:moveTo>
                  <a:pt x="0" y="0"/>
                </a:moveTo>
                <a:lnTo>
                  <a:pt x="0" y="838200"/>
                </a:lnTo>
                <a:lnTo>
                  <a:pt x="3168396" y="838200"/>
                </a:lnTo>
                <a:lnTo>
                  <a:pt x="3168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04082" y="4855464"/>
            <a:ext cx="3182620" cy="852169"/>
          </a:xfrm>
          <a:custGeom>
            <a:avLst/>
            <a:gdLst/>
            <a:ahLst/>
            <a:cxnLst/>
            <a:rect l="l" t="t" r="r" b="b"/>
            <a:pathLst>
              <a:path w="3182620" h="852170">
                <a:moveTo>
                  <a:pt x="3182112" y="851916"/>
                </a:moveTo>
                <a:lnTo>
                  <a:pt x="3182112" y="0"/>
                </a:lnTo>
                <a:lnTo>
                  <a:pt x="0" y="0"/>
                </a:lnTo>
                <a:lnTo>
                  <a:pt x="0" y="851916"/>
                </a:lnTo>
                <a:lnTo>
                  <a:pt x="6096" y="851916"/>
                </a:lnTo>
                <a:lnTo>
                  <a:pt x="6096" y="13716"/>
                </a:lnTo>
                <a:lnTo>
                  <a:pt x="12192" y="7620"/>
                </a:lnTo>
                <a:lnTo>
                  <a:pt x="12192" y="13716"/>
                </a:lnTo>
                <a:lnTo>
                  <a:pt x="3168396" y="13716"/>
                </a:lnTo>
                <a:lnTo>
                  <a:pt x="3168396" y="7620"/>
                </a:lnTo>
                <a:lnTo>
                  <a:pt x="3174492" y="13716"/>
                </a:lnTo>
                <a:lnTo>
                  <a:pt x="3174492" y="851916"/>
                </a:lnTo>
                <a:lnTo>
                  <a:pt x="3182112" y="851916"/>
                </a:lnTo>
                <a:close/>
              </a:path>
              <a:path w="3182620" h="852170">
                <a:moveTo>
                  <a:pt x="12192" y="13716"/>
                </a:moveTo>
                <a:lnTo>
                  <a:pt x="12192" y="7620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3182620" h="852170">
                <a:moveTo>
                  <a:pt x="12192" y="8382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838200"/>
                </a:lnTo>
                <a:lnTo>
                  <a:pt x="12192" y="838200"/>
                </a:lnTo>
                <a:close/>
              </a:path>
              <a:path w="3182620" h="852170">
                <a:moveTo>
                  <a:pt x="3174492" y="838200"/>
                </a:moveTo>
                <a:lnTo>
                  <a:pt x="6096" y="838200"/>
                </a:lnTo>
                <a:lnTo>
                  <a:pt x="12192" y="845820"/>
                </a:lnTo>
                <a:lnTo>
                  <a:pt x="12192" y="851916"/>
                </a:lnTo>
                <a:lnTo>
                  <a:pt x="3168396" y="851916"/>
                </a:lnTo>
                <a:lnTo>
                  <a:pt x="3168396" y="845820"/>
                </a:lnTo>
                <a:lnTo>
                  <a:pt x="3174492" y="838200"/>
                </a:lnTo>
                <a:close/>
              </a:path>
              <a:path w="3182620" h="852170">
                <a:moveTo>
                  <a:pt x="12192" y="851916"/>
                </a:moveTo>
                <a:lnTo>
                  <a:pt x="12192" y="845820"/>
                </a:lnTo>
                <a:lnTo>
                  <a:pt x="6096" y="838200"/>
                </a:lnTo>
                <a:lnTo>
                  <a:pt x="6096" y="851916"/>
                </a:lnTo>
                <a:lnTo>
                  <a:pt x="12192" y="851916"/>
                </a:lnTo>
                <a:close/>
              </a:path>
              <a:path w="3182620" h="852170">
                <a:moveTo>
                  <a:pt x="3174492" y="13716"/>
                </a:moveTo>
                <a:lnTo>
                  <a:pt x="3168396" y="7620"/>
                </a:lnTo>
                <a:lnTo>
                  <a:pt x="3168396" y="13716"/>
                </a:lnTo>
                <a:lnTo>
                  <a:pt x="3174492" y="13716"/>
                </a:lnTo>
                <a:close/>
              </a:path>
              <a:path w="3182620" h="852170">
                <a:moveTo>
                  <a:pt x="3174492" y="838200"/>
                </a:moveTo>
                <a:lnTo>
                  <a:pt x="3174492" y="13716"/>
                </a:lnTo>
                <a:lnTo>
                  <a:pt x="3168396" y="13716"/>
                </a:lnTo>
                <a:lnTo>
                  <a:pt x="3168396" y="838200"/>
                </a:lnTo>
                <a:lnTo>
                  <a:pt x="3174492" y="838200"/>
                </a:lnTo>
                <a:close/>
              </a:path>
              <a:path w="3182620" h="852170">
                <a:moveTo>
                  <a:pt x="3174492" y="851916"/>
                </a:moveTo>
                <a:lnTo>
                  <a:pt x="3174492" y="838200"/>
                </a:lnTo>
                <a:lnTo>
                  <a:pt x="3168396" y="845820"/>
                </a:lnTo>
                <a:lnTo>
                  <a:pt x="3168396" y="851916"/>
                </a:lnTo>
                <a:lnTo>
                  <a:pt x="3174492" y="85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288923" y="4890005"/>
            <a:ext cx="295021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 saída “zero” estará </a:t>
            </a:r>
            <a:r>
              <a:rPr sz="1600" dirty="0">
                <a:latin typeface="Arial"/>
                <a:cs typeface="Arial"/>
              </a:rPr>
              <a:t>ativa </a:t>
            </a:r>
            <a:r>
              <a:rPr sz="1600" spc="-5" dirty="0">
                <a:latin typeface="Arial"/>
                <a:cs typeface="Arial"/>
              </a:rPr>
              <a:t>(“1”)  quando o resultado da operação  for 0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(0x00000000)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023738" y="2753867"/>
            <a:ext cx="0" cy="448309"/>
          </a:xfrm>
          <a:custGeom>
            <a:avLst/>
            <a:gdLst/>
            <a:ahLst/>
            <a:cxnLst/>
            <a:rect l="l" t="t" r="r" b="b"/>
            <a:pathLst>
              <a:path h="448310">
                <a:moveTo>
                  <a:pt x="0" y="0"/>
                </a:moveTo>
                <a:lnTo>
                  <a:pt x="0" y="448055"/>
                </a:lnTo>
              </a:path>
            </a:pathLst>
          </a:custGeom>
          <a:ln w="358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99481" y="3048000"/>
            <a:ext cx="1047115" cy="292735"/>
          </a:xfrm>
          <a:custGeom>
            <a:avLst/>
            <a:gdLst/>
            <a:ahLst/>
            <a:cxnLst/>
            <a:rect l="l" t="t" r="r" b="b"/>
            <a:pathLst>
              <a:path w="1047115" h="292735">
                <a:moveTo>
                  <a:pt x="0" y="0"/>
                </a:moveTo>
                <a:lnTo>
                  <a:pt x="1046987" y="292607"/>
                </a:lnTo>
              </a:path>
            </a:pathLst>
          </a:custGeom>
          <a:ln w="11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99481" y="3048000"/>
            <a:ext cx="226060" cy="759460"/>
          </a:xfrm>
          <a:custGeom>
            <a:avLst/>
            <a:gdLst/>
            <a:ahLst/>
            <a:cxnLst/>
            <a:rect l="l" t="t" r="r" b="b"/>
            <a:pathLst>
              <a:path w="226059" h="759460">
                <a:moveTo>
                  <a:pt x="0" y="0"/>
                </a:moveTo>
                <a:lnTo>
                  <a:pt x="0" y="643127"/>
                </a:lnTo>
                <a:lnTo>
                  <a:pt x="225551" y="758951"/>
                </a:lnTo>
              </a:path>
            </a:pathLst>
          </a:custGeom>
          <a:ln w="11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99481" y="3806951"/>
            <a:ext cx="226060" cy="760730"/>
          </a:xfrm>
          <a:custGeom>
            <a:avLst/>
            <a:gdLst/>
            <a:ahLst/>
            <a:cxnLst/>
            <a:rect l="l" t="t" r="r" b="b"/>
            <a:pathLst>
              <a:path w="226059" h="760729">
                <a:moveTo>
                  <a:pt x="0" y="760475"/>
                </a:moveTo>
                <a:lnTo>
                  <a:pt x="0" y="117347"/>
                </a:lnTo>
                <a:lnTo>
                  <a:pt x="225551" y="0"/>
                </a:lnTo>
              </a:path>
            </a:pathLst>
          </a:custGeom>
          <a:ln w="11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99481" y="4276344"/>
            <a:ext cx="1047115" cy="291465"/>
          </a:xfrm>
          <a:custGeom>
            <a:avLst/>
            <a:gdLst/>
            <a:ahLst/>
            <a:cxnLst/>
            <a:rect l="l" t="t" r="r" b="b"/>
            <a:pathLst>
              <a:path w="1047115" h="291464">
                <a:moveTo>
                  <a:pt x="0" y="291083"/>
                </a:moveTo>
                <a:lnTo>
                  <a:pt x="1046987" y="0"/>
                </a:lnTo>
              </a:path>
            </a:pathLst>
          </a:custGeom>
          <a:ln w="11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46469" y="3340608"/>
            <a:ext cx="0" cy="935990"/>
          </a:xfrm>
          <a:custGeom>
            <a:avLst/>
            <a:gdLst/>
            <a:ahLst/>
            <a:cxnLst/>
            <a:rect l="l" t="t" r="r" b="b"/>
            <a:pathLst>
              <a:path h="935989">
                <a:moveTo>
                  <a:pt x="0" y="0"/>
                </a:moveTo>
                <a:lnTo>
                  <a:pt x="0" y="935735"/>
                </a:lnTo>
              </a:path>
            </a:pathLst>
          </a:custGeom>
          <a:ln w="11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090201" y="4402326"/>
            <a:ext cx="34861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L</a:t>
            </a:r>
            <a:r>
              <a:rPr sz="1300" spc="5" dirty="0">
                <a:latin typeface="Arial"/>
                <a:cs typeface="Arial"/>
              </a:rPr>
              <a:t>U</a:t>
            </a:r>
            <a:endParaRPr sz="13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21702" y="3990846"/>
            <a:ext cx="49530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-5" dirty="0">
                <a:latin typeface="Arial"/>
                <a:cs typeface="Arial"/>
              </a:rPr>
              <a:t>Result</a:t>
            </a:r>
            <a:endParaRPr sz="13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546469" y="4119371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35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762878" y="4041648"/>
            <a:ext cx="233679" cy="155575"/>
          </a:xfrm>
          <a:custGeom>
            <a:avLst/>
            <a:gdLst/>
            <a:ahLst/>
            <a:cxnLst/>
            <a:rect l="l" t="t" r="r" b="b"/>
            <a:pathLst>
              <a:path w="233679" h="155575">
                <a:moveTo>
                  <a:pt x="233172" y="77724"/>
                </a:moveTo>
                <a:lnTo>
                  <a:pt x="0" y="0"/>
                </a:lnTo>
                <a:lnTo>
                  <a:pt x="0" y="155448"/>
                </a:lnTo>
                <a:lnTo>
                  <a:pt x="233172" y="77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8064382" y="2937762"/>
            <a:ext cx="90170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5" dirty="0">
                <a:solidFill>
                  <a:srgbClr val="FF0000"/>
                </a:solidFill>
                <a:latin typeface="Arial"/>
                <a:cs typeface="Arial"/>
              </a:rPr>
              <a:t>Operation</a:t>
            </a:r>
            <a:endParaRPr sz="155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621145" y="4044695"/>
            <a:ext cx="113030" cy="151130"/>
          </a:xfrm>
          <a:custGeom>
            <a:avLst/>
            <a:gdLst/>
            <a:ahLst/>
            <a:cxnLst/>
            <a:rect l="l" t="t" r="r" b="b"/>
            <a:pathLst>
              <a:path w="113029" h="151129">
                <a:moveTo>
                  <a:pt x="112775" y="0"/>
                </a:moveTo>
                <a:lnTo>
                  <a:pt x="0" y="150875"/>
                </a:lnTo>
              </a:path>
            </a:pathLst>
          </a:custGeom>
          <a:ln w="3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8619118" y="3864354"/>
            <a:ext cx="17272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-10" dirty="0">
                <a:latin typeface="Arial"/>
                <a:cs typeface="Arial"/>
              </a:rPr>
              <a:t>3</a:t>
            </a:r>
            <a:r>
              <a:rPr sz="1050" b="1" spc="-5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051426" y="3380232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35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66309" y="3302508"/>
            <a:ext cx="233679" cy="155575"/>
          </a:xfrm>
          <a:custGeom>
            <a:avLst/>
            <a:gdLst/>
            <a:ahLst/>
            <a:cxnLst/>
            <a:rect l="l" t="t" r="r" b="b"/>
            <a:pathLst>
              <a:path w="233679" h="155575">
                <a:moveTo>
                  <a:pt x="233172" y="77724"/>
                </a:moveTo>
                <a:lnTo>
                  <a:pt x="0" y="0"/>
                </a:lnTo>
                <a:lnTo>
                  <a:pt x="0" y="155448"/>
                </a:lnTo>
                <a:lnTo>
                  <a:pt x="233172" y="77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07814" y="3314700"/>
            <a:ext cx="111760" cy="149860"/>
          </a:xfrm>
          <a:custGeom>
            <a:avLst/>
            <a:gdLst/>
            <a:ahLst/>
            <a:cxnLst/>
            <a:rect l="l" t="t" r="r" b="b"/>
            <a:pathLst>
              <a:path w="111759" h="149860">
                <a:moveTo>
                  <a:pt x="111251" y="0"/>
                </a:moveTo>
                <a:lnTo>
                  <a:pt x="0" y="149351"/>
                </a:lnTo>
              </a:path>
            </a:pathLst>
          </a:custGeom>
          <a:ln w="3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104262" y="3132834"/>
            <a:ext cx="17399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dirty="0">
                <a:latin typeface="Arial"/>
                <a:cs typeface="Arial"/>
              </a:rPr>
              <a:t>3</a:t>
            </a:r>
            <a:r>
              <a:rPr sz="1050" b="1" spc="-5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051426" y="4268723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35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6309" y="4191000"/>
            <a:ext cx="233679" cy="155575"/>
          </a:xfrm>
          <a:custGeom>
            <a:avLst/>
            <a:gdLst/>
            <a:ahLst/>
            <a:cxnLst/>
            <a:rect l="l" t="t" r="r" b="b"/>
            <a:pathLst>
              <a:path w="233679" h="155575">
                <a:moveTo>
                  <a:pt x="233172" y="77724"/>
                </a:moveTo>
                <a:lnTo>
                  <a:pt x="0" y="0"/>
                </a:lnTo>
                <a:lnTo>
                  <a:pt x="0" y="155448"/>
                </a:lnTo>
                <a:lnTo>
                  <a:pt x="233172" y="77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07814" y="4194047"/>
            <a:ext cx="111760" cy="149860"/>
          </a:xfrm>
          <a:custGeom>
            <a:avLst/>
            <a:gdLst/>
            <a:ahLst/>
            <a:cxnLst/>
            <a:rect l="l" t="t" r="r" b="b"/>
            <a:pathLst>
              <a:path w="111759" h="149860">
                <a:moveTo>
                  <a:pt x="111251" y="0"/>
                </a:moveTo>
                <a:lnTo>
                  <a:pt x="0" y="149351"/>
                </a:lnTo>
              </a:path>
            </a:pathLst>
          </a:custGeom>
          <a:ln w="3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7104262" y="4012182"/>
            <a:ext cx="17399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dirty="0">
                <a:latin typeface="Arial"/>
                <a:cs typeface="Arial"/>
              </a:rPr>
              <a:t>3</a:t>
            </a:r>
            <a:r>
              <a:rPr sz="1050" b="1" spc="-5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936869" y="2849879"/>
            <a:ext cx="167640" cy="166370"/>
          </a:xfrm>
          <a:custGeom>
            <a:avLst/>
            <a:gdLst/>
            <a:ahLst/>
            <a:cxnLst/>
            <a:rect l="l" t="t" r="r" b="b"/>
            <a:pathLst>
              <a:path w="167640" h="166369">
                <a:moveTo>
                  <a:pt x="167639" y="0"/>
                </a:moveTo>
                <a:lnTo>
                  <a:pt x="0" y="166115"/>
                </a:lnTo>
              </a:path>
            </a:pathLst>
          </a:custGeom>
          <a:ln w="39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553842" y="3260850"/>
            <a:ext cx="30226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-10" dirty="0">
                <a:latin typeface="Arial"/>
                <a:cs typeface="Arial"/>
              </a:rPr>
              <a:t>o</a:t>
            </a:r>
            <a:r>
              <a:rPr sz="1300" dirty="0">
                <a:latin typeface="Arial"/>
                <a:cs typeface="Arial"/>
              </a:rPr>
              <a:t>p1</a:t>
            </a:r>
            <a:endParaRPr sz="13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553842" y="4140198"/>
            <a:ext cx="30226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-10" dirty="0">
                <a:latin typeface="Arial"/>
                <a:cs typeface="Arial"/>
              </a:rPr>
              <a:t>o</a:t>
            </a:r>
            <a:r>
              <a:rPr sz="1300" dirty="0">
                <a:latin typeface="Arial"/>
                <a:cs typeface="Arial"/>
              </a:rPr>
              <a:t>p2</a:t>
            </a:r>
            <a:endParaRPr sz="13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546469" y="3540251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367" y="0"/>
                </a:lnTo>
              </a:path>
            </a:pathLst>
          </a:custGeom>
          <a:ln w="11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810122" y="3486911"/>
            <a:ext cx="161925" cy="106680"/>
          </a:xfrm>
          <a:custGeom>
            <a:avLst/>
            <a:gdLst/>
            <a:ahLst/>
            <a:cxnLst/>
            <a:rect l="l" t="t" r="r" b="b"/>
            <a:pathLst>
              <a:path w="161925" h="106679">
                <a:moveTo>
                  <a:pt x="161544" y="53340"/>
                </a:moveTo>
                <a:lnTo>
                  <a:pt x="0" y="0"/>
                </a:lnTo>
                <a:lnTo>
                  <a:pt x="0" y="106680"/>
                </a:lnTo>
                <a:lnTo>
                  <a:pt x="161544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8149726" y="3410202"/>
            <a:ext cx="36830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5" dirty="0">
                <a:latin typeface="Arial"/>
                <a:cs typeface="Arial"/>
              </a:rPr>
              <a:t>Z</a:t>
            </a:r>
            <a:r>
              <a:rPr sz="1300" dirty="0">
                <a:latin typeface="Arial"/>
                <a:cs typeface="Arial"/>
              </a:rPr>
              <a:t>e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dirty="0">
                <a:latin typeface="Arial"/>
                <a:cs typeface="Arial"/>
              </a:rPr>
              <a:t>o</a:t>
            </a:r>
            <a:endParaRPr sz="1300">
              <a:latin typeface="Arial"/>
              <a:cs typeface="Arial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81" name="object 81"/>
          <p:cNvSpPr txBox="1"/>
          <p:nvPr/>
        </p:nvSpPr>
        <p:spPr>
          <a:xfrm>
            <a:off x="8174064" y="2767199"/>
            <a:ext cx="236982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para fazer comparacoes</a:t>
            </a:r>
            <a:r>
              <a:rPr sz="1450" spc="-7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450" spc="-5" dirty="0">
                <a:solidFill>
                  <a:srgbClr val="FF2600"/>
                </a:solidFill>
                <a:latin typeface="Arial"/>
                <a:cs typeface="Arial"/>
              </a:rPr>
              <a:t>(stl)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3013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Banco de</a:t>
            </a:r>
            <a:r>
              <a:rPr spc="-15" dirty="0"/>
              <a:t> </a:t>
            </a:r>
            <a:r>
              <a:rPr spc="-5" dirty="0"/>
              <a:t>Registos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3941" y="1439671"/>
            <a:ext cx="7557770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93675" marR="5080" indent="-181610">
              <a:lnSpc>
                <a:spcPts val="1920"/>
              </a:lnSpc>
              <a:spcBef>
                <a:spcPts val="565"/>
              </a:spcBef>
              <a:buChar char="•"/>
              <a:tabLst>
                <a:tab pos="194310" algn="l"/>
              </a:tabLst>
            </a:pPr>
            <a:r>
              <a:rPr sz="2000" dirty="0">
                <a:latin typeface="Arial"/>
                <a:cs typeface="Arial"/>
              </a:rPr>
              <a:t>O banco de registos pode ser </a:t>
            </a:r>
            <a:r>
              <a:rPr sz="2000" spc="-5" dirty="0">
                <a:latin typeface="Arial"/>
                <a:cs typeface="Arial"/>
              </a:rPr>
              <a:t>implementado </a:t>
            </a:r>
            <a:r>
              <a:rPr sz="2000" dirty="0">
                <a:latin typeface="Arial"/>
                <a:cs typeface="Arial"/>
              </a:rPr>
              <a:t>com duas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memórias  de duplo </a:t>
            </a:r>
            <a:r>
              <a:rPr sz="2000" spc="-5" dirty="0">
                <a:latin typeface="Arial"/>
                <a:cs typeface="Arial"/>
              </a:rPr>
              <a:t>porto </a:t>
            </a:r>
            <a:r>
              <a:rPr sz="2000" dirty="0">
                <a:latin typeface="Arial"/>
                <a:cs typeface="Arial"/>
              </a:rPr>
              <a:t>(um </a:t>
            </a:r>
            <a:r>
              <a:rPr sz="2000" spc="-5" dirty="0">
                <a:latin typeface="Arial"/>
                <a:cs typeface="Arial"/>
              </a:rPr>
              <a:t>porto </a:t>
            </a:r>
            <a:r>
              <a:rPr sz="2000" dirty="0">
                <a:latin typeface="Arial"/>
                <a:cs typeface="Arial"/>
              </a:rPr>
              <a:t>de escrita e um </a:t>
            </a:r>
            <a:r>
              <a:rPr sz="2000" spc="-5" dirty="0">
                <a:latin typeface="Arial"/>
                <a:cs typeface="Arial"/>
              </a:rPr>
              <a:t>porto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leitura):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5128" y="5394449"/>
            <a:ext cx="6403340" cy="10858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92405" marR="5080" indent="-180340" algn="just">
              <a:lnSpc>
                <a:spcPct val="80000"/>
              </a:lnSpc>
              <a:spcBef>
                <a:spcPts val="550"/>
              </a:spcBef>
              <a:buSzPct val="78947"/>
              <a:buFont typeface="Wingdings"/>
              <a:buChar char=""/>
              <a:tabLst>
                <a:tab pos="193040" algn="l"/>
              </a:tabLst>
            </a:pPr>
            <a:r>
              <a:rPr sz="1900" spc="-5" dirty="0">
                <a:latin typeface="Arial"/>
                <a:cs typeface="Arial"/>
              </a:rPr>
              <a:t>o porto de escrita do banco de registos é comum às duas  memórias (i.e. a escrita é feita simultaneamente nas duas  memórias)</a:t>
            </a:r>
            <a:endParaRPr sz="1900">
              <a:latin typeface="Arial"/>
              <a:cs typeface="Arial"/>
            </a:endParaRPr>
          </a:p>
          <a:p>
            <a:pPr marL="192405" indent="-180340" algn="just">
              <a:lnSpc>
                <a:spcPct val="100000"/>
              </a:lnSpc>
              <a:spcBef>
                <a:spcPts val="145"/>
              </a:spcBef>
              <a:buSzPct val="78947"/>
              <a:buFont typeface="Wingdings"/>
              <a:buChar char=""/>
              <a:tabLst>
                <a:tab pos="193040" algn="l"/>
              </a:tabLst>
            </a:pPr>
            <a:r>
              <a:rPr sz="1900" spc="-5" dirty="0">
                <a:latin typeface="Arial"/>
                <a:cs typeface="Arial"/>
              </a:rPr>
              <a:t>cada memória fornece um porto de leitura</a:t>
            </a:r>
            <a:r>
              <a:rPr sz="1900" spc="17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independente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79170" y="2106168"/>
            <a:ext cx="3702050" cy="3206750"/>
          </a:xfrm>
          <a:custGeom>
            <a:avLst/>
            <a:gdLst/>
            <a:ahLst/>
            <a:cxnLst/>
            <a:rect l="l" t="t" r="r" b="b"/>
            <a:pathLst>
              <a:path w="3702050" h="3206750">
                <a:moveTo>
                  <a:pt x="0" y="0"/>
                </a:moveTo>
                <a:lnTo>
                  <a:pt x="0" y="3206496"/>
                </a:lnTo>
                <a:lnTo>
                  <a:pt x="3701796" y="3206496"/>
                </a:lnTo>
                <a:lnTo>
                  <a:pt x="37017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79170" y="2106167"/>
            <a:ext cx="3702050" cy="3206750"/>
          </a:xfrm>
          <a:custGeom>
            <a:avLst/>
            <a:gdLst/>
            <a:ahLst/>
            <a:cxnLst/>
            <a:rect l="l" t="t" r="r" b="b"/>
            <a:pathLst>
              <a:path w="3702050" h="3206750">
                <a:moveTo>
                  <a:pt x="0" y="3206495"/>
                </a:moveTo>
                <a:lnTo>
                  <a:pt x="3701795" y="3206495"/>
                </a:lnTo>
                <a:lnTo>
                  <a:pt x="3701795" y="0"/>
                </a:lnTo>
                <a:lnTo>
                  <a:pt x="0" y="0"/>
                </a:lnTo>
                <a:lnTo>
                  <a:pt x="0" y="3206495"/>
                </a:lnTo>
                <a:close/>
              </a:path>
            </a:pathLst>
          </a:custGeom>
          <a:ln w="1005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84094" y="2981203"/>
            <a:ext cx="66294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5" dirty="0">
                <a:solidFill>
                  <a:srgbClr val="007F00"/>
                </a:solidFill>
                <a:latin typeface="Arial"/>
                <a:cs typeface="Arial"/>
              </a:rPr>
              <a:t>readReg1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96286" y="2399035"/>
            <a:ext cx="70231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5" dirty="0">
                <a:solidFill>
                  <a:srgbClr val="3232CC"/>
                </a:solidFill>
                <a:latin typeface="Arial"/>
                <a:cs typeface="Arial"/>
              </a:rPr>
              <a:t>readData1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34845" y="3093719"/>
            <a:ext cx="0" cy="1882139"/>
          </a:xfrm>
          <a:custGeom>
            <a:avLst/>
            <a:gdLst/>
            <a:ahLst/>
            <a:cxnLst/>
            <a:rect l="l" t="t" r="r" b="b"/>
            <a:pathLst>
              <a:path h="1882139">
                <a:moveTo>
                  <a:pt x="0" y="0"/>
                </a:moveTo>
                <a:lnTo>
                  <a:pt x="0" y="1882139"/>
                </a:lnTo>
              </a:path>
            </a:pathLst>
          </a:custGeom>
          <a:ln w="30163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71065" y="2505455"/>
            <a:ext cx="0" cy="1879600"/>
          </a:xfrm>
          <a:custGeom>
            <a:avLst/>
            <a:gdLst/>
            <a:ahLst/>
            <a:cxnLst/>
            <a:rect l="l" t="t" r="r" b="b"/>
            <a:pathLst>
              <a:path h="1879600">
                <a:moveTo>
                  <a:pt x="0" y="0"/>
                </a:moveTo>
                <a:lnTo>
                  <a:pt x="0" y="1879091"/>
                </a:lnTo>
              </a:path>
            </a:pathLst>
          </a:custGeom>
          <a:ln w="3016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3162" y="4384547"/>
            <a:ext cx="603885" cy="0"/>
          </a:xfrm>
          <a:custGeom>
            <a:avLst/>
            <a:gdLst/>
            <a:ahLst/>
            <a:cxnLst/>
            <a:rect l="l" t="t" r="r" b="b"/>
            <a:pathLst>
              <a:path w="603884">
                <a:moveTo>
                  <a:pt x="0" y="0"/>
                </a:moveTo>
                <a:lnTo>
                  <a:pt x="603503" y="0"/>
                </a:lnTo>
              </a:path>
            </a:pathLst>
          </a:custGeom>
          <a:ln w="30165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49902" y="4319016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131064" y="65532"/>
                </a:moveTo>
                <a:lnTo>
                  <a:pt x="0" y="0"/>
                </a:lnTo>
                <a:lnTo>
                  <a:pt x="0" y="131064"/>
                </a:lnTo>
                <a:lnTo>
                  <a:pt x="131064" y="6553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77462" y="4974335"/>
            <a:ext cx="603885" cy="0"/>
          </a:xfrm>
          <a:custGeom>
            <a:avLst/>
            <a:gdLst/>
            <a:ahLst/>
            <a:cxnLst/>
            <a:rect l="l" t="t" r="r" b="b"/>
            <a:pathLst>
              <a:path w="603884">
                <a:moveTo>
                  <a:pt x="603503" y="0"/>
                </a:moveTo>
                <a:lnTo>
                  <a:pt x="0" y="0"/>
                </a:lnTo>
              </a:path>
            </a:pathLst>
          </a:custGeom>
          <a:ln w="30165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63162" y="4908804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131064" y="131064"/>
                </a:moveTo>
                <a:lnTo>
                  <a:pt x="131064" y="0"/>
                </a:lnTo>
                <a:lnTo>
                  <a:pt x="0" y="65532"/>
                </a:lnTo>
                <a:lnTo>
                  <a:pt x="131064" y="13106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98370" y="3986784"/>
            <a:ext cx="1765300" cy="1187450"/>
          </a:xfrm>
          <a:custGeom>
            <a:avLst/>
            <a:gdLst/>
            <a:ahLst/>
            <a:cxnLst/>
            <a:rect l="l" t="t" r="r" b="b"/>
            <a:pathLst>
              <a:path w="1765300" h="1187450">
                <a:moveTo>
                  <a:pt x="0" y="0"/>
                </a:moveTo>
                <a:lnTo>
                  <a:pt x="0" y="1187196"/>
                </a:lnTo>
                <a:lnTo>
                  <a:pt x="1764792" y="1187196"/>
                </a:lnTo>
                <a:lnTo>
                  <a:pt x="17647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98369" y="3986783"/>
            <a:ext cx="1765300" cy="1187450"/>
          </a:xfrm>
          <a:custGeom>
            <a:avLst/>
            <a:gdLst/>
            <a:ahLst/>
            <a:cxnLst/>
            <a:rect l="l" t="t" r="r" b="b"/>
            <a:pathLst>
              <a:path w="1765300" h="1187450">
                <a:moveTo>
                  <a:pt x="0" y="1187195"/>
                </a:moveTo>
                <a:lnTo>
                  <a:pt x="1764791" y="1187195"/>
                </a:lnTo>
                <a:lnTo>
                  <a:pt x="1764791" y="0"/>
                </a:lnTo>
                <a:lnTo>
                  <a:pt x="0" y="0"/>
                </a:lnTo>
                <a:lnTo>
                  <a:pt x="0" y="1187195"/>
                </a:lnTo>
                <a:close/>
              </a:path>
            </a:pathLst>
          </a:custGeom>
          <a:ln w="13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96845" y="4585715"/>
            <a:ext cx="91440" cy="187960"/>
          </a:xfrm>
          <a:custGeom>
            <a:avLst/>
            <a:gdLst/>
            <a:ahLst/>
            <a:cxnLst/>
            <a:rect l="l" t="t" r="r" b="b"/>
            <a:pathLst>
              <a:path w="91439" h="187960">
                <a:moveTo>
                  <a:pt x="0" y="0"/>
                </a:moveTo>
                <a:lnTo>
                  <a:pt x="91439" y="91439"/>
                </a:lnTo>
                <a:lnTo>
                  <a:pt x="0" y="187451"/>
                </a:lnTo>
              </a:path>
            </a:pathLst>
          </a:custGeom>
          <a:ln w="13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08809" y="4680203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035" y="0"/>
                </a:lnTo>
              </a:path>
            </a:pathLst>
          </a:custGeom>
          <a:ln w="1005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34845" y="4974335"/>
            <a:ext cx="654050" cy="1905"/>
          </a:xfrm>
          <a:custGeom>
            <a:avLst/>
            <a:gdLst/>
            <a:ahLst/>
            <a:cxnLst/>
            <a:rect l="l" t="t" r="r" b="b"/>
            <a:pathLst>
              <a:path w="654050" h="1904">
                <a:moveTo>
                  <a:pt x="0" y="1523"/>
                </a:moveTo>
                <a:lnTo>
                  <a:pt x="653795" y="0"/>
                </a:lnTo>
              </a:path>
            </a:pathLst>
          </a:custGeom>
          <a:ln w="30165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3402" y="4908804"/>
            <a:ext cx="129539" cy="131445"/>
          </a:xfrm>
          <a:custGeom>
            <a:avLst/>
            <a:gdLst/>
            <a:ahLst/>
            <a:cxnLst/>
            <a:rect l="l" t="t" r="r" b="b"/>
            <a:pathLst>
              <a:path w="129539" h="131445">
                <a:moveTo>
                  <a:pt x="129540" y="65532"/>
                </a:moveTo>
                <a:lnTo>
                  <a:pt x="0" y="0"/>
                </a:lnTo>
                <a:lnTo>
                  <a:pt x="0" y="131064"/>
                </a:lnTo>
                <a:lnTo>
                  <a:pt x="129540" y="65532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71065" y="4384547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30165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3402" y="4319016"/>
            <a:ext cx="129539" cy="131445"/>
          </a:xfrm>
          <a:custGeom>
            <a:avLst/>
            <a:gdLst/>
            <a:ahLst/>
            <a:cxnLst/>
            <a:rect l="l" t="t" r="r" b="b"/>
            <a:pathLst>
              <a:path w="129539" h="131445">
                <a:moveTo>
                  <a:pt x="129540" y="65532"/>
                </a:moveTo>
                <a:lnTo>
                  <a:pt x="0" y="0"/>
                </a:lnTo>
                <a:lnTo>
                  <a:pt x="0" y="131064"/>
                </a:lnTo>
                <a:lnTo>
                  <a:pt x="129540" y="6553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63162" y="2505455"/>
            <a:ext cx="603885" cy="0"/>
          </a:xfrm>
          <a:custGeom>
            <a:avLst/>
            <a:gdLst/>
            <a:ahLst/>
            <a:cxnLst/>
            <a:rect l="l" t="t" r="r" b="b"/>
            <a:pathLst>
              <a:path w="603884">
                <a:moveTo>
                  <a:pt x="0" y="0"/>
                </a:moveTo>
                <a:lnTo>
                  <a:pt x="603503" y="0"/>
                </a:lnTo>
              </a:path>
            </a:pathLst>
          </a:custGeom>
          <a:ln w="30165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49902" y="2439924"/>
            <a:ext cx="131445" cy="129539"/>
          </a:xfrm>
          <a:custGeom>
            <a:avLst/>
            <a:gdLst/>
            <a:ahLst/>
            <a:cxnLst/>
            <a:rect l="l" t="t" r="r" b="b"/>
            <a:pathLst>
              <a:path w="131445" h="129539">
                <a:moveTo>
                  <a:pt x="131064" y="65532"/>
                </a:moveTo>
                <a:lnTo>
                  <a:pt x="0" y="0"/>
                </a:lnTo>
                <a:lnTo>
                  <a:pt x="0" y="129540"/>
                </a:lnTo>
                <a:lnTo>
                  <a:pt x="131064" y="6553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77462" y="3093719"/>
            <a:ext cx="603885" cy="0"/>
          </a:xfrm>
          <a:custGeom>
            <a:avLst/>
            <a:gdLst/>
            <a:ahLst/>
            <a:cxnLst/>
            <a:rect l="l" t="t" r="r" b="b"/>
            <a:pathLst>
              <a:path w="603884">
                <a:moveTo>
                  <a:pt x="603503" y="0"/>
                </a:moveTo>
                <a:lnTo>
                  <a:pt x="0" y="0"/>
                </a:lnTo>
              </a:path>
            </a:pathLst>
          </a:custGeom>
          <a:ln w="30165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63162" y="302818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131064" y="131064"/>
                </a:moveTo>
                <a:lnTo>
                  <a:pt x="131064" y="0"/>
                </a:lnTo>
                <a:lnTo>
                  <a:pt x="0" y="65532"/>
                </a:lnTo>
                <a:lnTo>
                  <a:pt x="131064" y="13106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98370" y="2304288"/>
            <a:ext cx="1765300" cy="1187450"/>
          </a:xfrm>
          <a:custGeom>
            <a:avLst/>
            <a:gdLst/>
            <a:ahLst/>
            <a:cxnLst/>
            <a:rect l="l" t="t" r="r" b="b"/>
            <a:pathLst>
              <a:path w="1765300" h="1187450">
                <a:moveTo>
                  <a:pt x="0" y="0"/>
                </a:moveTo>
                <a:lnTo>
                  <a:pt x="0" y="1187196"/>
                </a:lnTo>
                <a:lnTo>
                  <a:pt x="1764792" y="1187196"/>
                </a:lnTo>
                <a:lnTo>
                  <a:pt x="17647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98369" y="2304288"/>
            <a:ext cx="1765300" cy="1187450"/>
          </a:xfrm>
          <a:custGeom>
            <a:avLst/>
            <a:gdLst/>
            <a:ahLst/>
            <a:cxnLst/>
            <a:rect l="l" t="t" r="r" b="b"/>
            <a:pathLst>
              <a:path w="1765300" h="1187450">
                <a:moveTo>
                  <a:pt x="0" y="1187195"/>
                </a:moveTo>
                <a:lnTo>
                  <a:pt x="1764791" y="1187195"/>
                </a:lnTo>
                <a:lnTo>
                  <a:pt x="1764791" y="0"/>
                </a:lnTo>
                <a:lnTo>
                  <a:pt x="0" y="0"/>
                </a:lnTo>
                <a:lnTo>
                  <a:pt x="0" y="1187195"/>
                </a:lnTo>
                <a:close/>
              </a:path>
            </a:pathLst>
          </a:custGeom>
          <a:ln w="13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79170" y="3093719"/>
            <a:ext cx="1109980" cy="3175"/>
          </a:xfrm>
          <a:custGeom>
            <a:avLst/>
            <a:gdLst/>
            <a:ahLst/>
            <a:cxnLst/>
            <a:rect l="l" t="t" r="r" b="b"/>
            <a:pathLst>
              <a:path w="1109979" h="3175">
                <a:moveTo>
                  <a:pt x="0" y="3047"/>
                </a:moveTo>
                <a:lnTo>
                  <a:pt x="1109471" y="0"/>
                </a:lnTo>
              </a:path>
            </a:pathLst>
          </a:custGeom>
          <a:ln w="30165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3402" y="3028188"/>
            <a:ext cx="129539" cy="131445"/>
          </a:xfrm>
          <a:custGeom>
            <a:avLst/>
            <a:gdLst/>
            <a:ahLst/>
            <a:cxnLst/>
            <a:rect l="l" t="t" r="r" b="b"/>
            <a:pathLst>
              <a:path w="129539" h="131444">
                <a:moveTo>
                  <a:pt x="129540" y="65532"/>
                </a:moveTo>
                <a:lnTo>
                  <a:pt x="0" y="0"/>
                </a:lnTo>
                <a:lnTo>
                  <a:pt x="0" y="131064"/>
                </a:lnTo>
                <a:lnTo>
                  <a:pt x="129540" y="65532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65097" y="3032759"/>
            <a:ext cx="94615" cy="125095"/>
          </a:xfrm>
          <a:custGeom>
            <a:avLst/>
            <a:gdLst/>
            <a:ahLst/>
            <a:cxnLst/>
            <a:rect l="l" t="t" r="r" b="b"/>
            <a:pathLst>
              <a:path w="94614" h="125094">
                <a:moveTo>
                  <a:pt x="94487" y="0"/>
                </a:moveTo>
                <a:lnTo>
                  <a:pt x="0" y="124967"/>
                </a:lnTo>
              </a:path>
            </a:pathLst>
          </a:custGeom>
          <a:ln w="8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695076" y="2885191"/>
            <a:ext cx="8636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Arial"/>
                <a:cs typeface="Arial"/>
              </a:rPr>
              <a:t>5</a:t>
            </a:r>
            <a:endParaRPr sz="8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79170" y="2502407"/>
            <a:ext cx="1109980" cy="1905"/>
          </a:xfrm>
          <a:custGeom>
            <a:avLst/>
            <a:gdLst/>
            <a:ahLst/>
            <a:cxnLst/>
            <a:rect l="l" t="t" r="r" b="b"/>
            <a:pathLst>
              <a:path w="1109979" h="1905">
                <a:moveTo>
                  <a:pt x="0" y="0"/>
                </a:moveTo>
                <a:lnTo>
                  <a:pt x="1109471" y="1523"/>
                </a:lnTo>
              </a:path>
            </a:pathLst>
          </a:custGeom>
          <a:ln w="30165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3402" y="2439924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540" y="65532"/>
                </a:moveTo>
                <a:lnTo>
                  <a:pt x="0" y="0"/>
                </a:lnTo>
                <a:lnTo>
                  <a:pt x="0" y="129540"/>
                </a:lnTo>
                <a:lnTo>
                  <a:pt x="129540" y="6553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65097" y="2441447"/>
            <a:ext cx="94615" cy="127000"/>
          </a:xfrm>
          <a:custGeom>
            <a:avLst/>
            <a:gdLst/>
            <a:ahLst/>
            <a:cxnLst/>
            <a:rect l="l" t="t" r="r" b="b"/>
            <a:pathLst>
              <a:path w="94614" h="127000">
                <a:moveTo>
                  <a:pt x="94487" y="0"/>
                </a:moveTo>
                <a:lnTo>
                  <a:pt x="0" y="126491"/>
                </a:lnTo>
              </a:path>
            </a:pathLst>
          </a:custGeom>
          <a:ln w="8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649356" y="2293879"/>
            <a:ext cx="14414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25" dirty="0">
                <a:latin typeface="Arial"/>
                <a:cs typeface="Arial"/>
              </a:rPr>
              <a:t>3</a:t>
            </a:r>
            <a:r>
              <a:rPr sz="850" b="1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873430" y="3036876"/>
            <a:ext cx="121307" cy="121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11174" y="2445564"/>
            <a:ext cx="121307" cy="119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98369" y="2705100"/>
            <a:ext cx="93345" cy="189230"/>
          </a:xfrm>
          <a:custGeom>
            <a:avLst/>
            <a:gdLst/>
            <a:ahLst/>
            <a:cxnLst/>
            <a:rect l="l" t="t" r="r" b="b"/>
            <a:pathLst>
              <a:path w="93345" h="189230">
                <a:moveTo>
                  <a:pt x="0" y="0"/>
                </a:moveTo>
                <a:lnTo>
                  <a:pt x="92963" y="92963"/>
                </a:lnTo>
                <a:lnTo>
                  <a:pt x="0" y="188975"/>
                </a:lnTo>
              </a:path>
            </a:pathLst>
          </a:custGeom>
          <a:ln w="13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82218" y="2799588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151" y="0"/>
                </a:lnTo>
              </a:path>
            </a:pathLst>
          </a:custGeom>
          <a:ln w="13965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08809" y="2799588"/>
            <a:ext cx="0" cy="1880870"/>
          </a:xfrm>
          <a:custGeom>
            <a:avLst/>
            <a:gdLst/>
            <a:ahLst/>
            <a:cxnLst/>
            <a:rect l="l" t="t" r="r" b="b"/>
            <a:pathLst>
              <a:path h="1880870">
                <a:moveTo>
                  <a:pt x="0" y="0"/>
                </a:moveTo>
                <a:lnTo>
                  <a:pt x="0" y="1880615"/>
                </a:lnTo>
              </a:path>
            </a:pathLst>
          </a:custGeom>
          <a:ln w="1396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68730" y="2757984"/>
            <a:ext cx="81683" cy="816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751207" y="2395987"/>
            <a:ext cx="1678305" cy="1057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  <a:tabLst>
                <a:tab pos="1049655" algn="l"/>
              </a:tabLst>
            </a:pPr>
            <a:r>
              <a:rPr sz="1100" b="1" dirty="0">
                <a:latin typeface="Arial"/>
                <a:cs typeface="Arial"/>
              </a:rPr>
              <a:t>writeData	</a:t>
            </a:r>
            <a:r>
              <a:rPr sz="1100" b="1" spc="-5" dirty="0">
                <a:latin typeface="Arial"/>
                <a:cs typeface="Arial"/>
              </a:rPr>
              <a:t>readData</a:t>
            </a:r>
            <a:endParaRPr sz="1100">
              <a:latin typeface="Arial"/>
              <a:cs typeface="Arial"/>
            </a:endParaRPr>
          </a:p>
          <a:p>
            <a:pPr marL="12700" marR="5080" indent="-8255" algn="ctr">
              <a:lnSpc>
                <a:spcPct val="169500"/>
              </a:lnSpc>
              <a:spcBef>
                <a:spcPts val="509"/>
              </a:spcBef>
              <a:tabLst>
                <a:tab pos="1039494" algn="l"/>
              </a:tabLst>
            </a:pPr>
            <a:r>
              <a:rPr sz="950" i="1" spc="15" dirty="0">
                <a:latin typeface="Arial"/>
                <a:cs typeface="Arial"/>
              </a:rPr>
              <a:t>Dual-port </a:t>
            </a:r>
            <a:r>
              <a:rPr sz="950" i="1" spc="20" dirty="0">
                <a:latin typeface="Arial"/>
                <a:cs typeface="Arial"/>
              </a:rPr>
              <a:t>memory  </a:t>
            </a:r>
            <a:r>
              <a:rPr sz="1100" b="1" spc="-10" dirty="0">
                <a:latin typeface="Arial"/>
                <a:cs typeface="Arial"/>
              </a:rPr>
              <a:t>w</a:t>
            </a:r>
            <a:r>
              <a:rPr sz="1100" b="1" spc="-40" dirty="0">
                <a:latin typeface="Arial"/>
                <a:cs typeface="Arial"/>
              </a:rPr>
              <a:t>r</a:t>
            </a:r>
            <a:r>
              <a:rPr sz="1100" b="1" spc="25" dirty="0">
                <a:latin typeface="Arial"/>
                <a:cs typeface="Arial"/>
              </a:rPr>
              <a:t>it</a:t>
            </a:r>
            <a:r>
              <a:rPr sz="1100" b="1" spc="-30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A</a:t>
            </a:r>
            <a:r>
              <a:rPr sz="1100" b="1" spc="-20" dirty="0">
                <a:latin typeface="Arial"/>
                <a:cs typeface="Arial"/>
              </a:rPr>
              <a:t>dd</a:t>
            </a:r>
            <a:r>
              <a:rPr sz="1100" b="1" spc="5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	</a:t>
            </a:r>
            <a:r>
              <a:rPr sz="1100" b="1" spc="-40" dirty="0">
                <a:latin typeface="Arial"/>
                <a:cs typeface="Arial"/>
              </a:rPr>
              <a:t>r</a:t>
            </a:r>
            <a:r>
              <a:rPr sz="1100" b="1" spc="45" dirty="0">
                <a:latin typeface="Arial"/>
                <a:cs typeface="Arial"/>
              </a:rPr>
              <a:t>e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-20" dirty="0">
                <a:latin typeface="Arial"/>
                <a:cs typeface="Arial"/>
              </a:rPr>
              <a:t>d</a:t>
            </a:r>
            <a:r>
              <a:rPr sz="1100" b="1" spc="-5" dirty="0">
                <a:latin typeface="Arial"/>
                <a:cs typeface="Arial"/>
              </a:rPr>
              <a:t>A</a:t>
            </a:r>
            <a:r>
              <a:rPr sz="1100" b="1" spc="-20" dirty="0">
                <a:latin typeface="Arial"/>
                <a:cs typeface="Arial"/>
              </a:rPr>
              <a:t>d</a:t>
            </a:r>
            <a:r>
              <a:rPr sz="1100" b="1" spc="55" dirty="0">
                <a:latin typeface="Arial"/>
                <a:cs typeface="Arial"/>
              </a:rPr>
              <a:t>d</a:t>
            </a:r>
            <a:r>
              <a:rPr sz="1100" b="1" spc="5" dirty="0">
                <a:latin typeface="Arial"/>
                <a:cs typeface="Arial"/>
              </a:rPr>
              <a:t>r 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writeEnable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51207" y="4003806"/>
            <a:ext cx="1678305" cy="1057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20"/>
              </a:spcBef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writeEnable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30"/>
              </a:spcBef>
              <a:tabLst>
                <a:tab pos="1049655" algn="l"/>
              </a:tabLst>
            </a:pPr>
            <a:r>
              <a:rPr sz="1100" b="1" dirty="0">
                <a:latin typeface="Arial"/>
                <a:cs typeface="Arial"/>
              </a:rPr>
              <a:t>writeData	</a:t>
            </a:r>
            <a:r>
              <a:rPr sz="1100" b="1" spc="-5" dirty="0">
                <a:latin typeface="Arial"/>
                <a:cs typeface="Arial"/>
              </a:rPr>
              <a:t>readData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30"/>
              </a:spcBef>
            </a:pPr>
            <a:r>
              <a:rPr sz="950" i="1" spc="15" dirty="0">
                <a:latin typeface="Arial"/>
                <a:cs typeface="Arial"/>
              </a:rPr>
              <a:t>Dual-port</a:t>
            </a:r>
            <a:r>
              <a:rPr sz="950" i="1" spc="-20" dirty="0">
                <a:latin typeface="Arial"/>
                <a:cs typeface="Arial"/>
              </a:rPr>
              <a:t> </a:t>
            </a:r>
            <a:r>
              <a:rPr sz="950" i="1" spc="20" dirty="0">
                <a:latin typeface="Arial"/>
                <a:cs typeface="Arial"/>
              </a:rPr>
              <a:t>memory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1026794" algn="l"/>
              </a:tabLst>
            </a:pPr>
            <a:r>
              <a:rPr sz="1100" b="1" spc="-10" dirty="0">
                <a:latin typeface="Arial"/>
                <a:cs typeface="Arial"/>
              </a:rPr>
              <a:t>w</a:t>
            </a:r>
            <a:r>
              <a:rPr sz="1100" b="1" spc="-40" dirty="0">
                <a:latin typeface="Arial"/>
                <a:cs typeface="Arial"/>
              </a:rPr>
              <a:t>r</a:t>
            </a:r>
            <a:r>
              <a:rPr sz="1100" b="1" spc="25" dirty="0">
                <a:latin typeface="Arial"/>
                <a:cs typeface="Arial"/>
              </a:rPr>
              <a:t>it</a:t>
            </a:r>
            <a:r>
              <a:rPr sz="1100" b="1" spc="-30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A</a:t>
            </a:r>
            <a:r>
              <a:rPr sz="1100" b="1" spc="-20" dirty="0">
                <a:latin typeface="Arial"/>
                <a:cs typeface="Arial"/>
              </a:rPr>
              <a:t>dd</a:t>
            </a:r>
            <a:r>
              <a:rPr sz="1100" b="1" spc="5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	</a:t>
            </a:r>
            <a:r>
              <a:rPr sz="1100" b="1" spc="-40" dirty="0">
                <a:latin typeface="Arial"/>
                <a:cs typeface="Arial"/>
              </a:rPr>
              <a:t>r</a:t>
            </a:r>
            <a:r>
              <a:rPr sz="1100" b="1" spc="45" dirty="0">
                <a:latin typeface="Arial"/>
                <a:cs typeface="Arial"/>
              </a:rPr>
              <a:t>e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-20" dirty="0">
                <a:latin typeface="Arial"/>
                <a:cs typeface="Arial"/>
              </a:rPr>
              <a:t>d</a:t>
            </a:r>
            <a:r>
              <a:rPr sz="1100" b="1" spc="-5" dirty="0">
                <a:latin typeface="Arial"/>
                <a:cs typeface="Arial"/>
              </a:rPr>
              <a:t>A</a:t>
            </a:r>
            <a:r>
              <a:rPr sz="1100" b="1" spc="-20" dirty="0">
                <a:latin typeface="Arial"/>
                <a:cs typeface="Arial"/>
              </a:rPr>
              <a:t>d</a:t>
            </a:r>
            <a:r>
              <a:rPr sz="1100" b="1" spc="55" dirty="0">
                <a:latin typeface="Arial"/>
                <a:cs typeface="Arial"/>
              </a:rPr>
              <a:t>d</a:t>
            </a:r>
            <a:r>
              <a:rPr sz="1100" b="1" spc="5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479170" y="3739895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0" y="0"/>
                </a:moveTo>
                <a:lnTo>
                  <a:pt x="2103119" y="0"/>
                </a:lnTo>
              </a:path>
            </a:pathLst>
          </a:custGeom>
          <a:ln w="139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80765" y="3491483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299"/>
                </a:lnTo>
              </a:path>
            </a:pathLst>
          </a:custGeom>
          <a:ln w="1396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13097" y="2441447"/>
            <a:ext cx="94615" cy="127000"/>
          </a:xfrm>
          <a:custGeom>
            <a:avLst/>
            <a:gdLst/>
            <a:ahLst/>
            <a:cxnLst/>
            <a:rect l="l" t="t" r="r" b="b"/>
            <a:pathLst>
              <a:path w="94615" h="127000">
                <a:moveTo>
                  <a:pt x="94487" y="0"/>
                </a:moveTo>
                <a:lnTo>
                  <a:pt x="0" y="126491"/>
                </a:lnTo>
              </a:path>
            </a:pathLst>
          </a:custGeom>
          <a:ln w="8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697354" y="2293879"/>
            <a:ext cx="14541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10" dirty="0">
                <a:latin typeface="Arial"/>
                <a:cs typeface="Arial"/>
              </a:rPr>
              <a:t>3</a:t>
            </a:r>
            <a:r>
              <a:rPr sz="850" b="1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713097" y="3032759"/>
            <a:ext cx="94615" cy="125095"/>
          </a:xfrm>
          <a:custGeom>
            <a:avLst/>
            <a:gdLst/>
            <a:ahLst/>
            <a:cxnLst/>
            <a:rect l="l" t="t" r="r" b="b"/>
            <a:pathLst>
              <a:path w="94615" h="125094">
                <a:moveTo>
                  <a:pt x="94487" y="0"/>
                </a:moveTo>
                <a:lnTo>
                  <a:pt x="0" y="124967"/>
                </a:lnTo>
              </a:path>
            </a:pathLst>
          </a:custGeom>
          <a:ln w="8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744599" y="2885191"/>
            <a:ext cx="8636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Arial"/>
                <a:cs typeface="Arial"/>
              </a:rPr>
              <a:t>5</a:t>
            </a:r>
            <a:endParaRPr sz="8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713097" y="4319015"/>
            <a:ext cx="94615" cy="127000"/>
          </a:xfrm>
          <a:custGeom>
            <a:avLst/>
            <a:gdLst/>
            <a:ahLst/>
            <a:cxnLst/>
            <a:rect l="l" t="t" r="r" b="b"/>
            <a:pathLst>
              <a:path w="94615" h="127000">
                <a:moveTo>
                  <a:pt x="94487" y="0"/>
                </a:moveTo>
                <a:lnTo>
                  <a:pt x="0" y="126491"/>
                </a:lnTo>
              </a:path>
            </a:pathLst>
          </a:custGeom>
          <a:ln w="8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697354" y="4172970"/>
            <a:ext cx="145415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10" dirty="0">
                <a:latin typeface="Arial"/>
                <a:cs typeface="Arial"/>
              </a:rPr>
              <a:t>3</a:t>
            </a:r>
            <a:r>
              <a:rPr sz="850" b="1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713097" y="4910327"/>
            <a:ext cx="94615" cy="125095"/>
          </a:xfrm>
          <a:custGeom>
            <a:avLst/>
            <a:gdLst/>
            <a:ahLst/>
            <a:cxnLst/>
            <a:rect l="l" t="t" r="r" b="b"/>
            <a:pathLst>
              <a:path w="94615" h="125095">
                <a:moveTo>
                  <a:pt x="94487" y="0"/>
                </a:moveTo>
                <a:lnTo>
                  <a:pt x="0" y="124967"/>
                </a:lnTo>
              </a:path>
            </a:pathLst>
          </a:custGeom>
          <a:ln w="8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744599" y="4764282"/>
            <a:ext cx="8636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dirty="0">
                <a:latin typeface="Arial"/>
                <a:cs typeface="Arial"/>
              </a:rPr>
              <a:t>5</a:t>
            </a:r>
            <a:endParaRPr sz="8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540686" y="3699816"/>
            <a:ext cx="81683" cy="816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707524" y="2399035"/>
            <a:ext cx="65786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10" dirty="0">
                <a:solidFill>
                  <a:srgbClr val="3232CC"/>
                </a:solidFill>
                <a:latin typeface="Arial"/>
                <a:cs typeface="Arial"/>
              </a:rPr>
              <a:t>w</a:t>
            </a:r>
            <a:r>
              <a:rPr sz="1100" b="1" spc="-40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1100" b="1" spc="25" dirty="0">
                <a:solidFill>
                  <a:srgbClr val="3232CC"/>
                </a:solidFill>
                <a:latin typeface="Arial"/>
                <a:cs typeface="Arial"/>
              </a:rPr>
              <a:t>it</a:t>
            </a:r>
            <a:r>
              <a:rPr sz="1100" b="1" spc="-30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r>
              <a:rPr sz="1100" b="1" spc="-15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1100" b="1" spc="25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1100" b="1" spc="10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9" name="object 59"/>
          <p:cNvSpPr txBox="1"/>
          <p:nvPr/>
        </p:nvSpPr>
        <p:spPr>
          <a:xfrm>
            <a:off x="2745624" y="2981203"/>
            <a:ext cx="6159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5" dirty="0">
                <a:solidFill>
                  <a:srgbClr val="007F00"/>
                </a:solidFill>
                <a:latin typeface="Arial"/>
                <a:cs typeface="Arial"/>
              </a:rPr>
              <a:t>writeReg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284095" y="4861818"/>
            <a:ext cx="66294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5" dirty="0">
                <a:solidFill>
                  <a:srgbClr val="007F00"/>
                </a:solidFill>
                <a:latin typeface="Arial"/>
                <a:cs typeface="Arial"/>
              </a:rPr>
              <a:t>readReg2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282570" y="4279650"/>
            <a:ext cx="70231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5" dirty="0">
                <a:solidFill>
                  <a:srgbClr val="3232CC"/>
                </a:solidFill>
                <a:latin typeface="Arial"/>
                <a:cs typeface="Arial"/>
              </a:rPr>
              <a:t>readData2</a:t>
            </a:r>
            <a:endParaRPr sz="11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141864" y="2680975"/>
            <a:ext cx="2222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15" dirty="0">
                <a:solidFill>
                  <a:srgbClr val="FF00FF"/>
                </a:solidFill>
                <a:latin typeface="Arial"/>
                <a:cs typeface="Arial"/>
              </a:rPr>
              <a:t>c</a:t>
            </a:r>
            <a:r>
              <a:rPr sz="1100" b="1" spc="15" dirty="0">
                <a:solidFill>
                  <a:srgbClr val="FF00FF"/>
                </a:solidFill>
                <a:latin typeface="Arial"/>
                <a:cs typeface="Arial"/>
              </a:rPr>
              <a:t>l</a:t>
            </a:r>
            <a:r>
              <a:rPr sz="1100" b="1" spc="10" dirty="0">
                <a:solidFill>
                  <a:srgbClr val="FF00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552076" y="3619758"/>
            <a:ext cx="80899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writeEnable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73475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Banco de </a:t>
            </a:r>
            <a:r>
              <a:rPr dirty="0"/>
              <a:t>registos (dual-port </a:t>
            </a:r>
            <a:r>
              <a:rPr spc="-5" dirty="0"/>
              <a:t>memory) –</a:t>
            </a:r>
            <a:r>
              <a:rPr spc="40" dirty="0"/>
              <a:t> </a:t>
            </a:r>
            <a:r>
              <a:rPr spc="-10" dirty="0"/>
              <a:t>VHDL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155324" y="2009647"/>
            <a:ext cx="4257675" cy="6172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b="1" spc="-5" dirty="0">
                <a:latin typeface="Courier New"/>
                <a:cs typeface="Courier New"/>
              </a:rPr>
              <a:t>: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integer </a:t>
            </a:r>
            <a:r>
              <a:rPr sz="1800" b="1" spc="-10" dirty="0">
                <a:solidFill>
                  <a:srgbClr val="3232CC"/>
                </a:solidFill>
                <a:latin typeface="Courier New"/>
                <a:cs typeface="Courier New"/>
              </a:rPr>
              <a:t>range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1 </a:t>
            </a:r>
            <a:r>
              <a:rPr sz="1800" b="1" spc="-10" dirty="0">
                <a:solidFill>
                  <a:srgbClr val="3232CC"/>
                </a:solidFill>
                <a:latin typeface="Courier New"/>
                <a:cs typeface="Courier New"/>
              </a:rPr>
              <a:t>to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128 </a:t>
            </a:r>
            <a:r>
              <a:rPr sz="1800" b="1" spc="-5" dirty="0">
                <a:latin typeface="Courier New"/>
                <a:cs typeface="Courier New"/>
              </a:rPr>
              <a:t>:=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32</a:t>
            </a:r>
            <a:r>
              <a:rPr sz="1800" b="1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3014345" algn="l"/>
              </a:tabLst>
            </a:pPr>
            <a:r>
              <a:rPr sz="1800" b="1" spc="-5" dirty="0">
                <a:latin typeface="Courier New"/>
                <a:cs typeface="Courier New"/>
              </a:rPr>
              <a:t>: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integer </a:t>
            </a:r>
            <a:r>
              <a:rPr sz="1800" b="1" spc="-10" dirty="0">
                <a:solidFill>
                  <a:srgbClr val="3232CC"/>
                </a:solidFill>
                <a:latin typeface="Courier New"/>
                <a:cs typeface="Courier New"/>
              </a:rPr>
              <a:t>range</a:t>
            </a:r>
            <a:r>
              <a:rPr sz="1800" b="1" spc="1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800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232CC"/>
                </a:solidFill>
                <a:latin typeface="Courier New"/>
                <a:cs typeface="Courier New"/>
              </a:rPr>
              <a:t>to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10 </a:t>
            </a:r>
            <a:r>
              <a:rPr sz="1800" b="1" spc="-5" dirty="0">
                <a:latin typeface="Courier New"/>
                <a:cs typeface="Courier New"/>
              </a:rPr>
              <a:t>:=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800" b="1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3941" y="1713991"/>
            <a:ext cx="2621280" cy="120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5080" indent="-181610">
              <a:lnSpc>
                <a:spcPct val="1078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232CC"/>
                </a:solidFill>
                <a:latin typeface="Courier New"/>
                <a:cs typeface="Courier New"/>
              </a:rPr>
              <a:t>entity </a:t>
            </a:r>
            <a:r>
              <a:rPr sz="1800" b="1" spc="-10" dirty="0">
                <a:latin typeface="Courier New"/>
                <a:cs typeface="Courier New"/>
              </a:rPr>
              <a:t>DP_Memory </a:t>
            </a:r>
            <a:r>
              <a:rPr sz="1800" b="1" spc="-5" dirty="0">
                <a:solidFill>
                  <a:srgbClr val="3232CC"/>
                </a:solidFill>
                <a:latin typeface="Courier New"/>
                <a:cs typeface="Courier New"/>
              </a:rPr>
              <a:t>is  </a:t>
            </a:r>
            <a:r>
              <a:rPr sz="1800" b="1" spc="-10" dirty="0">
                <a:solidFill>
                  <a:srgbClr val="3232CC"/>
                </a:solidFill>
                <a:latin typeface="Courier New"/>
                <a:cs typeface="Courier New"/>
              </a:rPr>
              <a:t>generic</a:t>
            </a:r>
            <a:r>
              <a:rPr sz="1800" b="1" spc="-10" dirty="0">
                <a:latin typeface="Courier New"/>
                <a:cs typeface="Courier New"/>
              </a:rPr>
              <a:t>(WORD_BITS</a:t>
            </a:r>
            <a:endParaRPr sz="1800">
              <a:latin typeface="Courier New"/>
              <a:cs typeface="Courier New"/>
            </a:endParaRPr>
          </a:p>
          <a:p>
            <a:pPr marL="1266825">
              <a:lnSpc>
                <a:spcPct val="100000"/>
              </a:lnSpc>
              <a:spcBef>
                <a:spcPts val="165"/>
              </a:spcBef>
            </a:pPr>
            <a:r>
              <a:rPr sz="1800" b="1" spc="-10" dirty="0">
                <a:latin typeface="Courier New"/>
                <a:cs typeface="Courier New"/>
              </a:rPr>
              <a:t>ADDR_BITS</a:t>
            </a:r>
            <a:endParaRPr sz="1800">
              <a:latin typeface="Courier New"/>
              <a:cs typeface="Courier New"/>
            </a:endParaRPr>
          </a:p>
          <a:p>
            <a:pPr marL="193675">
              <a:lnSpc>
                <a:spcPct val="100000"/>
              </a:lnSpc>
              <a:spcBef>
                <a:spcPts val="170"/>
              </a:spcBef>
            </a:pPr>
            <a:r>
              <a:rPr sz="1800" b="1" spc="-5" dirty="0">
                <a:solidFill>
                  <a:srgbClr val="3232CC"/>
                </a:solidFill>
                <a:latin typeface="Courier New"/>
                <a:cs typeface="Courier New"/>
              </a:rPr>
              <a:t>port</a:t>
            </a:r>
            <a:r>
              <a:rPr sz="1800" b="1" spc="-5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5128" y="2896614"/>
            <a:ext cx="3469640" cy="6172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1271270" algn="l"/>
                <a:tab pos="2091055" algn="l"/>
              </a:tabLst>
            </a:pPr>
            <a:r>
              <a:rPr sz="1800" b="1" spc="-5" dirty="0">
                <a:latin typeface="Courier New"/>
                <a:cs typeface="Courier New"/>
              </a:rPr>
              <a:t>clk	: </a:t>
            </a:r>
            <a:r>
              <a:rPr sz="1800" b="1" spc="-10" dirty="0">
                <a:solidFill>
                  <a:srgbClr val="3232CC"/>
                </a:solidFill>
                <a:latin typeface="Courier New"/>
                <a:cs typeface="Courier New"/>
              </a:rPr>
              <a:t>in	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std_logic</a:t>
            </a:r>
            <a:r>
              <a:rPr sz="1800" b="1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b="1" spc="-5" dirty="0">
                <a:solidFill>
                  <a:srgbClr val="006400"/>
                </a:solidFill>
                <a:latin typeface="Courier New"/>
                <a:cs typeface="Courier New"/>
              </a:rPr>
              <a:t>-- </a:t>
            </a:r>
            <a:r>
              <a:rPr sz="1800" b="1" spc="-10" dirty="0">
                <a:solidFill>
                  <a:srgbClr val="006400"/>
                </a:solidFill>
                <a:latin typeface="Courier New"/>
                <a:cs typeface="Courier New"/>
              </a:rPr>
              <a:t>asynchronous </a:t>
            </a:r>
            <a:r>
              <a:rPr sz="1800" b="1" spc="-5" dirty="0">
                <a:solidFill>
                  <a:srgbClr val="006400"/>
                </a:solidFill>
                <a:latin typeface="Courier New"/>
                <a:cs typeface="Courier New"/>
              </a:rPr>
              <a:t>read</a:t>
            </a:r>
            <a:r>
              <a:rPr sz="1800" b="1" spc="-65" dirty="0">
                <a:solidFill>
                  <a:srgbClr val="0064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6400"/>
                </a:solidFill>
                <a:latin typeface="Courier New"/>
                <a:cs typeface="Courier New"/>
              </a:rPr>
              <a:t>port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5128" y="3487926"/>
            <a:ext cx="112014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re</a:t>
            </a:r>
            <a:r>
              <a:rPr sz="1800" b="1" spc="-20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d</a:t>
            </a:r>
            <a:r>
              <a:rPr sz="1800" b="1" spc="-20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ddr  re</a:t>
            </a:r>
            <a:r>
              <a:rPr sz="1800" b="1" spc="-20" dirty="0">
                <a:latin typeface="Courier New"/>
                <a:cs typeface="Courier New"/>
              </a:rPr>
              <a:t>a</a:t>
            </a:r>
            <a:r>
              <a:rPr sz="1800" b="1" spc="-5" dirty="0">
                <a:latin typeface="Courier New"/>
                <a:cs typeface="Courier New"/>
              </a:rPr>
              <a:t>d</a:t>
            </a:r>
            <a:r>
              <a:rPr sz="1800" b="1" spc="-20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ata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3952" y="3487926"/>
            <a:ext cx="6167120" cy="6172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b="1" spc="-5" dirty="0">
                <a:latin typeface="Courier New"/>
                <a:cs typeface="Courier New"/>
              </a:rPr>
              <a:t>: </a:t>
            </a:r>
            <a:r>
              <a:rPr sz="1800" b="1" spc="-10" dirty="0">
                <a:solidFill>
                  <a:srgbClr val="3232CC"/>
                </a:solidFill>
                <a:latin typeface="Courier New"/>
                <a:cs typeface="Courier New"/>
              </a:rPr>
              <a:t>in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std_logic_vector</a:t>
            </a:r>
            <a:r>
              <a:rPr sz="1800" b="1" spc="-10" dirty="0">
                <a:latin typeface="Courier New"/>
                <a:cs typeface="Courier New"/>
              </a:rPr>
              <a:t>(ADDR_BITS-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1 </a:t>
            </a:r>
            <a:r>
              <a:rPr sz="1800" b="1" spc="-10" dirty="0">
                <a:solidFill>
                  <a:srgbClr val="3232CC"/>
                </a:solidFill>
                <a:latin typeface="Courier New"/>
                <a:cs typeface="Courier New"/>
              </a:rPr>
              <a:t>downto</a:t>
            </a:r>
            <a:r>
              <a:rPr sz="1800" b="1" spc="1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800" b="1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b="1" spc="-5" dirty="0">
                <a:latin typeface="Courier New"/>
                <a:cs typeface="Courier New"/>
              </a:rPr>
              <a:t>: </a:t>
            </a:r>
            <a:r>
              <a:rPr sz="1800" b="1" spc="-10" dirty="0">
                <a:solidFill>
                  <a:srgbClr val="3232CC"/>
                </a:solidFill>
                <a:latin typeface="Courier New"/>
                <a:cs typeface="Courier New"/>
              </a:rPr>
              <a:t>out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std_logic_vector</a:t>
            </a:r>
            <a:r>
              <a:rPr sz="1800" b="1" spc="-10" dirty="0">
                <a:latin typeface="Courier New"/>
                <a:cs typeface="Courier New"/>
              </a:rPr>
              <a:t>(WORD_BITS-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1 </a:t>
            </a:r>
            <a:r>
              <a:rPr sz="1800" b="1" spc="-10" dirty="0">
                <a:solidFill>
                  <a:srgbClr val="3232CC"/>
                </a:solidFill>
                <a:latin typeface="Courier New"/>
                <a:cs typeface="Courier New"/>
              </a:rPr>
              <a:t>downto</a:t>
            </a:r>
            <a:r>
              <a:rPr sz="1800" b="1" spc="2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800" b="1" spc="-1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806078" y="4461212"/>
          <a:ext cx="7435848" cy="819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2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127">
                <a:tc>
                  <a:txBody>
                    <a:bodyPr/>
                    <a:lstStyle/>
                    <a:p>
                      <a:pPr marL="31750">
                        <a:lnSpc>
                          <a:spcPts val="1750"/>
                        </a:lnSpc>
                      </a:pPr>
                      <a:r>
                        <a:rPr sz="1800" b="1" spc="-5" dirty="0">
                          <a:solidFill>
                            <a:srgbClr val="006400"/>
                          </a:solidFill>
                          <a:latin typeface="Courier New"/>
                          <a:cs typeface="Courier New"/>
                        </a:rPr>
                        <a:t>--</a:t>
                      </a:r>
                      <a:r>
                        <a:rPr sz="1800" b="1" spc="-45" dirty="0">
                          <a:solidFill>
                            <a:srgbClr val="0064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6400"/>
                          </a:solidFill>
                          <a:latin typeface="Courier New"/>
                          <a:cs typeface="Courier New"/>
                        </a:rPr>
                        <a:t>synchronous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750"/>
                        </a:lnSpc>
                      </a:pPr>
                      <a:r>
                        <a:rPr sz="1800" b="1" spc="-10" dirty="0">
                          <a:solidFill>
                            <a:srgbClr val="006400"/>
                          </a:solidFill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1800" b="1" spc="-20" dirty="0">
                          <a:solidFill>
                            <a:srgbClr val="0064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6400"/>
                          </a:solidFill>
                          <a:latin typeface="Courier New"/>
                          <a:cs typeface="Courier New"/>
                        </a:rPr>
                        <a:t>port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5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writeAddr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8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10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std_logic_vector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(ADDR_BITS-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b="1" spc="-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downto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2010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127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writeData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8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64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std_logic_vector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(WORD_BITS-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spc="-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downto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964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463941" y="5261862"/>
            <a:ext cx="41846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0680">
              <a:lnSpc>
                <a:spcPct val="1078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writeEnable </a:t>
            </a:r>
            <a:r>
              <a:rPr sz="1800" b="1" spc="-5" dirty="0">
                <a:latin typeface="Courier New"/>
                <a:cs typeface="Courier New"/>
              </a:rPr>
              <a:t>: </a:t>
            </a:r>
            <a:r>
              <a:rPr sz="1800" b="1" spc="-10" dirty="0">
                <a:solidFill>
                  <a:srgbClr val="3232CC"/>
                </a:solidFill>
                <a:latin typeface="Courier New"/>
                <a:cs typeface="Courier New"/>
              </a:rPr>
              <a:t>in</a:t>
            </a:r>
            <a:r>
              <a:rPr sz="1800" b="1" spc="-22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std_logic</a:t>
            </a:r>
            <a:r>
              <a:rPr sz="1800" b="1" spc="-10" dirty="0">
                <a:latin typeface="Courier New"/>
                <a:cs typeface="Courier New"/>
              </a:rPr>
              <a:t>);  </a:t>
            </a:r>
            <a:r>
              <a:rPr sz="1800" b="1" spc="-5" dirty="0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sz="1800" b="1" spc="-2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DP_Memory;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73475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Banco de </a:t>
            </a:r>
            <a:r>
              <a:rPr dirty="0"/>
              <a:t>registos (dual-port </a:t>
            </a:r>
            <a:r>
              <a:rPr spc="-5" dirty="0"/>
              <a:t>memory) –</a:t>
            </a:r>
            <a:r>
              <a:rPr spc="40" dirty="0"/>
              <a:t> </a:t>
            </a:r>
            <a:r>
              <a:rPr spc="-10" dirty="0"/>
              <a:t>VHDL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76641" y="1692045"/>
            <a:ext cx="7522845" cy="24669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architecture </a:t>
            </a:r>
            <a:r>
              <a:rPr sz="1600" b="1" spc="-5" dirty="0">
                <a:latin typeface="Courier New"/>
                <a:cs typeface="Courier New"/>
              </a:rPr>
              <a:t>Behavioral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of </a:t>
            </a:r>
            <a:r>
              <a:rPr sz="1600" b="1" spc="-5" dirty="0">
                <a:latin typeface="Courier New"/>
                <a:cs typeface="Courier New"/>
              </a:rPr>
              <a:t>DP_Memory</a:t>
            </a:r>
            <a:r>
              <a:rPr sz="1600" b="1" spc="4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  <a:p>
            <a:pPr marL="180975" marR="5080">
              <a:lnSpc>
                <a:spcPct val="111300"/>
              </a:lnSpc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subtype </a:t>
            </a:r>
            <a:r>
              <a:rPr sz="1600" b="1" spc="-5" dirty="0">
                <a:latin typeface="Courier New"/>
                <a:cs typeface="Courier New"/>
              </a:rPr>
              <a:t>TDataWord </a:t>
            </a:r>
            <a:r>
              <a:rPr sz="1600" b="1" dirty="0">
                <a:solidFill>
                  <a:srgbClr val="3232CC"/>
                </a:solidFill>
                <a:latin typeface="Courier New"/>
                <a:cs typeface="Courier New"/>
              </a:rPr>
              <a:t>is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std_logic_vector</a:t>
            </a:r>
            <a:r>
              <a:rPr sz="1600" b="1" spc="-5" dirty="0">
                <a:latin typeface="Courier New"/>
                <a:cs typeface="Courier New"/>
              </a:rPr>
              <a:t>(WORD_BITS-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1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downto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latin typeface="Courier New"/>
                <a:cs typeface="Courier New"/>
              </a:rPr>
              <a:t>); 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type </a:t>
            </a:r>
            <a:r>
              <a:rPr sz="1600" b="1" spc="-5" dirty="0">
                <a:latin typeface="Courier New"/>
                <a:cs typeface="Courier New"/>
              </a:rPr>
              <a:t>TMem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is array 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0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to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600" b="1" spc="-5" dirty="0">
                <a:latin typeface="Courier New"/>
                <a:cs typeface="Courier New"/>
              </a:rPr>
              <a:t>**ADDR_BITS-1)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of </a:t>
            </a:r>
            <a:r>
              <a:rPr sz="1600" b="1" spc="-5" dirty="0">
                <a:latin typeface="Courier New"/>
                <a:cs typeface="Courier New"/>
              </a:rPr>
              <a:t>TDataWord; 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signal </a:t>
            </a:r>
            <a:r>
              <a:rPr sz="1600" b="1" spc="-5" dirty="0">
                <a:latin typeface="Courier New"/>
                <a:cs typeface="Courier New"/>
              </a:rPr>
              <a:t>s_memory : TMem </a:t>
            </a:r>
            <a:r>
              <a:rPr sz="1600" b="1" dirty="0">
                <a:latin typeface="Courier New"/>
                <a:cs typeface="Courier New"/>
              </a:rPr>
              <a:t>:= 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others </a:t>
            </a:r>
            <a:r>
              <a:rPr sz="1600" b="1" spc="-5" dirty="0">
                <a:latin typeface="Courier New"/>
                <a:cs typeface="Courier New"/>
              </a:rPr>
              <a:t>=&gt; (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others </a:t>
            </a:r>
            <a:r>
              <a:rPr sz="1600" b="1" spc="-5" dirty="0">
                <a:latin typeface="Courier New"/>
                <a:cs typeface="Courier New"/>
              </a:rPr>
              <a:t>=&gt;</a:t>
            </a:r>
            <a:r>
              <a:rPr sz="1600" b="1" spc="9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'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latin typeface="Courier New"/>
                <a:cs typeface="Courier New"/>
              </a:rPr>
              <a:t>'));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180975" marR="3914775">
              <a:lnSpc>
                <a:spcPct val="111200"/>
              </a:lnSpc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process</a:t>
            </a:r>
            <a:r>
              <a:rPr sz="1600" b="1" spc="-5" dirty="0">
                <a:latin typeface="Courier New"/>
                <a:cs typeface="Courier New"/>
              </a:rPr>
              <a:t>(clk, writeEnable)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is  begin</a:t>
            </a:r>
            <a:endParaRPr sz="1600">
              <a:latin typeface="Courier New"/>
              <a:cs typeface="Courier New"/>
            </a:endParaRPr>
          </a:p>
          <a:p>
            <a:pPr marL="805815" marR="3533775" indent="-271780">
              <a:lnSpc>
                <a:spcPct val="111200"/>
              </a:lnSpc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if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rising_edge</a:t>
            </a:r>
            <a:r>
              <a:rPr sz="1600" b="1" spc="-5" dirty="0">
                <a:latin typeface="Courier New"/>
                <a:cs typeface="Courier New"/>
              </a:rPr>
              <a:t>(clk) )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then  if</a:t>
            </a:r>
            <a:r>
              <a:rPr sz="1600" b="1" spc="-5" dirty="0">
                <a:latin typeface="Courier New"/>
                <a:cs typeface="Courier New"/>
              </a:rPr>
              <a:t>(writeEnable = '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-5" dirty="0">
                <a:latin typeface="Courier New"/>
                <a:cs typeface="Courier New"/>
              </a:rPr>
              <a:t>')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798" y="4161534"/>
            <a:ext cx="1600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urier New"/>
                <a:cs typeface="Courier New"/>
              </a:rPr>
              <a:t>&lt;=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writeData;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7997" y="4133492"/>
            <a:ext cx="5956300" cy="1653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205" marR="50800" indent="264795">
              <a:lnSpc>
                <a:spcPct val="111200"/>
              </a:lnSpc>
              <a:spcBef>
                <a:spcPts val="100"/>
              </a:spcBef>
            </a:pPr>
            <a:r>
              <a:rPr sz="1600" b="1" spc="-5" dirty="0">
                <a:latin typeface="Courier New"/>
                <a:cs typeface="Courier New"/>
              </a:rPr>
              <a:t>s_memory(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to_integer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unsigned</a:t>
            </a:r>
            <a:r>
              <a:rPr sz="1600" b="1" spc="-5" dirty="0">
                <a:latin typeface="Courier New"/>
                <a:cs typeface="Courier New"/>
              </a:rPr>
              <a:t>(writeAddr))) 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end if;</a:t>
            </a:r>
            <a:endParaRPr sz="1600">
              <a:latin typeface="Courier New"/>
              <a:cs typeface="Courier New"/>
            </a:endParaRPr>
          </a:p>
          <a:p>
            <a:pPr marR="4483735" indent="353060">
              <a:lnSpc>
                <a:spcPct val="111200"/>
              </a:lnSpc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end if;  end</a:t>
            </a:r>
            <a:r>
              <a:rPr sz="1600" b="1" spc="-6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process;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1600" b="1" spc="-5" dirty="0">
                <a:latin typeface="Courier New"/>
                <a:cs typeface="Courier New"/>
              </a:rPr>
              <a:t>readData &lt;= (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others </a:t>
            </a:r>
            <a:r>
              <a:rPr sz="1600" b="1" spc="-5" dirty="0">
                <a:latin typeface="Courier New"/>
                <a:cs typeface="Courier New"/>
              </a:rPr>
              <a:t>=&gt; '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latin typeface="Courier New"/>
                <a:cs typeface="Courier New"/>
              </a:rPr>
              <a:t>')</a:t>
            </a:r>
            <a:r>
              <a:rPr sz="1600" b="1" spc="3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when</a:t>
            </a:r>
            <a:endParaRPr sz="1600">
              <a:latin typeface="Courier New"/>
              <a:cs typeface="Courier New"/>
            </a:endParaRPr>
          </a:p>
          <a:p>
            <a:pPr marL="2157730">
              <a:lnSpc>
                <a:spcPct val="100000"/>
              </a:lnSpc>
              <a:spcBef>
                <a:spcPts val="219"/>
              </a:spcBef>
            </a:pP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to_integer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unsigned</a:t>
            </a:r>
            <a:r>
              <a:rPr sz="1600" b="1" spc="-5" dirty="0">
                <a:latin typeface="Courier New"/>
                <a:cs typeface="Courier New"/>
              </a:rPr>
              <a:t>(readAddr))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5042" y="5517893"/>
            <a:ext cx="1111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=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latin typeface="Courier New"/>
                <a:cs typeface="Courier New"/>
              </a:rPr>
              <a:t>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6641" y="5761123"/>
            <a:ext cx="7481570" cy="5683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60625"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latin typeface="Courier New"/>
                <a:cs typeface="Courier New"/>
              </a:rPr>
              <a:t>s_memory(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to_integer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unsigned</a:t>
            </a:r>
            <a:r>
              <a:rPr sz="1600" b="1" spc="-5" dirty="0">
                <a:latin typeface="Courier New"/>
                <a:cs typeface="Courier New"/>
              </a:rPr>
              <a:t>(readAddr)));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end </a:t>
            </a:r>
            <a:r>
              <a:rPr sz="1600" b="1" spc="-5" dirty="0">
                <a:latin typeface="Courier New"/>
                <a:cs typeface="Courier New"/>
              </a:rPr>
              <a:t>Behavioral;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4217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Banco de </a:t>
            </a:r>
            <a:r>
              <a:rPr dirty="0"/>
              <a:t>registos </a:t>
            </a:r>
            <a:r>
              <a:rPr spc="-5" dirty="0"/>
              <a:t>–</a:t>
            </a:r>
            <a:r>
              <a:rPr spc="-30" dirty="0"/>
              <a:t> </a:t>
            </a:r>
            <a:r>
              <a:rPr spc="-10" dirty="0"/>
              <a:t>VHDL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3941" y="2305303"/>
            <a:ext cx="3848100" cy="10864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b="1" spc="-5" dirty="0">
                <a:solidFill>
                  <a:srgbClr val="3232CC"/>
                </a:solidFill>
                <a:latin typeface="Courier New"/>
                <a:cs typeface="Courier New"/>
              </a:rPr>
              <a:t>library</a:t>
            </a:r>
            <a:r>
              <a:rPr sz="1800" b="1" spc="-2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ieee</a:t>
            </a:r>
            <a:r>
              <a:rPr sz="1800" b="1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b="1" spc="-5" dirty="0">
                <a:solidFill>
                  <a:srgbClr val="3232CC"/>
                </a:solidFill>
                <a:latin typeface="Courier New"/>
                <a:cs typeface="Courier New"/>
              </a:rPr>
              <a:t>use</a:t>
            </a:r>
            <a:r>
              <a:rPr sz="1800" b="1" spc="-3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ieee.std_logic_1164</a:t>
            </a:r>
            <a:r>
              <a:rPr sz="1800" b="1" spc="-10" dirty="0">
                <a:latin typeface="Courier New"/>
                <a:cs typeface="Courier New"/>
              </a:rPr>
              <a:t>.</a:t>
            </a:r>
            <a:r>
              <a:rPr sz="1800" b="1" spc="-10" dirty="0">
                <a:solidFill>
                  <a:srgbClr val="3232CC"/>
                </a:solidFill>
                <a:latin typeface="Courier New"/>
                <a:cs typeface="Courier New"/>
              </a:rPr>
              <a:t>all</a:t>
            </a:r>
            <a:r>
              <a:rPr sz="1800" b="1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800" b="1" spc="-10" dirty="0">
                <a:solidFill>
                  <a:srgbClr val="3232CC"/>
                </a:solidFill>
                <a:latin typeface="Courier New"/>
                <a:cs typeface="Courier New"/>
              </a:rPr>
              <a:t>entity </a:t>
            </a:r>
            <a:r>
              <a:rPr sz="1800" b="1" spc="-10" dirty="0">
                <a:latin typeface="Courier New"/>
                <a:cs typeface="Courier New"/>
              </a:rPr>
              <a:t>RegFile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232CC"/>
                </a:solidFill>
                <a:latin typeface="Courier New"/>
                <a:cs typeface="Courier New"/>
              </a:rPr>
              <a:t>is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26247" y="3452324"/>
          <a:ext cx="7624445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7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2127">
                <a:tc>
                  <a:txBody>
                    <a:bodyPr/>
                    <a:lstStyle/>
                    <a:p>
                      <a:pPr marR="61594" algn="r">
                        <a:lnSpc>
                          <a:spcPts val="1750"/>
                        </a:lnSpc>
                        <a:tabLst>
                          <a:tab pos="2509520" algn="l"/>
                        </a:tabLst>
                      </a:pPr>
                      <a:r>
                        <a:rPr sz="1800" b="1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po</a:t>
                      </a:r>
                      <a:r>
                        <a:rPr sz="1800" b="1" spc="-15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7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clk	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50"/>
                        </a:lnSpc>
                      </a:pPr>
                      <a:r>
                        <a:rPr sz="1800" b="1" spc="-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750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std_logic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5">
                <a:tc>
                  <a:txBody>
                    <a:bodyPr/>
                    <a:lstStyle/>
                    <a:p>
                      <a:pPr marR="60960" algn="r">
                        <a:lnSpc>
                          <a:spcPts val="2010"/>
                        </a:lnSpc>
                        <a:tabLst>
                          <a:tab pos="1788795" algn="l"/>
                        </a:tabLst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wr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En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e	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10"/>
                        </a:lnSpc>
                      </a:pPr>
                      <a:r>
                        <a:rPr sz="1800" b="1" spc="-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10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std_logic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655">
                <a:tc>
                  <a:txBody>
                    <a:bodyPr/>
                    <a:lstStyle/>
                    <a:p>
                      <a:pPr marR="60960" algn="r">
                        <a:lnSpc>
                          <a:spcPts val="2010"/>
                        </a:lnSpc>
                        <a:tabLst>
                          <a:tab pos="1788795" algn="l"/>
                        </a:tabLst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wr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Reg	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10"/>
                        </a:lnSpc>
                      </a:pPr>
                      <a:r>
                        <a:rPr sz="1800" b="1" spc="-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10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std_logic_vector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10"/>
                        </a:lnSpc>
                      </a:pPr>
                      <a:r>
                        <a:rPr sz="1800" b="1" spc="-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downto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1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655">
                <a:tc>
                  <a:txBody>
                    <a:bodyPr/>
                    <a:lstStyle/>
                    <a:p>
                      <a:pPr marR="61594" algn="r">
                        <a:lnSpc>
                          <a:spcPts val="2010"/>
                        </a:lnSpc>
                        <a:tabLst>
                          <a:tab pos="1788795" algn="l"/>
                        </a:tabLst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wr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Da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a	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10"/>
                        </a:lnSpc>
                      </a:pPr>
                      <a:r>
                        <a:rPr sz="1800" b="1" spc="-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10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std_logic_vector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10"/>
                        </a:lnSpc>
                      </a:pPr>
                      <a:r>
                        <a:rPr sz="1800" b="1" spc="-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downto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1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55">
                <a:tc>
                  <a:txBody>
                    <a:bodyPr/>
                    <a:lstStyle/>
                    <a:p>
                      <a:pPr marR="61594" algn="r">
                        <a:lnSpc>
                          <a:spcPts val="2010"/>
                        </a:lnSpc>
                        <a:tabLst>
                          <a:tab pos="1788795" algn="l"/>
                        </a:tabLst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re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eg1	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10"/>
                        </a:lnSpc>
                      </a:pPr>
                      <a:r>
                        <a:rPr sz="1800" b="1" spc="-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10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std_logic_vector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10"/>
                        </a:lnSpc>
                      </a:pPr>
                      <a:r>
                        <a:rPr sz="1800" b="1" spc="-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downto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1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655">
                <a:tc>
                  <a:txBody>
                    <a:bodyPr/>
                    <a:lstStyle/>
                    <a:p>
                      <a:pPr marR="61594" algn="r">
                        <a:lnSpc>
                          <a:spcPts val="2010"/>
                        </a:lnSpc>
                        <a:tabLst>
                          <a:tab pos="1788795" algn="l"/>
                        </a:tabLst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re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eg2	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10"/>
                        </a:lnSpc>
                      </a:pPr>
                      <a:r>
                        <a:rPr sz="1800" b="1" spc="-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10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std_logic_vector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10"/>
                        </a:lnSpc>
                      </a:pPr>
                      <a:r>
                        <a:rPr sz="1800" b="1" spc="-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downto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1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655">
                <a:tc>
                  <a:txBody>
                    <a:bodyPr/>
                    <a:lstStyle/>
                    <a:p>
                      <a:pPr marR="61594" algn="r">
                        <a:lnSpc>
                          <a:spcPts val="2010"/>
                        </a:lnSpc>
                        <a:tabLst>
                          <a:tab pos="1788795" algn="l"/>
                        </a:tabLst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re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1	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10"/>
                        </a:lnSpc>
                      </a:pPr>
                      <a:r>
                        <a:rPr sz="1800" b="1" spc="-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out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10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std_logic_vector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10"/>
                        </a:lnSpc>
                      </a:pPr>
                      <a:r>
                        <a:rPr sz="1800" b="1" spc="-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downto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1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127">
                <a:tc>
                  <a:txBody>
                    <a:bodyPr/>
                    <a:lstStyle/>
                    <a:p>
                      <a:pPr marR="61594" algn="r">
                        <a:lnSpc>
                          <a:spcPts val="1964"/>
                        </a:lnSpc>
                        <a:tabLst>
                          <a:tab pos="1788795" algn="l"/>
                        </a:tabLst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re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2	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64"/>
                        </a:lnSpc>
                      </a:pPr>
                      <a:r>
                        <a:rPr sz="1800" b="1" spc="-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out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64"/>
                        </a:lnSpc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std_logic_vector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64"/>
                        </a:lnSpc>
                      </a:pPr>
                      <a:r>
                        <a:rPr sz="1800" b="1" spc="-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downto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64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));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63941" y="5752589"/>
            <a:ext cx="166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sz="1800" b="1" spc="-8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RegFile;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39590" y="1456944"/>
            <a:ext cx="1477010" cy="1598930"/>
          </a:xfrm>
          <a:custGeom>
            <a:avLst/>
            <a:gdLst/>
            <a:ahLst/>
            <a:cxnLst/>
            <a:rect l="l" t="t" r="r" b="b"/>
            <a:pathLst>
              <a:path w="1477009" h="1598930">
                <a:moveTo>
                  <a:pt x="0" y="0"/>
                </a:moveTo>
                <a:lnTo>
                  <a:pt x="0" y="1598676"/>
                </a:lnTo>
                <a:lnTo>
                  <a:pt x="1476756" y="1598676"/>
                </a:lnTo>
                <a:lnTo>
                  <a:pt x="14767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39590" y="1456944"/>
            <a:ext cx="1477010" cy="1598930"/>
          </a:xfrm>
          <a:custGeom>
            <a:avLst/>
            <a:gdLst/>
            <a:ahLst/>
            <a:cxnLst/>
            <a:rect l="l" t="t" r="r" b="b"/>
            <a:pathLst>
              <a:path w="1477009" h="1598930">
                <a:moveTo>
                  <a:pt x="0" y="1598675"/>
                </a:moveTo>
                <a:lnTo>
                  <a:pt x="1476755" y="1598675"/>
                </a:lnTo>
                <a:lnTo>
                  <a:pt x="1476755" y="0"/>
                </a:lnTo>
                <a:lnTo>
                  <a:pt x="0" y="0"/>
                </a:lnTo>
                <a:lnTo>
                  <a:pt x="0" y="1598675"/>
                </a:lnTo>
                <a:close/>
              </a:path>
            </a:pathLst>
          </a:custGeom>
          <a:ln w="9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77794" y="2073755"/>
            <a:ext cx="54991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955" marR="5080" indent="-21590">
              <a:lnSpc>
                <a:spcPct val="100000"/>
              </a:lnSpc>
              <a:spcBef>
                <a:spcPts val="120"/>
              </a:spcBef>
            </a:pPr>
            <a:r>
              <a:rPr sz="1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Banco</a:t>
            </a:r>
            <a:r>
              <a:rPr sz="1000" u="sng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 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Registos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23153" y="3122675"/>
            <a:ext cx="0" cy="128270"/>
          </a:xfrm>
          <a:custGeom>
            <a:avLst/>
            <a:gdLst/>
            <a:ahLst/>
            <a:cxnLst/>
            <a:rect l="l" t="t" r="r" b="b"/>
            <a:pathLst>
              <a:path h="128269">
                <a:moveTo>
                  <a:pt x="0" y="128015"/>
                </a:moveTo>
                <a:lnTo>
                  <a:pt x="0" y="0"/>
                </a:lnTo>
              </a:path>
            </a:pathLst>
          </a:custGeom>
          <a:ln w="1522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85054" y="30556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19346" y="2148444"/>
            <a:ext cx="4673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"/>
                <a:cs typeface="Arial"/>
              </a:rPr>
              <a:t>D</a:t>
            </a:r>
            <a:r>
              <a:rPr sz="1200" spc="5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do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46736" y="1767444"/>
            <a:ext cx="756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spc="50" dirty="0">
                <a:latin typeface="Arial"/>
                <a:cs typeface="Arial"/>
              </a:rPr>
              <a:t>d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4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ç</a:t>
            </a:r>
            <a:r>
              <a:rPr sz="1200" spc="5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s  </a:t>
            </a:r>
            <a:r>
              <a:rPr sz="1200" spc="-10" dirty="0">
                <a:latin typeface="Arial"/>
                <a:cs typeface="Arial"/>
              </a:rPr>
              <a:t>dos  </a:t>
            </a:r>
            <a:r>
              <a:rPr sz="1200" spc="-5" dirty="0">
                <a:latin typeface="Arial"/>
                <a:cs typeface="Arial"/>
              </a:rPr>
              <a:t>registos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2184" y="2727564"/>
            <a:ext cx="4673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"/>
                <a:cs typeface="Arial"/>
              </a:rPr>
              <a:t>D</a:t>
            </a:r>
            <a:r>
              <a:rPr sz="1200" spc="5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do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77233" y="1621536"/>
            <a:ext cx="147955" cy="878205"/>
          </a:xfrm>
          <a:custGeom>
            <a:avLst/>
            <a:gdLst/>
            <a:ahLst/>
            <a:cxnLst/>
            <a:rect l="l" t="t" r="r" b="b"/>
            <a:pathLst>
              <a:path w="147954" h="878205">
                <a:moveTo>
                  <a:pt x="147827" y="0"/>
                </a:moveTo>
                <a:lnTo>
                  <a:pt x="119681" y="5453"/>
                </a:lnTo>
                <a:lnTo>
                  <a:pt x="96392" y="20764"/>
                </a:lnTo>
                <a:lnTo>
                  <a:pt x="80533" y="44362"/>
                </a:lnTo>
                <a:lnTo>
                  <a:pt x="74675" y="74675"/>
                </a:lnTo>
                <a:lnTo>
                  <a:pt x="74675" y="362711"/>
                </a:lnTo>
                <a:lnTo>
                  <a:pt x="68794" y="393263"/>
                </a:lnTo>
                <a:lnTo>
                  <a:pt x="52768" y="417385"/>
                </a:lnTo>
                <a:lnTo>
                  <a:pt x="29027" y="433220"/>
                </a:lnTo>
                <a:lnTo>
                  <a:pt x="0" y="438911"/>
                </a:lnTo>
                <a:lnTo>
                  <a:pt x="29027" y="444365"/>
                </a:lnTo>
                <a:lnTo>
                  <a:pt x="52768" y="459676"/>
                </a:lnTo>
                <a:lnTo>
                  <a:pt x="68794" y="483274"/>
                </a:lnTo>
                <a:lnTo>
                  <a:pt x="74675" y="513587"/>
                </a:lnTo>
                <a:lnTo>
                  <a:pt x="74675" y="801623"/>
                </a:lnTo>
                <a:lnTo>
                  <a:pt x="80533" y="832175"/>
                </a:lnTo>
                <a:lnTo>
                  <a:pt x="96392" y="856297"/>
                </a:lnTo>
                <a:lnTo>
                  <a:pt x="119681" y="872132"/>
                </a:lnTo>
                <a:lnTo>
                  <a:pt x="147827" y="877823"/>
                </a:lnTo>
              </a:path>
            </a:pathLst>
          </a:custGeom>
          <a:ln w="3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95821" y="1795272"/>
            <a:ext cx="167640" cy="923925"/>
          </a:xfrm>
          <a:custGeom>
            <a:avLst/>
            <a:gdLst/>
            <a:ahLst/>
            <a:cxnLst/>
            <a:rect l="l" t="t" r="r" b="b"/>
            <a:pathLst>
              <a:path w="167640" h="923925">
                <a:moveTo>
                  <a:pt x="0" y="0"/>
                </a:moveTo>
                <a:lnTo>
                  <a:pt x="33027" y="6286"/>
                </a:lnTo>
                <a:lnTo>
                  <a:pt x="59626" y="22859"/>
                </a:lnTo>
                <a:lnTo>
                  <a:pt x="77366" y="46291"/>
                </a:lnTo>
                <a:lnTo>
                  <a:pt x="83819" y="73151"/>
                </a:lnTo>
                <a:lnTo>
                  <a:pt x="83819" y="387095"/>
                </a:lnTo>
                <a:lnTo>
                  <a:pt x="90273" y="414837"/>
                </a:lnTo>
                <a:lnTo>
                  <a:pt x="108013" y="438721"/>
                </a:lnTo>
                <a:lnTo>
                  <a:pt x="134612" y="455461"/>
                </a:lnTo>
                <a:lnTo>
                  <a:pt x="167639" y="461771"/>
                </a:lnTo>
                <a:lnTo>
                  <a:pt x="134612" y="468058"/>
                </a:lnTo>
                <a:lnTo>
                  <a:pt x="108013" y="484631"/>
                </a:lnTo>
                <a:lnTo>
                  <a:pt x="90273" y="508063"/>
                </a:lnTo>
                <a:lnTo>
                  <a:pt x="83819" y="534923"/>
                </a:lnTo>
                <a:lnTo>
                  <a:pt x="83819" y="848867"/>
                </a:lnTo>
                <a:lnTo>
                  <a:pt x="77366" y="876609"/>
                </a:lnTo>
                <a:lnTo>
                  <a:pt x="59626" y="900493"/>
                </a:lnTo>
                <a:lnTo>
                  <a:pt x="33027" y="917233"/>
                </a:lnTo>
                <a:lnTo>
                  <a:pt x="0" y="923543"/>
                </a:lnTo>
              </a:path>
            </a:pathLst>
          </a:custGeom>
          <a:ln w="3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96689" y="1658111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27419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61282" y="1598676"/>
            <a:ext cx="178435" cy="119380"/>
          </a:xfrm>
          <a:custGeom>
            <a:avLst/>
            <a:gdLst/>
            <a:ahLst/>
            <a:cxnLst/>
            <a:rect l="l" t="t" r="r" b="b"/>
            <a:pathLst>
              <a:path w="178434" h="119380">
                <a:moveTo>
                  <a:pt x="178308" y="59436"/>
                </a:moveTo>
                <a:lnTo>
                  <a:pt x="0" y="0"/>
                </a:lnTo>
                <a:lnTo>
                  <a:pt x="0" y="118872"/>
                </a:lnTo>
                <a:lnTo>
                  <a:pt x="178308" y="59436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39362" y="1600200"/>
            <a:ext cx="86995" cy="114300"/>
          </a:xfrm>
          <a:custGeom>
            <a:avLst/>
            <a:gdLst/>
            <a:ahLst/>
            <a:cxnLst/>
            <a:rect l="l" t="t" r="r" b="b"/>
            <a:pathLst>
              <a:path w="86995" h="114300">
                <a:moveTo>
                  <a:pt x="86867" y="0"/>
                </a:moveTo>
                <a:lnTo>
                  <a:pt x="0" y="114299"/>
                </a:lnTo>
              </a:path>
            </a:pathLst>
          </a:custGeom>
          <a:ln w="7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67815" y="1465657"/>
            <a:ext cx="806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15" dirty="0">
                <a:latin typeface="Arial"/>
                <a:cs typeface="Arial"/>
              </a:rPr>
              <a:t>5</a:t>
            </a:r>
            <a:endParaRPr sz="7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94459" y="1467203"/>
            <a:ext cx="458470" cy="737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20"/>
              </a:spcBef>
            </a:pPr>
            <a:r>
              <a:rPr sz="1000" spc="5" dirty="0">
                <a:latin typeface="Arial"/>
                <a:cs typeface="Arial"/>
              </a:rPr>
              <a:t>Read  </a:t>
            </a:r>
            <a:r>
              <a:rPr sz="1000" spc="-5" dirty="0">
                <a:latin typeface="Arial"/>
                <a:cs typeface="Arial"/>
              </a:rPr>
              <a:t>Reg.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#1</a:t>
            </a:r>
            <a:endParaRPr sz="10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780"/>
              </a:spcBef>
            </a:pPr>
            <a:r>
              <a:rPr sz="1000" spc="5" dirty="0">
                <a:latin typeface="Arial"/>
                <a:cs typeface="Arial"/>
              </a:rPr>
              <a:t>Read  </a:t>
            </a:r>
            <a:r>
              <a:rPr sz="1000" spc="-5" dirty="0">
                <a:latin typeface="Arial"/>
                <a:cs typeface="Arial"/>
              </a:rPr>
              <a:t>Reg.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#2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96689" y="2061972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27419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61282" y="2002536"/>
            <a:ext cx="178435" cy="119380"/>
          </a:xfrm>
          <a:custGeom>
            <a:avLst/>
            <a:gdLst/>
            <a:ahLst/>
            <a:cxnLst/>
            <a:rect l="l" t="t" r="r" b="b"/>
            <a:pathLst>
              <a:path w="178434" h="119380">
                <a:moveTo>
                  <a:pt x="178308" y="59436"/>
                </a:moveTo>
                <a:lnTo>
                  <a:pt x="0" y="0"/>
                </a:lnTo>
                <a:lnTo>
                  <a:pt x="0" y="118872"/>
                </a:lnTo>
                <a:lnTo>
                  <a:pt x="178308" y="59436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39362" y="2005583"/>
            <a:ext cx="86995" cy="114300"/>
          </a:xfrm>
          <a:custGeom>
            <a:avLst/>
            <a:gdLst/>
            <a:ahLst/>
            <a:cxnLst/>
            <a:rect l="l" t="t" r="r" b="b"/>
            <a:pathLst>
              <a:path w="86995" h="114300">
                <a:moveTo>
                  <a:pt x="86867" y="0"/>
                </a:moveTo>
                <a:lnTo>
                  <a:pt x="0" y="114299"/>
                </a:lnTo>
              </a:path>
            </a:pathLst>
          </a:custGeom>
          <a:ln w="7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67815" y="1871040"/>
            <a:ext cx="806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15" dirty="0">
                <a:latin typeface="Arial"/>
                <a:cs typeface="Arial"/>
              </a:rPr>
              <a:t>5</a:t>
            </a:r>
            <a:endParaRPr sz="7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39362" y="2394203"/>
            <a:ext cx="86995" cy="114300"/>
          </a:xfrm>
          <a:custGeom>
            <a:avLst/>
            <a:gdLst/>
            <a:ahLst/>
            <a:cxnLst/>
            <a:rect l="l" t="t" r="r" b="b"/>
            <a:pathLst>
              <a:path w="86995" h="114300">
                <a:moveTo>
                  <a:pt x="86867" y="0"/>
                </a:moveTo>
                <a:lnTo>
                  <a:pt x="0" y="114299"/>
                </a:lnTo>
              </a:path>
            </a:pathLst>
          </a:custGeom>
          <a:ln w="7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567815" y="2259660"/>
            <a:ext cx="806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15" dirty="0">
                <a:latin typeface="Arial"/>
                <a:cs typeface="Arial"/>
              </a:rPr>
              <a:t>5</a:t>
            </a:r>
            <a:endParaRPr sz="7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94459" y="2276447"/>
            <a:ext cx="31369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W</a:t>
            </a:r>
            <a:r>
              <a:rPr sz="1000" spc="-35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20" dirty="0">
                <a:latin typeface="Arial"/>
                <a:cs typeface="Arial"/>
              </a:rPr>
              <a:t>t</a:t>
            </a:r>
            <a:r>
              <a:rPr sz="1000" spc="5" dirty="0">
                <a:latin typeface="Arial"/>
                <a:cs typeface="Arial"/>
              </a:rPr>
              <a:t>e  </a:t>
            </a:r>
            <a:r>
              <a:rPr sz="1000" spc="-5" dirty="0">
                <a:latin typeface="Arial"/>
                <a:cs typeface="Arial"/>
              </a:rPr>
              <a:t>Reg.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96689" y="2467355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27419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61282" y="2407920"/>
            <a:ext cx="178435" cy="117475"/>
          </a:xfrm>
          <a:custGeom>
            <a:avLst/>
            <a:gdLst/>
            <a:ahLst/>
            <a:cxnLst/>
            <a:rect l="l" t="t" r="r" b="b"/>
            <a:pathLst>
              <a:path w="178434" h="117475">
                <a:moveTo>
                  <a:pt x="178308" y="59436"/>
                </a:moveTo>
                <a:lnTo>
                  <a:pt x="0" y="0"/>
                </a:lnTo>
                <a:lnTo>
                  <a:pt x="0" y="117348"/>
                </a:lnTo>
                <a:lnTo>
                  <a:pt x="178308" y="59436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894459" y="2680307"/>
            <a:ext cx="31369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Arial"/>
                <a:cs typeface="Arial"/>
              </a:rPr>
              <a:t>W</a:t>
            </a:r>
            <a:r>
              <a:rPr sz="1000" spc="-35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20" dirty="0">
                <a:latin typeface="Arial"/>
                <a:cs typeface="Arial"/>
              </a:rPr>
              <a:t>t</a:t>
            </a:r>
            <a:r>
              <a:rPr sz="1000" spc="5" dirty="0">
                <a:latin typeface="Arial"/>
                <a:cs typeface="Arial"/>
              </a:rPr>
              <a:t>e  </a:t>
            </a:r>
            <a:r>
              <a:rPr sz="1000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96689" y="2871216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2741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61282" y="2811780"/>
            <a:ext cx="178435" cy="119380"/>
          </a:xfrm>
          <a:custGeom>
            <a:avLst/>
            <a:gdLst/>
            <a:ahLst/>
            <a:cxnLst/>
            <a:rect l="l" t="t" r="r" b="b"/>
            <a:pathLst>
              <a:path w="178434" h="119380">
                <a:moveTo>
                  <a:pt x="178308" y="59436"/>
                </a:moveTo>
                <a:lnTo>
                  <a:pt x="0" y="0"/>
                </a:lnTo>
                <a:lnTo>
                  <a:pt x="0" y="118872"/>
                </a:lnTo>
                <a:lnTo>
                  <a:pt x="178308" y="594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5833" y="2813303"/>
            <a:ext cx="116205" cy="114300"/>
          </a:xfrm>
          <a:custGeom>
            <a:avLst/>
            <a:gdLst/>
            <a:ahLst/>
            <a:cxnLst/>
            <a:rect l="l" t="t" r="r" b="b"/>
            <a:pathLst>
              <a:path w="116204" h="114300">
                <a:moveTo>
                  <a:pt x="115823" y="0"/>
                </a:moveTo>
                <a:lnTo>
                  <a:pt x="0" y="114299"/>
                </a:lnTo>
              </a:path>
            </a:pathLst>
          </a:custGeom>
          <a:ln w="7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528191" y="2678760"/>
            <a:ext cx="1339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dirty="0">
                <a:latin typeface="Arial"/>
                <a:cs typeface="Arial"/>
              </a:rPr>
              <a:t>3</a:t>
            </a:r>
            <a:r>
              <a:rPr sz="750" b="1" spc="15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83306" y="2485235"/>
            <a:ext cx="709930" cy="557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5110" marR="6350" indent="141605" algn="r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"/>
                <a:cs typeface="Arial"/>
              </a:rPr>
              <a:t>R</a:t>
            </a:r>
            <a:r>
              <a:rPr sz="1000" spc="-20" dirty="0">
                <a:latin typeface="Arial"/>
                <a:cs typeface="Arial"/>
              </a:rPr>
              <a:t>e</a:t>
            </a:r>
            <a:r>
              <a:rPr sz="1000" spc="4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d 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#2</a:t>
            </a: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1000" spc="1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000" spc="-3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spc="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spc="2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00" spc="4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000" spc="10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320917" y="2662427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0" y="0"/>
                </a:moveTo>
                <a:lnTo>
                  <a:pt x="178307" y="0"/>
                </a:lnTo>
              </a:path>
            </a:pathLst>
          </a:custGeom>
          <a:ln w="2741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85509" y="2602992"/>
            <a:ext cx="178435" cy="117475"/>
          </a:xfrm>
          <a:custGeom>
            <a:avLst/>
            <a:gdLst/>
            <a:ahLst/>
            <a:cxnLst/>
            <a:rect l="l" t="t" r="r" b="b"/>
            <a:pathLst>
              <a:path w="178434" h="117475">
                <a:moveTo>
                  <a:pt x="178308" y="59436"/>
                </a:moveTo>
                <a:lnTo>
                  <a:pt x="0" y="0"/>
                </a:lnTo>
                <a:lnTo>
                  <a:pt x="0" y="117348"/>
                </a:lnTo>
                <a:lnTo>
                  <a:pt x="178308" y="594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34633" y="2609088"/>
            <a:ext cx="116205" cy="114300"/>
          </a:xfrm>
          <a:custGeom>
            <a:avLst/>
            <a:gdLst/>
            <a:ahLst/>
            <a:cxnLst/>
            <a:rect l="l" t="t" r="r" b="b"/>
            <a:pathLst>
              <a:path w="116204" h="114300">
                <a:moveTo>
                  <a:pt x="115823" y="0"/>
                </a:moveTo>
                <a:lnTo>
                  <a:pt x="0" y="114299"/>
                </a:lnTo>
              </a:path>
            </a:pathLst>
          </a:custGeom>
          <a:ln w="7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55466" y="2474544"/>
            <a:ext cx="1339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dirty="0">
                <a:latin typeface="Arial"/>
                <a:cs typeface="Arial"/>
              </a:rPr>
              <a:t>3</a:t>
            </a:r>
            <a:r>
              <a:rPr sz="750" b="1" spc="15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828670" y="1675991"/>
            <a:ext cx="462915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indent="141605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Arial"/>
                <a:cs typeface="Arial"/>
              </a:rPr>
              <a:t>R</a:t>
            </a:r>
            <a:r>
              <a:rPr sz="1000" spc="-20" dirty="0">
                <a:latin typeface="Arial"/>
                <a:cs typeface="Arial"/>
              </a:rPr>
              <a:t>e</a:t>
            </a:r>
            <a:r>
              <a:rPr sz="1000" spc="4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d 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#1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20917" y="1853183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0" y="0"/>
                </a:moveTo>
                <a:lnTo>
                  <a:pt x="178307" y="0"/>
                </a:lnTo>
              </a:path>
            </a:pathLst>
          </a:custGeom>
          <a:ln w="2741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85509" y="1793748"/>
            <a:ext cx="178435" cy="119380"/>
          </a:xfrm>
          <a:custGeom>
            <a:avLst/>
            <a:gdLst/>
            <a:ahLst/>
            <a:cxnLst/>
            <a:rect l="l" t="t" r="r" b="b"/>
            <a:pathLst>
              <a:path w="178434" h="119380">
                <a:moveTo>
                  <a:pt x="178308" y="59436"/>
                </a:moveTo>
                <a:lnTo>
                  <a:pt x="0" y="0"/>
                </a:lnTo>
                <a:lnTo>
                  <a:pt x="0" y="118872"/>
                </a:lnTo>
                <a:lnTo>
                  <a:pt x="178308" y="594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59017" y="1795272"/>
            <a:ext cx="102235" cy="114300"/>
          </a:xfrm>
          <a:custGeom>
            <a:avLst/>
            <a:gdLst/>
            <a:ahLst/>
            <a:cxnLst/>
            <a:rect l="l" t="t" r="r" b="b"/>
            <a:pathLst>
              <a:path w="102234" h="114300">
                <a:moveTo>
                  <a:pt x="102107" y="0"/>
                </a:moveTo>
                <a:lnTo>
                  <a:pt x="0" y="114299"/>
                </a:lnTo>
              </a:path>
            </a:pathLst>
          </a:custGeom>
          <a:ln w="7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370706" y="1660728"/>
            <a:ext cx="13398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dirty="0">
                <a:latin typeface="Arial"/>
                <a:cs typeface="Arial"/>
              </a:rPr>
              <a:t>3</a:t>
            </a:r>
            <a:r>
              <a:rPr sz="750" b="1" spc="15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249545" y="2971800"/>
            <a:ext cx="172720" cy="83820"/>
          </a:xfrm>
          <a:custGeom>
            <a:avLst/>
            <a:gdLst/>
            <a:ahLst/>
            <a:cxnLst/>
            <a:rect l="l" t="t" r="r" b="b"/>
            <a:pathLst>
              <a:path w="172720" h="83819">
                <a:moveTo>
                  <a:pt x="0" y="83819"/>
                </a:moveTo>
                <a:lnTo>
                  <a:pt x="83819" y="0"/>
                </a:lnTo>
                <a:lnTo>
                  <a:pt x="172211" y="83819"/>
                </a:lnTo>
              </a:path>
            </a:pathLst>
          </a:custGeom>
          <a:ln w="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36414" y="3055619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195071"/>
                </a:moveTo>
                <a:lnTo>
                  <a:pt x="0" y="0"/>
                </a:lnTo>
              </a:path>
            </a:pathLst>
          </a:custGeom>
          <a:ln w="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866518" y="3079607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"/>
                <a:cs typeface="Arial"/>
              </a:rPr>
              <a:t>C</a:t>
            </a:r>
            <a:r>
              <a:rPr sz="1200" spc="25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8802" y="1688592"/>
            <a:ext cx="3534410" cy="2022475"/>
          </a:xfrm>
          <a:custGeom>
            <a:avLst/>
            <a:gdLst/>
            <a:ahLst/>
            <a:cxnLst/>
            <a:rect l="l" t="t" r="r" b="b"/>
            <a:pathLst>
              <a:path w="3534409" h="2022475">
                <a:moveTo>
                  <a:pt x="0" y="0"/>
                </a:moveTo>
                <a:lnTo>
                  <a:pt x="0" y="2022348"/>
                </a:lnTo>
                <a:lnTo>
                  <a:pt x="3534156" y="2022348"/>
                </a:lnTo>
                <a:lnTo>
                  <a:pt x="35341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30218" y="1709927"/>
            <a:ext cx="2277110" cy="1973580"/>
          </a:xfrm>
          <a:custGeom>
            <a:avLst/>
            <a:gdLst/>
            <a:ahLst/>
            <a:cxnLst/>
            <a:rect l="l" t="t" r="r" b="b"/>
            <a:pathLst>
              <a:path w="2277109" h="1973579">
                <a:moveTo>
                  <a:pt x="0" y="0"/>
                </a:moveTo>
                <a:lnTo>
                  <a:pt x="0" y="1973580"/>
                </a:lnTo>
                <a:lnTo>
                  <a:pt x="2276856" y="1973580"/>
                </a:lnTo>
                <a:lnTo>
                  <a:pt x="2276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217" y="1709927"/>
            <a:ext cx="2277110" cy="1973580"/>
          </a:xfrm>
          <a:custGeom>
            <a:avLst/>
            <a:gdLst/>
            <a:ahLst/>
            <a:cxnLst/>
            <a:rect l="l" t="t" r="r" b="b"/>
            <a:pathLst>
              <a:path w="2277109" h="1973579">
                <a:moveTo>
                  <a:pt x="0" y="1973579"/>
                </a:moveTo>
                <a:lnTo>
                  <a:pt x="2276855" y="1973579"/>
                </a:lnTo>
                <a:lnTo>
                  <a:pt x="2276855" y="0"/>
                </a:lnTo>
                <a:lnTo>
                  <a:pt x="0" y="0"/>
                </a:lnTo>
                <a:lnTo>
                  <a:pt x="0" y="1973579"/>
                </a:lnTo>
                <a:close/>
              </a:path>
            </a:pathLst>
          </a:custGeom>
          <a:ln w="618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66006" y="2242022"/>
            <a:ext cx="419100" cy="130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-25" dirty="0">
                <a:solidFill>
                  <a:srgbClr val="007F00"/>
                </a:solidFill>
                <a:latin typeface="Arial"/>
                <a:cs typeface="Arial"/>
              </a:rPr>
              <a:t>r</a:t>
            </a:r>
            <a:r>
              <a:rPr sz="700" b="1" dirty="0">
                <a:solidFill>
                  <a:srgbClr val="007F00"/>
                </a:solidFill>
                <a:latin typeface="Arial"/>
                <a:cs typeface="Arial"/>
              </a:rPr>
              <a:t>e</a:t>
            </a:r>
            <a:r>
              <a:rPr sz="700" b="1" spc="-25" dirty="0">
                <a:solidFill>
                  <a:srgbClr val="007F00"/>
                </a:solidFill>
                <a:latin typeface="Arial"/>
                <a:cs typeface="Arial"/>
              </a:rPr>
              <a:t>ad</a:t>
            </a:r>
            <a:r>
              <a:rPr sz="700" b="1" spc="-30" dirty="0">
                <a:solidFill>
                  <a:srgbClr val="007F00"/>
                </a:solidFill>
                <a:latin typeface="Arial"/>
                <a:cs typeface="Arial"/>
              </a:rPr>
              <a:t>R</a:t>
            </a:r>
            <a:r>
              <a:rPr sz="700" b="1" spc="10" dirty="0">
                <a:solidFill>
                  <a:srgbClr val="007F00"/>
                </a:solidFill>
                <a:latin typeface="Arial"/>
                <a:cs typeface="Arial"/>
              </a:rPr>
              <a:t>e</a:t>
            </a:r>
            <a:r>
              <a:rPr sz="700" b="1" spc="-40" dirty="0">
                <a:solidFill>
                  <a:srgbClr val="007F00"/>
                </a:solidFill>
                <a:latin typeface="Arial"/>
                <a:cs typeface="Arial"/>
              </a:rPr>
              <a:t>g</a:t>
            </a:r>
            <a:r>
              <a:rPr sz="700" b="1" spc="-10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3625" y="1885406"/>
            <a:ext cx="443230" cy="130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-25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700" b="1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700" b="1" spc="-25" dirty="0">
                <a:solidFill>
                  <a:srgbClr val="3232CC"/>
                </a:solidFill>
                <a:latin typeface="Arial"/>
                <a:cs typeface="Arial"/>
              </a:rPr>
              <a:t>ad</a:t>
            </a:r>
            <a:r>
              <a:rPr sz="700" b="1" spc="-30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r>
              <a:rPr sz="700" b="1" spc="10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700" b="1" spc="-35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700" b="1" spc="-10" dirty="0">
                <a:solidFill>
                  <a:srgbClr val="3232CC"/>
                </a:solidFill>
                <a:latin typeface="Arial"/>
                <a:cs typeface="Arial"/>
              </a:rPr>
              <a:t>a1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09109" y="2318003"/>
            <a:ext cx="0" cy="1158240"/>
          </a:xfrm>
          <a:custGeom>
            <a:avLst/>
            <a:gdLst/>
            <a:ahLst/>
            <a:cxnLst/>
            <a:rect l="l" t="t" r="r" b="b"/>
            <a:pathLst>
              <a:path h="1158239">
                <a:moveTo>
                  <a:pt x="0" y="0"/>
                </a:moveTo>
                <a:lnTo>
                  <a:pt x="0" y="1158239"/>
                </a:lnTo>
              </a:path>
            </a:pathLst>
          </a:custGeom>
          <a:ln w="18563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5414" y="1955291"/>
            <a:ext cx="0" cy="1156970"/>
          </a:xfrm>
          <a:custGeom>
            <a:avLst/>
            <a:gdLst/>
            <a:ahLst/>
            <a:cxnLst/>
            <a:rect l="l" t="t" r="r" b="b"/>
            <a:pathLst>
              <a:path h="1156970">
                <a:moveTo>
                  <a:pt x="0" y="0"/>
                </a:moveTo>
                <a:lnTo>
                  <a:pt x="0" y="1156715"/>
                </a:lnTo>
              </a:path>
            </a:pathLst>
          </a:custGeom>
          <a:ln w="18563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66638" y="3112007"/>
            <a:ext cx="370840" cy="0"/>
          </a:xfrm>
          <a:custGeom>
            <a:avLst/>
            <a:gdLst/>
            <a:ahLst/>
            <a:cxnLst/>
            <a:rect l="l" t="t" r="r" b="b"/>
            <a:pathLst>
              <a:path w="370840">
                <a:moveTo>
                  <a:pt x="0" y="0"/>
                </a:moveTo>
                <a:lnTo>
                  <a:pt x="370331" y="0"/>
                </a:lnTo>
              </a:path>
            </a:pathLst>
          </a:custGeom>
          <a:ln w="18567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27826" y="3072384"/>
            <a:ext cx="79375" cy="81280"/>
          </a:xfrm>
          <a:custGeom>
            <a:avLst/>
            <a:gdLst/>
            <a:ahLst/>
            <a:cxnLst/>
            <a:rect l="l" t="t" r="r" b="b"/>
            <a:pathLst>
              <a:path w="79375" h="81280">
                <a:moveTo>
                  <a:pt x="79248" y="39624"/>
                </a:moveTo>
                <a:lnTo>
                  <a:pt x="0" y="0"/>
                </a:lnTo>
                <a:lnTo>
                  <a:pt x="0" y="80772"/>
                </a:lnTo>
                <a:lnTo>
                  <a:pt x="79248" y="39624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36741" y="3474720"/>
            <a:ext cx="370840" cy="0"/>
          </a:xfrm>
          <a:custGeom>
            <a:avLst/>
            <a:gdLst/>
            <a:ahLst/>
            <a:cxnLst/>
            <a:rect l="l" t="t" r="r" b="b"/>
            <a:pathLst>
              <a:path w="370840">
                <a:moveTo>
                  <a:pt x="370331" y="0"/>
                </a:moveTo>
                <a:lnTo>
                  <a:pt x="0" y="0"/>
                </a:lnTo>
              </a:path>
            </a:pathLst>
          </a:custGeom>
          <a:ln w="1856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66638" y="3435096"/>
            <a:ext cx="81280" cy="79375"/>
          </a:xfrm>
          <a:custGeom>
            <a:avLst/>
            <a:gdLst/>
            <a:ahLst/>
            <a:cxnLst/>
            <a:rect l="l" t="t" r="r" b="b"/>
            <a:pathLst>
              <a:path w="81279" h="79375">
                <a:moveTo>
                  <a:pt x="80772" y="79248"/>
                </a:moveTo>
                <a:lnTo>
                  <a:pt x="80772" y="0"/>
                </a:lnTo>
                <a:lnTo>
                  <a:pt x="0" y="39624"/>
                </a:lnTo>
                <a:lnTo>
                  <a:pt x="80772" y="7924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80026" y="2866644"/>
            <a:ext cx="1087120" cy="731520"/>
          </a:xfrm>
          <a:custGeom>
            <a:avLst/>
            <a:gdLst/>
            <a:ahLst/>
            <a:cxnLst/>
            <a:rect l="l" t="t" r="r" b="b"/>
            <a:pathLst>
              <a:path w="1087120" h="731520">
                <a:moveTo>
                  <a:pt x="0" y="0"/>
                </a:moveTo>
                <a:lnTo>
                  <a:pt x="0" y="731520"/>
                </a:lnTo>
                <a:lnTo>
                  <a:pt x="1086612" y="731520"/>
                </a:lnTo>
                <a:lnTo>
                  <a:pt x="10866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80026" y="2866644"/>
            <a:ext cx="1087120" cy="731520"/>
          </a:xfrm>
          <a:custGeom>
            <a:avLst/>
            <a:gdLst/>
            <a:ahLst/>
            <a:cxnLst/>
            <a:rect l="l" t="t" r="r" b="b"/>
            <a:pathLst>
              <a:path w="1087120" h="731520">
                <a:moveTo>
                  <a:pt x="0" y="731519"/>
                </a:moveTo>
                <a:lnTo>
                  <a:pt x="1086611" y="731519"/>
                </a:lnTo>
                <a:lnTo>
                  <a:pt x="1086611" y="0"/>
                </a:lnTo>
                <a:lnTo>
                  <a:pt x="0" y="0"/>
                </a:lnTo>
                <a:lnTo>
                  <a:pt x="0" y="731519"/>
                </a:lnTo>
                <a:close/>
              </a:path>
            </a:pathLst>
          </a:custGeom>
          <a:ln w="85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78502" y="3235451"/>
            <a:ext cx="58419" cy="116205"/>
          </a:xfrm>
          <a:custGeom>
            <a:avLst/>
            <a:gdLst/>
            <a:ahLst/>
            <a:cxnLst/>
            <a:rect l="l" t="t" r="r" b="b"/>
            <a:pathLst>
              <a:path w="58420" h="116204">
                <a:moveTo>
                  <a:pt x="0" y="0"/>
                </a:moveTo>
                <a:lnTo>
                  <a:pt x="57911" y="56387"/>
                </a:lnTo>
                <a:lnTo>
                  <a:pt x="0" y="115823"/>
                </a:lnTo>
              </a:path>
            </a:pathLst>
          </a:custGeom>
          <a:ln w="85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01717" y="3293364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618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09109" y="3474720"/>
            <a:ext cx="403860" cy="1905"/>
          </a:xfrm>
          <a:custGeom>
            <a:avLst/>
            <a:gdLst/>
            <a:ahLst/>
            <a:cxnLst/>
            <a:rect l="l" t="t" r="r" b="b"/>
            <a:pathLst>
              <a:path w="403859" h="1904">
                <a:moveTo>
                  <a:pt x="0" y="1523"/>
                </a:moveTo>
                <a:lnTo>
                  <a:pt x="403859" y="0"/>
                </a:lnTo>
              </a:path>
            </a:pathLst>
          </a:custGeom>
          <a:ln w="1856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02302" y="3435096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80772" y="39624"/>
                </a:moveTo>
                <a:lnTo>
                  <a:pt x="0" y="0"/>
                </a:lnTo>
                <a:lnTo>
                  <a:pt x="1524" y="80772"/>
                </a:lnTo>
                <a:lnTo>
                  <a:pt x="80772" y="3962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55414" y="3112007"/>
            <a:ext cx="257810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555" y="0"/>
                </a:lnTo>
              </a:path>
            </a:pathLst>
          </a:custGeom>
          <a:ln w="18567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02302" y="307238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80772" y="39624"/>
                </a:moveTo>
                <a:lnTo>
                  <a:pt x="0" y="0"/>
                </a:lnTo>
                <a:lnTo>
                  <a:pt x="0" y="80772"/>
                </a:lnTo>
                <a:lnTo>
                  <a:pt x="80772" y="39624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66638" y="1955291"/>
            <a:ext cx="370840" cy="0"/>
          </a:xfrm>
          <a:custGeom>
            <a:avLst/>
            <a:gdLst/>
            <a:ahLst/>
            <a:cxnLst/>
            <a:rect l="l" t="t" r="r" b="b"/>
            <a:pathLst>
              <a:path w="370840">
                <a:moveTo>
                  <a:pt x="0" y="0"/>
                </a:moveTo>
                <a:lnTo>
                  <a:pt x="370331" y="0"/>
                </a:lnTo>
              </a:path>
            </a:pathLst>
          </a:custGeom>
          <a:ln w="18567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27826" y="191566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248" y="39624"/>
                </a:moveTo>
                <a:lnTo>
                  <a:pt x="0" y="0"/>
                </a:lnTo>
                <a:lnTo>
                  <a:pt x="0" y="79248"/>
                </a:lnTo>
                <a:lnTo>
                  <a:pt x="79248" y="39624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36741" y="2318003"/>
            <a:ext cx="370840" cy="0"/>
          </a:xfrm>
          <a:custGeom>
            <a:avLst/>
            <a:gdLst/>
            <a:ahLst/>
            <a:cxnLst/>
            <a:rect l="l" t="t" r="r" b="b"/>
            <a:pathLst>
              <a:path w="370840">
                <a:moveTo>
                  <a:pt x="370331" y="0"/>
                </a:moveTo>
                <a:lnTo>
                  <a:pt x="0" y="0"/>
                </a:lnTo>
              </a:path>
            </a:pathLst>
          </a:custGeom>
          <a:ln w="1856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66638" y="2276855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80772" y="80772"/>
                </a:moveTo>
                <a:lnTo>
                  <a:pt x="80772" y="0"/>
                </a:lnTo>
                <a:lnTo>
                  <a:pt x="0" y="41148"/>
                </a:lnTo>
                <a:lnTo>
                  <a:pt x="80772" y="80772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80026" y="1831848"/>
            <a:ext cx="1087120" cy="731520"/>
          </a:xfrm>
          <a:custGeom>
            <a:avLst/>
            <a:gdLst/>
            <a:ahLst/>
            <a:cxnLst/>
            <a:rect l="l" t="t" r="r" b="b"/>
            <a:pathLst>
              <a:path w="1087120" h="731519">
                <a:moveTo>
                  <a:pt x="0" y="0"/>
                </a:moveTo>
                <a:lnTo>
                  <a:pt x="0" y="731520"/>
                </a:lnTo>
                <a:lnTo>
                  <a:pt x="1086612" y="731520"/>
                </a:lnTo>
                <a:lnTo>
                  <a:pt x="10866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80026" y="1831847"/>
            <a:ext cx="1087120" cy="731520"/>
          </a:xfrm>
          <a:custGeom>
            <a:avLst/>
            <a:gdLst/>
            <a:ahLst/>
            <a:cxnLst/>
            <a:rect l="l" t="t" r="r" b="b"/>
            <a:pathLst>
              <a:path w="1087120" h="731519">
                <a:moveTo>
                  <a:pt x="0" y="731519"/>
                </a:moveTo>
                <a:lnTo>
                  <a:pt x="1086611" y="731519"/>
                </a:lnTo>
                <a:lnTo>
                  <a:pt x="1086611" y="0"/>
                </a:lnTo>
                <a:lnTo>
                  <a:pt x="0" y="0"/>
                </a:lnTo>
                <a:lnTo>
                  <a:pt x="0" y="731519"/>
                </a:lnTo>
                <a:close/>
              </a:path>
            </a:pathLst>
          </a:custGeom>
          <a:ln w="85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30217" y="2318003"/>
            <a:ext cx="683260" cy="1905"/>
          </a:xfrm>
          <a:custGeom>
            <a:avLst/>
            <a:gdLst/>
            <a:ahLst/>
            <a:cxnLst/>
            <a:rect l="l" t="t" r="r" b="b"/>
            <a:pathLst>
              <a:path w="683259" h="1905">
                <a:moveTo>
                  <a:pt x="0" y="1523"/>
                </a:moveTo>
                <a:lnTo>
                  <a:pt x="682751" y="0"/>
                </a:lnTo>
              </a:path>
            </a:pathLst>
          </a:custGeom>
          <a:ln w="1856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02302" y="2276855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80772" y="41148"/>
                </a:moveTo>
                <a:lnTo>
                  <a:pt x="0" y="0"/>
                </a:lnTo>
                <a:lnTo>
                  <a:pt x="0" y="80772"/>
                </a:lnTo>
                <a:lnTo>
                  <a:pt x="80772" y="4114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44517" y="2279903"/>
            <a:ext cx="58419" cy="78105"/>
          </a:xfrm>
          <a:custGeom>
            <a:avLst/>
            <a:gdLst/>
            <a:ahLst/>
            <a:cxnLst/>
            <a:rect l="l" t="t" r="r" b="b"/>
            <a:pathLst>
              <a:path w="58420" h="78105">
                <a:moveTo>
                  <a:pt x="57911" y="0"/>
                </a:moveTo>
                <a:lnTo>
                  <a:pt x="0" y="77723"/>
                </a:lnTo>
              </a:path>
            </a:pathLst>
          </a:custGeom>
          <a:ln w="5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659254" y="2184925"/>
            <a:ext cx="628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spc="15" dirty="0">
                <a:latin typeface="Arial"/>
                <a:cs typeface="Arial"/>
              </a:rPr>
              <a:t>5</a:t>
            </a:r>
            <a:endParaRPr sz="5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30217" y="1953767"/>
            <a:ext cx="683260" cy="1905"/>
          </a:xfrm>
          <a:custGeom>
            <a:avLst/>
            <a:gdLst/>
            <a:ahLst/>
            <a:cxnLst/>
            <a:rect l="l" t="t" r="r" b="b"/>
            <a:pathLst>
              <a:path w="683259" h="1905">
                <a:moveTo>
                  <a:pt x="0" y="0"/>
                </a:moveTo>
                <a:lnTo>
                  <a:pt x="682751" y="1523"/>
                </a:lnTo>
              </a:path>
            </a:pathLst>
          </a:custGeom>
          <a:ln w="18567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02302" y="191414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80772" y="41148"/>
                </a:moveTo>
                <a:lnTo>
                  <a:pt x="0" y="0"/>
                </a:lnTo>
                <a:lnTo>
                  <a:pt x="0" y="80772"/>
                </a:lnTo>
                <a:lnTo>
                  <a:pt x="80772" y="41148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44517" y="1915667"/>
            <a:ext cx="58419" cy="78105"/>
          </a:xfrm>
          <a:custGeom>
            <a:avLst/>
            <a:gdLst/>
            <a:ahLst/>
            <a:cxnLst/>
            <a:rect l="l" t="t" r="r" b="b"/>
            <a:pathLst>
              <a:path w="58420" h="78105">
                <a:moveTo>
                  <a:pt x="57911" y="0"/>
                </a:moveTo>
                <a:lnTo>
                  <a:pt x="0" y="77723"/>
                </a:lnTo>
              </a:path>
            </a:pathLst>
          </a:custGeom>
          <a:ln w="5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630299" y="1820689"/>
            <a:ext cx="9779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spc="-5" dirty="0">
                <a:latin typeface="Arial"/>
                <a:cs typeface="Arial"/>
              </a:rPr>
              <a:t>3</a:t>
            </a:r>
            <a:r>
              <a:rPr sz="500" b="1" spc="15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72487" y="2282905"/>
            <a:ext cx="74769" cy="74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18791" y="1918669"/>
            <a:ext cx="74769" cy="732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80026" y="2078735"/>
            <a:ext cx="56515" cy="116205"/>
          </a:xfrm>
          <a:custGeom>
            <a:avLst/>
            <a:gdLst/>
            <a:ahLst/>
            <a:cxnLst/>
            <a:rect l="l" t="t" r="r" b="b"/>
            <a:pathLst>
              <a:path w="56515" h="116205">
                <a:moveTo>
                  <a:pt x="0" y="0"/>
                </a:moveTo>
                <a:lnTo>
                  <a:pt x="56387" y="56387"/>
                </a:lnTo>
                <a:lnTo>
                  <a:pt x="0" y="115823"/>
                </a:lnTo>
              </a:path>
            </a:pathLst>
          </a:custGeom>
          <a:ln w="85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31741" y="2136647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283" y="0"/>
                </a:lnTo>
              </a:path>
            </a:pathLst>
          </a:custGeom>
          <a:ln w="8596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01717" y="2136647"/>
            <a:ext cx="0" cy="1156970"/>
          </a:xfrm>
          <a:custGeom>
            <a:avLst/>
            <a:gdLst/>
            <a:ahLst/>
            <a:cxnLst/>
            <a:rect l="l" t="t" r="r" b="b"/>
            <a:pathLst>
              <a:path h="1156970">
                <a:moveTo>
                  <a:pt x="0" y="0"/>
                </a:moveTo>
                <a:lnTo>
                  <a:pt x="0" y="1156715"/>
                </a:lnTo>
              </a:path>
            </a:pathLst>
          </a:custGeom>
          <a:ln w="859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80382" y="2113788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6" y="22860"/>
                </a:moveTo>
                <a:lnTo>
                  <a:pt x="42338" y="14144"/>
                </a:lnTo>
                <a:lnTo>
                  <a:pt x="37338" y="6858"/>
                </a:lnTo>
                <a:lnTo>
                  <a:pt x="30051" y="1857"/>
                </a:lnTo>
                <a:lnTo>
                  <a:pt x="21336" y="0"/>
                </a:lnTo>
                <a:lnTo>
                  <a:pt x="12858" y="1857"/>
                </a:lnTo>
                <a:lnTo>
                  <a:pt x="6096" y="6858"/>
                </a:lnTo>
                <a:lnTo>
                  <a:pt x="1619" y="14144"/>
                </a:lnTo>
                <a:lnTo>
                  <a:pt x="0" y="22860"/>
                </a:lnTo>
                <a:lnTo>
                  <a:pt x="1619" y="31337"/>
                </a:lnTo>
                <a:lnTo>
                  <a:pt x="6096" y="38100"/>
                </a:lnTo>
                <a:lnTo>
                  <a:pt x="12858" y="42576"/>
                </a:lnTo>
                <a:lnTo>
                  <a:pt x="21336" y="44196"/>
                </a:lnTo>
                <a:lnTo>
                  <a:pt x="30051" y="42576"/>
                </a:lnTo>
                <a:lnTo>
                  <a:pt x="37338" y="38100"/>
                </a:lnTo>
                <a:lnTo>
                  <a:pt x="42338" y="31337"/>
                </a:lnTo>
                <a:lnTo>
                  <a:pt x="44196" y="2286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80381" y="2113788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22859"/>
                </a:moveTo>
                <a:lnTo>
                  <a:pt x="42338" y="14144"/>
                </a:lnTo>
                <a:lnTo>
                  <a:pt x="37337" y="6857"/>
                </a:lnTo>
                <a:lnTo>
                  <a:pt x="30051" y="1857"/>
                </a:lnTo>
                <a:lnTo>
                  <a:pt x="21335" y="0"/>
                </a:lnTo>
                <a:lnTo>
                  <a:pt x="12858" y="1857"/>
                </a:lnTo>
                <a:lnTo>
                  <a:pt x="6095" y="6857"/>
                </a:lnTo>
                <a:lnTo>
                  <a:pt x="1619" y="14144"/>
                </a:lnTo>
                <a:lnTo>
                  <a:pt x="0" y="22859"/>
                </a:lnTo>
                <a:lnTo>
                  <a:pt x="1619" y="31337"/>
                </a:lnTo>
                <a:lnTo>
                  <a:pt x="6095" y="38099"/>
                </a:lnTo>
                <a:lnTo>
                  <a:pt x="12858" y="42576"/>
                </a:lnTo>
                <a:lnTo>
                  <a:pt x="21335" y="44195"/>
                </a:lnTo>
                <a:lnTo>
                  <a:pt x="30051" y="42576"/>
                </a:lnTo>
                <a:lnTo>
                  <a:pt x="37337" y="38099"/>
                </a:lnTo>
                <a:lnTo>
                  <a:pt x="42338" y="31337"/>
                </a:lnTo>
                <a:lnTo>
                  <a:pt x="44195" y="22859"/>
                </a:lnTo>
                <a:close/>
              </a:path>
            </a:pathLst>
          </a:custGeom>
          <a:ln w="618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308478" y="1882358"/>
            <a:ext cx="1041400" cy="661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  <a:tabLst>
                <a:tab pos="645795" algn="l"/>
              </a:tabLst>
            </a:pPr>
            <a:r>
              <a:rPr sz="700" b="1" spc="-15" dirty="0">
                <a:latin typeface="Arial"/>
                <a:cs typeface="Arial"/>
              </a:rPr>
              <a:t>writeData	</a:t>
            </a:r>
            <a:r>
              <a:rPr sz="700" b="1" spc="-20" dirty="0">
                <a:latin typeface="Arial"/>
                <a:cs typeface="Arial"/>
              </a:rPr>
              <a:t>readData</a:t>
            </a:r>
            <a:endParaRPr sz="700">
              <a:latin typeface="Arial"/>
              <a:cs typeface="Arial"/>
            </a:endParaRPr>
          </a:p>
          <a:p>
            <a:pPr marL="12700" marR="5080" indent="-5080" algn="ctr">
              <a:lnSpc>
                <a:spcPct val="164100"/>
              </a:lnSpc>
              <a:spcBef>
                <a:spcPts val="320"/>
              </a:spcBef>
              <a:tabLst>
                <a:tab pos="643255" algn="l"/>
              </a:tabLst>
            </a:pPr>
            <a:r>
              <a:rPr sz="600" i="1" dirty="0">
                <a:latin typeface="Arial"/>
                <a:cs typeface="Arial"/>
              </a:rPr>
              <a:t>Dual-port </a:t>
            </a:r>
            <a:r>
              <a:rPr sz="600" i="1" spc="5" dirty="0">
                <a:latin typeface="Arial"/>
                <a:cs typeface="Arial"/>
              </a:rPr>
              <a:t>memory  </a:t>
            </a:r>
            <a:r>
              <a:rPr sz="700" b="1" spc="-20" dirty="0">
                <a:latin typeface="Arial"/>
                <a:cs typeface="Arial"/>
              </a:rPr>
              <a:t>w</a:t>
            </a:r>
            <a:r>
              <a:rPr sz="700" b="1" spc="-35" dirty="0">
                <a:latin typeface="Arial"/>
                <a:cs typeface="Arial"/>
              </a:rPr>
              <a:t>r</a:t>
            </a:r>
            <a:r>
              <a:rPr sz="700" b="1" spc="5" dirty="0">
                <a:latin typeface="Arial"/>
                <a:cs typeface="Arial"/>
              </a:rPr>
              <a:t>it</a:t>
            </a:r>
            <a:r>
              <a:rPr sz="700" b="1" spc="-25" dirty="0">
                <a:latin typeface="Arial"/>
                <a:cs typeface="Arial"/>
              </a:rPr>
              <a:t>e</a:t>
            </a:r>
            <a:r>
              <a:rPr sz="700" b="1" spc="-30" dirty="0">
                <a:latin typeface="Arial"/>
                <a:cs typeface="Arial"/>
              </a:rPr>
              <a:t>A</a:t>
            </a:r>
            <a:r>
              <a:rPr sz="700" b="1" spc="-25" dirty="0">
                <a:latin typeface="Arial"/>
                <a:cs typeface="Arial"/>
              </a:rPr>
              <a:t>dd</a:t>
            </a:r>
            <a:r>
              <a:rPr sz="700" b="1" spc="-5" dirty="0">
                <a:latin typeface="Arial"/>
                <a:cs typeface="Arial"/>
              </a:rPr>
              <a:t>r</a:t>
            </a:r>
            <a:r>
              <a:rPr sz="700" b="1" dirty="0">
                <a:latin typeface="Arial"/>
                <a:cs typeface="Arial"/>
              </a:rPr>
              <a:t>	</a:t>
            </a:r>
            <a:r>
              <a:rPr sz="700" b="1" spc="-25" dirty="0">
                <a:latin typeface="Arial"/>
                <a:cs typeface="Arial"/>
              </a:rPr>
              <a:t>r</a:t>
            </a:r>
            <a:r>
              <a:rPr sz="700" b="1" spc="10" dirty="0">
                <a:latin typeface="Arial"/>
                <a:cs typeface="Arial"/>
              </a:rPr>
              <a:t>e</a:t>
            </a:r>
            <a:r>
              <a:rPr sz="700" b="1" spc="-35" dirty="0">
                <a:latin typeface="Arial"/>
                <a:cs typeface="Arial"/>
              </a:rPr>
              <a:t>a</a:t>
            </a:r>
            <a:r>
              <a:rPr sz="700" b="1" spc="-25" dirty="0">
                <a:latin typeface="Arial"/>
                <a:cs typeface="Arial"/>
              </a:rPr>
              <a:t>d</a:t>
            </a:r>
            <a:r>
              <a:rPr sz="700" b="1" spc="-30" dirty="0">
                <a:latin typeface="Arial"/>
                <a:cs typeface="Arial"/>
              </a:rPr>
              <a:t>A</a:t>
            </a:r>
            <a:r>
              <a:rPr sz="700" b="1" spc="-25" dirty="0">
                <a:latin typeface="Arial"/>
                <a:cs typeface="Arial"/>
              </a:rPr>
              <a:t>d</a:t>
            </a:r>
            <a:r>
              <a:rPr sz="700" b="1" spc="10" dirty="0">
                <a:latin typeface="Arial"/>
                <a:cs typeface="Arial"/>
              </a:rPr>
              <a:t>d</a:t>
            </a:r>
            <a:r>
              <a:rPr sz="700" b="1" spc="-5" dirty="0">
                <a:latin typeface="Arial"/>
                <a:cs typeface="Arial"/>
              </a:rPr>
              <a:t>r  </a:t>
            </a:r>
            <a:r>
              <a:rPr sz="700" b="1" spc="-15" dirty="0">
                <a:solidFill>
                  <a:srgbClr val="FF0000"/>
                </a:solidFill>
                <a:latin typeface="Arial"/>
                <a:cs typeface="Arial"/>
              </a:rPr>
              <a:t>writeEnable</a:t>
            </a:r>
            <a:endParaRPr sz="7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308478" y="2871433"/>
            <a:ext cx="1041400" cy="661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0"/>
              </a:spcBef>
            </a:pPr>
            <a:r>
              <a:rPr sz="700" b="1" spc="-15" dirty="0">
                <a:solidFill>
                  <a:srgbClr val="FF0000"/>
                </a:solidFill>
                <a:latin typeface="Arial"/>
                <a:cs typeface="Arial"/>
              </a:rPr>
              <a:t>writeEnable</a:t>
            </a:r>
            <a:endParaRPr sz="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  <a:tabLst>
                <a:tab pos="645795" algn="l"/>
              </a:tabLst>
            </a:pPr>
            <a:r>
              <a:rPr sz="700" b="1" spc="-15" dirty="0">
                <a:latin typeface="Arial"/>
                <a:cs typeface="Arial"/>
              </a:rPr>
              <a:t>writeData	</a:t>
            </a:r>
            <a:r>
              <a:rPr sz="700" b="1" spc="-20" dirty="0">
                <a:latin typeface="Arial"/>
                <a:cs typeface="Arial"/>
              </a:rPr>
              <a:t>readData</a:t>
            </a:r>
            <a:endParaRPr sz="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600" i="1" dirty="0">
                <a:latin typeface="Arial"/>
                <a:cs typeface="Arial"/>
              </a:rPr>
              <a:t>Dual-port</a:t>
            </a:r>
            <a:r>
              <a:rPr sz="600" i="1" spc="-20" dirty="0">
                <a:latin typeface="Arial"/>
                <a:cs typeface="Arial"/>
              </a:rPr>
              <a:t> </a:t>
            </a:r>
            <a:r>
              <a:rPr sz="600" i="1" spc="5" dirty="0">
                <a:latin typeface="Arial"/>
                <a:cs typeface="Arial"/>
              </a:rPr>
              <a:t>memory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630555" algn="l"/>
              </a:tabLst>
            </a:pPr>
            <a:r>
              <a:rPr sz="700" b="1" spc="-20" dirty="0">
                <a:latin typeface="Arial"/>
                <a:cs typeface="Arial"/>
              </a:rPr>
              <a:t>w</a:t>
            </a:r>
            <a:r>
              <a:rPr sz="700" b="1" spc="-35" dirty="0">
                <a:latin typeface="Arial"/>
                <a:cs typeface="Arial"/>
              </a:rPr>
              <a:t>r</a:t>
            </a:r>
            <a:r>
              <a:rPr sz="700" b="1" spc="5" dirty="0">
                <a:latin typeface="Arial"/>
                <a:cs typeface="Arial"/>
              </a:rPr>
              <a:t>it</a:t>
            </a:r>
            <a:r>
              <a:rPr sz="700" b="1" spc="-25" dirty="0">
                <a:latin typeface="Arial"/>
                <a:cs typeface="Arial"/>
              </a:rPr>
              <a:t>e</a:t>
            </a:r>
            <a:r>
              <a:rPr sz="700" b="1" spc="-30" dirty="0">
                <a:latin typeface="Arial"/>
                <a:cs typeface="Arial"/>
              </a:rPr>
              <a:t>A</a:t>
            </a:r>
            <a:r>
              <a:rPr sz="700" b="1" spc="-25" dirty="0">
                <a:latin typeface="Arial"/>
                <a:cs typeface="Arial"/>
              </a:rPr>
              <a:t>dd</a:t>
            </a:r>
            <a:r>
              <a:rPr sz="700" b="1" spc="-5" dirty="0">
                <a:latin typeface="Arial"/>
                <a:cs typeface="Arial"/>
              </a:rPr>
              <a:t>r</a:t>
            </a:r>
            <a:r>
              <a:rPr sz="700" b="1" dirty="0">
                <a:latin typeface="Arial"/>
                <a:cs typeface="Arial"/>
              </a:rPr>
              <a:t>	</a:t>
            </a:r>
            <a:r>
              <a:rPr sz="700" b="1" spc="-25" dirty="0">
                <a:latin typeface="Arial"/>
                <a:cs typeface="Arial"/>
              </a:rPr>
              <a:t>r</a:t>
            </a:r>
            <a:r>
              <a:rPr sz="700" b="1" spc="10" dirty="0">
                <a:latin typeface="Arial"/>
                <a:cs typeface="Arial"/>
              </a:rPr>
              <a:t>e</a:t>
            </a:r>
            <a:r>
              <a:rPr sz="700" b="1" spc="-35" dirty="0">
                <a:latin typeface="Arial"/>
                <a:cs typeface="Arial"/>
              </a:rPr>
              <a:t>a</a:t>
            </a:r>
            <a:r>
              <a:rPr sz="700" b="1" spc="-25" dirty="0">
                <a:latin typeface="Arial"/>
                <a:cs typeface="Arial"/>
              </a:rPr>
              <a:t>d</a:t>
            </a:r>
            <a:r>
              <a:rPr sz="700" b="1" spc="-30" dirty="0">
                <a:latin typeface="Arial"/>
                <a:cs typeface="Arial"/>
              </a:rPr>
              <a:t>A</a:t>
            </a:r>
            <a:r>
              <a:rPr sz="700" b="1" spc="-25" dirty="0">
                <a:latin typeface="Arial"/>
                <a:cs typeface="Arial"/>
              </a:rPr>
              <a:t>d</a:t>
            </a:r>
            <a:r>
              <a:rPr sz="700" b="1" spc="10" dirty="0">
                <a:latin typeface="Arial"/>
                <a:cs typeface="Arial"/>
              </a:rPr>
              <a:t>d</a:t>
            </a:r>
            <a:r>
              <a:rPr sz="700" b="1" spc="-5" dirty="0"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530217" y="2714244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29">
                <a:moveTo>
                  <a:pt x="0" y="0"/>
                </a:moveTo>
                <a:lnTo>
                  <a:pt x="1293875" y="0"/>
                </a:lnTo>
              </a:path>
            </a:pathLst>
          </a:custGeom>
          <a:ln w="859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24093" y="2563367"/>
            <a:ext cx="0" cy="303530"/>
          </a:xfrm>
          <a:custGeom>
            <a:avLst/>
            <a:gdLst/>
            <a:ahLst/>
            <a:cxnLst/>
            <a:rect l="l" t="t" r="r" b="b"/>
            <a:pathLst>
              <a:path h="303530">
                <a:moveTo>
                  <a:pt x="0" y="0"/>
                </a:moveTo>
                <a:lnTo>
                  <a:pt x="0" y="303275"/>
                </a:lnTo>
              </a:path>
            </a:pathLst>
          </a:custGeom>
          <a:ln w="859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20562" y="1915667"/>
            <a:ext cx="58419" cy="78105"/>
          </a:xfrm>
          <a:custGeom>
            <a:avLst/>
            <a:gdLst/>
            <a:ahLst/>
            <a:cxnLst/>
            <a:rect l="l" t="t" r="r" b="b"/>
            <a:pathLst>
              <a:path w="58420" h="78105">
                <a:moveTo>
                  <a:pt x="57911" y="0"/>
                </a:moveTo>
                <a:lnTo>
                  <a:pt x="0" y="77723"/>
                </a:lnTo>
              </a:path>
            </a:pathLst>
          </a:custGeom>
          <a:ln w="5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506342" y="1820689"/>
            <a:ext cx="9969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spc="5" dirty="0">
                <a:latin typeface="Arial"/>
                <a:cs typeface="Arial"/>
              </a:rPr>
              <a:t>3</a:t>
            </a:r>
            <a:r>
              <a:rPr sz="500" b="1" spc="15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20562" y="2279903"/>
            <a:ext cx="58419" cy="78105"/>
          </a:xfrm>
          <a:custGeom>
            <a:avLst/>
            <a:gdLst/>
            <a:ahLst/>
            <a:cxnLst/>
            <a:rect l="l" t="t" r="r" b="b"/>
            <a:pathLst>
              <a:path w="58420" h="78105">
                <a:moveTo>
                  <a:pt x="57911" y="0"/>
                </a:moveTo>
                <a:lnTo>
                  <a:pt x="0" y="77723"/>
                </a:lnTo>
              </a:path>
            </a:pathLst>
          </a:custGeom>
          <a:ln w="5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535298" y="2184925"/>
            <a:ext cx="628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spc="15" dirty="0">
                <a:latin typeface="Arial"/>
                <a:cs typeface="Arial"/>
              </a:rPr>
              <a:t>5</a:t>
            </a:r>
            <a:endParaRPr sz="5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520562" y="3072383"/>
            <a:ext cx="58419" cy="76200"/>
          </a:xfrm>
          <a:custGeom>
            <a:avLst/>
            <a:gdLst/>
            <a:ahLst/>
            <a:cxnLst/>
            <a:rect l="l" t="t" r="r" b="b"/>
            <a:pathLst>
              <a:path w="58420" h="76200">
                <a:moveTo>
                  <a:pt x="57911" y="0"/>
                </a:moveTo>
                <a:lnTo>
                  <a:pt x="0" y="76199"/>
                </a:lnTo>
              </a:path>
            </a:pathLst>
          </a:custGeom>
          <a:ln w="5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506342" y="2975881"/>
            <a:ext cx="9969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spc="5" dirty="0">
                <a:latin typeface="Arial"/>
                <a:cs typeface="Arial"/>
              </a:rPr>
              <a:t>3</a:t>
            </a:r>
            <a:r>
              <a:rPr sz="500" b="1" spc="15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520562" y="3435095"/>
            <a:ext cx="58419" cy="78105"/>
          </a:xfrm>
          <a:custGeom>
            <a:avLst/>
            <a:gdLst/>
            <a:ahLst/>
            <a:cxnLst/>
            <a:rect l="l" t="t" r="r" b="b"/>
            <a:pathLst>
              <a:path w="58420" h="78104">
                <a:moveTo>
                  <a:pt x="57911" y="0"/>
                </a:moveTo>
                <a:lnTo>
                  <a:pt x="0" y="77723"/>
                </a:lnTo>
              </a:path>
            </a:pathLst>
          </a:custGeom>
          <a:ln w="5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535298" y="3340117"/>
            <a:ext cx="628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spc="15" dirty="0">
                <a:latin typeface="Arial"/>
                <a:cs typeface="Arial"/>
              </a:rPr>
              <a:t>5</a:t>
            </a:r>
            <a:endParaRPr sz="5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801234" y="2694432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80">
                <a:moveTo>
                  <a:pt x="44196" y="21336"/>
                </a:moveTo>
                <a:lnTo>
                  <a:pt x="42576" y="12858"/>
                </a:lnTo>
                <a:lnTo>
                  <a:pt x="38100" y="6096"/>
                </a:lnTo>
                <a:lnTo>
                  <a:pt x="31337" y="1619"/>
                </a:lnTo>
                <a:lnTo>
                  <a:pt x="22860" y="0"/>
                </a:lnTo>
                <a:lnTo>
                  <a:pt x="14144" y="1619"/>
                </a:lnTo>
                <a:lnTo>
                  <a:pt x="6858" y="6096"/>
                </a:lnTo>
                <a:lnTo>
                  <a:pt x="1857" y="12858"/>
                </a:lnTo>
                <a:lnTo>
                  <a:pt x="0" y="21336"/>
                </a:lnTo>
                <a:lnTo>
                  <a:pt x="1857" y="29813"/>
                </a:lnTo>
                <a:lnTo>
                  <a:pt x="6858" y="36576"/>
                </a:lnTo>
                <a:lnTo>
                  <a:pt x="14144" y="41052"/>
                </a:lnTo>
                <a:lnTo>
                  <a:pt x="22860" y="42672"/>
                </a:lnTo>
                <a:lnTo>
                  <a:pt x="31337" y="41052"/>
                </a:lnTo>
                <a:lnTo>
                  <a:pt x="38100" y="36576"/>
                </a:lnTo>
                <a:lnTo>
                  <a:pt x="42576" y="29813"/>
                </a:lnTo>
                <a:lnTo>
                  <a:pt x="44196" y="213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801233" y="2694431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80">
                <a:moveTo>
                  <a:pt x="44195" y="21335"/>
                </a:moveTo>
                <a:lnTo>
                  <a:pt x="42576" y="12858"/>
                </a:lnTo>
                <a:lnTo>
                  <a:pt x="38099" y="6095"/>
                </a:lnTo>
                <a:lnTo>
                  <a:pt x="31337" y="1619"/>
                </a:lnTo>
                <a:lnTo>
                  <a:pt x="22859" y="0"/>
                </a:lnTo>
                <a:lnTo>
                  <a:pt x="14144" y="1619"/>
                </a:lnTo>
                <a:lnTo>
                  <a:pt x="6857" y="6095"/>
                </a:lnTo>
                <a:lnTo>
                  <a:pt x="1857" y="12858"/>
                </a:lnTo>
                <a:lnTo>
                  <a:pt x="0" y="21335"/>
                </a:lnTo>
                <a:lnTo>
                  <a:pt x="1857" y="29813"/>
                </a:lnTo>
                <a:lnTo>
                  <a:pt x="6857" y="36575"/>
                </a:lnTo>
                <a:lnTo>
                  <a:pt x="14144" y="41052"/>
                </a:lnTo>
                <a:lnTo>
                  <a:pt x="22859" y="42671"/>
                </a:lnTo>
                <a:lnTo>
                  <a:pt x="31337" y="41052"/>
                </a:lnTo>
                <a:lnTo>
                  <a:pt x="38099" y="36575"/>
                </a:lnTo>
                <a:lnTo>
                  <a:pt x="42576" y="29813"/>
                </a:lnTo>
                <a:lnTo>
                  <a:pt x="44195" y="21335"/>
                </a:lnTo>
                <a:close/>
              </a:path>
            </a:pathLst>
          </a:custGeom>
          <a:ln w="618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051179" y="1885406"/>
            <a:ext cx="414020" cy="130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-15" dirty="0">
                <a:solidFill>
                  <a:srgbClr val="3232CC"/>
                </a:solidFill>
                <a:latin typeface="Arial"/>
                <a:cs typeface="Arial"/>
              </a:rPr>
              <a:t>writeData</a:t>
            </a:r>
            <a:endParaRPr sz="70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9" name="object 59"/>
          <p:cNvSpPr txBox="1"/>
          <p:nvPr/>
        </p:nvSpPr>
        <p:spPr>
          <a:xfrm>
            <a:off x="6074039" y="2242022"/>
            <a:ext cx="388620" cy="130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-20" dirty="0">
                <a:solidFill>
                  <a:srgbClr val="007F00"/>
                </a:solidFill>
                <a:latin typeface="Arial"/>
                <a:cs typeface="Arial"/>
              </a:rPr>
              <a:t>w</a:t>
            </a:r>
            <a:r>
              <a:rPr sz="700" b="1" spc="-25" dirty="0">
                <a:solidFill>
                  <a:srgbClr val="007F00"/>
                </a:solidFill>
                <a:latin typeface="Arial"/>
                <a:cs typeface="Arial"/>
              </a:rPr>
              <a:t>r</a:t>
            </a:r>
            <a:r>
              <a:rPr sz="700" b="1" spc="5" dirty="0">
                <a:solidFill>
                  <a:srgbClr val="007F00"/>
                </a:solidFill>
                <a:latin typeface="Arial"/>
                <a:cs typeface="Arial"/>
              </a:rPr>
              <a:t>it</a:t>
            </a:r>
            <a:r>
              <a:rPr sz="700" b="1" spc="-35" dirty="0">
                <a:solidFill>
                  <a:srgbClr val="007F00"/>
                </a:solidFill>
                <a:latin typeface="Arial"/>
                <a:cs typeface="Arial"/>
              </a:rPr>
              <a:t>e</a:t>
            </a:r>
            <a:r>
              <a:rPr sz="700" b="1" spc="-20" dirty="0">
                <a:solidFill>
                  <a:srgbClr val="007F00"/>
                </a:solidFill>
                <a:latin typeface="Arial"/>
                <a:cs typeface="Arial"/>
              </a:rPr>
              <a:t>R</a:t>
            </a:r>
            <a:r>
              <a:rPr sz="700" b="1" spc="-35" dirty="0">
                <a:solidFill>
                  <a:srgbClr val="007F00"/>
                </a:solidFill>
                <a:latin typeface="Arial"/>
                <a:cs typeface="Arial"/>
              </a:rPr>
              <a:t>e</a:t>
            </a:r>
            <a:r>
              <a:rPr sz="700" b="1" spc="-10" dirty="0">
                <a:solidFill>
                  <a:srgbClr val="007F00"/>
                </a:solidFill>
                <a:latin typeface="Arial"/>
                <a:cs typeface="Arial"/>
              </a:rPr>
              <a:t>g</a:t>
            </a:r>
            <a:endParaRPr sz="7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866008" y="3400261"/>
            <a:ext cx="419100" cy="130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-25" dirty="0">
                <a:solidFill>
                  <a:srgbClr val="007F00"/>
                </a:solidFill>
                <a:latin typeface="Arial"/>
                <a:cs typeface="Arial"/>
              </a:rPr>
              <a:t>r</a:t>
            </a:r>
            <a:r>
              <a:rPr sz="700" b="1" dirty="0">
                <a:solidFill>
                  <a:srgbClr val="007F00"/>
                </a:solidFill>
                <a:latin typeface="Arial"/>
                <a:cs typeface="Arial"/>
              </a:rPr>
              <a:t>e</a:t>
            </a:r>
            <a:r>
              <a:rPr sz="700" b="1" spc="-25" dirty="0">
                <a:solidFill>
                  <a:srgbClr val="007F00"/>
                </a:solidFill>
                <a:latin typeface="Arial"/>
                <a:cs typeface="Arial"/>
              </a:rPr>
              <a:t>ad</a:t>
            </a:r>
            <a:r>
              <a:rPr sz="700" b="1" spc="-30" dirty="0">
                <a:solidFill>
                  <a:srgbClr val="007F00"/>
                </a:solidFill>
                <a:latin typeface="Arial"/>
                <a:cs typeface="Arial"/>
              </a:rPr>
              <a:t>R</a:t>
            </a:r>
            <a:r>
              <a:rPr sz="700" b="1" spc="10" dirty="0">
                <a:solidFill>
                  <a:srgbClr val="007F00"/>
                </a:solidFill>
                <a:latin typeface="Arial"/>
                <a:cs typeface="Arial"/>
              </a:rPr>
              <a:t>e</a:t>
            </a:r>
            <a:r>
              <a:rPr sz="700" b="1" spc="-40" dirty="0">
                <a:solidFill>
                  <a:srgbClr val="007F00"/>
                </a:solidFill>
                <a:latin typeface="Arial"/>
                <a:cs typeface="Arial"/>
              </a:rPr>
              <a:t>g</a:t>
            </a:r>
            <a:r>
              <a:rPr sz="700" b="1" spc="-10" dirty="0">
                <a:solidFill>
                  <a:srgbClr val="007F00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866006" y="3042121"/>
            <a:ext cx="441959" cy="130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-35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700" b="1" spc="10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700" b="1" spc="-35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700" b="1" spc="-25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r>
              <a:rPr sz="700" b="1" spc="-20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r>
              <a:rPr sz="700" b="1" spc="10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700" b="1" spc="-35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700" b="1" spc="-25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700" b="1" spc="-10" dirty="0">
                <a:solidFill>
                  <a:srgbClr val="3232CC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17879" y="2059141"/>
            <a:ext cx="146050" cy="130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-25" dirty="0">
                <a:solidFill>
                  <a:srgbClr val="FF00FF"/>
                </a:solidFill>
                <a:latin typeface="Arial"/>
                <a:cs typeface="Arial"/>
              </a:rPr>
              <a:t>c</a:t>
            </a:r>
            <a:r>
              <a:rPr sz="700" b="1" spc="-5" dirty="0">
                <a:solidFill>
                  <a:srgbClr val="FF00FF"/>
                </a:solidFill>
                <a:latin typeface="Arial"/>
                <a:cs typeface="Arial"/>
              </a:rPr>
              <a:t>l</a:t>
            </a:r>
            <a:r>
              <a:rPr sz="700" b="1" spc="-10" dirty="0">
                <a:solidFill>
                  <a:srgbClr val="FF00FF"/>
                </a:solidFill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955167" y="2635213"/>
            <a:ext cx="507365" cy="130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-2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700" b="1" spc="-3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700" b="1" spc="5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700" b="1" spc="-2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700" b="1" spc="-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700" b="1" spc="-2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700" b="1" spc="-3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700" b="1" spc="2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700" b="1" spc="-4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7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239400" y="1439671"/>
            <a:ext cx="3300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Structural </a:t>
            </a:r>
            <a:r>
              <a:rPr sz="1800" b="1" spc="-10" dirty="0">
                <a:solidFill>
                  <a:srgbClr val="3232CC"/>
                </a:solidFill>
                <a:latin typeface="Courier New"/>
                <a:cs typeface="Courier New"/>
              </a:rPr>
              <a:t>of </a:t>
            </a:r>
            <a:r>
              <a:rPr sz="1800" b="1" spc="-10" dirty="0">
                <a:latin typeface="Courier New"/>
                <a:cs typeface="Courier New"/>
              </a:rPr>
              <a:t>RegFile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232CC"/>
                </a:solidFill>
                <a:latin typeface="Courier New"/>
                <a:cs typeface="Courier New"/>
              </a:rPr>
              <a:t>is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463941" y="1439671"/>
            <a:ext cx="1663700" cy="840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8600"/>
              </a:lnSpc>
              <a:spcBef>
                <a:spcPts val="130"/>
              </a:spcBef>
            </a:pPr>
            <a:r>
              <a:rPr sz="1800" b="1" spc="-5" dirty="0">
                <a:solidFill>
                  <a:srgbClr val="3232CC"/>
                </a:solidFill>
                <a:latin typeface="Courier New"/>
                <a:cs typeface="Courier New"/>
              </a:rPr>
              <a:t>ar</a:t>
            </a:r>
            <a:r>
              <a:rPr sz="1800" b="1" spc="-20" dirty="0">
                <a:solidFill>
                  <a:srgbClr val="3232CC"/>
                </a:solidFill>
                <a:latin typeface="Courier New"/>
                <a:cs typeface="Courier New"/>
              </a:rPr>
              <a:t>c</a:t>
            </a:r>
            <a:r>
              <a:rPr sz="1800" b="1" spc="-5" dirty="0">
                <a:solidFill>
                  <a:srgbClr val="3232CC"/>
                </a:solidFill>
                <a:latin typeface="Courier New"/>
                <a:cs typeface="Courier New"/>
              </a:rPr>
              <a:t>h</a:t>
            </a:r>
            <a:r>
              <a:rPr sz="1800" b="1" spc="-20" dirty="0">
                <a:solidFill>
                  <a:srgbClr val="3232CC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3232CC"/>
                </a:solidFill>
                <a:latin typeface="Courier New"/>
                <a:cs typeface="Courier New"/>
              </a:rPr>
              <a:t>te</a:t>
            </a:r>
            <a:r>
              <a:rPr sz="1800" b="1" spc="-20" dirty="0">
                <a:solidFill>
                  <a:srgbClr val="3232CC"/>
                </a:solidFill>
                <a:latin typeface="Courier New"/>
                <a:cs typeface="Courier New"/>
              </a:rPr>
              <a:t>c</a:t>
            </a:r>
            <a:r>
              <a:rPr sz="1800" b="1" spc="-5" dirty="0">
                <a:solidFill>
                  <a:srgbClr val="3232CC"/>
                </a:solidFill>
                <a:latin typeface="Courier New"/>
                <a:cs typeface="Courier New"/>
              </a:rPr>
              <a:t>t</a:t>
            </a:r>
            <a:r>
              <a:rPr sz="1800" b="1" spc="-20" dirty="0">
                <a:solidFill>
                  <a:srgbClr val="3232CC"/>
                </a:solidFill>
                <a:latin typeface="Courier New"/>
                <a:cs typeface="Courier New"/>
              </a:rPr>
              <a:t>ur</a:t>
            </a:r>
            <a:r>
              <a:rPr sz="1800" b="1" spc="-5" dirty="0">
                <a:solidFill>
                  <a:srgbClr val="3232CC"/>
                </a:solidFill>
                <a:latin typeface="Courier New"/>
                <a:cs typeface="Courier New"/>
              </a:rPr>
              <a:t>e  begin  </a:t>
            </a:r>
            <a:r>
              <a:rPr sz="1800" b="1" spc="-5" dirty="0">
                <a:latin typeface="Courier New"/>
                <a:cs typeface="Courier New"/>
              </a:rPr>
              <a:t>rs_mem: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463941" y="2250438"/>
            <a:ext cx="4530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232CC"/>
                </a:solidFill>
                <a:latin typeface="Courier New"/>
                <a:cs typeface="Courier New"/>
              </a:rPr>
              <a:t>entity</a:t>
            </a:r>
            <a:r>
              <a:rPr sz="1800" b="1" spc="-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work</a:t>
            </a:r>
            <a:r>
              <a:rPr sz="1800" b="1" spc="-10" dirty="0">
                <a:latin typeface="Courier New"/>
                <a:cs typeface="Courier New"/>
              </a:rPr>
              <a:t>.DP_Memory(Behavioral)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749684" y="2791458"/>
            <a:ext cx="1254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readReg1,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749684" y="3061206"/>
            <a:ext cx="1391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readData1,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98864" y="2521710"/>
            <a:ext cx="3323590" cy="11106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ctr">
              <a:lnSpc>
                <a:spcPts val="2120"/>
              </a:lnSpc>
              <a:spcBef>
                <a:spcPts val="200"/>
              </a:spcBef>
              <a:tabLst>
                <a:tab pos="1633855" algn="l"/>
                <a:tab pos="2353310" algn="l"/>
              </a:tabLst>
            </a:pPr>
            <a:r>
              <a:rPr sz="1800" b="1" spc="-5" dirty="0">
                <a:solidFill>
                  <a:srgbClr val="3232CC"/>
                </a:solidFill>
                <a:latin typeface="Courier New"/>
                <a:cs typeface="Courier New"/>
              </a:rPr>
              <a:t>port </a:t>
            </a:r>
            <a:r>
              <a:rPr sz="1800" b="1" spc="-10" dirty="0">
                <a:solidFill>
                  <a:srgbClr val="3232CC"/>
                </a:solidFill>
                <a:latin typeface="Courier New"/>
                <a:cs typeface="Courier New"/>
              </a:rPr>
              <a:t>map</a:t>
            </a:r>
            <a:r>
              <a:rPr sz="1800" b="1" spc="-10" dirty="0">
                <a:latin typeface="Courier New"/>
                <a:cs typeface="Courier New"/>
              </a:rPr>
              <a:t>(clk	</a:t>
            </a:r>
            <a:r>
              <a:rPr sz="1800" b="1" spc="-5" dirty="0">
                <a:latin typeface="Courier New"/>
                <a:cs typeface="Courier New"/>
              </a:rPr>
              <a:t>=&gt;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clk,  readAddr	=&gt;</a:t>
            </a:r>
            <a:endParaRPr sz="1800">
              <a:latin typeface="Courier New"/>
              <a:cs typeface="Courier New"/>
            </a:endParaRPr>
          </a:p>
          <a:p>
            <a:pPr marL="36195" algn="ctr">
              <a:lnSpc>
                <a:spcPts val="2050"/>
              </a:lnSpc>
              <a:tabLst>
                <a:tab pos="1657985" algn="l"/>
              </a:tabLst>
            </a:pPr>
            <a:r>
              <a:rPr sz="1800" b="1" spc="-5" dirty="0">
                <a:latin typeface="Courier New"/>
                <a:cs typeface="Courier New"/>
              </a:rPr>
              <a:t>readData	=&gt;</a:t>
            </a:r>
            <a:endParaRPr sz="1800">
              <a:latin typeface="Courier New"/>
              <a:cs typeface="Courier New"/>
            </a:endParaRPr>
          </a:p>
          <a:p>
            <a:pPr marL="36195" algn="ctr">
              <a:lnSpc>
                <a:spcPts val="2150"/>
              </a:lnSpc>
              <a:tabLst>
                <a:tab pos="1657985" algn="l"/>
              </a:tabLst>
            </a:pPr>
            <a:r>
              <a:rPr sz="1800" b="1" spc="-10" dirty="0">
                <a:latin typeface="Courier New"/>
                <a:cs typeface="Courier New"/>
              </a:rPr>
              <a:t>writeAddr	</a:t>
            </a:r>
            <a:r>
              <a:rPr sz="1800" b="1" spc="-5" dirty="0">
                <a:latin typeface="Courier New"/>
                <a:cs typeface="Courier New"/>
              </a:rPr>
              <a:t>=&gt;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749682" y="3332478"/>
            <a:ext cx="1254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writeReg,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463941" y="3602226"/>
            <a:ext cx="5086985" cy="10604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66825" marR="5080">
              <a:lnSpc>
                <a:spcPct val="80000"/>
              </a:lnSpc>
              <a:spcBef>
                <a:spcPts val="530"/>
              </a:spcBef>
              <a:tabLst>
                <a:tab pos="2887980" algn="l"/>
              </a:tabLst>
            </a:pPr>
            <a:r>
              <a:rPr sz="1800" b="1" spc="-10" dirty="0">
                <a:latin typeface="Courier New"/>
                <a:cs typeface="Courier New"/>
              </a:rPr>
              <a:t>writeData	</a:t>
            </a:r>
            <a:r>
              <a:rPr sz="1800" b="1" spc="-5" dirty="0">
                <a:latin typeface="Courier New"/>
                <a:cs typeface="Courier New"/>
              </a:rPr>
              <a:t>=&gt; </a:t>
            </a:r>
            <a:r>
              <a:rPr sz="1800" b="1" spc="-10" dirty="0">
                <a:latin typeface="Courier New"/>
                <a:cs typeface="Courier New"/>
              </a:rPr>
              <a:t>writeData,  writeEnable </a:t>
            </a:r>
            <a:r>
              <a:rPr sz="1800" b="1" spc="-5" dirty="0">
                <a:latin typeface="Courier New"/>
                <a:cs typeface="Courier New"/>
              </a:rPr>
              <a:t>=&gt;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writeEnable);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00" b="1" spc="-5" dirty="0">
                <a:latin typeface="Courier New"/>
                <a:cs typeface="Courier New"/>
              </a:rPr>
              <a:t>rt_mem: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50"/>
              </a:lnSpc>
            </a:pPr>
            <a:r>
              <a:rPr sz="1800" b="1" spc="-10" dirty="0">
                <a:solidFill>
                  <a:srgbClr val="3232CC"/>
                </a:solidFill>
                <a:latin typeface="Courier New"/>
                <a:cs typeface="Courier New"/>
              </a:rPr>
              <a:t>entity</a:t>
            </a:r>
            <a:r>
              <a:rPr sz="1800" b="1" spc="-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work</a:t>
            </a:r>
            <a:r>
              <a:rPr sz="1800" b="1" spc="-10" dirty="0">
                <a:latin typeface="Courier New"/>
                <a:cs typeface="Courier New"/>
              </a:rPr>
              <a:t>.DP_Memory(Behavioral)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998864" y="4632450"/>
            <a:ext cx="1974850" cy="1380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232CC"/>
                </a:solidFill>
                <a:latin typeface="Courier New"/>
                <a:cs typeface="Courier New"/>
              </a:rPr>
              <a:t>port</a:t>
            </a:r>
            <a:r>
              <a:rPr sz="1800" b="1" spc="-4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3232CC"/>
                </a:solidFill>
                <a:latin typeface="Courier New"/>
                <a:cs typeface="Courier New"/>
              </a:rPr>
              <a:t>map</a:t>
            </a:r>
            <a:r>
              <a:rPr sz="1800" b="1" spc="-10" dirty="0">
                <a:latin typeface="Courier New"/>
                <a:cs typeface="Courier New"/>
              </a:rPr>
              <a:t>(clk</a:t>
            </a:r>
            <a:endParaRPr sz="1800">
              <a:latin typeface="Courier New"/>
              <a:cs typeface="Courier New"/>
            </a:endParaRPr>
          </a:p>
          <a:p>
            <a:pPr marL="731520" marR="5080">
              <a:lnSpc>
                <a:spcPct val="98500"/>
              </a:lnSpc>
              <a:spcBef>
                <a:spcPts val="15"/>
              </a:spcBef>
            </a:pPr>
            <a:r>
              <a:rPr sz="1800" b="1" spc="-5" dirty="0">
                <a:latin typeface="Courier New"/>
                <a:cs typeface="Courier New"/>
              </a:rPr>
              <a:t>readAddr  readData  wr</a:t>
            </a:r>
            <a:r>
              <a:rPr sz="1800" b="1" spc="-20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20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Ad</a:t>
            </a:r>
            <a:r>
              <a:rPr sz="1800" b="1" spc="-20" dirty="0">
                <a:latin typeface="Courier New"/>
                <a:cs typeface="Courier New"/>
              </a:rPr>
              <a:t>d</a:t>
            </a:r>
            <a:r>
              <a:rPr sz="1800" b="1" spc="-5" dirty="0">
                <a:latin typeface="Courier New"/>
                <a:cs typeface="Courier New"/>
              </a:rPr>
              <a:t>r  wr</a:t>
            </a:r>
            <a:r>
              <a:rPr sz="1800" b="1" spc="-20" dirty="0">
                <a:latin typeface="Courier New"/>
                <a:cs typeface="Courier New"/>
              </a:rPr>
              <a:t>i</a:t>
            </a:r>
            <a:r>
              <a:rPr sz="1800" b="1" spc="-5" dirty="0">
                <a:latin typeface="Courier New"/>
                <a:cs typeface="Courier New"/>
              </a:rPr>
              <a:t>t</a:t>
            </a:r>
            <a:r>
              <a:rPr sz="1800" b="1" spc="-20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Da</a:t>
            </a:r>
            <a:r>
              <a:rPr sz="1800" b="1" spc="-20" dirty="0"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339727" y="4632450"/>
            <a:ext cx="2211070" cy="165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=&gt;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clk,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</a:pPr>
            <a:r>
              <a:rPr sz="1800" b="1" spc="-5" dirty="0">
                <a:latin typeface="Courier New"/>
                <a:cs typeface="Courier New"/>
              </a:rPr>
              <a:t>=&gt;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readReg2,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</a:pPr>
            <a:r>
              <a:rPr sz="1800" b="1" spc="-5" dirty="0">
                <a:latin typeface="Courier New"/>
                <a:cs typeface="Courier New"/>
              </a:rPr>
              <a:t>=&gt;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readData2,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sz="1800" b="1" spc="-5" dirty="0">
                <a:latin typeface="Courier New"/>
                <a:cs typeface="Courier New"/>
              </a:rPr>
              <a:t>=&gt;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writeReg,</a:t>
            </a:r>
            <a:endParaRPr sz="1800">
              <a:latin typeface="Courier New"/>
              <a:cs typeface="Courier New"/>
            </a:endParaRPr>
          </a:p>
          <a:p>
            <a:pPr marL="422275" marR="5080" indent="-410209">
              <a:lnSpc>
                <a:spcPts val="2140"/>
              </a:lnSpc>
              <a:spcBef>
                <a:spcPts val="70"/>
              </a:spcBef>
            </a:pPr>
            <a:r>
              <a:rPr sz="1800" b="1" spc="-5" dirty="0">
                <a:latin typeface="Courier New"/>
                <a:cs typeface="Courier New"/>
              </a:rPr>
              <a:t>=&gt; </a:t>
            </a:r>
            <a:r>
              <a:rPr sz="1800" b="1" spc="-10" dirty="0">
                <a:latin typeface="Courier New"/>
                <a:cs typeface="Courier New"/>
              </a:rPr>
              <a:t>writeData,  </a:t>
            </a:r>
            <a:r>
              <a:rPr sz="1800" b="1" spc="-5" dirty="0">
                <a:latin typeface="Courier New"/>
                <a:cs typeface="Courier New"/>
              </a:rPr>
              <a:t>w</a:t>
            </a:r>
            <a:r>
              <a:rPr sz="1800" b="1" spc="-20" dirty="0">
                <a:latin typeface="Courier New"/>
                <a:cs typeface="Courier New"/>
              </a:rPr>
              <a:t>r</a:t>
            </a:r>
            <a:r>
              <a:rPr sz="1800" b="1" spc="-5" dirty="0">
                <a:latin typeface="Courier New"/>
                <a:cs typeface="Courier New"/>
              </a:rPr>
              <a:t>it</a:t>
            </a:r>
            <a:r>
              <a:rPr sz="1800" b="1" spc="-20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20" dirty="0">
                <a:latin typeface="Courier New"/>
                <a:cs typeface="Courier New"/>
              </a:rPr>
              <a:t>na</a:t>
            </a:r>
            <a:r>
              <a:rPr sz="1800" b="1" spc="-5" dirty="0">
                <a:latin typeface="Courier New"/>
                <a:cs typeface="Courier New"/>
              </a:rPr>
              <a:t>bl</a:t>
            </a:r>
            <a:r>
              <a:rPr sz="1800" b="1" spc="-20" dirty="0">
                <a:latin typeface="Courier New"/>
                <a:cs typeface="Courier New"/>
              </a:rPr>
              <a:t>e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463941" y="5984237"/>
            <a:ext cx="3175635" cy="5695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254125">
              <a:lnSpc>
                <a:spcPts val="2120"/>
              </a:lnSpc>
              <a:spcBef>
                <a:spcPts val="200"/>
              </a:spcBef>
            </a:pPr>
            <a:r>
              <a:rPr sz="1800" b="1" spc="-10" dirty="0">
                <a:latin typeface="Courier New"/>
                <a:cs typeface="Courier New"/>
              </a:rPr>
              <a:t>writeEnable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=&gt;  </a:t>
            </a:r>
            <a:r>
              <a:rPr sz="1800" b="1" spc="-5" dirty="0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sz="1800" b="1" spc="-2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Structural;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4217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Banco de </a:t>
            </a:r>
            <a:r>
              <a:rPr dirty="0"/>
              <a:t>registos </a:t>
            </a:r>
            <a:r>
              <a:rPr spc="-5" dirty="0"/>
              <a:t>–</a:t>
            </a:r>
            <a:r>
              <a:rPr spc="-30" dirty="0"/>
              <a:t> </a:t>
            </a:r>
            <a:r>
              <a:rPr spc="-10" dirty="0"/>
              <a:t>VHDL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6975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Implementação de um </a:t>
            </a:r>
            <a:r>
              <a:rPr sz="2400" i="1" spc="-5" dirty="0">
                <a:latin typeface="Arial"/>
                <a:cs typeface="Arial"/>
              </a:rPr>
              <a:t>Datapath </a:t>
            </a:r>
            <a:r>
              <a:rPr sz="2400" spc="-5" dirty="0"/>
              <a:t>– instruções tipo</a:t>
            </a:r>
            <a:r>
              <a:rPr sz="2400" spc="50" dirty="0"/>
              <a:t> </a:t>
            </a:r>
            <a:r>
              <a:rPr sz="2400" spc="-5" dirty="0"/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62406" y="3015996"/>
            <a:ext cx="2152015" cy="2092960"/>
          </a:xfrm>
          <a:custGeom>
            <a:avLst/>
            <a:gdLst/>
            <a:ahLst/>
            <a:cxnLst/>
            <a:rect l="l" t="t" r="r" b="b"/>
            <a:pathLst>
              <a:path w="2152015" h="2092960">
                <a:moveTo>
                  <a:pt x="0" y="0"/>
                </a:moveTo>
                <a:lnTo>
                  <a:pt x="0" y="2092452"/>
                </a:lnTo>
                <a:lnTo>
                  <a:pt x="2151888" y="2092452"/>
                </a:lnTo>
                <a:lnTo>
                  <a:pt x="21518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62406" y="3015995"/>
            <a:ext cx="2152015" cy="2092960"/>
          </a:xfrm>
          <a:custGeom>
            <a:avLst/>
            <a:gdLst/>
            <a:ahLst/>
            <a:cxnLst/>
            <a:rect l="l" t="t" r="r" b="b"/>
            <a:pathLst>
              <a:path w="2152015" h="2092960">
                <a:moveTo>
                  <a:pt x="0" y="2092451"/>
                </a:moveTo>
                <a:lnTo>
                  <a:pt x="2151887" y="2092451"/>
                </a:lnTo>
                <a:lnTo>
                  <a:pt x="2151887" y="0"/>
                </a:lnTo>
                <a:lnTo>
                  <a:pt x="0" y="0"/>
                </a:lnTo>
                <a:lnTo>
                  <a:pt x="0" y="2092451"/>
                </a:lnTo>
                <a:close/>
              </a:path>
            </a:pathLst>
          </a:custGeom>
          <a:ln w="13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50797" y="3179064"/>
            <a:ext cx="810767" cy="237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2526" y="3179064"/>
            <a:ext cx="166116" cy="365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56282" y="3558540"/>
            <a:ext cx="772668" cy="656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50797" y="3691128"/>
            <a:ext cx="810767" cy="237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2526" y="3691128"/>
            <a:ext cx="184403" cy="3657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8606" y="4203191"/>
            <a:ext cx="832103" cy="2377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38606" y="4715255"/>
            <a:ext cx="841247" cy="187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44902" y="3354323"/>
            <a:ext cx="402336" cy="3703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4402" y="3558540"/>
            <a:ext cx="353568" cy="3703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4902" y="4378452"/>
            <a:ext cx="402336" cy="3703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4402" y="4582667"/>
            <a:ext cx="353568" cy="3703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62833" y="4582667"/>
            <a:ext cx="184403" cy="3657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14294" y="3506723"/>
            <a:ext cx="658495" cy="0"/>
          </a:xfrm>
          <a:custGeom>
            <a:avLst/>
            <a:gdLst/>
            <a:ahLst/>
            <a:cxnLst/>
            <a:rect l="l" t="t" r="r" b="b"/>
            <a:pathLst>
              <a:path w="658495">
                <a:moveTo>
                  <a:pt x="0" y="0"/>
                </a:moveTo>
                <a:lnTo>
                  <a:pt x="658367" y="0"/>
                </a:lnTo>
              </a:path>
            </a:pathLst>
          </a:custGeom>
          <a:ln w="22733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54374" y="3435096"/>
            <a:ext cx="212090" cy="142240"/>
          </a:xfrm>
          <a:custGeom>
            <a:avLst/>
            <a:gdLst/>
            <a:ahLst/>
            <a:cxnLst/>
            <a:rect l="l" t="t" r="r" b="b"/>
            <a:pathLst>
              <a:path w="212089" h="142239">
                <a:moveTo>
                  <a:pt x="211836" y="71628"/>
                </a:moveTo>
                <a:lnTo>
                  <a:pt x="0" y="0"/>
                </a:lnTo>
                <a:lnTo>
                  <a:pt x="0" y="141732"/>
                </a:lnTo>
                <a:lnTo>
                  <a:pt x="211836" y="7162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4294" y="4530851"/>
            <a:ext cx="658495" cy="0"/>
          </a:xfrm>
          <a:custGeom>
            <a:avLst/>
            <a:gdLst/>
            <a:ahLst/>
            <a:cxnLst/>
            <a:rect l="l" t="t" r="r" b="b"/>
            <a:pathLst>
              <a:path w="658495">
                <a:moveTo>
                  <a:pt x="0" y="0"/>
                </a:moveTo>
                <a:lnTo>
                  <a:pt x="658367" y="0"/>
                </a:lnTo>
              </a:path>
            </a:pathLst>
          </a:custGeom>
          <a:ln w="22733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54374" y="4460748"/>
            <a:ext cx="212090" cy="140335"/>
          </a:xfrm>
          <a:custGeom>
            <a:avLst/>
            <a:gdLst/>
            <a:ahLst/>
            <a:cxnLst/>
            <a:rect l="l" t="t" r="r" b="b"/>
            <a:pathLst>
              <a:path w="212089" h="140335">
                <a:moveTo>
                  <a:pt x="211836" y="70104"/>
                </a:moveTo>
                <a:lnTo>
                  <a:pt x="0" y="0"/>
                </a:lnTo>
                <a:lnTo>
                  <a:pt x="0" y="140208"/>
                </a:lnTo>
                <a:lnTo>
                  <a:pt x="211836" y="7010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51865" y="3272027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22733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52094" y="3200400"/>
            <a:ext cx="210820" cy="142240"/>
          </a:xfrm>
          <a:custGeom>
            <a:avLst/>
            <a:gdLst/>
            <a:ahLst/>
            <a:cxnLst/>
            <a:rect l="l" t="t" r="r" b="b"/>
            <a:pathLst>
              <a:path w="210820" h="142239">
                <a:moveTo>
                  <a:pt x="210312" y="71628"/>
                </a:moveTo>
                <a:lnTo>
                  <a:pt x="0" y="0"/>
                </a:lnTo>
                <a:lnTo>
                  <a:pt x="0" y="141732"/>
                </a:lnTo>
                <a:lnTo>
                  <a:pt x="210312" y="7162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51865" y="3784091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22733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52094" y="3712464"/>
            <a:ext cx="210820" cy="142240"/>
          </a:xfrm>
          <a:custGeom>
            <a:avLst/>
            <a:gdLst/>
            <a:ahLst/>
            <a:cxnLst/>
            <a:rect l="l" t="t" r="r" b="b"/>
            <a:pathLst>
              <a:path w="210820" h="142239">
                <a:moveTo>
                  <a:pt x="210312" y="71628"/>
                </a:moveTo>
                <a:lnTo>
                  <a:pt x="0" y="0"/>
                </a:lnTo>
                <a:lnTo>
                  <a:pt x="0" y="141732"/>
                </a:lnTo>
                <a:lnTo>
                  <a:pt x="210312" y="7162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51865" y="4296155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2273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52094" y="4226052"/>
            <a:ext cx="210820" cy="140335"/>
          </a:xfrm>
          <a:custGeom>
            <a:avLst/>
            <a:gdLst/>
            <a:ahLst/>
            <a:cxnLst/>
            <a:rect l="l" t="t" r="r" b="b"/>
            <a:pathLst>
              <a:path w="210820" h="140335">
                <a:moveTo>
                  <a:pt x="210312" y="70104"/>
                </a:moveTo>
                <a:lnTo>
                  <a:pt x="0" y="0"/>
                </a:lnTo>
                <a:lnTo>
                  <a:pt x="0" y="140208"/>
                </a:lnTo>
                <a:lnTo>
                  <a:pt x="210312" y="701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51865" y="4808220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2273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52094" y="4738116"/>
            <a:ext cx="210820" cy="140335"/>
          </a:xfrm>
          <a:custGeom>
            <a:avLst/>
            <a:gdLst/>
            <a:ahLst/>
            <a:cxnLst/>
            <a:rect l="l" t="t" r="r" b="b"/>
            <a:pathLst>
              <a:path w="210820" h="140335">
                <a:moveTo>
                  <a:pt x="210312" y="70104"/>
                </a:moveTo>
                <a:lnTo>
                  <a:pt x="0" y="0"/>
                </a:lnTo>
                <a:lnTo>
                  <a:pt x="0" y="140208"/>
                </a:lnTo>
                <a:lnTo>
                  <a:pt x="210312" y="701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66209" y="3139439"/>
            <a:ext cx="1193800" cy="332740"/>
          </a:xfrm>
          <a:custGeom>
            <a:avLst/>
            <a:gdLst/>
            <a:ahLst/>
            <a:cxnLst/>
            <a:rect l="l" t="t" r="r" b="b"/>
            <a:pathLst>
              <a:path w="1193800" h="332739">
                <a:moveTo>
                  <a:pt x="0" y="0"/>
                </a:moveTo>
                <a:lnTo>
                  <a:pt x="1193291" y="332231"/>
                </a:lnTo>
              </a:path>
            </a:pathLst>
          </a:custGeom>
          <a:ln w="13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66209" y="3139439"/>
            <a:ext cx="257810" cy="866140"/>
          </a:xfrm>
          <a:custGeom>
            <a:avLst/>
            <a:gdLst/>
            <a:ahLst/>
            <a:cxnLst/>
            <a:rect l="l" t="t" r="r" b="b"/>
            <a:pathLst>
              <a:path w="257809" h="866139">
                <a:moveTo>
                  <a:pt x="0" y="0"/>
                </a:moveTo>
                <a:lnTo>
                  <a:pt x="0" y="733043"/>
                </a:lnTo>
                <a:lnTo>
                  <a:pt x="257555" y="865631"/>
                </a:lnTo>
              </a:path>
            </a:pathLst>
          </a:custGeom>
          <a:ln w="13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66209" y="4003547"/>
            <a:ext cx="257810" cy="868680"/>
          </a:xfrm>
          <a:custGeom>
            <a:avLst/>
            <a:gdLst/>
            <a:ahLst/>
            <a:cxnLst/>
            <a:rect l="l" t="t" r="r" b="b"/>
            <a:pathLst>
              <a:path w="257809" h="868679">
                <a:moveTo>
                  <a:pt x="0" y="868679"/>
                </a:moveTo>
                <a:lnTo>
                  <a:pt x="0" y="135635"/>
                </a:lnTo>
                <a:lnTo>
                  <a:pt x="257555" y="0"/>
                </a:lnTo>
              </a:path>
            </a:pathLst>
          </a:custGeom>
          <a:ln w="13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66209" y="4538471"/>
            <a:ext cx="1193800" cy="334010"/>
          </a:xfrm>
          <a:custGeom>
            <a:avLst/>
            <a:gdLst/>
            <a:ahLst/>
            <a:cxnLst/>
            <a:rect l="l" t="t" r="r" b="b"/>
            <a:pathLst>
              <a:path w="1193800" h="334010">
                <a:moveTo>
                  <a:pt x="0" y="333755"/>
                </a:moveTo>
                <a:lnTo>
                  <a:pt x="1193291" y="0"/>
                </a:lnTo>
              </a:path>
            </a:pathLst>
          </a:custGeom>
          <a:ln w="13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59502" y="3471671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799"/>
                </a:lnTo>
              </a:path>
            </a:pathLst>
          </a:custGeom>
          <a:ln w="13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44518" y="4436364"/>
            <a:ext cx="426719" cy="4983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74286" y="4203191"/>
            <a:ext cx="512063" cy="3703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51865" y="4274820"/>
            <a:ext cx="5177155" cy="1280160"/>
          </a:xfrm>
          <a:custGeom>
            <a:avLst/>
            <a:gdLst/>
            <a:ahLst/>
            <a:cxnLst/>
            <a:rect l="l" t="t" r="r" b="b"/>
            <a:pathLst>
              <a:path w="5177155" h="1280160">
                <a:moveTo>
                  <a:pt x="0" y="533399"/>
                </a:moveTo>
                <a:lnTo>
                  <a:pt x="0" y="1280159"/>
                </a:lnTo>
                <a:lnTo>
                  <a:pt x="5177027" y="1280159"/>
                </a:lnTo>
                <a:lnTo>
                  <a:pt x="5177027" y="0"/>
                </a:lnTo>
                <a:lnTo>
                  <a:pt x="4706111" y="0"/>
                </a:lnTo>
              </a:path>
            </a:pathLst>
          </a:custGeom>
          <a:ln w="2273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51865" y="3272027"/>
            <a:ext cx="0" cy="1024255"/>
          </a:xfrm>
          <a:custGeom>
            <a:avLst/>
            <a:gdLst/>
            <a:ahLst/>
            <a:cxnLst/>
            <a:rect l="l" t="t" r="r" b="b"/>
            <a:pathLst>
              <a:path h="1024254">
                <a:moveTo>
                  <a:pt x="0" y="0"/>
                </a:moveTo>
                <a:lnTo>
                  <a:pt x="0" y="1024127"/>
                </a:lnTo>
              </a:path>
            </a:pathLst>
          </a:custGeom>
          <a:ln w="227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55169" y="4018788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996695" y="0"/>
                </a:moveTo>
                <a:lnTo>
                  <a:pt x="0" y="0"/>
                </a:lnTo>
              </a:path>
            </a:pathLst>
          </a:custGeom>
          <a:ln w="227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97827" y="3730052"/>
            <a:ext cx="108077" cy="10807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97827" y="3964749"/>
            <a:ext cx="108077" cy="1080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59502" y="3762755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515" y="0"/>
                </a:lnTo>
              </a:path>
            </a:pathLst>
          </a:custGeom>
          <a:ln w="227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59730" y="3691128"/>
            <a:ext cx="212090" cy="142240"/>
          </a:xfrm>
          <a:custGeom>
            <a:avLst/>
            <a:gdLst/>
            <a:ahLst/>
            <a:cxnLst/>
            <a:rect l="l" t="t" r="r" b="b"/>
            <a:pathLst>
              <a:path w="212090" h="142239">
                <a:moveTo>
                  <a:pt x="211836" y="71628"/>
                </a:moveTo>
                <a:lnTo>
                  <a:pt x="0" y="0"/>
                </a:lnTo>
                <a:lnTo>
                  <a:pt x="0" y="141732"/>
                </a:lnTo>
                <a:lnTo>
                  <a:pt x="211836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37354" y="3691128"/>
            <a:ext cx="353568" cy="3703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37060" y="4038600"/>
            <a:ext cx="191249" cy="3337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80244" y="4294632"/>
            <a:ext cx="197345" cy="3337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90912" y="3270503"/>
            <a:ext cx="212585" cy="3337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13600" y="3049523"/>
            <a:ext cx="134861" cy="3291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13600" y="3549396"/>
            <a:ext cx="134861" cy="3291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13600" y="4061459"/>
            <a:ext cx="134861" cy="3291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02414" y="3575303"/>
            <a:ext cx="865632" cy="18745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32372" y="3773423"/>
            <a:ext cx="208013" cy="3337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07002" y="2795016"/>
            <a:ext cx="792480" cy="2377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10862" y="2987039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22733">
            <a:solidFill>
              <a:srgbClr val="FF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40758" y="3107436"/>
            <a:ext cx="142240" cy="212090"/>
          </a:xfrm>
          <a:custGeom>
            <a:avLst/>
            <a:gdLst/>
            <a:ahLst/>
            <a:cxnLst/>
            <a:rect l="l" t="t" r="r" b="b"/>
            <a:pathLst>
              <a:path w="142240" h="212089">
                <a:moveTo>
                  <a:pt x="141732" y="0"/>
                </a:moveTo>
                <a:lnTo>
                  <a:pt x="0" y="0"/>
                </a:lnTo>
                <a:lnTo>
                  <a:pt x="70104" y="211836"/>
                </a:lnTo>
                <a:lnTo>
                  <a:pt x="141732" y="0"/>
                </a:lnTo>
                <a:close/>
              </a:path>
            </a:pathLst>
          </a:custGeom>
          <a:solidFill>
            <a:srgbClr val="FF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71165" y="5192267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236219"/>
                </a:moveTo>
                <a:lnTo>
                  <a:pt x="0" y="0"/>
                </a:lnTo>
              </a:path>
            </a:pathLst>
          </a:custGeom>
          <a:ln w="136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22398" y="510844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012" y="96012"/>
                </a:moveTo>
                <a:lnTo>
                  <a:pt x="48768" y="0"/>
                </a:lnTo>
                <a:lnTo>
                  <a:pt x="0" y="96012"/>
                </a:lnTo>
                <a:lnTo>
                  <a:pt x="96012" y="960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84070" y="4951476"/>
            <a:ext cx="987552" cy="18745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77874" y="4980432"/>
            <a:ext cx="254635" cy="125095"/>
          </a:xfrm>
          <a:custGeom>
            <a:avLst/>
            <a:gdLst/>
            <a:ahLst/>
            <a:cxnLst/>
            <a:rect l="l" t="t" r="r" b="b"/>
            <a:pathLst>
              <a:path w="254635" h="125095">
                <a:moveTo>
                  <a:pt x="0" y="124967"/>
                </a:moveTo>
                <a:lnTo>
                  <a:pt x="124967" y="0"/>
                </a:lnTo>
                <a:lnTo>
                  <a:pt x="254507" y="124967"/>
                </a:lnTo>
              </a:path>
            </a:pathLst>
          </a:custGeom>
          <a:ln w="13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05889" y="5105400"/>
            <a:ext cx="0" cy="294640"/>
          </a:xfrm>
          <a:custGeom>
            <a:avLst/>
            <a:gdLst/>
            <a:ahLst/>
            <a:cxnLst/>
            <a:rect l="l" t="t" r="r" b="b"/>
            <a:pathLst>
              <a:path h="294639">
                <a:moveTo>
                  <a:pt x="0" y="294131"/>
                </a:moveTo>
                <a:lnTo>
                  <a:pt x="0" y="0"/>
                </a:lnTo>
              </a:path>
            </a:pathLst>
          </a:custGeom>
          <a:ln w="13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07898" y="5718048"/>
            <a:ext cx="1080770" cy="358140"/>
          </a:xfrm>
          <a:custGeom>
            <a:avLst/>
            <a:gdLst/>
            <a:ahLst/>
            <a:cxnLst/>
            <a:rect l="l" t="t" r="r" b="b"/>
            <a:pathLst>
              <a:path w="1080770" h="358139">
                <a:moveTo>
                  <a:pt x="0" y="0"/>
                </a:moveTo>
                <a:lnTo>
                  <a:pt x="0" y="358140"/>
                </a:lnTo>
                <a:lnTo>
                  <a:pt x="1080516" y="358140"/>
                </a:lnTo>
                <a:lnTo>
                  <a:pt x="10805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07897" y="5718047"/>
            <a:ext cx="1080770" cy="358140"/>
          </a:xfrm>
          <a:custGeom>
            <a:avLst/>
            <a:gdLst/>
            <a:ahLst/>
            <a:cxnLst/>
            <a:rect l="l" t="t" r="r" b="b"/>
            <a:pathLst>
              <a:path w="1080770" h="358139">
                <a:moveTo>
                  <a:pt x="0" y="358139"/>
                </a:moveTo>
                <a:lnTo>
                  <a:pt x="1080515" y="358139"/>
                </a:lnTo>
                <a:lnTo>
                  <a:pt x="1080515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9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19377" y="5765291"/>
            <a:ext cx="204216" cy="59435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10818" y="5939028"/>
            <a:ext cx="73152" cy="3337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38833" y="5939028"/>
            <a:ext cx="36576" cy="42062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88414" y="5718048"/>
            <a:ext cx="1079500" cy="358140"/>
          </a:xfrm>
          <a:custGeom>
            <a:avLst/>
            <a:gdLst/>
            <a:ahLst/>
            <a:cxnLst/>
            <a:rect l="l" t="t" r="r" b="b"/>
            <a:pathLst>
              <a:path w="1079500" h="358139">
                <a:moveTo>
                  <a:pt x="0" y="0"/>
                </a:moveTo>
                <a:lnTo>
                  <a:pt x="0" y="358140"/>
                </a:lnTo>
                <a:lnTo>
                  <a:pt x="1078992" y="358140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88413" y="5718047"/>
            <a:ext cx="1079500" cy="358140"/>
          </a:xfrm>
          <a:custGeom>
            <a:avLst/>
            <a:gdLst/>
            <a:ahLst/>
            <a:cxnLst/>
            <a:rect l="l" t="t" r="r" b="b"/>
            <a:pathLst>
              <a:path w="1079500" h="358139">
                <a:moveTo>
                  <a:pt x="0" y="358139"/>
                </a:moveTo>
                <a:lnTo>
                  <a:pt x="1078991" y="358139"/>
                </a:lnTo>
                <a:lnTo>
                  <a:pt x="1078991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9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76094" y="5734811"/>
            <a:ext cx="121920" cy="3749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699894" y="5939028"/>
            <a:ext cx="36576" cy="42062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88286" y="5940552"/>
            <a:ext cx="85343" cy="32461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17826" y="5939028"/>
            <a:ext cx="36576" cy="42062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67406" y="5718048"/>
            <a:ext cx="1079500" cy="358140"/>
          </a:xfrm>
          <a:custGeom>
            <a:avLst/>
            <a:gdLst/>
            <a:ahLst/>
            <a:cxnLst/>
            <a:rect l="l" t="t" r="r" b="b"/>
            <a:pathLst>
              <a:path w="1079500" h="358139">
                <a:moveTo>
                  <a:pt x="0" y="0"/>
                </a:moveTo>
                <a:lnTo>
                  <a:pt x="0" y="358140"/>
                </a:lnTo>
                <a:lnTo>
                  <a:pt x="1078992" y="358140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67406" y="5718047"/>
            <a:ext cx="1079500" cy="358140"/>
          </a:xfrm>
          <a:custGeom>
            <a:avLst/>
            <a:gdLst/>
            <a:ahLst/>
            <a:cxnLst/>
            <a:rect l="l" t="t" r="r" b="b"/>
            <a:pathLst>
              <a:path w="1079500" h="358139">
                <a:moveTo>
                  <a:pt x="0" y="358139"/>
                </a:moveTo>
                <a:lnTo>
                  <a:pt x="1078991" y="358139"/>
                </a:lnTo>
                <a:lnTo>
                  <a:pt x="1078991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9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78886" y="5731764"/>
            <a:ext cx="211835" cy="6278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870326" y="5939028"/>
            <a:ext cx="73152" cy="32918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96818" y="5939028"/>
            <a:ext cx="36576" cy="42062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46398" y="5718048"/>
            <a:ext cx="1080770" cy="358140"/>
          </a:xfrm>
          <a:custGeom>
            <a:avLst/>
            <a:gdLst/>
            <a:ahLst/>
            <a:cxnLst/>
            <a:rect l="l" t="t" r="r" b="b"/>
            <a:pathLst>
              <a:path w="1080770" h="358139">
                <a:moveTo>
                  <a:pt x="0" y="0"/>
                </a:moveTo>
                <a:lnTo>
                  <a:pt x="0" y="358140"/>
                </a:lnTo>
                <a:lnTo>
                  <a:pt x="1080516" y="358140"/>
                </a:lnTo>
                <a:lnTo>
                  <a:pt x="10805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46397" y="5718047"/>
            <a:ext cx="1080770" cy="358140"/>
          </a:xfrm>
          <a:custGeom>
            <a:avLst/>
            <a:gdLst/>
            <a:ahLst/>
            <a:cxnLst/>
            <a:rect l="l" t="t" r="r" b="b"/>
            <a:pathLst>
              <a:path w="1080770" h="358139">
                <a:moveTo>
                  <a:pt x="0" y="358139"/>
                </a:moveTo>
                <a:lnTo>
                  <a:pt x="1080515" y="358139"/>
                </a:lnTo>
                <a:lnTo>
                  <a:pt x="1080515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9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49674" y="5731764"/>
            <a:ext cx="487680" cy="6278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50842" y="5939028"/>
            <a:ext cx="73152" cy="33375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75809" y="5939028"/>
            <a:ext cx="36576" cy="42062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26914" y="5718048"/>
            <a:ext cx="1079500" cy="358140"/>
          </a:xfrm>
          <a:custGeom>
            <a:avLst/>
            <a:gdLst/>
            <a:ahLst/>
            <a:cxnLst/>
            <a:rect l="l" t="t" r="r" b="b"/>
            <a:pathLst>
              <a:path w="1079500" h="358139">
                <a:moveTo>
                  <a:pt x="0" y="0"/>
                </a:moveTo>
                <a:lnTo>
                  <a:pt x="0" y="358140"/>
                </a:lnTo>
                <a:lnTo>
                  <a:pt x="1078992" y="358140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26914" y="5718047"/>
            <a:ext cx="1079500" cy="358140"/>
          </a:xfrm>
          <a:custGeom>
            <a:avLst/>
            <a:gdLst/>
            <a:ahLst/>
            <a:cxnLst/>
            <a:rect l="l" t="t" r="r" b="b"/>
            <a:pathLst>
              <a:path w="1079500" h="358139">
                <a:moveTo>
                  <a:pt x="0" y="358139"/>
                </a:moveTo>
                <a:lnTo>
                  <a:pt x="1078991" y="358139"/>
                </a:lnTo>
                <a:lnTo>
                  <a:pt x="1078991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9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874386" y="5730240"/>
            <a:ext cx="390143" cy="62941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88686" y="5939028"/>
            <a:ext cx="158495" cy="33375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97474" y="5939028"/>
            <a:ext cx="36576" cy="42062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128906" y="5718048"/>
            <a:ext cx="1079500" cy="358140"/>
          </a:xfrm>
          <a:custGeom>
            <a:avLst/>
            <a:gdLst/>
            <a:ahLst/>
            <a:cxnLst/>
            <a:rect l="l" t="t" r="r" b="b"/>
            <a:pathLst>
              <a:path w="1079500" h="358139">
                <a:moveTo>
                  <a:pt x="0" y="0"/>
                </a:moveTo>
                <a:lnTo>
                  <a:pt x="0" y="358140"/>
                </a:lnTo>
                <a:lnTo>
                  <a:pt x="1078992" y="358140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128906" y="5718047"/>
            <a:ext cx="1079500" cy="358140"/>
          </a:xfrm>
          <a:custGeom>
            <a:avLst/>
            <a:gdLst/>
            <a:ahLst/>
            <a:cxnLst/>
            <a:rect l="l" t="t" r="r" b="b"/>
            <a:pathLst>
              <a:path w="1079500" h="358139">
                <a:moveTo>
                  <a:pt x="0" y="358139"/>
                </a:moveTo>
                <a:lnTo>
                  <a:pt x="1078991" y="358139"/>
                </a:lnTo>
                <a:lnTo>
                  <a:pt x="1078991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9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383414" y="5731764"/>
            <a:ext cx="573023" cy="62788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633350" y="5939028"/>
            <a:ext cx="73152" cy="33375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56794" y="5939028"/>
            <a:ext cx="36576" cy="42062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53518" y="6192011"/>
            <a:ext cx="73152" cy="33375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586106" y="6192011"/>
            <a:ext cx="231647" cy="33375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572133" y="6193535"/>
            <a:ext cx="73152" cy="3291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01674" y="6192011"/>
            <a:ext cx="231647" cy="33375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16074" y="6193535"/>
            <a:ext cx="73152" cy="3291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45614" y="6192011"/>
            <a:ext cx="231647" cy="33375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768218" y="6193535"/>
            <a:ext cx="73152" cy="3291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896233" y="6192011"/>
            <a:ext cx="231647" cy="33375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47209" y="6193535"/>
            <a:ext cx="73152" cy="32918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976750" y="6192011"/>
            <a:ext cx="231647" cy="33375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924678" y="6192011"/>
            <a:ext cx="73152" cy="33375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055742" y="6192011"/>
            <a:ext cx="231647" cy="33375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217297" y="5553455"/>
            <a:ext cx="158495" cy="38404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491605" y="5553455"/>
            <a:ext cx="85343" cy="38404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523878" y="2043683"/>
            <a:ext cx="3368040" cy="422275"/>
          </a:xfrm>
          <a:custGeom>
            <a:avLst/>
            <a:gdLst/>
            <a:ahLst/>
            <a:cxnLst/>
            <a:rect l="l" t="t" r="r" b="b"/>
            <a:pathLst>
              <a:path w="3368040" h="422275">
                <a:moveTo>
                  <a:pt x="3368040" y="422148"/>
                </a:moveTo>
                <a:lnTo>
                  <a:pt x="3368040" y="0"/>
                </a:lnTo>
                <a:lnTo>
                  <a:pt x="0" y="0"/>
                </a:lnTo>
                <a:lnTo>
                  <a:pt x="0" y="422148"/>
                </a:lnTo>
                <a:lnTo>
                  <a:pt x="6096" y="42214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3354324" y="12192"/>
                </a:lnTo>
                <a:lnTo>
                  <a:pt x="3354324" y="6096"/>
                </a:lnTo>
                <a:lnTo>
                  <a:pt x="3360420" y="12192"/>
                </a:lnTo>
                <a:lnTo>
                  <a:pt x="3360420" y="422148"/>
                </a:lnTo>
                <a:lnTo>
                  <a:pt x="3368040" y="422148"/>
                </a:lnTo>
                <a:close/>
              </a:path>
              <a:path w="3368040" h="42227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3368040" h="422275">
                <a:moveTo>
                  <a:pt x="12192" y="409956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409956"/>
                </a:lnTo>
                <a:lnTo>
                  <a:pt x="12192" y="409956"/>
                </a:lnTo>
                <a:close/>
              </a:path>
              <a:path w="3368040" h="422275">
                <a:moveTo>
                  <a:pt x="3360420" y="409956"/>
                </a:moveTo>
                <a:lnTo>
                  <a:pt x="6096" y="409956"/>
                </a:lnTo>
                <a:lnTo>
                  <a:pt x="12192" y="416052"/>
                </a:lnTo>
                <a:lnTo>
                  <a:pt x="12192" y="422148"/>
                </a:lnTo>
                <a:lnTo>
                  <a:pt x="3354324" y="422148"/>
                </a:lnTo>
                <a:lnTo>
                  <a:pt x="3354324" y="416052"/>
                </a:lnTo>
                <a:lnTo>
                  <a:pt x="3360420" y="409956"/>
                </a:lnTo>
                <a:close/>
              </a:path>
              <a:path w="3368040" h="422275">
                <a:moveTo>
                  <a:pt x="12192" y="422148"/>
                </a:moveTo>
                <a:lnTo>
                  <a:pt x="12192" y="416052"/>
                </a:lnTo>
                <a:lnTo>
                  <a:pt x="6096" y="409956"/>
                </a:lnTo>
                <a:lnTo>
                  <a:pt x="6096" y="422148"/>
                </a:lnTo>
                <a:lnTo>
                  <a:pt x="12192" y="422148"/>
                </a:lnTo>
                <a:close/>
              </a:path>
              <a:path w="3368040" h="422275">
                <a:moveTo>
                  <a:pt x="3360420" y="12192"/>
                </a:moveTo>
                <a:lnTo>
                  <a:pt x="3354324" y="6096"/>
                </a:lnTo>
                <a:lnTo>
                  <a:pt x="3354324" y="12192"/>
                </a:lnTo>
                <a:lnTo>
                  <a:pt x="3360420" y="12192"/>
                </a:lnTo>
                <a:close/>
              </a:path>
              <a:path w="3368040" h="422275">
                <a:moveTo>
                  <a:pt x="3360420" y="409956"/>
                </a:moveTo>
                <a:lnTo>
                  <a:pt x="3360420" y="12192"/>
                </a:lnTo>
                <a:lnTo>
                  <a:pt x="3354324" y="12192"/>
                </a:lnTo>
                <a:lnTo>
                  <a:pt x="3354324" y="409956"/>
                </a:lnTo>
                <a:lnTo>
                  <a:pt x="3360420" y="409956"/>
                </a:lnTo>
                <a:close/>
              </a:path>
              <a:path w="3368040" h="422275">
                <a:moveTo>
                  <a:pt x="3360420" y="422148"/>
                </a:moveTo>
                <a:lnTo>
                  <a:pt x="3360420" y="409956"/>
                </a:lnTo>
                <a:lnTo>
                  <a:pt x="3354324" y="416052"/>
                </a:lnTo>
                <a:lnTo>
                  <a:pt x="3354324" y="422148"/>
                </a:lnTo>
                <a:lnTo>
                  <a:pt x="3360420" y="422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1463941" y="1500631"/>
            <a:ext cx="5850255" cy="905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95"/>
              </a:spcBef>
              <a:buChar char="•"/>
              <a:tabLst>
                <a:tab pos="194310" algn="l"/>
              </a:tabLst>
            </a:pPr>
            <a:r>
              <a:rPr sz="2200" spc="-5" dirty="0">
                <a:latin typeface="Arial"/>
                <a:cs typeface="Arial"/>
              </a:rPr>
              <a:t>A interligação dos elementos operativos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será:</a:t>
            </a:r>
            <a:endParaRPr sz="2200">
              <a:latin typeface="Arial"/>
              <a:cs typeface="Arial"/>
            </a:endParaRPr>
          </a:p>
          <a:p>
            <a:pPr marL="156845">
              <a:lnSpc>
                <a:spcPct val="100000"/>
              </a:lnSpc>
              <a:spcBef>
                <a:spcPts val="1889"/>
              </a:spcBef>
              <a:tabLst>
                <a:tab pos="1355090" algn="l"/>
                <a:tab pos="1947545" algn="l"/>
              </a:tabLst>
            </a:pPr>
            <a:r>
              <a:rPr sz="2000" spc="-5" dirty="0">
                <a:latin typeface="Arial"/>
                <a:cs typeface="Arial"/>
              </a:rPr>
              <a:t>Exemplo:	</a:t>
            </a:r>
            <a:r>
              <a:rPr sz="2000" b="1" dirty="0">
                <a:latin typeface="Arial"/>
                <a:cs typeface="Arial"/>
              </a:rPr>
              <a:t>add	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$2</a:t>
            </a:r>
            <a:r>
              <a:rPr sz="2000" b="1" dirty="0">
                <a:latin typeface="Arial"/>
                <a:cs typeface="Arial"/>
              </a:rPr>
              <a:t>,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$3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7F00"/>
                </a:solidFill>
                <a:latin typeface="Arial"/>
                <a:cs typeface="Arial"/>
              </a:rPr>
              <a:t>$4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427354" y="5626608"/>
            <a:ext cx="638810" cy="562610"/>
          </a:xfrm>
          <a:custGeom>
            <a:avLst/>
            <a:gdLst/>
            <a:ahLst/>
            <a:cxnLst/>
            <a:rect l="l" t="t" r="r" b="b"/>
            <a:pathLst>
              <a:path w="638810" h="562610">
                <a:moveTo>
                  <a:pt x="638556" y="295656"/>
                </a:moveTo>
                <a:lnTo>
                  <a:pt x="637032" y="251460"/>
                </a:lnTo>
                <a:lnTo>
                  <a:pt x="627888" y="210312"/>
                </a:lnTo>
                <a:lnTo>
                  <a:pt x="606552" y="158496"/>
                </a:lnTo>
                <a:lnTo>
                  <a:pt x="582168" y="121920"/>
                </a:lnTo>
                <a:lnTo>
                  <a:pt x="544068" y="80772"/>
                </a:lnTo>
                <a:lnTo>
                  <a:pt x="496824" y="47244"/>
                </a:lnTo>
                <a:lnTo>
                  <a:pt x="441960" y="21336"/>
                </a:lnTo>
                <a:lnTo>
                  <a:pt x="367284" y="3048"/>
                </a:lnTo>
                <a:lnTo>
                  <a:pt x="350520" y="1524"/>
                </a:lnTo>
                <a:lnTo>
                  <a:pt x="335280" y="0"/>
                </a:lnTo>
                <a:lnTo>
                  <a:pt x="303276" y="0"/>
                </a:lnTo>
                <a:lnTo>
                  <a:pt x="286512" y="1524"/>
                </a:lnTo>
                <a:lnTo>
                  <a:pt x="271272" y="3048"/>
                </a:lnTo>
                <a:lnTo>
                  <a:pt x="254508" y="6096"/>
                </a:lnTo>
                <a:lnTo>
                  <a:pt x="224028" y="12192"/>
                </a:lnTo>
                <a:lnTo>
                  <a:pt x="210312" y="16764"/>
                </a:lnTo>
                <a:lnTo>
                  <a:pt x="195072" y="21336"/>
                </a:lnTo>
                <a:lnTo>
                  <a:pt x="141732" y="47244"/>
                </a:lnTo>
                <a:lnTo>
                  <a:pt x="94488" y="82296"/>
                </a:lnTo>
                <a:lnTo>
                  <a:pt x="54864" y="123444"/>
                </a:lnTo>
                <a:lnTo>
                  <a:pt x="47244" y="134112"/>
                </a:lnTo>
                <a:lnTo>
                  <a:pt x="38100" y="146304"/>
                </a:lnTo>
                <a:lnTo>
                  <a:pt x="19812" y="184404"/>
                </a:lnTo>
                <a:lnTo>
                  <a:pt x="6096" y="224028"/>
                </a:lnTo>
                <a:lnTo>
                  <a:pt x="4572" y="237744"/>
                </a:lnTo>
                <a:lnTo>
                  <a:pt x="1524" y="252984"/>
                </a:lnTo>
                <a:lnTo>
                  <a:pt x="0" y="266700"/>
                </a:lnTo>
                <a:lnTo>
                  <a:pt x="0" y="295656"/>
                </a:lnTo>
                <a:lnTo>
                  <a:pt x="1524" y="310896"/>
                </a:lnTo>
                <a:lnTo>
                  <a:pt x="4572" y="324612"/>
                </a:lnTo>
                <a:lnTo>
                  <a:pt x="6096" y="338328"/>
                </a:lnTo>
                <a:lnTo>
                  <a:pt x="15240" y="365760"/>
                </a:lnTo>
                <a:lnTo>
                  <a:pt x="19812" y="377952"/>
                </a:lnTo>
                <a:lnTo>
                  <a:pt x="25908" y="391668"/>
                </a:lnTo>
                <a:lnTo>
                  <a:pt x="28956" y="397764"/>
                </a:lnTo>
                <a:lnTo>
                  <a:pt x="28956" y="268224"/>
                </a:lnTo>
                <a:lnTo>
                  <a:pt x="30480" y="254508"/>
                </a:lnTo>
                <a:lnTo>
                  <a:pt x="41148" y="205740"/>
                </a:lnTo>
                <a:lnTo>
                  <a:pt x="70104" y="150876"/>
                </a:lnTo>
                <a:lnTo>
                  <a:pt x="94488" y="120396"/>
                </a:lnTo>
                <a:lnTo>
                  <a:pt x="134112" y="86868"/>
                </a:lnTo>
                <a:lnTo>
                  <a:pt x="181356" y="59436"/>
                </a:lnTo>
                <a:lnTo>
                  <a:pt x="233172" y="39624"/>
                </a:lnTo>
                <a:lnTo>
                  <a:pt x="274320" y="32004"/>
                </a:lnTo>
                <a:lnTo>
                  <a:pt x="304800" y="28956"/>
                </a:lnTo>
                <a:lnTo>
                  <a:pt x="335280" y="28956"/>
                </a:lnTo>
                <a:lnTo>
                  <a:pt x="348996" y="30480"/>
                </a:lnTo>
                <a:lnTo>
                  <a:pt x="364236" y="32004"/>
                </a:lnTo>
                <a:lnTo>
                  <a:pt x="406908" y="39624"/>
                </a:lnTo>
                <a:lnTo>
                  <a:pt x="458724" y="59436"/>
                </a:lnTo>
                <a:lnTo>
                  <a:pt x="505968" y="86868"/>
                </a:lnTo>
                <a:lnTo>
                  <a:pt x="544068" y="121920"/>
                </a:lnTo>
                <a:lnTo>
                  <a:pt x="574548" y="161544"/>
                </a:lnTo>
                <a:lnTo>
                  <a:pt x="582168" y="172212"/>
                </a:lnTo>
                <a:lnTo>
                  <a:pt x="586740" y="184404"/>
                </a:lnTo>
                <a:lnTo>
                  <a:pt x="592836" y="195072"/>
                </a:lnTo>
                <a:lnTo>
                  <a:pt x="597408" y="207264"/>
                </a:lnTo>
                <a:lnTo>
                  <a:pt x="609600" y="268224"/>
                </a:lnTo>
                <a:lnTo>
                  <a:pt x="609600" y="397002"/>
                </a:lnTo>
                <a:lnTo>
                  <a:pt x="612648" y="390144"/>
                </a:lnTo>
                <a:lnTo>
                  <a:pt x="618744" y="377952"/>
                </a:lnTo>
                <a:lnTo>
                  <a:pt x="632460" y="336804"/>
                </a:lnTo>
                <a:lnTo>
                  <a:pt x="633984" y="323088"/>
                </a:lnTo>
                <a:lnTo>
                  <a:pt x="637032" y="309372"/>
                </a:lnTo>
                <a:lnTo>
                  <a:pt x="638556" y="295656"/>
                </a:lnTo>
                <a:close/>
              </a:path>
              <a:path w="638810" h="562610">
                <a:moveTo>
                  <a:pt x="609600" y="397002"/>
                </a:moveTo>
                <a:lnTo>
                  <a:pt x="609600" y="294132"/>
                </a:lnTo>
                <a:lnTo>
                  <a:pt x="608076" y="306324"/>
                </a:lnTo>
                <a:lnTo>
                  <a:pt x="606552" y="320040"/>
                </a:lnTo>
                <a:lnTo>
                  <a:pt x="597408" y="356616"/>
                </a:lnTo>
                <a:lnTo>
                  <a:pt x="568452" y="411480"/>
                </a:lnTo>
                <a:lnTo>
                  <a:pt x="544068" y="441960"/>
                </a:lnTo>
                <a:lnTo>
                  <a:pt x="504444" y="475488"/>
                </a:lnTo>
                <a:lnTo>
                  <a:pt x="457200" y="502920"/>
                </a:lnTo>
                <a:lnTo>
                  <a:pt x="419100" y="518160"/>
                </a:lnTo>
                <a:lnTo>
                  <a:pt x="405384" y="521208"/>
                </a:lnTo>
                <a:lnTo>
                  <a:pt x="391668" y="525780"/>
                </a:lnTo>
                <a:lnTo>
                  <a:pt x="377952" y="528828"/>
                </a:lnTo>
                <a:lnTo>
                  <a:pt x="362712" y="530352"/>
                </a:lnTo>
                <a:lnTo>
                  <a:pt x="348996" y="531876"/>
                </a:lnTo>
                <a:lnTo>
                  <a:pt x="333756" y="533400"/>
                </a:lnTo>
                <a:lnTo>
                  <a:pt x="303276" y="533400"/>
                </a:lnTo>
                <a:lnTo>
                  <a:pt x="289560" y="531876"/>
                </a:lnTo>
                <a:lnTo>
                  <a:pt x="274320" y="530352"/>
                </a:lnTo>
                <a:lnTo>
                  <a:pt x="260604" y="528828"/>
                </a:lnTo>
                <a:lnTo>
                  <a:pt x="245364" y="525780"/>
                </a:lnTo>
                <a:lnTo>
                  <a:pt x="231648" y="521208"/>
                </a:lnTo>
                <a:lnTo>
                  <a:pt x="217932" y="518160"/>
                </a:lnTo>
                <a:lnTo>
                  <a:pt x="179832" y="502920"/>
                </a:lnTo>
                <a:lnTo>
                  <a:pt x="132588" y="475488"/>
                </a:lnTo>
                <a:lnTo>
                  <a:pt x="94488" y="440436"/>
                </a:lnTo>
                <a:lnTo>
                  <a:pt x="62484" y="400812"/>
                </a:lnTo>
                <a:lnTo>
                  <a:pt x="56388" y="388620"/>
                </a:lnTo>
                <a:lnTo>
                  <a:pt x="50292" y="377952"/>
                </a:lnTo>
                <a:lnTo>
                  <a:pt x="45720" y="367284"/>
                </a:lnTo>
                <a:lnTo>
                  <a:pt x="41148" y="355092"/>
                </a:lnTo>
                <a:lnTo>
                  <a:pt x="32004" y="318516"/>
                </a:lnTo>
                <a:lnTo>
                  <a:pt x="28956" y="294132"/>
                </a:lnTo>
                <a:lnTo>
                  <a:pt x="28956" y="397764"/>
                </a:lnTo>
                <a:lnTo>
                  <a:pt x="74676" y="460248"/>
                </a:lnTo>
                <a:lnTo>
                  <a:pt x="117348" y="498348"/>
                </a:lnTo>
                <a:lnTo>
                  <a:pt x="169164" y="528828"/>
                </a:lnTo>
                <a:lnTo>
                  <a:pt x="196596" y="539496"/>
                </a:lnTo>
                <a:lnTo>
                  <a:pt x="210312" y="545592"/>
                </a:lnTo>
                <a:lnTo>
                  <a:pt x="225552" y="550164"/>
                </a:lnTo>
                <a:lnTo>
                  <a:pt x="271272" y="559308"/>
                </a:lnTo>
                <a:lnTo>
                  <a:pt x="286512" y="560832"/>
                </a:lnTo>
                <a:lnTo>
                  <a:pt x="303276" y="560832"/>
                </a:lnTo>
                <a:lnTo>
                  <a:pt x="320040" y="562356"/>
                </a:lnTo>
                <a:lnTo>
                  <a:pt x="335280" y="560832"/>
                </a:lnTo>
                <a:lnTo>
                  <a:pt x="352044" y="560832"/>
                </a:lnTo>
                <a:lnTo>
                  <a:pt x="367284" y="559308"/>
                </a:lnTo>
                <a:lnTo>
                  <a:pt x="384048" y="556260"/>
                </a:lnTo>
                <a:lnTo>
                  <a:pt x="399288" y="553212"/>
                </a:lnTo>
                <a:lnTo>
                  <a:pt x="414528" y="548640"/>
                </a:lnTo>
                <a:lnTo>
                  <a:pt x="428244" y="545592"/>
                </a:lnTo>
                <a:lnTo>
                  <a:pt x="470916" y="527304"/>
                </a:lnTo>
                <a:lnTo>
                  <a:pt x="522732" y="498348"/>
                </a:lnTo>
                <a:lnTo>
                  <a:pt x="565404" y="460248"/>
                </a:lnTo>
                <a:lnTo>
                  <a:pt x="591312" y="426720"/>
                </a:lnTo>
                <a:lnTo>
                  <a:pt x="598932" y="416052"/>
                </a:lnTo>
                <a:lnTo>
                  <a:pt x="606552" y="403860"/>
                </a:lnTo>
                <a:lnTo>
                  <a:pt x="609600" y="3970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703198" y="3278123"/>
            <a:ext cx="86995" cy="2362200"/>
          </a:xfrm>
          <a:custGeom>
            <a:avLst/>
            <a:gdLst/>
            <a:ahLst/>
            <a:cxnLst/>
            <a:rect l="l" t="t" r="r" b="b"/>
            <a:pathLst>
              <a:path w="86995" h="2362200">
                <a:moveTo>
                  <a:pt x="86868" y="86868"/>
                </a:moveTo>
                <a:lnTo>
                  <a:pt x="42672" y="0"/>
                </a:lnTo>
                <a:lnTo>
                  <a:pt x="0" y="86868"/>
                </a:lnTo>
                <a:lnTo>
                  <a:pt x="28956" y="86868"/>
                </a:lnTo>
                <a:lnTo>
                  <a:pt x="28956" y="71628"/>
                </a:lnTo>
                <a:lnTo>
                  <a:pt x="57912" y="71628"/>
                </a:lnTo>
                <a:lnTo>
                  <a:pt x="57912" y="86868"/>
                </a:lnTo>
                <a:lnTo>
                  <a:pt x="86868" y="86868"/>
                </a:lnTo>
                <a:close/>
              </a:path>
              <a:path w="86995" h="2362200">
                <a:moveTo>
                  <a:pt x="57912" y="86868"/>
                </a:moveTo>
                <a:lnTo>
                  <a:pt x="57912" y="71628"/>
                </a:lnTo>
                <a:lnTo>
                  <a:pt x="28956" y="71628"/>
                </a:lnTo>
                <a:lnTo>
                  <a:pt x="28956" y="86868"/>
                </a:lnTo>
                <a:lnTo>
                  <a:pt x="57912" y="86868"/>
                </a:lnTo>
                <a:close/>
              </a:path>
              <a:path w="86995" h="2362200">
                <a:moveTo>
                  <a:pt x="57912" y="2362200"/>
                </a:moveTo>
                <a:lnTo>
                  <a:pt x="57912" y="86868"/>
                </a:lnTo>
                <a:lnTo>
                  <a:pt x="28956" y="86868"/>
                </a:lnTo>
                <a:lnTo>
                  <a:pt x="28956" y="2362200"/>
                </a:lnTo>
                <a:lnTo>
                  <a:pt x="57912" y="2362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494154" y="5626608"/>
            <a:ext cx="638810" cy="562610"/>
          </a:xfrm>
          <a:custGeom>
            <a:avLst/>
            <a:gdLst/>
            <a:ahLst/>
            <a:cxnLst/>
            <a:rect l="l" t="t" r="r" b="b"/>
            <a:pathLst>
              <a:path w="638810" h="562610">
                <a:moveTo>
                  <a:pt x="638556" y="295656"/>
                </a:moveTo>
                <a:lnTo>
                  <a:pt x="637032" y="251460"/>
                </a:lnTo>
                <a:lnTo>
                  <a:pt x="627888" y="210312"/>
                </a:lnTo>
                <a:lnTo>
                  <a:pt x="606552" y="158496"/>
                </a:lnTo>
                <a:lnTo>
                  <a:pt x="582168" y="121920"/>
                </a:lnTo>
                <a:lnTo>
                  <a:pt x="544068" y="80772"/>
                </a:lnTo>
                <a:lnTo>
                  <a:pt x="496824" y="47244"/>
                </a:lnTo>
                <a:lnTo>
                  <a:pt x="441960" y="21336"/>
                </a:lnTo>
                <a:lnTo>
                  <a:pt x="367284" y="3048"/>
                </a:lnTo>
                <a:lnTo>
                  <a:pt x="350520" y="1524"/>
                </a:lnTo>
                <a:lnTo>
                  <a:pt x="335280" y="0"/>
                </a:lnTo>
                <a:lnTo>
                  <a:pt x="303276" y="0"/>
                </a:lnTo>
                <a:lnTo>
                  <a:pt x="286512" y="1524"/>
                </a:lnTo>
                <a:lnTo>
                  <a:pt x="271272" y="3048"/>
                </a:lnTo>
                <a:lnTo>
                  <a:pt x="254508" y="6096"/>
                </a:lnTo>
                <a:lnTo>
                  <a:pt x="224028" y="12192"/>
                </a:lnTo>
                <a:lnTo>
                  <a:pt x="210312" y="16764"/>
                </a:lnTo>
                <a:lnTo>
                  <a:pt x="195072" y="21336"/>
                </a:lnTo>
                <a:lnTo>
                  <a:pt x="141732" y="47244"/>
                </a:lnTo>
                <a:lnTo>
                  <a:pt x="94488" y="82296"/>
                </a:lnTo>
                <a:lnTo>
                  <a:pt x="54864" y="123444"/>
                </a:lnTo>
                <a:lnTo>
                  <a:pt x="47244" y="134112"/>
                </a:lnTo>
                <a:lnTo>
                  <a:pt x="38100" y="146304"/>
                </a:lnTo>
                <a:lnTo>
                  <a:pt x="19812" y="184404"/>
                </a:lnTo>
                <a:lnTo>
                  <a:pt x="6096" y="224028"/>
                </a:lnTo>
                <a:lnTo>
                  <a:pt x="4572" y="237744"/>
                </a:lnTo>
                <a:lnTo>
                  <a:pt x="1524" y="252984"/>
                </a:lnTo>
                <a:lnTo>
                  <a:pt x="0" y="266700"/>
                </a:lnTo>
                <a:lnTo>
                  <a:pt x="0" y="295656"/>
                </a:lnTo>
                <a:lnTo>
                  <a:pt x="1524" y="310896"/>
                </a:lnTo>
                <a:lnTo>
                  <a:pt x="4572" y="324612"/>
                </a:lnTo>
                <a:lnTo>
                  <a:pt x="6096" y="338328"/>
                </a:lnTo>
                <a:lnTo>
                  <a:pt x="15240" y="365760"/>
                </a:lnTo>
                <a:lnTo>
                  <a:pt x="19812" y="377952"/>
                </a:lnTo>
                <a:lnTo>
                  <a:pt x="25908" y="391668"/>
                </a:lnTo>
                <a:lnTo>
                  <a:pt x="28956" y="397764"/>
                </a:lnTo>
                <a:lnTo>
                  <a:pt x="28956" y="268224"/>
                </a:lnTo>
                <a:lnTo>
                  <a:pt x="30480" y="254508"/>
                </a:lnTo>
                <a:lnTo>
                  <a:pt x="41148" y="205740"/>
                </a:lnTo>
                <a:lnTo>
                  <a:pt x="70104" y="150876"/>
                </a:lnTo>
                <a:lnTo>
                  <a:pt x="94488" y="120396"/>
                </a:lnTo>
                <a:lnTo>
                  <a:pt x="134112" y="86868"/>
                </a:lnTo>
                <a:lnTo>
                  <a:pt x="181356" y="59436"/>
                </a:lnTo>
                <a:lnTo>
                  <a:pt x="233172" y="39624"/>
                </a:lnTo>
                <a:lnTo>
                  <a:pt x="274320" y="32004"/>
                </a:lnTo>
                <a:lnTo>
                  <a:pt x="304800" y="28956"/>
                </a:lnTo>
                <a:lnTo>
                  <a:pt x="335280" y="28956"/>
                </a:lnTo>
                <a:lnTo>
                  <a:pt x="348996" y="30480"/>
                </a:lnTo>
                <a:lnTo>
                  <a:pt x="364236" y="32004"/>
                </a:lnTo>
                <a:lnTo>
                  <a:pt x="406908" y="39624"/>
                </a:lnTo>
                <a:lnTo>
                  <a:pt x="458724" y="59436"/>
                </a:lnTo>
                <a:lnTo>
                  <a:pt x="505968" y="86868"/>
                </a:lnTo>
                <a:lnTo>
                  <a:pt x="544068" y="121920"/>
                </a:lnTo>
                <a:lnTo>
                  <a:pt x="574548" y="161544"/>
                </a:lnTo>
                <a:lnTo>
                  <a:pt x="582168" y="172212"/>
                </a:lnTo>
                <a:lnTo>
                  <a:pt x="586740" y="184404"/>
                </a:lnTo>
                <a:lnTo>
                  <a:pt x="592836" y="195072"/>
                </a:lnTo>
                <a:lnTo>
                  <a:pt x="597408" y="207264"/>
                </a:lnTo>
                <a:lnTo>
                  <a:pt x="609600" y="268224"/>
                </a:lnTo>
                <a:lnTo>
                  <a:pt x="609600" y="397002"/>
                </a:lnTo>
                <a:lnTo>
                  <a:pt x="612648" y="390144"/>
                </a:lnTo>
                <a:lnTo>
                  <a:pt x="618744" y="377952"/>
                </a:lnTo>
                <a:lnTo>
                  <a:pt x="632460" y="336804"/>
                </a:lnTo>
                <a:lnTo>
                  <a:pt x="633984" y="323088"/>
                </a:lnTo>
                <a:lnTo>
                  <a:pt x="637032" y="309372"/>
                </a:lnTo>
                <a:lnTo>
                  <a:pt x="638556" y="295656"/>
                </a:lnTo>
                <a:close/>
              </a:path>
              <a:path w="638810" h="562610">
                <a:moveTo>
                  <a:pt x="609600" y="397002"/>
                </a:moveTo>
                <a:lnTo>
                  <a:pt x="609600" y="294132"/>
                </a:lnTo>
                <a:lnTo>
                  <a:pt x="608076" y="306324"/>
                </a:lnTo>
                <a:lnTo>
                  <a:pt x="606552" y="320040"/>
                </a:lnTo>
                <a:lnTo>
                  <a:pt x="597408" y="356616"/>
                </a:lnTo>
                <a:lnTo>
                  <a:pt x="568452" y="411480"/>
                </a:lnTo>
                <a:lnTo>
                  <a:pt x="544068" y="441960"/>
                </a:lnTo>
                <a:lnTo>
                  <a:pt x="504444" y="475488"/>
                </a:lnTo>
                <a:lnTo>
                  <a:pt x="457200" y="502920"/>
                </a:lnTo>
                <a:lnTo>
                  <a:pt x="419100" y="518160"/>
                </a:lnTo>
                <a:lnTo>
                  <a:pt x="405384" y="521208"/>
                </a:lnTo>
                <a:lnTo>
                  <a:pt x="391668" y="525780"/>
                </a:lnTo>
                <a:lnTo>
                  <a:pt x="377952" y="528828"/>
                </a:lnTo>
                <a:lnTo>
                  <a:pt x="362712" y="530352"/>
                </a:lnTo>
                <a:lnTo>
                  <a:pt x="348996" y="531876"/>
                </a:lnTo>
                <a:lnTo>
                  <a:pt x="333756" y="533400"/>
                </a:lnTo>
                <a:lnTo>
                  <a:pt x="303276" y="533400"/>
                </a:lnTo>
                <a:lnTo>
                  <a:pt x="289560" y="531876"/>
                </a:lnTo>
                <a:lnTo>
                  <a:pt x="274320" y="530352"/>
                </a:lnTo>
                <a:lnTo>
                  <a:pt x="260604" y="528828"/>
                </a:lnTo>
                <a:lnTo>
                  <a:pt x="245364" y="525780"/>
                </a:lnTo>
                <a:lnTo>
                  <a:pt x="231648" y="521208"/>
                </a:lnTo>
                <a:lnTo>
                  <a:pt x="217932" y="518160"/>
                </a:lnTo>
                <a:lnTo>
                  <a:pt x="179832" y="502920"/>
                </a:lnTo>
                <a:lnTo>
                  <a:pt x="132588" y="475488"/>
                </a:lnTo>
                <a:lnTo>
                  <a:pt x="94488" y="440436"/>
                </a:lnTo>
                <a:lnTo>
                  <a:pt x="62484" y="400812"/>
                </a:lnTo>
                <a:lnTo>
                  <a:pt x="56388" y="388620"/>
                </a:lnTo>
                <a:lnTo>
                  <a:pt x="50292" y="377952"/>
                </a:lnTo>
                <a:lnTo>
                  <a:pt x="45720" y="367284"/>
                </a:lnTo>
                <a:lnTo>
                  <a:pt x="41148" y="355092"/>
                </a:lnTo>
                <a:lnTo>
                  <a:pt x="32004" y="318516"/>
                </a:lnTo>
                <a:lnTo>
                  <a:pt x="28956" y="294132"/>
                </a:lnTo>
                <a:lnTo>
                  <a:pt x="28956" y="397764"/>
                </a:lnTo>
                <a:lnTo>
                  <a:pt x="74676" y="460248"/>
                </a:lnTo>
                <a:lnTo>
                  <a:pt x="117348" y="498348"/>
                </a:lnTo>
                <a:lnTo>
                  <a:pt x="169164" y="528828"/>
                </a:lnTo>
                <a:lnTo>
                  <a:pt x="196596" y="539496"/>
                </a:lnTo>
                <a:lnTo>
                  <a:pt x="210312" y="545592"/>
                </a:lnTo>
                <a:lnTo>
                  <a:pt x="225552" y="550164"/>
                </a:lnTo>
                <a:lnTo>
                  <a:pt x="271272" y="559308"/>
                </a:lnTo>
                <a:lnTo>
                  <a:pt x="286512" y="560832"/>
                </a:lnTo>
                <a:lnTo>
                  <a:pt x="303276" y="560832"/>
                </a:lnTo>
                <a:lnTo>
                  <a:pt x="320040" y="562356"/>
                </a:lnTo>
                <a:lnTo>
                  <a:pt x="335280" y="560832"/>
                </a:lnTo>
                <a:lnTo>
                  <a:pt x="352044" y="560832"/>
                </a:lnTo>
                <a:lnTo>
                  <a:pt x="367284" y="559308"/>
                </a:lnTo>
                <a:lnTo>
                  <a:pt x="384048" y="556260"/>
                </a:lnTo>
                <a:lnTo>
                  <a:pt x="399288" y="553212"/>
                </a:lnTo>
                <a:lnTo>
                  <a:pt x="414528" y="548640"/>
                </a:lnTo>
                <a:lnTo>
                  <a:pt x="428244" y="545592"/>
                </a:lnTo>
                <a:lnTo>
                  <a:pt x="470916" y="527304"/>
                </a:lnTo>
                <a:lnTo>
                  <a:pt x="522732" y="498348"/>
                </a:lnTo>
                <a:lnTo>
                  <a:pt x="565404" y="460248"/>
                </a:lnTo>
                <a:lnTo>
                  <a:pt x="591312" y="426720"/>
                </a:lnTo>
                <a:lnTo>
                  <a:pt x="598932" y="416052"/>
                </a:lnTo>
                <a:lnTo>
                  <a:pt x="606552" y="403860"/>
                </a:lnTo>
                <a:lnTo>
                  <a:pt x="609600" y="397002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41526" y="3811523"/>
            <a:ext cx="708660" cy="1835150"/>
          </a:xfrm>
          <a:custGeom>
            <a:avLst/>
            <a:gdLst/>
            <a:ahLst/>
            <a:cxnLst/>
            <a:rect l="l" t="t" r="r" b="b"/>
            <a:pathLst>
              <a:path w="708660" h="1835150">
                <a:moveTo>
                  <a:pt x="80772" y="65532"/>
                </a:moveTo>
                <a:lnTo>
                  <a:pt x="9144" y="0"/>
                </a:lnTo>
                <a:lnTo>
                  <a:pt x="0" y="96012"/>
                </a:lnTo>
                <a:lnTo>
                  <a:pt x="21336" y="87960"/>
                </a:lnTo>
                <a:lnTo>
                  <a:pt x="21336" y="73152"/>
                </a:lnTo>
                <a:lnTo>
                  <a:pt x="48768" y="62484"/>
                </a:lnTo>
                <a:lnTo>
                  <a:pt x="53731" y="75735"/>
                </a:lnTo>
                <a:lnTo>
                  <a:pt x="80772" y="65532"/>
                </a:lnTo>
                <a:close/>
              </a:path>
              <a:path w="708660" h="1835150">
                <a:moveTo>
                  <a:pt x="53731" y="75735"/>
                </a:moveTo>
                <a:lnTo>
                  <a:pt x="48768" y="62484"/>
                </a:lnTo>
                <a:lnTo>
                  <a:pt x="21336" y="73152"/>
                </a:lnTo>
                <a:lnTo>
                  <a:pt x="26205" y="86123"/>
                </a:lnTo>
                <a:lnTo>
                  <a:pt x="53731" y="75735"/>
                </a:lnTo>
                <a:close/>
              </a:path>
              <a:path w="708660" h="1835150">
                <a:moveTo>
                  <a:pt x="26205" y="86123"/>
                </a:moveTo>
                <a:lnTo>
                  <a:pt x="21336" y="73152"/>
                </a:lnTo>
                <a:lnTo>
                  <a:pt x="21336" y="87960"/>
                </a:lnTo>
                <a:lnTo>
                  <a:pt x="26205" y="86123"/>
                </a:lnTo>
                <a:close/>
              </a:path>
              <a:path w="708660" h="1835150">
                <a:moveTo>
                  <a:pt x="708660" y="1824228"/>
                </a:moveTo>
                <a:lnTo>
                  <a:pt x="53731" y="75735"/>
                </a:lnTo>
                <a:lnTo>
                  <a:pt x="26205" y="86123"/>
                </a:lnTo>
                <a:lnTo>
                  <a:pt x="682752" y="1834896"/>
                </a:lnTo>
                <a:lnTo>
                  <a:pt x="708660" y="182422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560954" y="5626608"/>
            <a:ext cx="638810" cy="562610"/>
          </a:xfrm>
          <a:custGeom>
            <a:avLst/>
            <a:gdLst/>
            <a:ahLst/>
            <a:cxnLst/>
            <a:rect l="l" t="t" r="r" b="b"/>
            <a:pathLst>
              <a:path w="638810" h="562610">
                <a:moveTo>
                  <a:pt x="638556" y="295656"/>
                </a:moveTo>
                <a:lnTo>
                  <a:pt x="637032" y="251460"/>
                </a:lnTo>
                <a:lnTo>
                  <a:pt x="627888" y="210312"/>
                </a:lnTo>
                <a:lnTo>
                  <a:pt x="606552" y="158496"/>
                </a:lnTo>
                <a:lnTo>
                  <a:pt x="582168" y="121920"/>
                </a:lnTo>
                <a:lnTo>
                  <a:pt x="544068" y="80772"/>
                </a:lnTo>
                <a:lnTo>
                  <a:pt x="496824" y="47244"/>
                </a:lnTo>
                <a:lnTo>
                  <a:pt x="441960" y="21336"/>
                </a:lnTo>
                <a:lnTo>
                  <a:pt x="367284" y="3048"/>
                </a:lnTo>
                <a:lnTo>
                  <a:pt x="350520" y="1524"/>
                </a:lnTo>
                <a:lnTo>
                  <a:pt x="335280" y="0"/>
                </a:lnTo>
                <a:lnTo>
                  <a:pt x="286512" y="1524"/>
                </a:lnTo>
                <a:lnTo>
                  <a:pt x="224028" y="12192"/>
                </a:lnTo>
                <a:lnTo>
                  <a:pt x="210312" y="16764"/>
                </a:lnTo>
                <a:lnTo>
                  <a:pt x="195072" y="21336"/>
                </a:lnTo>
                <a:lnTo>
                  <a:pt x="141732" y="47244"/>
                </a:lnTo>
                <a:lnTo>
                  <a:pt x="94488" y="82296"/>
                </a:lnTo>
                <a:lnTo>
                  <a:pt x="54864" y="123444"/>
                </a:lnTo>
                <a:lnTo>
                  <a:pt x="47244" y="134112"/>
                </a:lnTo>
                <a:lnTo>
                  <a:pt x="38100" y="146304"/>
                </a:lnTo>
                <a:lnTo>
                  <a:pt x="19812" y="184404"/>
                </a:lnTo>
                <a:lnTo>
                  <a:pt x="6096" y="224028"/>
                </a:lnTo>
                <a:lnTo>
                  <a:pt x="4572" y="237744"/>
                </a:lnTo>
                <a:lnTo>
                  <a:pt x="1524" y="252984"/>
                </a:lnTo>
                <a:lnTo>
                  <a:pt x="0" y="266700"/>
                </a:lnTo>
                <a:lnTo>
                  <a:pt x="0" y="295656"/>
                </a:lnTo>
                <a:lnTo>
                  <a:pt x="1524" y="310896"/>
                </a:lnTo>
                <a:lnTo>
                  <a:pt x="4572" y="324612"/>
                </a:lnTo>
                <a:lnTo>
                  <a:pt x="6096" y="338328"/>
                </a:lnTo>
                <a:lnTo>
                  <a:pt x="15240" y="365760"/>
                </a:lnTo>
                <a:lnTo>
                  <a:pt x="19812" y="377952"/>
                </a:lnTo>
                <a:lnTo>
                  <a:pt x="25908" y="391668"/>
                </a:lnTo>
                <a:lnTo>
                  <a:pt x="28956" y="397764"/>
                </a:lnTo>
                <a:lnTo>
                  <a:pt x="28956" y="268224"/>
                </a:lnTo>
                <a:lnTo>
                  <a:pt x="30480" y="254508"/>
                </a:lnTo>
                <a:lnTo>
                  <a:pt x="41148" y="205740"/>
                </a:lnTo>
                <a:lnTo>
                  <a:pt x="70104" y="150876"/>
                </a:lnTo>
                <a:lnTo>
                  <a:pt x="94488" y="120396"/>
                </a:lnTo>
                <a:lnTo>
                  <a:pt x="134112" y="86868"/>
                </a:lnTo>
                <a:lnTo>
                  <a:pt x="181356" y="59436"/>
                </a:lnTo>
                <a:lnTo>
                  <a:pt x="233172" y="39624"/>
                </a:lnTo>
                <a:lnTo>
                  <a:pt x="274320" y="32004"/>
                </a:lnTo>
                <a:lnTo>
                  <a:pt x="335280" y="28956"/>
                </a:lnTo>
                <a:lnTo>
                  <a:pt x="348996" y="30480"/>
                </a:lnTo>
                <a:lnTo>
                  <a:pt x="364236" y="32004"/>
                </a:lnTo>
                <a:lnTo>
                  <a:pt x="406908" y="39624"/>
                </a:lnTo>
                <a:lnTo>
                  <a:pt x="458724" y="59436"/>
                </a:lnTo>
                <a:lnTo>
                  <a:pt x="505968" y="86868"/>
                </a:lnTo>
                <a:lnTo>
                  <a:pt x="544068" y="121920"/>
                </a:lnTo>
                <a:lnTo>
                  <a:pt x="574548" y="161544"/>
                </a:lnTo>
                <a:lnTo>
                  <a:pt x="582168" y="172212"/>
                </a:lnTo>
                <a:lnTo>
                  <a:pt x="586740" y="184404"/>
                </a:lnTo>
                <a:lnTo>
                  <a:pt x="592836" y="195072"/>
                </a:lnTo>
                <a:lnTo>
                  <a:pt x="597408" y="207264"/>
                </a:lnTo>
                <a:lnTo>
                  <a:pt x="609600" y="268224"/>
                </a:lnTo>
                <a:lnTo>
                  <a:pt x="609600" y="397002"/>
                </a:lnTo>
                <a:lnTo>
                  <a:pt x="612648" y="390144"/>
                </a:lnTo>
                <a:lnTo>
                  <a:pt x="618744" y="377952"/>
                </a:lnTo>
                <a:lnTo>
                  <a:pt x="632460" y="336804"/>
                </a:lnTo>
                <a:lnTo>
                  <a:pt x="633984" y="323088"/>
                </a:lnTo>
                <a:lnTo>
                  <a:pt x="637032" y="309372"/>
                </a:lnTo>
                <a:lnTo>
                  <a:pt x="638556" y="295656"/>
                </a:lnTo>
                <a:close/>
              </a:path>
              <a:path w="638810" h="562610">
                <a:moveTo>
                  <a:pt x="609600" y="397002"/>
                </a:moveTo>
                <a:lnTo>
                  <a:pt x="609600" y="294132"/>
                </a:lnTo>
                <a:lnTo>
                  <a:pt x="608076" y="306324"/>
                </a:lnTo>
                <a:lnTo>
                  <a:pt x="606552" y="320040"/>
                </a:lnTo>
                <a:lnTo>
                  <a:pt x="597408" y="356616"/>
                </a:lnTo>
                <a:lnTo>
                  <a:pt x="568452" y="411480"/>
                </a:lnTo>
                <a:lnTo>
                  <a:pt x="544068" y="441960"/>
                </a:lnTo>
                <a:lnTo>
                  <a:pt x="504444" y="475488"/>
                </a:lnTo>
                <a:lnTo>
                  <a:pt x="457200" y="502920"/>
                </a:lnTo>
                <a:lnTo>
                  <a:pt x="419100" y="518160"/>
                </a:lnTo>
                <a:lnTo>
                  <a:pt x="405384" y="521208"/>
                </a:lnTo>
                <a:lnTo>
                  <a:pt x="391668" y="525780"/>
                </a:lnTo>
                <a:lnTo>
                  <a:pt x="377952" y="528828"/>
                </a:lnTo>
                <a:lnTo>
                  <a:pt x="362712" y="530352"/>
                </a:lnTo>
                <a:lnTo>
                  <a:pt x="348996" y="531876"/>
                </a:lnTo>
                <a:lnTo>
                  <a:pt x="333756" y="533400"/>
                </a:lnTo>
                <a:lnTo>
                  <a:pt x="303276" y="533400"/>
                </a:lnTo>
                <a:lnTo>
                  <a:pt x="289560" y="531876"/>
                </a:lnTo>
                <a:lnTo>
                  <a:pt x="274320" y="530352"/>
                </a:lnTo>
                <a:lnTo>
                  <a:pt x="260604" y="528828"/>
                </a:lnTo>
                <a:lnTo>
                  <a:pt x="245364" y="525780"/>
                </a:lnTo>
                <a:lnTo>
                  <a:pt x="231648" y="521208"/>
                </a:lnTo>
                <a:lnTo>
                  <a:pt x="217932" y="518160"/>
                </a:lnTo>
                <a:lnTo>
                  <a:pt x="179832" y="502920"/>
                </a:lnTo>
                <a:lnTo>
                  <a:pt x="132588" y="475488"/>
                </a:lnTo>
                <a:lnTo>
                  <a:pt x="94488" y="440436"/>
                </a:lnTo>
                <a:lnTo>
                  <a:pt x="62484" y="400812"/>
                </a:lnTo>
                <a:lnTo>
                  <a:pt x="56388" y="388620"/>
                </a:lnTo>
                <a:lnTo>
                  <a:pt x="50292" y="377952"/>
                </a:lnTo>
                <a:lnTo>
                  <a:pt x="45720" y="367284"/>
                </a:lnTo>
                <a:lnTo>
                  <a:pt x="41148" y="355092"/>
                </a:lnTo>
                <a:lnTo>
                  <a:pt x="32004" y="318516"/>
                </a:lnTo>
                <a:lnTo>
                  <a:pt x="28956" y="294132"/>
                </a:lnTo>
                <a:lnTo>
                  <a:pt x="28956" y="397764"/>
                </a:lnTo>
                <a:lnTo>
                  <a:pt x="74676" y="460248"/>
                </a:lnTo>
                <a:lnTo>
                  <a:pt x="117348" y="498348"/>
                </a:lnTo>
                <a:lnTo>
                  <a:pt x="169164" y="528828"/>
                </a:lnTo>
                <a:lnTo>
                  <a:pt x="196596" y="539496"/>
                </a:lnTo>
                <a:lnTo>
                  <a:pt x="210312" y="545592"/>
                </a:lnTo>
                <a:lnTo>
                  <a:pt x="225552" y="550164"/>
                </a:lnTo>
                <a:lnTo>
                  <a:pt x="271272" y="559308"/>
                </a:lnTo>
                <a:lnTo>
                  <a:pt x="286512" y="560832"/>
                </a:lnTo>
                <a:lnTo>
                  <a:pt x="303276" y="560832"/>
                </a:lnTo>
                <a:lnTo>
                  <a:pt x="320040" y="562356"/>
                </a:lnTo>
                <a:lnTo>
                  <a:pt x="335280" y="560832"/>
                </a:lnTo>
                <a:lnTo>
                  <a:pt x="352044" y="560832"/>
                </a:lnTo>
                <a:lnTo>
                  <a:pt x="367284" y="559308"/>
                </a:lnTo>
                <a:lnTo>
                  <a:pt x="384048" y="556260"/>
                </a:lnTo>
                <a:lnTo>
                  <a:pt x="399288" y="553212"/>
                </a:lnTo>
                <a:lnTo>
                  <a:pt x="414528" y="548640"/>
                </a:lnTo>
                <a:lnTo>
                  <a:pt x="428244" y="545592"/>
                </a:lnTo>
                <a:lnTo>
                  <a:pt x="470916" y="527304"/>
                </a:lnTo>
                <a:lnTo>
                  <a:pt x="522732" y="498348"/>
                </a:lnTo>
                <a:lnTo>
                  <a:pt x="565404" y="460248"/>
                </a:lnTo>
                <a:lnTo>
                  <a:pt x="591312" y="426720"/>
                </a:lnTo>
                <a:lnTo>
                  <a:pt x="598932" y="416052"/>
                </a:lnTo>
                <a:lnTo>
                  <a:pt x="606552" y="403860"/>
                </a:lnTo>
                <a:lnTo>
                  <a:pt x="609600" y="397002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355470" y="4268724"/>
            <a:ext cx="1458595" cy="1382395"/>
          </a:xfrm>
          <a:custGeom>
            <a:avLst/>
            <a:gdLst/>
            <a:ahLst/>
            <a:cxnLst/>
            <a:rect l="l" t="t" r="r" b="b"/>
            <a:pathLst>
              <a:path w="1458595" h="1382395">
                <a:moveTo>
                  <a:pt x="92964" y="28956"/>
                </a:moveTo>
                <a:lnTo>
                  <a:pt x="0" y="0"/>
                </a:lnTo>
                <a:lnTo>
                  <a:pt x="33528" y="89916"/>
                </a:lnTo>
                <a:lnTo>
                  <a:pt x="42672" y="80537"/>
                </a:lnTo>
                <a:lnTo>
                  <a:pt x="42672" y="59436"/>
                </a:lnTo>
                <a:lnTo>
                  <a:pt x="62484" y="39624"/>
                </a:lnTo>
                <a:lnTo>
                  <a:pt x="72920" y="49513"/>
                </a:lnTo>
                <a:lnTo>
                  <a:pt x="92964" y="28956"/>
                </a:lnTo>
                <a:close/>
              </a:path>
              <a:path w="1458595" h="1382395">
                <a:moveTo>
                  <a:pt x="72920" y="49513"/>
                </a:moveTo>
                <a:lnTo>
                  <a:pt x="62484" y="39624"/>
                </a:lnTo>
                <a:lnTo>
                  <a:pt x="42672" y="59436"/>
                </a:lnTo>
                <a:lnTo>
                  <a:pt x="53365" y="69569"/>
                </a:lnTo>
                <a:lnTo>
                  <a:pt x="72920" y="49513"/>
                </a:lnTo>
                <a:close/>
              </a:path>
              <a:path w="1458595" h="1382395">
                <a:moveTo>
                  <a:pt x="53365" y="69569"/>
                </a:moveTo>
                <a:lnTo>
                  <a:pt x="42672" y="59436"/>
                </a:lnTo>
                <a:lnTo>
                  <a:pt x="42672" y="80537"/>
                </a:lnTo>
                <a:lnTo>
                  <a:pt x="53365" y="69569"/>
                </a:lnTo>
                <a:close/>
              </a:path>
              <a:path w="1458595" h="1382395">
                <a:moveTo>
                  <a:pt x="1458468" y="1362456"/>
                </a:moveTo>
                <a:lnTo>
                  <a:pt x="72920" y="49513"/>
                </a:lnTo>
                <a:lnTo>
                  <a:pt x="53365" y="69569"/>
                </a:lnTo>
                <a:lnTo>
                  <a:pt x="1438656" y="1382268"/>
                </a:lnTo>
                <a:lnTo>
                  <a:pt x="1458468" y="1362456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1663585" y="4062474"/>
            <a:ext cx="12198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(0x00641020)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17" name="object 1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18" name="object 1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6975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Implementação de um </a:t>
            </a:r>
            <a:r>
              <a:rPr sz="2400" i="1" spc="-5" dirty="0">
                <a:latin typeface="Arial"/>
                <a:cs typeface="Arial"/>
              </a:rPr>
              <a:t>Datapath </a:t>
            </a:r>
            <a:r>
              <a:rPr sz="2400" spc="-5" dirty="0"/>
              <a:t>– instruções tipo</a:t>
            </a:r>
            <a:r>
              <a:rPr sz="2400" spc="50" dirty="0"/>
              <a:t> </a:t>
            </a:r>
            <a:r>
              <a:rPr sz="2400" spc="-5" dirty="0"/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941" y="1454911"/>
            <a:ext cx="7210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95"/>
              </a:spcBef>
              <a:buChar char="•"/>
              <a:tabLst>
                <a:tab pos="194310" algn="l"/>
              </a:tabLst>
            </a:pPr>
            <a:r>
              <a:rPr sz="1600" spc="-5" dirty="0">
                <a:latin typeface="Arial"/>
                <a:cs typeface="Arial"/>
              </a:rPr>
              <a:t>Ligação entre a memória de código e o Banco de Registos (Instruções tipo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16246" y="4340351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>
                <a:moveTo>
                  <a:pt x="0" y="0"/>
                </a:moveTo>
                <a:lnTo>
                  <a:pt x="387095" y="0"/>
                </a:lnTo>
              </a:path>
            </a:pathLst>
          </a:custGeom>
          <a:ln w="26426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88102" y="4282440"/>
            <a:ext cx="172720" cy="114300"/>
          </a:xfrm>
          <a:custGeom>
            <a:avLst/>
            <a:gdLst/>
            <a:ahLst/>
            <a:cxnLst/>
            <a:rect l="l" t="t" r="r" b="b"/>
            <a:pathLst>
              <a:path w="172720" h="114300">
                <a:moveTo>
                  <a:pt x="172212" y="57912"/>
                </a:moveTo>
                <a:lnTo>
                  <a:pt x="0" y="0"/>
                </a:lnTo>
                <a:lnTo>
                  <a:pt x="0" y="114300"/>
                </a:lnTo>
                <a:lnTo>
                  <a:pt x="172212" y="57912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6246" y="3678935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>
                <a:moveTo>
                  <a:pt x="0" y="0"/>
                </a:moveTo>
                <a:lnTo>
                  <a:pt x="387095" y="0"/>
                </a:lnTo>
              </a:path>
            </a:pathLst>
          </a:custGeom>
          <a:ln w="2642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88102" y="3622548"/>
            <a:ext cx="172720" cy="114300"/>
          </a:xfrm>
          <a:custGeom>
            <a:avLst/>
            <a:gdLst/>
            <a:ahLst/>
            <a:cxnLst/>
            <a:rect l="l" t="t" r="r" b="b"/>
            <a:pathLst>
              <a:path w="172720" h="114300">
                <a:moveTo>
                  <a:pt x="172212" y="56388"/>
                </a:moveTo>
                <a:lnTo>
                  <a:pt x="0" y="0"/>
                </a:lnTo>
                <a:lnTo>
                  <a:pt x="0" y="114300"/>
                </a:lnTo>
                <a:lnTo>
                  <a:pt x="172212" y="563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490" y="1976627"/>
            <a:ext cx="227329" cy="137160"/>
          </a:xfrm>
          <a:custGeom>
            <a:avLst/>
            <a:gdLst/>
            <a:ahLst/>
            <a:cxnLst/>
            <a:rect l="l" t="t" r="r" b="b"/>
            <a:pathLst>
              <a:path w="227329" h="137160">
                <a:moveTo>
                  <a:pt x="0" y="0"/>
                </a:moveTo>
                <a:lnTo>
                  <a:pt x="0" y="137160"/>
                </a:lnTo>
                <a:lnTo>
                  <a:pt x="227076" y="137160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58490" y="2113788"/>
            <a:ext cx="227329" cy="139065"/>
          </a:xfrm>
          <a:custGeom>
            <a:avLst/>
            <a:gdLst/>
            <a:ahLst/>
            <a:cxnLst/>
            <a:rect l="l" t="t" r="r" b="b"/>
            <a:pathLst>
              <a:path w="227329" h="139064">
                <a:moveTo>
                  <a:pt x="0" y="0"/>
                </a:moveTo>
                <a:lnTo>
                  <a:pt x="0" y="138684"/>
                </a:lnTo>
                <a:lnTo>
                  <a:pt x="227076" y="138684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58490" y="2252472"/>
            <a:ext cx="227329" cy="137160"/>
          </a:xfrm>
          <a:custGeom>
            <a:avLst/>
            <a:gdLst/>
            <a:ahLst/>
            <a:cxnLst/>
            <a:rect l="l" t="t" r="r" b="b"/>
            <a:pathLst>
              <a:path w="227329" h="137160">
                <a:moveTo>
                  <a:pt x="0" y="0"/>
                </a:moveTo>
                <a:lnTo>
                  <a:pt x="0" y="137160"/>
                </a:lnTo>
                <a:lnTo>
                  <a:pt x="227076" y="137160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10311" y="2402558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58490" y="2526792"/>
            <a:ext cx="227329" cy="137160"/>
          </a:xfrm>
          <a:custGeom>
            <a:avLst/>
            <a:gdLst/>
            <a:ahLst/>
            <a:cxnLst/>
            <a:rect l="l" t="t" r="r" b="b"/>
            <a:pathLst>
              <a:path w="227329" h="137160">
                <a:moveTo>
                  <a:pt x="0" y="0"/>
                </a:moveTo>
                <a:lnTo>
                  <a:pt x="0" y="137160"/>
                </a:lnTo>
                <a:lnTo>
                  <a:pt x="227076" y="137160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10311" y="2676878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10311" y="2814038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600" b="1" spc="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600" b="1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10311" y="2952721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600" b="1" spc="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600" b="1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8490" y="3076956"/>
            <a:ext cx="227329" cy="137160"/>
          </a:xfrm>
          <a:custGeom>
            <a:avLst/>
            <a:gdLst/>
            <a:ahLst/>
            <a:cxnLst/>
            <a:rect l="l" t="t" r="r" b="b"/>
            <a:pathLst>
              <a:path w="227329" h="137160">
                <a:moveTo>
                  <a:pt x="0" y="0"/>
                </a:moveTo>
                <a:lnTo>
                  <a:pt x="0" y="137160"/>
                </a:lnTo>
                <a:lnTo>
                  <a:pt x="227076" y="137160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10311" y="3227041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600" b="1" spc="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600" b="1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10311" y="3364201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600" b="1" spc="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600" b="1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10311" y="3502885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10311" y="3640045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10311" y="3777205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10311" y="3914365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10311" y="4053049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58490" y="4177284"/>
            <a:ext cx="227329" cy="137160"/>
          </a:xfrm>
          <a:custGeom>
            <a:avLst/>
            <a:gdLst/>
            <a:ahLst/>
            <a:cxnLst/>
            <a:rect l="l" t="t" r="r" b="b"/>
            <a:pathLst>
              <a:path w="227329" h="137160">
                <a:moveTo>
                  <a:pt x="0" y="0"/>
                </a:moveTo>
                <a:lnTo>
                  <a:pt x="0" y="137160"/>
                </a:lnTo>
                <a:lnTo>
                  <a:pt x="227076" y="137160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10311" y="4327369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10311" y="4464529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10311" y="4603213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10311" y="4740373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10311" y="4877533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10311" y="5014693"/>
            <a:ext cx="12446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50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10311" y="5153376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58490" y="5277612"/>
            <a:ext cx="227329" cy="139065"/>
          </a:xfrm>
          <a:custGeom>
            <a:avLst/>
            <a:gdLst/>
            <a:ahLst/>
            <a:cxnLst/>
            <a:rect l="l" t="t" r="r" b="b"/>
            <a:pathLst>
              <a:path w="227329" h="139064">
                <a:moveTo>
                  <a:pt x="0" y="0"/>
                </a:moveTo>
                <a:lnTo>
                  <a:pt x="0" y="138684"/>
                </a:lnTo>
                <a:lnTo>
                  <a:pt x="227076" y="138684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710311" y="5427696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10311" y="5564856"/>
            <a:ext cx="12446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50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10311" y="5703541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10311" y="5840700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10311" y="5977860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658490" y="2389632"/>
            <a:ext cx="227329" cy="137160"/>
          </a:xfrm>
          <a:custGeom>
            <a:avLst/>
            <a:gdLst/>
            <a:ahLst/>
            <a:cxnLst/>
            <a:rect l="l" t="t" r="r" b="b"/>
            <a:pathLst>
              <a:path w="227329" h="137160">
                <a:moveTo>
                  <a:pt x="0" y="0"/>
                </a:moveTo>
                <a:lnTo>
                  <a:pt x="0" y="137160"/>
                </a:lnTo>
                <a:lnTo>
                  <a:pt x="227076" y="137160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58490" y="2663952"/>
            <a:ext cx="227329" cy="139065"/>
          </a:xfrm>
          <a:custGeom>
            <a:avLst/>
            <a:gdLst/>
            <a:ahLst/>
            <a:cxnLst/>
            <a:rect l="l" t="t" r="r" b="b"/>
            <a:pathLst>
              <a:path w="227329" h="139064">
                <a:moveTo>
                  <a:pt x="0" y="0"/>
                </a:moveTo>
                <a:lnTo>
                  <a:pt x="0" y="138684"/>
                </a:lnTo>
                <a:lnTo>
                  <a:pt x="227076" y="138684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58490" y="2802636"/>
            <a:ext cx="227329" cy="137160"/>
          </a:xfrm>
          <a:custGeom>
            <a:avLst/>
            <a:gdLst/>
            <a:ahLst/>
            <a:cxnLst/>
            <a:rect l="l" t="t" r="r" b="b"/>
            <a:pathLst>
              <a:path w="227329" h="137160">
                <a:moveTo>
                  <a:pt x="0" y="0"/>
                </a:moveTo>
                <a:lnTo>
                  <a:pt x="0" y="137160"/>
                </a:lnTo>
                <a:lnTo>
                  <a:pt x="227076" y="137160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710311" y="2952721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600" b="1" spc="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600" b="1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658490" y="2939796"/>
            <a:ext cx="227329" cy="137160"/>
          </a:xfrm>
          <a:custGeom>
            <a:avLst/>
            <a:gdLst/>
            <a:ahLst/>
            <a:cxnLst/>
            <a:rect l="l" t="t" r="r" b="b"/>
            <a:pathLst>
              <a:path w="227329" h="137160">
                <a:moveTo>
                  <a:pt x="0" y="0"/>
                </a:moveTo>
                <a:lnTo>
                  <a:pt x="0" y="137160"/>
                </a:lnTo>
                <a:lnTo>
                  <a:pt x="227076" y="137160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58490" y="3214116"/>
            <a:ext cx="227329" cy="139065"/>
          </a:xfrm>
          <a:custGeom>
            <a:avLst/>
            <a:gdLst/>
            <a:ahLst/>
            <a:cxnLst/>
            <a:rect l="l" t="t" r="r" b="b"/>
            <a:pathLst>
              <a:path w="227329" h="139064">
                <a:moveTo>
                  <a:pt x="0" y="0"/>
                </a:moveTo>
                <a:lnTo>
                  <a:pt x="0" y="138684"/>
                </a:lnTo>
                <a:lnTo>
                  <a:pt x="227076" y="138684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58490" y="3352800"/>
            <a:ext cx="227329" cy="137160"/>
          </a:xfrm>
          <a:custGeom>
            <a:avLst/>
            <a:gdLst/>
            <a:ahLst/>
            <a:cxnLst/>
            <a:rect l="l" t="t" r="r" b="b"/>
            <a:pathLst>
              <a:path w="227329" h="137160">
                <a:moveTo>
                  <a:pt x="0" y="0"/>
                </a:moveTo>
                <a:lnTo>
                  <a:pt x="0" y="137160"/>
                </a:lnTo>
                <a:lnTo>
                  <a:pt x="227076" y="137160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710311" y="3502885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658490" y="3627120"/>
            <a:ext cx="227329" cy="137160"/>
          </a:xfrm>
          <a:custGeom>
            <a:avLst/>
            <a:gdLst/>
            <a:ahLst/>
            <a:cxnLst/>
            <a:rect l="l" t="t" r="r" b="b"/>
            <a:pathLst>
              <a:path w="227329" h="137160">
                <a:moveTo>
                  <a:pt x="0" y="0"/>
                </a:moveTo>
                <a:lnTo>
                  <a:pt x="0" y="137160"/>
                </a:lnTo>
                <a:lnTo>
                  <a:pt x="227076" y="137160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710311" y="3777205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710311" y="3914365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10311" y="4053049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658490" y="3489960"/>
            <a:ext cx="227329" cy="137160"/>
          </a:xfrm>
          <a:custGeom>
            <a:avLst/>
            <a:gdLst/>
            <a:ahLst/>
            <a:cxnLst/>
            <a:rect l="l" t="t" r="r" b="b"/>
            <a:pathLst>
              <a:path w="227329" h="137160">
                <a:moveTo>
                  <a:pt x="0" y="0"/>
                </a:moveTo>
                <a:lnTo>
                  <a:pt x="0" y="137160"/>
                </a:lnTo>
                <a:lnTo>
                  <a:pt x="227076" y="137160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58490" y="3764280"/>
            <a:ext cx="227329" cy="139065"/>
          </a:xfrm>
          <a:custGeom>
            <a:avLst/>
            <a:gdLst/>
            <a:ahLst/>
            <a:cxnLst/>
            <a:rect l="l" t="t" r="r" b="b"/>
            <a:pathLst>
              <a:path w="227329" h="139064">
                <a:moveTo>
                  <a:pt x="0" y="0"/>
                </a:moveTo>
                <a:lnTo>
                  <a:pt x="0" y="138684"/>
                </a:lnTo>
                <a:lnTo>
                  <a:pt x="227076" y="138684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58490" y="3902964"/>
            <a:ext cx="227329" cy="137160"/>
          </a:xfrm>
          <a:custGeom>
            <a:avLst/>
            <a:gdLst/>
            <a:ahLst/>
            <a:cxnLst/>
            <a:rect l="l" t="t" r="r" b="b"/>
            <a:pathLst>
              <a:path w="227329" h="137160">
                <a:moveTo>
                  <a:pt x="0" y="0"/>
                </a:moveTo>
                <a:lnTo>
                  <a:pt x="0" y="137160"/>
                </a:lnTo>
                <a:lnTo>
                  <a:pt x="227076" y="137160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710311" y="4053049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658490" y="4040123"/>
            <a:ext cx="227329" cy="137160"/>
          </a:xfrm>
          <a:custGeom>
            <a:avLst/>
            <a:gdLst/>
            <a:ahLst/>
            <a:cxnLst/>
            <a:rect l="l" t="t" r="r" b="b"/>
            <a:pathLst>
              <a:path w="227329" h="137160">
                <a:moveTo>
                  <a:pt x="0" y="0"/>
                </a:moveTo>
                <a:lnTo>
                  <a:pt x="0" y="137160"/>
                </a:lnTo>
                <a:lnTo>
                  <a:pt x="227076" y="137160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58490" y="4314444"/>
            <a:ext cx="227329" cy="139065"/>
          </a:xfrm>
          <a:custGeom>
            <a:avLst/>
            <a:gdLst/>
            <a:ahLst/>
            <a:cxnLst/>
            <a:rect l="l" t="t" r="r" b="b"/>
            <a:pathLst>
              <a:path w="227329" h="139064">
                <a:moveTo>
                  <a:pt x="0" y="0"/>
                </a:moveTo>
                <a:lnTo>
                  <a:pt x="0" y="138684"/>
                </a:lnTo>
                <a:lnTo>
                  <a:pt x="227076" y="138684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58490" y="4453128"/>
            <a:ext cx="227329" cy="137160"/>
          </a:xfrm>
          <a:custGeom>
            <a:avLst/>
            <a:gdLst/>
            <a:ahLst/>
            <a:cxnLst/>
            <a:rect l="l" t="t" r="r" b="b"/>
            <a:pathLst>
              <a:path w="227329" h="137160">
                <a:moveTo>
                  <a:pt x="0" y="0"/>
                </a:moveTo>
                <a:lnTo>
                  <a:pt x="0" y="137160"/>
                </a:lnTo>
                <a:lnTo>
                  <a:pt x="227076" y="137160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710311" y="4603213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658490" y="4727448"/>
            <a:ext cx="227329" cy="139065"/>
          </a:xfrm>
          <a:custGeom>
            <a:avLst/>
            <a:gdLst/>
            <a:ahLst/>
            <a:cxnLst/>
            <a:rect l="l" t="t" r="r" b="b"/>
            <a:pathLst>
              <a:path w="227329" h="139064">
                <a:moveTo>
                  <a:pt x="0" y="0"/>
                </a:moveTo>
                <a:lnTo>
                  <a:pt x="0" y="138684"/>
                </a:lnTo>
                <a:lnTo>
                  <a:pt x="227076" y="138684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710311" y="4877533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10311" y="5014693"/>
            <a:ext cx="12446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50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10311" y="5153376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658490" y="4590288"/>
            <a:ext cx="227329" cy="137160"/>
          </a:xfrm>
          <a:custGeom>
            <a:avLst/>
            <a:gdLst/>
            <a:ahLst/>
            <a:cxnLst/>
            <a:rect l="l" t="t" r="r" b="b"/>
            <a:pathLst>
              <a:path w="227329" h="137160">
                <a:moveTo>
                  <a:pt x="0" y="0"/>
                </a:moveTo>
                <a:lnTo>
                  <a:pt x="0" y="137160"/>
                </a:lnTo>
                <a:lnTo>
                  <a:pt x="227076" y="137160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58490" y="4866132"/>
            <a:ext cx="227329" cy="137160"/>
          </a:xfrm>
          <a:custGeom>
            <a:avLst/>
            <a:gdLst/>
            <a:ahLst/>
            <a:cxnLst/>
            <a:rect l="l" t="t" r="r" b="b"/>
            <a:pathLst>
              <a:path w="227329" h="137160">
                <a:moveTo>
                  <a:pt x="0" y="0"/>
                </a:moveTo>
                <a:lnTo>
                  <a:pt x="0" y="137160"/>
                </a:lnTo>
                <a:lnTo>
                  <a:pt x="227076" y="137160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58490" y="5003292"/>
            <a:ext cx="227329" cy="137160"/>
          </a:xfrm>
          <a:custGeom>
            <a:avLst/>
            <a:gdLst/>
            <a:ahLst/>
            <a:cxnLst/>
            <a:rect l="l" t="t" r="r" b="b"/>
            <a:pathLst>
              <a:path w="227329" h="137160">
                <a:moveTo>
                  <a:pt x="0" y="0"/>
                </a:moveTo>
                <a:lnTo>
                  <a:pt x="0" y="137160"/>
                </a:lnTo>
                <a:lnTo>
                  <a:pt x="227076" y="137160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710311" y="5153376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658490" y="5140452"/>
            <a:ext cx="227329" cy="137160"/>
          </a:xfrm>
          <a:custGeom>
            <a:avLst/>
            <a:gdLst/>
            <a:ahLst/>
            <a:cxnLst/>
            <a:rect l="l" t="t" r="r" b="b"/>
            <a:pathLst>
              <a:path w="227329" h="137160">
                <a:moveTo>
                  <a:pt x="0" y="0"/>
                </a:moveTo>
                <a:lnTo>
                  <a:pt x="0" y="137160"/>
                </a:lnTo>
                <a:lnTo>
                  <a:pt x="227076" y="137160"/>
                </a:lnTo>
                <a:lnTo>
                  <a:pt x="227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658490" y="1948943"/>
            <a:ext cx="227329" cy="34766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1435">
              <a:lnSpc>
                <a:spcPts val="1110"/>
              </a:lnSpc>
              <a:spcBef>
                <a:spcPts val="130"/>
              </a:spcBef>
            </a:pPr>
            <a:r>
              <a:rPr sz="950" b="1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0"/>
              </a:lnSpc>
            </a:pPr>
            <a:r>
              <a:rPr sz="950" b="1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5"/>
              </a:lnSpc>
            </a:pPr>
            <a:r>
              <a:rPr sz="950" b="1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5"/>
              </a:lnSpc>
            </a:pPr>
            <a:r>
              <a:rPr sz="950" b="1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0"/>
              </a:lnSpc>
            </a:pPr>
            <a:r>
              <a:rPr sz="950" b="1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0"/>
              </a:lnSpc>
            </a:pPr>
            <a:r>
              <a:rPr sz="950" b="1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5"/>
              </a:lnSpc>
            </a:pPr>
            <a:r>
              <a:rPr sz="950" b="1" spc="1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5"/>
              </a:lnSpc>
            </a:pPr>
            <a:r>
              <a:rPr sz="950" b="1" spc="1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0"/>
              </a:lnSpc>
            </a:pPr>
            <a:r>
              <a:rPr sz="950" b="1" spc="1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0"/>
              </a:lnSpc>
            </a:pPr>
            <a:r>
              <a:rPr sz="950" b="1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5"/>
              </a:lnSpc>
            </a:pPr>
            <a:r>
              <a:rPr sz="950" b="1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5"/>
              </a:lnSpc>
            </a:pPr>
            <a:r>
              <a:rPr sz="950" b="1" spc="1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0"/>
              </a:lnSpc>
            </a:pPr>
            <a:r>
              <a:rPr sz="950" b="1" spc="1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0"/>
              </a:lnSpc>
            </a:pPr>
            <a:r>
              <a:rPr sz="950" b="1" spc="15" dirty="0">
                <a:solidFill>
                  <a:srgbClr val="007F00"/>
                </a:solidFill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5"/>
              </a:lnSpc>
            </a:pPr>
            <a:r>
              <a:rPr sz="950" b="1" spc="1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5"/>
              </a:lnSpc>
            </a:pPr>
            <a:r>
              <a:rPr sz="950" b="1" spc="15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0"/>
              </a:lnSpc>
            </a:pPr>
            <a:r>
              <a:rPr sz="950" b="1" spc="1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0"/>
              </a:lnSpc>
            </a:pPr>
            <a:r>
              <a:rPr sz="950" b="1" spc="1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5"/>
              </a:lnSpc>
            </a:pPr>
            <a:r>
              <a:rPr sz="950" b="1" spc="1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5"/>
              </a:lnSpc>
            </a:pPr>
            <a:r>
              <a:rPr sz="950" b="1" spc="1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0"/>
              </a:lnSpc>
            </a:pPr>
            <a:r>
              <a:rPr sz="950" b="1" spc="1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0"/>
              </a:lnSpc>
            </a:pPr>
            <a:r>
              <a:rPr sz="950" b="1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5"/>
              </a:lnSpc>
            </a:pPr>
            <a:r>
              <a:rPr sz="950" b="1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085"/>
              </a:lnSpc>
            </a:pPr>
            <a:r>
              <a:rPr sz="950" b="1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51435">
              <a:lnSpc>
                <a:spcPts val="1110"/>
              </a:lnSpc>
            </a:pPr>
            <a:r>
              <a:rPr sz="950" b="1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658490" y="5423636"/>
            <a:ext cx="227329" cy="1225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965"/>
              </a:lnSpc>
            </a:pPr>
            <a:r>
              <a:rPr sz="950" b="1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658490" y="5560796"/>
            <a:ext cx="227329" cy="1225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965"/>
              </a:lnSpc>
            </a:pPr>
            <a:r>
              <a:rPr sz="950" b="1" spc="1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710311" y="5703541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658490" y="5835116"/>
            <a:ext cx="227329" cy="1244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975"/>
              </a:lnSpc>
            </a:pPr>
            <a:r>
              <a:rPr sz="950" b="1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710311" y="5977860"/>
            <a:ext cx="124460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1425" b="1" spc="7" baseline="8771" dirty="0">
                <a:latin typeface="Arial"/>
                <a:cs typeface="Arial"/>
              </a:rPr>
              <a:t>I</a:t>
            </a:r>
            <a:r>
              <a:rPr sz="600" b="1" spc="5" dirty="0">
                <a:latin typeface="Arial"/>
                <a:cs typeface="Arial"/>
              </a:rPr>
              <a:t>3</a:t>
            </a:r>
            <a:r>
              <a:rPr sz="600" b="1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658490" y="5697956"/>
            <a:ext cx="227329" cy="1225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965"/>
              </a:lnSpc>
            </a:pPr>
            <a:r>
              <a:rPr sz="950" b="1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658490" y="5973800"/>
            <a:ext cx="227329" cy="1225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965"/>
              </a:lnSpc>
            </a:pPr>
            <a:r>
              <a:rPr sz="950" b="1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658490" y="6110960"/>
            <a:ext cx="227329" cy="1225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965"/>
              </a:lnSpc>
            </a:pPr>
            <a:r>
              <a:rPr sz="950" b="1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658490" y="6248120"/>
            <a:ext cx="227329" cy="1225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965"/>
              </a:lnSpc>
            </a:pPr>
            <a:r>
              <a:rPr sz="950" b="1" spc="1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885827" y="2464648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885827" y="2740492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885827" y="2877652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885827" y="3014812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885827" y="3290656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885827" y="3427815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885827" y="3564976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885827" y="3702136"/>
            <a:ext cx="123189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5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885827" y="3840819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885827" y="3977979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885827" y="4115139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885827" y="4390983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885827" y="4528143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885827" y="4665303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885827" y="4802463"/>
            <a:ext cx="123189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5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885827" y="4941147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885827" y="5078307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885827" y="5215467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885827" y="5491311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885827" y="5628471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885827" y="5765631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885827" y="5904315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885827" y="6041475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885827" y="3014812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885827" y="3564976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885827" y="3840819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885827" y="3977979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885827" y="4115139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885827" y="4115139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885827" y="4665303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885827" y="4941147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885827" y="5078307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885827" y="5215467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885827" y="5215467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885827" y="5765631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885827" y="6041475"/>
            <a:ext cx="123189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832482" y="2040636"/>
            <a:ext cx="227329" cy="44018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430" rIns="0" bIns="0" rtlCol="0">
            <a:spAutoFit/>
          </a:bodyPr>
          <a:lstStyle/>
          <a:p>
            <a:pPr marL="53340" marR="43180" algn="just">
              <a:lnSpc>
                <a:spcPct val="95100"/>
              </a:lnSpc>
              <a:spcBef>
                <a:spcPts val="90"/>
              </a:spcBef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0" dirty="0">
                <a:latin typeface="Arial"/>
                <a:cs typeface="Arial"/>
              </a:rPr>
              <a:t>1  </a:t>
            </a: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3</a:t>
            </a:r>
            <a:r>
              <a:rPr sz="600" spc="10" dirty="0">
                <a:latin typeface="Arial"/>
                <a:cs typeface="Arial"/>
              </a:rPr>
              <a:t>0  </a:t>
            </a: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2</a:t>
            </a:r>
            <a:r>
              <a:rPr sz="600" spc="10" dirty="0">
                <a:latin typeface="Arial"/>
                <a:cs typeface="Arial"/>
              </a:rPr>
              <a:t>9  </a:t>
            </a: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2</a:t>
            </a:r>
            <a:r>
              <a:rPr sz="600" spc="10" dirty="0">
                <a:latin typeface="Arial"/>
                <a:cs typeface="Arial"/>
              </a:rPr>
              <a:t>8  </a:t>
            </a: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2</a:t>
            </a:r>
            <a:r>
              <a:rPr sz="600" spc="10" dirty="0">
                <a:latin typeface="Arial"/>
                <a:cs typeface="Arial"/>
              </a:rPr>
              <a:t>7  </a:t>
            </a: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2</a:t>
            </a:r>
            <a:r>
              <a:rPr sz="600" spc="10" dirty="0">
                <a:latin typeface="Arial"/>
                <a:cs typeface="Arial"/>
              </a:rPr>
              <a:t>6  </a:t>
            </a: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2</a:t>
            </a:r>
            <a:r>
              <a:rPr sz="600" spc="10" dirty="0">
                <a:latin typeface="Arial"/>
                <a:cs typeface="Arial"/>
              </a:rPr>
              <a:t>5  </a:t>
            </a: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2</a:t>
            </a:r>
            <a:r>
              <a:rPr sz="600" spc="10" dirty="0">
                <a:latin typeface="Arial"/>
                <a:cs typeface="Arial"/>
              </a:rPr>
              <a:t>4  </a:t>
            </a: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2</a:t>
            </a:r>
            <a:r>
              <a:rPr sz="600" spc="10" dirty="0">
                <a:latin typeface="Arial"/>
                <a:cs typeface="Arial"/>
              </a:rPr>
              <a:t>3  </a:t>
            </a: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2</a:t>
            </a:r>
            <a:r>
              <a:rPr sz="600" spc="10" dirty="0">
                <a:latin typeface="Arial"/>
                <a:cs typeface="Arial"/>
              </a:rPr>
              <a:t>2  </a:t>
            </a: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2</a:t>
            </a:r>
            <a:r>
              <a:rPr sz="600" spc="10" dirty="0">
                <a:latin typeface="Arial"/>
                <a:cs typeface="Arial"/>
              </a:rPr>
              <a:t>1  </a:t>
            </a: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2</a:t>
            </a:r>
            <a:r>
              <a:rPr sz="600" spc="10" dirty="0">
                <a:latin typeface="Arial"/>
                <a:cs typeface="Arial"/>
              </a:rPr>
              <a:t>0  </a:t>
            </a: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1</a:t>
            </a:r>
            <a:r>
              <a:rPr sz="600" spc="10" dirty="0">
                <a:latin typeface="Arial"/>
                <a:cs typeface="Arial"/>
              </a:rPr>
              <a:t>9  </a:t>
            </a: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1</a:t>
            </a:r>
            <a:r>
              <a:rPr sz="600" spc="10" dirty="0">
                <a:latin typeface="Arial"/>
                <a:cs typeface="Arial"/>
              </a:rPr>
              <a:t>8  </a:t>
            </a: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1</a:t>
            </a:r>
            <a:r>
              <a:rPr sz="600" spc="10" dirty="0">
                <a:latin typeface="Arial"/>
                <a:cs typeface="Arial"/>
              </a:rPr>
              <a:t>7  </a:t>
            </a: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1</a:t>
            </a:r>
            <a:r>
              <a:rPr sz="600" spc="10" dirty="0">
                <a:latin typeface="Arial"/>
                <a:cs typeface="Arial"/>
              </a:rPr>
              <a:t>6  </a:t>
            </a: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1</a:t>
            </a:r>
            <a:r>
              <a:rPr sz="600" spc="10" dirty="0">
                <a:latin typeface="Arial"/>
                <a:cs typeface="Arial"/>
              </a:rPr>
              <a:t>5  </a:t>
            </a: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1</a:t>
            </a:r>
            <a:r>
              <a:rPr sz="600" spc="10" dirty="0">
                <a:latin typeface="Arial"/>
                <a:cs typeface="Arial"/>
              </a:rPr>
              <a:t>4  </a:t>
            </a: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1</a:t>
            </a:r>
            <a:r>
              <a:rPr sz="600" spc="10" dirty="0">
                <a:latin typeface="Arial"/>
                <a:cs typeface="Arial"/>
              </a:rPr>
              <a:t>3  </a:t>
            </a: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1</a:t>
            </a:r>
            <a:r>
              <a:rPr sz="600" spc="10" dirty="0">
                <a:latin typeface="Arial"/>
                <a:cs typeface="Arial"/>
              </a:rPr>
              <a:t>2  </a:t>
            </a: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1</a:t>
            </a:r>
            <a:r>
              <a:rPr sz="600" spc="1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  <a:p>
            <a:pPr marL="53340" marR="43180">
              <a:lnSpc>
                <a:spcPct val="93000"/>
              </a:lnSpc>
              <a:spcBef>
                <a:spcPts val="20"/>
              </a:spcBef>
            </a:pPr>
            <a:r>
              <a:rPr sz="1425" spc="-7" baseline="8771" dirty="0">
                <a:latin typeface="Arial"/>
                <a:cs typeface="Arial"/>
              </a:rPr>
              <a:t>I</a:t>
            </a:r>
            <a:r>
              <a:rPr sz="600" spc="5" dirty="0">
                <a:latin typeface="Arial"/>
                <a:cs typeface="Arial"/>
              </a:rPr>
              <a:t>1</a:t>
            </a:r>
            <a:r>
              <a:rPr sz="600" spc="10" dirty="0">
                <a:latin typeface="Arial"/>
                <a:cs typeface="Arial"/>
              </a:rPr>
              <a:t>0  </a:t>
            </a:r>
            <a:r>
              <a:rPr sz="950" spc="5" dirty="0">
                <a:latin typeface="Arial"/>
                <a:cs typeface="Arial"/>
              </a:rPr>
              <a:t>I</a:t>
            </a:r>
            <a:r>
              <a:rPr sz="900" spc="7" baseline="-13888" dirty="0">
                <a:latin typeface="Arial"/>
                <a:cs typeface="Arial"/>
              </a:rPr>
              <a:t>9  </a:t>
            </a:r>
            <a:r>
              <a:rPr sz="950" spc="5" dirty="0">
                <a:latin typeface="Arial"/>
                <a:cs typeface="Arial"/>
              </a:rPr>
              <a:t>I</a:t>
            </a:r>
            <a:r>
              <a:rPr sz="900" spc="7" baseline="-13888" dirty="0">
                <a:latin typeface="Arial"/>
                <a:cs typeface="Arial"/>
              </a:rPr>
              <a:t>8  </a:t>
            </a:r>
            <a:r>
              <a:rPr sz="950" spc="5" dirty="0">
                <a:latin typeface="Arial"/>
                <a:cs typeface="Arial"/>
              </a:rPr>
              <a:t>I</a:t>
            </a:r>
            <a:r>
              <a:rPr sz="900" spc="7" baseline="-13888" dirty="0">
                <a:latin typeface="Arial"/>
                <a:cs typeface="Arial"/>
              </a:rPr>
              <a:t>7  </a:t>
            </a:r>
            <a:r>
              <a:rPr sz="950" spc="5" dirty="0">
                <a:latin typeface="Arial"/>
                <a:cs typeface="Arial"/>
              </a:rPr>
              <a:t>I</a:t>
            </a:r>
            <a:r>
              <a:rPr sz="900" spc="7" baseline="-13888" dirty="0">
                <a:latin typeface="Arial"/>
                <a:cs typeface="Arial"/>
              </a:rPr>
              <a:t>6  </a:t>
            </a:r>
            <a:r>
              <a:rPr sz="950" spc="5" dirty="0">
                <a:latin typeface="Arial"/>
                <a:cs typeface="Arial"/>
              </a:rPr>
              <a:t>I</a:t>
            </a:r>
            <a:r>
              <a:rPr sz="900" spc="7" baseline="-13888" dirty="0">
                <a:latin typeface="Arial"/>
                <a:cs typeface="Arial"/>
              </a:rPr>
              <a:t>5  </a:t>
            </a:r>
            <a:r>
              <a:rPr sz="950" spc="5" dirty="0">
                <a:latin typeface="Arial"/>
                <a:cs typeface="Arial"/>
              </a:rPr>
              <a:t>I</a:t>
            </a:r>
            <a:r>
              <a:rPr sz="900" spc="7" baseline="-13888" dirty="0">
                <a:latin typeface="Arial"/>
                <a:cs typeface="Arial"/>
              </a:rPr>
              <a:t>4</a:t>
            </a:r>
            <a:endParaRPr sz="900" baseline="-13888">
              <a:latin typeface="Arial"/>
              <a:cs typeface="Arial"/>
            </a:endParaRPr>
          </a:p>
          <a:p>
            <a:pPr marL="53340" marR="87630" algn="just">
              <a:lnSpc>
                <a:spcPts val="1080"/>
              </a:lnSpc>
              <a:spcBef>
                <a:spcPts val="35"/>
              </a:spcBef>
            </a:pPr>
            <a:r>
              <a:rPr sz="950" spc="-5" dirty="0">
                <a:latin typeface="Arial"/>
                <a:cs typeface="Arial"/>
              </a:rPr>
              <a:t>I</a:t>
            </a:r>
            <a:r>
              <a:rPr sz="900" spc="15" baseline="-13888" dirty="0">
                <a:latin typeface="Arial"/>
                <a:cs typeface="Arial"/>
              </a:rPr>
              <a:t>3  </a:t>
            </a:r>
            <a:r>
              <a:rPr sz="950" spc="-5" dirty="0">
                <a:latin typeface="Arial"/>
                <a:cs typeface="Arial"/>
              </a:rPr>
              <a:t>I</a:t>
            </a:r>
            <a:r>
              <a:rPr sz="900" spc="15" baseline="-13888" dirty="0">
                <a:latin typeface="Arial"/>
                <a:cs typeface="Arial"/>
              </a:rPr>
              <a:t>2  </a:t>
            </a:r>
            <a:r>
              <a:rPr sz="950" spc="-5" dirty="0">
                <a:latin typeface="Arial"/>
                <a:cs typeface="Arial"/>
              </a:rPr>
              <a:t>I</a:t>
            </a:r>
            <a:r>
              <a:rPr sz="900" spc="15" baseline="-13888" dirty="0">
                <a:latin typeface="Arial"/>
                <a:cs typeface="Arial"/>
              </a:rPr>
              <a:t>1  </a:t>
            </a:r>
            <a:r>
              <a:rPr sz="950" spc="-5" dirty="0">
                <a:latin typeface="Arial"/>
                <a:cs typeface="Arial"/>
              </a:rPr>
              <a:t>I</a:t>
            </a:r>
            <a:r>
              <a:rPr sz="900" spc="22" baseline="-13888" dirty="0">
                <a:latin typeface="Arial"/>
                <a:cs typeface="Arial"/>
              </a:rPr>
              <a:t>0</a:t>
            </a:r>
            <a:endParaRPr sz="900" baseline="-13888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6126358" y="2897124"/>
            <a:ext cx="1390015" cy="2007235"/>
          </a:xfrm>
          <a:custGeom>
            <a:avLst/>
            <a:gdLst/>
            <a:ahLst/>
            <a:cxnLst/>
            <a:rect l="l" t="t" r="r" b="b"/>
            <a:pathLst>
              <a:path w="1390015" h="2007235">
                <a:moveTo>
                  <a:pt x="0" y="0"/>
                </a:moveTo>
                <a:lnTo>
                  <a:pt x="0" y="2007108"/>
                </a:lnTo>
                <a:lnTo>
                  <a:pt x="1389888" y="2007108"/>
                </a:lnTo>
                <a:lnTo>
                  <a:pt x="13898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126357" y="2897123"/>
            <a:ext cx="1390015" cy="2007235"/>
          </a:xfrm>
          <a:custGeom>
            <a:avLst/>
            <a:gdLst/>
            <a:ahLst/>
            <a:cxnLst/>
            <a:rect l="l" t="t" r="r" b="b"/>
            <a:pathLst>
              <a:path w="1390015" h="2007235">
                <a:moveTo>
                  <a:pt x="0" y="2007107"/>
                </a:moveTo>
                <a:lnTo>
                  <a:pt x="1389887" y="2007107"/>
                </a:lnTo>
                <a:lnTo>
                  <a:pt x="1389887" y="0"/>
                </a:lnTo>
                <a:lnTo>
                  <a:pt x="0" y="0"/>
                </a:lnTo>
                <a:lnTo>
                  <a:pt x="0" y="2007107"/>
                </a:lnTo>
                <a:close/>
              </a:path>
            </a:pathLst>
          </a:custGeom>
          <a:ln w="21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6942718" y="2720086"/>
            <a:ext cx="5073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" dirty="0">
                <a:latin typeface="Arial"/>
                <a:cs typeface="Arial"/>
              </a:rPr>
              <a:t>Registos</a:t>
            </a:r>
            <a:endParaRPr sz="95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322959" y="3140145"/>
            <a:ext cx="70548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850" b="1" spc="15" dirty="0">
                <a:solidFill>
                  <a:srgbClr val="FF0000"/>
                </a:solidFill>
                <a:latin typeface="Arial"/>
                <a:cs typeface="Arial"/>
              </a:rPr>
              <a:t>Read </a:t>
            </a:r>
            <a:r>
              <a:rPr sz="850" b="1" spc="5" dirty="0">
                <a:solidFill>
                  <a:srgbClr val="FF0000"/>
                </a:solidFill>
                <a:latin typeface="Arial"/>
                <a:cs typeface="Arial"/>
              </a:rPr>
              <a:t>Reg.</a:t>
            </a:r>
            <a:r>
              <a:rPr sz="85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0000"/>
                </a:solidFill>
                <a:latin typeface="Arial"/>
                <a:cs typeface="Arial"/>
              </a:rPr>
              <a:t>#1</a:t>
            </a:r>
            <a:endParaRPr sz="85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322959" y="4516316"/>
            <a:ext cx="558800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850" b="1" spc="5" dirty="0">
                <a:solidFill>
                  <a:srgbClr val="0000FF"/>
                </a:solidFill>
                <a:latin typeface="Arial"/>
                <a:cs typeface="Arial"/>
              </a:rPr>
              <a:t>Write</a:t>
            </a:r>
            <a:r>
              <a:rPr sz="85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0000FF"/>
                </a:solidFill>
                <a:latin typeface="Arial"/>
                <a:cs typeface="Arial"/>
              </a:rPr>
              <a:t>Reg.</a:t>
            </a:r>
            <a:endParaRPr sz="8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080387" y="3540957"/>
            <a:ext cx="407670" cy="290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indent="121920">
              <a:lnSpc>
                <a:spcPct val="102400"/>
              </a:lnSpc>
              <a:spcBef>
                <a:spcPts val="90"/>
              </a:spcBef>
            </a:pPr>
            <a:r>
              <a:rPr sz="850" b="1" spc="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85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850" b="1" spc="3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850" b="1" spc="5" dirty="0">
                <a:solidFill>
                  <a:srgbClr val="FF0000"/>
                </a:solidFill>
                <a:latin typeface="Arial"/>
                <a:cs typeface="Arial"/>
              </a:rPr>
              <a:t>d  </a:t>
            </a:r>
            <a:r>
              <a:rPr sz="850" b="1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85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0000"/>
                </a:solidFill>
                <a:latin typeface="Arial"/>
                <a:cs typeface="Arial"/>
              </a:rPr>
              <a:t>#1</a:t>
            </a:r>
            <a:endParaRPr sz="8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080387" y="4202372"/>
            <a:ext cx="407670" cy="288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121920">
              <a:lnSpc>
                <a:spcPct val="101200"/>
              </a:lnSpc>
              <a:spcBef>
                <a:spcPts val="105"/>
              </a:spcBef>
            </a:pPr>
            <a:r>
              <a:rPr sz="850" b="1" spc="20" dirty="0">
                <a:solidFill>
                  <a:srgbClr val="007F00"/>
                </a:solidFill>
                <a:latin typeface="Arial"/>
                <a:cs typeface="Arial"/>
              </a:rPr>
              <a:t>R</a:t>
            </a:r>
            <a:r>
              <a:rPr sz="850" b="1" spc="-10" dirty="0">
                <a:solidFill>
                  <a:srgbClr val="007F00"/>
                </a:solidFill>
                <a:latin typeface="Arial"/>
                <a:cs typeface="Arial"/>
              </a:rPr>
              <a:t>e</a:t>
            </a:r>
            <a:r>
              <a:rPr sz="850" b="1" spc="35" dirty="0">
                <a:solidFill>
                  <a:srgbClr val="007F00"/>
                </a:solidFill>
                <a:latin typeface="Arial"/>
                <a:cs typeface="Arial"/>
              </a:rPr>
              <a:t>a</a:t>
            </a:r>
            <a:r>
              <a:rPr sz="850" b="1" spc="5" dirty="0">
                <a:solidFill>
                  <a:srgbClr val="007F00"/>
                </a:solidFill>
                <a:latin typeface="Arial"/>
                <a:cs typeface="Arial"/>
              </a:rPr>
              <a:t>d  </a:t>
            </a:r>
            <a:r>
              <a:rPr sz="850" b="1" dirty="0">
                <a:solidFill>
                  <a:srgbClr val="007F00"/>
                </a:solidFill>
                <a:latin typeface="Arial"/>
                <a:cs typeface="Arial"/>
              </a:rPr>
              <a:t>Data</a:t>
            </a:r>
            <a:r>
              <a:rPr sz="850" b="1" spc="-5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007F00"/>
                </a:solidFill>
                <a:latin typeface="Arial"/>
                <a:cs typeface="Arial"/>
              </a:rPr>
              <a:t>#2</a:t>
            </a:r>
            <a:endParaRPr sz="85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8060314" y="3442715"/>
            <a:ext cx="771525" cy="215265"/>
          </a:xfrm>
          <a:custGeom>
            <a:avLst/>
            <a:gdLst/>
            <a:ahLst/>
            <a:cxnLst/>
            <a:rect l="l" t="t" r="r" b="b"/>
            <a:pathLst>
              <a:path w="771525" h="215264">
                <a:moveTo>
                  <a:pt x="0" y="0"/>
                </a:moveTo>
                <a:lnTo>
                  <a:pt x="771143" y="214883"/>
                </a:lnTo>
              </a:path>
            </a:pathLst>
          </a:custGeom>
          <a:ln w="214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60314" y="3442715"/>
            <a:ext cx="166370" cy="558165"/>
          </a:xfrm>
          <a:custGeom>
            <a:avLst/>
            <a:gdLst/>
            <a:ahLst/>
            <a:cxnLst/>
            <a:rect l="l" t="t" r="r" b="b"/>
            <a:pathLst>
              <a:path w="166370" h="558164">
                <a:moveTo>
                  <a:pt x="0" y="0"/>
                </a:moveTo>
                <a:lnTo>
                  <a:pt x="0" y="472439"/>
                </a:lnTo>
                <a:lnTo>
                  <a:pt x="166115" y="557783"/>
                </a:lnTo>
              </a:path>
            </a:pathLst>
          </a:custGeom>
          <a:ln w="21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060314" y="4000500"/>
            <a:ext cx="166370" cy="559435"/>
          </a:xfrm>
          <a:custGeom>
            <a:avLst/>
            <a:gdLst/>
            <a:ahLst/>
            <a:cxnLst/>
            <a:rect l="l" t="t" r="r" b="b"/>
            <a:pathLst>
              <a:path w="166370" h="559435">
                <a:moveTo>
                  <a:pt x="0" y="559307"/>
                </a:moveTo>
                <a:lnTo>
                  <a:pt x="0" y="86867"/>
                </a:lnTo>
                <a:lnTo>
                  <a:pt x="166115" y="0"/>
                </a:lnTo>
              </a:path>
            </a:pathLst>
          </a:custGeom>
          <a:ln w="21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060314" y="4344923"/>
            <a:ext cx="771525" cy="215265"/>
          </a:xfrm>
          <a:custGeom>
            <a:avLst/>
            <a:gdLst/>
            <a:ahLst/>
            <a:cxnLst/>
            <a:rect l="l" t="t" r="r" b="b"/>
            <a:pathLst>
              <a:path w="771525" h="215264">
                <a:moveTo>
                  <a:pt x="0" y="214883"/>
                </a:moveTo>
                <a:lnTo>
                  <a:pt x="771143" y="0"/>
                </a:lnTo>
              </a:path>
            </a:pathLst>
          </a:custGeom>
          <a:ln w="214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831457" y="3657600"/>
            <a:ext cx="0" cy="687705"/>
          </a:xfrm>
          <a:custGeom>
            <a:avLst/>
            <a:gdLst/>
            <a:ahLst/>
            <a:cxnLst/>
            <a:rect l="l" t="t" r="r" b="b"/>
            <a:pathLst>
              <a:path h="687704">
                <a:moveTo>
                  <a:pt x="0" y="0"/>
                </a:moveTo>
                <a:lnTo>
                  <a:pt x="0" y="687323"/>
                </a:lnTo>
              </a:path>
            </a:pathLst>
          </a:custGeom>
          <a:ln w="21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8168014" y="4089596"/>
            <a:ext cx="632460" cy="3416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114"/>
              </a:spcBef>
            </a:pPr>
            <a:r>
              <a:rPr sz="850" b="1" spc="5" dirty="0">
                <a:solidFill>
                  <a:srgbClr val="0000FF"/>
                </a:solidFill>
                <a:latin typeface="Arial"/>
                <a:cs typeface="Arial"/>
              </a:rPr>
              <a:t>Result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-10" dirty="0">
                <a:latin typeface="Arial"/>
                <a:cs typeface="Arial"/>
              </a:rPr>
              <a:t>ALU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8831457" y="3845051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215" y="0"/>
                </a:lnTo>
              </a:path>
            </a:pathLst>
          </a:custGeom>
          <a:ln w="14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025006" y="3799332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59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8547489" y="3758889"/>
            <a:ext cx="25463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i="1" spc="-5" dirty="0">
                <a:latin typeface="Arial"/>
                <a:cs typeface="Arial"/>
              </a:rPr>
              <a:t>Z</a:t>
            </a:r>
            <a:r>
              <a:rPr sz="850" i="1" spc="35" dirty="0">
                <a:latin typeface="Arial"/>
                <a:cs typeface="Arial"/>
              </a:rPr>
              <a:t>e</a:t>
            </a:r>
            <a:r>
              <a:rPr sz="850" i="1" dirty="0">
                <a:latin typeface="Arial"/>
                <a:cs typeface="Arial"/>
              </a:rPr>
              <a:t>r</a:t>
            </a:r>
            <a:r>
              <a:rPr sz="850" i="1" spc="5" dirty="0">
                <a:latin typeface="Arial"/>
                <a:cs typeface="Arial"/>
              </a:rPr>
              <a:t>o</a:t>
            </a:r>
            <a:endParaRPr sz="85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8965065" y="3989971"/>
            <a:ext cx="13081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3</a:t>
            </a:r>
            <a:r>
              <a:rPr sz="750" b="1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7674741" y="3624071"/>
            <a:ext cx="82550" cy="111760"/>
          </a:xfrm>
          <a:custGeom>
            <a:avLst/>
            <a:gdLst/>
            <a:ahLst/>
            <a:cxnLst/>
            <a:rect l="l" t="t" r="r" b="b"/>
            <a:pathLst>
              <a:path w="82550" h="111760">
                <a:moveTo>
                  <a:pt x="82295" y="0"/>
                </a:moveTo>
                <a:lnTo>
                  <a:pt x="0" y="111251"/>
                </a:lnTo>
              </a:path>
            </a:pathLst>
          </a:custGeom>
          <a:ln w="14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7718434" y="3494671"/>
            <a:ext cx="13081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3</a:t>
            </a:r>
            <a:r>
              <a:rPr sz="750" b="1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8201542" y="3181293"/>
            <a:ext cx="548640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b="1" spc="5" dirty="0">
                <a:solidFill>
                  <a:srgbClr val="FF3200"/>
                </a:solidFill>
                <a:latin typeface="Arial"/>
                <a:cs typeface="Arial"/>
              </a:rPr>
              <a:t>Operation</a:t>
            </a:r>
            <a:endParaRPr sz="8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8476365" y="3345179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391"/>
                </a:lnTo>
              </a:path>
            </a:pathLst>
          </a:custGeom>
          <a:ln w="14673">
            <a:solidFill>
              <a:srgbClr val="FF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430646" y="3422904"/>
            <a:ext cx="91440" cy="135890"/>
          </a:xfrm>
          <a:custGeom>
            <a:avLst/>
            <a:gdLst/>
            <a:ahLst/>
            <a:cxnLst/>
            <a:rect l="l" t="t" r="r" b="b"/>
            <a:pathLst>
              <a:path w="91440" h="135889">
                <a:moveTo>
                  <a:pt x="91440" y="0"/>
                </a:moveTo>
                <a:lnTo>
                  <a:pt x="0" y="0"/>
                </a:lnTo>
                <a:lnTo>
                  <a:pt x="45720" y="135636"/>
                </a:lnTo>
                <a:lnTo>
                  <a:pt x="91440" y="0"/>
                </a:lnTo>
                <a:close/>
              </a:path>
            </a:pathLst>
          </a:custGeom>
          <a:solidFill>
            <a:srgbClr val="FF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489069" y="5029200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295"/>
                </a:lnTo>
              </a:path>
            </a:pathLst>
          </a:custGeom>
          <a:ln w="1467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443350" y="4904232"/>
            <a:ext cx="91440" cy="137160"/>
          </a:xfrm>
          <a:custGeom>
            <a:avLst/>
            <a:gdLst/>
            <a:ahLst/>
            <a:cxnLst/>
            <a:rect l="l" t="t" r="r" b="b"/>
            <a:pathLst>
              <a:path w="91440" h="137160">
                <a:moveTo>
                  <a:pt x="91440" y="137160"/>
                </a:moveTo>
                <a:lnTo>
                  <a:pt x="45720" y="0"/>
                </a:lnTo>
                <a:lnTo>
                  <a:pt x="0" y="137160"/>
                </a:lnTo>
                <a:lnTo>
                  <a:pt x="91440" y="1371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068701" y="2113788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68701" y="2252472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68701" y="2389631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068701" y="2526791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68701" y="2663951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68701" y="2802635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068701" y="2939795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068701" y="3076955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068701" y="3214116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068701" y="3352800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068701" y="3489959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068701" y="3627120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068701" y="3764279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068701" y="3902964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68701" y="4040123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68701" y="4177283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068701" y="4314444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068701" y="4453127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068701" y="4590288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068701" y="4727447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068701" y="4866132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068701" y="5003291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68701" y="5140451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68701" y="5277611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68701" y="5416295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68701" y="5553455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68701" y="5690615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68701" y="5827776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68701" y="5966459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68701" y="6103619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68701" y="6240779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68701" y="6377939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4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162933" y="2926079"/>
            <a:ext cx="91440" cy="584200"/>
          </a:xfrm>
          <a:custGeom>
            <a:avLst/>
            <a:gdLst/>
            <a:ahLst/>
            <a:cxnLst/>
            <a:rect l="l" t="t" r="r" b="b"/>
            <a:pathLst>
              <a:path w="91439" h="584200">
                <a:moveTo>
                  <a:pt x="0" y="0"/>
                </a:moveTo>
                <a:lnTo>
                  <a:pt x="18073" y="3976"/>
                </a:lnTo>
                <a:lnTo>
                  <a:pt x="32575" y="14668"/>
                </a:lnTo>
                <a:lnTo>
                  <a:pt x="42219" y="30218"/>
                </a:lnTo>
                <a:lnTo>
                  <a:pt x="45719" y="48767"/>
                </a:lnTo>
                <a:lnTo>
                  <a:pt x="45719" y="243839"/>
                </a:lnTo>
                <a:lnTo>
                  <a:pt x="49220" y="263032"/>
                </a:lnTo>
                <a:lnTo>
                  <a:pt x="58864" y="278510"/>
                </a:lnTo>
                <a:lnTo>
                  <a:pt x="73366" y="288845"/>
                </a:lnTo>
                <a:lnTo>
                  <a:pt x="91439" y="292607"/>
                </a:lnTo>
                <a:lnTo>
                  <a:pt x="73366" y="296370"/>
                </a:lnTo>
                <a:lnTo>
                  <a:pt x="58864" y="306704"/>
                </a:lnTo>
                <a:lnTo>
                  <a:pt x="49220" y="322183"/>
                </a:lnTo>
                <a:lnTo>
                  <a:pt x="45719" y="341375"/>
                </a:lnTo>
                <a:lnTo>
                  <a:pt x="45719" y="534923"/>
                </a:lnTo>
                <a:lnTo>
                  <a:pt x="42219" y="554116"/>
                </a:lnTo>
                <a:lnTo>
                  <a:pt x="32575" y="569594"/>
                </a:lnTo>
                <a:lnTo>
                  <a:pt x="18073" y="579929"/>
                </a:lnTo>
                <a:lnTo>
                  <a:pt x="0" y="583691"/>
                </a:lnTo>
              </a:path>
            </a:pathLst>
          </a:custGeom>
          <a:ln w="6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162933" y="3614927"/>
            <a:ext cx="91440" cy="584200"/>
          </a:xfrm>
          <a:custGeom>
            <a:avLst/>
            <a:gdLst/>
            <a:ahLst/>
            <a:cxnLst/>
            <a:rect l="l" t="t" r="r" b="b"/>
            <a:pathLst>
              <a:path w="91439" h="584200">
                <a:moveTo>
                  <a:pt x="0" y="0"/>
                </a:moveTo>
                <a:lnTo>
                  <a:pt x="18073" y="3762"/>
                </a:lnTo>
                <a:lnTo>
                  <a:pt x="32575" y="14096"/>
                </a:lnTo>
                <a:lnTo>
                  <a:pt x="42219" y="29575"/>
                </a:lnTo>
                <a:lnTo>
                  <a:pt x="45719" y="48767"/>
                </a:lnTo>
                <a:lnTo>
                  <a:pt x="45719" y="242315"/>
                </a:lnTo>
                <a:lnTo>
                  <a:pt x="49220" y="261508"/>
                </a:lnTo>
                <a:lnTo>
                  <a:pt x="58864" y="276986"/>
                </a:lnTo>
                <a:lnTo>
                  <a:pt x="73366" y="287321"/>
                </a:lnTo>
                <a:lnTo>
                  <a:pt x="91439" y="291083"/>
                </a:lnTo>
                <a:lnTo>
                  <a:pt x="73366" y="294846"/>
                </a:lnTo>
                <a:lnTo>
                  <a:pt x="58864" y="305180"/>
                </a:lnTo>
                <a:lnTo>
                  <a:pt x="49220" y="320659"/>
                </a:lnTo>
                <a:lnTo>
                  <a:pt x="45719" y="339851"/>
                </a:lnTo>
                <a:lnTo>
                  <a:pt x="45719" y="534923"/>
                </a:lnTo>
                <a:lnTo>
                  <a:pt x="42219" y="553473"/>
                </a:lnTo>
                <a:lnTo>
                  <a:pt x="32575" y="569023"/>
                </a:lnTo>
                <a:lnTo>
                  <a:pt x="18073" y="579715"/>
                </a:lnTo>
                <a:lnTo>
                  <a:pt x="0" y="583691"/>
                </a:lnTo>
              </a:path>
            </a:pathLst>
          </a:custGeom>
          <a:ln w="6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 txBox="1"/>
          <p:nvPr/>
        </p:nvSpPr>
        <p:spPr>
          <a:xfrm>
            <a:off x="6322959" y="3828993"/>
            <a:ext cx="70548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850" b="1" spc="15" dirty="0">
                <a:solidFill>
                  <a:srgbClr val="007F00"/>
                </a:solidFill>
                <a:latin typeface="Arial"/>
                <a:cs typeface="Arial"/>
              </a:rPr>
              <a:t>Read </a:t>
            </a:r>
            <a:r>
              <a:rPr sz="850" b="1" spc="5" dirty="0">
                <a:solidFill>
                  <a:srgbClr val="007F00"/>
                </a:solidFill>
                <a:latin typeface="Arial"/>
                <a:cs typeface="Arial"/>
              </a:rPr>
              <a:t>Reg.</a:t>
            </a:r>
            <a:r>
              <a:rPr sz="850" b="1" spc="-9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007F00"/>
                </a:solidFill>
                <a:latin typeface="Arial"/>
                <a:cs typeface="Arial"/>
              </a:rPr>
              <a:t>#2</a:t>
            </a:r>
            <a:endParaRPr sz="850">
              <a:latin typeface="Arial"/>
              <a:cs typeface="Arial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6162933" y="4302251"/>
            <a:ext cx="91440" cy="584200"/>
          </a:xfrm>
          <a:custGeom>
            <a:avLst/>
            <a:gdLst/>
            <a:ahLst/>
            <a:cxnLst/>
            <a:rect l="l" t="t" r="r" b="b"/>
            <a:pathLst>
              <a:path w="91439" h="584200">
                <a:moveTo>
                  <a:pt x="0" y="0"/>
                </a:moveTo>
                <a:lnTo>
                  <a:pt x="18073" y="3762"/>
                </a:lnTo>
                <a:lnTo>
                  <a:pt x="32575" y="14096"/>
                </a:lnTo>
                <a:lnTo>
                  <a:pt x="42219" y="29575"/>
                </a:lnTo>
                <a:lnTo>
                  <a:pt x="45719" y="48767"/>
                </a:lnTo>
                <a:lnTo>
                  <a:pt x="45719" y="243839"/>
                </a:lnTo>
                <a:lnTo>
                  <a:pt x="49220" y="262389"/>
                </a:lnTo>
                <a:lnTo>
                  <a:pt x="58864" y="277939"/>
                </a:lnTo>
                <a:lnTo>
                  <a:pt x="73366" y="288631"/>
                </a:lnTo>
                <a:lnTo>
                  <a:pt x="91439" y="292607"/>
                </a:lnTo>
                <a:lnTo>
                  <a:pt x="73366" y="296346"/>
                </a:lnTo>
                <a:lnTo>
                  <a:pt x="58864" y="306514"/>
                </a:lnTo>
                <a:lnTo>
                  <a:pt x="49220" y="321540"/>
                </a:lnTo>
                <a:lnTo>
                  <a:pt x="45719" y="339851"/>
                </a:lnTo>
                <a:lnTo>
                  <a:pt x="45719" y="534923"/>
                </a:lnTo>
                <a:lnTo>
                  <a:pt x="42219" y="554116"/>
                </a:lnTo>
                <a:lnTo>
                  <a:pt x="32575" y="569594"/>
                </a:lnTo>
                <a:lnTo>
                  <a:pt x="18073" y="579929"/>
                </a:lnTo>
                <a:lnTo>
                  <a:pt x="0" y="583691"/>
                </a:lnTo>
              </a:path>
            </a:pathLst>
          </a:custGeom>
          <a:ln w="6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965326" y="1933955"/>
            <a:ext cx="1094740" cy="4559935"/>
          </a:xfrm>
          <a:custGeom>
            <a:avLst/>
            <a:gdLst/>
            <a:ahLst/>
            <a:cxnLst/>
            <a:rect l="l" t="t" r="r" b="b"/>
            <a:pathLst>
              <a:path w="1094739" h="4559935">
                <a:moveTo>
                  <a:pt x="0" y="4559807"/>
                </a:moveTo>
                <a:lnTo>
                  <a:pt x="1094231" y="4559807"/>
                </a:lnTo>
                <a:lnTo>
                  <a:pt x="1094231" y="0"/>
                </a:lnTo>
                <a:lnTo>
                  <a:pt x="0" y="0"/>
                </a:lnTo>
                <a:lnTo>
                  <a:pt x="0" y="4559807"/>
                </a:lnTo>
                <a:close/>
              </a:path>
            </a:pathLst>
          </a:custGeom>
          <a:ln w="21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162933" y="2106167"/>
            <a:ext cx="91440" cy="702945"/>
          </a:xfrm>
          <a:custGeom>
            <a:avLst/>
            <a:gdLst/>
            <a:ahLst/>
            <a:cxnLst/>
            <a:rect l="l" t="t" r="r" b="b"/>
            <a:pathLst>
              <a:path w="91439" h="702944">
                <a:moveTo>
                  <a:pt x="0" y="0"/>
                </a:moveTo>
                <a:lnTo>
                  <a:pt x="18073" y="4548"/>
                </a:lnTo>
                <a:lnTo>
                  <a:pt x="32575" y="16954"/>
                </a:lnTo>
                <a:lnTo>
                  <a:pt x="42219" y="35361"/>
                </a:lnTo>
                <a:lnTo>
                  <a:pt x="45719" y="57911"/>
                </a:lnTo>
                <a:lnTo>
                  <a:pt x="45719" y="292607"/>
                </a:lnTo>
                <a:lnTo>
                  <a:pt x="49220" y="315396"/>
                </a:lnTo>
                <a:lnTo>
                  <a:pt x="58864" y="334327"/>
                </a:lnTo>
                <a:lnTo>
                  <a:pt x="73366" y="347257"/>
                </a:lnTo>
                <a:lnTo>
                  <a:pt x="91439" y="352043"/>
                </a:lnTo>
                <a:lnTo>
                  <a:pt x="73366" y="356592"/>
                </a:lnTo>
                <a:lnTo>
                  <a:pt x="58864" y="368998"/>
                </a:lnTo>
                <a:lnTo>
                  <a:pt x="49220" y="387405"/>
                </a:lnTo>
                <a:lnTo>
                  <a:pt x="45719" y="409955"/>
                </a:lnTo>
                <a:lnTo>
                  <a:pt x="45719" y="644651"/>
                </a:lnTo>
                <a:lnTo>
                  <a:pt x="42219" y="667202"/>
                </a:lnTo>
                <a:lnTo>
                  <a:pt x="32575" y="685609"/>
                </a:lnTo>
                <a:lnTo>
                  <a:pt x="18073" y="698015"/>
                </a:lnTo>
                <a:lnTo>
                  <a:pt x="0" y="702563"/>
                </a:lnTo>
              </a:path>
            </a:pathLst>
          </a:custGeom>
          <a:ln w="6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162933" y="5676900"/>
            <a:ext cx="91440" cy="702945"/>
          </a:xfrm>
          <a:custGeom>
            <a:avLst/>
            <a:gdLst/>
            <a:ahLst/>
            <a:cxnLst/>
            <a:rect l="l" t="t" r="r" b="b"/>
            <a:pathLst>
              <a:path w="91439" h="702945">
                <a:moveTo>
                  <a:pt x="0" y="0"/>
                </a:moveTo>
                <a:lnTo>
                  <a:pt x="42219" y="35361"/>
                </a:lnTo>
                <a:lnTo>
                  <a:pt x="45719" y="292607"/>
                </a:lnTo>
                <a:lnTo>
                  <a:pt x="49220" y="315158"/>
                </a:lnTo>
                <a:lnTo>
                  <a:pt x="58864" y="333565"/>
                </a:lnTo>
                <a:lnTo>
                  <a:pt x="73366" y="345971"/>
                </a:lnTo>
                <a:lnTo>
                  <a:pt x="91439" y="350519"/>
                </a:lnTo>
                <a:lnTo>
                  <a:pt x="73366" y="355306"/>
                </a:lnTo>
                <a:lnTo>
                  <a:pt x="58864" y="368236"/>
                </a:lnTo>
                <a:lnTo>
                  <a:pt x="49220" y="387167"/>
                </a:lnTo>
                <a:lnTo>
                  <a:pt x="45719" y="409955"/>
                </a:lnTo>
                <a:lnTo>
                  <a:pt x="45719" y="644651"/>
                </a:lnTo>
                <a:lnTo>
                  <a:pt x="42219" y="667202"/>
                </a:lnTo>
                <a:lnTo>
                  <a:pt x="32575" y="685609"/>
                </a:lnTo>
                <a:lnTo>
                  <a:pt x="18073" y="698015"/>
                </a:lnTo>
                <a:lnTo>
                  <a:pt x="0" y="702563"/>
                </a:lnTo>
              </a:path>
            </a:pathLst>
          </a:custGeom>
          <a:ln w="6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6310259" y="2339938"/>
            <a:ext cx="225488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spc="-5" dirty="0">
                <a:solidFill>
                  <a:srgbClr val="FF0000"/>
                </a:solidFill>
                <a:latin typeface="Arial"/>
                <a:cs typeface="Arial"/>
              </a:rPr>
              <a:t>Opcode </a:t>
            </a:r>
            <a:r>
              <a:rPr sz="1150" spc="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115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Unidade </a:t>
            </a:r>
            <a:r>
              <a:rPr sz="1150" b="1" spc="25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15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controlo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6310256" y="5828373"/>
            <a:ext cx="225298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Funct </a:t>
            </a:r>
            <a:r>
              <a:rPr sz="1150" spc="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115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Operação a </a:t>
            </a:r>
            <a:r>
              <a:rPr sz="1150" b="1" spc="-5" dirty="0">
                <a:solidFill>
                  <a:srgbClr val="FF0000"/>
                </a:solidFill>
                <a:latin typeface="Arial"/>
                <a:cs typeface="Arial"/>
              </a:rPr>
              <a:t>realizar </a:t>
            </a:r>
            <a:r>
              <a:rPr sz="1150" b="1" spc="-10" dirty="0">
                <a:solidFill>
                  <a:srgbClr val="FF0000"/>
                </a:solidFill>
                <a:latin typeface="Arial"/>
                <a:cs typeface="Arial"/>
              </a:rPr>
              <a:t>na 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ALU, </a:t>
            </a:r>
            <a:r>
              <a:rPr sz="1150" b="1" spc="-5" dirty="0">
                <a:solidFill>
                  <a:srgbClr val="FF0000"/>
                </a:solidFill>
                <a:latin typeface="Arial"/>
                <a:cs typeface="Arial"/>
              </a:rPr>
              <a:t>nas instruções tipo</a:t>
            </a:r>
            <a:r>
              <a:rPr sz="1150" b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7674741" y="4285488"/>
            <a:ext cx="82550" cy="109855"/>
          </a:xfrm>
          <a:custGeom>
            <a:avLst/>
            <a:gdLst/>
            <a:ahLst/>
            <a:cxnLst/>
            <a:rect l="l" t="t" r="r" b="b"/>
            <a:pathLst>
              <a:path w="82550" h="109854">
                <a:moveTo>
                  <a:pt x="82295" y="0"/>
                </a:moveTo>
                <a:lnTo>
                  <a:pt x="0" y="109727"/>
                </a:lnTo>
              </a:path>
            </a:pathLst>
          </a:custGeom>
          <a:ln w="14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 txBox="1"/>
          <p:nvPr/>
        </p:nvSpPr>
        <p:spPr>
          <a:xfrm>
            <a:off x="7707766" y="4154563"/>
            <a:ext cx="12890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25" dirty="0">
                <a:latin typeface="Arial"/>
                <a:cs typeface="Arial"/>
              </a:rPr>
              <a:t>3</a:t>
            </a:r>
            <a:r>
              <a:rPr sz="750" b="1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3185038" y="3781044"/>
            <a:ext cx="596265" cy="0"/>
          </a:xfrm>
          <a:custGeom>
            <a:avLst/>
            <a:gdLst/>
            <a:ahLst/>
            <a:cxnLst/>
            <a:rect l="l" t="t" r="r" b="b"/>
            <a:pathLst>
              <a:path w="596264">
                <a:moveTo>
                  <a:pt x="0" y="0"/>
                </a:moveTo>
                <a:lnTo>
                  <a:pt x="595883" y="0"/>
                </a:lnTo>
              </a:path>
            </a:pathLst>
          </a:custGeom>
          <a:ln w="38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762634" y="3712464"/>
            <a:ext cx="207645" cy="137160"/>
          </a:xfrm>
          <a:custGeom>
            <a:avLst/>
            <a:gdLst/>
            <a:ahLst/>
            <a:cxnLst/>
            <a:rect l="l" t="t" r="r" b="b"/>
            <a:pathLst>
              <a:path w="207645" h="137160">
                <a:moveTo>
                  <a:pt x="207264" y="68580"/>
                </a:moveTo>
                <a:lnTo>
                  <a:pt x="0" y="0"/>
                </a:lnTo>
                <a:lnTo>
                  <a:pt x="0" y="137160"/>
                </a:lnTo>
                <a:lnTo>
                  <a:pt x="207264" y="68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831457" y="4181855"/>
            <a:ext cx="481965" cy="0"/>
          </a:xfrm>
          <a:custGeom>
            <a:avLst/>
            <a:gdLst/>
            <a:ahLst/>
            <a:cxnLst/>
            <a:rect l="l" t="t" r="r" b="b"/>
            <a:pathLst>
              <a:path w="481965">
                <a:moveTo>
                  <a:pt x="0" y="0"/>
                </a:moveTo>
                <a:lnTo>
                  <a:pt x="481583" y="0"/>
                </a:lnTo>
              </a:path>
            </a:pathLst>
          </a:custGeom>
          <a:ln w="2642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567818" y="3110484"/>
            <a:ext cx="617220" cy="1341120"/>
          </a:xfrm>
          <a:custGeom>
            <a:avLst/>
            <a:gdLst/>
            <a:ahLst/>
            <a:cxnLst/>
            <a:rect l="l" t="t" r="r" b="b"/>
            <a:pathLst>
              <a:path w="617219" h="1341120">
                <a:moveTo>
                  <a:pt x="0" y="0"/>
                </a:moveTo>
                <a:lnTo>
                  <a:pt x="0" y="1341120"/>
                </a:lnTo>
                <a:lnTo>
                  <a:pt x="617220" y="1341120"/>
                </a:lnTo>
                <a:lnTo>
                  <a:pt x="617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567818" y="3110483"/>
            <a:ext cx="617220" cy="1341120"/>
          </a:xfrm>
          <a:custGeom>
            <a:avLst/>
            <a:gdLst/>
            <a:ahLst/>
            <a:cxnLst/>
            <a:rect l="l" t="t" r="r" b="b"/>
            <a:pathLst>
              <a:path w="617219" h="1341120">
                <a:moveTo>
                  <a:pt x="0" y="1341119"/>
                </a:moveTo>
                <a:lnTo>
                  <a:pt x="617219" y="1341119"/>
                </a:lnTo>
                <a:lnTo>
                  <a:pt x="617219" y="0"/>
                </a:lnTo>
                <a:lnTo>
                  <a:pt x="0" y="0"/>
                </a:lnTo>
                <a:lnTo>
                  <a:pt x="0" y="1341119"/>
                </a:lnTo>
                <a:close/>
              </a:path>
            </a:pathLst>
          </a:custGeom>
          <a:ln w="214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 txBox="1"/>
          <p:nvPr/>
        </p:nvSpPr>
        <p:spPr>
          <a:xfrm>
            <a:off x="2567818" y="3654483"/>
            <a:ext cx="61722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125"/>
              </a:spcBef>
            </a:pPr>
            <a:r>
              <a:rPr sz="1300" spc="35" dirty="0">
                <a:latin typeface="Arial"/>
                <a:cs typeface="Arial"/>
              </a:rPr>
              <a:t>PC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4030926" y="3361124"/>
            <a:ext cx="245745" cy="8324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</a:pPr>
            <a:r>
              <a:rPr sz="1700" spc="-5" dirty="0">
                <a:latin typeface="Arial"/>
                <a:cs typeface="Arial"/>
              </a:rPr>
              <a:t>A</a:t>
            </a:r>
            <a:r>
              <a:rPr sz="1700" spc="20" dirty="0">
                <a:latin typeface="Arial"/>
                <a:cs typeface="Arial"/>
              </a:rPr>
              <a:t>d</a:t>
            </a:r>
            <a:r>
              <a:rPr sz="1700" spc="-40" dirty="0">
                <a:latin typeface="Arial"/>
                <a:cs typeface="Arial"/>
              </a:rPr>
              <a:t>d</a:t>
            </a:r>
            <a:r>
              <a:rPr sz="1700" spc="-5" dirty="0">
                <a:latin typeface="Arial"/>
                <a:cs typeface="Arial"/>
              </a:rPr>
              <a:t>r</a:t>
            </a:r>
            <a:r>
              <a:rPr sz="1700" spc="20" dirty="0">
                <a:latin typeface="Arial"/>
                <a:cs typeface="Arial"/>
              </a:rPr>
              <a:t>e</a:t>
            </a:r>
            <a:r>
              <a:rPr sz="1700" spc="-5" dirty="0">
                <a:latin typeface="Arial"/>
                <a:cs typeface="Arial"/>
              </a:rPr>
              <a:t>s</a:t>
            </a:r>
            <a:r>
              <a:rPr sz="1700" dirty="0"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4696845" y="2919983"/>
            <a:ext cx="90170" cy="584200"/>
          </a:xfrm>
          <a:custGeom>
            <a:avLst/>
            <a:gdLst/>
            <a:ahLst/>
            <a:cxnLst/>
            <a:rect l="l" t="t" r="r" b="b"/>
            <a:pathLst>
              <a:path w="90170" h="584200">
                <a:moveTo>
                  <a:pt x="89915" y="583691"/>
                </a:moveTo>
                <a:lnTo>
                  <a:pt x="72485" y="579929"/>
                </a:lnTo>
                <a:lnTo>
                  <a:pt x="57911" y="569594"/>
                </a:lnTo>
                <a:lnTo>
                  <a:pt x="47910" y="554116"/>
                </a:lnTo>
                <a:lnTo>
                  <a:pt x="44195" y="534923"/>
                </a:lnTo>
                <a:lnTo>
                  <a:pt x="44195" y="339851"/>
                </a:lnTo>
                <a:lnTo>
                  <a:pt x="40719" y="321540"/>
                </a:lnTo>
                <a:lnTo>
                  <a:pt x="31241" y="306514"/>
                </a:lnTo>
                <a:lnTo>
                  <a:pt x="17192" y="296346"/>
                </a:lnTo>
                <a:lnTo>
                  <a:pt x="0" y="292607"/>
                </a:lnTo>
                <a:lnTo>
                  <a:pt x="17192" y="288631"/>
                </a:lnTo>
                <a:lnTo>
                  <a:pt x="31241" y="277939"/>
                </a:lnTo>
                <a:lnTo>
                  <a:pt x="40719" y="262389"/>
                </a:lnTo>
                <a:lnTo>
                  <a:pt x="44195" y="243839"/>
                </a:lnTo>
                <a:lnTo>
                  <a:pt x="44195" y="48767"/>
                </a:lnTo>
                <a:lnTo>
                  <a:pt x="47910" y="29575"/>
                </a:lnTo>
                <a:lnTo>
                  <a:pt x="57911" y="14096"/>
                </a:lnTo>
                <a:lnTo>
                  <a:pt x="72485" y="3762"/>
                </a:lnTo>
                <a:lnTo>
                  <a:pt x="89915" y="0"/>
                </a:lnTo>
              </a:path>
            </a:pathLst>
          </a:custGeom>
          <a:ln w="6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/>
          <p:nvPr/>
        </p:nvSpPr>
        <p:spPr>
          <a:xfrm>
            <a:off x="4505843" y="3100414"/>
            <a:ext cx="16700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spc="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4696845" y="3596639"/>
            <a:ext cx="90170" cy="582295"/>
          </a:xfrm>
          <a:custGeom>
            <a:avLst/>
            <a:gdLst/>
            <a:ahLst/>
            <a:cxnLst/>
            <a:rect l="l" t="t" r="r" b="b"/>
            <a:pathLst>
              <a:path w="90170" h="582295">
                <a:moveTo>
                  <a:pt x="89915" y="582167"/>
                </a:moveTo>
                <a:lnTo>
                  <a:pt x="72485" y="578429"/>
                </a:lnTo>
                <a:lnTo>
                  <a:pt x="57911" y="568261"/>
                </a:lnTo>
                <a:lnTo>
                  <a:pt x="47910" y="553235"/>
                </a:lnTo>
                <a:lnTo>
                  <a:pt x="44195" y="534923"/>
                </a:lnTo>
                <a:lnTo>
                  <a:pt x="44195" y="339851"/>
                </a:lnTo>
                <a:lnTo>
                  <a:pt x="40719" y="320659"/>
                </a:lnTo>
                <a:lnTo>
                  <a:pt x="31241" y="305180"/>
                </a:lnTo>
                <a:lnTo>
                  <a:pt x="17192" y="294846"/>
                </a:lnTo>
                <a:lnTo>
                  <a:pt x="0" y="291083"/>
                </a:lnTo>
                <a:lnTo>
                  <a:pt x="17192" y="287321"/>
                </a:lnTo>
                <a:lnTo>
                  <a:pt x="31241" y="276986"/>
                </a:lnTo>
                <a:lnTo>
                  <a:pt x="40719" y="261508"/>
                </a:lnTo>
                <a:lnTo>
                  <a:pt x="44195" y="242315"/>
                </a:lnTo>
                <a:lnTo>
                  <a:pt x="44195" y="48767"/>
                </a:lnTo>
                <a:lnTo>
                  <a:pt x="47910" y="29575"/>
                </a:lnTo>
                <a:lnTo>
                  <a:pt x="57911" y="14096"/>
                </a:lnTo>
                <a:lnTo>
                  <a:pt x="72485" y="3762"/>
                </a:lnTo>
                <a:lnTo>
                  <a:pt x="89915" y="0"/>
                </a:lnTo>
              </a:path>
            </a:pathLst>
          </a:custGeom>
          <a:ln w="6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4539371" y="3775545"/>
            <a:ext cx="13271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spc="5" dirty="0">
                <a:solidFill>
                  <a:srgbClr val="007F00"/>
                </a:solidFill>
                <a:latin typeface="Arial"/>
                <a:cs typeface="Arial"/>
              </a:rPr>
              <a:t>r</a:t>
            </a:r>
            <a:r>
              <a:rPr sz="1150" b="1" dirty="0">
                <a:solidFill>
                  <a:srgbClr val="007F00"/>
                </a:solidFill>
                <a:latin typeface="Arial"/>
                <a:cs typeface="Arial"/>
              </a:rPr>
              <a:t>t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4696845" y="4305300"/>
            <a:ext cx="90170" cy="584200"/>
          </a:xfrm>
          <a:custGeom>
            <a:avLst/>
            <a:gdLst/>
            <a:ahLst/>
            <a:cxnLst/>
            <a:rect l="l" t="t" r="r" b="b"/>
            <a:pathLst>
              <a:path w="90170" h="584200">
                <a:moveTo>
                  <a:pt x="89915" y="583691"/>
                </a:moveTo>
                <a:lnTo>
                  <a:pt x="72485" y="579929"/>
                </a:lnTo>
                <a:lnTo>
                  <a:pt x="57911" y="569594"/>
                </a:lnTo>
                <a:lnTo>
                  <a:pt x="47910" y="554116"/>
                </a:lnTo>
                <a:lnTo>
                  <a:pt x="44195" y="534923"/>
                </a:lnTo>
                <a:lnTo>
                  <a:pt x="44195" y="339851"/>
                </a:lnTo>
                <a:lnTo>
                  <a:pt x="40719" y="321302"/>
                </a:lnTo>
                <a:lnTo>
                  <a:pt x="31241" y="305752"/>
                </a:lnTo>
                <a:lnTo>
                  <a:pt x="17192" y="295060"/>
                </a:lnTo>
                <a:lnTo>
                  <a:pt x="0" y="291083"/>
                </a:lnTo>
                <a:lnTo>
                  <a:pt x="17192" y="287345"/>
                </a:lnTo>
                <a:lnTo>
                  <a:pt x="31241" y="277177"/>
                </a:lnTo>
                <a:lnTo>
                  <a:pt x="40719" y="262151"/>
                </a:lnTo>
                <a:lnTo>
                  <a:pt x="44195" y="243839"/>
                </a:lnTo>
                <a:lnTo>
                  <a:pt x="44195" y="48767"/>
                </a:lnTo>
                <a:lnTo>
                  <a:pt x="47910" y="29575"/>
                </a:lnTo>
                <a:lnTo>
                  <a:pt x="57911" y="14096"/>
                </a:lnTo>
                <a:lnTo>
                  <a:pt x="72485" y="3762"/>
                </a:lnTo>
                <a:lnTo>
                  <a:pt x="89915" y="0"/>
                </a:lnTo>
              </a:path>
            </a:pathLst>
          </a:custGeom>
          <a:ln w="6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/>
          <p:nvPr/>
        </p:nvSpPr>
        <p:spPr>
          <a:xfrm>
            <a:off x="4498223" y="4485729"/>
            <a:ext cx="17335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150" b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4028831" y="6095072"/>
            <a:ext cx="58864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 marR="5080" indent="-17145">
              <a:lnSpc>
                <a:spcPct val="100000"/>
              </a:lnSpc>
              <a:spcBef>
                <a:spcPts val="105"/>
              </a:spcBef>
            </a:pPr>
            <a:r>
              <a:rPr sz="1150" spc="-20" dirty="0">
                <a:latin typeface="Arial"/>
                <a:cs typeface="Arial"/>
              </a:rPr>
              <a:t>P</a:t>
            </a:r>
            <a:r>
              <a:rPr sz="1150" spc="10" dirty="0">
                <a:latin typeface="Arial"/>
                <a:cs typeface="Arial"/>
              </a:rPr>
              <a:t>r</a:t>
            </a:r>
            <a:r>
              <a:rPr sz="1150" spc="-10" dirty="0">
                <a:latin typeface="Arial"/>
                <a:cs typeface="Arial"/>
              </a:rPr>
              <a:t>og</a:t>
            </a:r>
            <a:r>
              <a:rPr sz="1150" spc="20" dirty="0">
                <a:latin typeface="Arial"/>
                <a:cs typeface="Arial"/>
              </a:rPr>
              <a:t>r</a:t>
            </a:r>
            <a:r>
              <a:rPr sz="1150" spc="-10" dirty="0">
                <a:latin typeface="Arial"/>
                <a:cs typeface="Arial"/>
              </a:rPr>
              <a:t>a</a:t>
            </a:r>
            <a:r>
              <a:rPr sz="1150" dirty="0">
                <a:latin typeface="Arial"/>
                <a:cs typeface="Arial"/>
              </a:rPr>
              <a:t>m  </a:t>
            </a:r>
            <a:r>
              <a:rPr sz="1150" spc="-5" dirty="0">
                <a:latin typeface="Arial"/>
                <a:cs typeface="Arial"/>
              </a:rPr>
              <a:t>Memory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6162933" y="4980432"/>
            <a:ext cx="91440" cy="601980"/>
          </a:xfrm>
          <a:custGeom>
            <a:avLst/>
            <a:gdLst/>
            <a:ahLst/>
            <a:cxnLst/>
            <a:rect l="l" t="t" r="r" b="b"/>
            <a:pathLst>
              <a:path w="91439" h="601979">
                <a:moveTo>
                  <a:pt x="0" y="0"/>
                </a:moveTo>
                <a:lnTo>
                  <a:pt x="18073" y="4000"/>
                </a:lnTo>
                <a:lnTo>
                  <a:pt x="32575" y="14858"/>
                </a:lnTo>
                <a:lnTo>
                  <a:pt x="42219" y="30860"/>
                </a:lnTo>
                <a:lnTo>
                  <a:pt x="45719" y="50291"/>
                </a:lnTo>
                <a:lnTo>
                  <a:pt x="45719" y="249935"/>
                </a:lnTo>
                <a:lnTo>
                  <a:pt x="49220" y="270009"/>
                </a:lnTo>
                <a:lnTo>
                  <a:pt x="58864" y="285940"/>
                </a:lnTo>
                <a:lnTo>
                  <a:pt x="73366" y="296441"/>
                </a:lnTo>
                <a:lnTo>
                  <a:pt x="91439" y="300227"/>
                </a:lnTo>
                <a:lnTo>
                  <a:pt x="73366" y="304228"/>
                </a:lnTo>
                <a:lnTo>
                  <a:pt x="58864" y="315086"/>
                </a:lnTo>
                <a:lnTo>
                  <a:pt x="49220" y="331088"/>
                </a:lnTo>
                <a:lnTo>
                  <a:pt x="45719" y="350519"/>
                </a:lnTo>
                <a:lnTo>
                  <a:pt x="45719" y="551687"/>
                </a:lnTo>
                <a:lnTo>
                  <a:pt x="42219" y="571118"/>
                </a:lnTo>
                <a:lnTo>
                  <a:pt x="32575" y="587120"/>
                </a:lnTo>
                <a:lnTo>
                  <a:pt x="18073" y="597979"/>
                </a:lnTo>
                <a:lnTo>
                  <a:pt x="0" y="601979"/>
                </a:lnTo>
              </a:path>
            </a:pathLst>
          </a:custGeom>
          <a:ln w="6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941186" y="4119371"/>
            <a:ext cx="82550" cy="109855"/>
          </a:xfrm>
          <a:custGeom>
            <a:avLst/>
            <a:gdLst/>
            <a:ahLst/>
            <a:cxnLst/>
            <a:rect l="l" t="t" r="r" b="b"/>
            <a:pathLst>
              <a:path w="82550" h="109854">
                <a:moveTo>
                  <a:pt x="82295" y="0"/>
                </a:moveTo>
                <a:lnTo>
                  <a:pt x="0" y="109727"/>
                </a:lnTo>
              </a:path>
            </a:pathLst>
          </a:custGeom>
          <a:ln w="14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129150" y="5062727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269747"/>
                </a:moveTo>
                <a:lnTo>
                  <a:pt x="0" y="0"/>
                </a:lnTo>
              </a:path>
            </a:pathLst>
          </a:custGeom>
          <a:ln w="2641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071238" y="4904232"/>
            <a:ext cx="114300" cy="172720"/>
          </a:xfrm>
          <a:custGeom>
            <a:avLst/>
            <a:gdLst/>
            <a:ahLst/>
            <a:cxnLst/>
            <a:rect l="l" t="t" r="r" b="b"/>
            <a:pathLst>
              <a:path w="114300" h="172720">
                <a:moveTo>
                  <a:pt x="114300" y="172212"/>
                </a:moveTo>
                <a:lnTo>
                  <a:pt x="57912" y="0"/>
                </a:lnTo>
                <a:lnTo>
                  <a:pt x="0" y="172212"/>
                </a:lnTo>
                <a:lnTo>
                  <a:pt x="114300" y="1722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129150" y="5332476"/>
            <a:ext cx="2176780" cy="0"/>
          </a:xfrm>
          <a:custGeom>
            <a:avLst/>
            <a:gdLst/>
            <a:ahLst/>
            <a:cxnLst/>
            <a:rect l="l" t="t" r="r" b="b"/>
            <a:pathLst>
              <a:path w="2176779">
                <a:moveTo>
                  <a:pt x="0" y="0"/>
                </a:moveTo>
                <a:lnTo>
                  <a:pt x="2176271" y="0"/>
                </a:lnTo>
              </a:path>
            </a:pathLst>
          </a:custGeom>
          <a:ln w="2642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9313041" y="4189476"/>
            <a:ext cx="0" cy="1141730"/>
          </a:xfrm>
          <a:custGeom>
            <a:avLst/>
            <a:gdLst/>
            <a:ahLst/>
            <a:cxnLst/>
            <a:rect l="l" t="t" r="r" b="b"/>
            <a:pathLst>
              <a:path h="1141729">
                <a:moveTo>
                  <a:pt x="0" y="0"/>
                </a:moveTo>
                <a:lnTo>
                  <a:pt x="0" y="1141475"/>
                </a:lnTo>
              </a:path>
            </a:pathLst>
          </a:custGeom>
          <a:ln w="2641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6208659" y="4755584"/>
            <a:ext cx="126428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ctr">
              <a:lnSpc>
                <a:spcPts val="509"/>
              </a:lnSpc>
              <a:spcBef>
                <a:spcPts val="114"/>
              </a:spcBef>
            </a:pPr>
            <a:r>
              <a:rPr sz="850" b="1" spc="5" dirty="0">
                <a:solidFill>
                  <a:srgbClr val="FF0000"/>
                </a:solidFill>
                <a:latin typeface="Arial"/>
                <a:cs typeface="Arial"/>
              </a:rPr>
              <a:t>WriteEnabl </a:t>
            </a:r>
            <a:r>
              <a:rPr sz="1275" b="1" baseline="32679" dirty="0">
                <a:solidFill>
                  <a:srgbClr val="0000FF"/>
                </a:solidFill>
                <a:latin typeface="Arial"/>
                <a:cs typeface="Arial"/>
              </a:rPr>
              <a:t>Write</a:t>
            </a:r>
            <a:r>
              <a:rPr sz="1275" b="1" spc="-89" baseline="3267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75" b="1" spc="7" baseline="32679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endParaRPr sz="1275" baseline="32679">
              <a:latin typeface="Arial"/>
              <a:cs typeface="Arial"/>
            </a:endParaRPr>
          </a:p>
          <a:p>
            <a:pPr marL="19050" algn="ctr">
              <a:lnSpc>
                <a:spcPts val="509"/>
              </a:lnSpc>
            </a:pPr>
            <a:r>
              <a:rPr sz="850" b="1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850">
              <a:latin typeface="Arial"/>
              <a:cs typeface="Arial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4696845" y="4989576"/>
            <a:ext cx="90170" cy="584200"/>
          </a:xfrm>
          <a:custGeom>
            <a:avLst/>
            <a:gdLst/>
            <a:ahLst/>
            <a:cxnLst/>
            <a:rect l="l" t="t" r="r" b="b"/>
            <a:pathLst>
              <a:path w="90170" h="584200">
                <a:moveTo>
                  <a:pt x="89915" y="583691"/>
                </a:moveTo>
                <a:lnTo>
                  <a:pt x="72485" y="579715"/>
                </a:lnTo>
                <a:lnTo>
                  <a:pt x="57911" y="569023"/>
                </a:lnTo>
                <a:lnTo>
                  <a:pt x="47910" y="553473"/>
                </a:lnTo>
                <a:lnTo>
                  <a:pt x="44195" y="534923"/>
                </a:lnTo>
                <a:lnTo>
                  <a:pt x="44195" y="339851"/>
                </a:lnTo>
                <a:lnTo>
                  <a:pt x="40719" y="320659"/>
                </a:lnTo>
                <a:lnTo>
                  <a:pt x="31241" y="305180"/>
                </a:lnTo>
                <a:lnTo>
                  <a:pt x="17192" y="294846"/>
                </a:lnTo>
                <a:lnTo>
                  <a:pt x="0" y="291083"/>
                </a:lnTo>
                <a:lnTo>
                  <a:pt x="17192" y="287321"/>
                </a:lnTo>
                <a:lnTo>
                  <a:pt x="31241" y="276986"/>
                </a:lnTo>
                <a:lnTo>
                  <a:pt x="40719" y="261508"/>
                </a:lnTo>
                <a:lnTo>
                  <a:pt x="44195" y="242315"/>
                </a:lnTo>
                <a:lnTo>
                  <a:pt x="44195" y="48767"/>
                </a:lnTo>
                <a:lnTo>
                  <a:pt x="47910" y="29575"/>
                </a:lnTo>
                <a:lnTo>
                  <a:pt x="57911" y="14096"/>
                </a:lnTo>
                <a:lnTo>
                  <a:pt x="72485" y="3762"/>
                </a:lnTo>
                <a:lnTo>
                  <a:pt x="89915" y="0"/>
                </a:lnTo>
              </a:path>
            </a:pathLst>
          </a:custGeom>
          <a:ln w="6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 txBox="1"/>
          <p:nvPr/>
        </p:nvSpPr>
        <p:spPr>
          <a:xfrm>
            <a:off x="4211711" y="5168481"/>
            <a:ext cx="45720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spc="-10" dirty="0">
                <a:latin typeface="Arial"/>
                <a:cs typeface="Arial"/>
              </a:rPr>
              <a:t>s</a:t>
            </a:r>
            <a:r>
              <a:rPr sz="1150" b="1" spc="-15" dirty="0">
                <a:latin typeface="Arial"/>
                <a:cs typeface="Arial"/>
              </a:rPr>
              <a:t>h</a:t>
            </a:r>
            <a:r>
              <a:rPr sz="1150" b="1" spc="-10" dirty="0">
                <a:latin typeface="Arial"/>
                <a:cs typeface="Arial"/>
              </a:rPr>
              <a:t>a</a:t>
            </a:r>
            <a:r>
              <a:rPr sz="1150" b="1" spc="20" dirty="0">
                <a:latin typeface="Arial"/>
                <a:cs typeface="Arial"/>
              </a:rPr>
              <a:t>m</a:t>
            </a:r>
            <a:r>
              <a:rPr sz="1150" b="1" dirty="0">
                <a:latin typeface="Arial"/>
                <a:cs typeface="Arial"/>
              </a:rPr>
              <a:t>t</a:t>
            </a:r>
            <a:endParaRPr sz="1150">
              <a:latin typeface="Arial"/>
              <a:cs typeface="Arial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3486789" y="3256788"/>
            <a:ext cx="0" cy="524510"/>
          </a:xfrm>
          <a:custGeom>
            <a:avLst/>
            <a:gdLst/>
            <a:ahLst/>
            <a:cxnLst/>
            <a:rect l="l" t="t" r="r" b="b"/>
            <a:pathLst>
              <a:path h="524510">
                <a:moveTo>
                  <a:pt x="0" y="524255"/>
                </a:moveTo>
                <a:lnTo>
                  <a:pt x="0" y="0"/>
                </a:lnTo>
              </a:path>
            </a:pathLst>
          </a:custGeom>
          <a:ln w="38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418210" y="3066288"/>
            <a:ext cx="139065" cy="207645"/>
          </a:xfrm>
          <a:custGeom>
            <a:avLst/>
            <a:gdLst/>
            <a:ahLst/>
            <a:cxnLst/>
            <a:rect l="l" t="t" r="r" b="b"/>
            <a:pathLst>
              <a:path w="139064" h="207645">
                <a:moveTo>
                  <a:pt x="138684" y="207264"/>
                </a:moveTo>
                <a:lnTo>
                  <a:pt x="68580" y="0"/>
                </a:lnTo>
                <a:lnTo>
                  <a:pt x="0" y="207264"/>
                </a:lnTo>
                <a:lnTo>
                  <a:pt x="138684" y="207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584326" y="3726179"/>
            <a:ext cx="83820" cy="109855"/>
          </a:xfrm>
          <a:custGeom>
            <a:avLst/>
            <a:gdLst/>
            <a:ahLst/>
            <a:cxnLst/>
            <a:rect l="l" t="t" r="r" b="b"/>
            <a:pathLst>
              <a:path w="83820" h="109854">
                <a:moveTo>
                  <a:pt x="83819" y="0"/>
                </a:moveTo>
                <a:lnTo>
                  <a:pt x="0" y="109727"/>
                </a:lnTo>
              </a:path>
            </a:pathLst>
          </a:custGeom>
          <a:ln w="14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 txBox="1"/>
          <p:nvPr/>
        </p:nvSpPr>
        <p:spPr>
          <a:xfrm>
            <a:off x="3580776" y="3595255"/>
            <a:ext cx="13208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30</a:t>
            </a:r>
            <a:endParaRPr sz="750">
              <a:latin typeface="Arial"/>
              <a:cs typeface="Arial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3239902" y="3726179"/>
            <a:ext cx="88900" cy="109855"/>
          </a:xfrm>
          <a:custGeom>
            <a:avLst/>
            <a:gdLst/>
            <a:ahLst/>
            <a:cxnLst/>
            <a:rect l="l" t="t" r="r" b="b"/>
            <a:pathLst>
              <a:path w="88900" h="109854">
                <a:moveTo>
                  <a:pt x="88391" y="0"/>
                </a:moveTo>
                <a:lnTo>
                  <a:pt x="0" y="109727"/>
                </a:lnTo>
              </a:path>
            </a:pathLst>
          </a:custGeom>
          <a:ln w="146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3242448" y="3595255"/>
            <a:ext cx="13081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10" dirty="0">
                <a:latin typeface="Arial"/>
                <a:cs typeface="Arial"/>
              </a:rPr>
              <a:t>3</a:t>
            </a:r>
            <a:r>
              <a:rPr sz="750" b="1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3448857" y="3733967"/>
            <a:ext cx="77388" cy="77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 txBox="1"/>
          <p:nvPr/>
        </p:nvSpPr>
        <p:spPr>
          <a:xfrm>
            <a:off x="3183012" y="2829142"/>
            <a:ext cx="61722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30" dirty="0">
                <a:latin typeface="Arial"/>
                <a:cs typeface="Arial"/>
              </a:rPr>
              <a:t>S</a:t>
            </a:r>
            <a:r>
              <a:rPr sz="1150" spc="-10" dirty="0">
                <a:latin typeface="Arial"/>
                <a:cs typeface="Arial"/>
              </a:rPr>
              <a:t>o</a:t>
            </a:r>
            <a:r>
              <a:rPr sz="1150" spc="25" dirty="0">
                <a:latin typeface="Arial"/>
                <a:cs typeface="Arial"/>
              </a:rPr>
              <a:t>m</a:t>
            </a:r>
            <a:r>
              <a:rPr sz="1150" spc="-10" dirty="0">
                <a:latin typeface="Arial"/>
                <a:cs typeface="Arial"/>
              </a:rPr>
              <a:t>ado</a:t>
            </a:r>
            <a:r>
              <a:rPr sz="1150" dirty="0">
                <a:latin typeface="Arial"/>
                <a:cs typeface="Arial"/>
              </a:rPr>
              <a:t>r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7429377" y="3049523"/>
            <a:ext cx="81280" cy="165100"/>
          </a:xfrm>
          <a:custGeom>
            <a:avLst/>
            <a:gdLst/>
            <a:ahLst/>
            <a:cxnLst/>
            <a:rect l="l" t="t" r="r" b="b"/>
            <a:pathLst>
              <a:path w="81279" h="165100">
                <a:moveTo>
                  <a:pt x="80771" y="164591"/>
                </a:moveTo>
                <a:lnTo>
                  <a:pt x="0" y="83819"/>
                </a:lnTo>
                <a:lnTo>
                  <a:pt x="80771" y="0"/>
                </a:lnTo>
              </a:path>
            </a:pathLst>
          </a:custGeom>
          <a:ln w="88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510150" y="3131819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188975" y="0"/>
                </a:moveTo>
                <a:lnTo>
                  <a:pt x="0" y="0"/>
                </a:lnTo>
              </a:path>
            </a:pathLst>
          </a:custGeom>
          <a:ln w="88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386721" y="5306568"/>
            <a:ext cx="2447925" cy="1167765"/>
          </a:xfrm>
          <a:custGeom>
            <a:avLst/>
            <a:gdLst/>
            <a:ahLst/>
            <a:cxnLst/>
            <a:rect l="l" t="t" r="r" b="b"/>
            <a:pathLst>
              <a:path w="2447925" h="1167764">
                <a:moveTo>
                  <a:pt x="0" y="0"/>
                </a:moveTo>
                <a:lnTo>
                  <a:pt x="0" y="1167384"/>
                </a:lnTo>
                <a:lnTo>
                  <a:pt x="2447544" y="1167384"/>
                </a:lnTo>
                <a:lnTo>
                  <a:pt x="24475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379098" y="5298948"/>
            <a:ext cx="2461260" cy="1181100"/>
          </a:xfrm>
          <a:custGeom>
            <a:avLst/>
            <a:gdLst/>
            <a:ahLst/>
            <a:cxnLst/>
            <a:rect l="l" t="t" r="r" b="b"/>
            <a:pathLst>
              <a:path w="2461260" h="1181100">
                <a:moveTo>
                  <a:pt x="2461260" y="1181100"/>
                </a:moveTo>
                <a:lnTo>
                  <a:pt x="2461260" y="0"/>
                </a:lnTo>
                <a:lnTo>
                  <a:pt x="0" y="0"/>
                </a:lnTo>
                <a:lnTo>
                  <a:pt x="0" y="1181100"/>
                </a:lnTo>
                <a:lnTo>
                  <a:pt x="7623" y="1181100"/>
                </a:lnTo>
                <a:lnTo>
                  <a:pt x="7623" y="13716"/>
                </a:lnTo>
                <a:lnTo>
                  <a:pt x="13719" y="7620"/>
                </a:lnTo>
                <a:lnTo>
                  <a:pt x="13719" y="13716"/>
                </a:lnTo>
                <a:lnTo>
                  <a:pt x="2449068" y="13716"/>
                </a:lnTo>
                <a:lnTo>
                  <a:pt x="2449068" y="7620"/>
                </a:lnTo>
                <a:lnTo>
                  <a:pt x="2455164" y="13716"/>
                </a:lnTo>
                <a:lnTo>
                  <a:pt x="2455164" y="1181100"/>
                </a:lnTo>
                <a:lnTo>
                  <a:pt x="2461260" y="1181100"/>
                </a:lnTo>
                <a:close/>
              </a:path>
              <a:path w="2461260" h="1181100">
                <a:moveTo>
                  <a:pt x="13719" y="13716"/>
                </a:moveTo>
                <a:lnTo>
                  <a:pt x="13719" y="7620"/>
                </a:lnTo>
                <a:lnTo>
                  <a:pt x="7623" y="13716"/>
                </a:lnTo>
                <a:lnTo>
                  <a:pt x="13719" y="13716"/>
                </a:lnTo>
                <a:close/>
              </a:path>
              <a:path w="2461260" h="1181100">
                <a:moveTo>
                  <a:pt x="13719" y="1168908"/>
                </a:moveTo>
                <a:lnTo>
                  <a:pt x="13719" y="13716"/>
                </a:lnTo>
                <a:lnTo>
                  <a:pt x="7623" y="13716"/>
                </a:lnTo>
                <a:lnTo>
                  <a:pt x="7623" y="1168908"/>
                </a:lnTo>
                <a:lnTo>
                  <a:pt x="13719" y="1168908"/>
                </a:lnTo>
                <a:close/>
              </a:path>
              <a:path w="2461260" h="1181100">
                <a:moveTo>
                  <a:pt x="2455164" y="1168908"/>
                </a:moveTo>
                <a:lnTo>
                  <a:pt x="7623" y="1168908"/>
                </a:lnTo>
                <a:lnTo>
                  <a:pt x="13719" y="1175004"/>
                </a:lnTo>
                <a:lnTo>
                  <a:pt x="13719" y="1181100"/>
                </a:lnTo>
                <a:lnTo>
                  <a:pt x="2449068" y="1181100"/>
                </a:lnTo>
                <a:lnTo>
                  <a:pt x="2449068" y="1175004"/>
                </a:lnTo>
                <a:lnTo>
                  <a:pt x="2455164" y="1168908"/>
                </a:lnTo>
                <a:close/>
              </a:path>
              <a:path w="2461260" h="1181100">
                <a:moveTo>
                  <a:pt x="13719" y="1181100"/>
                </a:moveTo>
                <a:lnTo>
                  <a:pt x="13719" y="1175004"/>
                </a:lnTo>
                <a:lnTo>
                  <a:pt x="7623" y="1168908"/>
                </a:lnTo>
                <a:lnTo>
                  <a:pt x="7623" y="1181100"/>
                </a:lnTo>
                <a:lnTo>
                  <a:pt x="13719" y="1181100"/>
                </a:lnTo>
                <a:close/>
              </a:path>
              <a:path w="2461260" h="1181100">
                <a:moveTo>
                  <a:pt x="2455164" y="13716"/>
                </a:moveTo>
                <a:lnTo>
                  <a:pt x="2449068" y="7620"/>
                </a:lnTo>
                <a:lnTo>
                  <a:pt x="2449068" y="13716"/>
                </a:lnTo>
                <a:lnTo>
                  <a:pt x="2455164" y="13716"/>
                </a:lnTo>
                <a:close/>
              </a:path>
              <a:path w="2461260" h="1181100">
                <a:moveTo>
                  <a:pt x="2455164" y="1168908"/>
                </a:moveTo>
                <a:lnTo>
                  <a:pt x="2455164" y="13716"/>
                </a:lnTo>
                <a:lnTo>
                  <a:pt x="2449068" y="13716"/>
                </a:lnTo>
                <a:lnTo>
                  <a:pt x="2449068" y="1168908"/>
                </a:lnTo>
                <a:lnTo>
                  <a:pt x="2455164" y="1168908"/>
                </a:lnTo>
                <a:close/>
              </a:path>
              <a:path w="2461260" h="1181100">
                <a:moveTo>
                  <a:pt x="2455164" y="1181100"/>
                </a:moveTo>
                <a:lnTo>
                  <a:pt x="2455164" y="1168908"/>
                </a:lnTo>
                <a:lnTo>
                  <a:pt x="2449068" y="1175004"/>
                </a:lnTo>
                <a:lnTo>
                  <a:pt x="2449068" y="1181100"/>
                </a:lnTo>
                <a:lnTo>
                  <a:pt x="2455164" y="1181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 txBox="1"/>
          <p:nvPr/>
        </p:nvSpPr>
        <p:spPr>
          <a:xfrm>
            <a:off x="1386721" y="5331965"/>
            <a:ext cx="244792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 marR="1612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O </a:t>
            </a:r>
            <a:r>
              <a:rPr sz="1400" spc="-5" dirty="0">
                <a:latin typeface="Arial"/>
                <a:cs typeface="Arial"/>
              </a:rPr>
              <a:t>valor </a:t>
            </a:r>
            <a:r>
              <a:rPr sz="1400" dirty="0">
                <a:latin typeface="Arial"/>
                <a:cs typeface="Arial"/>
              </a:rPr>
              <a:t>à saída </a:t>
            </a:r>
            <a:r>
              <a:rPr sz="1400" spc="-5" dirty="0">
                <a:latin typeface="Arial"/>
                <a:cs typeface="Arial"/>
              </a:rPr>
              <a:t>da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memória  é, </a:t>
            </a:r>
            <a:r>
              <a:rPr sz="1400" dirty="0">
                <a:latin typeface="Arial"/>
                <a:cs typeface="Arial"/>
              </a:rPr>
              <a:t>neste </a:t>
            </a:r>
            <a:r>
              <a:rPr sz="1400" spc="-5" dirty="0">
                <a:latin typeface="Arial"/>
                <a:cs typeface="Arial"/>
              </a:rPr>
              <a:t>exemplo, </a:t>
            </a:r>
            <a:r>
              <a:rPr sz="1400" dirty="0">
                <a:latin typeface="Arial"/>
                <a:cs typeface="Arial"/>
              </a:rPr>
              <a:t>o código  </a:t>
            </a:r>
            <a:r>
              <a:rPr sz="1400" spc="-5" dirty="0">
                <a:latin typeface="Arial"/>
                <a:cs typeface="Arial"/>
              </a:rPr>
              <a:t>máquina da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instrução</a:t>
            </a:r>
            <a:endParaRPr sz="1400">
              <a:latin typeface="Arial"/>
              <a:cs typeface="Arial"/>
            </a:endParaRPr>
          </a:p>
          <a:p>
            <a:pPr marL="89535" marR="50927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“</a:t>
            </a:r>
            <a:r>
              <a:rPr sz="1400" b="1" spc="-5" dirty="0">
                <a:latin typeface="Arial"/>
                <a:cs typeface="Arial"/>
              </a:rPr>
              <a:t>add </a:t>
            </a:r>
            <a:r>
              <a:rPr sz="1400" b="1" spc="-5" dirty="0">
                <a:solidFill>
                  <a:srgbClr val="3232CC"/>
                </a:solidFill>
                <a:latin typeface="Arial"/>
                <a:cs typeface="Arial"/>
              </a:rPr>
              <a:t>$2</a:t>
            </a:r>
            <a:r>
              <a:rPr sz="1400" b="1" spc="-5" dirty="0">
                <a:latin typeface="Arial"/>
                <a:cs typeface="Arial"/>
              </a:rPr>
              <a:t>,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$3</a:t>
            </a:r>
            <a:r>
              <a:rPr sz="1400" b="1" spc="-5" dirty="0">
                <a:latin typeface="Arial"/>
                <a:cs typeface="Arial"/>
              </a:rPr>
              <a:t>, </a:t>
            </a:r>
            <a:r>
              <a:rPr sz="1400" b="1" spc="-5" dirty="0">
                <a:solidFill>
                  <a:srgbClr val="007F00"/>
                </a:solidFill>
                <a:latin typeface="Arial"/>
                <a:cs typeface="Arial"/>
              </a:rPr>
              <a:t>$4</a:t>
            </a:r>
            <a:r>
              <a:rPr sz="1400" spc="-5" dirty="0">
                <a:latin typeface="Arial"/>
                <a:cs typeface="Arial"/>
              </a:rPr>
              <a:t>”, </a:t>
            </a:r>
            <a:r>
              <a:rPr sz="1400" dirty="0">
                <a:latin typeface="Arial"/>
                <a:cs typeface="Arial"/>
              </a:rPr>
              <a:t>isto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é,  (</a:t>
            </a:r>
            <a:r>
              <a:rPr sz="1400" b="1" spc="-5" dirty="0">
                <a:solidFill>
                  <a:srgbClr val="3232CC"/>
                </a:solidFill>
                <a:latin typeface="Arial"/>
                <a:cs typeface="Arial"/>
              </a:rPr>
              <a:t>0x00641020</a:t>
            </a:r>
            <a:r>
              <a:rPr sz="1400" spc="-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9" name="object 2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220" name="object 2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221" name="object 2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25A2D-6EAE-444A-AF4C-5159094E1A5A}"/>
              </a:ext>
            </a:extLst>
          </p:cNvPr>
          <p:cNvSpPr txBox="1"/>
          <p:nvPr/>
        </p:nvSpPr>
        <p:spPr>
          <a:xfrm>
            <a:off x="698500" y="273050"/>
            <a:ext cx="929640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/>
              <a:t>Caracterizado por ser uma arquitetura que possibilita o armazenamento de programas no mesmo espaço de memória de dados possibilitando assim modificar e manipular tais programas.</a:t>
            </a:r>
          </a:p>
          <a:p>
            <a:r>
              <a:rPr lang="pt-PT" dirty="0"/>
              <a:t>A máquina de Von Neumann possui uma memória, uma unidade aritmética e lógica (ALU), uma unidade central de processamento (CPU) composta por diversos registos e uma unidade de controlo (CU) cuja função é a mesma da tabela de controlo da Máquina de Turing universal: buscar um programa na memória, instrução por instrução e executá-lo sobre os dados de entrada.</a:t>
            </a:r>
          </a:p>
          <a:p>
            <a:endParaRPr lang="pt-PT" dirty="0"/>
          </a:p>
          <a:p>
            <a:r>
              <a:rPr lang="pt-PT" dirty="0"/>
              <a:t>Um </a:t>
            </a:r>
            <a:r>
              <a:rPr lang="pt-PT" dirty="0" err="1"/>
              <a:t>projecto</a:t>
            </a:r>
            <a:r>
              <a:rPr lang="pt-PT" dirty="0"/>
              <a:t> de programa armazenado também permite que os programas sejam modificados em </a:t>
            </a:r>
            <a:r>
              <a:rPr lang="pt-PT" dirty="0" err="1"/>
              <a:t>runtime</a:t>
            </a:r>
            <a:r>
              <a:rPr lang="pt-PT" dirty="0"/>
              <a:t>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96231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785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Módulo para separação dos campos da instrução –</a:t>
            </a:r>
            <a:r>
              <a:rPr sz="2400" spc="70" dirty="0"/>
              <a:t> </a:t>
            </a:r>
            <a:r>
              <a:rPr sz="2400" spc="-5" dirty="0"/>
              <a:t>VHDL</a:t>
            </a:r>
            <a:endParaRPr sz="24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30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84229" y="1741043"/>
          <a:ext cx="4583430" cy="2068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pPr marR="21590" algn="ctr">
                        <a:lnSpc>
                          <a:spcPts val="155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50"/>
                        </a:lnSpc>
                      </a:pPr>
                      <a:r>
                        <a:rPr sz="1600" b="1" spc="-5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5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std_logic_vector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550"/>
                        </a:lnSpc>
                      </a:pPr>
                      <a:r>
                        <a:rPr sz="1600" b="1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down</a:t>
                      </a:r>
                      <a:r>
                        <a:rPr sz="1600" b="1" spc="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5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171">
                <a:tc>
                  <a:txBody>
                    <a:bodyPr/>
                    <a:lstStyle/>
                    <a:p>
                      <a:pPr marR="21590"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out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std_logic_vector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70"/>
                        </a:lnSpc>
                      </a:pPr>
                      <a:r>
                        <a:rPr sz="1600" b="1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down</a:t>
                      </a:r>
                      <a:r>
                        <a:rPr sz="1600" b="1" spc="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171">
                <a:tc>
                  <a:txBody>
                    <a:bodyPr/>
                    <a:lstStyle/>
                    <a:p>
                      <a:pPr marR="21590"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out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std_logic_vector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70"/>
                        </a:lnSpc>
                      </a:pPr>
                      <a:r>
                        <a:rPr sz="1600" b="1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down</a:t>
                      </a:r>
                      <a:r>
                        <a:rPr sz="1600" b="1" spc="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171">
                <a:tc>
                  <a:txBody>
                    <a:bodyPr/>
                    <a:lstStyle/>
                    <a:p>
                      <a:pPr marR="21590"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out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std_logic_vector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70"/>
                        </a:lnSpc>
                      </a:pPr>
                      <a:r>
                        <a:rPr sz="1600" b="1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down</a:t>
                      </a:r>
                      <a:r>
                        <a:rPr sz="1600" b="1" spc="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171">
                <a:tc>
                  <a:txBody>
                    <a:bodyPr/>
                    <a:lstStyle/>
                    <a:p>
                      <a:pPr marR="21590"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out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std_logic_vector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70"/>
                        </a:lnSpc>
                      </a:pPr>
                      <a:r>
                        <a:rPr sz="1600" b="1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down</a:t>
                      </a:r>
                      <a:r>
                        <a:rPr sz="1600" b="1" spc="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171">
                <a:tc>
                  <a:txBody>
                    <a:bodyPr/>
                    <a:lstStyle/>
                    <a:p>
                      <a:pPr marR="21590"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out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std_logic_vector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70"/>
                        </a:lnSpc>
                      </a:pPr>
                      <a:r>
                        <a:rPr sz="1600" b="1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down</a:t>
                      </a:r>
                      <a:r>
                        <a:rPr sz="1600" b="1" spc="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171">
                <a:tc>
                  <a:txBody>
                    <a:bodyPr/>
                    <a:lstStyle/>
                    <a:p>
                      <a:pPr marR="21590"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out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std_logic_vector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70"/>
                        </a:lnSpc>
                      </a:pPr>
                      <a:r>
                        <a:rPr sz="1600" b="1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down</a:t>
                      </a:r>
                      <a:r>
                        <a:rPr sz="1600" b="1" spc="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171">
                <a:tc>
                  <a:txBody>
                    <a:bodyPr/>
                    <a:lstStyle/>
                    <a:p>
                      <a:pPr marR="21590"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out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std_logic_vector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70"/>
                        </a:lnSpc>
                      </a:pPr>
                      <a:r>
                        <a:rPr sz="1600" b="1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down</a:t>
                      </a:r>
                      <a:r>
                        <a:rPr sz="1600" b="1" spc="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0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pPr marR="21590" algn="ctr">
                        <a:lnSpc>
                          <a:spcPts val="1614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14"/>
                        </a:lnSpc>
                      </a:pPr>
                      <a:r>
                        <a:rPr sz="1600" b="1" spc="-5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out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14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std_logic_vector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14"/>
                        </a:lnSpc>
                      </a:pPr>
                      <a:r>
                        <a:rPr sz="1600" b="1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down</a:t>
                      </a:r>
                      <a:r>
                        <a:rPr sz="1600" b="1" spc="1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14"/>
                        </a:lnSpc>
                      </a:pP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));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63941" y="1448815"/>
            <a:ext cx="2834005" cy="26009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93675" marR="5080" indent="-181610">
              <a:lnSpc>
                <a:spcPts val="1839"/>
              </a:lnSpc>
              <a:spcBef>
                <a:spcPts val="220"/>
              </a:spcBef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entity </a:t>
            </a:r>
            <a:r>
              <a:rPr sz="1600" b="1" spc="-5" dirty="0">
                <a:latin typeface="Courier New"/>
                <a:cs typeface="Courier New"/>
              </a:rPr>
              <a:t>InstrSplitter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is  port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instruction</a:t>
            </a:r>
            <a:endParaRPr sz="1600">
              <a:latin typeface="Courier New"/>
              <a:cs typeface="Courier New"/>
            </a:endParaRPr>
          </a:p>
          <a:p>
            <a:pPr marL="914400">
              <a:lnSpc>
                <a:spcPts val="1739"/>
              </a:lnSpc>
            </a:pPr>
            <a:r>
              <a:rPr sz="1600" b="1" spc="-5" dirty="0">
                <a:latin typeface="Courier New"/>
                <a:cs typeface="Courier New"/>
              </a:rPr>
              <a:t>opcode</a:t>
            </a:r>
            <a:endParaRPr sz="1600">
              <a:latin typeface="Courier New"/>
              <a:cs typeface="Courier New"/>
            </a:endParaRPr>
          </a:p>
          <a:p>
            <a:pPr marL="914400" marR="1667510" algn="just">
              <a:lnSpc>
                <a:spcPts val="1839"/>
              </a:lnSpc>
              <a:spcBef>
                <a:spcPts val="90"/>
              </a:spcBef>
            </a:pPr>
            <a:r>
              <a:rPr sz="1600" b="1" spc="-5" dirty="0">
                <a:latin typeface="Courier New"/>
                <a:cs typeface="Courier New"/>
              </a:rPr>
              <a:t>rs  rt  rd</a:t>
            </a:r>
            <a:endParaRPr sz="1600">
              <a:latin typeface="Courier New"/>
              <a:cs typeface="Courier New"/>
            </a:endParaRPr>
          </a:p>
          <a:p>
            <a:pPr marL="914400">
              <a:lnSpc>
                <a:spcPts val="1739"/>
              </a:lnSpc>
            </a:pPr>
            <a:r>
              <a:rPr sz="1600" b="1" spc="-5" dirty="0">
                <a:latin typeface="Courier New"/>
                <a:cs typeface="Courier New"/>
              </a:rPr>
              <a:t>shamt</a:t>
            </a:r>
            <a:endParaRPr sz="1600">
              <a:latin typeface="Courier New"/>
              <a:cs typeface="Courier New"/>
            </a:endParaRPr>
          </a:p>
          <a:p>
            <a:pPr marL="914400" marR="1301750">
              <a:lnSpc>
                <a:spcPts val="1839"/>
              </a:lnSpc>
              <a:spcBef>
                <a:spcPts val="85"/>
              </a:spcBef>
            </a:pPr>
            <a:r>
              <a:rPr sz="1600" b="1" spc="-5" dirty="0">
                <a:latin typeface="Courier New"/>
                <a:cs typeface="Courier New"/>
              </a:rPr>
              <a:t>funct  imm  jAddr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80"/>
              </a:lnSpc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sz="1600" b="1" spc="-1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InstrSplitter;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1948" y="4013706"/>
            <a:ext cx="3689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Behavioral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of </a:t>
            </a:r>
            <a:r>
              <a:rPr sz="1600" b="1" spc="-5" dirty="0">
                <a:latin typeface="Courier New"/>
                <a:cs typeface="Courier New"/>
              </a:rPr>
              <a:t>InstrSplitter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3941" y="4013706"/>
            <a:ext cx="1489710" cy="23672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220"/>
              </a:spcBef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archit</a:t>
            </a:r>
            <a:r>
              <a:rPr sz="1600" b="1" spc="5" dirty="0">
                <a:solidFill>
                  <a:srgbClr val="3232CC"/>
                </a:solidFill>
                <a:latin typeface="Courier New"/>
                <a:cs typeface="Courier New"/>
              </a:rPr>
              <a:t>e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cture  begin</a:t>
            </a:r>
            <a:endParaRPr sz="1600">
              <a:latin typeface="Courier New"/>
              <a:cs typeface="Courier New"/>
            </a:endParaRPr>
          </a:p>
          <a:p>
            <a:pPr marL="547370">
              <a:lnSpc>
                <a:spcPts val="1739"/>
              </a:lnSpc>
            </a:pPr>
            <a:r>
              <a:rPr sz="1600" b="1" spc="-5" dirty="0">
                <a:latin typeface="Courier New"/>
                <a:cs typeface="Courier New"/>
              </a:rPr>
              <a:t>opcode</a:t>
            </a:r>
            <a:endParaRPr sz="1600">
              <a:latin typeface="Courier New"/>
              <a:cs typeface="Courier New"/>
            </a:endParaRPr>
          </a:p>
          <a:p>
            <a:pPr marL="547370" marR="690880" algn="just">
              <a:lnSpc>
                <a:spcPts val="1839"/>
              </a:lnSpc>
              <a:spcBef>
                <a:spcPts val="90"/>
              </a:spcBef>
            </a:pPr>
            <a:r>
              <a:rPr sz="1600" b="1" spc="-5" dirty="0">
                <a:latin typeface="Courier New"/>
                <a:cs typeface="Courier New"/>
              </a:rPr>
              <a:t>rs  rt  rd</a:t>
            </a:r>
            <a:endParaRPr sz="1600">
              <a:latin typeface="Courier New"/>
              <a:cs typeface="Courier New"/>
            </a:endParaRPr>
          </a:p>
          <a:p>
            <a:pPr marL="547370">
              <a:lnSpc>
                <a:spcPts val="1739"/>
              </a:lnSpc>
            </a:pPr>
            <a:r>
              <a:rPr sz="1600" b="1" spc="-5" dirty="0">
                <a:latin typeface="Courier New"/>
                <a:cs typeface="Courier New"/>
              </a:rPr>
              <a:t>shamt</a:t>
            </a:r>
            <a:endParaRPr sz="1600">
              <a:latin typeface="Courier New"/>
              <a:cs typeface="Courier New"/>
            </a:endParaRPr>
          </a:p>
          <a:p>
            <a:pPr marL="547370" marR="325120">
              <a:lnSpc>
                <a:spcPts val="1839"/>
              </a:lnSpc>
              <a:spcBef>
                <a:spcPts val="85"/>
              </a:spcBef>
            </a:pPr>
            <a:r>
              <a:rPr sz="1600" b="1" spc="-5" dirty="0">
                <a:latin typeface="Courier New"/>
                <a:cs typeface="Courier New"/>
              </a:rPr>
              <a:t>funct  imm  jAddr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3952" y="4480050"/>
            <a:ext cx="2101215" cy="19011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&lt;=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instruction(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31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35"/>
              </a:lnSpc>
            </a:pPr>
            <a:r>
              <a:rPr sz="1600" b="1" spc="-5" dirty="0">
                <a:latin typeface="Courier New"/>
                <a:cs typeface="Courier New"/>
              </a:rPr>
              <a:t>&lt;=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instruction(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25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35"/>
              </a:lnSpc>
            </a:pPr>
            <a:r>
              <a:rPr sz="1600" b="1" spc="-5" dirty="0">
                <a:latin typeface="Courier New"/>
                <a:cs typeface="Courier New"/>
              </a:rPr>
              <a:t>&lt;=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instruction(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35"/>
              </a:lnSpc>
            </a:pPr>
            <a:r>
              <a:rPr sz="1600" b="1" spc="-5" dirty="0">
                <a:latin typeface="Courier New"/>
                <a:cs typeface="Courier New"/>
              </a:rPr>
              <a:t>&lt;=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instruction(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15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35"/>
              </a:lnSpc>
            </a:pPr>
            <a:r>
              <a:rPr sz="1600" b="1" spc="-5" dirty="0">
                <a:latin typeface="Courier New"/>
                <a:cs typeface="Courier New"/>
              </a:rPr>
              <a:t>&lt;=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instruction(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35"/>
              </a:lnSpc>
            </a:pPr>
            <a:r>
              <a:rPr sz="1600" b="1" spc="-5" dirty="0">
                <a:latin typeface="Courier New"/>
                <a:cs typeface="Courier New"/>
              </a:rPr>
              <a:t>&lt;= instruction(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35"/>
              </a:lnSpc>
            </a:pPr>
            <a:r>
              <a:rPr sz="1600" b="1" spc="-5" dirty="0">
                <a:latin typeface="Courier New"/>
                <a:cs typeface="Courier New"/>
              </a:rPr>
              <a:t>&lt;=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instruction(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15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80"/>
              </a:lnSpc>
            </a:pPr>
            <a:r>
              <a:rPr sz="1600" b="1" spc="-5" dirty="0">
                <a:latin typeface="Courier New"/>
                <a:cs typeface="Courier New"/>
              </a:rPr>
              <a:t>&lt;=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instruction(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25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1559" y="4480050"/>
            <a:ext cx="1369695" cy="19011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95"/>
              </a:spcBef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downto</a:t>
            </a:r>
            <a:r>
              <a:rPr sz="1600" b="1" spc="-6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26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35"/>
              </a:lnSpc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downto</a:t>
            </a:r>
            <a:r>
              <a:rPr sz="1600" b="1" spc="-6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21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35"/>
              </a:lnSpc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downto</a:t>
            </a:r>
            <a:r>
              <a:rPr sz="1600" b="1" spc="-6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16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35"/>
              </a:lnSpc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downto</a:t>
            </a:r>
            <a:r>
              <a:rPr sz="1600" b="1" spc="-6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11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35"/>
              </a:lnSpc>
              <a:tabLst>
                <a:tab pos="990600" algn="l"/>
              </a:tabLst>
            </a:pPr>
            <a:r>
              <a:rPr sz="1600" b="1" spc="5" dirty="0">
                <a:solidFill>
                  <a:srgbClr val="3232CC"/>
                </a:solidFill>
                <a:latin typeface="Courier New"/>
                <a:cs typeface="Courier New"/>
              </a:rPr>
              <a:t>d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ownto</a:t>
            </a:r>
            <a:r>
              <a:rPr sz="1600" b="1" dirty="0">
                <a:solidFill>
                  <a:srgbClr val="3232CC"/>
                </a:solidFill>
                <a:latin typeface="Courier New"/>
                <a:cs typeface="Courier New"/>
              </a:rPr>
              <a:t>	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35"/>
              </a:lnSpc>
              <a:tabLst>
                <a:tab pos="990600" algn="l"/>
              </a:tabLst>
            </a:pPr>
            <a:r>
              <a:rPr sz="1600" b="1" spc="5" dirty="0">
                <a:solidFill>
                  <a:srgbClr val="3232CC"/>
                </a:solidFill>
                <a:latin typeface="Courier New"/>
                <a:cs typeface="Courier New"/>
              </a:rPr>
              <a:t>d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ownto</a:t>
            </a:r>
            <a:r>
              <a:rPr sz="1600" b="1" dirty="0">
                <a:solidFill>
                  <a:srgbClr val="3232CC"/>
                </a:solidFill>
                <a:latin typeface="Courier New"/>
                <a:cs typeface="Courier New"/>
              </a:rPr>
              <a:t>	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35"/>
              </a:lnSpc>
              <a:tabLst>
                <a:tab pos="990600" algn="l"/>
              </a:tabLst>
            </a:pPr>
            <a:r>
              <a:rPr sz="1600" b="1" spc="5" dirty="0">
                <a:solidFill>
                  <a:srgbClr val="3232CC"/>
                </a:solidFill>
                <a:latin typeface="Courier New"/>
                <a:cs typeface="Courier New"/>
              </a:rPr>
              <a:t>d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ownto</a:t>
            </a:r>
            <a:r>
              <a:rPr sz="1600" b="1" dirty="0">
                <a:solidFill>
                  <a:srgbClr val="3232CC"/>
                </a:solidFill>
                <a:latin typeface="Courier New"/>
                <a:cs typeface="Courier New"/>
              </a:rPr>
              <a:t>	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80"/>
              </a:lnSpc>
              <a:tabLst>
                <a:tab pos="990600" algn="l"/>
              </a:tabLst>
            </a:pPr>
            <a:r>
              <a:rPr sz="1600" b="1" spc="5" dirty="0">
                <a:solidFill>
                  <a:srgbClr val="3232CC"/>
                </a:solidFill>
                <a:latin typeface="Courier New"/>
                <a:cs typeface="Courier New"/>
              </a:rPr>
              <a:t>d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ownto</a:t>
            </a:r>
            <a:r>
              <a:rPr sz="1600" b="1" dirty="0">
                <a:solidFill>
                  <a:srgbClr val="3232CC"/>
                </a:solidFill>
                <a:latin typeface="Courier New"/>
                <a:cs typeface="Courier New"/>
              </a:rPr>
              <a:t>	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3941" y="6345425"/>
            <a:ext cx="1857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sz="1600" b="1" spc="-4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Behavioral;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22298" y="4878324"/>
            <a:ext cx="1224280" cy="396240"/>
          </a:xfrm>
          <a:custGeom>
            <a:avLst/>
            <a:gdLst/>
            <a:ahLst/>
            <a:cxnLst/>
            <a:rect l="l" t="t" r="r" b="b"/>
            <a:pathLst>
              <a:path w="1224279" h="396239">
                <a:moveTo>
                  <a:pt x="0" y="0"/>
                </a:moveTo>
                <a:lnTo>
                  <a:pt x="0" y="396240"/>
                </a:lnTo>
                <a:lnTo>
                  <a:pt x="1223772" y="396240"/>
                </a:lnTo>
                <a:lnTo>
                  <a:pt x="1223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6202" y="4872228"/>
            <a:ext cx="1237615" cy="408940"/>
          </a:xfrm>
          <a:custGeom>
            <a:avLst/>
            <a:gdLst/>
            <a:ahLst/>
            <a:cxnLst/>
            <a:rect l="l" t="t" r="r" b="b"/>
            <a:pathLst>
              <a:path w="1237614" h="408939">
                <a:moveTo>
                  <a:pt x="1237488" y="408432"/>
                </a:moveTo>
                <a:lnTo>
                  <a:pt x="1237488" y="0"/>
                </a:lnTo>
                <a:lnTo>
                  <a:pt x="0" y="0"/>
                </a:lnTo>
                <a:lnTo>
                  <a:pt x="0" y="408432"/>
                </a:lnTo>
                <a:lnTo>
                  <a:pt x="6096" y="408432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1223772" y="13716"/>
                </a:lnTo>
                <a:lnTo>
                  <a:pt x="1223772" y="6096"/>
                </a:lnTo>
                <a:lnTo>
                  <a:pt x="1229868" y="13716"/>
                </a:lnTo>
                <a:lnTo>
                  <a:pt x="1229868" y="408432"/>
                </a:lnTo>
                <a:lnTo>
                  <a:pt x="1237488" y="408432"/>
                </a:lnTo>
                <a:close/>
              </a:path>
              <a:path w="1237614" h="408939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1237614" h="408939">
                <a:moveTo>
                  <a:pt x="13716" y="39624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396240"/>
                </a:lnTo>
                <a:lnTo>
                  <a:pt x="13716" y="396240"/>
                </a:lnTo>
                <a:close/>
              </a:path>
              <a:path w="1237614" h="408939">
                <a:moveTo>
                  <a:pt x="1229868" y="396240"/>
                </a:moveTo>
                <a:lnTo>
                  <a:pt x="6096" y="396240"/>
                </a:lnTo>
                <a:lnTo>
                  <a:pt x="13716" y="402336"/>
                </a:lnTo>
                <a:lnTo>
                  <a:pt x="13716" y="408432"/>
                </a:lnTo>
                <a:lnTo>
                  <a:pt x="1223772" y="408432"/>
                </a:lnTo>
                <a:lnTo>
                  <a:pt x="1223772" y="402336"/>
                </a:lnTo>
                <a:lnTo>
                  <a:pt x="1229868" y="396240"/>
                </a:lnTo>
                <a:close/>
              </a:path>
              <a:path w="1237614" h="408939">
                <a:moveTo>
                  <a:pt x="13716" y="408432"/>
                </a:moveTo>
                <a:lnTo>
                  <a:pt x="13716" y="402336"/>
                </a:lnTo>
                <a:lnTo>
                  <a:pt x="6096" y="396240"/>
                </a:lnTo>
                <a:lnTo>
                  <a:pt x="6096" y="408432"/>
                </a:lnTo>
                <a:lnTo>
                  <a:pt x="13716" y="408432"/>
                </a:lnTo>
                <a:close/>
              </a:path>
              <a:path w="1237614" h="408939">
                <a:moveTo>
                  <a:pt x="1229868" y="13716"/>
                </a:moveTo>
                <a:lnTo>
                  <a:pt x="1223772" y="6096"/>
                </a:lnTo>
                <a:lnTo>
                  <a:pt x="1223772" y="13716"/>
                </a:lnTo>
                <a:lnTo>
                  <a:pt x="1229868" y="13716"/>
                </a:lnTo>
                <a:close/>
              </a:path>
              <a:path w="1237614" h="408939">
                <a:moveTo>
                  <a:pt x="1229868" y="396240"/>
                </a:moveTo>
                <a:lnTo>
                  <a:pt x="1229868" y="13716"/>
                </a:lnTo>
                <a:lnTo>
                  <a:pt x="1223772" y="13716"/>
                </a:lnTo>
                <a:lnTo>
                  <a:pt x="1223772" y="396240"/>
                </a:lnTo>
                <a:lnTo>
                  <a:pt x="1229868" y="396240"/>
                </a:lnTo>
                <a:close/>
              </a:path>
              <a:path w="1237614" h="408939">
                <a:moveTo>
                  <a:pt x="1229868" y="408432"/>
                </a:moveTo>
                <a:lnTo>
                  <a:pt x="1229868" y="396240"/>
                </a:lnTo>
                <a:lnTo>
                  <a:pt x="1223772" y="402336"/>
                </a:lnTo>
                <a:lnTo>
                  <a:pt x="1223772" y="408432"/>
                </a:lnTo>
                <a:lnTo>
                  <a:pt x="1229868" y="408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6070" y="4620767"/>
            <a:ext cx="1118870" cy="472440"/>
          </a:xfrm>
          <a:custGeom>
            <a:avLst/>
            <a:gdLst/>
            <a:ahLst/>
            <a:cxnLst/>
            <a:rect l="l" t="t" r="r" b="b"/>
            <a:pathLst>
              <a:path w="1118870" h="472439">
                <a:moveTo>
                  <a:pt x="65532" y="347472"/>
                </a:moveTo>
                <a:lnTo>
                  <a:pt x="64008" y="342900"/>
                </a:lnTo>
                <a:lnTo>
                  <a:pt x="57912" y="339852"/>
                </a:lnTo>
                <a:lnTo>
                  <a:pt x="54864" y="341376"/>
                </a:lnTo>
                <a:lnTo>
                  <a:pt x="51816" y="344424"/>
                </a:lnTo>
                <a:lnTo>
                  <a:pt x="0" y="437388"/>
                </a:lnTo>
                <a:lnTo>
                  <a:pt x="7620" y="439890"/>
                </a:lnTo>
                <a:lnTo>
                  <a:pt x="7620" y="428244"/>
                </a:lnTo>
                <a:lnTo>
                  <a:pt x="23914" y="421937"/>
                </a:lnTo>
                <a:lnTo>
                  <a:pt x="64008" y="350520"/>
                </a:lnTo>
                <a:lnTo>
                  <a:pt x="65532" y="347472"/>
                </a:lnTo>
                <a:close/>
              </a:path>
              <a:path w="1118870" h="472439">
                <a:moveTo>
                  <a:pt x="23914" y="421937"/>
                </a:moveTo>
                <a:lnTo>
                  <a:pt x="7620" y="428244"/>
                </a:lnTo>
                <a:lnTo>
                  <a:pt x="12192" y="440436"/>
                </a:lnTo>
                <a:lnTo>
                  <a:pt x="12192" y="428244"/>
                </a:lnTo>
                <a:lnTo>
                  <a:pt x="19066" y="430572"/>
                </a:lnTo>
                <a:lnTo>
                  <a:pt x="23914" y="421937"/>
                </a:lnTo>
                <a:close/>
              </a:path>
              <a:path w="1118870" h="472439">
                <a:moveTo>
                  <a:pt x="111252" y="464820"/>
                </a:moveTo>
                <a:lnTo>
                  <a:pt x="109728" y="460248"/>
                </a:lnTo>
                <a:lnTo>
                  <a:pt x="106680" y="460248"/>
                </a:lnTo>
                <a:lnTo>
                  <a:pt x="28990" y="433933"/>
                </a:lnTo>
                <a:lnTo>
                  <a:pt x="12192" y="440436"/>
                </a:lnTo>
                <a:lnTo>
                  <a:pt x="7620" y="428244"/>
                </a:lnTo>
                <a:lnTo>
                  <a:pt x="7620" y="439890"/>
                </a:lnTo>
                <a:lnTo>
                  <a:pt x="102108" y="470916"/>
                </a:lnTo>
                <a:lnTo>
                  <a:pt x="105156" y="472440"/>
                </a:lnTo>
                <a:lnTo>
                  <a:pt x="108204" y="470916"/>
                </a:lnTo>
                <a:lnTo>
                  <a:pt x="111252" y="464820"/>
                </a:lnTo>
                <a:close/>
              </a:path>
              <a:path w="1118870" h="472439">
                <a:moveTo>
                  <a:pt x="19066" y="430572"/>
                </a:moveTo>
                <a:lnTo>
                  <a:pt x="12192" y="428244"/>
                </a:lnTo>
                <a:lnTo>
                  <a:pt x="15240" y="437388"/>
                </a:lnTo>
                <a:lnTo>
                  <a:pt x="19066" y="430572"/>
                </a:lnTo>
                <a:close/>
              </a:path>
              <a:path w="1118870" h="472439">
                <a:moveTo>
                  <a:pt x="28990" y="433933"/>
                </a:moveTo>
                <a:lnTo>
                  <a:pt x="19066" y="430572"/>
                </a:lnTo>
                <a:lnTo>
                  <a:pt x="15240" y="437388"/>
                </a:lnTo>
                <a:lnTo>
                  <a:pt x="12192" y="428244"/>
                </a:lnTo>
                <a:lnTo>
                  <a:pt x="12192" y="440436"/>
                </a:lnTo>
                <a:lnTo>
                  <a:pt x="28990" y="433933"/>
                </a:lnTo>
                <a:close/>
              </a:path>
              <a:path w="1118870" h="472439">
                <a:moveTo>
                  <a:pt x="1118616" y="12192"/>
                </a:moveTo>
                <a:lnTo>
                  <a:pt x="1114044" y="0"/>
                </a:lnTo>
                <a:lnTo>
                  <a:pt x="23914" y="421937"/>
                </a:lnTo>
                <a:lnTo>
                  <a:pt x="19066" y="430572"/>
                </a:lnTo>
                <a:lnTo>
                  <a:pt x="28990" y="433933"/>
                </a:lnTo>
                <a:lnTo>
                  <a:pt x="1118616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8550" y="4139184"/>
            <a:ext cx="3168650" cy="1203960"/>
          </a:xfrm>
          <a:custGeom>
            <a:avLst/>
            <a:gdLst/>
            <a:ahLst/>
            <a:cxnLst/>
            <a:rect l="l" t="t" r="r" b="b"/>
            <a:pathLst>
              <a:path w="3168650" h="1203960">
                <a:moveTo>
                  <a:pt x="0" y="0"/>
                </a:moveTo>
                <a:lnTo>
                  <a:pt x="0" y="1203960"/>
                </a:lnTo>
                <a:lnTo>
                  <a:pt x="3168396" y="1203960"/>
                </a:lnTo>
                <a:lnTo>
                  <a:pt x="3168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32454" y="4133088"/>
            <a:ext cx="3182620" cy="1216660"/>
          </a:xfrm>
          <a:custGeom>
            <a:avLst/>
            <a:gdLst/>
            <a:ahLst/>
            <a:cxnLst/>
            <a:rect l="l" t="t" r="r" b="b"/>
            <a:pathLst>
              <a:path w="3182620" h="1216660">
                <a:moveTo>
                  <a:pt x="3182112" y="1216152"/>
                </a:moveTo>
                <a:lnTo>
                  <a:pt x="3182112" y="0"/>
                </a:lnTo>
                <a:lnTo>
                  <a:pt x="0" y="0"/>
                </a:lnTo>
                <a:lnTo>
                  <a:pt x="0" y="1216152"/>
                </a:lnTo>
                <a:lnTo>
                  <a:pt x="6096" y="1216152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3168396" y="12192"/>
                </a:lnTo>
                <a:lnTo>
                  <a:pt x="3168396" y="6096"/>
                </a:lnTo>
                <a:lnTo>
                  <a:pt x="3174492" y="12192"/>
                </a:lnTo>
                <a:lnTo>
                  <a:pt x="3174492" y="1216152"/>
                </a:lnTo>
                <a:lnTo>
                  <a:pt x="3182112" y="1216152"/>
                </a:lnTo>
                <a:close/>
              </a:path>
              <a:path w="3182620" h="1216660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3182620" h="1216660">
                <a:moveTo>
                  <a:pt x="12192" y="1202436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1202436"/>
                </a:lnTo>
                <a:lnTo>
                  <a:pt x="12192" y="1202436"/>
                </a:lnTo>
                <a:close/>
              </a:path>
              <a:path w="3182620" h="1216660">
                <a:moveTo>
                  <a:pt x="3174492" y="1202436"/>
                </a:moveTo>
                <a:lnTo>
                  <a:pt x="6096" y="1202436"/>
                </a:lnTo>
                <a:lnTo>
                  <a:pt x="12192" y="1210056"/>
                </a:lnTo>
                <a:lnTo>
                  <a:pt x="12192" y="1216152"/>
                </a:lnTo>
                <a:lnTo>
                  <a:pt x="3168396" y="1216152"/>
                </a:lnTo>
                <a:lnTo>
                  <a:pt x="3168396" y="1210056"/>
                </a:lnTo>
                <a:lnTo>
                  <a:pt x="3174492" y="1202436"/>
                </a:lnTo>
                <a:close/>
              </a:path>
              <a:path w="3182620" h="1216660">
                <a:moveTo>
                  <a:pt x="12192" y="1216152"/>
                </a:moveTo>
                <a:lnTo>
                  <a:pt x="12192" y="1210056"/>
                </a:lnTo>
                <a:lnTo>
                  <a:pt x="6096" y="1202436"/>
                </a:lnTo>
                <a:lnTo>
                  <a:pt x="6096" y="1216152"/>
                </a:lnTo>
                <a:lnTo>
                  <a:pt x="12192" y="1216152"/>
                </a:lnTo>
                <a:close/>
              </a:path>
              <a:path w="3182620" h="1216660">
                <a:moveTo>
                  <a:pt x="3174492" y="12192"/>
                </a:moveTo>
                <a:lnTo>
                  <a:pt x="3168396" y="6096"/>
                </a:lnTo>
                <a:lnTo>
                  <a:pt x="3168396" y="12192"/>
                </a:lnTo>
                <a:lnTo>
                  <a:pt x="3174492" y="12192"/>
                </a:lnTo>
                <a:close/>
              </a:path>
              <a:path w="3182620" h="1216660">
                <a:moveTo>
                  <a:pt x="3174492" y="1202436"/>
                </a:moveTo>
                <a:lnTo>
                  <a:pt x="3174492" y="12192"/>
                </a:lnTo>
                <a:lnTo>
                  <a:pt x="3168396" y="12192"/>
                </a:lnTo>
                <a:lnTo>
                  <a:pt x="3168396" y="1202436"/>
                </a:lnTo>
                <a:lnTo>
                  <a:pt x="3174492" y="1202436"/>
                </a:lnTo>
                <a:close/>
              </a:path>
              <a:path w="3182620" h="1216660">
                <a:moveTo>
                  <a:pt x="3174492" y="1216152"/>
                </a:moveTo>
                <a:lnTo>
                  <a:pt x="3174492" y="1202436"/>
                </a:lnTo>
                <a:lnTo>
                  <a:pt x="3168396" y="1210056"/>
                </a:lnTo>
                <a:lnTo>
                  <a:pt x="3168396" y="1216152"/>
                </a:lnTo>
                <a:lnTo>
                  <a:pt x="3174492" y="1216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38550" y="4164582"/>
            <a:ext cx="31686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875" marR="13652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Endereço inicial da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memória  onde vai ser escrita a </a:t>
            </a:r>
            <a:r>
              <a:rPr sz="1800" spc="-15" dirty="0">
                <a:latin typeface="Arial"/>
                <a:cs typeface="Arial"/>
              </a:rPr>
              <a:t>word  </a:t>
            </a:r>
            <a:r>
              <a:rPr sz="1800" spc="-5" dirty="0">
                <a:latin typeface="Arial"/>
                <a:cs typeface="Arial"/>
              </a:rPr>
              <a:t>de 32 bits armazenada no  registo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$2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7567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Implementação de um </a:t>
            </a:r>
            <a:r>
              <a:rPr i="1" spc="-5" dirty="0">
                <a:latin typeface="Arial"/>
                <a:cs typeface="Arial"/>
              </a:rPr>
              <a:t>Datapath </a:t>
            </a:r>
            <a:r>
              <a:rPr dirty="0"/>
              <a:t>(Instrução</a:t>
            </a:r>
            <a:r>
              <a:rPr spc="85" dirty="0"/>
              <a:t> </a:t>
            </a:r>
            <a:r>
              <a:rPr spc="-5" dirty="0"/>
              <a:t>SW)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63941" y="1425041"/>
            <a:ext cx="7694295" cy="2844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1610" marR="843915" indent="-181610" algn="r">
              <a:lnSpc>
                <a:spcPct val="100000"/>
              </a:lnSpc>
              <a:spcBef>
                <a:spcPts val="700"/>
              </a:spcBef>
              <a:buChar char="•"/>
              <a:tabLst>
                <a:tab pos="181610" algn="l"/>
              </a:tabLst>
            </a:pPr>
            <a:r>
              <a:rPr sz="2000" dirty="0">
                <a:latin typeface="Arial"/>
                <a:cs typeface="Arial"/>
              </a:rPr>
              <a:t>Operações realizadas na execução de uma instrução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sw</a:t>
            </a:r>
            <a:r>
              <a:rPr sz="2000" dirty="0">
                <a:latin typeface="Arial"/>
                <a:cs typeface="Arial"/>
              </a:rPr>
              <a:t>”:</a:t>
            </a:r>
            <a:endParaRPr sz="2000">
              <a:latin typeface="Arial"/>
              <a:cs typeface="Arial"/>
            </a:endParaRPr>
          </a:p>
          <a:p>
            <a:pPr marL="180340" marR="875030" lvl="1" indent="-180340" algn="r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180340" algn="l"/>
              </a:tabLst>
            </a:pPr>
            <a:r>
              <a:rPr sz="2000" i="1" spc="-5" dirty="0">
                <a:latin typeface="Arial"/>
                <a:cs typeface="Arial"/>
              </a:rPr>
              <a:t>Instruction </a:t>
            </a:r>
            <a:r>
              <a:rPr sz="2000" i="1" dirty="0">
                <a:latin typeface="Arial"/>
                <a:cs typeface="Arial"/>
              </a:rPr>
              <a:t>Fetch </a:t>
            </a:r>
            <a:r>
              <a:rPr sz="2000" spc="-5" dirty="0">
                <a:latin typeface="Arial"/>
                <a:cs typeface="Arial"/>
              </a:rPr>
              <a:t>(leitura </a:t>
            </a:r>
            <a:r>
              <a:rPr sz="2000" dirty="0">
                <a:latin typeface="Arial"/>
                <a:cs typeface="Arial"/>
              </a:rPr>
              <a:t>da instrução, cálculo de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PC+4)</a:t>
            </a:r>
            <a:endParaRPr sz="2000">
              <a:latin typeface="Arial"/>
              <a:cs typeface="Arial"/>
            </a:endParaRPr>
          </a:p>
          <a:p>
            <a:pPr marL="553085" marR="137160" lvl="1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spc="-5" dirty="0">
                <a:latin typeface="Arial"/>
                <a:cs typeface="Arial"/>
              </a:rPr>
              <a:t>Leitura </a:t>
            </a:r>
            <a:r>
              <a:rPr sz="2000" dirty="0">
                <a:latin typeface="Arial"/>
                <a:cs typeface="Arial"/>
              </a:rPr>
              <a:t>dos registos que contêm o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endereço-base </a:t>
            </a:r>
            <a:r>
              <a:rPr sz="2000" dirty="0">
                <a:latin typeface="Arial"/>
                <a:cs typeface="Arial"/>
              </a:rPr>
              <a:t>e o </a:t>
            </a:r>
            <a:r>
              <a:rPr sz="2000" b="1" spc="-10" dirty="0">
                <a:solidFill>
                  <a:srgbClr val="3232CC"/>
                </a:solidFill>
                <a:latin typeface="Arial"/>
                <a:cs typeface="Arial"/>
              </a:rPr>
              <a:t>valor</a:t>
            </a:r>
            <a:r>
              <a:rPr sz="2000" b="1" spc="-20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a  transferir </a:t>
            </a:r>
            <a:r>
              <a:rPr sz="2000" dirty="0">
                <a:latin typeface="Arial"/>
                <a:cs typeface="Arial"/>
              </a:rPr>
              <a:t>(registos especificados nos campos “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rs</a:t>
            </a:r>
            <a:r>
              <a:rPr sz="2000" dirty="0">
                <a:latin typeface="Arial"/>
                <a:cs typeface="Arial"/>
              </a:rPr>
              <a:t>” e </a:t>
            </a:r>
            <a:r>
              <a:rPr sz="2000" spc="-5" dirty="0">
                <a:latin typeface="Arial"/>
                <a:cs typeface="Arial"/>
              </a:rPr>
              <a:t>“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rt</a:t>
            </a:r>
            <a:r>
              <a:rPr sz="2000" spc="-5" dirty="0">
                <a:latin typeface="Arial"/>
                <a:cs typeface="Arial"/>
              </a:rPr>
              <a:t>”da  </a:t>
            </a:r>
            <a:r>
              <a:rPr sz="2000" dirty="0">
                <a:latin typeface="Arial"/>
                <a:cs typeface="Arial"/>
              </a:rPr>
              <a:t>instrução,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respetivamente)</a:t>
            </a:r>
            <a:endParaRPr sz="2000">
              <a:latin typeface="Arial"/>
              <a:cs typeface="Arial"/>
            </a:endParaRPr>
          </a:p>
          <a:p>
            <a:pPr marL="553085" marR="5080" lvl="1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Cálculo, na ALU, do endereço de acesso (soma algébrica</a:t>
            </a:r>
            <a:r>
              <a:rPr sz="2000" spc="-3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entre  </a:t>
            </a:r>
            <a:r>
              <a:rPr sz="2000" dirty="0">
                <a:latin typeface="Arial"/>
                <a:cs typeface="Arial"/>
              </a:rPr>
              <a:t>o conteúdo do registo “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rs</a:t>
            </a:r>
            <a:r>
              <a:rPr sz="2000" dirty="0">
                <a:latin typeface="Arial"/>
                <a:cs typeface="Arial"/>
              </a:rPr>
              <a:t>” e o </a:t>
            </a:r>
            <a:r>
              <a:rPr sz="2000" b="1" i="1" spc="-5" dirty="0">
                <a:solidFill>
                  <a:srgbClr val="3232CC"/>
                </a:solidFill>
                <a:latin typeface="Arial"/>
                <a:cs typeface="Arial"/>
              </a:rPr>
              <a:t>offset </a:t>
            </a:r>
            <a:r>
              <a:rPr sz="2000" dirty="0">
                <a:latin typeface="Arial"/>
                <a:cs typeface="Arial"/>
              </a:rPr>
              <a:t>especificado na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instrução)</a:t>
            </a:r>
            <a:endParaRPr sz="2000">
              <a:latin typeface="Arial"/>
              <a:cs typeface="Arial"/>
            </a:endParaRPr>
          </a:p>
          <a:p>
            <a:pPr marL="553720" lvl="1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Escrita na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memória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22626" y="5672328"/>
            <a:ext cx="3238500" cy="399415"/>
          </a:xfrm>
          <a:custGeom>
            <a:avLst/>
            <a:gdLst/>
            <a:ahLst/>
            <a:cxnLst/>
            <a:rect l="l" t="t" r="r" b="b"/>
            <a:pathLst>
              <a:path w="3238500" h="399414">
                <a:moveTo>
                  <a:pt x="0" y="0"/>
                </a:moveTo>
                <a:lnTo>
                  <a:pt x="0" y="399288"/>
                </a:lnTo>
                <a:lnTo>
                  <a:pt x="3238500" y="399288"/>
                </a:lnTo>
                <a:lnTo>
                  <a:pt x="3238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22625" y="5672327"/>
            <a:ext cx="3238500" cy="399415"/>
          </a:xfrm>
          <a:custGeom>
            <a:avLst/>
            <a:gdLst/>
            <a:ahLst/>
            <a:cxnLst/>
            <a:rect l="l" t="t" r="r" b="b"/>
            <a:pathLst>
              <a:path w="3238500" h="399414">
                <a:moveTo>
                  <a:pt x="0" y="399287"/>
                </a:moveTo>
                <a:lnTo>
                  <a:pt x="3238499" y="399287"/>
                </a:lnTo>
                <a:lnTo>
                  <a:pt x="3238499" y="0"/>
                </a:lnTo>
                <a:lnTo>
                  <a:pt x="0" y="0"/>
                </a:lnTo>
                <a:lnTo>
                  <a:pt x="0" y="399287"/>
                </a:lnTo>
                <a:close/>
              </a:path>
            </a:pathLst>
          </a:custGeom>
          <a:ln w="9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86605" y="5698235"/>
            <a:ext cx="496823" cy="655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78045" y="5914644"/>
            <a:ext cx="73152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57293" y="5945123"/>
            <a:ext cx="85343" cy="251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47209" y="5914644"/>
            <a:ext cx="170687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59045" y="5914644"/>
            <a:ext cx="36576" cy="438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63118" y="5672328"/>
            <a:ext cx="1080770" cy="399415"/>
          </a:xfrm>
          <a:custGeom>
            <a:avLst/>
            <a:gdLst/>
            <a:ahLst/>
            <a:cxnLst/>
            <a:rect l="l" t="t" r="r" b="b"/>
            <a:pathLst>
              <a:path w="1080770" h="399414">
                <a:moveTo>
                  <a:pt x="0" y="0"/>
                </a:moveTo>
                <a:lnTo>
                  <a:pt x="0" y="399288"/>
                </a:lnTo>
                <a:lnTo>
                  <a:pt x="1080516" y="399288"/>
                </a:lnTo>
                <a:lnTo>
                  <a:pt x="10805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63118" y="5672327"/>
            <a:ext cx="1080770" cy="399415"/>
          </a:xfrm>
          <a:custGeom>
            <a:avLst/>
            <a:gdLst/>
            <a:ahLst/>
            <a:cxnLst/>
            <a:rect l="l" t="t" r="r" b="b"/>
            <a:pathLst>
              <a:path w="1080770" h="399414">
                <a:moveTo>
                  <a:pt x="0" y="399287"/>
                </a:moveTo>
                <a:lnTo>
                  <a:pt x="1080515" y="399287"/>
                </a:lnTo>
                <a:lnTo>
                  <a:pt x="1080515" y="0"/>
                </a:lnTo>
                <a:lnTo>
                  <a:pt x="0" y="0"/>
                </a:lnTo>
                <a:lnTo>
                  <a:pt x="0" y="399287"/>
                </a:lnTo>
                <a:close/>
              </a:path>
            </a:pathLst>
          </a:custGeom>
          <a:ln w="9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4597" y="5734811"/>
            <a:ext cx="204216" cy="6187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62990" y="5916167"/>
            <a:ext cx="85343" cy="3383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94053" y="5914644"/>
            <a:ext cx="36576" cy="4389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3634" y="5672328"/>
            <a:ext cx="1079500" cy="399415"/>
          </a:xfrm>
          <a:custGeom>
            <a:avLst/>
            <a:gdLst/>
            <a:ahLst/>
            <a:cxnLst/>
            <a:rect l="l" t="t" r="r" b="b"/>
            <a:pathLst>
              <a:path w="1079500" h="399414">
                <a:moveTo>
                  <a:pt x="0" y="0"/>
                </a:moveTo>
                <a:lnTo>
                  <a:pt x="0" y="399288"/>
                </a:lnTo>
                <a:lnTo>
                  <a:pt x="1078992" y="399288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3633" y="5672327"/>
            <a:ext cx="1079500" cy="399415"/>
          </a:xfrm>
          <a:custGeom>
            <a:avLst/>
            <a:gdLst/>
            <a:ahLst/>
            <a:cxnLst/>
            <a:rect l="l" t="t" r="r" b="b"/>
            <a:pathLst>
              <a:path w="1079500" h="399414">
                <a:moveTo>
                  <a:pt x="0" y="399287"/>
                </a:moveTo>
                <a:lnTo>
                  <a:pt x="1078991" y="399287"/>
                </a:lnTo>
                <a:lnTo>
                  <a:pt x="1078991" y="0"/>
                </a:lnTo>
                <a:lnTo>
                  <a:pt x="0" y="0"/>
                </a:lnTo>
                <a:lnTo>
                  <a:pt x="0" y="399287"/>
                </a:lnTo>
                <a:close/>
              </a:path>
            </a:pathLst>
          </a:custGeom>
          <a:ln w="9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32838" y="5702808"/>
            <a:ext cx="121920" cy="3931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55114" y="5914644"/>
            <a:ext cx="36576" cy="4389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46553" y="5914644"/>
            <a:ext cx="73152" cy="3429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73046" y="5914644"/>
            <a:ext cx="36576" cy="4389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84126" y="5672328"/>
            <a:ext cx="1079500" cy="399415"/>
          </a:xfrm>
          <a:custGeom>
            <a:avLst/>
            <a:gdLst/>
            <a:ahLst/>
            <a:cxnLst/>
            <a:rect l="l" t="t" r="r" b="b"/>
            <a:pathLst>
              <a:path w="1079500" h="399414">
                <a:moveTo>
                  <a:pt x="0" y="0"/>
                </a:moveTo>
                <a:lnTo>
                  <a:pt x="0" y="399288"/>
                </a:lnTo>
                <a:lnTo>
                  <a:pt x="1078992" y="399288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84125" y="5672327"/>
            <a:ext cx="1079500" cy="399415"/>
          </a:xfrm>
          <a:custGeom>
            <a:avLst/>
            <a:gdLst/>
            <a:ahLst/>
            <a:cxnLst/>
            <a:rect l="l" t="t" r="r" b="b"/>
            <a:pathLst>
              <a:path w="1079500" h="399414">
                <a:moveTo>
                  <a:pt x="0" y="399287"/>
                </a:moveTo>
                <a:lnTo>
                  <a:pt x="1078991" y="399287"/>
                </a:lnTo>
                <a:lnTo>
                  <a:pt x="1078991" y="0"/>
                </a:lnTo>
                <a:lnTo>
                  <a:pt x="0" y="0"/>
                </a:lnTo>
                <a:lnTo>
                  <a:pt x="0" y="399287"/>
                </a:lnTo>
                <a:close/>
              </a:path>
            </a:pathLst>
          </a:custGeom>
          <a:ln w="9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38634" y="5699759"/>
            <a:ext cx="573023" cy="6537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39802" y="5914644"/>
            <a:ext cx="170687" cy="3474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54686" y="5914644"/>
            <a:ext cx="36576" cy="4389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040012" y="4813984"/>
            <a:ext cx="3915410" cy="7067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1210310" algn="l"/>
                <a:tab pos="1688464" algn="l"/>
              </a:tabLst>
            </a:pPr>
            <a:r>
              <a:rPr sz="2000" spc="-5" dirty="0">
                <a:latin typeface="Arial"/>
                <a:cs typeface="Arial"/>
              </a:rPr>
              <a:t>Exemplo:	</a:t>
            </a:r>
            <a:r>
              <a:rPr sz="2000" b="1" spc="-5" dirty="0">
                <a:latin typeface="Arial"/>
                <a:cs typeface="Arial"/>
              </a:rPr>
              <a:t>sw	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$2</a:t>
            </a:r>
            <a:r>
              <a:rPr sz="2000" b="1" dirty="0">
                <a:latin typeface="Arial"/>
                <a:cs typeface="Arial"/>
              </a:rPr>
              <a:t>, </a:t>
            </a:r>
            <a:r>
              <a:rPr sz="2000" b="1" dirty="0">
                <a:solidFill>
                  <a:srgbClr val="007F00"/>
                </a:solidFill>
                <a:latin typeface="Arial"/>
                <a:cs typeface="Arial"/>
              </a:rPr>
              <a:t>0x24</a:t>
            </a:r>
            <a:r>
              <a:rPr sz="2000" b="1" dirty="0">
                <a:latin typeface="Arial"/>
                <a:cs typeface="Arial"/>
              </a:rPr>
              <a:t>(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$4</a:t>
            </a:r>
            <a:r>
              <a:rPr sz="20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343025">
              <a:lnSpc>
                <a:spcPct val="100000"/>
              </a:lnSpc>
              <a:spcBef>
                <a:spcPts val="509"/>
              </a:spcBef>
            </a:pPr>
            <a:r>
              <a:rPr sz="1450" spc="-5" dirty="0">
                <a:solidFill>
                  <a:srgbClr val="FF2600"/>
                </a:solidFill>
                <a:latin typeface="Arial"/>
                <a:cs typeface="Arial"/>
              </a:rPr>
              <a:t>extender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o bit mais</a:t>
            </a:r>
            <a:r>
              <a:rPr sz="1450" spc="-6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significativo</a:t>
            </a:r>
            <a:endParaRPr sz="145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2982" y="5320284"/>
            <a:ext cx="1082040" cy="407034"/>
          </a:xfrm>
          <a:custGeom>
            <a:avLst/>
            <a:gdLst/>
            <a:ahLst/>
            <a:cxnLst/>
            <a:rect l="l" t="t" r="r" b="b"/>
            <a:pathLst>
              <a:path w="1082039" h="407035">
                <a:moveTo>
                  <a:pt x="68580" y="278892"/>
                </a:moveTo>
                <a:lnTo>
                  <a:pt x="68580" y="275844"/>
                </a:lnTo>
                <a:lnTo>
                  <a:pt x="65532" y="274320"/>
                </a:lnTo>
                <a:lnTo>
                  <a:pt x="62484" y="271272"/>
                </a:lnTo>
                <a:lnTo>
                  <a:pt x="57912" y="272796"/>
                </a:lnTo>
                <a:lnTo>
                  <a:pt x="56388" y="275844"/>
                </a:lnTo>
                <a:lnTo>
                  <a:pt x="0" y="367284"/>
                </a:lnTo>
                <a:lnTo>
                  <a:pt x="7620" y="370214"/>
                </a:lnTo>
                <a:lnTo>
                  <a:pt x="7620" y="358140"/>
                </a:lnTo>
                <a:lnTo>
                  <a:pt x="24151" y="352605"/>
                </a:lnTo>
                <a:lnTo>
                  <a:pt x="67056" y="281940"/>
                </a:lnTo>
                <a:lnTo>
                  <a:pt x="68580" y="278892"/>
                </a:lnTo>
                <a:close/>
              </a:path>
              <a:path w="1082039" h="407035">
                <a:moveTo>
                  <a:pt x="24151" y="352605"/>
                </a:moveTo>
                <a:lnTo>
                  <a:pt x="7620" y="358140"/>
                </a:lnTo>
                <a:lnTo>
                  <a:pt x="10668" y="368808"/>
                </a:lnTo>
                <a:lnTo>
                  <a:pt x="12192" y="368300"/>
                </a:lnTo>
                <a:lnTo>
                  <a:pt x="12192" y="358140"/>
                </a:lnTo>
                <a:lnTo>
                  <a:pt x="19168" y="360814"/>
                </a:lnTo>
                <a:lnTo>
                  <a:pt x="24151" y="352605"/>
                </a:lnTo>
                <a:close/>
              </a:path>
              <a:path w="1082039" h="407035">
                <a:moveTo>
                  <a:pt x="108204" y="402336"/>
                </a:moveTo>
                <a:lnTo>
                  <a:pt x="108204" y="399288"/>
                </a:lnTo>
                <a:lnTo>
                  <a:pt x="106680" y="394716"/>
                </a:lnTo>
                <a:lnTo>
                  <a:pt x="103632" y="393192"/>
                </a:lnTo>
                <a:lnTo>
                  <a:pt x="26379" y="363578"/>
                </a:lnTo>
                <a:lnTo>
                  <a:pt x="10668" y="368808"/>
                </a:lnTo>
                <a:lnTo>
                  <a:pt x="7620" y="358140"/>
                </a:lnTo>
                <a:lnTo>
                  <a:pt x="7620" y="370214"/>
                </a:lnTo>
                <a:lnTo>
                  <a:pt x="99060" y="405384"/>
                </a:lnTo>
                <a:lnTo>
                  <a:pt x="102108" y="406908"/>
                </a:lnTo>
                <a:lnTo>
                  <a:pt x="106680" y="405384"/>
                </a:lnTo>
                <a:lnTo>
                  <a:pt x="108204" y="402336"/>
                </a:lnTo>
                <a:close/>
              </a:path>
              <a:path w="1082039" h="407035">
                <a:moveTo>
                  <a:pt x="19168" y="360814"/>
                </a:moveTo>
                <a:lnTo>
                  <a:pt x="12192" y="358140"/>
                </a:lnTo>
                <a:lnTo>
                  <a:pt x="15240" y="367284"/>
                </a:lnTo>
                <a:lnTo>
                  <a:pt x="19168" y="360814"/>
                </a:lnTo>
                <a:close/>
              </a:path>
              <a:path w="1082039" h="407035">
                <a:moveTo>
                  <a:pt x="26379" y="363578"/>
                </a:moveTo>
                <a:lnTo>
                  <a:pt x="19168" y="360814"/>
                </a:lnTo>
                <a:lnTo>
                  <a:pt x="15240" y="367284"/>
                </a:lnTo>
                <a:lnTo>
                  <a:pt x="12192" y="358140"/>
                </a:lnTo>
                <a:lnTo>
                  <a:pt x="12192" y="368300"/>
                </a:lnTo>
                <a:lnTo>
                  <a:pt x="26379" y="363578"/>
                </a:lnTo>
                <a:close/>
              </a:path>
              <a:path w="1082039" h="407035">
                <a:moveTo>
                  <a:pt x="1082040" y="12192"/>
                </a:moveTo>
                <a:lnTo>
                  <a:pt x="1077468" y="0"/>
                </a:lnTo>
                <a:lnTo>
                  <a:pt x="24151" y="352605"/>
                </a:lnTo>
                <a:lnTo>
                  <a:pt x="19168" y="360814"/>
                </a:lnTo>
                <a:lnTo>
                  <a:pt x="26379" y="363578"/>
                </a:lnTo>
                <a:lnTo>
                  <a:pt x="108204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7854" y="5471160"/>
            <a:ext cx="1405255" cy="394970"/>
          </a:xfrm>
          <a:custGeom>
            <a:avLst/>
            <a:gdLst/>
            <a:ahLst/>
            <a:cxnLst/>
            <a:rect l="l" t="t" r="r" b="b"/>
            <a:pathLst>
              <a:path w="1405254" h="394970">
                <a:moveTo>
                  <a:pt x="0" y="0"/>
                </a:moveTo>
                <a:lnTo>
                  <a:pt x="0" y="394716"/>
                </a:lnTo>
                <a:lnTo>
                  <a:pt x="1405128" y="394716"/>
                </a:lnTo>
                <a:lnTo>
                  <a:pt x="140512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11758" y="5465064"/>
            <a:ext cx="1417320" cy="407034"/>
          </a:xfrm>
          <a:custGeom>
            <a:avLst/>
            <a:gdLst/>
            <a:ahLst/>
            <a:cxnLst/>
            <a:rect l="l" t="t" r="r" b="b"/>
            <a:pathLst>
              <a:path w="1417320" h="407035">
                <a:moveTo>
                  <a:pt x="1417320" y="406908"/>
                </a:moveTo>
                <a:lnTo>
                  <a:pt x="1417320" y="0"/>
                </a:lnTo>
                <a:lnTo>
                  <a:pt x="0" y="0"/>
                </a:lnTo>
                <a:lnTo>
                  <a:pt x="0" y="406908"/>
                </a:lnTo>
                <a:lnTo>
                  <a:pt x="6096" y="4069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1405128" y="12192"/>
                </a:lnTo>
                <a:lnTo>
                  <a:pt x="1405128" y="6096"/>
                </a:lnTo>
                <a:lnTo>
                  <a:pt x="1411224" y="12192"/>
                </a:lnTo>
                <a:lnTo>
                  <a:pt x="1411224" y="406908"/>
                </a:lnTo>
                <a:lnTo>
                  <a:pt x="1417320" y="406908"/>
                </a:lnTo>
                <a:close/>
              </a:path>
              <a:path w="1417320" h="4070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1417320" h="407035">
                <a:moveTo>
                  <a:pt x="12192" y="394716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94716"/>
                </a:lnTo>
                <a:lnTo>
                  <a:pt x="12192" y="394716"/>
                </a:lnTo>
                <a:close/>
              </a:path>
              <a:path w="1417320" h="407035">
                <a:moveTo>
                  <a:pt x="1411224" y="394716"/>
                </a:moveTo>
                <a:lnTo>
                  <a:pt x="6096" y="394716"/>
                </a:lnTo>
                <a:lnTo>
                  <a:pt x="12192" y="400812"/>
                </a:lnTo>
                <a:lnTo>
                  <a:pt x="12192" y="406908"/>
                </a:lnTo>
                <a:lnTo>
                  <a:pt x="1405128" y="406908"/>
                </a:lnTo>
                <a:lnTo>
                  <a:pt x="1405128" y="400812"/>
                </a:lnTo>
                <a:lnTo>
                  <a:pt x="1411224" y="394716"/>
                </a:lnTo>
                <a:close/>
              </a:path>
              <a:path w="1417320" h="407035">
                <a:moveTo>
                  <a:pt x="12192" y="406908"/>
                </a:moveTo>
                <a:lnTo>
                  <a:pt x="12192" y="400812"/>
                </a:lnTo>
                <a:lnTo>
                  <a:pt x="6096" y="394716"/>
                </a:lnTo>
                <a:lnTo>
                  <a:pt x="6096" y="406908"/>
                </a:lnTo>
                <a:lnTo>
                  <a:pt x="12192" y="406908"/>
                </a:lnTo>
                <a:close/>
              </a:path>
              <a:path w="1417320" h="407035">
                <a:moveTo>
                  <a:pt x="1411224" y="12192"/>
                </a:moveTo>
                <a:lnTo>
                  <a:pt x="1405128" y="6096"/>
                </a:lnTo>
                <a:lnTo>
                  <a:pt x="1405128" y="12192"/>
                </a:lnTo>
                <a:lnTo>
                  <a:pt x="1411224" y="12192"/>
                </a:lnTo>
                <a:close/>
              </a:path>
              <a:path w="1417320" h="407035">
                <a:moveTo>
                  <a:pt x="1411224" y="394716"/>
                </a:moveTo>
                <a:lnTo>
                  <a:pt x="1411224" y="12192"/>
                </a:lnTo>
                <a:lnTo>
                  <a:pt x="1405128" y="12192"/>
                </a:lnTo>
                <a:lnTo>
                  <a:pt x="1405128" y="394716"/>
                </a:lnTo>
                <a:lnTo>
                  <a:pt x="1411224" y="394716"/>
                </a:lnTo>
                <a:close/>
              </a:path>
              <a:path w="1417320" h="407035">
                <a:moveTo>
                  <a:pt x="1411224" y="406908"/>
                </a:moveTo>
                <a:lnTo>
                  <a:pt x="1411224" y="394716"/>
                </a:lnTo>
                <a:lnTo>
                  <a:pt x="1405128" y="400812"/>
                </a:lnTo>
                <a:lnTo>
                  <a:pt x="1405128" y="406908"/>
                </a:lnTo>
                <a:lnTo>
                  <a:pt x="1411224" y="406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90850" y="4931664"/>
            <a:ext cx="3816350" cy="928369"/>
          </a:xfrm>
          <a:custGeom>
            <a:avLst/>
            <a:gdLst/>
            <a:ahLst/>
            <a:cxnLst/>
            <a:rect l="l" t="t" r="r" b="b"/>
            <a:pathLst>
              <a:path w="3816350" h="928370">
                <a:moveTo>
                  <a:pt x="0" y="0"/>
                </a:moveTo>
                <a:lnTo>
                  <a:pt x="0" y="928116"/>
                </a:lnTo>
                <a:lnTo>
                  <a:pt x="3816096" y="928116"/>
                </a:lnTo>
                <a:lnTo>
                  <a:pt x="381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4754" y="4925568"/>
            <a:ext cx="3830320" cy="940435"/>
          </a:xfrm>
          <a:custGeom>
            <a:avLst/>
            <a:gdLst/>
            <a:ahLst/>
            <a:cxnLst/>
            <a:rect l="l" t="t" r="r" b="b"/>
            <a:pathLst>
              <a:path w="3830320" h="940435">
                <a:moveTo>
                  <a:pt x="3829812" y="940308"/>
                </a:moveTo>
                <a:lnTo>
                  <a:pt x="3829812" y="0"/>
                </a:lnTo>
                <a:lnTo>
                  <a:pt x="0" y="0"/>
                </a:lnTo>
                <a:lnTo>
                  <a:pt x="0" y="940308"/>
                </a:lnTo>
                <a:lnTo>
                  <a:pt x="6096" y="94030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3816096" y="12192"/>
                </a:lnTo>
                <a:lnTo>
                  <a:pt x="3816096" y="6096"/>
                </a:lnTo>
                <a:lnTo>
                  <a:pt x="3822192" y="12192"/>
                </a:lnTo>
                <a:lnTo>
                  <a:pt x="3822192" y="940308"/>
                </a:lnTo>
                <a:lnTo>
                  <a:pt x="3829812" y="940308"/>
                </a:lnTo>
                <a:close/>
              </a:path>
              <a:path w="3830320" h="94043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3830320" h="940435">
                <a:moveTo>
                  <a:pt x="12192" y="928116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928116"/>
                </a:lnTo>
                <a:lnTo>
                  <a:pt x="12192" y="928116"/>
                </a:lnTo>
                <a:close/>
              </a:path>
              <a:path w="3830320" h="940435">
                <a:moveTo>
                  <a:pt x="3822192" y="928116"/>
                </a:moveTo>
                <a:lnTo>
                  <a:pt x="6096" y="928116"/>
                </a:lnTo>
                <a:lnTo>
                  <a:pt x="12192" y="934212"/>
                </a:lnTo>
                <a:lnTo>
                  <a:pt x="12192" y="940308"/>
                </a:lnTo>
                <a:lnTo>
                  <a:pt x="3816096" y="940308"/>
                </a:lnTo>
                <a:lnTo>
                  <a:pt x="3816096" y="934212"/>
                </a:lnTo>
                <a:lnTo>
                  <a:pt x="3822192" y="928116"/>
                </a:lnTo>
                <a:close/>
              </a:path>
              <a:path w="3830320" h="940435">
                <a:moveTo>
                  <a:pt x="12192" y="940308"/>
                </a:moveTo>
                <a:lnTo>
                  <a:pt x="12192" y="934212"/>
                </a:lnTo>
                <a:lnTo>
                  <a:pt x="6096" y="928116"/>
                </a:lnTo>
                <a:lnTo>
                  <a:pt x="6096" y="940308"/>
                </a:lnTo>
                <a:lnTo>
                  <a:pt x="12192" y="940308"/>
                </a:lnTo>
                <a:close/>
              </a:path>
              <a:path w="3830320" h="940435">
                <a:moveTo>
                  <a:pt x="3822192" y="12192"/>
                </a:moveTo>
                <a:lnTo>
                  <a:pt x="3816096" y="6096"/>
                </a:lnTo>
                <a:lnTo>
                  <a:pt x="3816096" y="12192"/>
                </a:lnTo>
                <a:lnTo>
                  <a:pt x="3822192" y="12192"/>
                </a:lnTo>
                <a:close/>
              </a:path>
              <a:path w="3830320" h="940435">
                <a:moveTo>
                  <a:pt x="3822192" y="928116"/>
                </a:moveTo>
                <a:lnTo>
                  <a:pt x="3822192" y="12192"/>
                </a:lnTo>
                <a:lnTo>
                  <a:pt x="3816096" y="12192"/>
                </a:lnTo>
                <a:lnTo>
                  <a:pt x="3816096" y="928116"/>
                </a:lnTo>
                <a:lnTo>
                  <a:pt x="3822192" y="928116"/>
                </a:lnTo>
                <a:close/>
              </a:path>
              <a:path w="3830320" h="940435">
                <a:moveTo>
                  <a:pt x="3822192" y="940308"/>
                </a:moveTo>
                <a:lnTo>
                  <a:pt x="3822192" y="928116"/>
                </a:lnTo>
                <a:lnTo>
                  <a:pt x="3816096" y="934212"/>
                </a:lnTo>
                <a:lnTo>
                  <a:pt x="3816096" y="940308"/>
                </a:lnTo>
                <a:lnTo>
                  <a:pt x="3822192" y="940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90850" y="4957062"/>
            <a:ext cx="38163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" marR="154940" indent="-190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Endereço inicial da memória para  leitura de uma </a:t>
            </a:r>
            <a:r>
              <a:rPr sz="1800" spc="-15" dirty="0">
                <a:latin typeface="Arial"/>
                <a:cs typeface="Arial"/>
              </a:rPr>
              <a:t>word </a:t>
            </a:r>
            <a:r>
              <a:rPr sz="1800" spc="-5" dirty="0">
                <a:latin typeface="Arial"/>
                <a:cs typeface="Arial"/>
              </a:rPr>
              <a:t>de 32 bits (vai  ser escrita no registo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$4)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75031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Implementação de um </a:t>
            </a:r>
            <a:r>
              <a:rPr i="1" spc="-5" dirty="0">
                <a:latin typeface="Arial"/>
                <a:cs typeface="Arial"/>
              </a:rPr>
              <a:t>Datapath </a:t>
            </a:r>
            <a:r>
              <a:rPr dirty="0"/>
              <a:t>(Instrução</a:t>
            </a:r>
            <a:r>
              <a:rPr spc="85" dirty="0"/>
              <a:t> </a:t>
            </a:r>
            <a:r>
              <a:rPr spc="-70" dirty="0"/>
              <a:t>LW)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63941" y="1425041"/>
            <a:ext cx="7694295" cy="3225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700"/>
              </a:spcBef>
              <a:buChar char="•"/>
              <a:tabLst>
                <a:tab pos="194310" algn="l"/>
              </a:tabLst>
            </a:pPr>
            <a:r>
              <a:rPr sz="2000" dirty="0">
                <a:latin typeface="Arial"/>
                <a:cs typeface="Arial"/>
              </a:rPr>
              <a:t>Operações realizadas na execução de uma instrução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lw</a:t>
            </a:r>
            <a:r>
              <a:rPr sz="2000" dirty="0">
                <a:latin typeface="Arial"/>
                <a:cs typeface="Arial"/>
              </a:rPr>
              <a:t>"</a:t>
            </a:r>
            <a:endParaRPr sz="2000">
              <a:latin typeface="Arial"/>
              <a:cs typeface="Arial"/>
            </a:endParaRPr>
          </a:p>
          <a:p>
            <a:pPr marL="553720" lvl="1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i="1" spc="-5" dirty="0">
                <a:latin typeface="Arial"/>
                <a:cs typeface="Arial"/>
              </a:rPr>
              <a:t>Instruction </a:t>
            </a:r>
            <a:r>
              <a:rPr sz="2000" i="1" dirty="0">
                <a:latin typeface="Arial"/>
                <a:cs typeface="Arial"/>
              </a:rPr>
              <a:t>Fetch </a:t>
            </a:r>
            <a:r>
              <a:rPr sz="2000" spc="-5" dirty="0">
                <a:latin typeface="Arial"/>
                <a:cs typeface="Arial"/>
              </a:rPr>
              <a:t>(leitura </a:t>
            </a:r>
            <a:r>
              <a:rPr sz="2000" dirty="0">
                <a:latin typeface="Arial"/>
                <a:cs typeface="Arial"/>
              </a:rPr>
              <a:t>da instrução, cálculo de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PC+4)</a:t>
            </a:r>
            <a:endParaRPr sz="2000">
              <a:latin typeface="Arial"/>
              <a:cs typeface="Arial"/>
            </a:endParaRPr>
          </a:p>
          <a:p>
            <a:pPr marL="553085" marR="897255" lvl="1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spc="-5" dirty="0">
                <a:latin typeface="Arial"/>
                <a:cs typeface="Arial"/>
              </a:rPr>
              <a:t>Leitura </a:t>
            </a:r>
            <a:r>
              <a:rPr sz="2000" dirty="0">
                <a:latin typeface="Arial"/>
                <a:cs typeface="Arial"/>
              </a:rPr>
              <a:t>do registo que contém o endereço base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(registo  especificado no campo “rs” da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instrução)</a:t>
            </a:r>
            <a:endParaRPr sz="2000">
              <a:latin typeface="Arial"/>
              <a:cs typeface="Arial"/>
            </a:endParaRPr>
          </a:p>
          <a:p>
            <a:pPr marL="553085" marR="5080" lvl="1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Cálculo, na ALU, do endereço de acesso (soma algébrica</a:t>
            </a:r>
            <a:r>
              <a:rPr sz="2000" spc="-3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entre  </a:t>
            </a:r>
            <a:r>
              <a:rPr sz="2000" dirty="0">
                <a:latin typeface="Arial"/>
                <a:cs typeface="Arial"/>
              </a:rPr>
              <a:t>o conteúdo do registo “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rs</a:t>
            </a:r>
            <a:r>
              <a:rPr sz="2000" dirty="0">
                <a:latin typeface="Arial"/>
                <a:cs typeface="Arial"/>
              </a:rPr>
              <a:t>” e o </a:t>
            </a:r>
            <a:r>
              <a:rPr sz="2000" b="1" i="1" spc="-5" dirty="0">
                <a:solidFill>
                  <a:srgbClr val="3232CC"/>
                </a:solidFill>
                <a:latin typeface="Arial"/>
                <a:cs typeface="Arial"/>
              </a:rPr>
              <a:t>offset </a:t>
            </a:r>
            <a:r>
              <a:rPr sz="2000" dirty="0">
                <a:latin typeface="Arial"/>
                <a:cs typeface="Arial"/>
              </a:rPr>
              <a:t>especificado na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instrução)</a:t>
            </a:r>
            <a:endParaRPr sz="2000">
              <a:latin typeface="Arial"/>
              <a:cs typeface="Arial"/>
            </a:endParaRPr>
          </a:p>
          <a:p>
            <a:pPr marL="553720" lvl="1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spc="-5" dirty="0">
                <a:latin typeface="Arial"/>
                <a:cs typeface="Arial"/>
              </a:rPr>
              <a:t>Leitura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memória</a:t>
            </a:r>
            <a:endParaRPr sz="2000">
              <a:latin typeface="Arial"/>
              <a:cs typeface="Arial"/>
            </a:endParaRPr>
          </a:p>
          <a:p>
            <a:pPr marL="553085" marR="1431290" lvl="1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Escrita do </a:t>
            </a:r>
            <a:r>
              <a:rPr sz="2000" spc="-5" dirty="0">
                <a:latin typeface="Arial"/>
                <a:cs typeface="Arial"/>
              </a:rPr>
              <a:t>valor lido </a:t>
            </a:r>
            <a:r>
              <a:rPr sz="2000" dirty="0">
                <a:latin typeface="Arial"/>
                <a:cs typeface="Arial"/>
              </a:rPr>
              <a:t>da </a:t>
            </a:r>
            <a:r>
              <a:rPr sz="2000" spc="-5" dirty="0">
                <a:latin typeface="Arial"/>
                <a:cs typeface="Arial"/>
              </a:rPr>
              <a:t>memória </a:t>
            </a:r>
            <a:r>
              <a:rPr sz="2000" dirty="0">
                <a:latin typeface="Arial"/>
                <a:cs typeface="Arial"/>
              </a:rPr>
              <a:t>no registo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destino  (especificado no campo “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rt</a:t>
            </a:r>
            <a:r>
              <a:rPr sz="2000" dirty="0">
                <a:latin typeface="Arial"/>
                <a:cs typeface="Arial"/>
              </a:rPr>
              <a:t>” da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instrução)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8721" y="5493510"/>
            <a:ext cx="19850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0310" algn="l"/>
                <a:tab pos="1617345" algn="l"/>
              </a:tabLst>
            </a:pPr>
            <a:r>
              <a:rPr sz="2000" spc="-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o:	</a:t>
            </a:r>
            <a:r>
              <a:rPr sz="2000" b="1" spc="-2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w	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$4</a:t>
            </a:r>
            <a:r>
              <a:rPr sz="2000" b="1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7854" y="5493510"/>
            <a:ext cx="14052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7F00"/>
                </a:solidFill>
                <a:latin typeface="Arial"/>
                <a:cs typeface="Arial"/>
              </a:rPr>
              <a:t>0x2F</a:t>
            </a:r>
            <a:r>
              <a:rPr sz="2000" b="1" dirty="0">
                <a:latin typeface="Arial"/>
                <a:cs typeface="Arial"/>
              </a:rPr>
              <a:t>(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$15</a:t>
            </a:r>
            <a:r>
              <a:rPr sz="20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92858" y="6036564"/>
            <a:ext cx="3238500" cy="401320"/>
          </a:xfrm>
          <a:custGeom>
            <a:avLst/>
            <a:gdLst/>
            <a:ahLst/>
            <a:cxnLst/>
            <a:rect l="l" t="t" r="r" b="b"/>
            <a:pathLst>
              <a:path w="3238500" h="401320">
                <a:moveTo>
                  <a:pt x="0" y="0"/>
                </a:moveTo>
                <a:lnTo>
                  <a:pt x="0" y="400812"/>
                </a:lnTo>
                <a:lnTo>
                  <a:pt x="3238500" y="400812"/>
                </a:lnTo>
                <a:lnTo>
                  <a:pt x="3238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92857" y="6036563"/>
            <a:ext cx="3238500" cy="401320"/>
          </a:xfrm>
          <a:custGeom>
            <a:avLst/>
            <a:gdLst/>
            <a:ahLst/>
            <a:cxnLst/>
            <a:rect l="l" t="t" r="r" b="b"/>
            <a:pathLst>
              <a:path w="3238500" h="401320">
                <a:moveTo>
                  <a:pt x="0" y="400811"/>
                </a:moveTo>
                <a:lnTo>
                  <a:pt x="3238499" y="400811"/>
                </a:lnTo>
                <a:lnTo>
                  <a:pt x="3238499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9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52265" y="6062471"/>
            <a:ext cx="501395" cy="656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45230" y="6280403"/>
            <a:ext cx="73152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22953" y="6310884"/>
            <a:ext cx="85343" cy="251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14394" y="6280403"/>
            <a:ext cx="73152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4309" y="6280403"/>
            <a:ext cx="73152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33850" y="6280403"/>
            <a:ext cx="36576" cy="438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34874" y="6036564"/>
            <a:ext cx="1079500" cy="401320"/>
          </a:xfrm>
          <a:custGeom>
            <a:avLst/>
            <a:gdLst/>
            <a:ahLst/>
            <a:cxnLst/>
            <a:rect l="l" t="t" r="r" b="b"/>
            <a:pathLst>
              <a:path w="1079500" h="401320">
                <a:moveTo>
                  <a:pt x="0" y="0"/>
                </a:moveTo>
                <a:lnTo>
                  <a:pt x="0" y="400812"/>
                </a:lnTo>
                <a:lnTo>
                  <a:pt x="1078992" y="400812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34874" y="6036563"/>
            <a:ext cx="1079500" cy="401320"/>
          </a:xfrm>
          <a:custGeom>
            <a:avLst/>
            <a:gdLst/>
            <a:ahLst/>
            <a:cxnLst/>
            <a:rect l="l" t="t" r="r" b="b"/>
            <a:pathLst>
              <a:path w="1079500" h="401320">
                <a:moveTo>
                  <a:pt x="0" y="400811"/>
                </a:moveTo>
                <a:lnTo>
                  <a:pt x="1078991" y="400811"/>
                </a:lnTo>
                <a:lnTo>
                  <a:pt x="1078991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9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04266" y="6099047"/>
            <a:ext cx="146304" cy="2971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03682" y="6280403"/>
            <a:ext cx="36576" cy="4389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01218" y="6280403"/>
            <a:ext cx="158495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06958" y="6280403"/>
            <a:ext cx="36576" cy="4389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13866" y="6036564"/>
            <a:ext cx="1079500" cy="401320"/>
          </a:xfrm>
          <a:custGeom>
            <a:avLst/>
            <a:gdLst/>
            <a:ahLst/>
            <a:cxnLst/>
            <a:rect l="l" t="t" r="r" b="b"/>
            <a:pathLst>
              <a:path w="1079500" h="401320">
                <a:moveTo>
                  <a:pt x="0" y="0"/>
                </a:moveTo>
                <a:lnTo>
                  <a:pt x="0" y="400812"/>
                </a:lnTo>
                <a:lnTo>
                  <a:pt x="1078992" y="400812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13865" y="6036563"/>
            <a:ext cx="1079500" cy="401320"/>
          </a:xfrm>
          <a:custGeom>
            <a:avLst/>
            <a:gdLst/>
            <a:ahLst/>
            <a:cxnLst/>
            <a:rect l="l" t="t" r="r" b="b"/>
            <a:pathLst>
              <a:path w="1079500" h="401320">
                <a:moveTo>
                  <a:pt x="0" y="400811"/>
                </a:moveTo>
                <a:lnTo>
                  <a:pt x="1078991" y="400811"/>
                </a:lnTo>
                <a:lnTo>
                  <a:pt x="1078991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9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03070" y="6067044"/>
            <a:ext cx="121920" cy="3931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25346" y="6280403"/>
            <a:ext cx="36576" cy="4389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13738" y="6281928"/>
            <a:ext cx="85343" cy="3383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43277" y="6280403"/>
            <a:ext cx="36576" cy="4389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55882" y="6036564"/>
            <a:ext cx="1079500" cy="401320"/>
          </a:xfrm>
          <a:custGeom>
            <a:avLst/>
            <a:gdLst/>
            <a:ahLst/>
            <a:cxnLst/>
            <a:rect l="l" t="t" r="r" b="b"/>
            <a:pathLst>
              <a:path w="1079500" h="401320">
                <a:moveTo>
                  <a:pt x="0" y="0"/>
                </a:moveTo>
                <a:lnTo>
                  <a:pt x="0" y="400812"/>
                </a:lnTo>
                <a:lnTo>
                  <a:pt x="1078992" y="400812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55882" y="6036563"/>
            <a:ext cx="1079500" cy="401320"/>
          </a:xfrm>
          <a:custGeom>
            <a:avLst/>
            <a:gdLst/>
            <a:ahLst/>
            <a:cxnLst/>
            <a:rect l="l" t="t" r="r" b="b"/>
            <a:pathLst>
              <a:path w="1079500" h="401320">
                <a:moveTo>
                  <a:pt x="0" y="400811"/>
                </a:moveTo>
                <a:lnTo>
                  <a:pt x="1078991" y="400811"/>
                </a:lnTo>
                <a:lnTo>
                  <a:pt x="1078991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9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10390" y="6063996"/>
            <a:ext cx="573023" cy="6553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17654" y="6280403"/>
            <a:ext cx="158495" cy="3474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26442" y="6280403"/>
            <a:ext cx="36576" cy="4389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7142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Implementação de um </a:t>
            </a:r>
            <a:r>
              <a:rPr sz="2400" i="1" spc="-5" dirty="0">
                <a:latin typeface="Arial"/>
                <a:cs typeface="Arial"/>
              </a:rPr>
              <a:t>Datapath </a:t>
            </a:r>
            <a:r>
              <a:rPr sz="2400" spc="-5" dirty="0"/>
              <a:t>(Instruções lw e</a:t>
            </a:r>
            <a:r>
              <a:rPr sz="2400" spc="35" dirty="0"/>
              <a:t> </a:t>
            </a:r>
            <a:r>
              <a:rPr sz="2400" spc="-5" dirty="0"/>
              <a:t>sw)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941" y="1467103"/>
            <a:ext cx="7782559" cy="13157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3675" marR="5080" indent="-181610">
              <a:lnSpc>
                <a:spcPts val="2380"/>
              </a:lnSpc>
              <a:spcBef>
                <a:spcPts val="390"/>
              </a:spcBef>
              <a:buChar char="•"/>
              <a:tabLst>
                <a:tab pos="194310" algn="l"/>
              </a:tabLst>
            </a:pPr>
            <a:r>
              <a:rPr sz="2200" spc="-5" dirty="0">
                <a:latin typeface="Arial"/>
                <a:cs typeface="Arial"/>
              </a:rPr>
              <a:t>Os elementos necessários à execução das instruções de  transferência de informação entre registos e </a:t>
            </a:r>
            <a:r>
              <a:rPr sz="2200" spc="-10" dirty="0">
                <a:latin typeface="Arial"/>
                <a:cs typeface="Arial"/>
              </a:rPr>
              <a:t>memória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load </a:t>
            </a:r>
            <a:r>
              <a:rPr sz="2200" spc="-5" dirty="0">
                <a:latin typeface="Arial"/>
                <a:cs typeface="Arial"/>
              </a:rPr>
              <a:t>e  </a:t>
            </a:r>
            <a:r>
              <a:rPr sz="2200" i="1" spc="-5" dirty="0">
                <a:latin typeface="Arial"/>
                <a:cs typeface="Arial"/>
              </a:rPr>
              <a:t>store</a:t>
            </a:r>
            <a:r>
              <a:rPr sz="2200" spc="-5" dirty="0">
                <a:latin typeface="Arial"/>
                <a:cs typeface="Arial"/>
              </a:rPr>
              <a:t>) são, para além da ALU e do Banco de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Registos:</a:t>
            </a:r>
            <a:endParaRPr sz="2200">
              <a:latin typeface="Arial"/>
              <a:cs typeface="Arial"/>
            </a:endParaRPr>
          </a:p>
          <a:p>
            <a:pPr marL="553720" lvl="1" indent="-180340">
              <a:lnSpc>
                <a:spcPct val="100000"/>
              </a:lnSpc>
              <a:spcBef>
                <a:spcPts val="325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memória externa </a:t>
            </a:r>
            <a:r>
              <a:rPr sz="2000" dirty="0">
                <a:latin typeface="Arial"/>
                <a:cs typeface="Arial"/>
              </a:rPr>
              <a:t>(de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dados)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5130" y="2802126"/>
            <a:ext cx="2590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100"/>
              </a:spcBef>
              <a:buSzPct val="80000"/>
              <a:buFont typeface="Wingdings"/>
              <a:buChar char=""/>
              <a:tabLst>
                <a:tab pos="193040" algn="l"/>
              </a:tabLst>
            </a:pPr>
            <a:r>
              <a:rPr sz="2000" spc="5" dirty="0">
                <a:latin typeface="Arial"/>
                <a:cs typeface="Arial"/>
              </a:rPr>
              <a:t>Um </a:t>
            </a:r>
            <a:r>
              <a:rPr sz="2000" spc="-5" dirty="0">
                <a:latin typeface="Arial"/>
                <a:cs typeface="Arial"/>
              </a:rPr>
              <a:t>extensor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79626" y="4187951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515" y="0"/>
                </a:lnTo>
              </a:path>
            </a:pathLst>
          </a:custGeom>
          <a:ln w="228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81378" y="4117848"/>
            <a:ext cx="212090" cy="142240"/>
          </a:xfrm>
          <a:custGeom>
            <a:avLst/>
            <a:gdLst/>
            <a:ahLst/>
            <a:cxnLst/>
            <a:rect l="l" t="t" r="r" b="b"/>
            <a:pathLst>
              <a:path w="212089" h="142239">
                <a:moveTo>
                  <a:pt x="211836" y="70104"/>
                </a:moveTo>
                <a:lnTo>
                  <a:pt x="0" y="0"/>
                </a:lnTo>
                <a:lnTo>
                  <a:pt x="0" y="141732"/>
                </a:lnTo>
                <a:lnTo>
                  <a:pt x="211836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5213" y="4187951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228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6966" y="4117848"/>
            <a:ext cx="212090" cy="142240"/>
          </a:xfrm>
          <a:custGeom>
            <a:avLst/>
            <a:gdLst/>
            <a:ahLst/>
            <a:cxnLst/>
            <a:rect l="l" t="t" r="r" b="b"/>
            <a:pathLst>
              <a:path w="212089" h="142239">
                <a:moveTo>
                  <a:pt x="211836" y="70104"/>
                </a:moveTo>
                <a:lnTo>
                  <a:pt x="0" y="0"/>
                </a:lnTo>
                <a:lnTo>
                  <a:pt x="0" y="141732"/>
                </a:lnTo>
                <a:lnTo>
                  <a:pt x="211836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64969" y="4096511"/>
            <a:ext cx="128270" cy="172720"/>
          </a:xfrm>
          <a:custGeom>
            <a:avLst/>
            <a:gdLst/>
            <a:ahLst/>
            <a:cxnLst/>
            <a:rect l="l" t="t" r="r" b="b"/>
            <a:pathLst>
              <a:path w="128270" h="172720">
                <a:moveTo>
                  <a:pt x="128015" y="0"/>
                </a:moveTo>
                <a:lnTo>
                  <a:pt x="0" y="172211"/>
                </a:lnTo>
              </a:path>
            </a:pathLst>
          </a:custGeom>
          <a:ln w="4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9708" y="3891786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49701" y="4096511"/>
            <a:ext cx="144780" cy="172720"/>
          </a:xfrm>
          <a:custGeom>
            <a:avLst/>
            <a:gdLst/>
            <a:ahLst/>
            <a:cxnLst/>
            <a:rect l="l" t="t" r="r" b="b"/>
            <a:pathLst>
              <a:path w="144779" h="172720">
                <a:moveTo>
                  <a:pt x="144779" y="0"/>
                </a:moveTo>
                <a:lnTo>
                  <a:pt x="0" y="172211"/>
                </a:lnTo>
              </a:path>
            </a:pathLst>
          </a:custGeom>
          <a:ln w="4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59867" y="3891786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93214" y="3703320"/>
            <a:ext cx="805180" cy="960119"/>
          </a:xfrm>
          <a:custGeom>
            <a:avLst/>
            <a:gdLst/>
            <a:ahLst/>
            <a:cxnLst/>
            <a:rect l="l" t="t" r="r" b="b"/>
            <a:pathLst>
              <a:path w="805179" h="960120">
                <a:moveTo>
                  <a:pt x="804672" y="480060"/>
                </a:moveTo>
                <a:lnTo>
                  <a:pt x="802314" y="427744"/>
                </a:lnTo>
                <a:lnTo>
                  <a:pt x="795406" y="377061"/>
                </a:lnTo>
                <a:lnTo>
                  <a:pt x="784189" y="328306"/>
                </a:lnTo>
                <a:lnTo>
                  <a:pt x="768908" y="281769"/>
                </a:lnTo>
                <a:lnTo>
                  <a:pt x="749808" y="237744"/>
                </a:lnTo>
                <a:lnTo>
                  <a:pt x="727130" y="196522"/>
                </a:lnTo>
                <a:lnTo>
                  <a:pt x="701121" y="158398"/>
                </a:lnTo>
                <a:lnTo>
                  <a:pt x="672023" y="123663"/>
                </a:lnTo>
                <a:lnTo>
                  <a:pt x="640080" y="92610"/>
                </a:lnTo>
                <a:lnTo>
                  <a:pt x="605536" y="65532"/>
                </a:lnTo>
                <a:lnTo>
                  <a:pt x="568634" y="42720"/>
                </a:lnTo>
                <a:lnTo>
                  <a:pt x="529620" y="24469"/>
                </a:lnTo>
                <a:lnTo>
                  <a:pt x="488736" y="11070"/>
                </a:lnTo>
                <a:lnTo>
                  <a:pt x="446227" y="2816"/>
                </a:lnTo>
                <a:lnTo>
                  <a:pt x="402336" y="0"/>
                </a:lnTo>
                <a:lnTo>
                  <a:pt x="358444" y="2816"/>
                </a:lnTo>
                <a:lnTo>
                  <a:pt x="315935" y="11070"/>
                </a:lnTo>
                <a:lnTo>
                  <a:pt x="275051" y="24469"/>
                </a:lnTo>
                <a:lnTo>
                  <a:pt x="236037" y="42720"/>
                </a:lnTo>
                <a:lnTo>
                  <a:pt x="199136" y="65532"/>
                </a:lnTo>
                <a:lnTo>
                  <a:pt x="164592" y="92610"/>
                </a:lnTo>
                <a:lnTo>
                  <a:pt x="132648" y="123663"/>
                </a:lnTo>
                <a:lnTo>
                  <a:pt x="103550" y="158398"/>
                </a:lnTo>
                <a:lnTo>
                  <a:pt x="77541" y="196522"/>
                </a:lnTo>
                <a:lnTo>
                  <a:pt x="54864" y="237744"/>
                </a:lnTo>
                <a:lnTo>
                  <a:pt x="35763" y="281769"/>
                </a:lnTo>
                <a:lnTo>
                  <a:pt x="20482" y="328306"/>
                </a:lnTo>
                <a:lnTo>
                  <a:pt x="9265" y="377061"/>
                </a:lnTo>
                <a:lnTo>
                  <a:pt x="2357" y="427744"/>
                </a:lnTo>
                <a:lnTo>
                  <a:pt x="0" y="480060"/>
                </a:lnTo>
                <a:lnTo>
                  <a:pt x="2357" y="532375"/>
                </a:lnTo>
                <a:lnTo>
                  <a:pt x="9265" y="583058"/>
                </a:lnTo>
                <a:lnTo>
                  <a:pt x="20482" y="631813"/>
                </a:lnTo>
                <a:lnTo>
                  <a:pt x="35763" y="678350"/>
                </a:lnTo>
                <a:lnTo>
                  <a:pt x="54864" y="722376"/>
                </a:lnTo>
                <a:lnTo>
                  <a:pt x="77541" y="763597"/>
                </a:lnTo>
                <a:lnTo>
                  <a:pt x="103550" y="801721"/>
                </a:lnTo>
                <a:lnTo>
                  <a:pt x="132648" y="836456"/>
                </a:lnTo>
                <a:lnTo>
                  <a:pt x="164592" y="867509"/>
                </a:lnTo>
                <a:lnTo>
                  <a:pt x="199136" y="894588"/>
                </a:lnTo>
                <a:lnTo>
                  <a:pt x="236037" y="917399"/>
                </a:lnTo>
                <a:lnTo>
                  <a:pt x="275051" y="935650"/>
                </a:lnTo>
                <a:lnTo>
                  <a:pt x="315935" y="949049"/>
                </a:lnTo>
                <a:lnTo>
                  <a:pt x="358444" y="957303"/>
                </a:lnTo>
                <a:lnTo>
                  <a:pt x="402336" y="960120"/>
                </a:lnTo>
                <a:lnTo>
                  <a:pt x="446227" y="957303"/>
                </a:lnTo>
                <a:lnTo>
                  <a:pt x="488736" y="949049"/>
                </a:lnTo>
                <a:lnTo>
                  <a:pt x="529620" y="935650"/>
                </a:lnTo>
                <a:lnTo>
                  <a:pt x="568634" y="917399"/>
                </a:lnTo>
                <a:lnTo>
                  <a:pt x="605536" y="894588"/>
                </a:lnTo>
                <a:lnTo>
                  <a:pt x="640080" y="867509"/>
                </a:lnTo>
                <a:lnTo>
                  <a:pt x="672023" y="836456"/>
                </a:lnTo>
                <a:lnTo>
                  <a:pt x="701121" y="801721"/>
                </a:lnTo>
                <a:lnTo>
                  <a:pt x="727130" y="763597"/>
                </a:lnTo>
                <a:lnTo>
                  <a:pt x="749808" y="722376"/>
                </a:lnTo>
                <a:lnTo>
                  <a:pt x="768908" y="678350"/>
                </a:lnTo>
                <a:lnTo>
                  <a:pt x="784189" y="631813"/>
                </a:lnTo>
                <a:lnTo>
                  <a:pt x="795406" y="583058"/>
                </a:lnTo>
                <a:lnTo>
                  <a:pt x="802314" y="532375"/>
                </a:lnTo>
                <a:lnTo>
                  <a:pt x="804672" y="480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93213" y="3703320"/>
            <a:ext cx="805180" cy="960119"/>
          </a:xfrm>
          <a:custGeom>
            <a:avLst/>
            <a:gdLst/>
            <a:ahLst/>
            <a:cxnLst/>
            <a:rect l="l" t="t" r="r" b="b"/>
            <a:pathLst>
              <a:path w="805179" h="960120">
                <a:moveTo>
                  <a:pt x="804671" y="480059"/>
                </a:moveTo>
                <a:lnTo>
                  <a:pt x="802314" y="427744"/>
                </a:lnTo>
                <a:lnTo>
                  <a:pt x="795406" y="377061"/>
                </a:lnTo>
                <a:lnTo>
                  <a:pt x="784189" y="328306"/>
                </a:lnTo>
                <a:lnTo>
                  <a:pt x="768908" y="281769"/>
                </a:lnTo>
                <a:lnTo>
                  <a:pt x="749807" y="237743"/>
                </a:lnTo>
                <a:lnTo>
                  <a:pt x="727130" y="196522"/>
                </a:lnTo>
                <a:lnTo>
                  <a:pt x="701121" y="158398"/>
                </a:lnTo>
                <a:lnTo>
                  <a:pt x="672023" y="123663"/>
                </a:lnTo>
                <a:lnTo>
                  <a:pt x="640079" y="92610"/>
                </a:lnTo>
                <a:lnTo>
                  <a:pt x="605535" y="65531"/>
                </a:lnTo>
                <a:lnTo>
                  <a:pt x="568634" y="42720"/>
                </a:lnTo>
                <a:lnTo>
                  <a:pt x="529620" y="24469"/>
                </a:lnTo>
                <a:lnTo>
                  <a:pt x="488736" y="11070"/>
                </a:lnTo>
                <a:lnTo>
                  <a:pt x="446227" y="2816"/>
                </a:lnTo>
                <a:lnTo>
                  <a:pt x="402335" y="0"/>
                </a:lnTo>
                <a:lnTo>
                  <a:pt x="358444" y="2816"/>
                </a:lnTo>
                <a:lnTo>
                  <a:pt x="315935" y="11070"/>
                </a:lnTo>
                <a:lnTo>
                  <a:pt x="275051" y="24469"/>
                </a:lnTo>
                <a:lnTo>
                  <a:pt x="236037" y="42720"/>
                </a:lnTo>
                <a:lnTo>
                  <a:pt x="199135" y="65531"/>
                </a:lnTo>
                <a:lnTo>
                  <a:pt x="164591" y="92610"/>
                </a:lnTo>
                <a:lnTo>
                  <a:pt x="132648" y="123663"/>
                </a:lnTo>
                <a:lnTo>
                  <a:pt x="103550" y="158398"/>
                </a:lnTo>
                <a:lnTo>
                  <a:pt x="77541" y="196522"/>
                </a:lnTo>
                <a:lnTo>
                  <a:pt x="54863" y="237743"/>
                </a:lnTo>
                <a:lnTo>
                  <a:pt x="35763" y="281769"/>
                </a:lnTo>
                <a:lnTo>
                  <a:pt x="20482" y="328306"/>
                </a:lnTo>
                <a:lnTo>
                  <a:pt x="9265" y="377061"/>
                </a:lnTo>
                <a:lnTo>
                  <a:pt x="2357" y="427744"/>
                </a:lnTo>
                <a:lnTo>
                  <a:pt x="0" y="480059"/>
                </a:lnTo>
                <a:lnTo>
                  <a:pt x="2357" y="532375"/>
                </a:lnTo>
                <a:lnTo>
                  <a:pt x="9265" y="583058"/>
                </a:lnTo>
                <a:lnTo>
                  <a:pt x="20482" y="631813"/>
                </a:lnTo>
                <a:lnTo>
                  <a:pt x="35763" y="678350"/>
                </a:lnTo>
                <a:lnTo>
                  <a:pt x="54863" y="722375"/>
                </a:lnTo>
                <a:lnTo>
                  <a:pt x="77541" y="763597"/>
                </a:lnTo>
                <a:lnTo>
                  <a:pt x="103550" y="801721"/>
                </a:lnTo>
                <a:lnTo>
                  <a:pt x="132648" y="836456"/>
                </a:lnTo>
                <a:lnTo>
                  <a:pt x="164591" y="867509"/>
                </a:lnTo>
                <a:lnTo>
                  <a:pt x="199135" y="894587"/>
                </a:lnTo>
                <a:lnTo>
                  <a:pt x="236037" y="917399"/>
                </a:lnTo>
                <a:lnTo>
                  <a:pt x="275051" y="935650"/>
                </a:lnTo>
                <a:lnTo>
                  <a:pt x="315935" y="949049"/>
                </a:lnTo>
                <a:lnTo>
                  <a:pt x="358444" y="957303"/>
                </a:lnTo>
                <a:lnTo>
                  <a:pt x="402335" y="960119"/>
                </a:lnTo>
                <a:lnTo>
                  <a:pt x="446227" y="957303"/>
                </a:lnTo>
                <a:lnTo>
                  <a:pt x="488736" y="949049"/>
                </a:lnTo>
                <a:lnTo>
                  <a:pt x="529620" y="935650"/>
                </a:lnTo>
                <a:lnTo>
                  <a:pt x="568634" y="917399"/>
                </a:lnTo>
                <a:lnTo>
                  <a:pt x="605535" y="894587"/>
                </a:lnTo>
                <a:lnTo>
                  <a:pt x="640079" y="867509"/>
                </a:lnTo>
                <a:lnTo>
                  <a:pt x="672023" y="836456"/>
                </a:lnTo>
                <a:lnTo>
                  <a:pt x="701121" y="801721"/>
                </a:lnTo>
                <a:lnTo>
                  <a:pt x="727130" y="763597"/>
                </a:lnTo>
                <a:lnTo>
                  <a:pt x="749807" y="722375"/>
                </a:lnTo>
                <a:lnTo>
                  <a:pt x="768908" y="678350"/>
                </a:lnTo>
                <a:lnTo>
                  <a:pt x="784189" y="631813"/>
                </a:lnTo>
                <a:lnTo>
                  <a:pt x="795406" y="583058"/>
                </a:lnTo>
                <a:lnTo>
                  <a:pt x="802314" y="532375"/>
                </a:lnTo>
                <a:lnTo>
                  <a:pt x="804671" y="480059"/>
                </a:lnTo>
                <a:close/>
              </a:path>
            </a:pathLst>
          </a:custGeom>
          <a:ln w="13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64339" y="3922266"/>
            <a:ext cx="661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Sign  </a:t>
            </a:r>
            <a:r>
              <a:rPr sz="1500" b="1" spc="5" dirty="0">
                <a:latin typeface="Arial"/>
                <a:cs typeface="Arial"/>
              </a:rPr>
              <a:t>E</a:t>
            </a:r>
            <a:r>
              <a:rPr sz="1500" b="1" spc="-10" dirty="0">
                <a:latin typeface="Arial"/>
                <a:cs typeface="Arial"/>
              </a:rPr>
              <a:t>x</a:t>
            </a:r>
            <a:r>
              <a:rPr sz="1500" b="1" dirty="0">
                <a:latin typeface="Arial"/>
                <a:cs typeface="Arial"/>
              </a:rPr>
              <a:t>t</a:t>
            </a:r>
            <a:r>
              <a:rPr sz="1500" b="1" spc="-10" dirty="0">
                <a:latin typeface="Arial"/>
                <a:cs typeface="Arial"/>
              </a:rPr>
              <a:t>e</a:t>
            </a:r>
            <a:r>
              <a:rPr sz="1500" b="1" spc="5" dirty="0">
                <a:latin typeface="Arial"/>
                <a:cs typeface="Arial"/>
              </a:rPr>
              <a:t>n</a:t>
            </a:r>
            <a:r>
              <a:rPr sz="1500" b="1" dirty="0"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19750" y="5140451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170687"/>
                </a:moveTo>
                <a:lnTo>
                  <a:pt x="0" y="0"/>
                </a:lnTo>
              </a:path>
            </a:pathLst>
          </a:custGeom>
          <a:ln w="228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61838" y="4981955"/>
            <a:ext cx="114300" cy="172720"/>
          </a:xfrm>
          <a:custGeom>
            <a:avLst/>
            <a:gdLst/>
            <a:ahLst/>
            <a:cxnLst/>
            <a:rect l="l" t="t" r="r" b="b"/>
            <a:pathLst>
              <a:path w="114300" h="172720">
                <a:moveTo>
                  <a:pt x="114300" y="172212"/>
                </a:moveTo>
                <a:lnTo>
                  <a:pt x="57912" y="0"/>
                </a:lnTo>
                <a:lnTo>
                  <a:pt x="0" y="172212"/>
                </a:lnTo>
                <a:lnTo>
                  <a:pt x="114300" y="1722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19750" y="2583179"/>
            <a:ext cx="0" cy="184785"/>
          </a:xfrm>
          <a:custGeom>
            <a:avLst/>
            <a:gdLst/>
            <a:ahLst/>
            <a:cxnLst/>
            <a:rect l="l" t="t" r="r" b="b"/>
            <a:pathLst>
              <a:path h="184785">
                <a:moveTo>
                  <a:pt x="0" y="0"/>
                </a:moveTo>
                <a:lnTo>
                  <a:pt x="0" y="184403"/>
                </a:lnTo>
              </a:path>
            </a:pathLst>
          </a:custGeom>
          <a:ln w="2285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61838" y="2752344"/>
            <a:ext cx="114300" cy="172720"/>
          </a:xfrm>
          <a:custGeom>
            <a:avLst/>
            <a:gdLst/>
            <a:ahLst/>
            <a:cxnLst/>
            <a:rect l="l" t="t" r="r" b="b"/>
            <a:pathLst>
              <a:path w="114300" h="172719">
                <a:moveTo>
                  <a:pt x="114300" y="0"/>
                </a:moveTo>
                <a:lnTo>
                  <a:pt x="0" y="0"/>
                </a:lnTo>
                <a:lnTo>
                  <a:pt x="57912" y="172212"/>
                </a:lnTo>
                <a:lnTo>
                  <a:pt x="1143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3326" y="2924556"/>
            <a:ext cx="1714500" cy="2057400"/>
          </a:xfrm>
          <a:custGeom>
            <a:avLst/>
            <a:gdLst/>
            <a:ahLst/>
            <a:cxnLst/>
            <a:rect l="l" t="t" r="r" b="b"/>
            <a:pathLst>
              <a:path w="1714500" h="2057400">
                <a:moveTo>
                  <a:pt x="0" y="0"/>
                </a:moveTo>
                <a:lnTo>
                  <a:pt x="0" y="2057400"/>
                </a:lnTo>
                <a:lnTo>
                  <a:pt x="1714500" y="2057400"/>
                </a:lnTo>
                <a:lnTo>
                  <a:pt x="1714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13326" y="2924555"/>
            <a:ext cx="1714500" cy="2057400"/>
          </a:xfrm>
          <a:custGeom>
            <a:avLst/>
            <a:gdLst/>
            <a:ahLst/>
            <a:cxnLst/>
            <a:rect l="l" t="t" r="r" b="b"/>
            <a:pathLst>
              <a:path w="1714500" h="2057400">
                <a:moveTo>
                  <a:pt x="0" y="2057399"/>
                </a:moveTo>
                <a:lnTo>
                  <a:pt x="1714499" y="2057399"/>
                </a:lnTo>
                <a:lnTo>
                  <a:pt x="1714499" y="0"/>
                </a:lnTo>
                <a:lnTo>
                  <a:pt x="0" y="0"/>
                </a:lnTo>
                <a:lnTo>
                  <a:pt x="0" y="2057399"/>
                </a:lnTo>
                <a:close/>
              </a:path>
            </a:pathLst>
          </a:custGeom>
          <a:ln w="13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45335" y="3631182"/>
            <a:ext cx="104076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1350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Memory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98213" y="3293364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228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99966" y="3221736"/>
            <a:ext cx="213360" cy="142240"/>
          </a:xfrm>
          <a:custGeom>
            <a:avLst/>
            <a:gdLst/>
            <a:ahLst/>
            <a:cxnLst/>
            <a:rect l="l" t="t" r="r" b="b"/>
            <a:pathLst>
              <a:path w="213359" h="142239">
                <a:moveTo>
                  <a:pt x="213360" y="71628"/>
                </a:moveTo>
                <a:lnTo>
                  <a:pt x="0" y="0"/>
                </a:lnTo>
                <a:lnTo>
                  <a:pt x="0" y="141732"/>
                </a:lnTo>
                <a:lnTo>
                  <a:pt x="213360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27826" y="3953255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>
                <a:moveTo>
                  <a:pt x="0" y="0"/>
                </a:moveTo>
                <a:lnTo>
                  <a:pt x="318515" y="0"/>
                </a:lnTo>
              </a:path>
            </a:pathLst>
          </a:custGeom>
          <a:ln w="228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9578" y="3883152"/>
            <a:ext cx="212090" cy="142240"/>
          </a:xfrm>
          <a:custGeom>
            <a:avLst/>
            <a:gdLst/>
            <a:ahLst/>
            <a:cxnLst/>
            <a:rect l="l" t="t" r="r" b="b"/>
            <a:pathLst>
              <a:path w="212090" h="142239">
                <a:moveTo>
                  <a:pt x="211836" y="70104"/>
                </a:moveTo>
                <a:lnTo>
                  <a:pt x="0" y="0"/>
                </a:lnTo>
                <a:lnTo>
                  <a:pt x="0" y="141732"/>
                </a:lnTo>
                <a:lnTo>
                  <a:pt x="211836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88006" y="4377942"/>
            <a:ext cx="4895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Wri</a:t>
            </a:r>
            <a:r>
              <a:rPr sz="1500" b="1" spc="-10" dirty="0">
                <a:latin typeface="Arial"/>
                <a:cs typeface="Arial"/>
              </a:rPr>
              <a:t>t</a:t>
            </a:r>
            <a:r>
              <a:rPr sz="1500" b="1" dirty="0">
                <a:latin typeface="Arial"/>
                <a:cs typeface="Arial"/>
              </a:rPr>
              <a:t>e  </a:t>
            </a:r>
            <a:r>
              <a:rPr sz="1500" b="1" spc="-5" dirty="0">
                <a:latin typeface="Arial"/>
                <a:cs typeface="Arial"/>
              </a:rPr>
              <a:t>Data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83762" y="3692142"/>
            <a:ext cx="4800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 marR="5080" indent="-53340">
              <a:lnSpc>
                <a:spcPct val="100000"/>
              </a:lnSpc>
              <a:spcBef>
                <a:spcPts val="100"/>
              </a:spcBef>
            </a:pPr>
            <a:r>
              <a:rPr sz="1500" b="1" spc="5" dirty="0">
                <a:latin typeface="Arial"/>
                <a:cs typeface="Arial"/>
              </a:rPr>
              <a:t>R</a:t>
            </a:r>
            <a:r>
              <a:rPr sz="1500" b="1" spc="-10" dirty="0">
                <a:latin typeface="Arial"/>
                <a:cs typeface="Arial"/>
              </a:rPr>
              <a:t>e</a:t>
            </a:r>
            <a:r>
              <a:rPr sz="1500" b="1" spc="5" dirty="0">
                <a:latin typeface="Arial"/>
                <a:cs typeface="Arial"/>
              </a:rPr>
              <a:t>a</a:t>
            </a:r>
            <a:r>
              <a:rPr sz="1500" b="1" dirty="0">
                <a:latin typeface="Arial"/>
                <a:cs typeface="Arial"/>
              </a:rPr>
              <a:t>d  </a:t>
            </a:r>
            <a:r>
              <a:rPr sz="1500" b="1" spc="-5" dirty="0">
                <a:latin typeface="Arial"/>
                <a:cs typeface="Arial"/>
              </a:rPr>
              <a:t>D</a:t>
            </a:r>
            <a:r>
              <a:rPr sz="1500" b="1" spc="5" dirty="0">
                <a:latin typeface="Arial"/>
                <a:cs typeface="Arial"/>
              </a:rPr>
              <a:t>a</a:t>
            </a:r>
            <a:r>
              <a:rPr sz="1500" b="1" dirty="0">
                <a:latin typeface="Arial"/>
                <a:cs typeface="Arial"/>
              </a:rPr>
              <a:t>ta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98213" y="463905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228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99966" y="4568952"/>
            <a:ext cx="213360" cy="142240"/>
          </a:xfrm>
          <a:custGeom>
            <a:avLst/>
            <a:gdLst/>
            <a:ahLst/>
            <a:cxnLst/>
            <a:rect l="l" t="t" r="r" b="b"/>
            <a:pathLst>
              <a:path w="213359" h="142239">
                <a:moveTo>
                  <a:pt x="213360" y="70104"/>
                </a:moveTo>
                <a:lnTo>
                  <a:pt x="0" y="0"/>
                </a:lnTo>
                <a:lnTo>
                  <a:pt x="0" y="141732"/>
                </a:lnTo>
                <a:lnTo>
                  <a:pt x="213360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13169" y="3867911"/>
            <a:ext cx="144780" cy="170815"/>
          </a:xfrm>
          <a:custGeom>
            <a:avLst/>
            <a:gdLst/>
            <a:ahLst/>
            <a:cxnLst/>
            <a:rect l="l" t="t" r="r" b="b"/>
            <a:pathLst>
              <a:path w="144779" h="170814">
                <a:moveTo>
                  <a:pt x="144779" y="0"/>
                </a:moveTo>
                <a:lnTo>
                  <a:pt x="0" y="170687"/>
                </a:lnTo>
              </a:path>
            </a:pathLst>
          </a:custGeom>
          <a:ln w="4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823334" y="3661662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05833" y="3203447"/>
            <a:ext cx="157480" cy="170815"/>
          </a:xfrm>
          <a:custGeom>
            <a:avLst/>
            <a:gdLst/>
            <a:ahLst/>
            <a:cxnLst/>
            <a:rect l="l" t="t" r="r" b="b"/>
            <a:pathLst>
              <a:path w="157479" h="170814">
                <a:moveTo>
                  <a:pt x="156971" y="0"/>
                </a:moveTo>
                <a:lnTo>
                  <a:pt x="0" y="170687"/>
                </a:lnTo>
              </a:path>
            </a:pathLst>
          </a:custGeom>
          <a:ln w="4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525142" y="2997198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39362" y="4553711"/>
            <a:ext cx="140335" cy="172720"/>
          </a:xfrm>
          <a:custGeom>
            <a:avLst/>
            <a:gdLst/>
            <a:ahLst/>
            <a:cxnLst/>
            <a:rect l="l" t="t" r="r" b="b"/>
            <a:pathLst>
              <a:path w="140334" h="172720">
                <a:moveTo>
                  <a:pt x="140207" y="0"/>
                </a:moveTo>
                <a:lnTo>
                  <a:pt x="0" y="172211"/>
                </a:lnTo>
              </a:path>
            </a:pathLst>
          </a:custGeom>
          <a:ln w="4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546478" y="4347462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88006" y="2942334"/>
            <a:ext cx="1388745" cy="47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165">
              <a:lnSpc>
                <a:spcPts val="1775"/>
              </a:lnSpc>
              <a:spcBef>
                <a:spcPts val="100"/>
              </a:spcBef>
            </a:pPr>
            <a:r>
              <a:rPr sz="1500" spc="-5" dirty="0">
                <a:solidFill>
                  <a:srgbClr val="FF0000"/>
                </a:solidFill>
                <a:latin typeface="Arial"/>
                <a:cs typeface="Arial"/>
              </a:rPr>
              <a:t>ReadEn</a:t>
            </a:r>
            <a:endParaRPr sz="1500">
              <a:latin typeface="Arial"/>
              <a:cs typeface="Arial"/>
            </a:endParaRPr>
          </a:p>
          <a:p>
            <a:pPr>
              <a:lnSpc>
                <a:spcPts val="1775"/>
              </a:lnSpc>
            </a:pPr>
            <a:r>
              <a:rPr sz="1500" b="1" spc="-5" dirty="0">
                <a:latin typeface="Arial"/>
                <a:cs typeface="Arial"/>
              </a:rPr>
              <a:t>Address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79902" y="4658358"/>
            <a:ext cx="6902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0000"/>
                </a:solidFill>
                <a:latin typeface="Arial"/>
                <a:cs typeface="Arial"/>
              </a:rPr>
              <a:t>Wr</a:t>
            </a:r>
            <a:r>
              <a:rPr sz="15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5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500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5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07229" y="4032503"/>
            <a:ext cx="127000" cy="257810"/>
          </a:xfrm>
          <a:custGeom>
            <a:avLst/>
            <a:gdLst/>
            <a:ahLst/>
            <a:cxnLst/>
            <a:rect l="l" t="t" r="r" b="b"/>
            <a:pathLst>
              <a:path w="127000" h="257810">
                <a:moveTo>
                  <a:pt x="0" y="0"/>
                </a:moveTo>
                <a:lnTo>
                  <a:pt x="126491" y="126491"/>
                </a:lnTo>
                <a:lnTo>
                  <a:pt x="0" y="257555"/>
                </a:lnTo>
              </a:path>
            </a:pathLst>
          </a:custGeom>
          <a:ln w="13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13097" y="4162044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131" y="0"/>
                </a:lnTo>
              </a:path>
            </a:pathLst>
          </a:custGeom>
          <a:ln w="13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86721" y="4946904"/>
            <a:ext cx="3601720" cy="1568450"/>
          </a:xfrm>
          <a:custGeom>
            <a:avLst/>
            <a:gdLst/>
            <a:ahLst/>
            <a:cxnLst/>
            <a:rect l="l" t="t" r="r" b="b"/>
            <a:pathLst>
              <a:path w="3601720" h="1568450">
                <a:moveTo>
                  <a:pt x="0" y="0"/>
                </a:moveTo>
                <a:lnTo>
                  <a:pt x="0" y="1568196"/>
                </a:lnTo>
                <a:lnTo>
                  <a:pt x="3601212" y="1568196"/>
                </a:lnTo>
                <a:lnTo>
                  <a:pt x="36012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80622" y="4942332"/>
            <a:ext cx="3611879" cy="1577340"/>
          </a:xfrm>
          <a:custGeom>
            <a:avLst/>
            <a:gdLst/>
            <a:ahLst/>
            <a:cxnLst/>
            <a:rect l="l" t="t" r="r" b="b"/>
            <a:pathLst>
              <a:path w="3611879" h="1577340">
                <a:moveTo>
                  <a:pt x="3611880" y="1577340"/>
                </a:moveTo>
                <a:lnTo>
                  <a:pt x="3611880" y="0"/>
                </a:lnTo>
                <a:lnTo>
                  <a:pt x="0" y="0"/>
                </a:lnTo>
                <a:lnTo>
                  <a:pt x="0" y="1577340"/>
                </a:lnTo>
                <a:lnTo>
                  <a:pt x="6099" y="1577340"/>
                </a:lnTo>
                <a:lnTo>
                  <a:pt x="6099" y="9144"/>
                </a:lnTo>
                <a:lnTo>
                  <a:pt x="10671" y="4572"/>
                </a:lnTo>
                <a:lnTo>
                  <a:pt x="10671" y="9144"/>
                </a:lnTo>
                <a:lnTo>
                  <a:pt x="3602736" y="9144"/>
                </a:lnTo>
                <a:lnTo>
                  <a:pt x="3602736" y="4572"/>
                </a:lnTo>
                <a:lnTo>
                  <a:pt x="3607308" y="9144"/>
                </a:lnTo>
                <a:lnTo>
                  <a:pt x="3607308" y="1577340"/>
                </a:lnTo>
                <a:lnTo>
                  <a:pt x="3611880" y="1577340"/>
                </a:lnTo>
                <a:close/>
              </a:path>
              <a:path w="3611879" h="1577340">
                <a:moveTo>
                  <a:pt x="10671" y="9144"/>
                </a:moveTo>
                <a:lnTo>
                  <a:pt x="10671" y="4572"/>
                </a:lnTo>
                <a:lnTo>
                  <a:pt x="6099" y="9144"/>
                </a:lnTo>
                <a:lnTo>
                  <a:pt x="10671" y="9144"/>
                </a:lnTo>
                <a:close/>
              </a:path>
              <a:path w="3611879" h="1577340">
                <a:moveTo>
                  <a:pt x="10671" y="1568196"/>
                </a:moveTo>
                <a:lnTo>
                  <a:pt x="10671" y="9144"/>
                </a:lnTo>
                <a:lnTo>
                  <a:pt x="6099" y="9144"/>
                </a:lnTo>
                <a:lnTo>
                  <a:pt x="6099" y="1568196"/>
                </a:lnTo>
                <a:lnTo>
                  <a:pt x="10671" y="1568196"/>
                </a:lnTo>
                <a:close/>
              </a:path>
              <a:path w="3611879" h="1577340">
                <a:moveTo>
                  <a:pt x="3607308" y="1568196"/>
                </a:moveTo>
                <a:lnTo>
                  <a:pt x="6099" y="1568196"/>
                </a:lnTo>
                <a:lnTo>
                  <a:pt x="10671" y="1572768"/>
                </a:lnTo>
                <a:lnTo>
                  <a:pt x="10671" y="1577340"/>
                </a:lnTo>
                <a:lnTo>
                  <a:pt x="3602736" y="1577340"/>
                </a:lnTo>
                <a:lnTo>
                  <a:pt x="3602736" y="1572768"/>
                </a:lnTo>
                <a:lnTo>
                  <a:pt x="3607308" y="1568196"/>
                </a:lnTo>
                <a:close/>
              </a:path>
              <a:path w="3611879" h="1577340">
                <a:moveTo>
                  <a:pt x="10671" y="1577340"/>
                </a:moveTo>
                <a:lnTo>
                  <a:pt x="10671" y="1572768"/>
                </a:lnTo>
                <a:lnTo>
                  <a:pt x="6099" y="1568196"/>
                </a:lnTo>
                <a:lnTo>
                  <a:pt x="6099" y="1577340"/>
                </a:lnTo>
                <a:lnTo>
                  <a:pt x="10671" y="1577340"/>
                </a:lnTo>
                <a:close/>
              </a:path>
              <a:path w="3611879" h="1577340">
                <a:moveTo>
                  <a:pt x="3607308" y="9144"/>
                </a:moveTo>
                <a:lnTo>
                  <a:pt x="3602736" y="4572"/>
                </a:lnTo>
                <a:lnTo>
                  <a:pt x="3602736" y="9144"/>
                </a:lnTo>
                <a:lnTo>
                  <a:pt x="3607308" y="9144"/>
                </a:lnTo>
                <a:close/>
              </a:path>
              <a:path w="3611879" h="1577340">
                <a:moveTo>
                  <a:pt x="3607308" y="1568196"/>
                </a:moveTo>
                <a:lnTo>
                  <a:pt x="3607308" y="9144"/>
                </a:lnTo>
                <a:lnTo>
                  <a:pt x="3602736" y="9144"/>
                </a:lnTo>
                <a:lnTo>
                  <a:pt x="3602736" y="1568196"/>
                </a:lnTo>
                <a:lnTo>
                  <a:pt x="3607308" y="1568196"/>
                </a:lnTo>
                <a:close/>
              </a:path>
              <a:path w="3611879" h="1577340">
                <a:moveTo>
                  <a:pt x="3607308" y="1577340"/>
                </a:moveTo>
                <a:lnTo>
                  <a:pt x="3607308" y="1568196"/>
                </a:lnTo>
                <a:lnTo>
                  <a:pt x="3602736" y="1572768"/>
                </a:lnTo>
                <a:lnTo>
                  <a:pt x="3602736" y="1577340"/>
                </a:lnTo>
                <a:lnTo>
                  <a:pt x="3607308" y="1577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386721" y="4975349"/>
            <a:ext cx="360172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" marR="15049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232CC"/>
                </a:solidFill>
                <a:latin typeface="Arial"/>
                <a:cs typeface="Arial"/>
              </a:rPr>
              <a:t>O </a:t>
            </a:r>
            <a:r>
              <a:rPr sz="1600" b="1" spc="-5" dirty="0">
                <a:solidFill>
                  <a:srgbClr val="3232CC"/>
                </a:solidFill>
                <a:latin typeface="Arial"/>
                <a:cs typeface="Arial"/>
              </a:rPr>
              <a:t>extensor de sinal </a:t>
            </a:r>
            <a:r>
              <a:rPr sz="1600" spc="-5" dirty="0">
                <a:solidFill>
                  <a:srgbClr val="3232CC"/>
                </a:solidFill>
                <a:latin typeface="Arial"/>
                <a:cs typeface="Arial"/>
              </a:rPr>
              <a:t>cria uma  constante de 32 bits em  complemento para 2, a partir dos 16  bits menos </a:t>
            </a:r>
            <a:r>
              <a:rPr sz="1600" dirty="0">
                <a:solidFill>
                  <a:srgbClr val="3232CC"/>
                </a:solidFill>
                <a:latin typeface="Arial"/>
                <a:cs typeface="Arial"/>
              </a:rPr>
              <a:t>significativos </a:t>
            </a:r>
            <a:r>
              <a:rPr sz="1600" spc="-5" dirty="0">
                <a:solidFill>
                  <a:srgbClr val="3232CC"/>
                </a:solidFill>
                <a:latin typeface="Arial"/>
                <a:cs typeface="Arial"/>
              </a:rPr>
              <a:t>da instrução  (o </a:t>
            </a:r>
            <a:r>
              <a:rPr sz="1600" dirty="0">
                <a:solidFill>
                  <a:srgbClr val="3232CC"/>
                </a:solidFill>
                <a:latin typeface="Arial"/>
                <a:cs typeface="Arial"/>
              </a:rPr>
              <a:t>bit </a:t>
            </a:r>
            <a:r>
              <a:rPr sz="1600" spc="-5" dirty="0">
                <a:solidFill>
                  <a:srgbClr val="3232CC"/>
                </a:solidFill>
                <a:latin typeface="Arial"/>
                <a:cs typeface="Arial"/>
              </a:rPr>
              <a:t>15 é replicado nos 16 mais  significativos da constante de</a:t>
            </a:r>
            <a:r>
              <a:rPr sz="1600" spc="3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232CC"/>
                </a:solidFill>
                <a:latin typeface="Arial"/>
                <a:cs typeface="Arial"/>
              </a:rPr>
              <a:t>saída)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059558" y="5500116"/>
            <a:ext cx="4247515" cy="1015365"/>
          </a:xfrm>
          <a:custGeom>
            <a:avLst/>
            <a:gdLst/>
            <a:ahLst/>
            <a:cxnLst/>
            <a:rect l="l" t="t" r="r" b="b"/>
            <a:pathLst>
              <a:path w="4247515" h="1015365">
                <a:moveTo>
                  <a:pt x="0" y="0"/>
                </a:moveTo>
                <a:lnTo>
                  <a:pt x="0" y="1014984"/>
                </a:lnTo>
                <a:lnTo>
                  <a:pt x="4247388" y="1014984"/>
                </a:lnTo>
                <a:lnTo>
                  <a:pt x="42473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54986" y="5495544"/>
            <a:ext cx="4258310" cy="1024255"/>
          </a:xfrm>
          <a:custGeom>
            <a:avLst/>
            <a:gdLst/>
            <a:ahLst/>
            <a:cxnLst/>
            <a:rect l="l" t="t" r="r" b="b"/>
            <a:pathLst>
              <a:path w="4258309" h="1024254">
                <a:moveTo>
                  <a:pt x="4258056" y="1024128"/>
                </a:moveTo>
                <a:lnTo>
                  <a:pt x="4258056" y="0"/>
                </a:lnTo>
                <a:lnTo>
                  <a:pt x="0" y="0"/>
                </a:lnTo>
                <a:lnTo>
                  <a:pt x="0" y="1024128"/>
                </a:lnTo>
                <a:lnTo>
                  <a:pt x="4572" y="1024128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4247388" y="9144"/>
                </a:lnTo>
                <a:lnTo>
                  <a:pt x="4247388" y="4572"/>
                </a:lnTo>
                <a:lnTo>
                  <a:pt x="4251960" y="9144"/>
                </a:lnTo>
                <a:lnTo>
                  <a:pt x="4251960" y="1024128"/>
                </a:lnTo>
                <a:lnTo>
                  <a:pt x="4258056" y="1024128"/>
                </a:lnTo>
                <a:close/>
              </a:path>
              <a:path w="4258309" h="1024254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4258309" h="1024254">
                <a:moveTo>
                  <a:pt x="9144" y="1014984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014984"/>
                </a:lnTo>
                <a:lnTo>
                  <a:pt x="9144" y="1014984"/>
                </a:lnTo>
                <a:close/>
              </a:path>
              <a:path w="4258309" h="1024254">
                <a:moveTo>
                  <a:pt x="4251960" y="1014984"/>
                </a:moveTo>
                <a:lnTo>
                  <a:pt x="4572" y="1014984"/>
                </a:lnTo>
                <a:lnTo>
                  <a:pt x="9144" y="1019556"/>
                </a:lnTo>
                <a:lnTo>
                  <a:pt x="9144" y="1024128"/>
                </a:lnTo>
                <a:lnTo>
                  <a:pt x="4247388" y="1024128"/>
                </a:lnTo>
                <a:lnTo>
                  <a:pt x="4247388" y="1019556"/>
                </a:lnTo>
                <a:lnTo>
                  <a:pt x="4251960" y="1014984"/>
                </a:lnTo>
                <a:close/>
              </a:path>
              <a:path w="4258309" h="1024254">
                <a:moveTo>
                  <a:pt x="9144" y="1024128"/>
                </a:moveTo>
                <a:lnTo>
                  <a:pt x="9144" y="1019556"/>
                </a:lnTo>
                <a:lnTo>
                  <a:pt x="4572" y="1014984"/>
                </a:lnTo>
                <a:lnTo>
                  <a:pt x="4572" y="1024128"/>
                </a:lnTo>
                <a:lnTo>
                  <a:pt x="9144" y="1024128"/>
                </a:lnTo>
                <a:close/>
              </a:path>
              <a:path w="4258309" h="1024254">
                <a:moveTo>
                  <a:pt x="4251960" y="9144"/>
                </a:moveTo>
                <a:lnTo>
                  <a:pt x="4247388" y="4572"/>
                </a:lnTo>
                <a:lnTo>
                  <a:pt x="4247388" y="9144"/>
                </a:lnTo>
                <a:lnTo>
                  <a:pt x="4251960" y="9144"/>
                </a:lnTo>
                <a:close/>
              </a:path>
              <a:path w="4258309" h="1024254">
                <a:moveTo>
                  <a:pt x="4251960" y="1014984"/>
                </a:moveTo>
                <a:lnTo>
                  <a:pt x="4251960" y="9144"/>
                </a:lnTo>
                <a:lnTo>
                  <a:pt x="4247388" y="9144"/>
                </a:lnTo>
                <a:lnTo>
                  <a:pt x="4247388" y="1014984"/>
                </a:lnTo>
                <a:lnTo>
                  <a:pt x="4251960" y="1014984"/>
                </a:lnTo>
                <a:close/>
              </a:path>
              <a:path w="4258309" h="1024254">
                <a:moveTo>
                  <a:pt x="4251960" y="1024128"/>
                </a:moveTo>
                <a:lnTo>
                  <a:pt x="4251960" y="1014984"/>
                </a:lnTo>
                <a:lnTo>
                  <a:pt x="4247388" y="1019556"/>
                </a:lnTo>
                <a:lnTo>
                  <a:pt x="4247388" y="1024128"/>
                </a:lnTo>
                <a:lnTo>
                  <a:pt x="4251960" y="1024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059558" y="5527037"/>
            <a:ext cx="42475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 marR="95885" indent="1270" algn="ctr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3232CC"/>
                </a:solidFill>
                <a:latin typeface="Arial"/>
                <a:cs typeface="Arial"/>
              </a:rPr>
              <a:t>Por uma </a:t>
            </a:r>
            <a:r>
              <a:rPr sz="1500" dirty="0">
                <a:solidFill>
                  <a:srgbClr val="3232CC"/>
                </a:solidFill>
                <a:latin typeface="Arial"/>
                <a:cs typeface="Arial"/>
              </a:rPr>
              <a:t>questão de conveniência de desenho  dos diagramas, </a:t>
            </a:r>
            <a:r>
              <a:rPr sz="1500" spc="-5" dirty="0">
                <a:solidFill>
                  <a:srgbClr val="3232CC"/>
                </a:solidFill>
                <a:latin typeface="Arial"/>
                <a:cs typeface="Arial"/>
              </a:rPr>
              <a:t>o </a:t>
            </a:r>
            <a:r>
              <a:rPr sz="1500" dirty="0">
                <a:solidFill>
                  <a:srgbClr val="3232CC"/>
                </a:solidFill>
                <a:latin typeface="Arial"/>
                <a:cs typeface="Arial"/>
              </a:rPr>
              <a:t>barramento de dados da  </a:t>
            </a:r>
            <a:r>
              <a:rPr sz="1500" spc="-5" dirty="0">
                <a:solidFill>
                  <a:srgbClr val="3232CC"/>
                </a:solidFill>
                <a:latin typeface="Arial"/>
                <a:cs typeface="Arial"/>
              </a:rPr>
              <a:t>memória </a:t>
            </a:r>
            <a:r>
              <a:rPr sz="1500" dirty="0">
                <a:solidFill>
                  <a:srgbClr val="3232CC"/>
                </a:solidFill>
                <a:latin typeface="Arial"/>
                <a:cs typeface="Arial"/>
              </a:rPr>
              <a:t>(bidirecional) está separado em</a:t>
            </a:r>
            <a:r>
              <a:rPr sz="1500" spc="-6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232CC"/>
                </a:solidFill>
                <a:latin typeface="Arial"/>
                <a:cs typeface="Arial"/>
              </a:rPr>
              <a:t>dados  para escrita </a:t>
            </a:r>
            <a:r>
              <a:rPr sz="1500" spc="-5" dirty="0">
                <a:solidFill>
                  <a:srgbClr val="3232CC"/>
                </a:solidFill>
                <a:latin typeface="Arial"/>
                <a:cs typeface="Arial"/>
              </a:rPr>
              <a:t>e </a:t>
            </a:r>
            <a:r>
              <a:rPr sz="1500" dirty="0">
                <a:solidFill>
                  <a:srgbClr val="3232CC"/>
                </a:solidFill>
                <a:latin typeface="Arial"/>
                <a:cs typeface="Arial"/>
              </a:rPr>
              <a:t>dados de</a:t>
            </a:r>
            <a:r>
              <a:rPr sz="1500" spc="-6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232CC"/>
                </a:solidFill>
                <a:latin typeface="Arial"/>
                <a:cs typeface="Arial"/>
              </a:rPr>
              <a:t>leitura</a:t>
            </a:r>
            <a:endParaRPr sz="15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5902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Módulo de </a:t>
            </a:r>
            <a:r>
              <a:rPr dirty="0"/>
              <a:t>extensão </a:t>
            </a:r>
            <a:r>
              <a:rPr spc="-5" dirty="0"/>
              <a:t>de </a:t>
            </a:r>
            <a:r>
              <a:rPr dirty="0"/>
              <a:t>sinal </a:t>
            </a:r>
            <a:r>
              <a:rPr spc="-5" dirty="0"/>
              <a:t>–</a:t>
            </a:r>
            <a:r>
              <a:rPr spc="20" dirty="0"/>
              <a:t> </a:t>
            </a:r>
            <a:r>
              <a:rPr spc="-10" dirty="0"/>
              <a:t>VHDL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3941" y="1477771"/>
            <a:ext cx="2007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library</a:t>
            </a:r>
            <a:r>
              <a:rPr sz="2000" b="1" spc="-6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ieee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3941" y="1846579"/>
            <a:ext cx="4293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use</a:t>
            </a:r>
            <a:r>
              <a:rPr sz="2000" b="1" spc="-3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ieee.std_logic_1164</a:t>
            </a:r>
            <a:r>
              <a:rPr sz="2000" b="1" spc="-5" dirty="0">
                <a:latin typeface="Courier New"/>
                <a:cs typeface="Courier New"/>
              </a:rPr>
              <a:t>.</a:t>
            </a: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all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3941" y="2582670"/>
            <a:ext cx="3074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entity </a:t>
            </a:r>
            <a:r>
              <a:rPr sz="2000" b="1" spc="-5" dirty="0">
                <a:latin typeface="Courier New"/>
                <a:cs typeface="Courier New"/>
              </a:rPr>
              <a:t>SignExtend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is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0148" y="2889604"/>
            <a:ext cx="536003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20500"/>
              </a:lnSpc>
              <a:spcBef>
                <a:spcPts val="100"/>
              </a:spcBef>
              <a:tabLst>
                <a:tab pos="626745" algn="l"/>
              </a:tabLst>
            </a:pP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in	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std_logic_vector</a:t>
            </a:r>
            <a:r>
              <a:rPr sz="2000" b="1" spc="-5" dirty="0"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15 </a:t>
            </a: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downto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000" b="1" spc="-5" dirty="0">
                <a:latin typeface="Courier New"/>
                <a:cs typeface="Courier New"/>
              </a:rPr>
              <a:t>);  </a:t>
            </a: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out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std_logic_vector</a:t>
            </a:r>
            <a:r>
              <a:rPr sz="2000" b="1" spc="-5" dirty="0"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31 </a:t>
            </a: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downto</a:t>
            </a:r>
            <a:r>
              <a:rPr sz="2000" b="1" spc="-1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000" b="1" spc="-5" dirty="0">
                <a:latin typeface="Courier New"/>
                <a:cs typeface="Courier New"/>
              </a:rPr>
              <a:t>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3941" y="2889604"/>
            <a:ext cx="2312035" cy="112903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R="12700" algn="r">
              <a:lnSpc>
                <a:spcPct val="100000"/>
              </a:lnSpc>
              <a:spcBef>
                <a:spcPts val="590"/>
              </a:spcBef>
              <a:tabLst>
                <a:tab pos="1944370" algn="l"/>
              </a:tabLst>
            </a:pP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port</a:t>
            </a:r>
            <a:r>
              <a:rPr sz="2000" b="1" spc="-5" dirty="0">
                <a:latin typeface="Courier New"/>
                <a:cs typeface="Courier New"/>
              </a:rPr>
              <a:t>(dataI</a:t>
            </a:r>
            <a:r>
              <a:rPr sz="2000" b="1" dirty="0">
                <a:latin typeface="Courier New"/>
                <a:cs typeface="Courier New"/>
              </a:rPr>
              <a:t>n	:</a:t>
            </a:r>
            <a:endParaRPr sz="2000">
              <a:latin typeface="Courier New"/>
              <a:cs typeface="Courier New"/>
            </a:endParaRPr>
          </a:p>
          <a:p>
            <a:pPr marL="12700" marR="5080" indent="901700" algn="r">
              <a:lnSpc>
                <a:spcPts val="2900"/>
              </a:lnSpc>
              <a:spcBef>
                <a:spcPts val="170"/>
              </a:spcBef>
            </a:pPr>
            <a:r>
              <a:rPr sz="2000" b="1" spc="-5" dirty="0">
                <a:latin typeface="Courier New"/>
                <a:cs typeface="Courier New"/>
              </a:rPr>
              <a:t>dataOut</a:t>
            </a:r>
            <a:r>
              <a:rPr sz="2000" b="1" spc="-8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:  </a:t>
            </a: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sz="2000" b="1" spc="-6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SignExtend;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44891" y="4494569"/>
          <a:ext cx="7684134" cy="1359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0465">
                <a:tc>
                  <a:txBody>
                    <a:bodyPr/>
                    <a:lstStyle/>
                    <a:p>
                      <a:pPr marL="31750">
                        <a:lnSpc>
                          <a:spcPts val="1945"/>
                        </a:lnSpc>
                      </a:pPr>
                      <a:r>
                        <a:rPr sz="2000" b="1" spc="-5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architecture</a:t>
                      </a:r>
                      <a:r>
                        <a:rPr sz="2000" b="1" spc="-35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Behavioral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b="1" spc="-5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begin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945"/>
                        </a:lnSpc>
                      </a:pPr>
                      <a:r>
                        <a:rPr sz="2000" b="1" spc="-5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94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SignExtend</a:t>
                      </a:r>
                      <a:r>
                        <a:rPr sz="20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45">
                <a:tc>
                  <a:txBody>
                    <a:bodyPr/>
                    <a:lstStyle/>
                    <a:p>
                      <a:pPr marL="212725">
                        <a:lnSpc>
                          <a:spcPts val="239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dataOut(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31 </a:t>
                      </a:r>
                      <a:r>
                        <a:rPr sz="2000" b="1" spc="-5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downto</a:t>
                      </a:r>
                      <a:r>
                        <a:rPr sz="2000" b="1" spc="-35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9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&lt;=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9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b="1" spc="-5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others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=&gt;</a:t>
                      </a:r>
                      <a:r>
                        <a:rPr sz="20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dataIn(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));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95">
                <a:tc>
                  <a:txBody>
                    <a:bodyPr/>
                    <a:lstStyle/>
                    <a:p>
                      <a:pPr marL="212725">
                        <a:lnSpc>
                          <a:spcPts val="235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dataOut(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15 </a:t>
                      </a:r>
                      <a:r>
                        <a:rPr sz="2000" b="1" spc="-5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downto</a:t>
                      </a:r>
                      <a:r>
                        <a:rPr sz="2000" b="1" spc="-30" dirty="0">
                          <a:solidFill>
                            <a:srgbClr val="3232CC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5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&lt;=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5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dataIn;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463941" y="5897369"/>
            <a:ext cx="2312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sz="2000" b="1" spc="-6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Behavioral;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71593" y="2284475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0" y="0"/>
                </a:moveTo>
                <a:lnTo>
                  <a:pt x="298703" y="0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53534" y="2217420"/>
            <a:ext cx="198120" cy="134620"/>
          </a:xfrm>
          <a:custGeom>
            <a:avLst/>
            <a:gdLst/>
            <a:ahLst/>
            <a:cxnLst/>
            <a:rect l="l" t="t" r="r" b="b"/>
            <a:pathLst>
              <a:path w="198120" h="134619">
                <a:moveTo>
                  <a:pt x="198120" y="67056"/>
                </a:moveTo>
                <a:lnTo>
                  <a:pt x="0" y="0"/>
                </a:lnTo>
                <a:lnTo>
                  <a:pt x="0" y="134112"/>
                </a:lnTo>
                <a:lnTo>
                  <a:pt x="198120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63362" y="228447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7179" y="0"/>
                </a:lnTo>
              </a:path>
            </a:pathLst>
          </a:custGeom>
          <a:ln w="21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43778" y="2217420"/>
            <a:ext cx="200025" cy="134620"/>
          </a:xfrm>
          <a:custGeom>
            <a:avLst/>
            <a:gdLst/>
            <a:ahLst/>
            <a:cxnLst/>
            <a:rect l="l" t="t" r="r" b="b"/>
            <a:pathLst>
              <a:path w="200025" h="134619">
                <a:moveTo>
                  <a:pt x="199644" y="67056"/>
                </a:moveTo>
                <a:lnTo>
                  <a:pt x="0" y="0"/>
                </a:lnTo>
                <a:lnTo>
                  <a:pt x="0" y="134112"/>
                </a:lnTo>
                <a:lnTo>
                  <a:pt x="199644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52365" y="2199132"/>
            <a:ext cx="119380" cy="161925"/>
          </a:xfrm>
          <a:custGeom>
            <a:avLst/>
            <a:gdLst/>
            <a:ahLst/>
            <a:cxnLst/>
            <a:rect l="l" t="t" r="r" b="b"/>
            <a:pathLst>
              <a:path w="119379" h="161925">
                <a:moveTo>
                  <a:pt x="118871" y="0"/>
                </a:moveTo>
                <a:lnTo>
                  <a:pt x="0" y="161543"/>
                </a:lnTo>
              </a:path>
            </a:pathLst>
          </a:custGeom>
          <a:ln w="107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71675" y="2014296"/>
            <a:ext cx="177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"/>
                <a:cs typeface="Arial"/>
              </a:rPr>
              <a:t>1</a:t>
            </a:r>
            <a:r>
              <a:rPr sz="1100" spc="-5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50229" y="2199132"/>
            <a:ext cx="137160" cy="161925"/>
          </a:xfrm>
          <a:custGeom>
            <a:avLst/>
            <a:gdLst/>
            <a:ahLst/>
            <a:cxnLst/>
            <a:rect l="l" t="t" r="r" b="b"/>
            <a:pathLst>
              <a:path w="137159" h="161925">
                <a:moveTo>
                  <a:pt x="137159" y="0"/>
                </a:moveTo>
                <a:lnTo>
                  <a:pt x="0" y="161543"/>
                </a:lnTo>
              </a:path>
            </a:pathLst>
          </a:custGeom>
          <a:ln w="10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166490" y="2014296"/>
            <a:ext cx="177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"/>
                <a:cs typeface="Arial"/>
              </a:rPr>
              <a:t>3</a:t>
            </a:r>
            <a:r>
              <a:rPr sz="1100" spc="-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51654" y="1827276"/>
            <a:ext cx="751840" cy="905510"/>
          </a:xfrm>
          <a:custGeom>
            <a:avLst/>
            <a:gdLst/>
            <a:ahLst/>
            <a:cxnLst/>
            <a:rect l="l" t="t" r="r" b="b"/>
            <a:pathLst>
              <a:path w="751840" h="905510">
                <a:moveTo>
                  <a:pt x="751332" y="452628"/>
                </a:moveTo>
                <a:lnTo>
                  <a:pt x="748812" y="399850"/>
                </a:lnTo>
                <a:lnTo>
                  <a:pt x="741437" y="348858"/>
                </a:lnTo>
                <a:lnTo>
                  <a:pt x="729483" y="299992"/>
                </a:lnTo>
                <a:lnTo>
                  <a:pt x="713227" y="253592"/>
                </a:lnTo>
                <a:lnTo>
                  <a:pt x="692946" y="209998"/>
                </a:lnTo>
                <a:lnTo>
                  <a:pt x="668916" y="169550"/>
                </a:lnTo>
                <a:lnTo>
                  <a:pt x="641413" y="132588"/>
                </a:lnTo>
                <a:lnTo>
                  <a:pt x="610715" y="99451"/>
                </a:lnTo>
                <a:lnTo>
                  <a:pt x="577097" y="70479"/>
                </a:lnTo>
                <a:lnTo>
                  <a:pt x="540837" y="46013"/>
                </a:lnTo>
                <a:lnTo>
                  <a:pt x="502211" y="26392"/>
                </a:lnTo>
                <a:lnTo>
                  <a:pt x="461496" y="11956"/>
                </a:lnTo>
                <a:lnTo>
                  <a:pt x="418968" y="3045"/>
                </a:lnTo>
                <a:lnTo>
                  <a:pt x="374904" y="0"/>
                </a:lnTo>
                <a:lnTo>
                  <a:pt x="331143" y="3045"/>
                </a:lnTo>
                <a:lnTo>
                  <a:pt x="288875" y="11956"/>
                </a:lnTo>
                <a:lnTo>
                  <a:pt x="248380" y="26392"/>
                </a:lnTo>
                <a:lnTo>
                  <a:pt x="209938" y="46013"/>
                </a:lnTo>
                <a:lnTo>
                  <a:pt x="173829" y="70479"/>
                </a:lnTo>
                <a:lnTo>
                  <a:pt x="140332" y="99451"/>
                </a:lnTo>
                <a:lnTo>
                  <a:pt x="109728" y="132588"/>
                </a:lnTo>
                <a:lnTo>
                  <a:pt x="82296" y="169550"/>
                </a:lnTo>
                <a:lnTo>
                  <a:pt x="58316" y="209998"/>
                </a:lnTo>
                <a:lnTo>
                  <a:pt x="38068" y="253592"/>
                </a:lnTo>
                <a:lnTo>
                  <a:pt x="21833" y="299992"/>
                </a:lnTo>
                <a:lnTo>
                  <a:pt x="9890" y="348858"/>
                </a:lnTo>
                <a:lnTo>
                  <a:pt x="2519" y="399850"/>
                </a:lnTo>
                <a:lnTo>
                  <a:pt x="0" y="452628"/>
                </a:lnTo>
                <a:lnTo>
                  <a:pt x="2519" y="505405"/>
                </a:lnTo>
                <a:lnTo>
                  <a:pt x="9890" y="556397"/>
                </a:lnTo>
                <a:lnTo>
                  <a:pt x="21833" y="605263"/>
                </a:lnTo>
                <a:lnTo>
                  <a:pt x="38068" y="651663"/>
                </a:lnTo>
                <a:lnTo>
                  <a:pt x="58316" y="695257"/>
                </a:lnTo>
                <a:lnTo>
                  <a:pt x="82296" y="735705"/>
                </a:lnTo>
                <a:lnTo>
                  <a:pt x="109728" y="772668"/>
                </a:lnTo>
                <a:lnTo>
                  <a:pt x="140332" y="805805"/>
                </a:lnTo>
                <a:lnTo>
                  <a:pt x="173829" y="834776"/>
                </a:lnTo>
                <a:lnTo>
                  <a:pt x="209938" y="859242"/>
                </a:lnTo>
                <a:lnTo>
                  <a:pt x="248380" y="878863"/>
                </a:lnTo>
                <a:lnTo>
                  <a:pt x="288875" y="893299"/>
                </a:lnTo>
                <a:lnTo>
                  <a:pt x="331143" y="902210"/>
                </a:lnTo>
                <a:lnTo>
                  <a:pt x="374904" y="905256"/>
                </a:lnTo>
                <a:lnTo>
                  <a:pt x="418968" y="902210"/>
                </a:lnTo>
                <a:lnTo>
                  <a:pt x="461496" y="893299"/>
                </a:lnTo>
                <a:lnTo>
                  <a:pt x="502211" y="878863"/>
                </a:lnTo>
                <a:lnTo>
                  <a:pt x="540837" y="859242"/>
                </a:lnTo>
                <a:lnTo>
                  <a:pt x="577097" y="834776"/>
                </a:lnTo>
                <a:lnTo>
                  <a:pt x="610715" y="805805"/>
                </a:lnTo>
                <a:lnTo>
                  <a:pt x="641413" y="772668"/>
                </a:lnTo>
                <a:lnTo>
                  <a:pt x="668916" y="735705"/>
                </a:lnTo>
                <a:lnTo>
                  <a:pt x="692946" y="695257"/>
                </a:lnTo>
                <a:lnTo>
                  <a:pt x="713227" y="651663"/>
                </a:lnTo>
                <a:lnTo>
                  <a:pt x="729483" y="605263"/>
                </a:lnTo>
                <a:lnTo>
                  <a:pt x="741437" y="556397"/>
                </a:lnTo>
                <a:lnTo>
                  <a:pt x="748812" y="505405"/>
                </a:lnTo>
                <a:lnTo>
                  <a:pt x="751332" y="45262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51653" y="1827275"/>
            <a:ext cx="751840" cy="905510"/>
          </a:xfrm>
          <a:custGeom>
            <a:avLst/>
            <a:gdLst/>
            <a:ahLst/>
            <a:cxnLst/>
            <a:rect l="l" t="t" r="r" b="b"/>
            <a:pathLst>
              <a:path w="751840" h="905510">
                <a:moveTo>
                  <a:pt x="751331" y="452627"/>
                </a:moveTo>
                <a:lnTo>
                  <a:pt x="748812" y="399850"/>
                </a:lnTo>
                <a:lnTo>
                  <a:pt x="741437" y="348858"/>
                </a:lnTo>
                <a:lnTo>
                  <a:pt x="729483" y="299992"/>
                </a:lnTo>
                <a:lnTo>
                  <a:pt x="713227" y="253592"/>
                </a:lnTo>
                <a:lnTo>
                  <a:pt x="692946" y="209998"/>
                </a:lnTo>
                <a:lnTo>
                  <a:pt x="668916" y="169550"/>
                </a:lnTo>
                <a:lnTo>
                  <a:pt x="641413" y="132587"/>
                </a:lnTo>
                <a:lnTo>
                  <a:pt x="610715" y="99450"/>
                </a:lnTo>
                <a:lnTo>
                  <a:pt x="577097" y="70479"/>
                </a:lnTo>
                <a:lnTo>
                  <a:pt x="540837" y="46013"/>
                </a:lnTo>
                <a:lnTo>
                  <a:pt x="502211" y="26392"/>
                </a:lnTo>
                <a:lnTo>
                  <a:pt x="461496" y="11956"/>
                </a:lnTo>
                <a:lnTo>
                  <a:pt x="418968" y="3045"/>
                </a:lnTo>
                <a:lnTo>
                  <a:pt x="374903" y="0"/>
                </a:lnTo>
                <a:lnTo>
                  <a:pt x="331143" y="3045"/>
                </a:lnTo>
                <a:lnTo>
                  <a:pt x="288875" y="11956"/>
                </a:lnTo>
                <a:lnTo>
                  <a:pt x="248380" y="26392"/>
                </a:lnTo>
                <a:lnTo>
                  <a:pt x="209938" y="46013"/>
                </a:lnTo>
                <a:lnTo>
                  <a:pt x="173829" y="70479"/>
                </a:lnTo>
                <a:lnTo>
                  <a:pt x="140332" y="99450"/>
                </a:lnTo>
                <a:lnTo>
                  <a:pt x="109727" y="132587"/>
                </a:lnTo>
                <a:lnTo>
                  <a:pt x="82295" y="169550"/>
                </a:lnTo>
                <a:lnTo>
                  <a:pt x="58316" y="209998"/>
                </a:lnTo>
                <a:lnTo>
                  <a:pt x="38068" y="253592"/>
                </a:lnTo>
                <a:lnTo>
                  <a:pt x="21833" y="299992"/>
                </a:lnTo>
                <a:lnTo>
                  <a:pt x="9890" y="348858"/>
                </a:lnTo>
                <a:lnTo>
                  <a:pt x="2519" y="399850"/>
                </a:lnTo>
                <a:lnTo>
                  <a:pt x="0" y="452627"/>
                </a:lnTo>
                <a:lnTo>
                  <a:pt x="2519" y="505405"/>
                </a:lnTo>
                <a:lnTo>
                  <a:pt x="9890" y="556397"/>
                </a:lnTo>
                <a:lnTo>
                  <a:pt x="21833" y="605263"/>
                </a:lnTo>
                <a:lnTo>
                  <a:pt x="38068" y="651663"/>
                </a:lnTo>
                <a:lnTo>
                  <a:pt x="58316" y="695257"/>
                </a:lnTo>
                <a:lnTo>
                  <a:pt x="82295" y="735705"/>
                </a:lnTo>
                <a:lnTo>
                  <a:pt x="109727" y="772667"/>
                </a:lnTo>
                <a:lnTo>
                  <a:pt x="140332" y="805804"/>
                </a:lnTo>
                <a:lnTo>
                  <a:pt x="173829" y="834776"/>
                </a:lnTo>
                <a:lnTo>
                  <a:pt x="209938" y="859242"/>
                </a:lnTo>
                <a:lnTo>
                  <a:pt x="248380" y="878863"/>
                </a:lnTo>
                <a:lnTo>
                  <a:pt x="288875" y="893299"/>
                </a:lnTo>
                <a:lnTo>
                  <a:pt x="331143" y="902210"/>
                </a:lnTo>
                <a:lnTo>
                  <a:pt x="374903" y="905255"/>
                </a:lnTo>
                <a:lnTo>
                  <a:pt x="418968" y="902210"/>
                </a:lnTo>
                <a:lnTo>
                  <a:pt x="461496" y="893299"/>
                </a:lnTo>
                <a:lnTo>
                  <a:pt x="502211" y="878863"/>
                </a:lnTo>
                <a:lnTo>
                  <a:pt x="540837" y="859242"/>
                </a:lnTo>
                <a:lnTo>
                  <a:pt x="577097" y="834776"/>
                </a:lnTo>
                <a:lnTo>
                  <a:pt x="610715" y="805804"/>
                </a:lnTo>
                <a:lnTo>
                  <a:pt x="641413" y="772667"/>
                </a:lnTo>
                <a:lnTo>
                  <a:pt x="668916" y="735705"/>
                </a:lnTo>
                <a:lnTo>
                  <a:pt x="692946" y="695257"/>
                </a:lnTo>
                <a:lnTo>
                  <a:pt x="713227" y="651663"/>
                </a:lnTo>
                <a:lnTo>
                  <a:pt x="729483" y="605263"/>
                </a:lnTo>
                <a:lnTo>
                  <a:pt x="741437" y="556397"/>
                </a:lnTo>
                <a:lnTo>
                  <a:pt x="748812" y="505405"/>
                </a:lnTo>
                <a:lnTo>
                  <a:pt x="751331" y="452627"/>
                </a:lnTo>
                <a:close/>
              </a:path>
            </a:pathLst>
          </a:custGeom>
          <a:ln w="12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424302" y="2035186"/>
            <a:ext cx="616585" cy="4622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03505">
              <a:lnSpc>
                <a:spcPts val="1700"/>
              </a:lnSpc>
              <a:spcBef>
                <a:spcPts val="180"/>
              </a:spcBef>
            </a:pPr>
            <a:r>
              <a:rPr sz="1450" b="1" spc="-25" dirty="0">
                <a:latin typeface="Arial"/>
                <a:cs typeface="Arial"/>
              </a:rPr>
              <a:t>Sign  </a:t>
            </a:r>
            <a:r>
              <a:rPr sz="1450" b="1" spc="-50" dirty="0">
                <a:latin typeface="Arial"/>
                <a:cs typeface="Arial"/>
              </a:rPr>
              <a:t>E</a:t>
            </a:r>
            <a:r>
              <a:rPr sz="1450" b="1" spc="-55" dirty="0">
                <a:latin typeface="Arial"/>
                <a:cs typeface="Arial"/>
              </a:rPr>
              <a:t>x</a:t>
            </a:r>
            <a:r>
              <a:rPr sz="1450" b="1" spc="15" dirty="0">
                <a:latin typeface="Arial"/>
                <a:cs typeface="Arial"/>
              </a:rPr>
              <a:t>t</a:t>
            </a:r>
            <a:r>
              <a:rPr sz="1450" b="1" spc="-55" dirty="0">
                <a:latin typeface="Arial"/>
                <a:cs typeface="Arial"/>
              </a:rPr>
              <a:t>e</a:t>
            </a:r>
            <a:r>
              <a:rPr sz="1450" b="1" spc="-50" dirty="0">
                <a:latin typeface="Arial"/>
                <a:cs typeface="Arial"/>
              </a:rPr>
              <a:t>n</a:t>
            </a:r>
            <a:r>
              <a:rPr sz="1450" b="1" spc="-15" dirty="0">
                <a:latin typeface="Arial"/>
                <a:cs typeface="Arial"/>
              </a:rPr>
              <a:t>d</a:t>
            </a:r>
            <a:endParaRPr sz="14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6378839" y="2175840"/>
            <a:ext cx="421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"/>
                <a:cs typeface="Arial"/>
              </a:rPr>
              <a:t>d</a:t>
            </a:r>
            <a:r>
              <a:rPr sz="1100" spc="60" dirty="0">
                <a:latin typeface="Arial"/>
                <a:cs typeface="Arial"/>
              </a:rPr>
              <a:t>a</a:t>
            </a:r>
            <a:r>
              <a:rPr sz="1100" spc="25" dirty="0">
                <a:latin typeface="Arial"/>
                <a:cs typeface="Arial"/>
              </a:rPr>
              <a:t>t</a:t>
            </a:r>
            <a:r>
              <a:rPr sz="1100" spc="-25" dirty="0">
                <a:latin typeface="Arial"/>
                <a:cs typeface="Arial"/>
              </a:rPr>
              <a:t>a</a:t>
            </a:r>
            <a:r>
              <a:rPr sz="1100" spc="15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00838" y="2175840"/>
            <a:ext cx="5334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"/>
                <a:cs typeface="Arial"/>
              </a:rPr>
              <a:t>d</a:t>
            </a:r>
            <a:r>
              <a:rPr sz="1100" spc="60" dirty="0">
                <a:latin typeface="Arial"/>
                <a:cs typeface="Arial"/>
              </a:rPr>
              <a:t>a</a:t>
            </a:r>
            <a:r>
              <a:rPr sz="1100" spc="25" dirty="0">
                <a:latin typeface="Arial"/>
                <a:cs typeface="Arial"/>
              </a:rPr>
              <a:t>t</a:t>
            </a:r>
            <a:r>
              <a:rPr sz="1100" spc="-25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u</a:t>
            </a:r>
            <a:r>
              <a:rPr sz="1100" spc="-5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5406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Módulo de memória </a:t>
            </a:r>
            <a:r>
              <a:rPr spc="-10" dirty="0"/>
              <a:t>RAM </a:t>
            </a:r>
            <a:r>
              <a:rPr spc="-5" dirty="0"/>
              <a:t>–</a:t>
            </a:r>
            <a:r>
              <a:rPr spc="70" dirty="0"/>
              <a:t> </a:t>
            </a:r>
            <a:r>
              <a:rPr spc="-10" dirty="0"/>
              <a:t>VHDL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76641" y="3150208"/>
            <a:ext cx="2479040" cy="7664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400" b="1" spc="-5" dirty="0">
                <a:solidFill>
                  <a:srgbClr val="3232CC"/>
                </a:solidFill>
                <a:latin typeface="Courier New"/>
                <a:cs typeface="Courier New"/>
              </a:rPr>
              <a:t>entity </a:t>
            </a:r>
            <a:r>
              <a:rPr sz="1400" b="1" spc="-5" dirty="0">
                <a:latin typeface="Courier New"/>
                <a:cs typeface="Courier New"/>
              </a:rPr>
              <a:t>RAM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3232CC"/>
                </a:solidFill>
                <a:latin typeface="Courier New"/>
                <a:cs typeface="Courier New"/>
              </a:rPr>
              <a:t>is</a:t>
            </a:r>
            <a:endParaRPr sz="1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1400" b="1" spc="-5" dirty="0">
                <a:solidFill>
                  <a:srgbClr val="3232CC"/>
                </a:solidFill>
                <a:latin typeface="Courier New"/>
                <a:cs typeface="Courier New"/>
              </a:rPr>
              <a:t>generic</a:t>
            </a:r>
            <a:r>
              <a:rPr sz="1400" b="1" spc="-5" dirty="0">
                <a:latin typeface="Courier New"/>
                <a:cs typeface="Courier New"/>
              </a:rPr>
              <a:t>(</a:t>
            </a:r>
            <a:r>
              <a:rPr sz="1400" b="1" spc="-53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ADDR_BUS_SIZE</a:t>
            </a:r>
            <a:endParaRPr sz="1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1400" b="1" spc="-5" dirty="0">
                <a:latin typeface="Courier New"/>
                <a:cs typeface="Courier New"/>
              </a:rPr>
              <a:t>DATA_B</a:t>
            </a:r>
            <a:r>
              <a:rPr sz="1400" b="1" spc="-15" dirty="0">
                <a:latin typeface="Courier New"/>
                <a:cs typeface="Courier New"/>
              </a:rPr>
              <a:t>U</a:t>
            </a:r>
            <a:r>
              <a:rPr sz="1400" b="1" spc="-5" dirty="0">
                <a:latin typeface="Courier New"/>
                <a:cs typeface="Courier New"/>
              </a:rPr>
              <a:t>S_S</a:t>
            </a:r>
            <a:r>
              <a:rPr sz="1400" b="1" spc="-15" dirty="0">
                <a:latin typeface="Courier New"/>
                <a:cs typeface="Courier New"/>
              </a:rPr>
              <a:t>I</a:t>
            </a:r>
            <a:r>
              <a:rPr sz="1400" b="1" spc="-5" dirty="0">
                <a:latin typeface="Courier New"/>
                <a:cs typeface="Courier New"/>
              </a:rPr>
              <a:t>Z</a:t>
            </a:r>
            <a:r>
              <a:rPr sz="1400" b="1" dirty="0">
                <a:latin typeface="Courier New"/>
                <a:cs typeface="Courier New"/>
              </a:rPr>
              <a:t>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0220" y="3397096"/>
            <a:ext cx="2526665" cy="200088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96900">
              <a:lnSpc>
                <a:spcPct val="100000"/>
              </a:lnSpc>
              <a:spcBef>
                <a:spcPts val="360"/>
              </a:spcBef>
            </a:pPr>
            <a:r>
              <a:rPr sz="1400" b="1" dirty="0">
                <a:latin typeface="Courier New"/>
                <a:cs typeface="Courier New"/>
              </a:rPr>
              <a:t>: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positive </a:t>
            </a:r>
            <a:r>
              <a:rPr sz="1400" b="1" spc="-5" dirty="0">
                <a:latin typeface="Courier New"/>
                <a:cs typeface="Courier New"/>
              </a:rPr>
              <a:t>:=</a:t>
            </a:r>
            <a:r>
              <a:rPr sz="1400" b="1" spc="-70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1400" b="1" spc="-5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265"/>
              </a:spcBef>
            </a:pPr>
            <a:r>
              <a:rPr sz="1400" b="1" dirty="0">
                <a:latin typeface="Courier New"/>
                <a:cs typeface="Courier New"/>
              </a:rPr>
              <a:t>: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positive </a:t>
            </a:r>
            <a:r>
              <a:rPr sz="1400" b="1" spc="-5" dirty="0">
                <a:latin typeface="Courier New"/>
                <a:cs typeface="Courier New"/>
              </a:rPr>
              <a:t>:=</a:t>
            </a:r>
            <a:r>
              <a:rPr sz="1400" b="1" spc="-90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32</a:t>
            </a:r>
            <a:r>
              <a:rPr sz="1400" b="1" spc="-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tabLst>
                <a:tab pos="639445" algn="l"/>
              </a:tabLst>
            </a:pPr>
            <a:r>
              <a:rPr sz="1400" b="1" dirty="0">
                <a:latin typeface="Courier New"/>
                <a:cs typeface="Courier New"/>
              </a:rPr>
              <a:t>: </a:t>
            </a:r>
            <a:r>
              <a:rPr sz="1400" b="1" spc="-5" dirty="0">
                <a:solidFill>
                  <a:srgbClr val="3232CC"/>
                </a:solidFill>
                <a:latin typeface="Courier New"/>
                <a:cs typeface="Courier New"/>
              </a:rPr>
              <a:t>in	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std_logic</a:t>
            </a:r>
            <a:r>
              <a:rPr sz="1400" b="1" spc="-1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tabLst>
                <a:tab pos="639445" algn="l"/>
              </a:tabLst>
            </a:pPr>
            <a:r>
              <a:rPr sz="1400" b="1" dirty="0">
                <a:latin typeface="Courier New"/>
                <a:cs typeface="Courier New"/>
              </a:rPr>
              <a:t>: </a:t>
            </a:r>
            <a:r>
              <a:rPr sz="1400" b="1" spc="-5" dirty="0">
                <a:solidFill>
                  <a:srgbClr val="3232CC"/>
                </a:solidFill>
                <a:latin typeface="Courier New"/>
                <a:cs typeface="Courier New"/>
              </a:rPr>
              <a:t>in	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std_logic</a:t>
            </a:r>
            <a:r>
              <a:rPr sz="1400" b="1" spc="-1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tabLst>
                <a:tab pos="639445" algn="l"/>
              </a:tabLst>
            </a:pPr>
            <a:r>
              <a:rPr sz="1400" b="1" dirty="0">
                <a:latin typeface="Courier New"/>
                <a:cs typeface="Courier New"/>
              </a:rPr>
              <a:t>: </a:t>
            </a:r>
            <a:r>
              <a:rPr sz="1400" b="1" spc="-5" dirty="0">
                <a:solidFill>
                  <a:srgbClr val="3232CC"/>
                </a:solidFill>
                <a:latin typeface="Courier New"/>
                <a:cs typeface="Courier New"/>
              </a:rPr>
              <a:t>in	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std_logic</a:t>
            </a:r>
            <a:r>
              <a:rPr sz="1400" b="1" spc="-1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-95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3232CC"/>
                </a:solidFill>
                <a:latin typeface="Courier New"/>
                <a:cs typeface="Courier New"/>
              </a:rPr>
              <a:t>in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-95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3232CC"/>
                </a:solidFill>
                <a:latin typeface="Courier New"/>
                <a:cs typeface="Courier New"/>
              </a:rPr>
              <a:t>in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3232CC"/>
                </a:solidFill>
                <a:latin typeface="Courier New"/>
                <a:cs typeface="Courier New"/>
              </a:rPr>
              <a:t>out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0299" y="4631535"/>
            <a:ext cx="3416300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157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td_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og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c_vect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(A</a:t>
            </a:r>
            <a:r>
              <a:rPr sz="1400" b="1" spc="-15" dirty="0">
                <a:latin typeface="Courier New"/>
                <a:cs typeface="Courier New"/>
              </a:rPr>
              <a:t>D</a:t>
            </a:r>
            <a:r>
              <a:rPr sz="1400" b="1" spc="-5" dirty="0">
                <a:latin typeface="Courier New"/>
                <a:cs typeface="Courier New"/>
              </a:rPr>
              <a:t>DR</a:t>
            </a:r>
            <a:r>
              <a:rPr sz="1400" b="1" spc="-15" dirty="0">
                <a:latin typeface="Courier New"/>
                <a:cs typeface="Courier New"/>
              </a:rPr>
              <a:t>_</a:t>
            </a:r>
            <a:r>
              <a:rPr sz="1400" b="1" spc="-5" dirty="0">
                <a:latin typeface="Courier New"/>
                <a:cs typeface="Courier New"/>
              </a:rPr>
              <a:t>BUS_SI</a:t>
            </a:r>
            <a:r>
              <a:rPr sz="1400" b="1" spc="-15" dirty="0">
                <a:latin typeface="Courier New"/>
                <a:cs typeface="Courier New"/>
              </a:rPr>
              <a:t>Z</a:t>
            </a:r>
            <a:r>
              <a:rPr sz="1400" b="1" spc="-5" dirty="0">
                <a:latin typeface="Courier New"/>
                <a:cs typeface="Courier New"/>
              </a:rPr>
              <a:t>E-</a:t>
            </a:r>
            <a:r>
              <a:rPr sz="1400" b="1" dirty="0">
                <a:latin typeface="Courier New"/>
                <a:cs typeface="Courier New"/>
              </a:rPr>
              <a:t>1  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td_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og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c_vect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(D</a:t>
            </a:r>
            <a:r>
              <a:rPr sz="1400" b="1" spc="-15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TA</a:t>
            </a:r>
            <a:r>
              <a:rPr sz="1400" b="1" spc="-15" dirty="0">
                <a:latin typeface="Courier New"/>
                <a:cs typeface="Courier New"/>
              </a:rPr>
              <a:t>_</a:t>
            </a:r>
            <a:r>
              <a:rPr sz="1400" b="1" spc="-5" dirty="0">
                <a:latin typeface="Courier New"/>
                <a:cs typeface="Courier New"/>
              </a:rPr>
              <a:t>BUS_SI</a:t>
            </a:r>
            <a:r>
              <a:rPr sz="1400" b="1" spc="-15" dirty="0">
                <a:latin typeface="Courier New"/>
                <a:cs typeface="Courier New"/>
              </a:rPr>
              <a:t>Z</a:t>
            </a:r>
            <a:r>
              <a:rPr sz="1400" b="1" spc="-5" dirty="0">
                <a:latin typeface="Courier New"/>
                <a:cs typeface="Courier New"/>
              </a:rPr>
              <a:t>E-</a:t>
            </a:r>
            <a:r>
              <a:rPr sz="1400" b="1" dirty="0">
                <a:latin typeface="Courier New"/>
                <a:cs typeface="Courier New"/>
              </a:rPr>
              <a:t>1  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td_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og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c_vect</a:t>
            </a:r>
            <a:r>
              <a:rPr sz="1400" b="1" spc="-1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400" b="1" spc="-5" dirty="0">
                <a:latin typeface="Courier New"/>
                <a:cs typeface="Courier New"/>
              </a:rPr>
              <a:t>(D</a:t>
            </a:r>
            <a:r>
              <a:rPr sz="1400" b="1" spc="-15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TA</a:t>
            </a:r>
            <a:r>
              <a:rPr sz="1400" b="1" spc="-15" dirty="0">
                <a:latin typeface="Courier New"/>
                <a:cs typeface="Courier New"/>
              </a:rPr>
              <a:t>_</a:t>
            </a:r>
            <a:r>
              <a:rPr sz="1400" b="1" spc="-5" dirty="0">
                <a:latin typeface="Courier New"/>
                <a:cs typeface="Courier New"/>
              </a:rPr>
              <a:t>BUS_SI</a:t>
            </a:r>
            <a:r>
              <a:rPr sz="1400" b="1" spc="-15" dirty="0">
                <a:latin typeface="Courier New"/>
                <a:cs typeface="Courier New"/>
              </a:rPr>
              <a:t>Z</a:t>
            </a:r>
            <a:r>
              <a:rPr sz="1400" b="1" spc="-5" dirty="0">
                <a:latin typeface="Courier New"/>
                <a:cs typeface="Courier New"/>
              </a:rPr>
              <a:t>E-</a:t>
            </a:r>
            <a:r>
              <a:rPr sz="1400" b="1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8547" y="4631535"/>
            <a:ext cx="1183640" cy="7664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400" b="1" spc="-5" dirty="0">
                <a:solidFill>
                  <a:srgbClr val="3232CC"/>
                </a:solidFill>
                <a:latin typeface="Courier New"/>
                <a:cs typeface="Courier New"/>
              </a:rPr>
              <a:t>downto</a:t>
            </a:r>
            <a:r>
              <a:rPr sz="1400" b="1" spc="-8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spc="-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r>
              <a:rPr sz="1400" b="1" spc="-5" dirty="0">
                <a:solidFill>
                  <a:srgbClr val="3232CC"/>
                </a:solidFill>
                <a:latin typeface="Courier New"/>
                <a:cs typeface="Courier New"/>
              </a:rPr>
              <a:t>downto</a:t>
            </a:r>
            <a:r>
              <a:rPr sz="1400" b="1" spc="-8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spc="-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r>
              <a:rPr sz="1400" b="1" spc="-5" dirty="0">
                <a:solidFill>
                  <a:srgbClr val="3232CC"/>
                </a:solidFill>
                <a:latin typeface="Courier New"/>
                <a:cs typeface="Courier New"/>
              </a:rPr>
              <a:t>downto</a:t>
            </a:r>
            <a:r>
              <a:rPr sz="1400" b="1" spc="-8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spc="-5" dirty="0">
                <a:latin typeface="Courier New"/>
                <a:cs typeface="Courier New"/>
              </a:rPr>
              <a:t>));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6641" y="3890872"/>
            <a:ext cx="1692910" cy="175387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360"/>
              </a:spcBef>
            </a:pPr>
            <a:r>
              <a:rPr sz="1400" b="1" spc="-5" dirty="0">
                <a:solidFill>
                  <a:srgbClr val="3232CC"/>
                </a:solidFill>
                <a:latin typeface="Courier New"/>
                <a:cs typeface="Courier New"/>
              </a:rPr>
              <a:t>port</a:t>
            </a:r>
            <a:r>
              <a:rPr sz="1400" b="1" spc="-5" dirty="0">
                <a:latin typeface="Courier New"/>
                <a:cs typeface="Courier New"/>
              </a:rPr>
              <a:t>(clk</a:t>
            </a:r>
            <a:endParaRPr sz="1400">
              <a:latin typeface="Courier New"/>
              <a:cs typeface="Courier New"/>
            </a:endParaRPr>
          </a:p>
          <a:p>
            <a:pPr marL="720725" marR="5080">
              <a:lnSpc>
                <a:spcPct val="115700"/>
              </a:lnSpc>
            </a:pPr>
            <a:r>
              <a:rPr sz="1400" b="1" spc="-5" dirty="0">
                <a:latin typeface="Courier New"/>
                <a:cs typeface="Courier New"/>
              </a:rPr>
              <a:t>readEn  writeEn  address  writeD</a:t>
            </a:r>
            <a:r>
              <a:rPr sz="1400" b="1" spc="-15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t</a:t>
            </a:r>
            <a:r>
              <a:rPr sz="1400" b="1" dirty="0">
                <a:latin typeface="Courier New"/>
                <a:cs typeface="Courier New"/>
              </a:rPr>
              <a:t>a  </a:t>
            </a:r>
            <a:r>
              <a:rPr sz="1400" b="1" spc="-5" dirty="0">
                <a:latin typeface="Courier New"/>
                <a:cs typeface="Courier New"/>
              </a:rPr>
              <a:t>readData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r>
              <a:rPr sz="1400" b="1" spc="-5" dirty="0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sz="1400" b="1" spc="-1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RAM;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94553" y="3621023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255"/>
                </a:moveTo>
                <a:lnTo>
                  <a:pt x="0" y="0"/>
                </a:lnTo>
              </a:path>
            </a:pathLst>
          </a:custGeom>
          <a:ln w="190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47309" y="3489960"/>
            <a:ext cx="94615" cy="143510"/>
          </a:xfrm>
          <a:custGeom>
            <a:avLst/>
            <a:gdLst/>
            <a:ahLst/>
            <a:cxnLst/>
            <a:rect l="l" t="t" r="r" b="b"/>
            <a:pathLst>
              <a:path w="94615" h="143510">
                <a:moveTo>
                  <a:pt x="94488" y="143256"/>
                </a:moveTo>
                <a:lnTo>
                  <a:pt x="47244" y="0"/>
                </a:lnTo>
                <a:lnTo>
                  <a:pt x="0" y="143256"/>
                </a:lnTo>
                <a:lnTo>
                  <a:pt x="94488" y="1432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94553" y="1493519"/>
            <a:ext cx="0" cy="154305"/>
          </a:xfrm>
          <a:custGeom>
            <a:avLst/>
            <a:gdLst/>
            <a:ahLst/>
            <a:cxnLst/>
            <a:rect l="l" t="t" r="r" b="b"/>
            <a:pathLst>
              <a:path h="154305">
                <a:moveTo>
                  <a:pt x="0" y="0"/>
                </a:moveTo>
                <a:lnTo>
                  <a:pt x="0" y="153923"/>
                </a:lnTo>
              </a:path>
            </a:pathLst>
          </a:custGeom>
          <a:ln w="190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47309" y="1635252"/>
            <a:ext cx="94615" cy="143510"/>
          </a:xfrm>
          <a:custGeom>
            <a:avLst/>
            <a:gdLst/>
            <a:ahLst/>
            <a:cxnLst/>
            <a:rect l="l" t="t" r="r" b="b"/>
            <a:pathLst>
              <a:path w="94615" h="143510">
                <a:moveTo>
                  <a:pt x="94488" y="0"/>
                </a:moveTo>
                <a:lnTo>
                  <a:pt x="0" y="0"/>
                </a:lnTo>
                <a:lnTo>
                  <a:pt x="47244" y="143256"/>
                </a:lnTo>
                <a:lnTo>
                  <a:pt x="944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75582" y="1778508"/>
            <a:ext cx="1423670" cy="1711960"/>
          </a:xfrm>
          <a:custGeom>
            <a:avLst/>
            <a:gdLst/>
            <a:ahLst/>
            <a:cxnLst/>
            <a:rect l="l" t="t" r="r" b="b"/>
            <a:pathLst>
              <a:path w="1423670" h="1711960">
                <a:moveTo>
                  <a:pt x="0" y="0"/>
                </a:moveTo>
                <a:lnTo>
                  <a:pt x="0" y="1711452"/>
                </a:lnTo>
                <a:lnTo>
                  <a:pt x="1423416" y="1711452"/>
                </a:lnTo>
                <a:lnTo>
                  <a:pt x="14234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75581" y="1778507"/>
            <a:ext cx="1423670" cy="1711960"/>
          </a:xfrm>
          <a:custGeom>
            <a:avLst/>
            <a:gdLst/>
            <a:ahLst/>
            <a:cxnLst/>
            <a:rect l="l" t="t" r="r" b="b"/>
            <a:pathLst>
              <a:path w="1423670" h="1711960">
                <a:moveTo>
                  <a:pt x="0" y="1711451"/>
                </a:moveTo>
                <a:lnTo>
                  <a:pt x="1423415" y="1711451"/>
                </a:lnTo>
                <a:lnTo>
                  <a:pt x="1423415" y="0"/>
                </a:lnTo>
                <a:lnTo>
                  <a:pt x="0" y="0"/>
                </a:lnTo>
                <a:lnTo>
                  <a:pt x="0" y="1711451"/>
                </a:lnTo>
                <a:close/>
              </a:path>
            </a:pathLst>
          </a:custGeom>
          <a:ln w="11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37842" y="3561637"/>
            <a:ext cx="87185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Arial"/>
                <a:cs typeface="Arial"/>
              </a:rPr>
              <a:t>Data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48862" y="2084832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175" y="0"/>
                </a:lnTo>
              </a:path>
            </a:pathLst>
          </a:custGeom>
          <a:ln w="18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98797" y="2025396"/>
            <a:ext cx="177165" cy="119380"/>
          </a:xfrm>
          <a:custGeom>
            <a:avLst/>
            <a:gdLst/>
            <a:ahLst/>
            <a:cxnLst/>
            <a:rect l="l" t="t" r="r" b="b"/>
            <a:pathLst>
              <a:path w="177165" h="119380">
                <a:moveTo>
                  <a:pt x="176784" y="59436"/>
                </a:moveTo>
                <a:lnTo>
                  <a:pt x="0" y="0"/>
                </a:lnTo>
                <a:lnTo>
                  <a:pt x="0" y="118872"/>
                </a:lnTo>
                <a:lnTo>
                  <a:pt x="176784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8997" y="255879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175" y="0"/>
                </a:lnTo>
              </a:path>
            </a:pathLst>
          </a:custGeom>
          <a:ln w="18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48934" y="2499360"/>
            <a:ext cx="177165" cy="119380"/>
          </a:xfrm>
          <a:custGeom>
            <a:avLst/>
            <a:gdLst/>
            <a:ahLst/>
            <a:cxnLst/>
            <a:rect l="l" t="t" r="r" b="b"/>
            <a:pathLst>
              <a:path w="177165" h="119380">
                <a:moveTo>
                  <a:pt x="176784" y="59436"/>
                </a:moveTo>
                <a:lnTo>
                  <a:pt x="0" y="0"/>
                </a:lnTo>
                <a:lnTo>
                  <a:pt x="0" y="118872"/>
                </a:lnTo>
                <a:lnTo>
                  <a:pt x="176784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48862" y="304037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175" y="0"/>
                </a:lnTo>
              </a:path>
            </a:pathLst>
          </a:custGeom>
          <a:ln w="18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98797" y="2980944"/>
            <a:ext cx="177165" cy="119380"/>
          </a:xfrm>
          <a:custGeom>
            <a:avLst/>
            <a:gdLst/>
            <a:ahLst/>
            <a:cxnLst/>
            <a:rect l="l" t="t" r="r" b="b"/>
            <a:pathLst>
              <a:path w="177165" h="119380">
                <a:moveTo>
                  <a:pt x="176784" y="59436"/>
                </a:moveTo>
                <a:lnTo>
                  <a:pt x="0" y="0"/>
                </a:lnTo>
                <a:lnTo>
                  <a:pt x="0" y="118872"/>
                </a:lnTo>
                <a:lnTo>
                  <a:pt x="176784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70626" y="2487167"/>
            <a:ext cx="119380" cy="143510"/>
          </a:xfrm>
          <a:custGeom>
            <a:avLst/>
            <a:gdLst/>
            <a:ahLst/>
            <a:cxnLst/>
            <a:rect l="l" t="t" r="r" b="b"/>
            <a:pathLst>
              <a:path w="119379" h="143510">
                <a:moveTo>
                  <a:pt x="118871" y="0"/>
                </a:moveTo>
                <a:lnTo>
                  <a:pt x="0" y="143255"/>
                </a:lnTo>
              </a:path>
            </a:pathLst>
          </a:custGeom>
          <a:ln w="95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53433" y="2010155"/>
            <a:ext cx="131445" cy="143510"/>
          </a:xfrm>
          <a:custGeom>
            <a:avLst/>
            <a:gdLst/>
            <a:ahLst/>
            <a:cxnLst/>
            <a:rect l="l" t="t" r="r" b="b"/>
            <a:pathLst>
              <a:path w="131445" h="143510">
                <a:moveTo>
                  <a:pt x="131063" y="0"/>
                </a:moveTo>
                <a:lnTo>
                  <a:pt x="0" y="143255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81711" y="1844829"/>
            <a:ext cx="105410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spc="25" dirty="0">
                <a:latin typeface="Arial"/>
                <a:cs typeface="Arial"/>
              </a:rPr>
              <a:t>ADDR_BUS_SIZE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82389" y="2968751"/>
            <a:ext cx="116205" cy="143510"/>
          </a:xfrm>
          <a:custGeom>
            <a:avLst/>
            <a:gdLst/>
            <a:ahLst/>
            <a:cxnLst/>
            <a:rect l="l" t="t" r="r" b="b"/>
            <a:pathLst>
              <a:path w="116204" h="143510">
                <a:moveTo>
                  <a:pt x="115823" y="0"/>
                </a:moveTo>
                <a:lnTo>
                  <a:pt x="0" y="143255"/>
                </a:lnTo>
              </a:path>
            </a:pathLst>
          </a:custGeom>
          <a:ln w="95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528955" y="2803425"/>
            <a:ext cx="103251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spc="25" dirty="0">
                <a:latin typeface="Arial"/>
                <a:cs typeface="Arial"/>
              </a:rPr>
              <a:t>DATA_BUS_SIZE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44166" y="1793055"/>
            <a:ext cx="1119505" cy="4057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98805">
              <a:lnSpc>
                <a:spcPts val="1480"/>
              </a:lnSpc>
              <a:spcBef>
                <a:spcPts val="120"/>
              </a:spcBef>
            </a:pPr>
            <a:r>
              <a:rPr sz="1250" spc="3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50" spc="-25" dirty="0">
                <a:solidFill>
                  <a:srgbClr val="FF0000"/>
                </a:solidFill>
                <a:latin typeface="Arial"/>
                <a:cs typeface="Arial"/>
              </a:rPr>
              <a:t>eadE</a:t>
            </a:r>
            <a:r>
              <a:rPr sz="1250" spc="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1250">
              <a:latin typeface="Arial"/>
              <a:cs typeface="Arial"/>
            </a:endParaRPr>
          </a:p>
          <a:p>
            <a:pPr>
              <a:lnSpc>
                <a:spcPts val="1480"/>
              </a:lnSpc>
            </a:pPr>
            <a:r>
              <a:rPr sz="1250" b="1" dirty="0">
                <a:latin typeface="Arial"/>
                <a:cs typeface="Arial"/>
              </a:rPr>
              <a:t>address</a:t>
            </a:r>
            <a:endParaRPr sz="12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44166" y="2808564"/>
            <a:ext cx="1129665" cy="63246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0"/>
              </a:spcBef>
            </a:pPr>
            <a:r>
              <a:rPr sz="1250" b="1" spc="-5" dirty="0">
                <a:latin typeface="Arial"/>
                <a:cs typeface="Arial"/>
              </a:rPr>
              <a:t>writeData</a:t>
            </a:r>
            <a:endParaRPr sz="1250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  <a:spcBef>
                <a:spcPts val="890"/>
              </a:spcBef>
            </a:pPr>
            <a:r>
              <a:rPr sz="1250" spc="-10" dirty="0">
                <a:solidFill>
                  <a:srgbClr val="FF0000"/>
                </a:solidFill>
                <a:latin typeface="Arial"/>
                <a:cs typeface="Arial"/>
              </a:rPr>
              <a:t>writeEn</a:t>
            </a:r>
            <a:endParaRPr sz="12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64435" y="2282217"/>
            <a:ext cx="1871980" cy="374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39469">
              <a:lnSpc>
                <a:spcPct val="100000"/>
              </a:lnSpc>
              <a:spcBef>
                <a:spcPts val="120"/>
              </a:spcBef>
            </a:pPr>
            <a:r>
              <a:rPr sz="950" spc="25" dirty="0">
                <a:latin typeface="Arial"/>
                <a:cs typeface="Arial"/>
              </a:rPr>
              <a:t>DATA_BUS_SIZE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1250" b="1" spc="-5" dirty="0">
                <a:latin typeface="Arial"/>
                <a:cs typeface="Arial"/>
              </a:rPr>
              <a:t>readData</a:t>
            </a:r>
            <a:endParaRPr sz="12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71009" y="2464307"/>
            <a:ext cx="105410" cy="213360"/>
          </a:xfrm>
          <a:custGeom>
            <a:avLst/>
            <a:gdLst/>
            <a:ahLst/>
            <a:cxnLst/>
            <a:rect l="l" t="t" r="r" b="b"/>
            <a:pathLst>
              <a:path w="105409" h="213360">
                <a:moveTo>
                  <a:pt x="0" y="0"/>
                </a:moveTo>
                <a:lnTo>
                  <a:pt x="105155" y="105155"/>
                </a:lnTo>
                <a:lnTo>
                  <a:pt x="0" y="213359"/>
                </a:lnTo>
              </a:path>
            </a:pathLst>
          </a:custGeom>
          <a:ln w="11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27169" y="257098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11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5406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Módulo de memória </a:t>
            </a:r>
            <a:r>
              <a:rPr spc="-10" dirty="0"/>
              <a:t>RAM </a:t>
            </a:r>
            <a:r>
              <a:rPr spc="-5" dirty="0"/>
              <a:t>–</a:t>
            </a:r>
            <a:r>
              <a:rPr spc="70" dirty="0"/>
              <a:t> </a:t>
            </a:r>
            <a:r>
              <a:rPr spc="-10" dirty="0"/>
              <a:t>VHDL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76641" y="1420773"/>
            <a:ext cx="7522845" cy="165353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architecture </a:t>
            </a:r>
            <a:r>
              <a:rPr sz="1600" b="1" spc="-5" dirty="0">
                <a:latin typeface="Courier New"/>
                <a:cs typeface="Courier New"/>
              </a:rPr>
              <a:t>Behavioral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of </a:t>
            </a:r>
            <a:r>
              <a:rPr sz="1600" b="1" spc="-5" dirty="0">
                <a:latin typeface="Courier New"/>
                <a:cs typeface="Courier New"/>
              </a:rPr>
              <a:t>RAM</a:t>
            </a:r>
            <a:r>
              <a:rPr sz="1600" b="1" spc="40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  <a:p>
            <a:pPr marL="180975" marR="5080">
              <a:lnSpc>
                <a:spcPct val="111300"/>
              </a:lnSpc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constant </a:t>
            </a:r>
            <a:r>
              <a:rPr sz="1600" b="1" spc="-5" dirty="0">
                <a:latin typeface="Courier New"/>
                <a:cs typeface="Courier New"/>
              </a:rPr>
              <a:t>NUM_WORDS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: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positive </a:t>
            </a:r>
            <a:r>
              <a:rPr sz="1600" b="1" dirty="0">
                <a:latin typeface="Courier New"/>
                <a:cs typeface="Courier New"/>
              </a:rPr>
              <a:t>:= 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2 </a:t>
            </a:r>
            <a:r>
              <a:rPr sz="1600" b="1" spc="-5" dirty="0">
                <a:latin typeface="Courier New"/>
                <a:cs typeface="Courier New"/>
              </a:rPr>
              <a:t>** ADDR_BUS_SIZE )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;  subtype </a:t>
            </a:r>
            <a:r>
              <a:rPr sz="1600" b="1" spc="-5" dirty="0">
                <a:latin typeface="Courier New"/>
                <a:cs typeface="Courier New"/>
              </a:rPr>
              <a:t>TData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is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std_logic_vector</a:t>
            </a:r>
            <a:r>
              <a:rPr sz="1600" b="1" spc="-5" dirty="0">
                <a:latin typeface="Courier New"/>
                <a:cs typeface="Courier New"/>
              </a:rPr>
              <a:t>(DATA_BUS_SIZE-1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downto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latin typeface="Courier New"/>
                <a:cs typeface="Courier New"/>
              </a:rPr>
              <a:t>); 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type </a:t>
            </a:r>
            <a:r>
              <a:rPr sz="1600" b="1" spc="-5" dirty="0">
                <a:latin typeface="Courier New"/>
                <a:cs typeface="Courier New"/>
              </a:rPr>
              <a:t>TMemory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is array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0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to </a:t>
            </a:r>
            <a:r>
              <a:rPr sz="1600" b="1" spc="-5" dirty="0">
                <a:latin typeface="Courier New"/>
                <a:cs typeface="Courier New"/>
              </a:rPr>
              <a:t>NUM_WORDS -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-5" dirty="0">
                <a:latin typeface="Courier New"/>
                <a:cs typeface="Courier New"/>
              </a:rPr>
              <a:t>) </a:t>
            </a:r>
            <a:r>
              <a:rPr sz="1600" b="1" dirty="0">
                <a:solidFill>
                  <a:srgbClr val="3232CC"/>
                </a:solidFill>
                <a:latin typeface="Courier New"/>
                <a:cs typeface="Courier New"/>
              </a:rPr>
              <a:t>of</a:t>
            </a:r>
            <a:r>
              <a:rPr sz="1600" b="1" spc="9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TData;</a:t>
            </a:r>
            <a:endParaRPr sz="1600">
              <a:latin typeface="Courier New"/>
              <a:cs typeface="Courier New"/>
            </a:endParaRPr>
          </a:p>
          <a:p>
            <a:pPr marR="4158615" indent="180975">
              <a:lnSpc>
                <a:spcPct val="111200"/>
              </a:lnSpc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signal </a:t>
            </a:r>
            <a:r>
              <a:rPr sz="1600" b="1" spc="-5" dirty="0">
                <a:latin typeface="Courier New"/>
                <a:cs typeface="Courier New"/>
              </a:rPr>
              <a:t>s_memory : TMemory; 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6838" y="4432806"/>
            <a:ext cx="1600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&lt;=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writeData;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7997" y="3319676"/>
            <a:ext cx="5849620" cy="2195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77055">
              <a:lnSpc>
                <a:spcPct val="1113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proces</a:t>
            </a:r>
            <a:r>
              <a:rPr sz="1600" b="1" spc="5" dirty="0">
                <a:solidFill>
                  <a:srgbClr val="3232CC"/>
                </a:solidFill>
                <a:latin typeface="Courier New"/>
                <a:cs typeface="Courier New"/>
              </a:rPr>
              <a:t>s</a:t>
            </a:r>
            <a:r>
              <a:rPr sz="1600" b="1" spc="-5" dirty="0">
                <a:latin typeface="Courier New"/>
                <a:cs typeface="Courier New"/>
              </a:rPr>
              <a:t>(clk) 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720725" marR="2433955" indent="-367665">
              <a:lnSpc>
                <a:spcPct val="111200"/>
              </a:lnSpc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if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rising_edge</a:t>
            </a:r>
            <a:r>
              <a:rPr sz="1600" b="1" spc="-5" dirty="0">
                <a:latin typeface="Courier New"/>
                <a:cs typeface="Courier New"/>
              </a:rPr>
              <a:t>(clk))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then  if</a:t>
            </a:r>
            <a:r>
              <a:rPr sz="1600" b="1" spc="-5" dirty="0">
                <a:latin typeface="Courier New"/>
                <a:cs typeface="Courier New"/>
              </a:rPr>
              <a:t>(writeEn = '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-5" dirty="0">
                <a:latin typeface="Courier New"/>
                <a:cs typeface="Courier New"/>
              </a:rPr>
              <a:t>')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720725" marR="5080" indent="351790">
              <a:lnSpc>
                <a:spcPct val="111300"/>
              </a:lnSpc>
            </a:pPr>
            <a:r>
              <a:rPr sz="1600" b="1" spc="-5" dirty="0">
                <a:latin typeface="Courier New"/>
                <a:cs typeface="Courier New"/>
              </a:rPr>
              <a:t>s_memory(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to_integer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unsigned</a:t>
            </a:r>
            <a:r>
              <a:rPr sz="1600" b="1" spc="-5" dirty="0">
                <a:latin typeface="Courier New"/>
                <a:cs typeface="Courier New"/>
              </a:rPr>
              <a:t>(address))) 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end if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R="4377055" indent="353060">
              <a:lnSpc>
                <a:spcPct val="111300"/>
              </a:lnSpc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end if</a:t>
            </a:r>
            <a:r>
              <a:rPr sz="1600" b="1" spc="-5" dirty="0">
                <a:latin typeface="Courier New"/>
                <a:cs typeface="Courier New"/>
              </a:rPr>
              <a:t>; 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sz="1600" b="1" spc="-6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process</a:t>
            </a:r>
            <a:r>
              <a:rPr sz="1600" b="1" spc="-5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7997" y="5554469"/>
            <a:ext cx="6854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readData &lt;= s_memory(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to_integer</a:t>
            </a:r>
            <a:r>
              <a:rPr sz="1600" b="1" spc="-5" dirty="0">
                <a:latin typeface="Courier New"/>
                <a:cs typeface="Courier New"/>
              </a:rPr>
              <a:t>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unsigned</a:t>
            </a:r>
            <a:r>
              <a:rPr sz="1600" b="1" spc="-5" dirty="0">
                <a:latin typeface="Courier New"/>
                <a:cs typeface="Courier New"/>
              </a:rPr>
              <a:t>(address)))</a:t>
            </a:r>
            <a:r>
              <a:rPr sz="1600" b="1" spc="120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when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6641" y="6118349"/>
            <a:ext cx="18446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sz="1600" b="1" spc="-4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Behavioral;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50220" y="5798309"/>
            <a:ext cx="506666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735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readEn = '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600" b="1" spc="-5" dirty="0">
                <a:latin typeface="Courier New"/>
                <a:cs typeface="Courier New"/>
              </a:rPr>
              <a:t>' </a:t>
            </a:r>
            <a:r>
              <a:rPr sz="1600" b="1" spc="-5" dirty="0">
                <a:solidFill>
                  <a:srgbClr val="3232CC"/>
                </a:solidFill>
                <a:latin typeface="Courier New"/>
                <a:cs typeface="Courier New"/>
              </a:rPr>
              <a:t>else </a:t>
            </a:r>
            <a:r>
              <a:rPr sz="1600" b="1" dirty="0"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3232CC"/>
                </a:solidFill>
                <a:latin typeface="Courier New"/>
                <a:cs typeface="Courier New"/>
              </a:rPr>
              <a:t>others </a:t>
            </a:r>
            <a:r>
              <a:rPr sz="1600" b="1" spc="-5" dirty="0">
                <a:latin typeface="Courier New"/>
                <a:cs typeface="Courier New"/>
              </a:rPr>
              <a:t>=&gt;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'-');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555"/>
              </a:lnSpc>
            </a:pP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- = nao é</a:t>
            </a:r>
            <a:r>
              <a:rPr sz="1450" spc="-10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relevante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7142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Implementação de um </a:t>
            </a:r>
            <a:r>
              <a:rPr sz="2400" i="1" spc="-5" dirty="0">
                <a:latin typeface="Arial"/>
                <a:cs typeface="Arial"/>
              </a:rPr>
              <a:t>Datapath </a:t>
            </a:r>
            <a:r>
              <a:rPr sz="2400" spc="-5" dirty="0"/>
              <a:t>(Instruções lw e</a:t>
            </a:r>
            <a:r>
              <a:rPr sz="2400" spc="35" dirty="0"/>
              <a:t> </a:t>
            </a:r>
            <a:r>
              <a:rPr sz="2400" spc="-5" dirty="0"/>
              <a:t>sw)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941" y="1500631"/>
            <a:ext cx="7493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"/>
              </a:spcBef>
              <a:buChar char="•"/>
              <a:tabLst>
                <a:tab pos="19431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interligação </a:t>
            </a:r>
            <a:r>
              <a:rPr sz="2000" dirty="0">
                <a:latin typeface="Arial"/>
                <a:cs typeface="Arial"/>
              </a:rPr>
              <a:t>dos </a:t>
            </a:r>
            <a:r>
              <a:rPr sz="2000" spc="-5" dirty="0">
                <a:latin typeface="Arial"/>
                <a:cs typeface="Arial"/>
              </a:rPr>
              <a:t>elementos operativos </a:t>
            </a:r>
            <a:r>
              <a:rPr sz="2000" dirty="0">
                <a:latin typeface="Arial"/>
                <a:cs typeface="Arial"/>
              </a:rPr>
              <a:t>necessários à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execução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5297" y="1805431"/>
            <a:ext cx="1521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do “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sw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será: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6690" y="2831591"/>
            <a:ext cx="0" cy="939165"/>
          </a:xfrm>
          <a:custGeom>
            <a:avLst/>
            <a:gdLst/>
            <a:ahLst/>
            <a:cxnLst/>
            <a:rect l="l" t="t" r="r" b="b"/>
            <a:pathLst>
              <a:path h="939164">
                <a:moveTo>
                  <a:pt x="0" y="0"/>
                </a:moveTo>
                <a:lnTo>
                  <a:pt x="0" y="938783"/>
                </a:lnTo>
              </a:path>
            </a:pathLst>
          </a:custGeom>
          <a:ln w="20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86690" y="3526535"/>
            <a:ext cx="1339850" cy="1754505"/>
          </a:xfrm>
          <a:custGeom>
            <a:avLst/>
            <a:gdLst/>
            <a:ahLst/>
            <a:cxnLst/>
            <a:rect l="l" t="t" r="r" b="b"/>
            <a:pathLst>
              <a:path w="1339850" h="1754504">
                <a:moveTo>
                  <a:pt x="0" y="0"/>
                </a:moveTo>
                <a:lnTo>
                  <a:pt x="0" y="1754123"/>
                </a:lnTo>
                <a:lnTo>
                  <a:pt x="1339595" y="1754123"/>
                </a:lnTo>
              </a:path>
            </a:pathLst>
          </a:custGeom>
          <a:ln w="3751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06474" y="5198364"/>
            <a:ext cx="243840" cy="163195"/>
          </a:xfrm>
          <a:custGeom>
            <a:avLst/>
            <a:gdLst/>
            <a:ahLst/>
            <a:cxnLst/>
            <a:rect l="l" t="t" r="r" b="b"/>
            <a:pathLst>
              <a:path w="243839" h="163195">
                <a:moveTo>
                  <a:pt x="243840" y="82296"/>
                </a:moveTo>
                <a:lnTo>
                  <a:pt x="0" y="0"/>
                </a:lnTo>
                <a:lnTo>
                  <a:pt x="0" y="163068"/>
                </a:lnTo>
                <a:lnTo>
                  <a:pt x="243840" y="82296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6082" y="2616708"/>
            <a:ext cx="1854835" cy="1880870"/>
          </a:xfrm>
          <a:custGeom>
            <a:avLst/>
            <a:gdLst/>
            <a:ahLst/>
            <a:cxnLst/>
            <a:rect l="l" t="t" r="r" b="b"/>
            <a:pathLst>
              <a:path w="1854835" h="1880870">
                <a:moveTo>
                  <a:pt x="0" y="0"/>
                </a:moveTo>
                <a:lnTo>
                  <a:pt x="0" y="1880616"/>
                </a:lnTo>
                <a:lnTo>
                  <a:pt x="1854708" y="1880616"/>
                </a:lnTo>
                <a:lnTo>
                  <a:pt x="18547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56081" y="2616707"/>
            <a:ext cx="1854835" cy="1880870"/>
          </a:xfrm>
          <a:custGeom>
            <a:avLst/>
            <a:gdLst/>
            <a:ahLst/>
            <a:cxnLst/>
            <a:rect l="l" t="t" r="r" b="b"/>
            <a:pathLst>
              <a:path w="1854835" h="1880870">
                <a:moveTo>
                  <a:pt x="0" y="1880615"/>
                </a:moveTo>
                <a:lnTo>
                  <a:pt x="1854707" y="1880615"/>
                </a:lnTo>
                <a:lnTo>
                  <a:pt x="1854707" y="0"/>
                </a:lnTo>
                <a:lnTo>
                  <a:pt x="0" y="0"/>
                </a:lnTo>
                <a:lnTo>
                  <a:pt x="0" y="1880615"/>
                </a:lnTo>
                <a:close/>
              </a:path>
            </a:pathLst>
          </a:custGeom>
          <a:ln w="12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3430" y="4605528"/>
            <a:ext cx="792480" cy="192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6854" y="2651760"/>
            <a:ext cx="365759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36854" y="2839211"/>
            <a:ext cx="318515" cy="434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08709" y="2839211"/>
            <a:ext cx="146303" cy="3383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6854" y="3121151"/>
            <a:ext cx="365759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6854" y="3308603"/>
            <a:ext cx="318515" cy="434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08709" y="3308603"/>
            <a:ext cx="85343" cy="338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00150" y="3308603"/>
            <a:ext cx="73152" cy="338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42950" y="3685032"/>
            <a:ext cx="710183" cy="2194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42950" y="4154423"/>
            <a:ext cx="719327" cy="1737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0353" y="2906267"/>
            <a:ext cx="365759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96618" y="3093720"/>
            <a:ext cx="329184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8474" y="3093720"/>
            <a:ext cx="146303" cy="3383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0353" y="3845052"/>
            <a:ext cx="365759" cy="342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96618" y="4034028"/>
            <a:ext cx="329184" cy="3429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8474" y="4034028"/>
            <a:ext cx="85343" cy="3383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59914" y="4034028"/>
            <a:ext cx="73152" cy="3383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10789" y="3046475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4">
                <a:moveTo>
                  <a:pt x="0" y="0"/>
                </a:moveTo>
                <a:lnTo>
                  <a:pt x="557783" y="0"/>
                </a:lnTo>
              </a:path>
            </a:pathLst>
          </a:custGeom>
          <a:ln w="37517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48762" y="2965704"/>
            <a:ext cx="243840" cy="161925"/>
          </a:xfrm>
          <a:custGeom>
            <a:avLst/>
            <a:gdLst/>
            <a:ahLst/>
            <a:cxnLst/>
            <a:rect l="l" t="t" r="r" b="b"/>
            <a:pathLst>
              <a:path w="243839" h="161925">
                <a:moveTo>
                  <a:pt x="243840" y="80772"/>
                </a:moveTo>
                <a:lnTo>
                  <a:pt x="0" y="0"/>
                </a:lnTo>
                <a:lnTo>
                  <a:pt x="0" y="161544"/>
                </a:lnTo>
                <a:lnTo>
                  <a:pt x="243840" y="80772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86690" y="2831591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4">
                <a:moveTo>
                  <a:pt x="0" y="0"/>
                </a:moveTo>
                <a:lnTo>
                  <a:pt x="245363" y="0"/>
                </a:lnTo>
              </a:path>
            </a:pathLst>
          </a:custGeom>
          <a:ln w="375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12242" y="2749296"/>
            <a:ext cx="243840" cy="163195"/>
          </a:xfrm>
          <a:custGeom>
            <a:avLst/>
            <a:gdLst/>
            <a:ahLst/>
            <a:cxnLst/>
            <a:rect l="l" t="t" r="r" b="b"/>
            <a:pathLst>
              <a:path w="243839" h="163194">
                <a:moveTo>
                  <a:pt x="243840" y="82296"/>
                </a:moveTo>
                <a:lnTo>
                  <a:pt x="0" y="0"/>
                </a:lnTo>
                <a:lnTo>
                  <a:pt x="0" y="163068"/>
                </a:lnTo>
                <a:lnTo>
                  <a:pt x="243840" y="822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86690" y="3300983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4">
                <a:moveTo>
                  <a:pt x="0" y="0"/>
                </a:moveTo>
                <a:lnTo>
                  <a:pt x="245363" y="0"/>
                </a:lnTo>
              </a:path>
            </a:pathLst>
          </a:custGeom>
          <a:ln w="3751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12242" y="3220212"/>
            <a:ext cx="243840" cy="161925"/>
          </a:xfrm>
          <a:custGeom>
            <a:avLst/>
            <a:gdLst/>
            <a:ahLst/>
            <a:cxnLst/>
            <a:rect l="l" t="t" r="r" b="b"/>
            <a:pathLst>
              <a:path w="243839" h="161925">
                <a:moveTo>
                  <a:pt x="243840" y="80772"/>
                </a:moveTo>
                <a:lnTo>
                  <a:pt x="0" y="0"/>
                </a:lnTo>
                <a:lnTo>
                  <a:pt x="0" y="161544"/>
                </a:lnTo>
                <a:lnTo>
                  <a:pt x="243840" y="80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92601" y="2709672"/>
            <a:ext cx="1094740" cy="306705"/>
          </a:xfrm>
          <a:custGeom>
            <a:avLst/>
            <a:gdLst/>
            <a:ahLst/>
            <a:cxnLst/>
            <a:rect l="l" t="t" r="r" b="b"/>
            <a:pathLst>
              <a:path w="1094740" h="306705">
                <a:moveTo>
                  <a:pt x="0" y="0"/>
                </a:moveTo>
                <a:lnTo>
                  <a:pt x="1094231" y="306323"/>
                </a:lnTo>
              </a:path>
            </a:pathLst>
          </a:custGeom>
          <a:ln w="12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92601" y="2709672"/>
            <a:ext cx="234950" cy="794385"/>
          </a:xfrm>
          <a:custGeom>
            <a:avLst/>
            <a:gdLst/>
            <a:ahLst/>
            <a:cxnLst/>
            <a:rect l="l" t="t" r="r" b="b"/>
            <a:pathLst>
              <a:path w="234950" h="794385">
                <a:moveTo>
                  <a:pt x="0" y="0"/>
                </a:moveTo>
                <a:lnTo>
                  <a:pt x="0" y="672083"/>
                </a:lnTo>
                <a:lnTo>
                  <a:pt x="234695" y="794003"/>
                </a:lnTo>
              </a:path>
            </a:pathLst>
          </a:custGeom>
          <a:ln w="12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92601" y="3502151"/>
            <a:ext cx="234950" cy="797560"/>
          </a:xfrm>
          <a:custGeom>
            <a:avLst/>
            <a:gdLst/>
            <a:ahLst/>
            <a:cxnLst/>
            <a:rect l="l" t="t" r="r" b="b"/>
            <a:pathLst>
              <a:path w="234950" h="797560">
                <a:moveTo>
                  <a:pt x="0" y="797051"/>
                </a:moveTo>
                <a:lnTo>
                  <a:pt x="0" y="124967"/>
                </a:lnTo>
                <a:lnTo>
                  <a:pt x="234695" y="0"/>
                </a:lnTo>
              </a:path>
            </a:pathLst>
          </a:custGeom>
          <a:ln w="12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92601" y="3994403"/>
            <a:ext cx="1094740" cy="304800"/>
          </a:xfrm>
          <a:custGeom>
            <a:avLst/>
            <a:gdLst/>
            <a:ahLst/>
            <a:cxnLst/>
            <a:rect l="l" t="t" r="r" b="b"/>
            <a:pathLst>
              <a:path w="1094740" h="304800">
                <a:moveTo>
                  <a:pt x="0" y="304799"/>
                </a:moveTo>
                <a:lnTo>
                  <a:pt x="1094231" y="0"/>
                </a:lnTo>
              </a:path>
            </a:pathLst>
          </a:custGeom>
          <a:ln w="12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86833" y="3015995"/>
            <a:ext cx="0" cy="978535"/>
          </a:xfrm>
          <a:custGeom>
            <a:avLst/>
            <a:gdLst/>
            <a:ahLst/>
            <a:cxnLst/>
            <a:rect l="l" t="t" r="r" b="b"/>
            <a:pathLst>
              <a:path h="978535">
                <a:moveTo>
                  <a:pt x="0" y="0"/>
                </a:moveTo>
                <a:lnTo>
                  <a:pt x="0" y="978407"/>
                </a:lnTo>
              </a:path>
            </a:pathLst>
          </a:custGeom>
          <a:ln w="12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11346" y="4235196"/>
            <a:ext cx="402336" cy="4526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50386" y="3685032"/>
            <a:ext cx="475487" cy="3429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47906" y="3515867"/>
            <a:ext cx="939165" cy="0"/>
          </a:xfrm>
          <a:custGeom>
            <a:avLst/>
            <a:gdLst/>
            <a:ahLst/>
            <a:cxnLst/>
            <a:rect l="l" t="t" r="r" b="b"/>
            <a:pathLst>
              <a:path w="939164">
                <a:moveTo>
                  <a:pt x="938783" y="0"/>
                </a:moveTo>
                <a:lnTo>
                  <a:pt x="0" y="0"/>
                </a:lnTo>
              </a:path>
            </a:pathLst>
          </a:custGeom>
          <a:ln w="20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36644" y="3250938"/>
            <a:ext cx="100091" cy="1000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36644" y="3467346"/>
            <a:ext cx="100091" cy="9856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86833" y="3281171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5">
                <a:moveTo>
                  <a:pt x="0" y="0"/>
                </a:moveTo>
                <a:lnTo>
                  <a:pt x="291083" y="0"/>
                </a:lnTo>
              </a:path>
            </a:pathLst>
          </a:custGeom>
          <a:ln w="208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61154" y="3217164"/>
            <a:ext cx="195580" cy="129539"/>
          </a:xfrm>
          <a:custGeom>
            <a:avLst/>
            <a:gdLst/>
            <a:ahLst/>
            <a:cxnLst/>
            <a:rect l="l" t="t" r="r" b="b"/>
            <a:pathLst>
              <a:path w="195579" h="129539">
                <a:moveTo>
                  <a:pt x="195072" y="64008"/>
                </a:moveTo>
                <a:lnTo>
                  <a:pt x="0" y="0"/>
                </a:lnTo>
                <a:lnTo>
                  <a:pt x="0" y="129540"/>
                </a:lnTo>
                <a:lnTo>
                  <a:pt x="195072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99738" y="3215639"/>
            <a:ext cx="316991" cy="3429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43829" y="3537203"/>
            <a:ext cx="165152" cy="30175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45865" y="3771900"/>
            <a:ext cx="163628" cy="30175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45865" y="2831592"/>
            <a:ext cx="163628" cy="3017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42517" y="2618232"/>
            <a:ext cx="130100" cy="2971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42517" y="3087623"/>
            <a:ext cx="130100" cy="29717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9062" y="5085588"/>
            <a:ext cx="1231391" cy="29260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99538" y="3985259"/>
            <a:ext cx="675640" cy="1295400"/>
          </a:xfrm>
          <a:custGeom>
            <a:avLst/>
            <a:gdLst/>
            <a:ahLst/>
            <a:cxnLst/>
            <a:rect l="l" t="t" r="r" b="b"/>
            <a:pathLst>
              <a:path w="675639" h="1295400">
                <a:moveTo>
                  <a:pt x="0" y="1295399"/>
                </a:moveTo>
                <a:lnTo>
                  <a:pt x="598931" y="1292351"/>
                </a:lnTo>
                <a:lnTo>
                  <a:pt x="598931" y="0"/>
                </a:lnTo>
                <a:lnTo>
                  <a:pt x="675131" y="0"/>
                </a:lnTo>
              </a:path>
            </a:pathLst>
          </a:custGeom>
          <a:ln w="3751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54858" y="3902964"/>
            <a:ext cx="243840" cy="163195"/>
          </a:xfrm>
          <a:custGeom>
            <a:avLst/>
            <a:gdLst/>
            <a:ahLst/>
            <a:cxnLst/>
            <a:rect l="l" t="t" r="r" b="b"/>
            <a:pathLst>
              <a:path w="243839" h="163195">
                <a:moveTo>
                  <a:pt x="243840" y="82296"/>
                </a:moveTo>
                <a:lnTo>
                  <a:pt x="0" y="0"/>
                </a:lnTo>
                <a:lnTo>
                  <a:pt x="0" y="163068"/>
                </a:lnTo>
                <a:lnTo>
                  <a:pt x="243840" y="82296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12337" y="5085588"/>
            <a:ext cx="163628" cy="30175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86833" y="3732276"/>
            <a:ext cx="692150" cy="1905"/>
          </a:xfrm>
          <a:custGeom>
            <a:avLst/>
            <a:gdLst/>
            <a:ahLst/>
            <a:cxnLst/>
            <a:rect l="l" t="t" r="r" b="b"/>
            <a:pathLst>
              <a:path w="692150" h="1904">
                <a:moveTo>
                  <a:pt x="0" y="0"/>
                </a:moveTo>
                <a:lnTo>
                  <a:pt x="691895" y="1523"/>
                </a:lnTo>
              </a:path>
            </a:pathLst>
          </a:custGeom>
          <a:ln w="37517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57394" y="3653028"/>
            <a:ext cx="243840" cy="161925"/>
          </a:xfrm>
          <a:custGeom>
            <a:avLst/>
            <a:gdLst/>
            <a:ahLst/>
            <a:cxnLst/>
            <a:rect l="l" t="t" r="r" b="b"/>
            <a:pathLst>
              <a:path w="243840" h="161925">
                <a:moveTo>
                  <a:pt x="243840" y="80772"/>
                </a:moveTo>
                <a:lnTo>
                  <a:pt x="0" y="0"/>
                </a:lnTo>
                <a:lnTo>
                  <a:pt x="0" y="161544"/>
                </a:lnTo>
                <a:lnTo>
                  <a:pt x="243840" y="80772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10789" y="3966971"/>
            <a:ext cx="2557780" cy="704215"/>
          </a:xfrm>
          <a:custGeom>
            <a:avLst/>
            <a:gdLst/>
            <a:ahLst/>
            <a:cxnLst/>
            <a:rect l="l" t="t" r="r" b="b"/>
            <a:pathLst>
              <a:path w="2557779" h="704214">
                <a:moveTo>
                  <a:pt x="0" y="0"/>
                </a:moveTo>
                <a:lnTo>
                  <a:pt x="312419" y="0"/>
                </a:lnTo>
                <a:lnTo>
                  <a:pt x="312419" y="704087"/>
                </a:lnTo>
                <a:lnTo>
                  <a:pt x="2557271" y="704087"/>
                </a:lnTo>
              </a:path>
            </a:pathLst>
          </a:custGeom>
          <a:ln w="3751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46726" y="4590288"/>
            <a:ext cx="243840" cy="163195"/>
          </a:xfrm>
          <a:custGeom>
            <a:avLst/>
            <a:gdLst/>
            <a:ahLst/>
            <a:cxnLst/>
            <a:rect l="l" t="t" r="r" b="b"/>
            <a:pathLst>
              <a:path w="243840" h="163195">
                <a:moveTo>
                  <a:pt x="243840" y="80772"/>
                </a:moveTo>
                <a:lnTo>
                  <a:pt x="0" y="0"/>
                </a:lnTo>
                <a:lnTo>
                  <a:pt x="0" y="163068"/>
                </a:lnTo>
                <a:lnTo>
                  <a:pt x="243840" y="807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50954" y="3119627"/>
            <a:ext cx="792480" cy="17373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64921" y="3302508"/>
            <a:ext cx="163628" cy="30175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14017" y="5085588"/>
            <a:ext cx="169724" cy="30175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01234" y="3105912"/>
            <a:ext cx="1386840" cy="1879600"/>
          </a:xfrm>
          <a:custGeom>
            <a:avLst/>
            <a:gdLst/>
            <a:ahLst/>
            <a:cxnLst/>
            <a:rect l="l" t="t" r="r" b="b"/>
            <a:pathLst>
              <a:path w="1386840" h="1879600">
                <a:moveTo>
                  <a:pt x="0" y="0"/>
                </a:moveTo>
                <a:lnTo>
                  <a:pt x="0" y="1879092"/>
                </a:lnTo>
                <a:lnTo>
                  <a:pt x="1386840" y="1879092"/>
                </a:lnTo>
                <a:lnTo>
                  <a:pt x="13868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01233" y="3105911"/>
            <a:ext cx="1386840" cy="1879600"/>
          </a:xfrm>
          <a:custGeom>
            <a:avLst/>
            <a:gdLst/>
            <a:ahLst/>
            <a:cxnLst/>
            <a:rect l="l" t="t" r="r" b="b"/>
            <a:pathLst>
              <a:path w="1386840" h="1879600">
                <a:moveTo>
                  <a:pt x="0" y="1879091"/>
                </a:moveTo>
                <a:lnTo>
                  <a:pt x="1386839" y="1879091"/>
                </a:lnTo>
                <a:lnTo>
                  <a:pt x="1386839" y="0"/>
                </a:lnTo>
                <a:lnTo>
                  <a:pt x="0" y="0"/>
                </a:lnTo>
                <a:lnTo>
                  <a:pt x="0" y="1879091"/>
                </a:lnTo>
                <a:close/>
              </a:path>
            </a:pathLst>
          </a:custGeom>
          <a:ln w="12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69814" y="3688079"/>
            <a:ext cx="621791" cy="3429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869814" y="4511040"/>
            <a:ext cx="390143" cy="3429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82005" y="4700015"/>
            <a:ext cx="329184" cy="3429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61354" y="3884676"/>
            <a:ext cx="377952" cy="3429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04026" y="4072128"/>
            <a:ext cx="316991" cy="3429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47266" y="4888992"/>
            <a:ext cx="664845" cy="783590"/>
          </a:xfrm>
          <a:custGeom>
            <a:avLst/>
            <a:gdLst/>
            <a:ahLst/>
            <a:cxnLst/>
            <a:rect l="l" t="t" r="r" b="b"/>
            <a:pathLst>
              <a:path w="664845" h="783589">
                <a:moveTo>
                  <a:pt x="664464" y="391668"/>
                </a:moveTo>
                <a:lnTo>
                  <a:pt x="661419" y="338500"/>
                </a:lnTo>
                <a:lnTo>
                  <a:pt x="652554" y="287513"/>
                </a:lnTo>
                <a:lnTo>
                  <a:pt x="638270" y="239172"/>
                </a:lnTo>
                <a:lnTo>
                  <a:pt x="618969" y="193943"/>
                </a:lnTo>
                <a:lnTo>
                  <a:pt x="595054" y="152290"/>
                </a:lnTo>
                <a:lnTo>
                  <a:pt x="566928" y="114681"/>
                </a:lnTo>
                <a:lnTo>
                  <a:pt x="534991" y="81579"/>
                </a:lnTo>
                <a:lnTo>
                  <a:pt x="499646" y="53452"/>
                </a:lnTo>
                <a:lnTo>
                  <a:pt x="461295" y="30765"/>
                </a:lnTo>
                <a:lnTo>
                  <a:pt x="420341" y="13984"/>
                </a:lnTo>
                <a:lnTo>
                  <a:pt x="377186" y="3573"/>
                </a:lnTo>
                <a:lnTo>
                  <a:pt x="332232" y="0"/>
                </a:lnTo>
                <a:lnTo>
                  <a:pt x="287277" y="3573"/>
                </a:lnTo>
                <a:lnTo>
                  <a:pt x="244122" y="13984"/>
                </a:lnTo>
                <a:lnTo>
                  <a:pt x="203168" y="30765"/>
                </a:lnTo>
                <a:lnTo>
                  <a:pt x="164817" y="53452"/>
                </a:lnTo>
                <a:lnTo>
                  <a:pt x="129472" y="81579"/>
                </a:lnTo>
                <a:lnTo>
                  <a:pt x="97536" y="114681"/>
                </a:lnTo>
                <a:lnTo>
                  <a:pt x="69409" y="152290"/>
                </a:lnTo>
                <a:lnTo>
                  <a:pt x="45494" y="193943"/>
                </a:lnTo>
                <a:lnTo>
                  <a:pt x="26193" y="239172"/>
                </a:lnTo>
                <a:lnTo>
                  <a:pt x="11909" y="287513"/>
                </a:lnTo>
                <a:lnTo>
                  <a:pt x="3044" y="338500"/>
                </a:lnTo>
                <a:lnTo>
                  <a:pt x="0" y="391668"/>
                </a:lnTo>
                <a:lnTo>
                  <a:pt x="3044" y="444835"/>
                </a:lnTo>
                <a:lnTo>
                  <a:pt x="11909" y="495822"/>
                </a:lnTo>
                <a:lnTo>
                  <a:pt x="26193" y="544163"/>
                </a:lnTo>
                <a:lnTo>
                  <a:pt x="45494" y="589392"/>
                </a:lnTo>
                <a:lnTo>
                  <a:pt x="69409" y="631045"/>
                </a:lnTo>
                <a:lnTo>
                  <a:pt x="97536" y="668655"/>
                </a:lnTo>
                <a:lnTo>
                  <a:pt x="129472" y="701756"/>
                </a:lnTo>
                <a:lnTo>
                  <a:pt x="164817" y="729883"/>
                </a:lnTo>
                <a:lnTo>
                  <a:pt x="203168" y="752570"/>
                </a:lnTo>
                <a:lnTo>
                  <a:pt x="244122" y="769351"/>
                </a:lnTo>
                <a:lnTo>
                  <a:pt x="287277" y="779762"/>
                </a:lnTo>
                <a:lnTo>
                  <a:pt x="332232" y="783336"/>
                </a:lnTo>
                <a:lnTo>
                  <a:pt x="377186" y="779762"/>
                </a:lnTo>
                <a:lnTo>
                  <a:pt x="420341" y="769351"/>
                </a:lnTo>
                <a:lnTo>
                  <a:pt x="461295" y="752570"/>
                </a:lnTo>
                <a:lnTo>
                  <a:pt x="499646" y="729883"/>
                </a:lnTo>
                <a:lnTo>
                  <a:pt x="534991" y="701756"/>
                </a:lnTo>
                <a:lnTo>
                  <a:pt x="566928" y="668655"/>
                </a:lnTo>
                <a:lnTo>
                  <a:pt x="595054" y="631045"/>
                </a:lnTo>
                <a:lnTo>
                  <a:pt x="618969" y="589392"/>
                </a:lnTo>
                <a:lnTo>
                  <a:pt x="638270" y="544163"/>
                </a:lnTo>
                <a:lnTo>
                  <a:pt x="652554" y="495822"/>
                </a:lnTo>
                <a:lnTo>
                  <a:pt x="661419" y="444835"/>
                </a:lnTo>
                <a:lnTo>
                  <a:pt x="664464" y="3916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47265" y="4888991"/>
            <a:ext cx="664845" cy="783590"/>
          </a:xfrm>
          <a:custGeom>
            <a:avLst/>
            <a:gdLst/>
            <a:ahLst/>
            <a:cxnLst/>
            <a:rect l="l" t="t" r="r" b="b"/>
            <a:pathLst>
              <a:path w="664845" h="783589">
                <a:moveTo>
                  <a:pt x="664463" y="391667"/>
                </a:moveTo>
                <a:lnTo>
                  <a:pt x="661419" y="338500"/>
                </a:lnTo>
                <a:lnTo>
                  <a:pt x="652554" y="287513"/>
                </a:lnTo>
                <a:lnTo>
                  <a:pt x="638270" y="239172"/>
                </a:lnTo>
                <a:lnTo>
                  <a:pt x="618969" y="193943"/>
                </a:lnTo>
                <a:lnTo>
                  <a:pt x="595054" y="152290"/>
                </a:lnTo>
                <a:lnTo>
                  <a:pt x="566927" y="114680"/>
                </a:lnTo>
                <a:lnTo>
                  <a:pt x="534991" y="81579"/>
                </a:lnTo>
                <a:lnTo>
                  <a:pt x="499646" y="53452"/>
                </a:lnTo>
                <a:lnTo>
                  <a:pt x="461295" y="30765"/>
                </a:lnTo>
                <a:lnTo>
                  <a:pt x="420341" y="13984"/>
                </a:lnTo>
                <a:lnTo>
                  <a:pt x="377186" y="3573"/>
                </a:lnTo>
                <a:lnTo>
                  <a:pt x="332231" y="0"/>
                </a:lnTo>
                <a:lnTo>
                  <a:pt x="287277" y="3573"/>
                </a:lnTo>
                <a:lnTo>
                  <a:pt x="244122" y="13984"/>
                </a:lnTo>
                <a:lnTo>
                  <a:pt x="203168" y="30765"/>
                </a:lnTo>
                <a:lnTo>
                  <a:pt x="164817" y="53452"/>
                </a:lnTo>
                <a:lnTo>
                  <a:pt x="129472" y="81579"/>
                </a:lnTo>
                <a:lnTo>
                  <a:pt x="97535" y="114680"/>
                </a:lnTo>
                <a:lnTo>
                  <a:pt x="69409" y="152290"/>
                </a:lnTo>
                <a:lnTo>
                  <a:pt x="45494" y="193943"/>
                </a:lnTo>
                <a:lnTo>
                  <a:pt x="26193" y="239172"/>
                </a:lnTo>
                <a:lnTo>
                  <a:pt x="11909" y="287513"/>
                </a:lnTo>
                <a:lnTo>
                  <a:pt x="3044" y="338500"/>
                </a:lnTo>
                <a:lnTo>
                  <a:pt x="0" y="391667"/>
                </a:lnTo>
                <a:lnTo>
                  <a:pt x="3044" y="444835"/>
                </a:lnTo>
                <a:lnTo>
                  <a:pt x="11909" y="495822"/>
                </a:lnTo>
                <a:lnTo>
                  <a:pt x="26193" y="544163"/>
                </a:lnTo>
                <a:lnTo>
                  <a:pt x="45494" y="589392"/>
                </a:lnTo>
                <a:lnTo>
                  <a:pt x="69409" y="631045"/>
                </a:lnTo>
                <a:lnTo>
                  <a:pt x="97535" y="668654"/>
                </a:lnTo>
                <a:lnTo>
                  <a:pt x="129472" y="701756"/>
                </a:lnTo>
                <a:lnTo>
                  <a:pt x="164817" y="729883"/>
                </a:lnTo>
                <a:lnTo>
                  <a:pt x="203168" y="752570"/>
                </a:lnTo>
                <a:lnTo>
                  <a:pt x="244122" y="769351"/>
                </a:lnTo>
                <a:lnTo>
                  <a:pt x="287277" y="779762"/>
                </a:lnTo>
                <a:lnTo>
                  <a:pt x="332231" y="783335"/>
                </a:lnTo>
                <a:lnTo>
                  <a:pt x="377186" y="779762"/>
                </a:lnTo>
                <a:lnTo>
                  <a:pt x="420341" y="769351"/>
                </a:lnTo>
                <a:lnTo>
                  <a:pt x="461295" y="752570"/>
                </a:lnTo>
                <a:lnTo>
                  <a:pt x="499646" y="729883"/>
                </a:lnTo>
                <a:lnTo>
                  <a:pt x="534991" y="701756"/>
                </a:lnTo>
                <a:lnTo>
                  <a:pt x="566927" y="668654"/>
                </a:lnTo>
                <a:lnTo>
                  <a:pt x="595054" y="631045"/>
                </a:lnTo>
                <a:lnTo>
                  <a:pt x="618969" y="589392"/>
                </a:lnTo>
                <a:lnTo>
                  <a:pt x="638270" y="544163"/>
                </a:lnTo>
                <a:lnTo>
                  <a:pt x="652554" y="495822"/>
                </a:lnTo>
                <a:lnTo>
                  <a:pt x="661419" y="444835"/>
                </a:lnTo>
                <a:lnTo>
                  <a:pt x="664463" y="391667"/>
                </a:lnTo>
                <a:close/>
              </a:path>
            </a:pathLst>
          </a:custGeom>
          <a:ln w="12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14906" y="5117591"/>
            <a:ext cx="329184" cy="43891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31086" y="5308091"/>
            <a:ext cx="499872" cy="3429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50158" y="2980944"/>
            <a:ext cx="731519" cy="21945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02402" y="3179064"/>
            <a:ext cx="365759" cy="3429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610478" y="3179064"/>
            <a:ext cx="390143" cy="3429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61637" y="2647188"/>
            <a:ext cx="0" cy="83820"/>
          </a:xfrm>
          <a:custGeom>
            <a:avLst/>
            <a:gdLst/>
            <a:ahLst/>
            <a:cxnLst/>
            <a:rect l="l" t="t" r="r" b="b"/>
            <a:pathLst>
              <a:path h="83819">
                <a:moveTo>
                  <a:pt x="0" y="0"/>
                </a:moveTo>
                <a:lnTo>
                  <a:pt x="0" y="83819"/>
                </a:lnTo>
              </a:path>
            </a:pathLst>
          </a:custGeom>
          <a:ln w="375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93058" y="2714244"/>
            <a:ext cx="139065" cy="205740"/>
          </a:xfrm>
          <a:custGeom>
            <a:avLst/>
            <a:gdLst/>
            <a:ahLst/>
            <a:cxnLst/>
            <a:rect l="l" t="t" r="r" b="b"/>
            <a:pathLst>
              <a:path w="139065" h="205739">
                <a:moveTo>
                  <a:pt x="138684" y="0"/>
                </a:moveTo>
                <a:lnTo>
                  <a:pt x="0" y="0"/>
                </a:lnTo>
                <a:lnTo>
                  <a:pt x="68580" y="205740"/>
                </a:lnTo>
                <a:lnTo>
                  <a:pt x="1386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82233" y="2833116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343"/>
                </a:lnTo>
              </a:path>
            </a:pathLst>
          </a:custGeom>
          <a:ln w="375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13654" y="2901696"/>
            <a:ext cx="137160" cy="205740"/>
          </a:xfrm>
          <a:custGeom>
            <a:avLst/>
            <a:gdLst/>
            <a:ahLst/>
            <a:cxnLst/>
            <a:rect l="l" t="t" r="r" b="b"/>
            <a:pathLst>
              <a:path w="137159" h="205739">
                <a:moveTo>
                  <a:pt x="137160" y="0"/>
                </a:moveTo>
                <a:lnTo>
                  <a:pt x="0" y="0"/>
                </a:lnTo>
                <a:lnTo>
                  <a:pt x="68580" y="205740"/>
                </a:lnTo>
                <a:lnTo>
                  <a:pt x="1371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807074" y="2831591"/>
            <a:ext cx="0" cy="83820"/>
          </a:xfrm>
          <a:custGeom>
            <a:avLst/>
            <a:gdLst/>
            <a:ahLst/>
            <a:cxnLst/>
            <a:rect l="l" t="t" r="r" b="b"/>
            <a:pathLst>
              <a:path h="83819">
                <a:moveTo>
                  <a:pt x="0" y="0"/>
                </a:moveTo>
                <a:lnTo>
                  <a:pt x="0" y="83819"/>
                </a:lnTo>
              </a:path>
            </a:pathLst>
          </a:custGeom>
          <a:ln w="375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38494" y="2898648"/>
            <a:ext cx="137160" cy="207645"/>
          </a:xfrm>
          <a:custGeom>
            <a:avLst/>
            <a:gdLst/>
            <a:ahLst/>
            <a:cxnLst/>
            <a:rect l="l" t="t" r="r" b="b"/>
            <a:pathLst>
              <a:path w="137159" h="207644">
                <a:moveTo>
                  <a:pt x="137160" y="0"/>
                </a:moveTo>
                <a:lnTo>
                  <a:pt x="0" y="0"/>
                </a:lnTo>
                <a:lnTo>
                  <a:pt x="68580" y="207264"/>
                </a:lnTo>
                <a:lnTo>
                  <a:pt x="1371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55242" y="2689860"/>
            <a:ext cx="902208" cy="17373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587118" y="2342388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343"/>
                </a:lnTo>
              </a:path>
            </a:pathLst>
          </a:custGeom>
          <a:ln w="375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517014" y="2409444"/>
            <a:ext cx="139065" cy="207645"/>
          </a:xfrm>
          <a:custGeom>
            <a:avLst/>
            <a:gdLst/>
            <a:ahLst/>
            <a:cxnLst/>
            <a:rect l="l" t="t" r="r" b="b"/>
            <a:pathLst>
              <a:path w="139064" h="207644">
                <a:moveTo>
                  <a:pt x="138684" y="0"/>
                </a:moveTo>
                <a:lnTo>
                  <a:pt x="0" y="0"/>
                </a:lnTo>
                <a:lnTo>
                  <a:pt x="70104" y="207264"/>
                </a:lnTo>
                <a:lnTo>
                  <a:pt x="1386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188074" y="400812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40207" y="0"/>
                </a:lnTo>
              </a:path>
            </a:pathLst>
          </a:custGeom>
          <a:ln w="12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945769" y="3773423"/>
            <a:ext cx="210820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210311" y="0"/>
                </a:moveTo>
                <a:lnTo>
                  <a:pt x="0" y="0"/>
                </a:lnTo>
              </a:path>
            </a:pathLst>
          </a:custGeom>
          <a:ln w="12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899538" y="3421379"/>
            <a:ext cx="114300" cy="234950"/>
          </a:xfrm>
          <a:custGeom>
            <a:avLst/>
            <a:gdLst/>
            <a:ahLst/>
            <a:cxnLst/>
            <a:rect l="l" t="t" r="r" b="b"/>
            <a:pathLst>
              <a:path w="114300" h="234950">
                <a:moveTo>
                  <a:pt x="114299" y="234695"/>
                </a:moveTo>
                <a:lnTo>
                  <a:pt x="0" y="120395"/>
                </a:lnTo>
                <a:lnTo>
                  <a:pt x="114299" y="0"/>
                </a:lnTo>
              </a:path>
            </a:pathLst>
          </a:custGeom>
          <a:ln w="12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13838" y="3538727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268223" y="0"/>
                </a:moveTo>
                <a:lnTo>
                  <a:pt x="0" y="0"/>
                </a:lnTo>
              </a:path>
            </a:pathLst>
          </a:custGeom>
          <a:ln w="12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802757" y="4055364"/>
            <a:ext cx="114300" cy="234950"/>
          </a:xfrm>
          <a:custGeom>
            <a:avLst/>
            <a:gdLst/>
            <a:ahLst/>
            <a:cxnLst/>
            <a:rect l="l" t="t" r="r" b="b"/>
            <a:pathLst>
              <a:path w="114300" h="234950">
                <a:moveTo>
                  <a:pt x="0" y="0"/>
                </a:moveTo>
                <a:lnTo>
                  <a:pt x="114299" y="114299"/>
                </a:lnTo>
                <a:lnTo>
                  <a:pt x="0" y="234695"/>
                </a:lnTo>
              </a:path>
            </a:pathLst>
          </a:custGeom>
          <a:ln w="12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534533" y="4172711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0" y="0"/>
                </a:moveTo>
                <a:lnTo>
                  <a:pt x="268223" y="0"/>
                </a:lnTo>
              </a:path>
            </a:pathLst>
          </a:custGeom>
          <a:ln w="125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887090" y="5969508"/>
            <a:ext cx="3234055" cy="393700"/>
          </a:xfrm>
          <a:custGeom>
            <a:avLst/>
            <a:gdLst/>
            <a:ahLst/>
            <a:cxnLst/>
            <a:rect l="l" t="t" r="r" b="b"/>
            <a:pathLst>
              <a:path w="3234054" h="393700">
                <a:moveTo>
                  <a:pt x="0" y="0"/>
                </a:moveTo>
                <a:lnTo>
                  <a:pt x="0" y="393192"/>
                </a:lnTo>
                <a:lnTo>
                  <a:pt x="3233928" y="393192"/>
                </a:lnTo>
                <a:lnTo>
                  <a:pt x="323392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887089" y="5969507"/>
            <a:ext cx="3234055" cy="393700"/>
          </a:xfrm>
          <a:custGeom>
            <a:avLst/>
            <a:gdLst/>
            <a:ahLst/>
            <a:cxnLst/>
            <a:rect l="l" t="t" r="r" b="b"/>
            <a:pathLst>
              <a:path w="3234054" h="393700">
                <a:moveTo>
                  <a:pt x="0" y="393191"/>
                </a:moveTo>
                <a:lnTo>
                  <a:pt x="3233927" y="393191"/>
                </a:lnTo>
                <a:lnTo>
                  <a:pt x="3233927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ln w="9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248021" y="5995415"/>
            <a:ext cx="496823" cy="63855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39462" y="6208776"/>
            <a:ext cx="73152" cy="33832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18709" y="6239255"/>
            <a:ext cx="85343" cy="24231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508626" y="6208776"/>
            <a:ext cx="170687" cy="33375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720462" y="6208776"/>
            <a:ext cx="36576" cy="42519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30630" y="5969508"/>
            <a:ext cx="1077595" cy="393700"/>
          </a:xfrm>
          <a:custGeom>
            <a:avLst/>
            <a:gdLst/>
            <a:ahLst/>
            <a:cxnLst/>
            <a:rect l="l" t="t" r="r" b="b"/>
            <a:pathLst>
              <a:path w="1077595" h="393700">
                <a:moveTo>
                  <a:pt x="0" y="0"/>
                </a:moveTo>
                <a:lnTo>
                  <a:pt x="0" y="393192"/>
                </a:lnTo>
                <a:lnTo>
                  <a:pt x="1077468" y="393192"/>
                </a:lnTo>
                <a:lnTo>
                  <a:pt x="1077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730630" y="5969507"/>
            <a:ext cx="1077595" cy="393700"/>
          </a:xfrm>
          <a:custGeom>
            <a:avLst/>
            <a:gdLst/>
            <a:ahLst/>
            <a:cxnLst/>
            <a:rect l="l" t="t" r="r" b="b"/>
            <a:pathLst>
              <a:path w="1077595" h="393700">
                <a:moveTo>
                  <a:pt x="0" y="393191"/>
                </a:moveTo>
                <a:lnTo>
                  <a:pt x="1077467" y="393191"/>
                </a:lnTo>
                <a:lnTo>
                  <a:pt x="1077467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ln w="9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40586" y="6030467"/>
            <a:ext cx="204216" cy="60350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228977" y="6210300"/>
            <a:ext cx="85343" cy="32918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360042" y="6208776"/>
            <a:ext cx="36576" cy="42519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808098" y="5969508"/>
            <a:ext cx="1079500" cy="393700"/>
          </a:xfrm>
          <a:custGeom>
            <a:avLst/>
            <a:gdLst/>
            <a:ahLst/>
            <a:cxnLst/>
            <a:rect l="l" t="t" r="r" b="b"/>
            <a:pathLst>
              <a:path w="1079500" h="393700">
                <a:moveTo>
                  <a:pt x="0" y="0"/>
                </a:moveTo>
                <a:lnTo>
                  <a:pt x="0" y="393192"/>
                </a:lnTo>
                <a:lnTo>
                  <a:pt x="1078992" y="393192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808097" y="5969507"/>
            <a:ext cx="1079500" cy="393700"/>
          </a:xfrm>
          <a:custGeom>
            <a:avLst/>
            <a:gdLst/>
            <a:ahLst/>
            <a:cxnLst/>
            <a:rect l="l" t="t" r="r" b="b"/>
            <a:pathLst>
              <a:path w="1079500" h="393700">
                <a:moveTo>
                  <a:pt x="0" y="393191"/>
                </a:moveTo>
                <a:lnTo>
                  <a:pt x="1078991" y="393191"/>
                </a:lnTo>
                <a:lnTo>
                  <a:pt x="1078991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ln w="9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95777" y="5998464"/>
            <a:ext cx="121920" cy="38862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19577" y="6208776"/>
            <a:ext cx="36576" cy="42519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311018" y="6208776"/>
            <a:ext cx="73152" cy="33375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437509" y="6208776"/>
            <a:ext cx="36576" cy="42519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651638" y="5969508"/>
            <a:ext cx="1079500" cy="393700"/>
          </a:xfrm>
          <a:custGeom>
            <a:avLst/>
            <a:gdLst/>
            <a:ahLst/>
            <a:cxnLst/>
            <a:rect l="l" t="t" r="r" b="b"/>
            <a:pathLst>
              <a:path w="1079500" h="393700">
                <a:moveTo>
                  <a:pt x="0" y="0"/>
                </a:moveTo>
                <a:lnTo>
                  <a:pt x="0" y="393192"/>
                </a:lnTo>
                <a:lnTo>
                  <a:pt x="1078992" y="393192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51637" y="5969507"/>
            <a:ext cx="1079500" cy="393700"/>
          </a:xfrm>
          <a:custGeom>
            <a:avLst/>
            <a:gdLst/>
            <a:ahLst/>
            <a:cxnLst/>
            <a:rect l="l" t="t" r="r" b="b"/>
            <a:pathLst>
              <a:path w="1079500" h="393700">
                <a:moveTo>
                  <a:pt x="0" y="393191"/>
                </a:moveTo>
                <a:lnTo>
                  <a:pt x="1078991" y="393191"/>
                </a:lnTo>
                <a:lnTo>
                  <a:pt x="1078991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ln w="9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907669" y="5996940"/>
            <a:ext cx="573023" cy="63703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107314" y="6208776"/>
            <a:ext cx="170687" cy="33832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322197" y="6208776"/>
            <a:ext cx="36576" cy="425195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919606" y="5890260"/>
            <a:ext cx="638810" cy="556260"/>
          </a:xfrm>
          <a:custGeom>
            <a:avLst/>
            <a:gdLst/>
            <a:ahLst/>
            <a:cxnLst/>
            <a:rect l="l" t="t" r="r" b="b"/>
            <a:pathLst>
              <a:path w="638810" h="556260">
                <a:moveTo>
                  <a:pt x="638556" y="291084"/>
                </a:moveTo>
                <a:lnTo>
                  <a:pt x="638556" y="277368"/>
                </a:lnTo>
                <a:lnTo>
                  <a:pt x="637032" y="262128"/>
                </a:lnTo>
                <a:lnTo>
                  <a:pt x="637032" y="248412"/>
                </a:lnTo>
                <a:lnTo>
                  <a:pt x="627888" y="207264"/>
                </a:lnTo>
                <a:lnTo>
                  <a:pt x="623316" y="193548"/>
                </a:lnTo>
                <a:lnTo>
                  <a:pt x="618744" y="181356"/>
                </a:lnTo>
                <a:lnTo>
                  <a:pt x="612648" y="169164"/>
                </a:lnTo>
                <a:lnTo>
                  <a:pt x="606552" y="155448"/>
                </a:lnTo>
                <a:lnTo>
                  <a:pt x="598932" y="144780"/>
                </a:lnTo>
                <a:lnTo>
                  <a:pt x="591312" y="132588"/>
                </a:lnTo>
                <a:lnTo>
                  <a:pt x="582168" y="120396"/>
                </a:lnTo>
                <a:lnTo>
                  <a:pt x="544068" y="79248"/>
                </a:lnTo>
                <a:lnTo>
                  <a:pt x="496824" y="45720"/>
                </a:lnTo>
                <a:lnTo>
                  <a:pt x="441960" y="21336"/>
                </a:lnTo>
                <a:lnTo>
                  <a:pt x="397764" y="7620"/>
                </a:lnTo>
                <a:lnTo>
                  <a:pt x="350520" y="1524"/>
                </a:lnTo>
                <a:lnTo>
                  <a:pt x="335280" y="0"/>
                </a:lnTo>
                <a:lnTo>
                  <a:pt x="301752" y="0"/>
                </a:lnTo>
                <a:lnTo>
                  <a:pt x="271272" y="3048"/>
                </a:lnTo>
                <a:lnTo>
                  <a:pt x="254508" y="6096"/>
                </a:lnTo>
                <a:lnTo>
                  <a:pt x="224028" y="12192"/>
                </a:lnTo>
                <a:lnTo>
                  <a:pt x="210312" y="16764"/>
                </a:lnTo>
                <a:lnTo>
                  <a:pt x="195072" y="21336"/>
                </a:lnTo>
                <a:lnTo>
                  <a:pt x="140208" y="47244"/>
                </a:lnTo>
                <a:lnTo>
                  <a:pt x="92964" y="80772"/>
                </a:lnTo>
                <a:lnTo>
                  <a:pt x="54864" y="121920"/>
                </a:lnTo>
                <a:lnTo>
                  <a:pt x="47244" y="132588"/>
                </a:lnTo>
                <a:lnTo>
                  <a:pt x="38100" y="144780"/>
                </a:lnTo>
                <a:lnTo>
                  <a:pt x="19812" y="181356"/>
                </a:lnTo>
                <a:lnTo>
                  <a:pt x="13716" y="195072"/>
                </a:lnTo>
                <a:lnTo>
                  <a:pt x="10668" y="208788"/>
                </a:lnTo>
                <a:lnTo>
                  <a:pt x="6096" y="220980"/>
                </a:lnTo>
                <a:lnTo>
                  <a:pt x="3048" y="234696"/>
                </a:lnTo>
                <a:lnTo>
                  <a:pt x="1524" y="249936"/>
                </a:lnTo>
                <a:lnTo>
                  <a:pt x="0" y="263652"/>
                </a:lnTo>
                <a:lnTo>
                  <a:pt x="0" y="292608"/>
                </a:lnTo>
                <a:lnTo>
                  <a:pt x="1524" y="306324"/>
                </a:lnTo>
                <a:lnTo>
                  <a:pt x="4572" y="320040"/>
                </a:lnTo>
                <a:lnTo>
                  <a:pt x="6096" y="333756"/>
                </a:lnTo>
                <a:lnTo>
                  <a:pt x="19812" y="374904"/>
                </a:lnTo>
                <a:lnTo>
                  <a:pt x="28956" y="393192"/>
                </a:lnTo>
                <a:lnTo>
                  <a:pt x="28956" y="265176"/>
                </a:lnTo>
                <a:lnTo>
                  <a:pt x="30480" y="251460"/>
                </a:lnTo>
                <a:lnTo>
                  <a:pt x="41148" y="204216"/>
                </a:lnTo>
                <a:lnTo>
                  <a:pt x="51816" y="181356"/>
                </a:lnTo>
                <a:lnTo>
                  <a:pt x="56388" y="169164"/>
                </a:lnTo>
                <a:lnTo>
                  <a:pt x="64008" y="158496"/>
                </a:lnTo>
                <a:lnTo>
                  <a:pt x="70104" y="149352"/>
                </a:lnTo>
                <a:lnTo>
                  <a:pt x="77724" y="138684"/>
                </a:lnTo>
                <a:lnTo>
                  <a:pt x="112776" y="102108"/>
                </a:lnTo>
                <a:lnTo>
                  <a:pt x="179832" y="57912"/>
                </a:lnTo>
                <a:lnTo>
                  <a:pt x="219456" y="44196"/>
                </a:lnTo>
                <a:lnTo>
                  <a:pt x="233172" y="39624"/>
                </a:lnTo>
                <a:lnTo>
                  <a:pt x="274320" y="30480"/>
                </a:lnTo>
                <a:lnTo>
                  <a:pt x="289560" y="28956"/>
                </a:lnTo>
                <a:lnTo>
                  <a:pt x="348996" y="28956"/>
                </a:lnTo>
                <a:lnTo>
                  <a:pt x="364236" y="32004"/>
                </a:lnTo>
                <a:lnTo>
                  <a:pt x="377952" y="33528"/>
                </a:lnTo>
                <a:lnTo>
                  <a:pt x="420624" y="44196"/>
                </a:lnTo>
                <a:lnTo>
                  <a:pt x="458724" y="59436"/>
                </a:lnTo>
                <a:lnTo>
                  <a:pt x="505968" y="86868"/>
                </a:lnTo>
                <a:lnTo>
                  <a:pt x="544068" y="120396"/>
                </a:lnTo>
                <a:lnTo>
                  <a:pt x="574548" y="160020"/>
                </a:lnTo>
                <a:lnTo>
                  <a:pt x="582168" y="170688"/>
                </a:lnTo>
                <a:lnTo>
                  <a:pt x="586740" y="181356"/>
                </a:lnTo>
                <a:lnTo>
                  <a:pt x="592836" y="193548"/>
                </a:lnTo>
                <a:lnTo>
                  <a:pt x="597408" y="204216"/>
                </a:lnTo>
                <a:lnTo>
                  <a:pt x="606552" y="240792"/>
                </a:lnTo>
                <a:lnTo>
                  <a:pt x="609600" y="265176"/>
                </a:lnTo>
                <a:lnTo>
                  <a:pt x="609600" y="392430"/>
                </a:lnTo>
                <a:lnTo>
                  <a:pt x="612648" y="385572"/>
                </a:lnTo>
                <a:lnTo>
                  <a:pt x="618744" y="373380"/>
                </a:lnTo>
                <a:lnTo>
                  <a:pt x="623316" y="361188"/>
                </a:lnTo>
                <a:lnTo>
                  <a:pt x="632460" y="333756"/>
                </a:lnTo>
                <a:lnTo>
                  <a:pt x="633984" y="320040"/>
                </a:lnTo>
                <a:lnTo>
                  <a:pt x="637032" y="306324"/>
                </a:lnTo>
                <a:lnTo>
                  <a:pt x="638556" y="291084"/>
                </a:lnTo>
                <a:close/>
              </a:path>
              <a:path w="638810" h="556260">
                <a:moveTo>
                  <a:pt x="609600" y="392430"/>
                </a:moveTo>
                <a:lnTo>
                  <a:pt x="609600" y="291084"/>
                </a:lnTo>
                <a:lnTo>
                  <a:pt x="606552" y="315468"/>
                </a:lnTo>
                <a:lnTo>
                  <a:pt x="600456" y="339852"/>
                </a:lnTo>
                <a:lnTo>
                  <a:pt x="595884" y="352044"/>
                </a:lnTo>
                <a:lnTo>
                  <a:pt x="592836" y="362712"/>
                </a:lnTo>
                <a:lnTo>
                  <a:pt x="586740" y="374904"/>
                </a:lnTo>
                <a:lnTo>
                  <a:pt x="560832" y="416052"/>
                </a:lnTo>
                <a:lnTo>
                  <a:pt x="524256" y="454152"/>
                </a:lnTo>
                <a:lnTo>
                  <a:pt x="481584" y="484632"/>
                </a:lnTo>
                <a:lnTo>
                  <a:pt x="432816" y="507492"/>
                </a:lnTo>
                <a:lnTo>
                  <a:pt x="405384" y="515112"/>
                </a:lnTo>
                <a:lnTo>
                  <a:pt x="391668" y="519684"/>
                </a:lnTo>
                <a:lnTo>
                  <a:pt x="377952" y="521208"/>
                </a:lnTo>
                <a:lnTo>
                  <a:pt x="362712" y="524256"/>
                </a:lnTo>
                <a:lnTo>
                  <a:pt x="348996" y="525780"/>
                </a:lnTo>
                <a:lnTo>
                  <a:pt x="333756" y="527304"/>
                </a:lnTo>
                <a:lnTo>
                  <a:pt x="303276" y="527304"/>
                </a:lnTo>
                <a:lnTo>
                  <a:pt x="289560" y="525780"/>
                </a:lnTo>
                <a:lnTo>
                  <a:pt x="274320" y="524256"/>
                </a:lnTo>
                <a:lnTo>
                  <a:pt x="259080" y="521208"/>
                </a:lnTo>
                <a:lnTo>
                  <a:pt x="245364" y="519684"/>
                </a:lnTo>
                <a:lnTo>
                  <a:pt x="231648" y="515112"/>
                </a:lnTo>
                <a:lnTo>
                  <a:pt x="179832" y="496824"/>
                </a:lnTo>
                <a:lnTo>
                  <a:pt x="132588" y="469392"/>
                </a:lnTo>
                <a:lnTo>
                  <a:pt x="94488" y="434340"/>
                </a:lnTo>
                <a:lnTo>
                  <a:pt x="62484" y="394716"/>
                </a:lnTo>
                <a:lnTo>
                  <a:pt x="41148" y="350520"/>
                </a:lnTo>
                <a:lnTo>
                  <a:pt x="38100" y="338328"/>
                </a:lnTo>
                <a:lnTo>
                  <a:pt x="35052" y="327660"/>
                </a:lnTo>
                <a:lnTo>
                  <a:pt x="32004" y="315468"/>
                </a:lnTo>
                <a:lnTo>
                  <a:pt x="30480" y="301752"/>
                </a:lnTo>
                <a:lnTo>
                  <a:pt x="28956" y="289560"/>
                </a:lnTo>
                <a:lnTo>
                  <a:pt x="28956" y="393192"/>
                </a:lnTo>
                <a:lnTo>
                  <a:pt x="32004" y="399288"/>
                </a:lnTo>
                <a:lnTo>
                  <a:pt x="39624" y="411480"/>
                </a:lnTo>
                <a:lnTo>
                  <a:pt x="47244" y="422148"/>
                </a:lnTo>
                <a:lnTo>
                  <a:pt x="54864" y="434340"/>
                </a:lnTo>
                <a:lnTo>
                  <a:pt x="94488" y="475488"/>
                </a:lnTo>
                <a:lnTo>
                  <a:pt x="141732" y="509016"/>
                </a:lnTo>
                <a:lnTo>
                  <a:pt x="196596" y="533400"/>
                </a:lnTo>
                <a:lnTo>
                  <a:pt x="210312" y="539496"/>
                </a:lnTo>
                <a:lnTo>
                  <a:pt x="225552" y="544068"/>
                </a:lnTo>
                <a:lnTo>
                  <a:pt x="256032" y="550164"/>
                </a:lnTo>
                <a:lnTo>
                  <a:pt x="271272" y="551688"/>
                </a:lnTo>
                <a:lnTo>
                  <a:pt x="286512" y="554736"/>
                </a:lnTo>
                <a:lnTo>
                  <a:pt x="303276" y="554736"/>
                </a:lnTo>
                <a:lnTo>
                  <a:pt x="320040" y="556260"/>
                </a:lnTo>
                <a:lnTo>
                  <a:pt x="335280" y="554736"/>
                </a:lnTo>
                <a:lnTo>
                  <a:pt x="352044" y="554736"/>
                </a:lnTo>
                <a:lnTo>
                  <a:pt x="367284" y="551688"/>
                </a:lnTo>
                <a:lnTo>
                  <a:pt x="384048" y="550164"/>
                </a:lnTo>
                <a:lnTo>
                  <a:pt x="399288" y="547116"/>
                </a:lnTo>
                <a:lnTo>
                  <a:pt x="413004" y="542544"/>
                </a:lnTo>
                <a:lnTo>
                  <a:pt x="428244" y="539496"/>
                </a:lnTo>
                <a:lnTo>
                  <a:pt x="443484" y="533400"/>
                </a:lnTo>
                <a:lnTo>
                  <a:pt x="470916" y="522732"/>
                </a:lnTo>
                <a:lnTo>
                  <a:pt x="496824" y="507492"/>
                </a:lnTo>
                <a:lnTo>
                  <a:pt x="544068" y="473964"/>
                </a:lnTo>
                <a:lnTo>
                  <a:pt x="583692" y="432816"/>
                </a:lnTo>
                <a:lnTo>
                  <a:pt x="598932" y="409956"/>
                </a:lnTo>
                <a:lnTo>
                  <a:pt x="606552" y="399288"/>
                </a:lnTo>
                <a:lnTo>
                  <a:pt x="609600" y="3924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235330" y="2967228"/>
            <a:ext cx="1016635" cy="2941320"/>
          </a:xfrm>
          <a:custGeom>
            <a:avLst/>
            <a:gdLst/>
            <a:ahLst/>
            <a:cxnLst/>
            <a:rect l="l" t="t" r="r" b="b"/>
            <a:pathLst>
              <a:path w="1016635" h="2941320">
                <a:moveTo>
                  <a:pt x="80772" y="67056"/>
                </a:moveTo>
                <a:lnTo>
                  <a:pt x="12192" y="0"/>
                </a:lnTo>
                <a:lnTo>
                  <a:pt x="0" y="94488"/>
                </a:lnTo>
                <a:lnTo>
                  <a:pt x="21336" y="87241"/>
                </a:lnTo>
                <a:lnTo>
                  <a:pt x="21336" y="73152"/>
                </a:lnTo>
                <a:lnTo>
                  <a:pt x="48768" y="64008"/>
                </a:lnTo>
                <a:lnTo>
                  <a:pt x="52981" y="76494"/>
                </a:lnTo>
                <a:lnTo>
                  <a:pt x="80772" y="67056"/>
                </a:lnTo>
                <a:close/>
              </a:path>
              <a:path w="1016635" h="2941320">
                <a:moveTo>
                  <a:pt x="52981" y="76494"/>
                </a:moveTo>
                <a:lnTo>
                  <a:pt x="48768" y="64008"/>
                </a:lnTo>
                <a:lnTo>
                  <a:pt x="21336" y="73152"/>
                </a:lnTo>
                <a:lnTo>
                  <a:pt x="25607" y="85791"/>
                </a:lnTo>
                <a:lnTo>
                  <a:pt x="52981" y="76494"/>
                </a:lnTo>
                <a:close/>
              </a:path>
              <a:path w="1016635" h="2941320">
                <a:moveTo>
                  <a:pt x="25607" y="85791"/>
                </a:moveTo>
                <a:lnTo>
                  <a:pt x="21336" y="73152"/>
                </a:lnTo>
                <a:lnTo>
                  <a:pt x="21336" y="87241"/>
                </a:lnTo>
                <a:lnTo>
                  <a:pt x="25607" y="85791"/>
                </a:lnTo>
                <a:close/>
              </a:path>
              <a:path w="1016635" h="2941320">
                <a:moveTo>
                  <a:pt x="1016508" y="2932176"/>
                </a:moveTo>
                <a:lnTo>
                  <a:pt x="52981" y="76494"/>
                </a:lnTo>
                <a:lnTo>
                  <a:pt x="25607" y="85791"/>
                </a:lnTo>
                <a:lnTo>
                  <a:pt x="990600" y="2941320"/>
                </a:lnTo>
                <a:lnTo>
                  <a:pt x="1016508" y="29321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006218" y="5899404"/>
            <a:ext cx="637540" cy="547370"/>
          </a:xfrm>
          <a:custGeom>
            <a:avLst/>
            <a:gdLst/>
            <a:ahLst/>
            <a:cxnLst/>
            <a:rect l="l" t="t" r="r" b="b"/>
            <a:pathLst>
              <a:path w="637539" h="547370">
                <a:moveTo>
                  <a:pt x="637032" y="286512"/>
                </a:moveTo>
                <a:lnTo>
                  <a:pt x="637032" y="259080"/>
                </a:lnTo>
                <a:lnTo>
                  <a:pt x="633984" y="231648"/>
                </a:lnTo>
                <a:lnTo>
                  <a:pt x="630936" y="217932"/>
                </a:lnTo>
                <a:lnTo>
                  <a:pt x="626364" y="204216"/>
                </a:lnTo>
                <a:lnTo>
                  <a:pt x="623316" y="190500"/>
                </a:lnTo>
                <a:lnTo>
                  <a:pt x="598932" y="141732"/>
                </a:lnTo>
                <a:lnTo>
                  <a:pt x="589788" y="131064"/>
                </a:lnTo>
                <a:lnTo>
                  <a:pt x="582168" y="118872"/>
                </a:lnTo>
                <a:lnTo>
                  <a:pt x="542544" y="79248"/>
                </a:lnTo>
                <a:lnTo>
                  <a:pt x="495300" y="45720"/>
                </a:lnTo>
                <a:lnTo>
                  <a:pt x="441960" y="21336"/>
                </a:lnTo>
                <a:lnTo>
                  <a:pt x="426720" y="16764"/>
                </a:lnTo>
                <a:lnTo>
                  <a:pt x="413004" y="12192"/>
                </a:lnTo>
                <a:lnTo>
                  <a:pt x="382524" y="6096"/>
                </a:lnTo>
                <a:lnTo>
                  <a:pt x="365760" y="3048"/>
                </a:lnTo>
                <a:lnTo>
                  <a:pt x="350520" y="1524"/>
                </a:lnTo>
                <a:lnTo>
                  <a:pt x="333756" y="0"/>
                </a:lnTo>
                <a:lnTo>
                  <a:pt x="301752" y="0"/>
                </a:lnTo>
                <a:lnTo>
                  <a:pt x="224028" y="12192"/>
                </a:lnTo>
                <a:lnTo>
                  <a:pt x="166116" y="33528"/>
                </a:lnTo>
                <a:lnTo>
                  <a:pt x="115824" y="62484"/>
                </a:lnTo>
                <a:lnTo>
                  <a:pt x="73152" y="99060"/>
                </a:lnTo>
                <a:lnTo>
                  <a:pt x="45720" y="131064"/>
                </a:lnTo>
                <a:lnTo>
                  <a:pt x="38100" y="143256"/>
                </a:lnTo>
                <a:lnTo>
                  <a:pt x="30480" y="153924"/>
                </a:lnTo>
                <a:lnTo>
                  <a:pt x="9144" y="204216"/>
                </a:lnTo>
                <a:lnTo>
                  <a:pt x="0" y="259080"/>
                </a:lnTo>
                <a:lnTo>
                  <a:pt x="0" y="288036"/>
                </a:lnTo>
                <a:lnTo>
                  <a:pt x="3048" y="315468"/>
                </a:lnTo>
                <a:lnTo>
                  <a:pt x="9144" y="342900"/>
                </a:lnTo>
                <a:lnTo>
                  <a:pt x="13716" y="355092"/>
                </a:lnTo>
                <a:lnTo>
                  <a:pt x="19812" y="368808"/>
                </a:lnTo>
                <a:lnTo>
                  <a:pt x="24384" y="381000"/>
                </a:lnTo>
                <a:lnTo>
                  <a:pt x="27432" y="385876"/>
                </a:lnTo>
                <a:lnTo>
                  <a:pt x="27432" y="272796"/>
                </a:lnTo>
                <a:lnTo>
                  <a:pt x="28956" y="260604"/>
                </a:lnTo>
                <a:lnTo>
                  <a:pt x="28956" y="248412"/>
                </a:lnTo>
                <a:lnTo>
                  <a:pt x="30480" y="236220"/>
                </a:lnTo>
                <a:lnTo>
                  <a:pt x="36576" y="211836"/>
                </a:lnTo>
                <a:lnTo>
                  <a:pt x="41148" y="201168"/>
                </a:lnTo>
                <a:lnTo>
                  <a:pt x="45720" y="188976"/>
                </a:lnTo>
                <a:lnTo>
                  <a:pt x="50292" y="178308"/>
                </a:lnTo>
                <a:lnTo>
                  <a:pt x="62484" y="156972"/>
                </a:lnTo>
                <a:lnTo>
                  <a:pt x="70104" y="147828"/>
                </a:lnTo>
                <a:lnTo>
                  <a:pt x="77724" y="137160"/>
                </a:lnTo>
                <a:lnTo>
                  <a:pt x="112776" y="100584"/>
                </a:lnTo>
                <a:lnTo>
                  <a:pt x="155448" y="71628"/>
                </a:lnTo>
                <a:lnTo>
                  <a:pt x="205740" y="48768"/>
                </a:lnTo>
                <a:lnTo>
                  <a:pt x="217932" y="44196"/>
                </a:lnTo>
                <a:lnTo>
                  <a:pt x="231648" y="39624"/>
                </a:lnTo>
                <a:lnTo>
                  <a:pt x="259080" y="33528"/>
                </a:lnTo>
                <a:lnTo>
                  <a:pt x="274320" y="32004"/>
                </a:lnTo>
                <a:lnTo>
                  <a:pt x="288036" y="30480"/>
                </a:lnTo>
                <a:lnTo>
                  <a:pt x="303276" y="28956"/>
                </a:lnTo>
                <a:lnTo>
                  <a:pt x="333756" y="28956"/>
                </a:lnTo>
                <a:lnTo>
                  <a:pt x="348996" y="30480"/>
                </a:lnTo>
                <a:lnTo>
                  <a:pt x="362712" y="32004"/>
                </a:lnTo>
                <a:lnTo>
                  <a:pt x="377952" y="33528"/>
                </a:lnTo>
                <a:lnTo>
                  <a:pt x="432816" y="48768"/>
                </a:lnTo>
                <a:lnTo>
                  <a:pt x="481584" y="71628"/>
                </a:lnTo>
                <a:lnTo>
                  <a:pt x="525780" y="102108"/>
                </a:lnTo>
                <a:lnTo>
                  <a:pt x="560832" y="138684"/>
                </a:lnTo>
                <a:lnTo>
                  <a:pt x="566928" y="147828"/>
                </a:lnTo>
                <a:lnTo>
                  <a:pt x="574548" y="158496"/>
                </a:lnTo>
                <a:lnTo>
                  <a:pt x="595884" y="201168"/>
                </a:lnTo>
                <a:lnTo>
                  <a:pt x="605028" y="236220"/>
                </a:lnTo>
                <a:lnTo>
                  <a:pt x="608076" y="248412"/>
                </a:lnTo>
                <a:lnTo>
                  <a:pt x="608076" y="262128"/>
                </a:lnTo>
                <a:lnTo>
                  <a:pt x="609600" y="274320"/>
                </a:lnTo>
                <a:lnTo>
                  <a:pt x="609600" y="384352"/>
                </a:lnTo>
                <a:lnTo>
                  <a:pt x="612648" y="379476"/>
                </a:lnTo>
                <a:lnTo>
                  <a:pt x="617220" y="367284"/>
                </a:lnTo>
                <a:lnTo>
                  <a:pt x="623316" y="355092"/>
                </a:lnTo>
                <a:lnTo>
                  <a:pt x="627888" y="341376"/>
                </a:lnTo>
                <a:lnTo>
                  <a:pt x="630936" y="329184"/>
                </a:lnTo>
                <a:lnTo>
                  <a:pt x="633984" y="315468"/>
                </a:lnTo>
                <a:lnTo>
                  <a:pt x="635508" y="301752"/>
                </a:lnTo>
                <a:lnTo>
                  <a:pt x="637032" y="286512"/>
                </a:lnTo>
                <a:close/>
              </a:path>
              <a:path w="637539" h="547370">
                <a:moveTo>
                  <a:pt x="609600" y="384352"/>
                </a:moveTo>
                <a:lnTo>
                  <a:pt x="609600" y="274320"/>
                </a:lnTo>
                <a:lnTo>
                  <a:pt x="603504" y="323088"/>
                </a:lnTo>
                <a:lnTo>
                  <a:pt x="600456" y="333756"/>
                </a:lnTo>
                <a:lnTo>
                  <a:pt x="595884" y="345948"/>
                </a:lnTo>
                <a:lnTo>
                  <a:pt x="591312" y="356616"/>
                </a:lnTo>
                <a:lnTo>
                  <a:pt x="586740" y="368808"/>
                </a:lnTo>
                <a:lnTo>
                  <a:pt x="574548" y="390144"/>
                </a:lnTo>
                <a:lnTo>
                  <a:pt x="566928" y="399288"/>
                </a:lnTo>
                <a:lnTo>
                  <a:pt x="559308" y="409956"/>
                </a:lnTo>
                <a:lnTo>
                  <a:pt x="524256" y="446532"/>
                </a:lnTo>
                <a:lnTo>
                  <a:pt x="481584" y="475488"/>
                </a:lnTo>
                <a:lnTo>
                  <a:pt x="431292" y="498348"/>
                </a:lnTo>
                <a:lnTo>
                  <a:pt x="391668" y="510540"/>
                </a:lnTo>
                <a:lnTo>
                  <a:pt x="347472" y="516636"/>
                </a:lnTo>
                <a:lnTo>
                  <a:pt x="333756" y="518160"/>
                </a:lnTo>
                <a:lnTo>
                  <a:pt x="303276" y="518160"/>
                </a:lnTo>
                <a:lnTo>
                  <a:pt x="272796" y="515112"/>
                </a:lnTo>
                <a:lnTo>
                  <a:pt x="259080" y="512064"/>
                </a:lnTo>
                <a:lnTo>
                  <a:pt x="245364" y="510540"/>
                </a:lnTo>
                <a:lnTo>
                  <a:pt x="231648" y="505968"/>
                </a:lnTo>
                <a:lnTo>
                  <a:pt x="217932" y="502920"/>
                </a:lnTo>
                <a:lnTo>
                  <a:pt x="204216" y="498348"/>
                </a:lnTo>
                <a:lnTo>
                  <a:pt x="153924" y="475488"/>
                </a:lnTo>
                <a:lnTo>
                  <a:pt x="111252" y="445008"/>
                </a:lnTo>
                <a:lnTo>
                  <a:pt x="76200" y="408432"/>
                </a:lnTo>
                <a:lnTo>
                  <a:pt x="50292" y="367284"/>
                </a:lnTo>
                <a:lnTo>
                  <a:pt x="41148" y="344424"/>
                </a:lnTo>
                <a:lnTo>
                  <a:pt x="36576" y="333756"/>
                </a:lnTo>
                <a:lnTo>
                  <a:pt x="30480" y="309372"/>
                </a:lnTo>
                <a:lnTo>
                  <a:pt x="27432" y="284988"/>
                </a:lnTo>
                <a:lnTo>
                  <a:pt x="27432" y="385876"/>
                </a:lnTo>
                <a:lnTo>
                  <a:pt x="32004" y="393192"/>
                </a:lnTo>
                <a:lnTo>
                  <a:pt x="38100" y="405384"/>
                </a:lnTo>
                <a:lnTo>
                  <a:pt x="45720" y="416052"/>
                </a:lnTo>
                <a:lnTo>
                  <a:pt x="73152" y="448056"/>
                </a:lnTo>
                <a:lnTo>
                  <a:pt x="117348" y="484632"/>
                </a:lnTo>
                <a:lnTo>
                  <a:pt x="167640" y="513588"/>
                </a:lnTo>
                <a:lnTo>
                  <a:pt x="210312" y="530352"/>
                </a:lnTo>
                <a:lnTo>
                  <a:pt x="224028" y="534924"/>
                </a:lnTo>
                <a:lnTo>
                  <a:pt x="269748" y="544068"/>
                </a:lnTo>
                <a:lnTo>
                  <a:pt x="286512" y="545592"/>
                </a:lnTo>
                <a:lnTo>
                  <a:pt x="301752" y="545592"/>
                </a:lnTo>
                <a:lnTo>
                  <a:pt x="318516" y="547116"/>
                </a:lnTo>
                <a:lnTo>
                  <a:pt x="335280" y="545592"/>
                </a:lnTo>
                <a:lnTo>
                  <a:pt x="350520" y="545592"/>
                </a:lnTo>
                <a:lnTo>
                  <a:pt x="367284" y="542544"/>
                </a:lnTo>
                <a:lnTo>
                  <a:pt x="413004" y="534924"/>
                </a:lnTo>
                <a:lnTo>
                  <a:pt x="470916" y="513588"/>
                </a:lnTo>
                <a:lnTo>
                  <a:pt x="521208" y="484632"/>
                </a:lnTo>
                <a:lnTo>
                  <a:pt x="563880" y="448056"/>
                </a:lnTo>
                <a:lnTo>
                  <a:pt x="591312" y="416052"/>
                </a:lnTo>
                <a:lnTo>
                  <a:pt x="605028" y="391668"/>
                </a:lnTo>
                <a:lnTo>
                  <a:pt x="609600" y="384352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72134" y="3401567"/>
            <a:ext cx="1765300" cy="2520950"/>
          </a:xfrm>
          <a:custGeom>
            <a:avLst/>
            <a:gdLst/>
            <a:ahLst/>
            <a:cxnLst/>
            <a:rect l="l" t="t" r="r" b="b"/>
            <a:pathLst>
              <a:path w="1765300" h="2520950">
                <a:moveTo>
                  <a:pt x="83820" y="45720"/>
                </a:moveTo>
                <a:lnTo>
                  <a:pt x="0" y="0"/>
                </a:lnTo>
                <a:lnTo>
                  <a:pt x="13716" y="94488"/>
                </a:lnTo>
                <a:lnTo>
                  <a:pt x="28956" y="83886"/>
                </a:lnTo>
                <a:lnTo>
                  <a:pt x="28956" y="65532"/>
                </a:lnTo>
                <a:lnTo>
                  <a:pt x="51816" y="50292"/>
                </a:lnTo>
                <a:lnTo>
                  <a:pt x="60129" y="62200"/>
                </a:lnTo>
                <a:lnTo>
                  <a:pt x="83820" y="45720"/>
                </a:lnTo>
                <a:close/>
              </a:path>
              <a:path w="1765300" h="2520950">
                <a:moveTo>
                  <a:pt x="60129" y="62200"/>
                </a:moveTo>
                <a:lnTo>
                  <a:pt x="51816" y="50292"/>
                </a:lnTo>
                <a:lnTo>
                  <a:pt x="28956" y="65532"/>
                </a:lnTo>
                <a:lnTo>
                  <a:pt x="37572" y="77892"/>
                </a:lnTo>
                <a:lnTo>
                  <a:pt x="60129" y="62200"/>
                </a:lnTo>
                <a:close/>
              </a:path>
              <a:path w="1765300" h="2520950">
                <a:moveTo>
                  <a:pt x="37572" y="77892"/>
                </a:moveTo>
                <a:lnTo>
                  <a:pt x="28956" y="65532"/>
                </a:lnTo>
                <a:lnTo>
                  <a:pt x="28956" y="83886"/>
                </a:lnTo>
                <a:lnTo>
                  <a:pt x="37572" y="77892"/>
                </a:lnTo>
                <a:close/>
              </a:path>
              <a:path w="1765300" h="2520950">
                <a:moveTo>
                  <a:pt x="1764792" y="2503932"/>
                </a:moveTo>
                <a:lnTo>
                  <a:pt x="60129" y="62200"/>
                </a:lnTo>
                <a:lnTo>
                  <a:pt x="37572" y="77892"/>
                </a:lnTo>
                <a:lnTo>
                  <a:pt x="1740408" y="2520696"/>
                </a:lnTo>
                <a:lnTo>
                  <a:pt x="1764792" y="2503932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664330" y="5926836"/>
            <a:ext cx="1495425" cy="463550"/>
          </a:xfrm>
          <a:custGeom>
            <a:avLst/>
            <a:gdLst/>
            <a:ahLst/>
            <a:cxnLst/>
            <a:rect l="l" t="t" r="r" b="b"/>
            <a:pathLst>
              <a:path w="1495425" h="463550">
                <a:moveTo>
                  <a:pt x="1524" y="243840"/>
                </a:moveTo>
                <a:lnTo>
                  <a:pt x="1524" y="219456"/>
                </a:lnTo>
                <a:lnTo>
                  <a:pt x="0" y="230124"/>
                </a:lnTo>
                <a:lnTo>
                  <a:pt x="0" y="233172"/>
                </a:lnTo>
                <a:lnTo>
                  <a:pt x="1524" y="243840"/>
                </a:lnTo>
                <a:close/>
              </a:path>
              <a:path w="1495425" h="463550">
                <a:moveTo>
                  <a:pt x="4572" y="257556"/>
                </a:moveTo>
                <a:lnTo>
                  <a:pt x="4572" y="205740"/>
                </a:lnTo>
                <a:lnTo>
                  <a:pt x="1524" y="216408"/>
                </a:lnTo>
                <a:lnTo>
                  <a:pt x="1524" y="246888"/>
                </a:lnTo>
                <a:lnTo>
                  <a:pt x="4572" y="257556"/>
                </a:lnTo>
                <a:close/>
              </a:path>
              <a:path w="1495425" h="463550">
                <a:moveTo>
                  <a:pt x="1490472" y="259080"/>
                </a:moveTo>
                <a:lnTo>
                  <a:pt x="1490472" y="204216"/>
                </a:lnTo>
                <a:lnTo>
                  <a:pt x="1484376" y="190500"/>
                </a:lnTo>
                <a:lnTo>
                  <a:pt x="1458468" y="155448"/>
                </a:lnTo>
                <a:lnTo>
                  <a:pt x="1431036" y="135636"/>
                </a:lnTo>
                <a:lnTo>
                  <a:pt x="1415796" y="124968"/>
                </a:lnTo>
                <a:lnTo>
                  <a:pt x="1380744" y="106680"/>
                </a:lnTo>
                <a:lnTo>
                  <a:pt x="1341120" y="88392"/>
                </a:lnTo>
                <a:lnTo>
                  <a:pt x="1295400" y="71628"/>
                </a:lnTo>
                <a:lnTo>
                  <a:pt x="1245108" y="56388"/>
                </a:lnTo>
                <a:lnTo>
                  <a:pt x="1217676" y="50292"/>
                </a:lnTo>
                <a:lnTo>
                  <a:pt x="1190244" y="42672"/>
                </a:lnTo>
                <a:lnTo>
                  <a:pt x="1161288" y="36576"/>
                </a:lnTo>
                <a:lnTo>
                  <a:pt x="1130808" y="32004"/>
                </a:lnTo>
                <a:lnTo>
                  <a:pt x="1100328" y="25908"/>
                </a:lnTo>
                <a:lnTo>
                  <a:pt x="1068324" y="21336"/>
                </a:lnTo>
                <a:lnTo>
                  <a:pt x="1034796" y="16764"/>
                </a:lnTo>
                <a:lnTo>
                  <a:pt x="1001268" y="13716"/>
                </a:lnTo>
                <a:lnTo>
                  <a:pt x="967740" y="9144"/>
                </a:lnTo>
                <a:lnTo>
                  <a:pt x="932688" y="6096"/>
                </a:lnTo>
                <a:lnTo>
                  <a:pt x="822960" y="1524"/>
                </a:lnTo>
                <a:lnTo>
                  <a:pt x="748284" y="0"/>
                </a:lnTo>
                <a:lnTo>
                  <a:pt x="672084" y="1524"/>
                </a:lnTo>
                <a:lnTo>
                  <a:pt x="598932" y="4572"/>
                </a:lnTo>
                <a:lnTo>
                  <a:pt x="563880" y="6096"/>
                </a:lnTo>
                <a:lnTo>
                  <a:pt x="528828" y="9144"/>
                </a:lnTo>
                <a:lnTo>
                  <a:pt x="493776" y="13716"/>
                </a:lnTo>
                <a:lnTo>
                  <a:pt x="460248" y="16764"/>
                </a:lnTo>
                <a:lnTo>
                  <a:pt x="396240" y="25908"/>
                </a:lnTo>
                <a:lnTo>
                  <a:pt x="364236" y="32004"/>
                </a:lnTo>
                <a:lnTo>
                  <a:pt x="335280" y="36576"/>
                </a:lnTo>
                <a:lnTo>
                  <a:pt x="306324" y="44196"/>
                </a:lnTo>
                <a:lnTo>
                  <a:pt x="277368" y="50292"/>
                </a:lnTo>
                <a:lnTo>
                  <a:pt x="249936" y="56388"/>
                </a:lnTo>
                <a:lnTo>
                  <a:pt x="225552" y="64008"/>
                </a:lnTo>
                <a:lnTo>
                  <a:pt x="199644" y="71628"/>
                </a:lnTo>
                <a:lnTo>
                  <a:pt x="176784" y="79248"/>
                </a:lnTo>
                <a:lnTo>
                  <a:pt x="114300" y="106680"/>
                </a:lnTo>
                <a:lnTo>
                  <a:pt x="79248" y="124968"/>
                </a:lnTo>
                <a:lnTo>
                  <a:pt x="36576" y="156972"/>
                </a:lnTo>
                <a:lnTo>
                  <a:pt x="9144" y="193548"/>
                </a:lnTo>
                <a:lnTo>
                  <a:pt x="4572" y="204216"/>
                </a:lnTo>
                <a:lnTo>
                  <a:pt x="4572" y="259080"/>
                </a:lnTo>
                <a:lnTo>
                  <a:pt x="10668" y="272796"/>
                </a:lnTo>
                <a:lnTo>
                  <a:pt x="18288" y="284988"/>
                </a:lnTo>
                <a:lnTo>
                  <a:pt x="27432" y="295656"/>
                </a:lnTo>
                <a:lnTo>
                  <a:pt x="28956" y="297180"/>
                </a:lnTo>
                <a:lnTo>
                  <a:pt x="28956" y="224028"/>
                </a:lnTo>
                <a:lnTo>
                  <a:pt x="30480" y="218694"/>
                </a:lnTo>
                <a:lnTo>
                  <a:pt x="30480" y="214884"/>
                </a:lnTo>
                <a:lnTo>
                  <a:pt x="36576" y="204216"/>
                </a:lnTo>
                <a:lnTo>
                  <a:pt x="41148" y="195072"/>
                </a:lnTo>
                <a:lnTo>
                  <a:pt x="68580" y="167640"/>
                </a:lnTo>
                <a:lnTo>
                  <a:pt x="109728" y="140208"/>
                </a:lnTo>
                <a:lnTo>
                  <a:pt x="144780" y="123444"/>
                </a:lnTo>
                <a:lnTo>
                  <a:pt x="166116" y="114300"/>
                </a:lnTo>
                <a:lnTo>
                  <a:pt x="208788" y="99060"/>
                </a:lnTo>
                <a:lnTo>
                  <a:pt x="259080" y="83820"/>
                </a:lnTo>
                <a:lnTo>
                  <a:pt x="339852" y="65532"/>
                </a:lnTo>
                <a:lnTo>
                  <a:pt x="431292" y="50292"/>
                </a:lnTo>
                <a:lnTo>
                  <a:pt x="464820" y="45720"/>
                </a:lnTo>
                <a:lnTo>
                  <a:pt x="496824" y="41148"/>
                </a:lnTo>
                <a:lnTo>
                  <a:pt x="530352" y="38100"/>
                </a:lnTo>
                <a:lnTo>
                  <a:pt x="565404" y="35052"/>
                </a:lnTo>
                <a:lnTo>
                  <a:pt x="600456" y="33528"/>
                </a:lnTo>
                <a:lnTo>
                  <a:pt x="637032" y="30480"/>
                </a:lnTo>
                <a:lnTo>
                  <a:pt x="672084" y="29019"/>
                </a:lnTo>
                <a:lnTo>
                  <a:pt x="822960" y="28956"/>
                </a:lnTo>
                <a:lnTo>
                  <a:pt x="859536" y="30480"/>
                </a:lnTo>
                <a:lnTo>
                  <a:pt x="894588" y="33528"/>
                </a:lnTo>
                <a:lnTo>
                  <a:pt x="929640" y="35052"/>
                </a:lnTo>
                <a:lnTo>
                  <a:pt x="998220" y="41148"/>
                </a:lnTo>
                <a:lnTo>
                  <a:pt x="1095756" y="54864"/>
                </a:lnTo>
                <a:lnTo>
                  <a:pt x="1184148" y="71628"/>
                </a:lnTo>
                <a:lnTo>
                  <a:pt x="1237488" y="83820"/>
                </a:lnTo>
                <a:lnTo>
                  <a:pt x="1286256" y="99060"/>
                </a:lnTo>
                <a:lnTo>
                  <a:pt x="1330452" y="114300"/>
                </a:lnTo>
                <a:lnTo>
                  <a:pt x="1368552" y="132588"/>
                </a:lnTo>
                <a:lnTo>
                  <a:pt x="1386840" y="140208"/>
                </a:lnTo>
                <a:lnTo>
                  <a:pt x="1427988" y="167640"/>
                </a:lnTo>
                <a:lnTo>
                  <a:pt x="1455420" y="196596"/>
                </a:lnTo>
                <a:lnTo>
                  <a:pt x="1464564" y="214884"/>
                </a:lnTo>
                <a:lnTo>
                  <a:pt x="1464564" y="218694"/>
                </a:lnTo>
                <a:lnTo>
                  <a:pt x="1466088" y="224028"/>
                </a:lnTo>
                <a:lnTo>
                  <a:pt x="1466088" y="220980"/>
                </a:lnTo>
                <a:lnTo>
                  <a:pt x="1467408" y="231546"/>
                </a:lnTo>
                <a:lnTo>
                  <a:pt x="1467612" y="230124"/>
                </a:lnTo>
                <a:lnTo>
                  <a:pt x="1467612" y="295873"/>
                </a:lnTo>
                <a:lnTo>
                  <a:pt x="1469136" y="294132"/>
                </a:lnTo>
                <a:lnTo>
                  <a:pt x="1478280" y="283464"/>
                </a:lnTo>
                <a:lnTo>
                  <a:pt x="1485900" y="269748"/>
                </a:lnTo>
                <a:lnTo>
                  <a:pt x="1490472" y="259080"/>
                </a:lnTo>
                <a:close/>
              </a:path>
              <a:path w="1495425" h="463550">
                <a:moveTo>
                  <a:pt x="32004" y="249936"/>
                </a:moveTo>
                <a:lnTo>
                  <a:pt x="28956" y="239268"/>
                </a:lnTo>
                <a:lnTo>
                  <a:pt x="28956" y="297180"/>
                </a:lnTo>
                <a:lnTo>
                  <a:pt x="30480" y="298704"/>
                </a:lnTo>
                <a:lnTo>
                  <a:pt x="30480" y="248412"/>
                </a:lnTo>
                <a:lnTo>
                  <a:pt x="32004" y="249936"/>
                </a:lnTo>
                <a:close/>
              </a:path>
              <a:path w="1495425" h="463550">
                <a:moveTo>
                  <a:pt x="32004" y="213360"/>
                </a:moveTo>
                <a:lnTo>
                  <a:pt x="30480" y="214884"/>
                </a:lnTo>
                <a:lnTo>
                  <a:pt x="30480" y="218694"/>
                </a:lnTo>
                <a:lnTo>
                  <a:pt x="32004" y="213360"/>
                </a:lnTo>
                <a:close/>
              </a:path>
              <a:path w="1495425" h="463550">
                <a:moveTo>
                  <a:pt x="1464564" y="299357"/>
                </a:moveTo>
                <a:lnTo>
                  <a:pt x="1464564" y="248412"/>
                </a:lnTo>
                <a:lnTo>
                  <a:pt x="1459992" y="259080"/>
                </a:lnTo>
                <a:lnTo>
                  <a:pt x="1453896" y="268224"/>
                </a:lnTo>
                <a:lnTo>
                  <a:pt x="1415796" y="304800"/>
                </a:lnTo>
                <a:lnTo>
                  <a:pt x="1368552" y="332232"/>
                </a:lnTo>
                <a:lnTo>
                  <a:pt x="1350264" y="339852"/>
                </a:lnTo>
                <a:lnTo>
                  <a:pt x="1330452" y="348996"/>
                </a:lnTo>
                <a:lnTo>
                  <a:pt x="1309116" y="356616"/>
                </a:lnTo>
                <a:lnTo>
                  <a:pt x="1286256" y="364236"/>
                </a:lnTo>
                <a:lnTo>
                  <a:pt x="1237488" y="379476"/>
                </a:lnTo>
                <a:lnTo>
                  <a:pt x="1210056" y="385572"/>
                </a:lnTo>
                <a:lnTo>
                  <a:pt x="1184148" y="391668"/>
                </a:lnTo>
                <a:lnTo>
                  <a:pt x="1124712" y="403860"/>
                </a:lnTo>
                <a:lnTo>
                  <a:pt x="1031748" y="417576"/>
                </a:lnTo>
                <a:lnTo>
                  <a:pt x="964692" y="425196"/>
                </a:lnTo>
                <a:lnTo>
                  <a:pt x="894588" y="429768"/>
                </a:lnTo>
                <a:lnTo>
                  <a:pt x="858012" y="432816"/>
                </a:lnTo>
                <a:lnTo>
                  <a:pt x="822960" y="434276"/>
                </a:lnTo>
                <a:lnTo>
                  <a:pt x="672084" y="434276"/>
                </a:lnTo>
                <a:lnTo>
                  <a:pt x="637032" y="432816"/>
                </a:lnTo>
                <a:lnTo>
                  <a:pt x="600456" y="429768"/>
                </a:lnTo>
                <a:lnTo>
                  <a:pt x="565404" y="428244"/>
                </a:lnTo>
                <a:lnTo>
                  <a:pt x="496824" y="422148"/>
                </a:lnTo>
                <a:lnTo>
                  <a:pt x="431292" y="413004"/>
                </a:lnTo>
                <a:lnTo>
                  <a:pt x="370332" y="403860"/>
                </a:lnTo>
                <a:lnTo>
                  <a:pt x="257556" y="379476"/>
                </a:lnTo>
                <a:lnTo>
                  <a:pt x="208788" y="364236"/>
                </a:lnTo>
                <a:lnTo>
                  <a:pt x="164592" y="348996"/>
                </a:lnTo>
                <a:lnTo>
                  <a:pt x="126492" y="330708"/>
                </a:lnTo>
                <a:lnTo>
                  <a:pt x="109728" y="323088"/>
                </a:lnTo>
                <a:lnTo>
                  <a:pt x="67056" y="295656"/>
                </a:lnTo>
                <a:lnTo>
                  <a:pt x="39624" y="266700"/>
                </a:lnTo>
                <a:lnTo>
                  <a:pt x="30480" y="248412"/>
                </a:lnTo>
                <a:lnTo>
                  <a:pt x="30480" y="298704"/>
                </a:lnTo>
                <a:lnTo>
                  <a:pt x="50292" y="318516"/>
                </a:lnTo>
                <a:lnTo>
                  <a:pt x="64008" y="327660"/>
                </a:lnTo>
                <a:lnTo>
                  <a:pt x="79248" y="338328"/>
                </a:lnTo>
                <a:lnTo>
                  <a:pt x="114300" y="356616"/>
                </a:lnTo>
                <a:lnTo>
                  <a:pt x="176784" y="384048"/>
                </a:lnTo>
                <a:lnTo>
                  <a:pt x="225552" y="399288"/>
                </a:lnTo>
                <a:lnTo>
                  <a:pt x="277368" y="413004"/>
                </a:lnTo>
                <a:lnTo>
                  <a:pt x="335280" y="425196"/>
                </a:lnTo>
                <a:lnTo>
                  <a:pt x="396240" y="437388"/>
                </a:lnTo>
                <a:lnTo>
                  <a:pt x="460248" y="446532"/>
                </a:lnTo>
                <a:lnTo>
                  <a:pt x="493776" y="449580"/>
                </a:lnTo>
                <a:lnTo>
                  <a:pt x="528828" y="454152"/>
                </a:lnTo>
                <a:lnTo>
                  <a:pt x="563880" y="457200"/>
                </a:lnTo>
                <a:lnTo>
                  <a:pt x="600456" y="458787"/>
                </a:lnTo>
                <a:lnTo>
                  <a:pt x="672084" y="461772"/>
                </a:lnTo>
                <a:lnTo>
                  <a:pt x="748284" y="463296"/>
                </a:lnTo>
                <a:lnTo>
                  <a:pt x="822960" y="461772"/>
                </a:lnTo>
                <a:lnTo>
                  <a:pt x="932688" y="457200"/>
                </a:lnTo>
                <a:lnTo>
                  <a:pt x="967740" y="454152"/>
                </a:lnTo>
                <a:lnTo>
                  <a:pt x="1001268" y="449580"/>
                </a:lnTo>
                <a:lnTo>
                  <a:pt x="1034796" y="446532"/>
                </a:lnTo>
                <a:lnTo>
                  <a:pt x="1100328" y="437388"/>
                </a:lnTo>
                <a:lnTo>
                  <a:pt x="1161288" y="425196"/>
                </a:lnTo>
                <a:lnTo>
                  <a:pt x="1245108" y="406908"/>
                </a:lnTo>
                <a:lnTo>
                  <a:pt x="1295400" y="391668"/>
                </a:lnTo>
                <a:lnTo>
                  <a:pt x="1341120" y="374904"/>
                </a:lnTo>
                <a:lnTo>
                  <a:pt x="1382268" y="356616"/>
                </a:lnTo>
                <a:lnTo>
                  <a:pt x="1417320" y="338328"/>
                </a:lnTo>
                <a:lnTo>
                  <a:pt x="1458468" y="306324"/>
                </a:lnTo>
                <a:lnTo>
                  <a:pt x="1464564" y="299357"/>
                </a:lnTo>
                <a:close/>
              </a:path>
              <a:path w="1495425" h="463550">
                <a:moveTo>
                  <a:pt x="1464564" y="218694"/>
                </a:moveTo>
                <a:lnTo>
                  <a:pt x="1464564" y="214884"/>
                </a:lnTo>
                <a:lnTo>
                  <a:pt x="1463040" y="213360"/>
                </a:lnTo>
                <a:lnTo>
                  <a:pt x="1464564" y="218694"/>
                </a:lnTo>
                <a:close/>
              </a:path>
              <a:path w="1495425" h="463550">
                <a:moveTo>
                  <a:pt x="1467612" y="295873"/>
                </a:moveTo>
                <a:lnTo>
                  <a:pt x="1467612" y="233172"/>
                </a:lnTo>
                <a:lnTo>
                  <a:pt x="1467408" y="231546"/>
                </a:lnTo>
                <a:lnTo>
                  <a:pt x="1466088" y="240792"/>
                </a:lnTo>
                <a:lnTo>
                  <a:pt x="1466088" y="239268"/>
                </a:lnTo>
                <a:lnTo>
                  <a:pt x="1463040" y="249936"/>
                </a:lnTo>
                <a:lnTo>
                  <a:pt x="1464564" y="248412"/>
                </a:lnTo>
                <a:lnTo>
                  <a:pt x="1464564" y="299357"/>
                </a:lnTo>
                <a:lnTo>
                  <a:pt x="1467612" y="295873"/>
                </a:lnTo>
                <a:close/>
              </a:path>
              <a:path w="1495425" h="463550">
                <a:moveTo>
                  <a:pt x="1467612" y="233172"/>
                </a:moveTo>
                <a:lnTo>
                  <a:pt x="1467612" y="230124"/>
                </a:lnTo>
                <a:lnTo>
                  <a:pt x="1467408" y="231546"/>
                </a:lnTo>
                <a:lnTo>
                  <a:pt x="1467612" y="233172"/>
                </a:lnTo>
                <a:close/>
              </a:path>
              <a:path w="1495425" h="463550">
                <a:moveTo>
                  <a:pt x="1495044" y="245364"/>
                </a:moveTo>
                <a:lnTo>
                  <a:pt x="1495044" y="217932"/>
                </a:lnTo>
                <a:lnTo>
                  <a:pt x="1493520" y="216408"/>
                </a:lnTo>
                <a:lnTo>
                  <a:pt x="1491996" y="205740"/>
                </a:lnTo>
                <a:lnTo>
                  <a:pt x="1490472" y="205740"/>
                </a:lnTo>
                <a:lnTo>
                  <a:pt x="1490472" y="257556"/>
                </a:lnTo>
                <a:lnTo>
                  <a:pt x="1491996" y="257556"/>
                </a:lnTo>
                <a:lnTo>
                  <a:pt x="1493520" y="246888"/>
                </a:lnTo>
                <a:lnTo>
                  <a:pt x="1495044" y="24536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184782" y="5425440"/>
            <a:ext cx="2498090" cy="716280"/>
          </a:xfrm>
          <a:custGeom>
            <a:avLst/>
            <a:gdLst/>
            <a:ahLst/>
            <a:cxnLst/>
            <a:rect l="l" t="t" r="r" b="b"/>
            <a:pathLst>
              <a:path w="2498090" h="716279">
                <a:moveTo>
                  <a:pt x="94488" y="0"/>
                </a:moveTo>
                <a:lnTo>
                  <a:pt x="0" y="18288"/>
                </a:lnTo>
                <a:lnTo>
                  <a:pt x="65532" y="76848"/>
                </a:lnTo>
                <a:lnTo>
                  <a:pt x="65532" y="51816"/>
                </a:lnTo>
                <a:lnTo>
                  <a:pt x="73152" y="24384"/>
                </a:lnTo>
                <a:lnTo>
                  <a:pt x="86684" y="28092"/>
                </a:lnTo>
                <a:lnTo>
                  <a:pt x="94488" y="0"/>
                </a:lnTo>
                <a:close/>
              </a:path>
              <a:path w="2498090" h="716279">
                <a:moveTo>
                  <a:pt x="86684" y="28092"/>
                </a:moveTo>
                <a:lnTo>
                  <a:pt x="73152" y="24384"/>
                </a:lnTo>
                <a:lnTo>
                  <a:pt x="65532" y="51816"/>
                </a:lnTo>
                <a:lnTo>
                  <a:pt x="79064" y="55524"/>
                </a:lnTo>
                <a:lnTo>
                  <a:pt x="86684" y="28092"/>
                </a:lnTo>
                <a:close/>
              </a:path>
              <a:path w="2498090" h="716279">
                <a:moveTo>
                  <a:pt x="79064" y="55524"/>
                </a:moveTo>
                <a:lnTo>
                  <a:pt x="65532" y="51816"/>
                </a:lnTo>
                <a:lnTo>
                  <a:pt x="65532" y="76848"/>
                </a:lnTo>
                <a:lnTo>
                  <a:pt x="71628" y="82296"/>
                </a:lnTo>
                <a:lnTo>
                  <a:pt x="79064" y="55524"/>
                </a:lnTo>
                <a:close/>
              </a:path>
              <a:path w="2498090" h="716279">
                <a:moveTo>
                  <a:pt x="2497836" y="688848"/>
                </a:moveTo>
                <a:lnTo>
                  <a:pt x="86684" y="28092"/>
                </a:lnTo>
                <a:lnTo>
                  <a:pt x="79064" y="55524"/>
                </a:lnTo>
                <a:lnTo>
                  <a:pt x="2490216" y="716280"/>
                </a:lnTo>
                <a:lnTo>
                  <a:pt x="2497836" y="68884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993770" y="1978152"/>
            <a:ext cx="3215640" cy="379730"/>
          </a:xfrm>
          <a:custGeom>
            <a:avLst/>
            <a:gdLst/>
            <a:ahLst/>
            <a:cxnLst/>
            <a:rect l="l" t="t" r="r" b="b"/>
            <a:pathLst>
              <a:path w="3215640" h="379730">
                <a:moveTo>
                  <a:pt x="0" y="0"/>
                </a:moveTo>
                <a:lnTo>
                  <a:pt x="0" y="379476"/>
                </a:lnTo>
                <a:lnTo>
                  <a:pt x="3215640" y="379476"/>
                </a:lnTo>
                <a:lnTo>
                  <a:pt x="321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987674" y="1972055"/>
            <a:ext cx="3228340" cy="391795"/>
          </a:xfrm>
          <a:custGeom>
            <a:avLst/>
            <a:gdLst/>
            <a:ahLst/>
            <a:cxnLst/>
            <a:rect l="l" t="t" r="r" b="b"/>
            <a:pathLst>
              <a:path w="3228340" h="391794">
                <a:moveTo>
                  <a:pt x="3227832" y="391668"/>
                </a:moveTo>
                <a:lnTo>
                  <a:pt x="3227832" y="0"/>
                </a:lnTo>
                <a:lnTo>
                  <a:pt x="0" y="0"/>
                </a:lnTo>
                <a:lnTo>
                  <a:pt x="0" y="391668"/>
                </a:lnTo>
                <a:lnTo>
                  <a:pt x="6096" y="39166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3215640" y="12192"/>
                </a:lnTo>
                <a:lnTo>
                  <a:pt x="3215640" y="6096"/>
                </a:lnTo>
                <a:lnTo>
                  <a:pt x="3221736" y="12192"/>
                </a:lnTo>
                <a:lnTo>
                  <a:pt x="3221736" y="391668"/>
                </a:lnTo>
                <a:lnTo>
                  <a:pt x="3227832" y="391668"/>
                </a:lnTo>
                <a:close/>
              </a:path>
              <a:path w="3228340" h="391794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3228340" h="391794">
                <a:moveTo>
                  <a:pt x="13716" y="37947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79476"/>
                </a:lnTo>
                <a:lnTo>
                  <a:pt x="13716" y="379476"/>
                </a:lnTo>
                <a:close/>
              </a:path>
              <a:path w="3228340" h="391794">
                <a:moveTo>
                  <a:pt x="3221736" y="379476"/>
                </a:moveTo>
                <a:lnTo>
                  <a:pt x="6096" y="379476"/>
                </a:lnTo>
                <a:lnTo>
                  <a:pt x="13716" y="385572"/>
                </a:lnTo>
                <a:lnTo>
                  <a:pt x="13716" y="391668"/>
                </a:lnTo>
                <a:lnTo>
                  <a:pt x="3215640" y="391668"/>
                </a:lnTo>
                <a:lnTo>
                  <a:pt x="3215640" y="385572"/>
                </a:lnTo>
                <a:lnTo>
                  <a:pt x="3221736" y="379476"/>
                </a:lnTo>
                <a:close/>
              </a:path>
              <a:path w="3228340" h="391794">
                <a:moveTo>
                  <a:pt x="13716" y="391668"/>
                </a:moveTo>
                <a:lnTo>
                  <a:pt x="13716" y="385572"/>
                </a:lnTo>
                <a:lnTo>
                  <a:pt x="6096" y="379476"/>
                </a:lnTo>
                <a:lnTo>
                  <a:pt x="6096" y="391668"/>
                </a:lnTo>
                <a:lnTo>
                  <a:pt x="13716" y="391668"/>
                </a:lnTo>
                <a:close/>
              </a:path>
              <a:path w="3228340" h="391794">
                <a:moveTo>
                  <a:pt x="3221736" y="12192"/>
                </a:moveTo>
                <a:lnTo>
                  <a:pt x="3215640" y="6096"/>
                </a:lnTo>
                <a:lnTo>
                  <a:pt x="3215640" y="12192"/>
                </a:lnTo>
                <a:lnTo>
                  <a:pt x="3221736" y="12192"/>
                </a:lnTo>
                <a:close/>
              </a:path>
              <a:path w="3228340" h="391794">
                <a:moveTo>
                  <a:pt x="3221736" y="379476"/>
                </a:moveTo>
                <a:lnTo>
                  <a:pt x="3221736" y="12192"/>
                </a:lnTo>
                <a:lnTo>
                  <a:pt x="3215640" y="12192"/>
                </a:lnTo>
                <a:lnTo>
                  <a:pt x="3215640" y="379476"/>
                </a:lnTo>
                <a:lnTo>
                  <a:pt x="3221736" y="379476"/>
                </a:lnTo>
                <a:close/>
              </a:path>
              <a:path w="3228340" h="391794">
                <a:moveTo>
                  <a:pt x="3221736" y="391668"/>
                </a:moveTo>
                <a:lnTo>
                  <a:pt x="3221736" y="379476"/>
                </a:lnTo>
                <a:lnTo>
                  <a:pt x="3215640" y="385572"/>
                </a:lnTo>
                <a:lnTo>
                  <a:pt x="3215640" y="391668"/>
                </a:lnTo>
                <a:lnTo>
                  <a:pt x="3221736" y="391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5993770" y="2005075"/>
            <a:ext cx="3215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  <a:tabLst>
                <a:tab pos="1170305" algn="l"/>
                <a:tab pos="1602740" algn="l"/>
              </a:tabLst>
            </a:pPr>
            <a:r>
              <a:rPr sz="1800" spc="-10" dirty="0">
                <a:latin typeface="Arial"/>
                <a:cs typeface="Arial"/>
              </a:rPr>
              <a:t>Exemplo:	</a:t>
            </a:r>
            <a:r>
              <a:rPr sz="1800" b="1" spc="-5" dirty="0">
                <a:latin typeface="Arial"/>
                <a:cs typeface="Arial"/>
              </a:rPr>
              <a:t>sw	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$2</a:t>
            </a:r>
            <a:r>
              <a:rPr sz="1800" b="1" spc="-5" dirty="0">
                <a:latin typeface="Arial"/>
                <a:cs typeface="Arial"/>
              </a:rPr>
              <a:t>, </a:t>
            </a:r>
            <a:r>
              <a:rPr sz="1800" b="1" spc="-5" dirty="0">
                <a:solidFill>
                  <a:srgbClr val="007F00"/>
                </a:solidFill>
                <a:latin typeface="Arial"/>
                <a:cs typeface="Arial"/>
              </a:rPr>
              <a:t>0x24</a:t>
            </a:r>
            <a:r>
              <a:rPr sz="1800" b="1" spc="-5" dirty="0">
                <a:latin typeface="Arial"/>
                <a:cs typeface="Arial"/>
              </a:rPr>
              <a:t>(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$4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6" name="object 1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27" name="object 1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28" name="object 1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25" name="object 125"/>
          <p:cNvSpPr txBox="1"/>
          <p:nvPr/>
        </p:nvSpPr>
        <p:spPr>
          <a:xfrm>
            <a:off x="1441081" y="3643374"/>
            <a:ext cx="11887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(0xAC820024)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7142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Implementação de um </a:t>
            </a:r>
            <a:r>
              <a:rPr sz="2400" i="1" spc="-5" dirty="0">
                <a:latin typeface="Arial"/>
                <a:cs typeface="Arial"/>
              </a:rPr>
              <a:t>Datapath </a:t>
            </a:r>
            <a:r>
              <a:rPr sz="2400" spc="-5" dirty="0"/>
              <a:t>(Instruções lw e</a:t>
            </a:r>
            <a:r>
              <a:rPr sz="2400" spc="35" dirty="0"/>
              <a:t> </a:t>
            </a:r>
            <a:r>
              <a:rPr sz="2400" spc="-5" dirty="0"/>
              <a:t>sw)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941" y="1500631"/>
            <a:ext cx="69532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95"/>
              </a:spcBef>
              <a:buChar char="•"/>
              <a:tabLst>
                <a:tab pos="194310" algn="l"/>
              </a:tabLst>
            </a:pPr>
            <a:r>
              <a:rPr sz="2200" spc="-5" dirty="0">
                <a:latin typeface="Arial"/>
                <a:cs typeface="Arial"/>
              </a:rPr>
              <a:t>A interligação dos elementos operativos necessários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à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5297" y="1835911"/>
            <a:ext cx="28708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execução do </a:t>
            </a:r>
            <a:r>
              <a:rPr sz="2200" dirty="0">
                <a:latin typeface="Arial"/>
                <a:cs typeface="Arial"/>
              </a:rPr>
              <a:t>“</a:t>
            </a:r>
            <a:r>
              <a:rPr sz="2200" b="1" dirty="0">
                <a:solidFill>
                  <a:srgbClr val="3232CC"/>
                </a:solidFill>
                <a:latin typeface="Arial"/>
                <a:cs typeface="Arial"/>
              </a:rPr>
              <a:t>lw</a:t>
            </a:r>
            <a:r>
              <a:rPr sz="2200" dirty="0">
                <a:latin typeface="Arial"/>
                <a:cs typeface="Arial"/>
              </a:rPr>
              <a:t>”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será: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82418" y="3002279"/>
            <a:ext cx="570230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69975" y="0"/>
                </a:lnTo>
              </a:path>
            </a:pathLst>
          </a:custGeom>
          <a:ln w="3831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1058" y="2918460"/>
            <a:ext cx="248920" cy="166370"/>
          </a:xfrm>
          <a:custGeom>
            <a:avLst/>
            <a:gdLst/>
            <a:ahLst/>
            <a:cxnLst/>
            <a:rect l="l" t="t" r="r" b="b"/>
            <a:pathLst>
              <a:path w="248920" h="166369">
                <a:moveTo>
                  <a:pt x="248412" y="83820"/>
                </a:moveTo>
                <a:lnTo>
                  <a:pt x="0" y="0"/>
                </a:lnTo>
                <a:lnTo>
                  <a:pt x="0" y="166116"/>
                </a:lnTo>
                <a:lnTo>
                  <a:pt x="248412" y="8382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08025" y="2782823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59" y="0"/>
                </a:lnTo>
              </a:path>
            </a:pathLst>
          </a:custGeom>
          <a:ln w="3831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38150" y="2700527"/>
            <a:ext cx="248920" cy="165100"/>
          </a:xfrm>
          <a:custGeom>
            <a:avLst/>
            <a:gdLst/>
            <a:ahLst/>
            <a:cxnLst/>
            <a:rect l="l" t="t" r="r" b="b"/>
            <a:pathLst>
              <a:path w="248919" h="165100">
                <a:moveTo>
                  <a:pt x="248412" y="82296"/>
                </a:moveTo>
                <a:lnTo>
                  <a:pt x="0" y="0"/>
                </a:lnTo>
                <a:lnTo>
                  <a:pt x="0" y="164592"/>
                </a:lnTo>
                <a:lnTo>
                  <a:pt x="248412" y="82296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08025" y="3739895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59" y="0"/>
                </a:lnTo>
              </a:path>
            </a:pathLst>
          </a:custGeom>
          <a:ln w="3831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38150" y="3657600"/>
            <a:ext cx="248920" cy="165100"/>
          </a:xfrm>
          <a:custGeom>
            <a:avLst/>
            <a:gdLst/>
            <a:ahLst/>
            <a:cxnLst/>
            <a:rect l="l" t="t" r="r" b="b"/>
            <a:pathLst>
              <a:path w="248919" h="165100">
                <a:moveTo>
                  <a:pt x="248412" y="82296"/>
                </a:moveTo>
                <a:lnTo>
                  <a:pt x="0" y="0"/>
                </a:lnTo>
                <a:lnTo>
                  <a:pt x="0" y="164592"/>
                </a:lnTo>
                <a:lnTo>
                  <a:pt x="248412" y="822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48006" y="4218432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1479" y="0"/>
                </a:lnTo>
              </a:path>
            </a:pathLst>
          </a:custGeom>
          <a:ln w="3831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38150" y="4136136"/>
            <a:ext cx="248920" cy="165100"/>
          </a:xfrm>
          <a:custGeom>
            <a:avLst/>
            <a:gdLst/>
            <a:ahLst/>
            <a:cxnLst/>
            <a:rect l="l" t="t" r="r" b="b"/>
            <a:pathLst>
              <a:path w="248919" h="165100">
                <a:moveTo>
                  <a:pt x="248412" y="82296"/>
                </a:moveTo>
                <a:lnTo>
                  <a:pt x="0" y="0"/>
                </a:lnTo>
                <a:lnTo>
                  <a:pt x="0" y="164592"/>
                </a:lnTo>
                <a:lnTo>
                  <a:pt x="248412" y="822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9469" y="2659379"/>
            <a:ext cx="1118870" cy="311150"/>
          </a:xfrm>
          <a:custGeom>
            <a:avLst/>
            <a:gdLst/>
            <a:ahLst/>
            <a:cxnLst/>
            <a:rect l="l" t="t" r="r" b="b"/>
            <a:pathLst>
              <a:path w="1118870" h="311150">
                <a:moveTo>
                  <a:pt x="0" y="0"/>
                </a:moveTo>
                <a:lnTo>
                  <a:pt x="1118615" y="310895"/>
                </a:lnTo>
              </a:path>
            </a:pathLst>
          </a:custGeom>
          <a:ln w="12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79469" y="2659379"/>
            <a:ext cx="241300" cy="809625"/>
          </a:xfrm>
          <a:custGeom>
            <a:avLst/>
            <a:gdLst/>
            <a:ahLst/>
            <a:cxnLst/>
            <a:rect l="l" t="t" r="r" b="b"/>
            <a:pathLst>
              <a:path w="241300" h="809625">
                <a:moveTo>
                  <a:pt x="0" y="0"/>
                </a:moveTo>
                <a:lnTo>
                  <a:pt x="0" y="684275"/>
                </a:lnTo>
                <a:lnTo>
                  <a:pt x="240791" y="809243"/>
                </a:lnTo>
              </a:path>
            </a:pathLst>
          </a:custGeom>
          <a:ln w="12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79469" y="3467100"/>
            <a:ext cx="241300" cy="810895"/>
          </a:xfrm>
          <a:custGeom>
            <a:avLst/>
            <a:gdLst/>
            <a:ahLst/>
            <a:cxnLst/>
            <a:rect l="l" t="t" r="r" b="b"/>
            <a:pathLst>
              <a:path w="241300" h="810895">
                <a:moveTo>
                  <a:pt x="0" y="810767"/>
                </a:moveTo>
                <a:lnTo>
                  <a:pt x="0" y="126491"/>
                </a:lnTo>
                <a:lnTo>
                  <a:pt x="240791" y="0"/>
                </a:lnTo>
              </a:path>
            </a:pathLst>
          </a:custGeom>
          <a:ln w="12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79469" y="3966971"/>
            <a:ext cx="1118870" cy="311150"/>
          </a:xfrm>
          <a:custGeom>
            <a:avLst/>
            <a:gdLst/>
            <a:ahLst/>
            <a:cxnLst/>
            <a:rect l="l" t="t" r="r" b="b"/>
            <a:pathLst>
              <a:path w="1118870" h="311150">
                <a:moveTo>
                  <a:pt x="0" y="310895"/>
                </a:moveTo>
                <a:lnTo>
                  <a:pt x="1118615" y="0"/>
                </a:lnTo>
              </a:path>
            </a:pathLst>
          </a:custGeom>
          <a:ln w="12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98086" y="2970275"/>
            <a:ext cx="0" cy="996950"/>
          </a:xfrm>
          <a:custGeom>
            <a:avLst/>
            <a:gdLst/>
            <a:ahLst/>
            <a:cxnLst/>
            <a:rect l="l" t="t" r="r" b="b"/>
            <a:pathLst>
              <a:path h="996950">
                <a:moveTo>
                  <a:pt x="0" y="0"/>
                </a:moveTo>
                <a:lnTo>
                  <a:pt x="0" y="996695"/>
                </a:lnTo>
              </a:path>
            </a:pathLst>
          </a:custGeom>
          <a:ln w="12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13454" y="4212335"/>
            <a:ext cx="402336" cy="461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50970" y="3653028"/>
            <a:ext cx="487680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48006" y="4218432"/>
            <a:ext cx="5080" cy="1615440"/>
          </a:xfrm>
          <a:custGeom>
            <a:avLst/>
            <a:gdLst/>
            <a:ahLst/>
            <a:cxnLst/>
            <a:rect l="l" t="t" r="r" b="b"/>
            <a:pathLst>
              <a:path w="5080" h="1615439">
                <a:moveTo>
                  <a:pt x="0" y="0"/>
                </a:moveTo>
                <a:lnTo>
                  <a:pt x="4571" y="1615439"/>
                </a:lnTo>
              </a:path>
            </a:pathLst>
          </a:custGeom>
          <a:ln w="3831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8025" y="2782823"/>
            <a:ext cx="0" cy="957580"/>
          </a:xfrm>
          <a:custGeom>
            <a:avLst/>
            <a:gdLst/>
            <a:ahLst/>
            <a:cxnLst/>
            <a:rect l="l" t="t" r="r" b="b"/>
            <a:pathLst>
              <a:path h="957579">
                <a:moveTo>
                  <a:pt x="0" y="0"/>
                </a:moveTo>
                <a:lnTo>
                  <a:pt x="0" y="957071"/>
                </a:lnTo>
              </a:path>
            </a:pathLst>
          </a:custGeom>
          <a:ln w="21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50953" y="3480815"/>
            <a:ext cx="957580" cy="0"/>
          </a:xfrm>
          <a:custGeom>
            <a:avLst/>
            <a:gdLst/>
            <a:ahLst/>
            <a:cxnLst/>
            <a:rect l="l" t="t" r="r" b="b"/>
            <a:pathLst>
              <a:path w="957580">
                <a:moveTo>
                  <a:pt x="957071" y="0"/>
                </a:moveTo>
                <a:lnTo>
                  <a:pt x="0" y="0"/>
                </a:lnTo>
              </a:path>
            </a:pathLst>
          </a:custGeom>
          <a:ln w="21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57758" y="3430547"/>
            <a:ext cx="100535" cy="10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98086" y="324154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19" y="0"/>
                </a:lnTo>
              </a:path>
            </a:pathLst>
          </a:custGeom>
          <a:ln w="21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22114" y="3194304"/>
            <a:ext cx="140335" cy="94615"/>
          </a:xfrm>
          <a:custGeom>
            <a:avLst/>
            <a:gdLst/>
            <a:ahLst/>
            <a:cxnLst/>
            <a:rect l="l" t="t" r="r" b="b"/>
            <a:pathLst>
              <a:path w="140334" h="94614">
                <a:moveTo>
                  <a:pt x="140208" y="47244"/>
                </a:moveTo>
                <a:lnTo>
                  <a:pt x="0" y="0"/>
                </a:lnTo>
                <a:lnTo>
                  <a:pt x="0" y="94488"/>
                </a:lnTo>
                <a:lnTo>
                  <a:pt x="140208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01845" y="3174492"/>
            <a:ext cx="329184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20925" y="3499103"/>
            <a:ext cx="194152" cy="3108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32689" y="2782823"/>
            <a:ext cx="183484" cy="3108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65333" y="2564892"/>
            <a:ext cx="131668" cy="3063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65333" y="3521964"/>
            <a:ext cx="131668" cy="3063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63133" y="5077967"/>
            <a:ext cx="1255775" cy="3017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53357" y="3799332"/>
            <a:ext cx="188056" cy="3108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02130" y="4876800"/>
            <a:ext cx="678180" cy="797560"/>
          </a:xfrm>
          <a:custGeom>
            <a:avLst/>
            <a:gdLst/>
            <a:ahLst/>
            <a:cxnLst/>
            <a:rect l="l" t="t" r="r" b="b"/>
            <a:pathLst>
              <a:path w="678179" h="797560">
                <a:moveTo>
                  <a:pt x="678180" y="397764"/>
                </a:moveTo>
                <a:lnTo>
                  <a:pt x="675553" y="347913"/>
                </a:lnTo>
                <a:lnTo>
                  <a:pt x="667883" y="299897"/>
                </a:lnTo>
                <a:lnTo>
                  <a:pt x="655480" y="254092"/>
                </a:lnTo>
                <a:lnTo>
                  <a:pt x="638657" y="210871"/>
                </a:lnTo>
                <a:lnTo>
                  <a:pt x="617726" y="170610"/>
                </a:lnTo>
                <a:lnTo>
                  <a:pt x="592999" y="133682"/>
                </a:lnTo>
                <a:lnTo>
                  <a:pt x="564789" y="100463"/>
                </a:lnTo>
                <a:lnTo>
                  <a:pt x="533407" y="71326"/>
                </a:lnTo>
                <a:lnTo>
                  <a:pt x="499166" y="46648"/>
                </a:lnTo>
                <a:lnTo>
                  <a:pt x="462378" y="26801"/>
                </a:lnTo>
                <a:lnTo>
                  <a:pt x="423355" y="12161"/>
                </a:lnTo>
                <a:lnTo>
                  <a:pt x="382408" y="3102"/>
                </a:lnTo>
                <a:lnTo>
                  <a:pt x="339852" y="0"/>
                </a:lnTo>
                <a:lnTo>
                  <a:pt x="297269" y="3102"/>
                </a:lnTo>
                <a:lnTo>
                  <a:pt x="256251" y="12161"/>
                </a:lnTo>
                <a:lnTo>
                  <a:pt x="217119" y="26801"/>
                </a:lnTo>
                <a:lnTo>
                  <a:pt x="180193" y="46648"/>
                </a:lnTo>
                <a:lnTo>
                  <a:pt x="145793" y="71326"/>
                </a:lnTo>
                <a:lnTo>
                  <a:pt x="114240" y="100463"/>
                </a:lnTo>
                <a:lnTo>
                  <a:pt x="85854" y="133682"/>
                </a:lnTo>
                <a:lnTo>
                  <a:pt x="60956" y="170610"/>
                </a:lnTo>
                <a:lnTo>
                  <a:pt x="39866" y="210871"/>
                </a:lnTo>
                <a:lnTo>
                  <a:pt x="22905" y="254092"/>
                </a:lnTo>
                <a:lnTo>
                  <a:pt x="10393" y="299897"/>
                </a:lnTo>
                <a:lnTo>
                  <a:pt x="2651" y="347913"/>
                </a:lnTo>
                <a:lnTo>
                  <a:pt x="0" y="397764"/>
                </a:lnTo>
                <a:lnTo>
                  <a:pt x="2651" y="447940"/>
                </a:lnTo>
                <a:lnTo>
                  <a:pt x="10393" y="496230"/>
                </a:lnTo>
                <a:lnTo>
                  <a:pt x="22905" y="542265"/>
                </a:lnTo>
                <a:lnTo>
                  <a:pt x="39866" y="585674"/>
                </a:lnTo>
                <a:lnTo>
                  <a:pt x="60956" y="626086"/>
                </a:lnTo>
                <a:lnTo>
                  <a:pt x="85854" y="663131"/>
                </a:lnTo>
                <a:lnTo>
                  <a:pt x="114240" y="696438"/>
                </a:lnTo>
                <a:lnTo>
                  <a:pt x="145793" y="725638"/>
                </a:lnTo>
                <a:lnTo>
                  <a:pt x="180193" y="750359"/>
                </a:lnTo>
                <a:lnTo>
                  <a:pt x="217119" y="770231"/>
                </a:lnTo>
                <a:lnTo>
                  <a:pt x="256251" y="784884"/>
                </a:lnTo>
                <a:lnTo>
                  <a:pt x="297269" y="793948"/>
                </a:lnTo>
                <a:lnTo>
                  <a:pt x="339852" y="797052"/>
                </a:lnTo>
                <a:lnTo>
                  <a:pt x="382408" y="793948"/>
                </a:lnTo>
                <a:lnTo>
                  <a:pt x="423355" y="784884"/>
                </a:lnTo>
                <a:lnTo>
                  <a:pt x="462378" y="770231"/>
                </a:lnTo>
                <a:lnTo>
                  <a:pt x="499166" y="750359"/>
                </a:lnTo>
                <a:lnTo>
                  <a:pt x="533407" y="725638"/>
                </a:lnTo>
                <a:lnTo>
                  <a:pt x="564789" y="696438"/>
                </a:lnTo>
                <a:lnTo>
                  <a:pt x="592999" y="663131"/>
                </a:lnTo>
                <a:lnTo>
                  <a:pt x="617726" y="626086"/>
                </a:lnTo>
                <a:lnTo>
                  <a:pt x="638657" y="585674"/>
                </a:lnTo>
                <a:lnTo>
                  <a:pt x="655480" y="542265"/>
                </a:lnTo>
                <a:lnTo>
                  <a:pt x="667883" y="496230"/>
                </a:lnTo>
                <a:lnTo>
                  <a:pt x="675553" y="447940"/>
                </a:lnTo>
                <a:lnTo>
                  <a:pt x="678180" y="3977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02130" y="4876800"/>
            <a:ext cx="678180" cy="797560"/>
          </a:xfrm>
          <a:custGeom>
            <a:avLst/>
            <a:gdLst/>
            <a:ahLst/>
            <a:cxnLst/>
            <a:rect l="l" t="t" r="r" b="b"/>
            <a:pathLst>
              <a:path w="678179" h="797560">
                <a:moveTo>
                  <a:pt x="678179" y="397763"/>
                </a:moveTo>
                <a:lnTo>
                  <a:pt x="675553" y="347913"/>
                </a:lnTo>
                <a:lnTo>
                  <a:pt x="667883" y="299897"/>
                </a:lnTo>
                <a:lnTo>
                  <a:pt x="655480" y="254092"/>
                </a:lnTo>
                <a:lnTo>
                  <a:pt x="638657" y="210871"/>
                </a:lnTo>
                <a:lnTo>
                  <a:pt x="617726" y="170610"/>
                </a:lnTo>
                <a:lnTo>
                  <a:pt x="592999" y="133682"/>
                </a:lnTo>
                <a:lnTo>
                  <a:pt x="564789" y="100463"/>
                </a:lnTo>
                <a:lnTo>
                  <a:pt x="533407" y="71326"/>
                </a:lnTo>
                <a:lnTo>
                  <a:pt x="499166" y="46648"/>
                </a:lnTo>
                <a:lnTo>
                  <a:pt x="462378" y="26801"/>
                </a:lnTo>
                <a:lnTo>
                  <a:pt x="423354" y="12161"/>
                </a:lnTo>
                <a:lnTo>
                  <a:pt x="382408" y="3102"/>
                </a:lnTo>
                <a:lnTo>
                  <a:pt x="339851" y="0"/>
                </a:lnTo>
                <a:lnTo>
                  <a:pt x="297269" y="3102"/>
                </a:lnTo>
                <a:lnTo>
                  <a:pt x="256251" y="12161"/>
                </a:lnTo>
                <a:lnTo>
                  <a:pt x="217119" y="26801"/>
                </a:lnTo>
                <a:lnTo>
                  <a:pt x="180193" y="46648"/>
                </a:lnTo>
                <a:lnTo>
                  <a:pt x="145793" y="71326"/>
                </a:lnTo>
                <a:lnTo>
                  <a:pt x="114240" y="100463"/>
                </a:lnTo>
                <a:lnTo>
                  <a:pt x="85854" y="133682"/>
                </a:lnTo>
                <a:lnTo>
                  <a:pt x="60956" y="170610"/>
                </a:lnTo>
                <a:lnTo>
                  <a:pt x="39866" y="210871"/>
                </a:lnTo>
                <a:lnTo>
                  <a:pt x="22905" y="254092"/>
                </a:lnTo>
                <a:lnTo>
                  <a:pt x="10393" y="299897"/>
                </a:lnTo>
                <a:lnTo>
                  <a:pt x="2651" y="347913"/>
                </a:lnTo>
                <a:lnTo>
                  <a:pt x="0" y="397763"/>
                </a:lnTo>
                <a:lnTo>
                  <a:pt x="2651" y="447940"/>
                </a:lnTo>
                <a:lnTo>
                  <a:pt x="10393" y="496230"/>
                </a:lnTo>
                <a:lnTo>
                  <a:pt x="22905" y="542265"/>
                </a:lnTo>
                <a:lnTo>
                  <a:pt x="39866" y="585674"/>
                </a:lnTo>
                <a:lnTo>
                  <a:pt x="60956" y="626086"/>
                </a:lnTo>
                <a:lnTo>
                  <a:pt x="85854" y="663131"/>
                </a:lnTo>
                <a:lnTo>
                  <a:pt x="114240" y="696438"/>
                </a:lnTo>
                <a:lnTo>
                  <a:pt x="145793" y="725638"/>
                </a:lnTo>
                <a:lnTo>
                  <a:pt x="180193" y="750359"/>
                </a:lnTo>
                <a:lnTo>
                  <a:pt x="217119" y="770231"/>
                </a:lnTo>
                <a:lnTo>
                  <a:pt x="256251" y="784884"/>
                </a:lnTo>
                <a:lnTo>
                  <a:pt x="297269" y="793948"/>
                </a:lnTo>
                <a:lnTo>
                  <a:pt x="339851" y="797051"/>
                </a:lnTo>
                <a:lnTo>
                  <a:pt x="382408" y="793948"/>
                </a:lnTo>
                <a:lnTo>
                  <a:pt x="423354" y="784884"/>
                </a:lnTo>
                <a:lnTo>
                  <a:pt x="462378" y="770231"/>
                </a:lnTo>
                <a:lnTo>
                  <a:pt x="499166" y="750359"/>
                </a:lnTo>
                <a:lnTo>
                  <a:pt x="533407" y="725638"/>
                </a:lnTo>
                <a:lnTo>
                  <a:pt x="564789" y="696438"/>
                </a:lnTo>
                <a:lnTo>
                  <a:pt x="592999" y="663131"/>
                </a:lnTo>
                <a:lnTo>
                  <a:pt x="617726" y="626086"/>
                </a:lnTo>
                <a:lnTo>
                  <a:pt x="638657" y="585674"/>
                </a:lnTo>
                <a:lnTo>
                  <a:pt x="655480" y="542265"/>
                </a:lnTo>
                <a:lnTo>
                  <a:pt x="667883" y="496230"/>
                </a:lnTo>
                <a:lnTo>
                  <a:pt x="675553" y="447940"/>
                </a:lnTo>
                <a:lnTo>
                  <a:pt x="678179" y="397763"/>
                </a:lnTo>
                <a:close/>
              </a:path>
            </a:pathLst>
          </a:custGeom>
          <a:ln w="12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74342" y="5111496"/>
            <a:ext cx="329184" cy="4480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85950" y="5303520"/>
            <a:ext cx="512063" cy="3474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68118" y="3957827"/>
            <a:ext cx="688975" cy="1318260"/>
          </a:xfrm>
          <a:custGeom>
            <a:avLst/>
            <a:gdLst/>
            <a:ahLst/>
            <a:cxnLst/>
            <a:rect l="l" t="t" r="r" b="b"/>
            <a:pathLst>
              <a:path w="688975" h="1318260">
                <a:moveTo>
                  <a:pt x="0" y="1318259"/>
                </a:moveTo>
                <a:lnTo>
                  <a:pt x="611123" y="1316735"/>
                </a:lnTo>
                <a:lnTo>
                  <a:pt x="611123" y="0"/>
                </a:lnTo>
                <a:lnTo>
                  <a:pt x="688847" y="0"/>
                </a:lnTo>
              </a:path>
            </a:pathLst>
          </a:custGeom>
          <a:ln w="3831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37154" y="3875532"/>
            <a:ext cx="248920" cy="165100"/>
          </a:xfrm>
          <a:custGeom>
            <a:avLst/>
            <a:gdLst/>
            <a:ahLst/>
            <a:cxnLst/>
            <a:rect l="l" t="t" r="r" b="b"/>
            <a:pathLst>
              <a:path w="248920" h="165100">
                <a:moveTo>
                  <a:pt x="248412" y="82296"/>
                </a:moveTo>
                <a:lnTo>
                  <a:pt x="0" y="0"/>
                </a:lnTo>
                <a:lnTo>
                  <a:pt x="0" y="164592"/>
                </a:lnTo>
                <a:lnTo>
                  <a:pt x="248412" y="82296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65633" y="5076444"/>
            <a:ext cx="194152" cy="3108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98086" y="3700271"/>
            <a:ext cx="376555" cy="1905"/>
          </a:xfrm>
          <a:custGeom>
            <a:avLst/>
            <a:gdLst/>
            <a:ahLst/>
            <a:cxnLst/>
            <a:rect l="l" t="t" r="r" b="b"/>
            <a:pathLst>
              <a:path w="376554" h="1904">
                <a:moveTo>
                  <a:pt x="0" y="0"/>
                </a:moveTo>
                <a:lnTo>
                  <a:pt x="376427" y="1523"/>
                </a:lnTo>
              </a:path>
            </a:pathLst>
          </a:custGeom>
          <a:ln w="38317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53178" y="3617976"/>
            <a:ext cx="248920" cy="166370"/>
          </a:xfrm>
          <a:custGeom>
            <a:avLst/>
            <a:gdLst/>
            <a:ahLst/>
            <a:cxnLst/>
            <a:rect l="l" t="t" r="r" b="b"/>
            <a:pathLst>
              <a:path w="248920" h="166370">
                <a:moveTo>
                  <a:pt x="248412" y="83820"/>
                </a:moveTo>
                <a:lnTo>
                  <a:pt x="0" y="0"/>
                </a:lnTo>
                <a:lnTo>
                  <a:pt x="0" y="166116"/>
                </a:lnTo>
                <a:lnTo>
                  <a:pt x="248412" y="8382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08025" y="3739895"/>
            <a:ext cx="1369060" cy="1536700"/>
          </a:xfrm>
          <a:custGeom>
            <a:avLst/>
            <a:gdLst/>
            <a:ahLst/>
            <a:cxnLst/>
            <a:rect l="l" t="t" r="r" b="b"/>
            <a:pathLst>
              <a:path w="1369060" h="1536700">
                <a:moveTo>
                  <a:pt x="0" y="0"/>
                </a:moveTo>
                <a:lnTo>
                  <a:pt x="0" y="1536191"/>
                </a:lnTo>
                <a:lnTo>
                  <a:pt x="1368551" y="1536191"/>
                </a:lnTo>
              </a:path>
            </a:pathLst>
          </a:custGeom>
          <a:ln w="38317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55242" y="5193792"/>
            <a:ext cx="250190" cy="166370"/>
          </a:xfrm>
          <a:custGeom>
            <a:avLst/>
            <a:gdLst/>
            <a:ahLst/>
            <a:cxnLst/>
            <a:rect l="l" t="t" r="r" b="b"/>
            <a:pathLst>
              <a:path w="250189" h="166370">
                <a:moveTo>
                  <a:pt x="249936" y="82296"/>
                </a:moveTo>
                <a:lnTo>
                  <a:pt x="0" y="0"/>
                </a:lnTo>
                <a:lnTo>
                  <a:pt x="0" y="166116"/>
                </a:lnTo>
                <a:lnTo>
                  <a:pt x="249936" y="82296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57758" y="3689628"/>
            <a:ext cx="100535" cy="1005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52578" y="4018788"/>
            <a:ext cx="6725920" cy="1815464"/>
          </a:xfrm>
          <a:custGeom>
            <a:avLst/>
            <a:gdLst/>
            <a:ahLst/>
            <a:cxnLst/>
            <a:rect l="l" t="t" r="r" b="b"/>
            <a:pathLst>
              <a:path w="6725920" h="1815464">
                <a:moveTo>
                  <a:pt x="0" y="1815083"/>
                </a:moveTo>
                <a:lnTo>
                  <a:pt x="6725411" y="1815083"/>
                </a:lnTo>
                <a:lnTo>
                  <a:pt x="6725411" y="0"/>
                </a:lnTo>
                <a:lnTo>
                  <a:pt x="6470903" y="0"/>
                </a:lnTo>
              </a:path>
            </a:pathLst>
          </a:custGeom>
          <a:ln w="3831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89054" y="3087623"/>
            <a:ext cx="804672" cy="1737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93249" y="3262884"/>
            <a:ext cx="195676" cy="3108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46582" y="5216651"/>
            <a:ext cx="192405" cy="160020"/>
          </a:xfrm>
          <a:custGeom>
            <a:avLst/>
            <a:gdLst/>
            <a:ahLst/>
            <a:cxnLst/>
            <a:rect l="l" t="t" r="r" b="b"/>
            <a:pathLst>
              <a:path w="192404" h="160020">
                <a:moveTo>
                  <a:pt x="192023" y="0"/>
                </a:moveTo>
                <a:lnTo>
                  <a:pt x="0" y="160019"/>
                </a:lnTo>
              </a:path>
            </a:pathLst>
          </a:custGeom>
          <a:ln w="4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22782" y="5076444"/>
            <a:ext cx="146304" cy="3108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12258" y="3061716"/>
            <a:ext cx="1416050" cy="1914525"/>
          </a:xfrm>
          <a:custGeom>
            <a:avLst/>
            <a:gdLst/>
            <a:ahLst/>
            <a:cxnLst/>
            <a:rect l="l" t="t" r="r" b="b"/>
            <a:pathLst>
              <a:path w="1416050" h="1914525">
                <a:moveTo>
                  <a:pt x="0" y="0"/>
                </a:moveTo>
                <a:lnTo>
                  <a:pt x="0" y="1914144"/>
                </a:lnTo>
                <a:lnTo>
                  <a:pt x="1415796" y="1914144"/>
                </a:lnTo>
                <a:lnTo>
                  <a:pt x="14157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12257" y="3061716"/>
            <a:ext cx="1416050" cy="1914525"/>
          </a:xfrm>
          <a:custGeom>
            <a:avLst/>
            <a:gdLst/>
            <a:ahLst/>
            <a:cxnLst/>
            <a:rect l="l" t="t" r="r" b="b"/>
            <a:pathLst>
              <a:path w="1416050" h="1914525">
                <a:moveTo>
                  <a:pt x="0" y="1914143"/>
                </a:moveTo>
                <a:lnTo>
                  <a:pt x="1415795" y="1914143"/>
                </a:lnTo>
                <a:lnTo>
                  <a:pt x="1415795" y="0"/>
                </a:lnTo>
                <a:lnTo>
                  <a:pt x="0" y="0"/>
                </a:lnTo>
                <a:lnTo>
                  <a:pt x="0" y="1914143"/>
                </a:lnTo>
                <a:close/>
              </a:path>
            </a:pathLst>
          </a:custGeom>
          <a:ln w="12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82362" y="3614928"/>
            <a:ext cx="633983" cy="3474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00650" y="4494276"/>
            <a:ext cx="353568" cy="3474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88457" y="4686300"/>
            <a:ext cx="329184" cy="3474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89142" y="3855720"/>
            <a:ext cx="377952" cy="3474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33338" y="4047744"/>
            <a:ext cx="329184" cy="3474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86562" y="2564892"/>
            <a:ext cx="1896110" cy="1914525"/>
          </a:xfrm>
          <a:custGeom>
            <a:avLst/>
            <a:gdLst/>
            <a:ahLst/>
            <a:cxnLst/>
            <a:rect l="l" t="t" r="r" b="b"/>
            <a:pathLst>
              <a:path w="1896110" h="1914525">
                <a:moveTo>
                  <a:pt x="0" y="0"/>
                </a:moveTo>
                <a:lnTo>
                  <a:pt x="0" y="1914144"/>
                </a:lnTo>
                <a:lnTo>
                  <a:pt x="1895856" y="1914144"/>
                </a:lnTo>
                <a:lnTo>
                  <a:pt x="1895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86562" y="2564891"/>
            <a:ext cx="1896110" cy="1914525"/>
          </a:xfrm>
          <a:custGeom>
            <a:avLst/>
            <a:gdLst/>
            <a:ahLst/>
            <a:cxnLst/>
            <a:rect l="l" t="t" r="r" b="b"/>
            <a:pathLst>
              <a:path w="1896110" h="1914525">
                <a:moveTo>
                  <a:pt x="0" y="1914143"/>
                </a:moveTo>
                <a:lnTo>
                  <a:pt x="1895855" y="1914143"/>
                </a:lnTo>
                <a:lnTo>
                  <a:pt x="1895855" y="0"/>
                </a:lnTo>
                <a:lnTo>
                  <a:pt x="0" y="0"/>
                </a:lnTo>
                <a:lnTo>
                  <a:pt x="0" y="1914143"/>
                </a:lnTo>
                <a:close/>
              </a:path>
            </a:pathLst>
          </a:custGeom>
          <a:ln w="12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08482" y="4588764"/>
            <a:ext cx="804672" cy="19659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68858" y="2599944"/>
            <a:ext cx="377952" cy="3474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68858" y="2791967"/>
            <a:ext cx="324611" cy="44348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49858" y="2791967"/>
            <a:ext cx="160020" cy="3429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64286" y="3078479"/>
            <a:ext cx="390143" cy="3474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64286" y="3270503"/>
            <a:ext cx="320039" cy="44348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45286" y="3270503"/>
            <a:ext cx="85343" cy="3429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35202" y="3270503"/>
            <a:ext cx="85343" cy="3429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56665" y="3653028"/>
            <a:ext cx="780287" cy="22402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56665" y="4131564"/>
            <a:ext cx="792480" cy="17373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631314" y="2859023"/>
            <a:ext cx="377952" cy="3474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54530" y="3051048"/>
            <a:ext cx="329184" cy="34747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34006" y="3051048"/>
            <a:ext cx="160020" cy="3429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635886" y="3816096"/>
            <a:ext cx="390143" cy="34747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57577" y="4008120"/>
            <a:ext cx="329184" cy="3474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38577" y="4008120"/>
            <a:ext cx="85343" cy="3429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28494" y="4008120"/>
            <a:ext cx="85343" cy="3429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46170" y="2936748"/>
            <a:ext cx="743712" cy="22402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17997" y="3136392"/>
            <a:ext cx="377952" cy="34747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439790" y="3136392"/>
            <a:ext cx="402336" cy="34747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563745" y="2546603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383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01262" y="2697480"/>
            <a:ext cx="127000" cy="128270"/>
          </a:xfrm>
          <a:custGeom>
            <a:avLst/>
            <a:gdLst/>
            <a:ahLst/>
            <a:cxnLst/>
            <a:rect l="l" t="t" r="r" b="b"/>
            <a:pathLst>
              <a:path w="127000" h="128269">
                <a:moveTo>
                  <a:pt x="126492" y="0"/>
                </a:moveTo>
                <a:lnTo>
                  <a:pt x="0" y="0"/>
                </a:lnTo>
                <a:lnTo>
                  <a:pt x="62484" y="128016"/>
                </a:lnTo>
                <a:lnTo>
                  <a:pt x="1264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00877" y="2782823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383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36870" y="2933700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69">
                <a:moveTo>
                  <a:pt x="128016" y="0"/>
                </a:moveTo>
                <a:lnTo>
                  <a:pt x="0" y="0"/>
                </a:lnTo>
                <a:lnTo>
                  <a:pt x="64008" y="128016"/>
                </a:lnTo>
                <a:lnTo>
                  <a:pt x="128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639433" y="2782823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383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75426" y="2933700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69">
                <a:moveTo>
                  <a:pt x="128016" y="0"/>
                </a:moveTo>
                <a:lnTo>
                  <a:pt x="0" y="0"/>
                </a:lnTo>
                <a:lnTo>
                  <a:pt x="64008" y="128016"/>
                </a:lnTo>
                <a:lnTo>
                  <a:pt x="128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07058" y="2639567"/>
            <a:ext cx="926591" cy="17373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648077" y="2286000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3831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584070" y="2436876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69">
                <a:moveTo>
                  <a:pt x="128016" y="0"/>
                </a:moveTo>
                <a:lnTo>
                  <a:pt x="0" y="0"/>
                </a:lnTo>
                <a:lnTo>
                  <a:pt x="64008" y="128016"/>
                </a:lnTo>
                <a:lnTo>
                  <a:pt x="128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71678" y="3264408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214883" y="0"/>
                </a:moveTo>
                <a:lnTo>
                  <a:pt x="0" y="0"/>
                </a:lnTo>
              </a:path>
            </a:pathLst>
          </a:custGeom>
          <a:ln w="12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43093" y="4620767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169163" y="0"/>
                </a:moveTo>
                <a:lnTo>
                  <a:pt x="0" y="0"/>
                </a:lnTo>
              </a:path>
            </a:pathLst>
          </a:custGeom>
          <a:ln w="12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82418" y="3982211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215" y="0"/>
                </a:lnTo>
              </a:path>
            </a:pathLst>
          </a:custGeom>
          <a:ln w="12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968118" y="3360420"/>
            <a:ext cx="117475" cy="239395"/>
          </a:xfrm>
          <a:custGeom>
            <a:avLst/>
            <a:gdLst/>
            <a:ahLst/>
            <a:cxnLst/>
            <a:rect l="l" t="t" r="r" b="b"/>
            <a:pathLst>
              <a:path w="117475" h="239395">
                <a:moveTo>
                  <a:pt x="117347" y="239267"/>
                </a:moveTo>
                <a:lnTo>
                  <a:pt x="0" y="121919"/>
                </a:lnTo>
                <a:lnTo>
                  <a:pt x="117347" y="0"/>
                </a:lnTo>
              </a:path>
            </a:pathLst>
          </a:custGeom>
          <a:ln w="12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85465" y="348081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272795" y="0"/>
                </a:moveTo>
                <a:lnTo>
                  <a:pt x="0" y="0"/>
                </a:lnTo>
              </a:path>
            </a:pathLst>
          </a:custGeom>
          <a:ln w="12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618353" y="4002023"/>
            <a:ext cx="117475" cy="239395"/>
          </a:xfrm>
          <a:custGeom>
            <a:avLst/>
            <a:gdLst/>
            <a:ahLst/>
            <a:cxnLst/>
            <a:rect l="l" t="t" r="r" b="b"/>
            <a:pathLst>
              <a:path w="117475" h="239395">
                <a:moveTo>
                  <a:pt x="0" y="0"/>
                </a:moveTo>
                <a:lnTo>
                  <a:pt x="117347" y="117347"/>
                </a:lnTo>
                <a:lnTo>
                  <a:pt x="0" y="239267"/>
                </a:lnTo>
              </a:path>
            </a:pathLst>
          </a:custGeom>
          <a:ln w="12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44033" y="412242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19" y="0"/>
                </a:lnTo>
              </a:path>
            </a:pathLst>
          </a:custGeom>
          <a:ln w="12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870326" y="6044184"/>
            <a:ext cx="3235960" cy="401320"/>
          </a:xfrm>
          <a:custGeom>
            <a:avLst/>
            <a:gdLst/>
            <a:ahLst/>
            <a:cxnLst/>
            <a:rect l="l" t="t" r="r" b="b"/>
            <a:pathLst>
              <a:path w="3235959" h="401320">
                <a:moveTo>
                  <a:pt x="0" y="0"/>
                </a:moveTo>
                <a:lnTo>
                  <a:pt x="0" y="400812"/>
                </a:lnTo>
                <a:lnTo>
                  <a:pt x="3235452" y="400812"/>
                </a:lnTo>
                <a:lnTo>
                  <a:pt x="3235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870325" y="6044183"/>
            <a:ext cx="3235960" cy="401320"/>
          </a:xfrm>
          <a:custGeom>
            <a:avLst/>
            <a:gdLst/>
            <a:ahLst/>
            <a:cxnLst/>
            <a:rect l="l" t="t" r="r" b="b"/>
            <a:pathLst>
              <a:path w="3235959" h="401320">
                <a:moveTo>
                  <a:pt x="0" y="400811"/>
                </a:moveTo>
                <a:lnTo>
                  <a:pt x="3235451" y="400811"/>
                </a:lnTo>
                <a:lnTo>
                  <a:pt x="3235451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9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28209" y="6070091"/>
            <a:ext cx="512064" cy="65684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19650" y="6288023"/>
            <a:ext cx="73152" cy="34747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398897" y="6318503"/>
            <a:ext cx="85343" cy="25145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488814" y="6288023"/>
            <a:ext cx="73152" cy="3429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580254" y="6288023"/>
            <a:ext cx="73152" cy="3429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709793" y="6288023"/>
            <a:ext cx="36576" cy="4389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13866" y="6044184"/>
            <a:ext cx="1079500" cy="401320"/>
          </a:xfrm>
          <a:custGeom>
            <a:avLst/>
            <a:gdLst/>
            <a:ahLst/>
            <a:cxnLst/>
            <a:rect l="l" t="t" r="r" b="b"/>
            <a:pathLst>
              <a:path w="1079500" h="401320">
                <a:moveTo>
                  <a:pt x="0" y="0"/>
                </a:moveTo>
                <a:lnTo>
                  <a:pt x="0" y="400812"/>
                </a:lnTo>
                <a:lnTo>
                  <a:pt x="1078992" y="400812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713865" y="6044183"/>
            <a:ext cx="1079500" cy="401320"/>
          </a:xfrm>
          <a:custGeom>
            <a:avLst/>
            <a:gdLst/>
            <a:ahLst/>
            <a:cxnLst/>
            <a:rect l="l" t="t" r="r" b="b"/>
            <a:pathLst>
              <a:path w="1079500" h="401320">
                <a:moveTo>
                  <a:pt x="0" y="400811"/>
                </a:moveTo>
                <a:lnTo>
                  <a:pt x="1078991" y="400811"/>
                </a:lnTo>
                <a:lnTo>
                  <a:pt x="1078991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9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183258" y="6106667"/>
            <a:ext cx="146304" cy="29717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82674" y="6288023"/>
            <a:ext cx="36576" cy="43891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180209" y="6288023"/>
            <a:ext cx="158495" cy="34747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385950" y="6288023"/>
            <a:ext cx="36576" cy="43891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792858" y="6044184"/>
            <a:ext cx="1077595" cy="401320"/>
          </a:xfrm>
          <a:custGeom>
            <a:avLst/>
            <a:gdLst/>
            <a:ahLst/>
            <a:cxnLst/>
            <a:rect l="l" t="t" r="r" b="b"/>
            <a:pathLst>
              <a:path w="1077595" h="401320">
                <a:moveTo>
                  <a:pt x="0" y="0"/>
                </a:moveTo>
                <a:lnTo>
                  <a:pt x="0" y="400812"/>
                </a:lnTo>
                <a:lnTo>
                  <a:pt x="1077468" y="400812"/>
                </a:lnTo>
                <a:lnTo>
                  <a:pt x="1077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792857" y="6044183"/>
            <a:ext cx="1077595" cy="401320"/>
          </a:xfrm>
          <a:custGeom>
            <a:avLst/>
            <a:gdLst/>
            <a:ahLst/>
            <a:cxnLst/>
            <a:rect l="l" t="t" r="r" b="b"/>
            <a:pathLst>
              <a:path w="1077595" h="401320">
                <a:moveTo>
                  <a:pt x="0" y="400811"/>
                </a:moveTo>
                <a:lnTo>
                  <a:pt x="1077467" y="400811"/>
                </a:lnTo>
                <a:lnTo>
                  <a:pt x="1077467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9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280538" y="6074664"/>
            <a:ext cx="121920" cy="39319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202814" y="6288023"/>
            <a:ext cx="36576" cy="43891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291206" y="6289547"/>
            <a:ext cx="85343" cy="33832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422270" y="6288023"/>
            <a:ext cx="36576" cy="43891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636398" y="6044184"/>
            <a:ext cx="1077595" cy="401320"/>
          </a:xfrm>
          <a:custGeom>
            <a:avLst/>
            <a:gdLst/>
            <a:ahLst/>
            <a:cxnLst/>
            <a:rect l="l" t="t" r="r" b="b"/>
            <a:pathLst>
              <a:path w="1077595" h="401320">
                <a:moveTo>
                  <a:pt x="0" y="0"/>
                </a:moveTo>
                <a:lnTo>
                  <a:pt x="0" y="400812"/>
                </a:lnTo>
                <a:lnTo>
                  <a:pt x="1077468" y="400812"/>
                </a:lnTo>
                <a:lnTo>
                  <a:pt x="1077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636397" y="6044183"/>
            <a:ext cx="1077595" cy="401320"/>
          </a:xfrm>
          <a:custGeom>
            <a:avLst/>
            <a:gdLst/>
            <a:ahLst/>
            <a:cxnLst/>
            <a:rect l="l" t="t" r="r" b="b"/>
            <a:pathLst>
              <a:path w="1077595" h="401320">
                <a:moveTo>
                  <a:pt x="0" y="400811"/>
                </a:moveTo>
                <a:lnTo>
                  <a:pt x="1077467" y="400811"/>
                </a:lnTo>
                <a:lnTo>
                  <a:pt x="1077467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9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890906" y="6071615"/>
            <a:ext cx="573023" cy="65532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098169" y="6288023"/>
            <a:ext cx="158495" cy="34747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305433" y="6288023"/>
            <a:ext cx="36576" cy="43891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931798" y="5958840"/>
            <a:ext cx="638810" cy="577850"/>
          </a:xfrm>
          <a:custGeom>
            <a:avLst/>
            <a:gdLst/>
            <a:ahLst/>
            <a:cxnLst/>
            <a:rect l="l" t="t" r="r" b="b"/>
            <a:pathLst>
              <a:path w="638810" h="577850">
                <a:moveTo>
                  <a:pt x="1524" y="303276"/>
                </a:moveTo>
                <a:lnTo>
                  <a:pt x="1524" y="274320"/>
                </a:lnTo>
                <a:lnTo>
                  <a:pt x="0" y="289560"/>
                </a:lnTo>
                <a:lnTo>
                  <a:pt x="1524" y="303276"/>
                </a:lnTo>
                <a:close/>
              </a:path>
              <a:path w="638810" h="577850">
                <a:moveTo>
                  <a:pt x="638556" y="303276"/>
                </a:moveTo>
                <a:lnTo>
                  <a:pt x="638556" y="272796"/>
                </a:lnTo>
                <a:lnTo>
                  <a:pt x="637032" y="259080"/>
                </a:lnTo>
                <a:lnTo>
                  <a:pt x="635508" y="243840"/>
                </a:lnTo>
                <a:lnTo>
                  <a:pt x="632460" y="230124"/>
                </a:lnTo>
                <a:lnTo>
                  <a:pt x="627888" y="216408"/>
                </a:lnTo>
                <a:lnTo>
                  <a:pt x="624840" y="202692"/>
                </a:lnTo>
                <a:lnTo>
                  <a:pt x="612648" y="175260"/>
                </a:lnTo>
                <a:lnTo>
                  <a:pt x="600456" y="150876"/>
                </a:lnTo>
                <a:lnTo>
                  <a:pt x="591312" y="138684"/>
                </a:lnTo>
                <a:lnTo>
                  <a:pt x="583692" y="126492"/>
                </a:lnTo>
                <a:lnTo>
                  <a:pt x="544068" y="83820"/>
                </a:lnTo>
                <a:lnTo>
                  <a:pt x="496824" y="48768"/>
                </a:lnTo>
                <a:lnTo>
                  <a:pt x="470916" y="35052"/>
                </a:lnTo>
                <a:lnTo>
                  <a:pt x="457200" y="27432"/>
                </a:lnTo>
                <a:lnTo>
                  <a:pt x="443484" y="22860"/>
                </a:lnTo>
                <a:lnTo>
                  <a:pt x="428244" y="16764"/>
                </a:lnTo>
                <a:lnTo>
                  <a:pt x="414528" y="12192"/>
                </a:lnTo>
                <a:lnTo>
                  <a:pt x="384048" y="6096"/>
                </a:lnTo>
                <a:lnTo>
                  <a:pt x="367284" y="3048"/>
                </a:lnTo>
                <a:lnTo>
                  <a:pt x="352044" y="1524"/>
                </a:lnTo>
                <a:lnTo>
                  <a:pt x="335280" y="0"/>
                </a:lnTo>
                <a:lnTo>
                  <a:pt x="303276" y="0"/>
                </a:lnTo>
                <a:lnTo>
                  <a:pt x="286512" y="1524"/>
                </a:lnTo>
                <a:lnTo>
                  <a:pt x="271272" y="3048"/>
                </a:lnTo>
                <a:lnTo>
                  <a:pt x="256032" y="6096"/>
                </a:lnTo>
                <a:lnTo>
                  <a:pt x="239268" y="9144"/>
                </a:lnTo>
                <a:lnTo>
                  <a:pt x="195072" y="22860"/>
                </a:lnTo>
                <a:lnTo>
                  <a:pt x="141732" y="48768"/>
                </a:lnTo>
                <a:lnTo>
                  <a:pt x="94488" y="83820"/>
                </a:lnTo>
                <a:lnTo>
                  <a:pt x="54864" y="126492"/>
                </a:lnTo>
                <a:lnTo>
                  <a:pt x="32004" y="163068"/>
                </a:lnTo>
                <a:lnTo>
                  <a:pt x="25908" y="176784"/>
                </a:lnTo>
                <a:lnTo>
                  <a:pt x="19812" y="188976"/>
                </a:lnTo>
                <a:lnTo>
                  <a:pt x="10668" y="216408"/>
                </a:lnTo>
                <a:lnTo>
                  <a:pt x="7620" y="230124"/>
                </a:lnTo>
                <a:lnTo>
                  <a:pt x="4572" y="245364"/>
                </a:lnTo>
                <a:lnTo>
                  <a:pt x="1524" y="259080"/>
                </a:lnTo>
                <a:lnTo>
                  <a:pt x="1524" y="318516"/>
                </a:lnTo>
                <a:lnTo>
                  <a:pt x="4572" y="333756"/>
                </a:lnTo>
                <a:lnTo>
                  <a:pt x="10668" y="361188"/>
                </a:lnTo>
                <a:lnTo>
                  <a:pt x="19812" y="388620"/>
                </a:lnTo>
                <a:lnTo>
                  <a:pt x="25908" y="402336"/>
                </a:lnTo>
                <a:lnTo>
                  <a:pt x="28956" y="408432"/>
                </a:lnTo>
                <a:lnTo>
                  <a:pt x="28956" y="274320"/>
                </a:lnTo>
                <a:lnTo>
                  <a:pt x="30480" y="262128"/>
                </a:lnTo>
                <a:lnTo>
                  <a:pt x="32004" y="248412"/>
                </a:lnTo>
                <a:lnTo>
                  <a:pt x="38100" y="224028"/>
                </a:lnTo>
                <a:lnTo>
                  <a:pt x="51816" y="187452"/>
                </a:lnTo>
                <a:lnTo>
                  <a:pt x="57912" y="176784"/>
                </a:lnTo>
                <a:lnTo>
                  <a:pt x="64008" y="164592"/>
                </a:lnTo>
                <a:lnTo>
                  <a:pt x="71628" y="153924"/>
                </a:lnTo>
                <a:lnTo>
                  <a:pt x="77724" y="143256"/>
                </a:lnTo>
                <a:lnTo>
                  <a:pt x="96012" y="123444"/>
                </a:lnTo>
                <a:lnTo>
                  <a:pt x="134112" y="88392"/>
                </a:lnTo>
                <a:lnTo>
                  <a:pt x="181356" y="59436"/>
                </a:lnTo>
                <a:lnTo>
                  <a:pt x="193548" y="54864"/>
                </a:lnTo>
                <a:lnTo>
                  <a:pt x="205740" y="48768"/>
                </a:lnTo>
                <a:lnTo>
                  <a:pt x="233172" y="39624"/>
                </a:lnTo>
                <a:lnTo>
                  <a:pt x="260604" y="33528"/>
                </a:lnTo>
                <a:lnTo>
                  <a:pt x="275844" y="32004"/>
                </a:lnTo>
                <a:lnTo>
                  <a:pt x="289560" y="30480"/>
                </a:lnTo>
                <a:lnTo>
                  <a:pt x="304800" y="28956"/>
                </a:lnTo>
                <a:lnTo>
                  <a:pt x="335280" y="28956"/>
                </a:lnTo>
                <a:lnTo>
                  <a:pt x="350520" y="30480"/>
                </a:lnTo>
                <a:lnTo>
                  <a:pt x="364236" y="32004"/>
                </a:lnTo>
                <a:lnTo>
                  <a:pt x="379476" y="33528"/>
                </a:lnTo>
                <a:lnTo>
                  <a:pt x="393192" y="36576"/>
                </a:lnTo>
                <a:lnTo>
                  <a:pt x="406908" y="41148"/>
                </a:lnTo>
                <a:lnTo>
                  <a:pt x="420624" y="44196"/>
                </a:lnTo>
                <a:lnTo>
                  <a:pt x="483108" y="73152"/>
                </a:lnTo>
                <a:lnTo>
                  <a:pt x="525780" y="105156"/>
                </a:lnTo>
                <a:lnTo>
                  <a:pt x="560832" y="144780"/>
                </a:lnTo>
                <a:lnTo>
                  <a:pt x="582168" y="176784"/>
                </a:lnTo>
                <a:lnTo>
                  <a:pt x="597408" y="211836"/>
                </a:lnTo>
                <a:lnTo>
                  <a:pt x="600456" y="224028"/>
                </a:lnTo>
                <a:lnTo>
                  <a:pt x="605028" y="236220"/>
                </a:lnTo>
                <a:lnTo>
                  <a:pt x="606552" y="249936"/>
                </a:lnTo>
                <a:lnTo>
                  <a:pt x="608076" y="262128"/>
                </a:lnTo>
                <a:lnTo>
                  <a:pt x="609600" y="275844"/>
                </a:lnTo>
                <a:lnTo>
                  <a:pt x="609600" y="409041"/>
                </a:lnTo>
                <a:lnTo>
                  <a:pt x="614172" y="400812"/>
                </a:lnTo>
                <a:lnTo>
                  <a:pt x="618744" y="388620"/>
                </a:lnTo>
                <a:lnTo>
                  <a:pt x="624840" y="374904"/>
                </a:lnTo>
                <a:lnTo>
                  <a:pt x="627888" y="361188"/>
                </a:lnTo>
                <a:lnTo>
                  <a:pt x="632460" y="347472"/>
                </a:lnTo>
                <a:lnTo>
                  <a:pt x="635508" y="332232"/>
                </a:lnTo>
                <a:lnTo>
                  <a:pt x="637032" y="318516"/>
                </a:lnTo>
                <a:lnTo>
                  <a:pt x="638556" y="303276"/>
                </a:lnTo>
                <a:close/>
              </a:path>
              <a:path w="638810" h="577850">
                <a:moveTo>
                  <a:pt x="609600" y="409041"/>
                </a:moveTo>
                <a:lnTo>
                  <a:pt x="609600" y="301752"/>
                </a:lnTo>
                <a:lnTo>
                  <a:pt x="606552" y="329184"/>
                </a:lnTo>
                <a:lnTo>
                  <a:pt x="597408" y="365760"/>
                </a:lnTo>
                <a:lnTo>
                  <a:pt x="592836" y="377952"/>
                </a:lnTo>
                <a:lnTo>
                  <a:pt x="586740" y="390144"/>
                </a:lnTo>
                <a:lnTo>
                  <a:pt x="582168" y="400812"/>
                </a:lnTo>
                <a:lnTo>
                  <a:pt x="574548" y="413004"/>
                </a:lnTo>
                <a:lnTo>
                  <a:pt x="568452" y="423672"/>
                </a:lnTo>
                <a:lnTo>
                  <a:pt x="560832" y="434340"/>
                </a:lnTo>
                <a:lnTo>
                  <a:pt x="525780" y="472440"/>
                </a:lnTo>
                <a:lnTo>
                  <a:pt x="481584" y="504444"/>
                </a:lnTo>
                <a:lnTo>
                  <a:pt x="446532" y="522732"/>
                </a:lnTo>
                <a:lnTo>
                  <a:pt x="432816" y="528828"/>
                </a:lnTo>
                <a:lnTo>
                  <a:pt x="419100" y="533400"/>
                </a:lnTo>
                <a:lnTo>
                  <a:pt x="406908" y="536448"/>
                </a:lnTo>
                <a:lnTo>
                  <a:pt x="391668" y="541020"/>
                </a:lnTo>
                <a:lnTo>
                  <a:pt x="377952" y="544068"/>
                </a:lnTo>
                <a:lnTo>
                  <a:pt x="364236" y="545592"/>
                </a:lnTo>
                <a:lnTo>
                  <a:pt x="333756" y="548640"/>
                </a:lnTo>
                <a:lnTo>
                  <a:pt x="304800" y="548640"/>
                </a:lnTo>
                <a:lnTo>
                  <a:pt x="274320" y="545592"/>
                </a:lnTo>
                <a:lnTo>
                  <a:pt x="260604" y="544068"/>
                </a:lnTo>
                <a:lnTo>
                  <a:pt x="246888" y="541020"/>
                </a:lnTo>
                <a:lnTo>
                  <a:pt x="233172" y="536448"/>
                </a:lnTo>
                <a:lnTo>
                  <a:pt x="219456" y="533400"/>
                </a:lnTo>
                <a:lnTo>
                  <a:pt x="205740" y="528828"/>
                </a:lnTo>
                <a:lnTo>
                  <a:pt x="193548" y="522732"/>
                </a:lnTo>
                <a:lnTo>
                  <a:pt x="179832" y="516636"/>
                </a:lnTo>
                <a:lnTo>
                  <a:pt x="134112" y="489204"/>
                </a:lnTo>
                <a:lnTo>
                  <a:pt x="94488" y="452628"/>
                </a:lnTo>
                <a:lnTo>
                  <a:pt x="70104" y="422148"/>
                </a:lnTo>
                <a:lnTo>
                  <a:pt x="51816" y="388620"/>
                </a:lnTo>
                <a:lnTo>
                  <a:pt x="45720" y="377952"/>
                </a:lnTo>
                <a:lnTo>
                  <a:pt x="42672" y="365760"/>
                </a:lnTo>
                <a:lnTo>
                  <a:pt x="38100" y="353568"/>
                </a:lnTo>
                <a:lnTo>
                  <a:pt x="35052" y="339852"/>
                </a:lnTo>
                <a:lnTo>
                  <a:pt x="32004" y="327660"/>
                </a:lnTo>
                <a:lnTo>
                  <a:pt x="30480" y="313944"/>
                </a:lnTo>
                <a:lnTo>
                  <a:pt x="28956" y="301752"/>
                </a:lnTo>
                <a:lnTo>
                  <a:pt x="28956" y="408432"/>
                </a:lnTo>
                <a:lnTo>
                  <a:pt x="32004" y="414528"/>
                </a:lnTo>
                <a:lnTo>
                  <a:pt x="56388" y="451104"/>
                </a:lnTo>
                <a:lnTo>
                  <a:pt x="94488" y="493776"/>
                </a:lnTo>
                <a:lnTo>
                  <a:pt x="141732" y="528828"/>
                </a:lnTo>
                <a:lnTo>
                  <a:pt x="181356" y="548640"/>
                </a:lnTo>
                <a:lnTo>
                  <a:pt x="196596" y="554736"/>
                </a:lnTo>
                <a:lnTo>
                  <a:pt x="210312" y="560832"/>
                </a:lnTo>
                <a:lnTo>
                  <a:pt x="225552" y="563880"/>
                </a:lnTo>
                <a:lnTo>
                  <a:pt x="240792" y="568452"/>
                </a:lnTo>
                <a:lnTo>
                  <a:pt x="271272" y="574548"/>
                </a:lnTo>
                <a:lnTo>
                  <a:pt x="288036" y="576072"/>
                </a:lnTo>
                <a:lnTo>
                  <a:pt x="303276" y="577596"/>
                </a:lnTo>
                <a:lnTo>
                  <a:pt x="336804" y="577596"/>
                </a:lnTo>
                <a:lnTo>
                  <a:pt x="352044" y="576072"/>
                </a:lnTo>
                <a:lnTo>
                  <a:pt x="368808" y="574548"/>
                </a:lnTo>
                <a:lnTo>
                  <a:pt x="399288" y="568452"/>
                </a:lnTo>
                <a:lnTo>
                  <a:pt x="429768" y="559308"/>
                </a:lnTo>
                <a:lnTo>
                  <a:pt x="443484" y="554736"/>
                </a:lnTo>
                <a:lnTo>
                  <a:pt x="457200" y="548640"/>
                </a:lnTo>
                <a:lnTo>
                  <a:pt x="472440" y="542544"/>
                </a:lnTo>
                <a:lnTo>
                  <a:pt x="522732" y="512064"/>
                </a:lnTo>
                <a:lnTo>
                  <a:pt x="565404" y="472440"/>
                </a:lnTo>
                <a:lnTo>
                  <a:pt x="592836" y="438912"/>
                </a:lnTo>
                <a:lnTo>
                  <a:pt x="606552" y="414528"/>
                </a:lnTo>
                <a:lnTo>
                  <a:pt x="609600" y="4090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245998" y="2915412"/>
            <a:ext cx="1019810" cy="3061970"/>
          </a:xfrm>
          <a:custGeom>
            <a:avLst/>
            <a:gdLst/>
            <a:ahLst/>
            <a:cxnLst/>
            <a:rect l="l" t="t" r="r" b="b"/>
            <a:pathLst>
              <a:path w="1019810" h="3061970">
                <a:moveTo>
                  <a:pt x="82296" y="68580"/>
                </a:moveTo>
                <a:lnTo>
                  <a:pt x="15240" y="0"/>
                </a:lnTo>
                <a:lnTo>
                  <a:pt x="0" y="94488"/>
                </a:lnTo>
                <a:lnTo>
                  <a:pt x="22860" y="87291"/>
                </a:lnTo>
                <a:lnTo>
                  <a:pt x="22860" y="71628"/>
                </a:lnTo>
                <a:lnTo>
                  <a:pt x="50292" y="62484"/>
                </a:lnTo>
                <a:lnTo>
                  <a:pt x="55048" y="77157"/>
                </a:lnTo>
                <a:lnTo>
                  <a:pt x="82296" y="68580"/>
                </a:lnTo>
                <a:close/>
              </a:path>
              <a:path w="1019810" h="3061970">
                <a:moveTo>
                  <a:pt x="55048" y="77157"/>
                </a:moveTo>
                <a:lnTo>
                  <a:pt x="50292" y="62484"/>
                </a:lnTo>
                <a:lnTo>
                  <a:pt x="22860" y="71628"/>
                </a:lnTo>
                <a:lnTo>
                  <a:pt x="27467" y="85840"/>
                </a:lnTo>
                <a:lnTo>
                  <a:pt x="55048" y="77157"/>
                </a:lnTo>
                <a:close/>
              </a:path>
              <a:path w="1019810" h="3061970">
                <a:moveTo>
                  <a:pt x="27467" y="85840"/>
                </a:moveTo>
                <a:lnTo>
                  <a:pt x="22860" y="71628"/>
                </a:lnTo>
                <a:lnTo>
                  <a:pt x="22860" y="87291"/>
                </a:lnTo>
                <a:lnTo>
                  <a:pt x="27467" y="85840"/>
                </a:lnTo>
                <a:close/>
              </a:path>
              <a:path w="1019810" h="3061970">
                <a:moveTo>
                  <a:pt x="1019556" y="3052572"/>
                </a:moveTo>
                <a:lnTo>
                  <a:pt x="55048" y="77157"/>
                </a:lnTo>
                <a:lnTo>
                  <a:pt x="27467" y="85840"/>
                </a:lnTo>
                <a:lnTo>
                  <a:pt x="992124" y="3061716"/>
                </a:lnTo>
                <a:lnTo>
                  <a:pt x="1019556" y="30525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989454" y="5958840"/>
            <a:ext cx="638810" cy="559435"/>
          </a:xfrm>
          <a:custGeom>
            <a:avLst/>
            <a:gdLst/>
            <a:ahLst/>
            <a:cxnLst/>
            <a:rect l="l" t="t" r="r" b="b"/>
            <a:pathLst>
              <a:path w="638810" h="559434">
                <a:moveTo>
                  <a:pt x="638556" y="294132"/>
                </a:moveTo>
                <a:lnTo>
                  <a:pt x="638556" y="265176"/>
                </a:lnTo>
                <a:lnTo>
                  <a:pt x="637032" y="249936"/>
                </a:lnTo>
                <a:lnTo>
                  <a:pt x="627888" y="208788"/>
                </a:lnTo>
                <a:lnTo>
                  <a:pt x="612648" y="169164"/>
                </a:lnTo>
                <a:lnTo>
                  <a:pt x="591312" y="132588"/>
                </a:lnTo>
                <a:lnTo>
                  <a:pt x="563880" y="100584"/>
                </a:lnTo>
                <a:lnTo>
                  <a:pt x="521208" y="62484"/>
                </a:lnTo>
                <a:lnTo>
                  <a:pt x="469392" y="32004"/>
                </a:lnTo>
                <a:lnTo>
                  <a:pt x="428244" y="16764"/>
                </a:lnTo>
                <a:lnTo>
                  <a:pt x="382524" y="4572"/>
                </a:lnTo>
                <a:lnTo>
                  <a:pt x="350520" y="1524"/>
                </a:lnTo>
                <a:lnTo>
                  <a:pt x="335280" y="0"/>
                </a:lnTo>
                <a:lnTo>
                  <a:pt x="303276" y="0"/>
                </a:lnTo>
                <a:lnTo>
                  <a:pt x="286512" y="1524"/>
                </a:lnTo>
                <a:lnTo>
                  <a:pt x="271272" y="3048"/>
                </a:lnTo>
                <a:lnTo>
                  <a:pt x="254508" y="4572"/>
                </a:lnTo>
                <a:lnTo>
                  <a:pt x="239268" y="7620"/>
                </a:lnTo>
                <a:lnTo>
                  <a:pt x="224028" y="12192"/>
                </a:lnTo>
                <a:lnTo>
                  <a:pt x="210312" y="16764"/>
                </a:lnTo>
                <a:lnTo>
                  <a:pt x="195072" y="21336"/>
                </a:lnTo>
                <a:lnTo>
                  <a:pt x="141732" y="47244"/>
                </a:lnTo>
                <a:lnTo>
                  <a:pt x="94488" y="80772"/>
                </a:lnTo>
                <a:lnTo>
                  <a:pt x="54864" y="121920"/>
                </a:lnTo>
                <a:lnTo>
                  <a:pt x="47244" y="134112"/>
                </a:lnTo>
                <a:lnTo>
                  <a:pt x="38100" y="146304"/>
                </a:lnTo>
                <a:lnTo>
                  <a:pt x="19812" y="182880"/>
                </a:lnTo>
                <a:lnTo>
                  <a:pt x="15240" y="196596"/>
                </a:lnTo>
                <a:lnTo>
                  <a:pt x="10668" y="208788"/>
                </a:lnTo>
                <a:lnTo>
                  <a:pt x="6096" y="222504"/>
                </a:lnTo>
                <a:lnTo>
                  <a:pt x="4572" y="237744"/>
                </a:lnTo>
                <a:lnTo>
                  <a:pt x="1524" y="251460"/>
                </a:lnTo>
                <a:lnTo>
                  <a:pt x="0" y="265176"/>
                </a:lnTo>
                <a:lnTo>
                  <a:pt x="0" y="294132"/>
                </a:lnTo>
                <a:lnTo>
                  <a:pt x="1524" y="309372"/>
                </a:lnTo>
                <a:lnTo>
                  <a:pt x="4572" y="323088"/>
                </a:lnTo>
                <a:lnTo>
                  <a:pt x="6096" y="336804"/>
                </a:lnTo>
                <a:lnTo>
                  <a:pt x="15240" y="364236"/>
                </a:lnTo>
                <a:lnTo>
                  <a:pt x="19812" y="376428"/>
                </a:lnTo>
                <a:lnTo>
                  <a:pt x="25908" y="390144"/>
                </a:lnTo>
                <a:lnTo>
                  <a:pt x="28956" y="396240"/>
                </a:lnTo>
                <a:lnTo>
                  <a:pt x="28956" y="266700"/>
                </a:lnTo>
                <a:lnTo>
                  <a:pt x="30480" y="254508"/>
                </a:lnTo>
                <a:lnTo>
                  <a:pt x="38100" y="216408"/>
                </a:lnTo>
                <a:lnTo>
                  <a:pt x="70104" y="149352"/>
                </a:lnTo>
                <a:lnTo>
                  <a:pt x="114300" y="102108"/>
                </a:lnTo>
                <a:lnTo>
                  <a:pt x="156972" y="71628"/>
                </a:lnTo>
                <a:lnTo>
                  <a:pt x="205740" y="47244"/>
                </a:lnTo>
                <a:lnTo>
                  <a:pt x="274320" y="30480"/>
                </a:lnTo>
                <a:lnTo>
                  <a:pt x="289560" y="28956"/>
                </a:lnTo>
                <a:lnTo>
                  <a:pt x="304800" y="28956"/>
                </a:lnTo>
                <a:lnTo>
                  <a:pt x="320040" y="27432"/>
                </a:lnTo>
                <a:lnTo>
                  <a:pt x="335280" y="28956"/>
                </a:lnTo>
                <a:lnTo>
                  <a:pt x="348996" y="28956"/>
                </a:lnTo>
                <a:lnTo>
                  <a:pt x="364236" y="30480"/>
                </a:lnTo>
                <a:lnTo>
                  <a:pt x="377952" y="33528"/>
                </a:lnTo>
                <a:lnTo>
                  <a:pt x="393192" y="36576"/>
                </a:lnTo>
                <a:lnTo>
                  <a:pt x="406908" y="39624"/>
                </a:lnTo>
                <a:lnTo>
                  <a:pt x="458724" y="59436"/>
                </a:lnTo>
                <a:lnTo>
                  <a:pt x="505968" y="86868"/>
                </a:lnTo>
                <a:lnTo>
                  <a:pt x="544068" y="120396"/>
                </a:lnTo>
                <a:lnTo>
                  <a:pt x="568452" y="150876"/>
                </a:lnTo>
                <a:lnTo>
                  <a:pt x="576072" y="160020"/>
                </a:lnTo>
                <a:lnTo>
                  <a:pt x="582168" y="172212"/>
                </a:lnTo>
                <a:lnTo>
                  <a:pt x="586740" y="182880"/>
                </a:lnTo>
                <a:lnTo>
                  <a:pt x="592836" y="193548"/>
                </a:lnTo>
                <a:lnTo>
                  <a:pt x="597408" y="205740"/>
                </a:lnTo>
                <a:lnTo>
                  <a:pt x="606552" y="242316"/>
                </a:lnTo>
                <a:lnTo>
                  <a:pt x="609600" y="266700"/>
                </a:lnTo>
                <a:lnTo>
                  <a:pt x="609600" y="394716"/>
                </a:lnTo>
                <a:lnTo>
                  <a:pt x="618744" y="376428"/>
                </a:lnTo>
                <a:lnTo>
                  <a:pt x="623316" y="362712"/>
                </a:lnTo>
                <a:lnTo>
                  <a:pt x="627888" y="350520"/>
                </a:lnTo>
                <a:lnTo>
                  <a:pt x="632460" y="336804"/>
                </a:lnTo>
                <a:lnTo>
                  <a:pt x="633984" y="321564"/>
                </a:lnTo>
                <a:lnTo>
                  <a:pt x="637032" y="307848"/>
                </a:lnTo>
                <a:lnTo>
                  <a:pt x="638556" y="294132"/>
                </a:lnTo>
                <a:close/>
              </a:path>
              <a:path w="638810" h="559434">
                <a:moveTo>
                  <a:pt x="609600" y="394716"/>
                </a:moveTo>
                <a:lnTo>
                  <a:pt x="609600" y="292608"/>
                </a:lnTo>
                <a:lnTo>
                  <a:pt x="608076" y="304800"/>
                </a:lnTo>
                <a:lnTo>
                  <a:pt x="606552" y="318516"/>
                </a:lnTo>
                <a:lnTo>
                  <a:pt x="600456" y="342900"/>
                </a:lnTo>
                <a:lnTo>
                  <a:pt x="568452" y="409956"/>
                </a:lnTo>
                <a:lnTo>
                  <a:pt x="524256" y="457200"/>
                </a:lnTo>
                <a:lnTo>
                  <a:pt x="481584" y="487680"/>
                </a:lnTo>
                <a:lnTo>
                  <a:pt x="432816" y="512064"/>
                </a:lnTo>
                <a:lnTo>
                  <a:pt x="377952" y="525780"/>
                </a:lnTo>
                <a:lnTo>
                  <a:pt x="348996" y="530352"/>
                </a:lnTo>
                <a:lnTo>
                  <a:pt x="333756" y="530352"/>
                </a:lnTo>
                <a:lnTo>
                  <a:pt x="318516" y="531876"/>
                </a:lnTo>
                <a:lnTo>
                  <a:pt x="303276" y="530352"/>
                </a:lnTo>
                <a:lnTo>
                  <a:pt x="289560" y="530352"/>
                </a:lnTo>
                <a:lnTo>
                  <a:pt x="274320" y="528828"/>
                </a:lnTo>
                <a:lnTo>
                  <a:pt x="260604" y="525780"/>
                </a:lnTo>
                <a:lnTo>
                  <a:pt x="245364" y="522732"/>
                </a:lnTo>
                <a:lnTo>
                  <a:pt x="231648" y="519684"/>
                </a:lnTo>
                <a:lnTo>
                  <a:pt x="179832" y="499872"/>
                </a:lnTo>
                <a:lnTo>
                  <a:pt x="132588" y="472440"/>
                </a:lnTo>
                <a:lnTo>
                  <a:pt x="94488" y="438912"/>
                </a:lnTo>
                <a:lnTo>
                  <a:pt x="70104" y="408432"/>
                </a:lnTo>
                <a:lnTo>
                  <a:pt x="62484" y="399288"/>
                </a:lnTo>
                <a:lnTo>
                  <a:pt x="56388" y="387096"/>
                </a:lnTo>
                <a:lnTo>
                  <a:pt x="50292" y="376428"/>
                </a:lnTo>
                <a:lnTo>
                  <a:pt x="45720" y="365760"/>
                </a:lnTo>
                <a:lnTo>
                  <a:pt x="41148" y="353568"/>
                </a:lnTo>
                <a:lnTo>
                  <a:pt x="32004" y="316992"/>
                </a:lnTo>
                <a:lnTo>
                  <a:pt x="28956" y="292608"/>
                </a:lnTo>
                <a:lnTo>
                  <a:pt x="28956" y="396240"/>
                </a:lnTo>
                <a:lnTo>
                  <a:pt x="74676" y="458724"/>
                </a:lnTo>
                <a:lnTo>
                  <a:pt x="117348" y="496824"/>
                </a:lnTo>
                <a:lnTo>
                  <a:pt x="169164" y="527304"/>
                </a:lnTo>
                <a:lnTo>
                  <a:pt x="210312" y="542544"/>
                </a:lnTo>
                <a:lnTo>
                  <a:pt x="256032" y="554736"/>
                </a:lnTo>
                <a:lnTo>
                  <a:pt x="271272" y="556260"/>
                </a:lnTo>
                <a:lnTo>
                  <a:pt x="286512" y="559308"/>
                </a:lnTo>
                <a:lnTo>
                  <a:pt x="352044" y="559308"/>
                </a:lnTo>
                <a:lnTo>
                  <a:pt x="367284" y="556260"/>
                </a:lnTo>
                <a:lnTo>
                  <a:pt x="384048" y="554736"/>
                </a:lnTo>
                <a:lnTo>
                  <a:pt x="399288" y="551688"/>
                </a:lnTo>
                <a:lnTo>
                  <a:pt x="414528" y="547116"/>
                </a:lnTo>
                <a:lnTo>
                  <a:pt x="428244" y="542544"/>
                </a:lnTo>
                <a:lnTo>
                  <a:pt x="443484" y="537972"/>
                </a:lnTo>
                <a:lnTo>
                  <a:pt x="496824" y="512064"/>
                </a:lnTo>
                <a:lnTo>
                  <a:pt x="544068" y="478536"/>
                </a:lnTo>
                <a:lnTo>
                  <a:pt x="583692" y="437388"/>
                </a:lnTo>
                <a:lnTo>
                  <a:pt x="606552" y="400812"/>
                </a:lnTo>
                <a:lnTo>
                  <a:pt x="609600" y="394716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860170" y="3832860"/>
            <a:ext cx="1460500" cy="2147570"/>
          </a:xfrm>
          <a:custGeom>
            <a:avLst/>
            <a:gdLst/>
            <a:ahLst/>
            <a:cxnLst/>
            <a:rect l="l" t="t" r="r" b="b"/>
            <a:pathLst>
              <a:path w="1460500" h="2147570">
                <a:moveTo>
                  <a:pt x="83820" y="47244"/>
                </a:moveTo>
                <a:lnTo>
                  <a:pt x="0" y="0"/>
                </a:lnTo>
                <a:lnTo>
                  <a:pt x="13716" y="94488"/>
                </a:lnTo>
                <a:lnTo>
                  <a:pt x="28956" y="84217"/>
                </a:lnTo>
                <a:lnTo>
                  <a:pt x="28956" y="67056"/>
                </a:lnTo>
                <a:lnTo>
                  <a:pt x="53340" y="50292"/>
                </a:lnTo>
                <a:lnTo>
                  <a:pt x="61461" y="62311"/>
                </a:lnTo>
                <a:lnTo>
                  <a:pt x="83820" y="47244"/>
                </a:lnTo>
                <a:close/>
              </a:path>
              <a:path w="1460500" h="2147570">
                <a:moveTo>
                  <a:pt x="61461" y="62311"/>
                </a:moveTo>
                <a:lnTo>
                  <a:pt x="53340" y="50292"/>
                </a:lnTo>
                <a:lnTo>
                  <a:pt x="28956" y="67056"/>
                </a:lnTo>
                <a:lnTo>
                  <a:pt x="36933" y="78841"/>
                </a:lnTo>
                <a:lnTo>
                  <a:pt x="61461" y="62311"/>
                </a:lnTo>
                <a:close/>
              </a:path>
              <a:path w="1460500" h="2147570">
                <a:moveTo>
                  <a:pt x="36933" y="78841"/>
                </a:moveTo>
                <a:lnTo>
                  <a:pt x="28956" y="67056"/>
                </a:lnTo>
                <a:lnTo>
                  <a:pt x="28956" y="84217"/>
                </a:lnTo>
                <a:lnTo>
                  <a:pt x="36933" y="78841"/>
                </a:lnTo>
                <a:close/>
              </a:path>
              <a:path w="1460500" h="2147570">
                <a:moveTo>
                  <a:pt x="1459992" y="2132076"/>
                </a:moveTo>
                <a:lnTo>
                  <a:pt x="61461" y="62311"/>
                </a:lnTo>
                <a:lnTo>
                  <a:pt x="36933" y="78841"/>
                </a:lnTo>
                <a:lnTo>
                  <a:pt x="1437132" y="2147316"/>
                </a:lnTo>
                <a:lnTo>
                  <a:pt x="1459992" y="2132076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658234" y="5978652"/>
            <a:ext cx="1534795" cy="559435"/>
          </a:xfrm>
          <a:custGeom>
            <a:avLst/>
            <a:gdLst/>
            <a:ahLst/>
            <a:cxnLst/>
            <a:rect l="l" t="t" r="r" b="b"/>
            <a:pathLst>
              <a:path w="1534795" h="559434">
                <a:moveTo>
                  <a:pt x="1524" y="294132"/>
                </a:moveTo>
                <a:lnTo>
                  <a:pt x="1524" y="265176"/>
                </a:lnTo>
                <a:lnTo>
                  <a:pt x="0" y="280416"/>
                </a:lnTo>
                <a:lnTo>
                  <a:pt x="1524" y="294132"/>
                </a:lnTo>
                <a:close/>
              </a:path>
              <a:path w="1534795" h="559434">
                <a:moveTo>
                  <a:pt x="1534668" y="295656"/>
                </a:moveTo>
                <a:lnTo>
                  <a:pt x="1534668" y="278892"/>
                </a:lnTo>
                <a:lnTo>
                  <a:pt x="1533144" y="263652"/>
                </a:lnTo>
                <a:lnTo>
                  <a:pt x="1517904" y="217932"/>
                </a:lnTo>
                <a:lnTo>
                  <a:pt x="1470660" y="164592"/>
                </a:lnTo>
                <a:lnTo>
                  <a:pt x="1437132" y="141732"/>
                </a:lnTo>
                <a:lnTo>
                  <a:pt x="1418844" y="129540"/>
                </a:lnTo>
                <a:lnTo>
                  <a:pt x="1377696" y="108204"/>
                </a:lnTo>
                <a:lnTo>
                  <a:pt x="1330452" y="88392"/>
                </a:lnTo>
                <a:lnTo>
                  <a:pt x="1278636" y="70104"/>
                </a:lnTo>
                <a:lnTo>
                  <a:pt x="1222248" y="53340"/>
                </a:lnTo>
                <a:lnTo>
                  <a:pt x="1161288" y="38100"/>
                </a:lnTo>
                <a:lnTo>
                  <a:pt x="1095756" y="25908"/>
                </a:lnTo>
                <a:lnTo>
                  <a:pt x="1028700" y="16764"/>
                </a:lnTo>
                <a:lnTo>
                  <a:pt x="883920" y="3048"/>
                </a:lnTo>
                <a:lnTo>
                  <a:pt x="844296" y="1465"/>
                </a:lnTo>
                <a:lnTo>
                  <a:pt x="806196" y="0"/>
                </a:lnTo>
                <a:lnTo>
                  <a:pt x="728472" y="0"/>
                </a:lnTo>
                <a:lnTo>
                  <a:pt x="652272" y="3048"/>
                </a:lnTo>
                <a:lnTo>
                  <a:pt x="615696" y="6096"/>
                </a:lnTo>
                <a:lnTo>
                  <a:pt x="577596" y="9144"/>
                </a:lnTo>
                <a:lnTo>
                  <a:pt x="472440" y="21336"/>
                </a:lnTo>
                <a:lnTo>
                  <a:pt x="405384" y="32004"/>
                </a:lnTo>
                <a:lnTo>
                  <a:pt x="374904" y="39624"/>
                </a:lnTo>
                <a:lnTo>
                  <a:pt x="342900" y="45720"/>
                </a:lnTo>
                <a:lnTo>
                  <a:pt x="284988" y="60960"/>
                </a:lnTo>
                <a:lnTo>
                  <a:pt x="230124" y="79248"/>
                </a:lnTo>
                <a:lnTo>
                  <a:pt x="181356" y="97536"/>
                </a:lnTo>
                <a:lnTo>
                  <a:pt x="115824" y="129540"/>
                </a:lnTo>
                <a:lnTo>
                  <a:pt x="64008" y="166116"/>
                </a:lnTo>
                <a:lnTo>
                  <a:pt x="25908" y="205740"/>
                </a:lnTo>
                <a:lnTo>
                  <a:pt x="4572" y="249936"/>
                </a:lnTo>
                <a:lnTo>
                  <a:pt x="1524" y="263652"/>
                </a:lnTo>
                <a:lnTo>
                  <a:pt x="1524" y="295656"/>
                </a:lnTo>
                <a:lnTo>
                  <a:pt x="18288" y="341376"/>
                </a:lnTo>
                <a:lnTo>
                  <a:pt x="28956" y="357051"/>
                </a:lnTo>
                <a:lnTo>
                  <a:pt x="28956" y="278892"/>
                </a:lnTo>
                <a:lnTo>
                  <a:pt x="30480" y="266700"/>
                </a:lnTo>
                <a:lnTo>
                  <a:pt x="30480" y="269748"/>
                </a:lnTo>
                <a:lnTo>
                  <a:pt x="32004" y="256032"/>
                </a:lnTo>
                <a:lnTo>
                  <a:pt x="36576" y="243840"/>
                </a:lnTo>
                <a:lnTo>
                  <a:pt x="59436" y="210312"/>
                </a:lnTo>
                <a:lnTo>
                  <a:pt x="83820" y="187452"/>
                </a:lnTo>
                <a:lnTo>
                  <a:pt x="97536" y="175260"/>
                </a:lnTo>
                <a:lnTo>
                  <a:pt x="131064" y="153924"/>
                </a:lnTo>
                <a:lnTo>
                  <a:pt x="150876" y="143256"/>
                </a:lnTo>
                <a:lnTo>
                  <a:pt x="170688" y="134112"/>
                </a:lnTo>
                <a:lnTo>
                  <a:pt x="192024" y="123444"/>
                </a:lnTo>
                <a:lnTo>
                  <a:pt x="240792" y="105156"/>
                </a:lnTo>
                <a:lnTo>
                  <a:pt x="266700" y="97536"/>
                </a:lnTo>
                <a:lnTo>
                  <a:pt x="292608" y="88392"/>
                </a:lnTo>
                <a:lnTo>
                  <a:pt x="350520" y="73152"/>
                </a:lnTo>
                <a:lnTo>
                  <a:pt x="411480" y="60960"/>
                </a:lnTo>
                <a:lnTo>
                  <a:pt x="477012" y="48768"/>
                </a:lnTo>
                <a:lnTo>
                  <a:pt x="545592" y="41148"/>
                </a:lnTo>
                <a:lnTo>
                  <a:pt x="580644" y="36576"/>
                </a:lnTo>
                <a:lnTo>
                  <a:pt x="617220" y="33528"/>
                </a:lnTo>
                <a:lnTo>
                  <a:pt x="653796" y="32004"/>
                </a:lnTo>
                <a:lnTo>
                  <a:pt x="728472" y="29016"/>
                </a:lnTo>
                <a:lnTo>
                  <a:pt x="806196" y="28956"/>
                </a:lnTo>
                <a:lnTo>
                  <a:pt x="883920" y="32067"/>
                </a:lnTo>
                <a:lnTo>
                  <a:pt x="918972" y="33528"/>
                </a:lnTo>
                <a:lnTo>
                  <a:pt x="955548" y="36576"/>
                </a:lnTo>
                <a:lnTo>
                  <a:pt x="990600" y="41148"/>
                </a:lnTo>
                <a:lnTo>
                  <a:pt x="1025652" y="44196"/>
                </a:lnTo>
                <a:lnTo>
                  <a:pt x="1092708" y="54864"/>
                </a:lnTo>
                <a:lnTo>
                  <a:pt x="1185672" y="73152"/>
                </a:lnTo>
                <a:lnTo>
                  <a:pt x="1243584" y="88392"/>
                </a:lnTo>
                <a:lnTo>
                  <a:pt x="1269492" y="97536"/>
                </a:lnTo>
                <a:lnTo>
                  <a:pt x="1295400" y="105156"/>
                </a:lnTo>
                <a:lnTo>
                  <a:pt x="1319784" y="114300"/>
                </a:lnTo>
                <a:lnTo>
                  <a:pt x="1342644" y="124968"/>
                </a:lnTo>
                <a:lnTo>
                  <a:pt x="1365504" y="134112"/>
                </a:lnTo>
                <a:lnTo>
                  <a:pt x="1385316" y="144780"/>
                </a:lnTo>
                <a:lnTo>
                  <a:pt x="1405128" y="153924"/>
                </a:lnTo>
                <a:lnTo>
                  <a:pt x="1421892" y="166116"/>
                </a:lnTo>
                <a:lnTo>
                  <a:pt x="1466088" y="199644"/>
                </a:lnTo>
                <a:lnTo>
                  <a:pt x="1493520" y="234696"/>
                </a:lnTo>
                <a:lnTo>
                  <a:pt x="1505712" y="269748"/>
                </a:lnTo>
                <a:lnTo>
                  <a:pt x="1505712" y="357486"/>
                </a:lnTo>
                <a:lnTo>
                  <a:pt x="1508760" y="353568"/>
                </a:lnTo>
                <a:lnTo>
                  <a:pt x="1517904" y="339852"/>
                </a:lnTo>
                <a:lnTo>
                  <a:pt x="1525524" y="324612"/>
                </a:lnTo>
                <a:lnTo>
                  <a:pt x="1530096" y="309372"/>
                </a:lnTo>
                <a:lnTo>
                  <a:pt x="1533144" y="295656"/>
                </a:lnTo>
                <a:lnTo>
                  <a:pt x="1534668" y="295656"/>
                </a:lnTo>
                <a:close/>
              </a:path>
              <a:path w="1534795" h="559434">
                <a:moveTo>
                  <a:pt x="1505712" y="357486"/>
                </a:moveTo>
                <a:lnTo>
                  <a:pt x="1505712" y="289560"/>
                </a:lnTo>
                <a:lnTo>
                  <a:pt x="1502664" y="303276"/>
                </a:lnTo>
                <a:lnTo>
                  <a:pt x="1498092" y="315468"/>
                </a:lnTo>
                <a:lnTo>
                  <a:pt x="1475232" y="348996"/>
                </a:lnTo>
                <a:lnTo>
                  <a:pt x="1437132" y="384048"/>
                </a:lnTo>
                <a:lnTo>
                  <a:pt x="1385316" y="416052"/>
                </a:lnTo>
                <a:lnTo>
                  <a:pt x="1365504" y="425196"/>
                </a:lnTo>
                <a:lnTo>
                  <a:pt x="1342644" y="435864"/>
                </a:lnTo>
                <a:lnTo>
                  <a:pt x="1319784" y="445008"/>
                </a:lnTo>
                <a:lnTo>
                  <a:pt x="1295400" y="454152"/>
                </a:lnTo>
                <a:lnTo>
                  <a:pt x="1269492" y="461772"/>
                </a:lnTo>
                <a:lnTo>
                  <a:pt x="1242060" y="470916"/>
                </a:lnTo>
                <a:lnTo>
                  <a:pt x="1185672" y="486156"/>
                </a:lnTo>
                <a:lnTo>
                  <a:pt x="1059180" y="510540"/>
                </a:lnTo>
                <a:lnTo>
                  <a:pt x="990600" y="518160"/>
                </a:lnTo>
                <a:lnTo>
                  <a:pt x="954024" y="522732"/>
                </a:lnTo>
                <a:lnTo>
                  <a:pt x="918972" y="525780"/>
                </a:lnTo>
                <a:lnTo>
                  <a:pt x="880872" y="527304"/>
                </a:lnTo>
                <a:lnTo>
                  <a:pt x="844296" y="528828"/>
                </a:lnTo>
                <a:lnTo>
                  <a:pt x="806196" y="530352"/>
                </a:lnTo>
                <a:lnTo>
                  <a:pt x="728472" y="530352"/>
                </a:lnTo>
                <a:lnTo>
                  <a:pt x="691896" y="528828"/>
                </a:lnTo>
                <a:lnTo>
                  <a:pt x="652272" y="527240"/>
                </a:lnTo>
                <a:lnTo>
                  <a:pt x="617220" y="525780"/>
                </a:lnTo>
                <a:lnTo>
                  <a:pt x="580644" y="522732"/>
                </a:lnTo>
                <a:lnTo>
                  <a:pt x="545592" y="518160"/>
                </a:lnTo>
                <a:lnTo>
                  <a:pt x="510540" y="515112"/>
                </a:lnTo>
                <a:lnTo>
                  <a:pt x="443484" y="504444"/>
                </a:lnTo>
                <a:lnTo>
                  <a:pt x="379476" y="492252"/>
                </a:lnTo>
                <a:lnTo>
                  <a:pt x="320040" y="478536"/>
                </a:lnTo>
                <a:lnTo>
                  <a:pt x="265176" y="461772"/>
                </a:lnTo>
                <a:lnTo>
                  <a:pt x="239268" y="454152"/>
                </a:lnTo>
                <a:lnTo>
                  <a:pt x="192024" y="435864"/>
                </a:lnTo>
                <a:lnTo>
                  <a:pt x="131064" y="405384"/>
                </a:lnTo>
                <a:lnTo>
                  <a:pt x="82296" y="371856"/>
                </a:lnTo>
                <a:lnTo>
                  <a:pt x="50292" y="336804"/>
                </a:lnTo>
                <a:lnTo>
                  <a:pt x="32004" y="301752"/>
                </a:lnTo>
                <a:lnTo>
                  <a:pt x="30480" y="289560"/>
                </a:lnTo>
                <a:lnTo>
                  <a:pt x="30480" y="292608"/>
                </a:lnTo>
                <a:lnTo>
                  <a:pt x="28956" y="278892"/>
                </a:lnTo>
                <a:lnTo>
                  <a:pt x="28956" y="357051"/>
                </a:lnTo>
                <a:lnTo>
                  <a:pt x="65532" y="394716"/>
                </a:lnTo>
                <a:lnTo>
                  <a:pt x="97536" y="417576"/>
                </a:lnTo>
                <a:lnTo>
                  <a:pt x="137160" y="440436"/>
                </a:lnTo>
                <a:lnTo>
                  <a:pt x="181356" y="461772"/>
                </a:lnTo>
                <a:lnTo>
                  <a:pt x="230124" y="480060"/>
                </a:lnTo>
                <a:lnTo>
                  <a:pt x="284988" y="498348"/>
                </a:lnTo>
                <a:lnTo>
                  <a:pt x="374904" y="521208"/>
                </a:lnTo>
                <a:lnTo>
                  <a:pt x="438912" y="533400"/>
                </a:lnTo>
                <a:lnTo>
                  <a:pt x="542544" y="547116"/>
                </a:lnTo>
                <a:lnTo>
                  <a:pt x="652272" y="556260"/>
                </a:lnTo>
                <a:lnTo>
                  <a:pt x="728472" y="559308"/>
                </a:lnTo>
                <a:lnTo>
                  <a:pt x="806196" y="559308"/>
                </a:lnTo>
                <a:lnTo>
                  <a:pt x="845820" y="557784"/>
                </a:lnTo>
                <a:lnTo>
                  <a:pt x="883920" y="556260"/>
                </a:lnTo>
                <a:lnTo>
                  <a:pt x="993648" y="547116"/>
                </a:lnTo>
                <a:lnTo>
                  <a:pt x="1063752" y="537972"/>
                </a:lnTo>
                <a:lnTo>
                  <a:pt x="1129284" y="527304"/>
                </a:lnTo>
                <a:lnTo>
                  <a:pt x="1161288" y="519684"/>
                </a:lnTo>
                <a:lnTo>
                  <a:pt x="1191768" y="513588"/>
                </a:lnTo>
                <a:lnTo>
                  <a:pt x="1251204" y="498348"/>
                </a:lnTo>
                <a:lnTo>
                  <a:pt x="1330452" y="470916"/>
                </a:lnTo>
                <a:lnTo>
                  <a:pt x="1377696" y="451104"/>
                </a:lnTo>
                <a:lnTo>
                  <a:pt x="1418844" y="429768"/>
                </a:lnTo>
                <a:lnTo>
                  <a:pt x="1455420" y="405384"/>
                </a:lnTo>
                <a:lnTo>
                  <a:pt x="1485900" y="381000"/>
                </a:lnTo>
                <a:lnTo>
                  <a:pt x="1498092" y="367284"/>
                </a:lnTo>
                <a:lnTo>
                  <a:pt x="1505712" y="357486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113154" y="5372100"/>
            <a:ext cx="2565400" cy="862965"/>
          </a:xfrm>
          <a:custGeom>
            <a:avLst/>
            <a:gdLst/>
            <a:ahLst/>
            <a:cxnLst/>
            <a:rect l="l" t="t" r="r" b="b"/>
            <a:pathLst>
              <a:path w="2565400" h="862964">
                <a:moveTo>
                  <a:pt x="94488" y="0"/>
                </a:moveTo>
                <a:lnTo>
                  <a:pt x="0" y="15240"/>
                </a:lnTo>
                <a:lnTo>
                  <a:pt x="64008" y="77825"/>
                </a:lnTo>
                <a:lnTo>
                  <a:pt x="64008" y="50292"/>
                </a:lnTo>
                <a:lnTo>
                  <a:pt x="73152" y="22860"/>
                </a:lnTo>
                <a:lnTo>
                  <a:pt x="85975" y="27040"/>
                </a:lnTo>
                <a:lnTo>
                  <a:pt x="94488" y="0"/>
                </a:lnTo>
                <a:close/>
              </a:path>
              <a:path w="2565400" h="862964">
                <a:moveTo>
                  <a:pt x="85975" y="27040"/>
                </a:moveTo>
                <a:lnTo>
                  <a:pt x="73152" y="22860"/>
                </a:lnTo>
                <a:lnTo>
                  <a:pt x="64008" y="50292"/>
                </a:lnTo>
                <a:lnTo>
                  <a:pt x="77292" y="54622"/>
                </a:lnTo>
                <a:lnTo>
                  <a:pt x="85975" y="27040"/>
                </a:lnTo>
                <a:close/>
              </a:path>
              <a:path w="2565400" h="862964">
                <a:moveTo>
                  <a:pt x="77292" y="54622"/>
                </a:moveTo>
                <a:lnTo>
                  <a:pt x="64008" y="50292"/>
                </a:lnTo>
                <a:lnTo>
                  <a:pt x="64008" y="77825"/>
                </a:lnTo>
                <a:lnTo>
                  <a:pt x="68580" y="82296"/>
                </a:lnTo>
                <a:lnTo>
                  <a:pt x="77292" y="54622"/>
                </a:lnTo>
                <a:close/>
              </a:path>
              <a:path w="2565400" h="862964">
                <a:moveTo>
                  <a:pt x="2564892" y="835152"/>
                </a:moveTo>
                <a:lnTo>
                  <a:pt x="85975" y="27040"/>
                </a:lnTo>
                <a:lnTo>
                  <a:pt x="77292" y="54622"/>
                </a:lnTo>
                <a:lnTo>
                  <a:pt x="2555748" y="862584"/>
                </a:lnTo>
                <a:lnTo>
                  <a:pt x="2564892" y="835152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993770" y="1976627"/>
            <a:ext cx="3215640" cy="379730"/>
          </a:xfrm>
          <a:custGeom>
            <a:avLst/>
            <a:gdLst/>
            <a:ahLst/>
            <a:cxnLst/>
            <a:rect l="l" t="t" r="r" b="b"/>
            <a:pathLst>
              <a:path w="3215640" h="379730">
                <a:moveTo>
                  <a:pt x="0" y="0"/>
                </a:moveTo>
                <a:lnTo>
                  <a:pt x="0" y="379476"/>
                </a:lnTo>
                <a:lnTo>
                  <a:pt x="3215640" y="379476"/>
                </a:lnTo>
                <a:lnTo>
                  <a:pt x="32156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987674" y="1970532"/>
            <a:ext cx="3228340" cy="391795"/>
          </a:xfrm>
          <a:custGeom>
            <a:avLst/>
            <a:gdLst/>
            <a:ahLst/>
            <a:cxnLst/>
            <a:rect l="l" t="t" r="r" b="b"/>
            <a:pathLst>
              <a:path w="3228340" h="391794">
                <a:moveTo>
                  <a:pt x="3227832" y="391668"/>
                </a:moveTo>
                <a:lnTo>
                  <a:pt x="3227832" y="0"/>
                </a:lnTo>
                <a:lnTo>
                  <a:pt x="0" y="0"/>
                </a:lnTo>
                <a:lnTo>
                  <a:pt x="0" y="391668"/>
                </a:lnTo>
                <a:lnTo>
                  <a:pt x="6096" y="39166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3215640" y="12192"/>
                </a:lnTo>
                <a:lnTo>
                  <a:pt x="3215640" y="6096"/>
                </a:lnTo>
                <a:lnTo>
                  <a:pt x="3221736" y="12192"/>
                </a:lnTo>
                <a:lnTo>
                  <a:pt x="3221736" y="391668"/>
                </a:lnTo>
                <a:lnTo>
                  <a:pt x="3227832" y="391668"/>
                </a:lnTo>
                <a:close/>
              </a:path>
              <a:path w="3228340" h="391794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3228340" h="391794">
                <a:moveTo>
                  <a:pt x="13716" y="37947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379476"/>
                </a:lnTo>
                <a:lnTo>
                  <a:pt x="13716" y="379476"/>
                </a:lnTo>
                <a:close/>
              </a:path>
              <a:path w="3228340" h="391794">
                <a:moveTo>
                  <a:pt x="3221736" y="379476"/>
                </a:moveTo>
                <a:lnTo>
                  <a:pt x="6096" y="379476"/>
                </a:lnTo>
                <a:lnTo>
                  <a:pt x="13716" y="385572"/>
                </a:lnTo>
                <a:lnTo>
                  <a:pt x="13716" y="391668"/>
                </a:lnTo>
                <a:lnTo>
                  <a:pt x="3215640" y="391668"/>
                </a:lnTo>
                <a:lnTo>
                  <a:pt x="3215640" y="385572"/>
                </a:lnTo>
                <a:lnTo>
                  <a:pt x="3221736" y="379476"/>
                </a:lnTo>
                <a:close/>
              </a:path>
              <a:path w="3228340" h="391794">
                <a:moveTo>
                  <a:pt x="13716" y="391668"/>
                </a:moveTo>
                <a:lnTo>
                  <a:pt x="13716" y="385572"/>
                </a:lnTo>
                <a:lnTo>
                  <a:pt x="6096" y="379476"/>
                </a:lnTo>
                <a:lnTo>
                  <a:pt x="6096" y="391668"/>
                </a:lnTo>
                <a:lnTo>
                  <a:pt x="13716" y="391668"/>
                </a:lnTo>
                <a:close/>
              </a:path>
              <a:path w="3228340" h="391794">
                <a:moveTo>
                  <a:pt x="3221736" y="12192"/>
                </a:moveTo>
                <a:lnTo>
                  <a:pt x="3215640" y="6096"/>
                </a:lnTo>
                <a:lnTo>
                  <a:pt x="3215640" y="12192"/>
                </a:lnTo>
                <a:lnTo>
                  <a:pt x="3221736" y="12192"/>
                </a:lnTo>
                <a:close/>
              </a:path>
              <a:path w="3228340" h="391794">
                <a:moveTo>
                  <a:pt x="3221736" y="379476"/>
                </a:moveTo>
                <a:lnTo>
                  <a:pt x="3221736" y="12192"/>
                </a:lnTo>
                <a:lnTo>
                  <a:pt x="3215640" y="12192"/>
                </a:lnTo>
                <a:lnTo>
                  <a:pt x="3215640" y="379476"/>
                </a:lnTo>
                <a:lnTo>
                  <a:pt x="3221736" y="379476"/>
                </a:lnTo>
                <a:close/>
              </a:path>
              <a:path w="3228340" h="391794">
                <a:moveTo>
                  <a:pt x="3221736" y="391668"/>
                </a:moveTo>
                <a:lnTo>
                  <a:pt x="3221736" y="379476"/>
                </a:lnTo>
                <a:lnTo>
                  <a:pt x="3215640" y="385572"/>
                </a:lnTo>
                <a:lnTo>
                  <a:pt x="3215640" y="391668"/>
                </a:lnTo>
                <a:lnTo>
                  <a:pt x="3221736" y="391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5993770" y="2003550"/>
            <a:ext cx="3215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  <a:tabLst>
                <a:tab pos="1170305" algn="l"/>
              </a:tabLst>
            </a:pPr>
            <a:r>
              <a:rPr sz="1800" spc="-10" dirty="0">
                <a:latin typeface="Arial"/>
                <a:cs typeface="Arial"/>
              </a:rPr>
              <a:t>Exemplo:	</a:t>
            </a:r>
            <a:r>
              <a:rPr sz="1800" b="1" dirty="0">
                <a:latin typeface="Arial"/>
                <a:cs typeface="Arial"/>
              </a:rPr>
              <a:t>lw 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$4</a:t>
            </a:r>
            <a:r>
              <a:rPr sz="1800" b="1" spc="-5" dirty="0">
                <a:latin typeface="Arial"/>
                <a:cs typeface="Arial"/>
              </a:rPr>
              <a:t>, </a:t>
            </a:r>
            <a:r>
              <a:rPr sz="1800" b="1" spc="-5" dirty="0">
                <a:solidFill>
                  <a:srgbClr val="007F00"/>
                </a:solidFill>
                <a:latin typeface="Arial"/>
                <a:cs typeface="Arial"/>
              </a:rPr>
              <a:t>0x2F</a:t>
            </a:r>
            <a:r>
              <a:rPr sz="1800" b="1" spc="-5" dirty="0">
                <a:latin typeface="Arial"/>
                <a:cs typeface="Arial"/>
              </a:rPr>
              <a:t>(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$15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2" name="object 1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33" name="object 1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131" name="object 131"/>
          <p:cNvSpPr txBox="1"/>
          <p:nvPr/>
        </p:nvSpPr>
        <p:spPr>
          <a:xfrm>
            <a:off x="1402981" y="3571746"/>
            <a:ext cx="11931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(0x8DE4002F)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7651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Implementação de um </a:t>
            </a:r>
            <a:r>
              <a:rPr sz="2400" i="1" spc="-5" dirty="0">
                <a:latin typeface="Arial"/>
                <a:cs typeface="Arial"/>
              </a:rPr>
              <a:t>Datapath </a:t>
            </a:r>
            <a:r>
              <a:rPr sz="2400" spc="-5" dirty="0"/>
              <a:t>(Instruções</a:t>
            </a:r>
            <a:r>
              <a:rPr sz="2400" spc="35" dirty="0"/>
              <a:t> </a:t>
            </a:r>
            <a:r>
              <a:rPr sz="2400" spc="-5" dirty="0"/>
              <a:t>“imediatas”)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941" y="1500631"/>
            <a:ext cx="74930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5080" indent="-181610">
              <a:lnSpc>
                <a:spcPct val="100000"/>
              </a:lnSpc>
              <a:spcBef>
                <a:spcPts val="100"/>
              </a:spcBef>
              <a:buChar char="•"/>
              <a:tabLst>
                <a:tab pos="19431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interligação </a:t>
            </a:r>
            <a:r>
              <a:rPr sz="2000" dirty="0">
                <a:latin typeface="Arial"/>
                <a:cs typeface="Arial"/>
              </a:rPr>
              <a:t>dos </a:t>
            </a:r>
            <a:r>
              <a:rPr sz="2000" spc="-5" dirty="0">
                <a:latin typeface="Arial"/>
                <a:cs typeface="Arial"/>
              </a:rPr>
              <a:t>elementos operativos </a:t>
            </a:r>
            <a:r>
              <a:rPr sz="2000" dirty="0">
                <a:latin typeface="Arial"/>
                <a:cs typeface="Arial"/>
              </a:rPr>
              <a:t>necessários à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execução  de instruções que operam com constantes ( </a:t>
            </a:r>
            <a:r>
              <a:rPr sz="2000" spc="-5" dirty="0">
                <a:latin typeface="Arial"/>
                <a:cs typeface="Arial"/>
              </a:rPr>
              <a:t>“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addi</a:t>
            </a:r>
            <a:r>
              <a:rPr sz="2000" spc="-5" dirty="0">
                <a:latin typeface="Arial"/>
                <a:cs typeface="Arial"/>
              </a:rPr>
              <a:t>”, “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slti</a:t>
            </a:r>
            <a:r>
              <a:rPr sz="2000" spc="-5" dirty="0">
                <a:latin typeface="Arial"/>
                <a:cs typeface="Arial"/>
              </a:rPr>
              <a:t>”)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será: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80894" y="2916935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>
                <a:moveTo>
                  <a:pt x="0" y="0"/>
                </a:moveTo>
                <a:lnTo>
                  <a:pt x="568451" y="0"/>
                </a:lnTo>
              </a:path>
            </a:pathLst>
          </a:custGeom>
          <a:ln w="3830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29534" y="2833116"/>
            <a:ext cx="248920" cy="166370"/>
          </a:xfrm>
          <a:custGeom>
            <a:avLst/>
            <a:gdLst/>
            <a:ahLst/>
            <a:cxnLst/>
            <a:rect l="l" t="t" r="r" b="b"/>
            <a:pathLst>
              <a:path w="248920" h="166369">
                <a:moveTo>
                  <a:pt x="248412" y="83820"/>
                </a:moveTo>
                <a:lnTo>
                  <a:pt x="0" y="0"/>
                </a:lnTo>
                <a:lnTo>
                  <a:pt x="0" y="166116"/>
                </a:lnTo>
                <a:lnTo>
                  <a:pt x="248412" y="8382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08025" y="2697479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935" y="0"/>
                </a:lnTo>
              </a:path>
            </a:pathLst>
          </a:custGeom>
          <a:ln w="3830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38150" y="2613660"/>
            <a:ext cx="248920" cy="166370"/>
          </a:xfrm>
          <a:custGeom>
            <a:avLst/>
            <a:gdLst/>
            <a:ahLst/>
            <a:cxnLst/>
            <a:rect l="l" t="t" r="r" b="b"/>
            <a:pathLst>
              <a:path w="248919" h="166369">
                <a:moveTo>
                  <a:pt x="248412" y="83820"/>
                </a:moveTo>
                <a:lnTo>
                  <a:pt x="0" y="0"/>
                </a:lnTo>
                <a:lnTo>
                  <a:pt x="0" y="166116"/>
                </a:lnTo>
                <a:lnTo>
                  <a:pt x="248412" y="8382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8025" y="3654551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>
                <a:moveTo>
                  <a:pt x="0" y="0"/>
                </a:moveTo>
                <a:lnTo>
                  <a:pt x="249935" y="0"/>
                </a:lnTo>
              </a:path>
            </a:pathLst>
          </a:custGeom>
          <a:ln w="3830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38150" y="3570732"/>
            <a:ext cx="248920" cy="166370"/>
          </a:xfrm>
          <a:custGeom>
            <a:avLst/>
            <a:gdLst/>
            <a:ahLst/>
            <a:cxnLst/>
            <a:rect l="l" t="t" r="r" b="b"/>
            <a:pathLst>
              <a:path w="248919" h="166370">
                <a:moveTo>
                  <a:pt x="248412" y="83820"/>
                </a:moveTo>
                <a:lnTo>
                  <a:pt x="0" y="0"/>
                </a:lnTo>
                <a:lnTo>
                  <a:pt x="0" y="166116"/>
                </a:lnTo>
                <a:lnTo>
                  <a:pt x="248412" y="838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48006" y="4133088"/>
            <a:ext cx="410209" cy="0"/>
          </a:xfrm>
          <a:custGeom>
            <a:avLst/>
            <a:gdLst/>
            <a:ahLst/>
            <a:cxnLst/>
            <a:rect l="l" t="t" r="r" b="b"/>
            <a:pathLst>
              <a:path w="410210">
                <a:moveTo>
                  <a:pt x="0" y="0"/>
                </a:moveTo>
                <a:lnTo>
                  <a:pt x="409955" y="0"/>
                </a:lnTo>
              </a:path>
            </a:pathLst>
          </a:custGeom>
          <a:ln w="3830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8150" y="4049267"/>
            <a:ext cx="248920" cy="166370"/>
          </a:xfrm>
          <a:custGeom>
            <a:avLst/>
            <a:gdLst/>
            <a:ahLst/>
            <a:cxnLst/>
            <a:rect l="l" t="t" r="r" b="b"/>
            <a:pathLst>
              <a:path w="248919" h="166370">
                <a:moveTo>
                  <a:pt x="248412" y="83820"/>
                </a:moveTo>
                <a:lnTo>
                  <a:pt x="0" y="0"/>
                </a:lnTo>
                <a:lnTo>
                  <a:pt x="0" y="166116"/>
                </a:lnTo>
                <a:lnTo>
                  <a:pt x="248412" y="838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77945" y="2574035"/>
            <a:ext cx="1117600" cy="311150"/>
          </a:xfrm>
          <a:custGeom>
            <a:avLst/>
            <a:gdLst/>
            <a:ahLst/>
            <a:cxnLst/>
            <a:rect l="l" t="t" r="r" b="b"/>
            <a:pathLst>
              <a:path w="1117600" h="311150">
                <a:moveTo>
                  <a:pt x="0" y="0"/>
                </a:moveTo>
                <a:lnTo>
                  <a:pt x="1117091" y="310895"/>
                </a:lnTo>
              </a:path>
            </a:pathLst>
          </a:custGeom>
          <a:ln w="12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7945" y="2574035"/>
            <a:ext cx="241300" cy="807720"/>
          </a:xfrm>
          <a:custGeom>
            <a:avLst/>
            <a:gdLst/>
            <a:ahLst/>
            <a:cxnLst/>
            <a:rect l="l" t="t" r="r" b="b"/>
            <a:pathLst>
              <a:path w="241300" h="807720">
                <a:moveTo>
                  <a:pt x="0" y="0"/>
                </a:moveTo>
                <a:lnTo>
                  <a:pt x="0" y="684275"/>
                </a:lnTo>
                <a:lnTo>
                  <a:pt x="240791" y="807719"/>
                </a:lnTo>
              </a:path>
            </a:pathLst>
          </a:custGeom>
          <a:ln w="12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77945" y="3381755"/>
            <a:ext cx="241300" cy="810895"/>
          </a:xfrm>
          <a:custGeom>
            <a:avLst/>
            <a:gdLst/>
            <a:ahLst/>
            <a:cxnLst/>
            <a:rect l="l" t="t" r="r" b="b"/>
            <a:pathLst>
              <a:path w="241300" h="810895">
                <a:moveTo>
                  <a:pt x="0" y="810767"/>
                </a:moveTo>
                <a:lnTo>
                  <a:pt x="0" y="126491"/>
                </a:lnTo>
                <a:lnTo>
                  <a:pt x="240791" y="0"/>
                </a:lnTo>
              </a:path>
            </a:pathLst>
          </a:custGeom>
          <a:ln w="12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77945" y="3881627"/>
            <a:ext cx="1117600" cy="311150"/>
          </a:xfrm>
          <a:custGeom>
            <a:avLst/>
            <a:gdLst/>
            <a:ahLst/>
            <a:cxnLst/>
            <a:rect l="l" t="t" r="r" b="b"/>
            <a:pathLst>
              <a:path w="1117600" h="311150">
                <a:moveTo>
                  <a:pt x="0" y="310895"/>
                </a:moveTo>
                <a:lnTo>
                  <a:pt x="1117091" y="0"/>
                </a:lnTo>
              </a:path>
            </a:pathLst>
          </a:custGeom>
          <a:ln w="12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95038" y="2884931"/>
            <a:ext cx="0" cy="996950"/>
          </a:xfrm>
          <a:custGeom>
            <a:avLst/>
            <a:gdLst/>
            <a:ahLst/>
            <a:cxnLst/>
            <a:rect l="l" t="t" r="r" b="b"/>
            <a:pathLst>
              <a:path h="996950">
                <a:moveTo>
                  <a:pt x="0" y="0"/>
                </a:moveTo>
                <a:lnTo>
                  <a:pt x="0" y="996695"/>
                </a:lnTo>
              </a:path>
            </a:pathLst>
          </a:custGeom>
          <a:ln w="12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11930" y="4125467"/>
            <a:ext cx="402336" cy="461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47921" y="3567684"/>
            <a:ext cx="487680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48006" y="4133088"/>
            <a:ext cx="5080" cy="1597660"/>
          </a:xfrm>
          <a:custGeom>
            <a:avLst/>
            <a:gdLst/>
            <a:ahLst/>
            <a:cxnLst/>
            <a:rect l="l" t="t" r="r" b="b"/>
            <a:pathLst>
              <a:path w="5080" h="1597660">
                <a:moveTo>
                  <a:pt x="0" y="0"/>
                </a:moveTo>
                <a:lnTo>
                  <a:pt x="4571" y="1597151"/>
                </a:lnTo>
              </a:path>
            </a:pathLst>
          </a:custGeom>
          <a:ln w="3830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8025" y="2697479"/>
            <a:ext cx="0" cy="957580"/>
          </a:xfrm>
          <a:custGeom>
            <a:avLst/>
            <a:gdLst/>
            <a:ahLst/>
            <a:cxnLst/>
            <a:rect l="l" t="t" r="r" b="b"/>
            <a:pathLst>
              <a:path h="957579">
                <a:moveTo>
                  <a:pt x="0" y="0"/>
                </a:moveTo>
                <a:lnTo>
                  <a:pt x="0" y="957071"/>
                </a:lnTo>
              </a:path>
            </a:pathLst>
          </a:custGeom>
          <a:ln w="212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49430" y="3395471"/>
            <a:ext cx="958850" cy="0"/>
          </a:xfrm>
          <a:custGeom>
            <a:avLst/>
            <a:gdLst/>
            <a:ahLst/>
            <a:cxnLst/>
            <a:rect l="l" t="t" r="r" b="b"/>
            <a:pathLst>
              <a:path w="958850">
                <a:moveTo>
                  <a:pt x="958595" y="0"/>
                </a:moveTo>
                <a:lnTo>
                  <a:pt x="0" y="0"/>
                </a:lnTo>
              </a:path>
            </a:pathLst>
          </a:custGeom>
          <a:ln w="212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57762" y="3345208"/>
            <a:ext cx="100526" cy="100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95038" y="315620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7179" y="0"/>
                </a:lnTo>
              </a:path>
            </a:pathLst>
          </a:custGeom>
          <a:ln w="212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76978" y="3089148"/>
            <a:ext cx="196850" cy="132715"/>
          </a:xfrm>
          <a:custGeom>
            <a:avLst/>
            <a:gdLst/>
            <a:ahLst/>
            <a:cxnLst/>
            <a:rect l="l" t="t" r="r" b="b"/>
            <a:pathLst>
              <a:path w="196850" h="132714">
                <a:moveTo>
                  <a:pt x="196596" y="67056"/>
                </a:moveTo>
                <a:lnTo>
                  <a:pt x="0" y="0"/>
                </a:lnTo>
                <a:lnTo>
                  <a:pt x="0" y="132588"/>
                </a:lnTo>
                <a:lnTo>
                  <a:pt x="196596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00321" y="3089148"/>
            <a:ext cx="329184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62658" y="3415284"/>
            <a:ext cx="169768" cy="3108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31165" y="2697479"/>
            <a:ext cx="183484" cy="3108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65334" y="2479548"/>
            <a:ext cx="131667" cy="3063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65334" y="3436620"/>
            <a:ext cx="131667" cy="3063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66594" y="3872483"/>
            <a:ext cx="688975" cy="1318260"/>
          </a:xfrm>
          <a:custGeom>
            <a:avLst/>
            <a:gdLst/>
            <a:ahLst/>
            <a:cxnLst/>
            <a:rect l="l" t="t" r="r" b="b"/>
            <a:pathLst>
              <a:path w="688975" h="1318260">
                <a:moveTo>
                  <a:pt x="0" y="1318259"/>
                </a:moveTo>
                <a:lnTo>
                  <a:pt x="611123" y="1315211"/>
                </a:lnTo>
                <a:lnTo>
                  <a:pt x="611123" y="0"/>
                </a:lnTo>
                <a:lnTo>
                  <a:pt x="688847" y="0"/>
                </a:lnTo>
              </a:path>
            </a:pathLst>
          </a:custGeom>
          <a:ln w="38301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5630" y="3788664"/>
            <a:ext cx="248920" cy="166370"/>
          </a:xfrm>
          <a:custGeom>
            <a:avLst/>
            <a:gdLst/>
            <a:ahLst/>
            <a:cxnLst/>
            <a:rect l="l" t="t" r="r" b="b"/>
            <a:pathLst>
              <a:path w="248920" h="166370">
                <a:moveTo>
                  <a:pt x="248412" y="83820"/>
                </a:moveTo>
                <a:lnTo>
                  <a:pt x="0" y="0"/>
                </a:lnTo>
                <a:lnTo>
                  <a:pt x="0" y="166116"/>
                </a:lnTo>
                <a:lnTo>
                  <a:pt x="248412" y="8382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19914" y="4991100"/>
            <a:ext cx="188056" cy="3108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08025" y="3654551"/>
            <a:ext cx="1367155" cy="1536700"/>
          </a:xfrm>
          <a:custGeom>
            <a:avLst/>
            <a:gdLst/>
            <a:ahLst/>
            <a:cxnLst/>
            <a:rect l="l" t="t" r="r" b="b"/>
            <a:pathLst>
              <a:path w="1367154" h="1536700">
                <a:moveTo>
                  <a:pt x="0" y="0"/>
                </a:moveTo>
                <a:lnTo>
                  <a:pt x="0" y="1536191"/>
                </a:lnTo>
                <a:lnTo>
                  <a:pt x="1367027" y="1536191"/>
                </a:lnTo>
              </a:path>
            </a:pathLst>
          </a:custGeom>
          <a:ln w="38301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55242" y="5108448"/>
            <a:ext cx="248920" cy="165100"/>
          </a:xfrm>
          <a:custGeom>
            <a:avLst/>
            <a:gdLst/>
            <a:ahLst/>
            <a:cxnLst/>
            <a:rect l="l" t="t" r="r" b="b"/>
            <a:pathLst>
              <a:path w="248920" h="165100">
                <a:moveTo>
                  <a:pt x="248412" y="82296"/>
                </a:moveTo>
                <a:lnTo>
                  <a:pt x="0" y="0"/>
                </a:lnTo>
                <a:lnTo>
                  <a:pt x="0" y="164592"/>
                </a:lnTo>
                <a:lnTo>
                  <a:pt x="248412" y="82296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57762" y="3604288"/>
            <a:ext cx="100526" cy="1005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52578" y="3616451"/>
            <a:ext cx="4887595" cy="2113915"/>
          </a:xfrm>
          <a:custGeom>
            <a:avLst/>
            <a:gdLst/>
            <a:ahLst/>
            <a:cxnLst/>
            <a:rect l="l" t="t" r="r" b="b"/>
            <a:pathLst>
              <a:path w="4887595" h="2113915">
                <a:moveTo>
                  <a:pt x="0" y="2113787"/>
                </a:moveTo>
                <a:lnTo>
                  <a:pt x="4887467" y="2113787"/>
                </a:lnTo>
                <a:lnTo>
                  <a:pt x="4887467" y="0"/>
                </a:lnTo>
                <a:lnTo>
                  <a:pt x="4701539" y="0"/>
                </a:lnTo>
              </a:path>
            </a:pathLst>
          </a:custGeom>
          <a:ln w="3830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89054" y="3002279"/>
            <a:ext cx="804672" cy="1737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75546" y="3176016"/>
            <a:ext cx="163671" cy="3108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49026" y="4991100"/>
            <a:ext cx="168243" cy="3108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86562" y="2479548"/>
            <a:ext cx="1894839" cy="1914525"/>
          </a:xfrm>
          <a:custGeom>
            <a:avLst/>
            <a:gdLst/>
            <a:ahLst/>
            <a:cxnLst/>
            <a:rect l="l" t="t" r="r" b="b"/>
            <a:pathLst>
              <a:path w="1894839" h="1914525">
                <a:moveTo>
                  <a:pt x="0" y="0"/>
                </a:moveTo>
                <a:lnTo>
                  <a:pt x="0" y="1914144"/>
                </a:lnTo>
                <a:lnTo>
                  <a:pt x="1894332" y="1914144"/>
                </a:lnTo>
                <a:lnTo>
                  <a:pt x="18943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86562" y="2479547"/>
            <a:ext cx="1894839" cy="1914525"/>
          </a:xfrm>
          <a:custGeom>
            <a:avLst/>
            <a:gdLst/>
            <a:ahLst/>
            <a:cxnLst/>
            <a:rect l="l" t="t" r="r" b="b"/>
            <a:pathLst>
              <a:path w="1894839" h="1914525">
                <a:moveTo>
                  <a:pt x="0" y="1914143"/>
                </a:moveTo>
                <a:lnTo>
                  <a:pt x="1894331" y="1914143"/>
                </a:lnTo>
                <a:lnTo>
                  <a:pt x="1894331" y="0"/>
                </a:lnTo>
                <a:lnTo>
                  <a:pt x="0" y="0"/>
                </a:lnTo>
                <a:lnTo>
                  <a:pt x="0" y="1914143"/>
                </a:lnTo>
                <a:close/>
              </a:path>
            </a:pathLst>
          </a:custGeom>
          <a:ln w="12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06958" y="4503420"/>
            <a:ext cx="804672" cy="1965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68858" y="2514600"/>
            <a:ext cx="377952" cy="3474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68858" y="2706623"/>
            <a:ext cx="324611" cy="4434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48333" y="2706623"/>
            <a:ext cx="160020" cy="3429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64286" y="2993135"/>
            <a:ext cx="390143" cy="3474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64286" y="3183635"/>
            <a:ext cx="318515" cy="44348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43762" y="3183635"/>
            <a:ext cx="85343" cy="3429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35202" y="3183635"/>
            <a:ext cx="85343" cy="3429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56665" y="3567684"/>
            <a:ext cx="780287" cy="22402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56665" y="4046220"/>
            <a:ext cx="792480" cy="1737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31314" y="2773679"/>
            <a:ext cx="377952" cy="3474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53006" y="2965704"/>
            <a:ext cx="329184" cy="3474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32482" y="2965704"/>
            <a:ext cx="160020" cy="3429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34362" y="3730752"/>
            <a:ext cx="390143" cy="3474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56053" y="3922776"/>
            <a:ext cx="329184" cy="34747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37053" y="3922776"/>
            <a:ext cx="85343" cy="3429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26970" y="3922776"/>
            <a:ext cx="85343" cy="3429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43121" y="2849879"/>
            <a:ext cx="743712" cy="22402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62221" y="2461260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383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98214" y="2548127"/>
            <a:ext cx="128270" cy="192405"/>
          </a:xfrm>
          <a:custGeom>
            <a:avLst/>
            <a:gdLst/>
            <a:ahLst/>
            <a:cxnLst/>
            <a:rect l="l" t="t" r="r" b="b"/>
            <a:pathLst>
              <a:path w="128270" h="192405">
                <a:moveTo>
                  <a:pt x="128016" y="0"/>
                </a:moveTo>
                <a:lnTo>
                  <a:pt x="0" y="0"/>
                </a:lnTo>
                <a:lnTo>
                  <a:pt x="64008" y="192024"/>
                </a:lnTo>
                <a:lnTo>
                  <a:pt x="128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05533" y="2554223"/>
            <a:ext cx="926591" cy="17373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46553" y="2200655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383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84070" y="2287524"/>
            <a:ext cx="127000" cy="192405"/>
          </a:xfrm>
          <a:custGeom>
            <a:avLst/>
            <a:gdLst/>
            <a:ahLst/>
            <a:cxnLst/>
            <a:rect l="l" t="t" r="r" b="b"/>
            <a:pathLst>
              <a:path w="127000" h="192405">
                <a:moveTo>
                  <a:pt x="126492" y="0"/>
                </a:moveTo>
                <a:lnTo>
                  <a:pt x="0" y="0"/>
                </a:lnTo>
                <a:lnTo>
                  <a:pt x="62484" y="192024"/>
                </a:lnTo>
                <a:lnTo>
                  <a:pt x="1264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71678" y="3179063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214883" y="0"/>
                </a:moveTo>
                <a:lnTo>
                  <a:pt x="0" y="0"/>
                </a:lnTo>
              </a:path>
            </a:pathLst>
          </a:custGeom>
          <a:ln w="12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80894" y="3895344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215" y="0"/>
                </a:lnTo>
              </a:path>
            </a:pathLst>
          </a:custGeom>
          <a:ln w="12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995038" y="3614927"/>
            <a:ext cx="448309" cy="0"/>
          </a:xfrm>
          <a:custGeom>
            <a:avLst/>
            <a:gdLst/>
            <a:ahLst/>
            <a:cxnLst/>
            <a:rect l="l" t="t" r="r" b="b"/>
            <a:pathLst>
              <a:path w="448309">
                <a:moveTo>
                  <a:pt x="0" y="0"/>
                </a:moveTo>
                <a:lnTo>
                  <a:pt x="448055" y="0"/>
                </a:lnTo>
              </a:path>
            </a:pathLst>
          </a:custGeom>
          <a:ln w="3830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00606" y="4791455"/>
            <a:ext cx="678180" cy="779145"/>
          </a:xfrm>
          <a:custGeom>
            <a:avLst/>
            <a:gdLst/>
            <a:ahLst/>
            <a:cxnLst/>
            <a:rect l="l" t="t" r="r" b="b"/>
            <a:pathLst>
              <a:path w="678179" h="779145">
                <a:moveTo>
                  <a:pt x="678180" y="390144"/>
                </a:moveTo>
                <a:lnTo>
                  <a:pt x="675102" y="337327"/>
                </a:lnTo>
                <a:lnTo>
                  <a:pt x="666136" y="286631"/>
                </a:lnTo>
                <a:lnTo>
                  <a:pt x="651676" y="238529"/>
                </a:lnTo>
                <a:lnTo>
                  <a:pt x="632121" y="193491"/>
                </a:lnTo>
                <a:lnTo>
                  <a:pt x="607866" y="151988"/>
                </a:lnTo>
                <a:lnTo>
                  <a:pt x="579310" y="114490"/>
                </a:lnTo>
                <a:lnTo>
                  <a:pt x="546848" y="81469"/>
                </a:lnTo>
                <a:lnTo>
                  <a:pt x="510878" y="53396"/>
                </a:lnTo>
                <a:lnTo>
                  <a:pt x="471797" y="30741"/>
                </a:lnTo>
                <a:lnTo>
                  <a:pt x="430000" y="13977"/>
                </a:lnTo>
                <a:lnTo>
                  <a:pt x="385886" y="3572"/>
                </a:lnTo>
                <a:lnTo>
                  <a:pt x="339852" y="0"/>
                </a:lnTo>
                <a:lnTo>
                  <a:pt x="293787" y="3572"/>
                </a:lnTo>
                <a:lnTo>
                  <a:pt x="249590" y="13977"/>
                </a:lnTo>
                <a:lnTo>
                  <a:pt x="207668" y="30741"/>
                </a:lnTo>
                <a:lnTo>
                  <a:pt x="168430" y="53396"/>
                </a:lnTo>
                <a:lnTo>
                  <a:pt x="132281" y="81469"/>
                </a:lnTo>
                <a:lnTo>
                  <a:pt x="99631" y="114490"/>
                </a:lnTo>
                <a:lnTo>
                  <a:pt x="70886" y="151988"/>
                </a:lnTo>
                <a:lnTo>
                  <a:pt x="46453" y="193491"/>
                </a:lnTo>
                <a:lnTo>
                  <a:pt x="26741" y="238529"/>
                </a:lnTo>
                <a:lnTo>
                  <a:pt x="12156" y="286631"/>
                </a:lnTo>
                <a:lnTo>
                  <a:pt x="3107" y="337327"/>
                </a:lnTo>
                <a:lnTo>
                  <a:pt x="0" y="390144"/>
                </a:lnTo>
                <a:lnTo>
                  <a:pt x="3107" y="442931"/>
                </a:lnTo>
                <a:lnTo>
                  <a:pt x="12156" y="493543"/>
                </a:lnTo>
                <a:lnTo>
                  <a:pt x="26741" y="541520"/>
                </a:lnTo>
                <a:lnTo>
                  <a:pt x="46453" y="586401"/>
                </a:lnTo>
                <a:lnTo>
                  <a:pt x="70886" y="627726"/>
                </a:lnTo>
                <a:lnTo>
                  <a:pt x="99631" y="665035"/>
                </a:lnTo>
                <a:lnTo>
                  <a:pt x="132281" y="697867"/>
                </a:lnTo>
                <a:lnTo>
                  <a:pt x="168430" y="725762"/>
                </a:lnTo>
                <a:lnTo>
                  <a:pt x="207668" y="748260"/>
                </a:lnTo>
                <a:lnTo>
                  <a:pt x="249590" y="764899"/>
                </a:lnTo>
                <a:lnTo>
                  <a:pt x="293787" y="775221"/>
                </a:lnTo>
                <a:lnTo>
                  <a:pt x="339852" y="778764"/>
                </a:lnTo>
                <a:lnTo>
                  <a:pt x="385886" y="775221"/>
                </a:lnTo>
                <a:lnTo>
                  <a:pt x="430000" y="764899"/>
                </a:lnTo>
                <a:lnTo>
                  <a:pt x="471797" y="748260"/>
                </a:lnTo>
                <a:lnTo>
                  <a:pt x="510878" y="725762"/>
                </a:lnTo>
                <a:lnTo>
                  <a:pt x="546848" y="697867"/>
                </a:lnTo>
                <a:lnTo>
                  <a:pt x="579310" y="665035"/>
                </a:lnTo>
                <a:lnTo>
                  <a:pt x="607866" y="627726"/>
                </a:lnTo>
                <a:lnTo>
                  <a:pt x="632121" y="586401"/>
                </a:lnTo>
                <a:lnTo>
                  <a:pt x="651676" y="541520"/>
                </a:lnTo>
                <a:lnTo>
                  <a:pt x="666136" y="493543"/>
                </a:lnTo>
                <a:lnTo>
                  <a:pt x="675102" y="442931"/>
                </a:lnTo>
                <a:lnTo>
                  <a:pt x="678180" y="390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00606" y="4791455"/>
            <a:ext cx="678180" cy="779145"/>
          </a:xfrm>
          <a:custGeom>
            <a:avLst/>
            <a:gdLst/>
            <a:ahLst/>
            <a:cxnLst/>
            <a:rect l="l" t="t" r="r" b="b"/>
            <a:pathLst>
              <a:path w="678179" h="779145">
                <a:moveTo>
                  <a:pt x="678179" y="390143"/>
                </a:moveTo>
                <a:lnTo>
                  <a:pt x="675102" y="337326"/>
                </a:lnTo>
                <a:lnTo>
                  <a:pt x="666136" y="286631"/>
                </a:lnTo>
                <a:lnTo>
                  <a:pt x="651676" y="238529"/>
                </a:lnTo>
                <a:lnTo>
                  <a:pt x="632121" y="193491"/>
                </a:lnTo>
                <a:lnTo>
                  <a:pt x="607866" y="151988"/>
                </a:lnTo>
                <a:lnTo>
                  <a:pt x="579310" y="114490"/>
                </a:lnTo>
                <a:lnTo>
                  <a:pt x="546848" y="81469"/>
                </a:lnTo>
                <a:lnTo>
                  <a:pt x="510878" y="53396"/>
                </a:lnTo>
                <a:lnTo>
                  <a:pt x="471797" y="30741"/>
                </a:lnTo>
                <a:lnTo>
                  <a:pt x="430000" y="13977"/>
                </a:lnTo>
                <a:lnTo>
                  <a:pt x="385886" y="3572"/>
                </a:lnTo>
                <a:lnTo>
                  <a:pt x="339851" y="0"/>
                </a:lnTo>
                <a:lnTo>
                  <a:pt x="293787" y="3572"/>
                </a:lnTo>
                <a:lnTo>
                  <a:pt x="249590" y="13977"/>
                </a:lnTo>
                <a:lnTo>
                  <a:pt x="207668" y="30741"/>
                </a:lnTo>
                <a:lnTo>
                  <a:pt x="168430" y="53396"/>
                </a:lnTo>
                <a:lnTo>
                  <a:pt x="132281" y="81469"/>
                </a:lnTo>
                <a:lnTo>
                  <a:pt x="99631" y="114490"/>
                </a:lnTo>
                <a:lnTo>
                  <a:pt x="70886" y="151988"/>
                </a:lnTo>
                <a:lnTo>
                  <a:pt x="46453" y="193491"/>
                </a:lnTo>
                <a:lnTo>
                  <a:pt x="26741" y="238529"/>
                </a:lnTo>
                <a:lnTo>
                  <a:pt x="12156" y="286631"/>
                </a:lnTo>
                <a:lnTo>
                  <a:pt x="3107" y="337326"/>
                </a:lnTo>
                <a:lnTo>
                  <a:pt x="0" y="390143"/>
                </a:lnTo>
                <a:lnTo>
                  <a:pt x="3107" y="442931"/>
                </a:lnTo>
                <a:lnTo>
                  <a:pt x="12156" y="493543"/>
                </a:lnTo>
                <a:lnTo>
                  <a:pt x="26741" y="541520"/>
                </a:lnTo>
                <a:lnTo>
                  <a:pt x="46453" y="586401"/>
                </a:lnTo>
                <a:lnTo>
                  <a:pt x="70886" y="627726"/>
                </a:lnTo>
                <a:lnTo>
                  <a:pt x="99631" y="665035"/>
                </a:lnTo>
                <a:lnTo>
                  <a:pt x="132281" y="697867"/>
                </a:lnTo>
                <a:lnTo>
                  <a:pt x="168430" y="725762"/>
                </a:lnTo>
                <a:lnTo>
                  <a:pt x="207668" y="748260"/>
                </a:lnTo>
                <a:lnTo>
                  <a:pt x="249590" y="764899"/>
                </a:lnTo>
                <a:lnTo>
                  <a:pt x="293787" y="775221"/>
                </a:lnTo>
                <a:lnTo>
                  <a:pt x="339851" y="778763"/>
                </a:lnTo>
                <a:lnTo>
                  <a:pt x="385886" y="775221"/>
                </a:lnTo>
                <a:lnTo>
                  <a:pt x="430000" y="764899"/>
                </a:lnTo>
                <a:lnTo>
                  <a:pt x="471797" y="748260"/>
                </a:lnTo>
                <a:lnTo>
                  <a:pt x="510878" y="725762"/>
                </a:lnTo>
                <a:lnTo>
                  <a:pt x="546848" y="697867"/>
                </a:lnTo>
                <a:lnTo>
                  <a:pt x="579310" y="665035"/>
                </a:lnTo>
                <a:lnTo>
                  <a:pt x="607866" y="627726"/>
                </a:lnTo>
                <a:lnTo>
                  <a:pt x="632121" y="586401"/>
                </a:lnTo>
                <a:lnTo>
                  <a:pt x="651676" y="541520"/>
                </a:lnTo>
                <a:lnTo>
                  <a:pt x="666136" y="493543"/>
                </a:lnTo>
                <a:lnTo>
                  <a:pt x="675102" y="442931"/>
                </a:lnTo>
                <a:lnTo>
                  <a:pt x="678179" y="390143"/>
                </a:lnTo>
                <a:close/>
              </a:path>
            </a:pathLst>
          </a:custGeom>
          <a:ln w="12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72818" y="5017008"/>
            <a:ext cx="329184" cy="44805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85950" y="5210555"/>
            <a:ext cx="512063" cy="3474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66594" y="3297935"/>
            <a:ext cx="117475" cy="239395"/>
          </a:xfrm>
          <a:custGeom>
            <a:avLst/>
            <a:gdLst/>
            <a:ahLst/>
            <a:cxnLst/>
            <a:rect l="l" t="t" r="r" b="b"/>
            <a:pathLst>
              <a:path w="117475" h="239395">
                <a:moveTo>
                  <a:pt x="117347" y="239267"/>
                </a:moveTo>
                <a:lnTo>
                  <a:pt x="0" y="121919"/>
                </a:lnTo>
                <a:lnTo>
                  <a:pt x="117347" y="0"/>
                </a:lnTo>
              </a:path>
            </a:pathLst>
          </a:custGeom>
          <a:ln w="12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83942" y="3418332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272795" y="0"/>
                </a:moveTo>
                <a:lnTo>
                  <a:pt x="0" y="0"/>
                </a:lnTo>
              </a:path>
            </a:pathLst>
          </a:custGeom>
          <a:ln w="12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14522" y="6068568"/>
            <a:ext cx="3238500" cy="401320"/>
          </a:xfrm>
          <a:custGeom>
            <a:avLst/>
            <a:gdLst/>
            <a:ahLst/>
            <a:cxnLst/>
            <a:rect l="l" t="t" r="r" b="b"/>
            <a:pathLst>
              <a:path w="3238500" h="401320">
                <a:moveTo>
                  <a:pt x="0" y="0"/>
                </a:moveTo>
                <a:lnTo>
                  <a:pt x="0" y="400812"/>
                </a:lnTo>
                <a:lnTo>
                  <a:pt x="3238500" y="400812"/>
                </a:lnTo>
                <a:lnTo>
                  <a:pt x="3238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14521" y="6068567"/>
            <a:ext cx="3238500" cy="401320"/>
          </a:xfrm>
          <a:custGeom>
            <a:avLst/>
            <a:gdLst/>
            <a:ahLst/>
            <a:cxnLst/>
            <a:rect l="l" t="t" r="r" b="b"/>
            <a:pathLst>
              <a:path w="3238500" h="401320">
                <a:moveTo>
                  <a:pt x="0" y="400811"/>
                </a:moveTo>
                <a:lnTo>
                  <a:pt x="3238499" y="400811"/>
                </a:lnTo>
                <a:lnTo>
                  <a:pt x="3238499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9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73930" y="6094476"/>
            <a:ext cx="512064" cy="6553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65369" y="6310884"/>
            <a:ext cx="73152" cy="3474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444618" y="6341364"/>
            <a:ext cx="85343" cy="25145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34533" y="6310884"/>
            <a:ext cx="73152" cy="3429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625974" y="6310884"/>
            <a:ext cx="73152" cy="3429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55514" y="6310884"/>
            <a:ext cx="36576" cy="43891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55014" y="6068568"/>
            <a:ext cx="1080770" cy="401320"/>
          </a:xfrm>
          <a:custGeom>
            <a:avLst/>
            <a:gdLst/>
            <a:ahLst/>
            <a:cxnLst/>
            <a:rect l="l" t="t" r="r" b="b"/>
            <a:pathLst>
              <a:path w="1080770" h="401320">
                <a:moveTo>
                  <a:pt x="0" y="0"/>
                </a:moveTo>
                <a:lnTo>
                  <a:pt x="0" y="400812"/>
                </a:lnTo>
                <a:lnTo>
                  <a:pt x="1080516" y="400812"/>
                </a:lnTo>
                <a:lnTo>
                  <a:pt x="10805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55013" y="6068567"/>
            <a:ext cx="1080770" cy="401320"/>
          </a:xfrm>
          <a:custGeom>
            <a:avLst/>
            <a:gdLst/>
            <a:ahLst/>
            <a:cxnLst/>
            <a:rect l="l" t="t" r="r" b="b"/>
            <a:pathLst>
              <a:path w="1080770" h="401320">
                <a:moveTo>
                  <a:pt x="0" y="400811"/>
                </a:moveTo>
                <a:lnTo>
                  <a:pt x="1080515" y="400811"/>
                </a:lnTo>
                <a:lnTo>
                  <a:pt x="1080515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9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24406" y="6131052"/>
            <a:ext cx="146304" cy="29717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23821" y="6310884"/>
            <a:ext cx="36576" cy="43891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22882" y="6310884"/>
            <a:ext cx="158495" cy="34747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27097" y="6310884"/>
            <a:ext cx="36576" cy="43891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35530" y="6068568"/>
            <a:ext cx="1079500" cy="401320"/>
          </a:xfrm>
          <a:custGeom>
            <a:avLst/>
            <a:gdLst/>
            <a:ahLst/>
            <a:cxnLst/>
            <a:rect l="l" t="t" r="r" b="b"/>
            <a:pathLst>
              <a:path w="1079500" h="401320">
                <a:moveTo>
                  <a:pt x="0" y="0"/>
                </a:moveTo>
                <a:lnTo>
                  <a:pt x="0" y="400812"/>
                </a:lnTo>
                <a:lnTo>
                  <a:pt x="1078992" y="400812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35530" y="6068567"/>
            <a:ext cx="1079500" cy="401320"/>
          </a:xfrm>
          <a:custGeom>
            <a:avLst/>
            <a:gdLst/>
            <a:ahLst/>
            <a:cxnLst/>
            <a:rect l="l" t="t" r="r" b="b"/>
            <a:pathLst>
              <a:path w="1079500" h="401320">
                <a:moveTo>
                  <a:pt x="0" y="400811"/>
                </a:moveTo>
                <a:lnTo>
                  <a:pt x="1078991" y="400811"/>
                </a:lnTo>
                <a:lnTo>
                  <a:pt x="1078991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9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323209" y="6099047"/>
            <a:ext cx="121920" cy="39319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247009" y="6310884"/>
            <a:ext cx="36576" cy="43891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335402" y="6312408"/>
            <a:ext cx="85343" cy="33832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464942" y="6310884"/>
            <a:ext cx="36576" cy="43891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676022" y="6068568"/>
            <a:ext cx="1079500" cy="401320"/>
          </a:xfrm>
          <a:custGeom>
            <a:avLst/>
            <a:gdLst/>
            <a:ahLst/>
            <a:cxnLst/>
            <a:rect l="l" t="t" r="r" b="b"/>
            <a:pathLst>
              <a:path w="1079500" h="401320">
                <a:moveTo>
                  <a:pt x="0" y="0"/>
                </a:moveTo>
                <a:lnTo>
                  <a:pt x="0" y="400812"/>
                </a:lnTo>
                <a:lnTo>
                  <a:pt x="1078992" y="400812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676021" y="6068567"/>
            <a:ext cx="1079500" cy="401320"/>
          </a:xfrm>
          <a:custGeom>
            <a:avLst/>
            <a:gdLst/>
            <a:ahLst/>
            <a:cxnLst/>
            <a:rect l="l" t="t" r="r" b="b"/>
            <a:pathLst>
              <a:path w="1079500" h="401320">
                <a:moveTo>
                  <a:pt x="0" y="400811"/>
                </a:moveTo>
                <a:lnTo>
                  <a:pt x="1078991" y="400811"/>
                </a:lnTo>
                <a:lnTo>
                  <a:pt x="1078991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91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932054" y="6096000"/>
            <a:ext cx="573023" cy="65379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80466" y="6310884"/>
            <a:ext cx="73152" cy="34747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03909" y="6310884"/>
            <a:ext cx="36576" cy="43891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62278" y="5939028"/>
            <a:ext cx="638810" cy="591820"/>
          </a:xfrm>
          <a:custGeom>
            <a:avLst/>
            <a:gdLst/>
            <a:ahLst/>
            <a:cxnLst/>
            <a:rect l="l" t="t" r="r" b="b"/>
            <a:pathLst>
              <a:path w="638810" h="591820">
                <a:moveTo>
                  <a:pt x="638556" y="310896"/>
                </a:moveTo>
                <a:lnTo>
                  <a:pt x="638556" y="280416"/>
                </a:lnTo>
                <a:lnTo>
                  <a:pt x="637032" y="265176"/>
                </a:lnTo>
                <a:lnTo>
                  <a:pt x="633984" y="249936"/>
                </a:lnTo>
                <a:lnTo>
                  <a:pt x="632460" y="236220"/>
                </a:lnTo>
                <a:lnTo>
                  <a:pt x="618744" y="193548"/>
                </a:lnTo>
                <a:lnTo>
                  <a:pt x="598932" y="153924"/>
                </a:lnTo>
                <a:lnTo>
                  <a:pt x="565404" y="106680"/>
                </a:lnTo>
                <a:lnTo>
                  <a:pt x="521208" y="67056"/>
                </a:lnTo>
                <a:lnTo>
                  <a:pt x="470916" y="36576"/>
                </a:lnTo>
                <a:lnTo>
                  <a:pt x="457200" y="28956"/>
                </a:lnTo>
                <a:lnTo>
                  <a:pt x="443484" y="22860"/>
                </a:lnTo>
                <a:lnTo>
                  <a:pt x="397764" y="9144"/>
                </a:lnTo>
                <a:lnTo>
                  <a:pt x="382524" y="6096"/>
                </a:lnTo>
                <a:lnTo>
                  <a:pt x="367284" y="4572"/>
                </a:lnTo>
                <a:lnTo>
                  <a:pt x="352044" y="1524"/>
                </a:lnTo>
                <a:lnTo>
                  <a:pt x="335280" y="1524"/>
                </a:lnTo>
                <a:lnTo>
                  <a:pt x="318516" y="0"/>
                </a:lnTo>
                <a:lnTo>
                  <a:pt x="303276" y="1524"/>
                </a:lnTo>
                <a:lnTo>
                  <a:pt x="286512" y="1524"/>
                </a:lnTo>
                <a:lnTo>
                  <a:pt x="271272" y="4572"/>
                </a:lnTo>
                <a:lnTo>
                  <a:pt x="254508" y="6096"/>
                </a:lnTo>
                <a:lnTo>
                  <a:pt x="239268" y="9144"/>
                </a:lnTo>
                <a:lnTo>
                  <a:pt x="224028" y="13716"/>
                </a:lnTo>
                <a:lnTo>
                  <a:pt x="210312" y="18288"/>
                </a:lnTo>
                <a:lnTo>
                  <a:pt x="195072" y="24384"/>
                </a:lnTo>
                <a:lnTo>
                  <a:pt x="181356" y="28956"/>
                </a:lnTo>
                <a:lnTo>
                  <a:pt x="167640" y="36576"/>
                </a:lnTo>
                <a:lnTo>
                  <a:pt x="140208" y="50292"/>
                </a:lnTo>
                <a:lnTo>
                  <a:pt x="115824" y="68580"/>
                </a:lnTo>
                <a:lnTo>
                  <a:pt x="92964" y="86868"/>
                </a:lnTo>
                <a:lnTo>
                  <a:pt x="73152" y="108204"/>
                </a:lnTo>
                <a:lnTo>
                  <a:pt x="54864" y="131064"/>
                </a:lnTo>
                <a:lnTo>
                  <a:pt x="47244" y="143256"/>
                </a:lnTo>
                <a:lnTo>
                  <a:pt x="38100" y="155448"/>
                </a:lnTo>
                <a:lnTo>
                  <a:pt x="32004" y="167640"/>
                </a:lnTo>
                <a:lnTo>
                  <a:pt x="25908" y="181356"/>
                </a:lnTo>
                <a:lnTo>
                  <a:pt x="19812" y="193548"/>
                </a:lnTo>
                <a:lnTo>
                  <a:pt x="15240" y="208788"/>
                </a:lnTo>
                <a:lnTo>
                  <a:pt x="6096" y="236220"/>
                </a:lnTo>
                <a:lnTo>
                  <a:pt x="4572" y="251460"/>
                </a:lnTo>
                <a:lnTo>
                  <a:pt x="1524" y="265176"/>
                </a:lnTo>
                <a:lnTo>
                  <a:pt x="0" y="280416"/>
                </a:lnTo>
                <a:lnTo>
                  <a:pt x="0" y="310896"/>
                </a:lnTo>
                <a:lnTo>
                  <a:pt x="1524" y="326136"/>
                </a:lnTo>
                <a:lnTo>
                  <a:pt x="4572" y="341376"/>
                </a:lnTo>
                <a:lnTo>
                  <a:pt x="6096" y="355092"/>
                </a:lnTo>
                <a:lnTo>
                  <a:pt x="10668" y="370332"/>
                </a:lnTo>
                <a:lnTo>
                  <a:pt x="19812" y="397764"/>
                </a:lnTo>
                <a:lnTo>
                  <a:pt x="28956" y="418338"/>
                </a:lnTo>
                <a:lnTo>
                  <a:pt x="28956" y="281940"/>
                </a:lnTo>
                <a:lnTo>
                  <a:pt x="32004" y="254508"/>
                </a:lnTo>
                <a:lnTo>
                  <a:pt x="35052" y="242316"/>
                </a:lnTo>
                <a:lnTo>
                  <a:pt x="38100" y="228600"/>
                </a:lnTo>
                <a:lnTo>
                  <a:pt x="41148" y="216408"/>
                </a:lnTo>
                <a:lnTo>
                  <a:pt x="45720" y="204216"/>
                </a:lnTo>
                <a:lnTo>
                  <a:pt x="57912" y="179832"/>
                </a:lnTo>
                <a:lnTo>
                  <a:pt x="64008" y="169164"/>
                </a:lnTo>
                <a:lnTo>
                  <a:pt x="70104" y="156972"/>
                </a:lnTo>
                <a:lnTo>
                  <a:pt x="94488" y="126492"/>
                </a:lnTo>
                <a:lnTo>
                  <a:pt x="134112" y="89916"/>
                </a:lnTo>
                <a:lnTo>
                  <a:pt x="181356" y="60960"/>
                </a:lnTo>
                <a:lnTo>
                  <a:pt x="233172" y="41148"/>
                </a:lnTo>
                <a:lnTo>
                  <a:pt x="275844" y="32004"/>
                </a:lnTo>
                <a:lnTo>
                  <a:pt x="304800" y="28956"/>
                </a:lnTo>
                <a:lnTo>
                  <a:pt x="335280" y="28956"/>
                </a:lnTo>
                <a:lnTo>
                  <a:pt x="348996" y="30480"/>
                </a:lnTo>
                <a:lnTo>
                  <a:pt x="364236" y="32004"/>
                </a:lnTo>
                <a:lnTo>
                  <a:pt x="377952" y="35052"/>
                </a:lnTo>
                <a:lnTo>
                  <a:pt x="393192" y="38100"/>
                </a:lnTo>
                <a:lnTo>
                  <a:pt x="406908" y="41148"/>
                </a:lnTo>
                <a:lnTo>
                  <a:pt x="420624" y="45720"/>
                </a:lnTo>
                <a:lnTo>
                  <a:pt x="432816" y="50292"/>
                </a:lnTo>
                <a:lnTo>
                  <a:pt x="446532" y="56388"/>
                </a:lnTo>
                <a:lnTo>
                  <a:pt x="458724" y="60960"/>
                </a:lnTo>
                <a:lnTo>
                  <a:pt x="525780" y="108204"/>
                </a:lnTo>
                <a:lnTo>
                  <a:pt x="560832" y="147828"/>
                </a:lnTo>
                <a:lnTo>
                  <a:pt x="574548" y="169164"/>
                </a:lnTo>
                <a:lnTo>
                  <a:pt x="582168" y="181356"/>
                </a:lnTo>
                <a:lnTo>
                  <a:pt x="586740" y="192024"/>
                </a:lnTo>
                <a:lnTo>
                  <a:pt x="592836" y="204216"/>
                </a:lnTo>
                <a:lnTo>
                  <a:pt x="597408" y="216408"/>
                </a:lnTo>
                <a:lnTo>
                  <a:pt x="600456" y="230124"/>
                </a:lnTo>
                <a:lnTo>
                  <a:pt x="603504" y="242316"/>
                </a:lnTo>
                <a:lnTo>
                  <a:pt x="606552" y="256032"/>
                </a:lnTo>
                <a:lnTo>
                  <a:pt x="608076" y="268224"/>
                </a:lnTo>
                <a:lnTo>
                  <a:pt x="609600" y="281940"/>
                </a:lnTo>
                <a:lnTo>
                  <a:pt x="609600" y="416814"/>
                </a:lnTo>
                <a:lnTo>
                  <a:pt x="612648" y="409956"/>
                </a:lnTo>
                <a:lnTo>
                  <a:pt x="618744" y="397764"/>
                </a:lnTo>
                <a:lnTo>
                  <a:pt x="623316" y="384048"/>
                </a:lnTo>
                <a:lnTo>
                  <a:pt x="627888" y="368808"/>
                </a:lnTo>
                <a:lnTo>
                  <a:pt x="632460" y="355092"/>
                </a:lnTo>
                <a:lnTo>
                  <a:pt x="633984" y="339852"/>
                </a:lnTo>
                <a:lnTo>
                  <a:pt x="637032" y="326136"/>
                </a:lnTo>
                <a:lnTo>
                  <a:pt x="638556" y="310896"/>
                </a:lnTo>
                <a:close/>
              </a:path>
              <a:path w="638810" h="591820">
                <a:moveTo>
                  <a:pt x="609600" y="416814"/>
                </a:moveTo>
                <a:lnTo>
                  <a:pt x="609600" y="309372"/>
                </a:lnTo>
                <a:lnTo>
                  <a:pt x="606552" y="336804"/>
                </a:lnTo>
                <a:lnTo>
                  <a:pt x="603504" y="348996"/>
                </a:lnTo>
                <a:lnTo>
                  <a:pt x="592836" y="387096"/>
                </a:lnTo>
                <a:lnTo>
                  <a:pt x="574548" y="422148"/>
                </a:lnTo>
                <a:lnTo>
                  <a:pt x="568452" y="434340"/>
                </a:lnTo>
                <a:lnTo>
                  <a:pt x="544068" y="464820"/>
                </a:lnTo>
                <a:lnTo>
                  <a:pt x="504444" y="501396"/>
                </a:lnTo>
                <a:lnTo>
                  <a:pt x="457200" y="530352"/>
                </a:lnTo>
                <a:lnTo>
                  <a:pt x="405384" y="550164"/>
                </a:lnTo>
                <a:lnTo>
                  <a:pt x="362712" y="559308"/>
                </a:lnTo>
                <a:lnTo>
                  <a:pt x="333756" y="562356"/>
                </a:lnTo>
                <a:lnTo>
                  <a:pt x="303276" y="562356"/>
                </a:lnTo>
                <a:lnTo>
                  <a:pt x="289560" y="560832"/>
                </a:lnTo>
                <a:lnTo>
                  <a:pt x="274320" y="559308"/>
                </a:lnTo>
                <a:lnTo>
                  <a:pt x="260604" y="556260"/>
                </a:lnTo>
                <a:lnTo>
                  <a:pt x="245364" y="553212"/>
                </a:lnTo>
                <a:lnTo>
                  <a:pt x="231648" y="550164"/>
                </a:lnTo>
                <a:lnTo>
                  <a:pt x="219456" y="545592"/>
                </a:lnTo>
                <a:lnTo>
                  <a:pt x="205740" y="541020"/>
                </a:lnTo>
                <a:lnTo>
                  <a:pt x="192024" y="534924"/>
                </a:lnTo>
                <a:lnTo>
                  <a:pt x="155448" y="516636"/>
                </a:lnTo>
                <a:lnTo>
                  <a:pt x="112776" y="483108"/>
                </a:lnTo>
                <a:lnTo>
                  <a:pt x="77724" y="443484"/>
                </a:lnTo>
                <a:lnTo>
                  <a:pt x="64008" y="422148"/>
                </a:lnTo>
                <a:lnTo>
                  <a:pt x="56388" y="409956"/>
                </a:lnTo>
                <a:lnTo>
                  <a:pt x="51816" y="399288"/>
                </a:lnTo>
                <a:lnTo>
                  <a:pt x="45720" y="387096"/>
                </a:lnTo>
                <a:lnTo>
                  <a:pt x="41148" y="374904"/>
                </a:lnTo>
                <a:lnTo>
                  <a:pt x="38100" y="361188"/>
                </a:lnTo>
                <a:lnTo>
                  <a:pt x="35052" y="348996"/>
                </a:lnTo>
                <a:lnTo>
                  <a:pt x="32004" y="335280"/>
                </a:lnTo>
                <a:lnTo>
                  <a:pt x="30480" y="323088"/>
                </a:lnTo>
                <a:lnTo>
                  <a:pt x="28956" y="309372"/>
                </a:lnTo>
                <a:lnTo>
                  <a:pt x="28956" y="418338"/>
                </a:lnTo>
                <a:lnTo>
                  <a:pt x="54864" y="461772"/>
                </a:lnTo>
                <a:lnTo>
                  <a:pt x="94488" y="505968"/>
                </a:lnTo>
                <a:lnTo>
                  <a:pt x="141732" y="541020"/>
                </a:lnTo>
                <a:lnTo>
                  <a:pt x="195072" y="568452"/>
                </a:lnTo>
                <a:lnTo>
                  <a:pt x="240792" y="582168"/>
                </a:lnTo>
                <a:lnTo>
                  <a:pt x="286512" y="589788"/>
                </a:lnTo>
                <a:lnTo>
                  <a:pt x="303276" y="589788"/>
                </a:lnTo>
                <a:lnTo>
                  <a:pt x="320040" y="591312"/>
                </a:lnTo>
                <a:lnTo>
                  <a:pt x="335280" y="589788"/>
                </a:lnTo>
                <a:lnTo>
                  <a:pt x="352044" y="589788"/>
                </a:lnTo>
                <a:lnTo>
                  <a:pt x="367284" y="586740"/>
                </a:lnTo>
                <a:lnTo>
                  <a:pt x="384048" y="585216"/>
                </a:lnTo>
                <a:lnTo>
                  <a:pt x="399288" y="582168"/>
                </a:lnTo>
                <a:lnTo>
                  <a:pt x="429768" y="573024"/>
                </a:lnTo>
                <a:lnTo>
                  <a:pt x="443484" y="566928"/>
                </a:lnTo>
                <a:lnTo>
                  <a:pt x="457200" y="562356"/>
                </a:lnTo>
                <a:lnTo>
                  <a:pt x="470916" y="554736"/>
                </a:lnTo>
                <a:lnTo>
                  <a:pt x="498348" y="541020"/>
                </a:lnTo>
                <a:lnTo>
                  <a:pt x="522732" y="522732"/>
                </a:lnTo>
                <a:lnTo>
                  <a:pt x="545592" y="504444"/>
                </a:lnTo>
                <a:lnTo>
                  <a:pt x="565404" y="483108"/>
                </a:lnTo>
                <a:lnTo>
                  <a:pt x="583692" y="460248"/>
                </a:lnTo>
                <a:lnTo>
                  <a:pt x="592836" y="449580"/>
                </a:lnTo>
                <a:lnTo>
                  <a:pt x="600456" y="435864"/>
                </a:lnTo>
                <a:lnTo>
                  <a:pt x="606552" y="423672"/>
                </a:lnTo>
                <a:lnTo>
                  <a:pt x="609600" y="4168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276478" y="2823972"/>
            <a:ext cx="1018540" cy="3134995"/>
          </a:xfrm>
          <a:custGeom>
            <a:avLst/>
            <a:gdLst/>
            <a:ahLst/>
            <a:cxnLst/>
            <a:rect l="l" t="t" r="r" b="b"/>
            <a:pathLst>
              <a:path w="1018539" h="3134995">
                <a:moveTo>
                  <a:pt x="80772" y="70104"/>
                </a:moveTo>
                <a:lnTo>
                  <a:pt x="15240" y="0"/>
                </a:lnTo>
                <a:lnTo>
                  <a:pt x="0" y="96012"/>
                </a:lnTo>
                <a:lnTo>
                  <a:pt x="22860" y="88679"/>
                </a:lnTo>
                <a:lnTo>
                  <a:pt x="22860" y="73152"/>
                </a:lnTo>
                <a:lnTo>
                  <a:pt x="50292" y="64008"/>
                </a:lnTo>
                <a:lnTo>
                  <a:pt x="54847" y="78419"/>
                </a:lnTo>
                <a:lnTo>
                  <a:pt x="80772" y="70104"/>
                </a:lnTo>
                <a:close/>
              </a:path>
              <a:path w="1018539" h="3134995">
                <a:moveTo>
                  <a:pt x="54847" y="78419"/>
                </a:moveTo>
                <a:lnTo>
                  <a:pt x="50292" y="64008"/>
                </a:lnTo>
                <a:lnTo>
                  <a:pt x="22860" y="73152"/>
                </a:lnTo>
                <a:lnTo>
                  <a:pt x="27322" y="87248"/>
                </a:lnTo>
                <a:lnTo>
                  <a:pt x="54847" y="78419"/>
                </a:lnTo>
                <a:close/>
              </a:path>
              <a:path w="1018539" h="3134995">
                <a:moveTo>
                  <a:pt x="27322" y="87248"/>
                </a:moveTo>
                <a:lnTo>
                  <a:pt x="22860" y="73152"/>
                </a:lnTo>
                <a:lnTo>
                  <a:pt x="22860" y="88679"/>
                </a:lnTo>
                <a:lnTo>
                  <a:pt x="27322" y="87248"/>
                </a:lnTo>
                <a:close/>
              </a:path>
              <a:path w="1018539" h="3134995">
                <a:moveTo>
                  <a:pt x="1018032" y="3125724"/>
                </a:moveTo>
                <a:lnTo>
                  <a:pt x="54847" y="78419"/>
                </a:lnTo>
                <a:lnTo>
                  <a:pt x="27322" y="87248"/>
                </a:lnTo>
                <a:lnTo>
                  <a:pt x="992124" y="3134868"/>
                </a:lnTo>
                <a:lnTo>
                  <a:pt x="1018032" y="3125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029078" y="5955792"/>
            <a:ext cx="638810" cy="574675"/>
          </a:xfrm>
          <a:custGeom>
            <a:avLst/>
            <a:gdLst/>
            <a:ahLst/>
            <a:cxnLst/>
            <a:rect l="l" t="t" r="r" b="b"/>
            <a:pathLst>
              <a:path w="638810" h="574675">
                <a:moveTo>
                  <a:pt x="638556" y="301752"/>
                </a:moveTo>
                <a:lnTo>
                  <a:pt x="638556" y="272796"/>
                </a:lnTo>
                <a:lnTo>
                  <a:pt x="637032" y="257556"/>
                </a:lnTo>
                <a:lnTo>
                  <a:pt x="633984" y="243840"/>
                </a:lnTo>
                <a:lnTo>
                  <a:pt x="632460" y="228600"/>
                </a:lnTo>
                <a:lnTo>
                  <a:pt x="618744" y="187452"/>
                </a:lnTo>
                <a:lnTo>
                  <a:pt x="612648" y="175260"/>
                </a:lnTo>
                <a:lnTo>
                  <a:pt x="606552" y="161544"/>
                </a:lnTo>
                <a:lnTo>
                  <a:pt x="583692" y="126492"/>
                </a:lnTo>
                <a:lnTo>
                  <a:pt x="544068" y="83820"/>
                </a:lnTo>
                <a:lnTo>
                  <a:pt x="496824" y="48768"/>
                </a:lnTo>
                <a:lnTo>
                  <a:pt x="457200" y="28956"/>
                </a:lnTo>
                <a:lnTo>
                  <a:pt x="397764" y="9144"/>
                </a:lnTo>
                <a:lnTo>
                  <a:pt x="367284" y="4572"/>
                </a:lnTo>
                <a:lnTo>
                  <a:pt x="352044" y="1524"/>
                </a:lnTo>
                <a:lnTo>
                  <a:pt x="335280" y="1524"/>
                </a:lnTo>
                <a:lnTo>
                  <a:pt x="318516" y="0"/>
                </a:lnTo>
                <a:lnTo>
                  <a:pt x="303276" y="1524"/>
                </a:lnTo>
                <a:lnTo>
                  <a:pt x="286512" y="1524"/>
                </a:lnTo>
                <a:lnTo>
                  <a:pt x="271272" y="4572"/>
                </a:lnTo>
                <a:lnTo>
                  <a:pt x="254508" y="6096"/>
                </a:lnTo>
                <a:lnTo>
                  <a:pt x="239268" y="9144"/>
                </a:lnTo>
                <a:lnTo>
                  <a:pt x="224028" y="13716"/>
                </a:lnTo>
                <a:lnTo>
                  <a:pt x="210312" y="18288"/>
                </a:lnTo>
                <a:lnTo>
                  <a:pt x="195072" y="22860"/>
                </a:lnTo>
                <a:lnTo>
                  <a:pt x="140208" y="50292"/>
                </a:lnTo>
                <a:lnTo>
                  <a:pt x="92964" y="83820"/>
                </a:lnTo>
                <a:lnTo>
                  <a:pt x="54864" y="126492"/>
                </a:lnTo>
                <a:lnTo>
                  <a:pt x="47244" y="138684"/>
                </a:lnTo>
                <a:lnTo>
                  <a:pt x="38100" y="150876"/>
                </a:lnTo>
                <a:lnTo>
                  <a:pt x="25908" y="175260"/>
                </a:lnTo>
                <a:lnTo>
                  <a:pt x="19812" y="188976"/>
                </a:lnTo>
                <a:lnTo>
                  <a:pt x="6096" y="230124"/>
                </a:lnTo>
                <a:lnTo>
                  <a:pt x="4572" y="243840"/>
                </a:lnTo>
                <a:lnTo>
                  <a:pt x="1524" y="257556"/>
                </a:lnTo>
                <a:lnTo>
                  <a:pt x="0" y="272796"/>
                </a:lnTo>
                <a:lnTo>
                  <a:pt x="0" y="303276"/>
                </a:lnTo>
                <a:lnTo>
                  <a:pt x="10668" y="359664"/>
                </a:lnTo>
                <a:lnTo>
                  <a:pt x="25908" y="399288"/>
                </a:lnTo>
                <a:lnTo>
                  <a:pt x="28956" y="406146"/>
                </a:lnTo>
                <a:lnTo>
                  <a:pt x="28956" y="274320"/>
                </a:lnTo>
                <a:lnTo>
                  <a:pt x="30480" y="260604"/>
                </a:lnTo>
                <a:lnTo>
                  <a:pt x="41148" y="210312"/>
                </a:lnTo>
                <a:lnTo>
                  <a:pt x="51816" y="187452"/>
                </a:lnTo>
                <a:lnTo>
                  <a:pt x="57912" y="175260"/>
                </a:lnTo>
                <a:lnTo>
                  <a:pt x="94488" y="123444"/>
                </a:lnTo>
                <a:lnTo>
                  <a:pt x="134112" y="88392"/>
                </a:lnTo>
                <a:lnTo>
                  <a:pt x="193548" y="54864"/>
                </a:lnTo>
                <a:lnTo>
                  <a:pt x="233172" y="41148"/>
                </a:lnTo>
                <a:lnTo>
                  <a:pt x="275844" y="32004"/>
                </a:lnTo>
                <a:lnTo>
                  <a:pt x="304800" y="28956"/>
                </a:lnTo>
                <a:lnTo>
                  <a:pt x="335280" y="28956"/>
                </a:lnTo>
                <a:lnTo>
                  <a:pt x="348996" y="30480"/>
                </a:lnTo>
                <a:lnTo>
                  <a:pt x="364236" y="32004"/>
                </a:lnTo>
                <a:lnTo>
                  <a:pt x="377952" y="35052"/>
                </a:lnTo>
                <a:lnTo>
                  <a:pt x="393192" y="38100"/>
                </a:lnTo>
                <a:lnTo>
                  <a:pt x="406908" y="41148"/>
                </a:lnTo>
                <a:lnTo>
                  <a:pt x="420624" y="45720"/>
                </a:lnTo>
                <a:lnTo>
                  <a:pt x="432816" y="50292"/>
                </a:lnTo>
                <a:lnTo>
                  <a:pt x="446532" y="54864"/>
                </a:lnTo>
                <a:lnTo>
                  <a:pt x="483108" y="74676"/>
                </a:lnTo>
                <a:lnTo>
                  <a:pt x="525780" y="105156"/>
                </a:lnTo>
                <a:lnTo>
                  <a:pt x="560832" y="144780"/>
                </a:lnTo>
                <a:lnTo>
                  <a:pt x="574548" y="164592"/>
                </a:lnTo>
                <a:lnTo>
                  <a:pt x="582168" y="176784"/>
                </a:lnTo>
                <a:lnTo>
                  <a:pt x="586740" y="187452"/>
                </a:lnTo>
                <a:lnTo>
                  <a:pt x="592836" y="199644"/>
                </a:lnTo>
                <a:lnTo>
                  <a:pt x="597408" y="211836"/>
                </a:lnTo>
                <a:lnTo>
                  <a:pt x="606552" y="248412"/>
                </a:lnTo>
                <a:lnTo>
                  <a:pt x="608076" y="262128"/>
                </a:lnTo>
                <a:lnTo>
                  <a:pt x="609600" y="274320"/>
                </a:lnTo>
                <a:lnTo>
                  <a:pt x="609600" y="405384"/>
                </a:lnTo>
                <a:lnTo>
                  <a:pt x="612648" y="399288"/>
                </a:lnTo>
                <a:lnTo>
                  <a:pt x="627888" y="359664"/>
                </a:lnTo>
                <a:lnTo>
                  <a:pt x="633984" y="330708"/>
                </a:lnTo>
                <a:lnTo>
                  <a:pt x="637032" y="316992"/>
                </a:lnTo>
                <a:lnTo>
                  <a:pt x="638556" y="301752"/>
                </a:lnTo>
                <a:close/>
              </a:path>
              <a:path w="638810" h="574675">
                <a:moveTo>
                  <a:pt x="609600" y="405384"/>
                </a:moveTo>
                <a:lnTo>
                  <a:pt x="609600" y="301752"/>
                </a:lnTo>
                <a:lnTo>
                  <a:pt x="606552" y="326136"/>
                </a:lnTo>
                <a:lnTo>
                  <a:pt x="603504" y="339852"/>
                </a:lnTo>
                <a:lnTo>
                  <a:pt x="597408" y="364236"/>
                </a:lnTo>
                <a:lnTo>
                  <a:pt x="592836" y="376428"/>
                </a:lnTo>
                <a:lnTo>
                  <a:pt x="586740" y="387096"/>
                </a:lnTo>
                <a:lnTo>
                  <a:pt x="580644" y="399288"/>
                </a:lnTo>
                <a:lnTo>
                  <a:pt x="544068" y="451104"/>
                </a:lnTo>
                <a:lnTo>
                  <a:pt x="504444" y="486156"/>
                </a:lnTo>
                <a:lnTo>
                  <a:pt x="457200" y="515112"/>
                </a:lnTo>
                <a:lnTo>
                  <a:pt x="445008" y="519684"/>
                </a:lnTo>
                <a:lnTo>
                  <a:pt x="432816" y="525780"/>
                </a:lnTo>
                <a:lnTo>
                  <a:pt x="419100" y="530352"/>
                </a:lnTo>
                <a:lnTo>
                  <a:pt x="405384" y="533400"/>
                </a:lnTo>
                <a:lnTo>
                  <a:pt x="391668" y="537972"/>
                </a:lnTo>
                <a:lnTo>
                  <a:pt x="377952" y="541020"/>
                </a:lnTo>
                <a:lnTo>
                  <a:pt x="362712" y="542544"/>
                </a:lnTo>
                <a:lnTo>
                  <a:pt x="348996" y="544068"/>
                </a:lnTo>
                <a:lnTo>
                  <a:pt x="333756" y="545592"/>
                </a:lnTo>
                <a:lnTo>
                  <a:pt x="303276" y="545592"/>
                </a:lnTo>
                <a:lnTo>
                  <a:pt x="289560" y="544068"/>
                </a:lnTo>
                <a:lnTo>
                  <a:pt x="274320" y="542544"/>
                </a:lnTo>
                <a:lnTo>
                  <a:pt x="260604" y="539496"/>
                </a:lnTo>
                <a:lnTo>
                  <a:pt x="245364" y="537972"/>
                </a:lnTo>
                <a:lnTo>
                  <a:pt x="231648" y="533400"/>
                </a:lnTo>
                <a:lnTo>
                  <a:pt x="217932" y="530352"/>
                </a:lnTo>
                <a:lnTo>
                  <a:pt x="205740" y="524256"/>
                </a:lnTo>
                <a:lnTo>
                  <a:pt x="192024" y="519684"/>
                </a:lnTo>
                <a:lnTo>
                  <a:pt x="155448" y="501396"/>
                </a:lnTo>
                <a:lnTo>
                  <a:pt x="112776" y="469392"/>
                </a:lnTo>
                <a:lnTo>
                  <a:pt x="77724" y="431292"/>
                </a:lnTo>
                <a:lnTo>
                  <a:pt x="64008" y="409956"/>
                </a:lnTo>
                <a:lnTo>
                  <a:pt x="56388" y="397764"/>
                </a:lnTo>
                <a:lnTo>
                  <a:pt x="51816" y="387096"/>
                </a:lnTo>
                <a:lnTo>
                  <a:pt x="45720" y="374904"/>
                </a:lnTo>
                <a:lnTo>
                  <a:pt x="41148" y="362712"/>
                </a:lnTo>
                <a:lnTo>
                  <a:pt x="32004" y="326136"/>
                </a:lnTo>
                <a:lnTo>
                  <a:pt x="30480" y="312420"/>
                </a:lnTo>
                <a:lnTo>
                  <a:pt x="28956" y="300228"/>
                </a:lnTo>
                <a:lnTo>
                  <a:pt x="28956" y="406146"/>
                </a:lnTo>
                <a:lnTo>
                  <a:pt x="32004" y="413004"/>
                </a:lnTo>
                <a:lnTo>
                  <a:pt x="56388" y="449580"/>
                </a:lnTo>
                <a:lnTo>
                  <a:pt x="94488" y="490728"/>
                </a:lnTo>
                <a:lnTo>
                  <a:pt x="141732" y="525780"/>
                </a:lnTo>
                <a:lnTo>
                  <a:pt x="181356" y="545592"/>
                </a:lnTo>
                <a:lnTo>
                  <a:pt x="240792" y="565404"/>
                </a:lnTo>
                <a:lnTo>
                  <a:pt x="286512" y="573024"/>
                </a:lnTo>
                <a:lnTo>
                  <a:pt x="303276" y="573024"/>
                </a:lnTo>
                <a:lnTo>
                  <a:pt x="320040" y="574548"/>
                </a:lnTo>
                <a:lnTo>
                  <a:pt x="335280" y="573024"/>
                </a:lnTo>
                <a:lnTo>
                  <a:pt x="352044" y="573024"/>
                </a:lnTo>
                <a:lnTo>
                  <a:pt x="367284" y="571500"/>
                </a:lnTo>
                <a:lnTo>
                  <a:pt x="384048" y="568452"/>
                </a:lnTo>
                <a:lnTo>
                  <a:pt x="399288" y="565404"/>
                </a:lnTo>
                <a:lnTo>
                  <a:pt x="414528" y="560832"/>
                </a:lnTo>
                <a:lnTo>
                  <a:pt x="428244" y="556260"/>
                </a:lnTo>
                <a:lnTo>
                  <a:pt x="443484" y="551688"/>
                </a:lnTo>
                <a:lnTo>
                  <a:pt x="498348" y="525780"/>
                </a:lnTo>
                <a:lnTo>
                  <a:pt x="545592" y="490728"/>
                </a:lnTo>
                <a:lnTo>
                  <a:pt x="583692" y="448056"/>
                </a:lnTo>
                <a:lnTo>
                  <a:pt x="591312" y="435864"/>
                </a:lnTo>
                <a:lnTo>
                  <a:pt x="600456" y="423672"/>
                </a:lnTo>
                <a:lnTo>
                  <a:pt x="609600" y="405384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901318" y="3777996"/>
            <a:ext cx="1458595" cy="2200910"/>
          </a:xfrm>
          <a:custGeom>
            <a:avLst/>
            <a:gdLst/>
            <a:ahLst/>
            <a:cxnLst/>
            <a:rect l="l" t="t" r="r" b="b"/>
            <a:pathLst>
              <a:path w="1458595" h="2200910">
                <a:moveTo>
                  <a:pt x="82296" y="48768"/>
                </a:moveTo>
                <a:lnTo>
                  <a:pt x="0" y="0"/>
                </a:lnTo>
                <a:lnTo>
                  <a:pt x="10668" y="96012"/>
                </a:lnTo>
                <a:lnTo>
                  <a:pt x="27432" y="84954"/>
                </a:lnTo>
                <a:lnTo>
                  <a:pt x="27432" y="68580"/>
                </a:lnTo>
                <a:lnTo>
                  <a:pt x="50292" y="51816"/>
                </a:lnTo>
                <a:lnTo>
                  <a:pt x="58596" y="64399"/>
                </a:lnTo>
                <a:lnTo>
                  <a:pt x="82296" y="48768"/>
                </a:lnTo>
                <a:close/>
              </a:path>
              <a:path w="1458595" h="2200910">
                <a:moveTo>
                  <a:pt x="58596" y="64399"/>
                </a:moveTo>
                <a:lnTo>
                  <a:pt x="50292" y="51816"/>
                </a:lnTo>
                <a:lnTo>
                  <a:pt x="27432" y="68580"/>
                </a:lnTo>
                <a:lnTo>
                  <a:pt x="34965" y="79986"/>
                </a:lnTo>
                <a:lnTo>
                  <a:pt x="58596" y="64399"/>
                </a:lnTo>
                <a:close/>
              </a:path>
              <a:path w="1458595" h="2200910">
                <a:moveTo>
                  <a:pt x="34965" y="79986"/>
                </a:moveTo>
                <a:lnTo>
                  <a:pt x="27432" y="68580"/>
                </a:lnTo>
                <a:lnTo>
                  <a:pt x="27432" y="84954"/>
                </a:lnTo>
                <a:lnTo>
                  <a:pt x="34965" y="79986"/>
                </a:lnTo>
                <a:close/>
              </a:path>
              <a:path w="1458595" h="2200910">
                <a:moveTo>
                  <a:pt x="1458468" y="2185416"/>
                </a:moveTo>
                <a:lnTo>
                  <a:pt x="58596" y="64399"/>
                </a:lnTo>
                <a:lnTo>
                  <a:pt x="34965" y="79986"/>
                </a:lnTo>
                <a:lnTo>
                  <a:pt x="1435608" y="2200656"/>
                </a:lnTo>
                <a:lnTo>
                  <a:pt x="1458468" y="2185416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705478" y="5932932"/>
            <a:ext cx="1553210" cy="597535"/>
          </a:xfrm>
          <a:custGeom>
            <a:avLst/>
            <a:gdLst/>
            <a:ahLst/>
            <a:cxnLst/>
            <a:rect l="l" t="t" r="r" b="b"/>
            <a:pathLst>
              <a:path w="1553209" h="597534">
                <a:moveTo>
                  <a:pt x="1552956" y="297180"/>
                </a:moveTo>
                <a:lnTo>
                  <a:pt x="1542288" y="248412"/>
                </a:lnTo>
                <a:lnTo>
                  <a:pt x="1514856" y="204216"/>
                </a:lnTo>
                <a:lnTo>
                  <a:pt x="1472184" y="163068"/>
                </a:lnTo>
                <a:lnTo>
                  <a:pt x="1435608" y="138684"/>
                </a:lnTo>
                <a:lnTo>
                  <a:pt x="1392936" y="114300"/>
                </a:lnTo>
                <a:lnTo>
                  <a:pt x="1345692" y="92964"/>
                </a:lnTo>
                <a:lnTo>
                  <a:pt x="1293876" y="74676"/>
                </a:lnTo>
                <a:lnTo>
                  <a:pt x="1235964" y="56388"/>
                </a:lnTo>
                <a:lnTo>
                  <a:pt x="1175004" y="41148"/>
                </a:lnTo>
                <a:lnTo>
                  <a:pt x="1075944" y="21336"/>
                </a:lnTo>
                <a:lnTo>
                  <a:pt x="1004316" y="12192"/>
                </a:lnTo>
                <a:lnTo>
                  <a:pt x="967740" y="9144"/>
                </a:lnTo>
                <a:lnTo>
                  <a:pt x="931164" y="4572"/>
                </a:lnTo>
                <a:lnTo>
                  <a:pt x="853440" y="1465"/>
                </a:lnTo>
                <a:lnTo>
                  <a:pt x="815340" y="0"/>
                </a:lnTo>
                <a:lnTo>
                  <a:pt x="737616" y="0"/>
                </a:lnTo>
                <a:lnTo>
                  <a:pt x="697992" y="1524"/>
                </a:lnTo>
                <a:lnTo>
                  <a:pt x="621792" y="4572"/>
                </a:lnTo>
                <a:lnTo>
                  <a:pt x="585216" y="9144"/>
                </a:lnTo>
                <a:lnTo>
                  <a:pt x="548640" y="12192"/>
                </a:lnTo>
                <a:lnTo>
                  <a:pt x="477012" y="21336"/>
                </a:lnTo>
                <a:lnTo>
                  <a:pt x="409956" y="33528"/>
                </a:lnTo>
                <a:lnTo>
                  <a:pt x="316992" y="56388"/>
                </a:lnTo>
                <a:lnTo>
                  <a:pt x="259080" y="74676"/>
                </a:lnTo>
                <a:lnTo>
                  <a:pt x="207264" y="94488"/>
                </a:lnTo>
                <a:lnTo>
                  <a:pt x="182880" y="103632"/>
                </a:lnTo>
                <a:lnTo>
                  <a:pt x="137160" y="126492"/>
                </a:lnTo>
                <a:lnTo>
                  <a:pt x="97536" y="150876"/>
                </a:lnTo>
                <a:lnTo>
                  <a:pt x="80772" y="164592"/>
                </a:lnTo>
                <a:lnTo>
                  <a:pt x="64008" y="176784"/>
                </a:lnTo>
                <a:lnTo>
                  <a:pt x="25908" y="219456"/>
                </a:lnTo>
                <a:lnTo>
                  <a:pt x="4572" y="266700"/>
                </a:lnTo>
                <a:lnTo>
                  <a:pt x="0" y="298704"/>
                </a:lnTo>
                <a:lnTo>
                  <a:pt x="1524" y="315468"/>
                </a:lnTo>
                <a:lnTo>
                  <a:pt x="18288" y="362712"/>
                </a:lnTo>
                <a:lnTo>
                  <a:pt x="28956" y="379911"/>
                </a:lnTo>
                <a:lnTo>
                  <a:pt x="28956" y="284988"/>
                </a:lnTo>
                <a:lnTo>
                  <a:pt x="32004" y="271272"/>
                </a:lnTo>
                <a:lnTo>
                  <a:pt x="50292" y="234696"/>
                </a:lnTo>
                <a:lnTo>
                  <a:pt x="83820" y="198120"/>
                </a:lnTo>
                <a:lnTo>
                  <a:pt x="114300" y="173736"/>
                </a:lnTo>
                <a:lnTo>
                  <a:pt x="132588" y="163068"/>
                </a:lnTo>
                <a:lnTo>
                  <a:pt x="152400" y="150876"/>
                </a:lnTo>
                <a:lnTo>
                  <a:pt x="172212" y="140208"/>
                </a:lnTo>
                <a:lnTo>
                  <a:pt x="195072" y="129540"/>
                </a:lnTo>
                <a:lnTo>
                  <a:pt x="217932" y="120396"/>
                </a:lnTo>
                <a:lnTo>
                  <a:pt x="242316" y="109728"/>
                </a:lnTo>
                <a:lnTo>
                  <a:pt x="268224" y="100584"/>
                </a:lnTo>
                <a:lnTo>
                  <a:pt x="295656" y="92964"/>
                </a:lnTo>
                <a:lnTo>
                  <a:pt x="324612" y="83820"/>
                </a:lnTo>
                <a:lnTo>
                  <a:pt x="353568" y="76200"/>
                </a:lnTo>
                <a:lnTo>
                  <a:pt x="384048" y="68580"/>
                </a:lnTo>
                <a:lnTo>
                  <a:pt x="416052" y="62484"/>
                </a:lnTo>
                <a:lnTo>
                  <a:pt x="449580" y="56388"/>
                </a:lnTo>
                <a:lnTo>
                  <a:pt x="481584" y="50292"/>
                </a:lnTo>
                <a:lnTo>
                  <a:pt x="551688" y="41148"/>
                </a:lnTo>
                <a:lnTo>
                  <a:pt x="661416" y="30480"/>
                </a:lnTo>
                <a:lnTo>
                  <a:pt x="737616" y="28956"/>
                </a:lnTo>
                <a:lnTo>
                  <a:pt x="777240" y="27432"/>
                </a:lnTo>
                <a:lnTo>
                  <a:pt x="815340" y="28956"/>
                </a:lnTo>
                <a:lnTo>
                  <a:pt x="854964" y="29016"/>
                </a:lnTo>
                <a:lnTo>
                  <a:pt x="891540" y="30480"/>
                </a:lnTo>
                <a:lnTo>
                  <a:pt x="931164" y="33655"/>
                </a:lnTo>
                <a:lnTo>
                  <a:pt x="1071372" y="50292"/>
                </a:lnTo>
                <a:lnTo>
                  <a:pt x="1168908" y="68580"/>
                </a:lnTo>
                <a:lnTo>
                  <a:pt x="1228344" y="83820"/>
                </a:lnTo>
                <a:lnTo>
                  <a:pt x="1257300" y="92964"/>
                </a:lnTo>
                <a:lnTo>
                  <a:pt x="1284732" y="100584"/>
                </a:lnTo>
                <a:lnTo>
                  <a:pt x="1310640" y="109728"/>
                </a:lnTo>
                <a:lnTo>
                  <a:pt x="1359408" y="131064"/>
                </a:lnTo>
                <a:lnTo>
                  <a:pt x="1380744" y="140208"/>
                </a:lnTo>
                <a:lnTo>
                  <a:pt x="1402080" y="152400"/>
                </a:lnTo>
                <a:lnTo>
                  <a:pt x="1420368" y="163068"/>
                </a:lnTo>
                <a:lnTo>
                  <a:pt x="1438656" y="175260"/>
                </a:lnTo>
                <a:lnTo>
                  <a:pt x="1455420" y="185928"/>
                </a:lnTo>
                <a:lnTo>
                  <a:pt x="1493520" y="222504"/>
                </a:lnTo>
                <a:lnTo>
                  <a:pt x="1516380" y="260604"/>
                </a:lnTo>
                <a:lnTo>
                  <a:pt x="1524000" y="286512"/>
                </a:lnTo>
                <a:lnTo>
                  <a:pt x="1524000" y="380238"/>
                </a:lnTo>
                <a:lnTo>
                  <a:pt x="1527048" y="376428"/>
                </a:lnTo>
                <a:lnTo>
                  <a:pt x="1536192" y="361188"/>
                </a:lnTo>
                <a:lnTo>
                  <a:pt x="1543812" y="345948"/>
                </a:lnTo>
                <a:lnTo>
                  <a:pt x="1548384" y="330708"/>
                </a:lnTo>
                <a:lnTo>
                  <a:pt x="1551432" y="313944"/>
                </a:lnTo>
                <a:lnTo>
                  <a:pt x="1552956" y="297180"/>
                </a:lnTo>
                <a:close/>
              </a:path>
              <a:path w="1553209" h="597534">
                <a:moveTo>
                  <a:pt x="1524000" y="380238"/>
                </a:moveTo>
                <a:lnTo>
                  <a:pt x="1524000" y="312420"/>
                </a:lnTo>
                <a:lnTo>
                  <a:pt x="1520952" y="324612"/>
                </a:lnTo>
                <a:lnTo>
                  <a:pt x="1516380" y="336804"/>
                </a:lnTo>
                <a:lnTo>
                  <a:pt x="1493520" y="373380"/>
                </a:lnTo>
                <a:lnTo>
                  <a:pt x="1453896" y="409956"/>
                </a:lnTo>
                <a:lnTo>
                  <a:pt x="1438656" y="422148"/>
                </a:lnTo>
                <a:lnTo>
                  <a:pt x="1380744" y="455676"/>
                </a:lnTo>
                <a:lnTo>
                  <a:pt x="1335024" y="477012"/>
                </a:lnTo>
                <a:lnTo>
                  <a:pt x="1284732" y="495300"/>
                </a:lnTo>
                <a:lnTo>
                  <a:pt x="1199388" y="519684"/>
                </a:lnTo>
                <a:lnTo>
                  <a:pt x="1136904" y="534924"/>
                </a:lnTo>
                <a:lnTo>
                  <a:pt x="1071372" y="545592"/>
                </a:lnTo>
                <a:lnTo>
                  <a:pt x="1036320" y="551688"/>
                </a:lnTo>
                <a:lnTo>
                  <a:pt x="1001268" y="556260"/>
                </a:lnTo>
                <a:lnTo>
                  <a:pt x="891540" y="565404"/>
                </a:lnTo>
                <a:lnTo>
                  <a:pt x="815340" y="568452"/>
                </a:lnTo>
                <a:lnTo>
                  <a:pt x="737616" y="568452"/>
                </a:lnTo>
                <a:lnTo>
                  <a:pt x="661416" y="565404"/>
                </a:lnTo>
                <a:lnTo>
                  <a:pt x="621792" y="562229"/>
                </a:lnTo>
                <a:lnTo>
                  <a:pt x="551688" y="556260"/>
                </a:lnTo>
                <a:lnTo>
                  <a:pt x="481584" y="545592"/>
                </a:lnTo>
                <a:lnTo>
                  <a:pt x="448056" y="541020"/>
                </a:lnTo>
                <a:lnTo>
                  <a:pt x="384048" y="527304"/>
                </a:lnTo>
                <a:lnTo>
                  <a:pt x="295656" y="504444"/>
                </a:lnTo>
                <a:lnTo>
                  <a:pt x="242316" y="486156"/>
                </a:lnTo>
                <a:lnTo>
                  <a:pt x="217932" y="475488"/>
                </a:lnTo>
                <a:lnTo>
                  <a:pt x="193548" y="466344"/>
                </a:lnTo>
                <a:lnTo>
                  <a:pt x="150876" y="445008"/>
                </a:lnTo>
                <a:lnTo>
                  <a:pt x="132588" y="432816"/>
                </a:lnTo>
                <a:lnTo>
                  <a:pt x="114300" y="422148"/>
                </a:lnTo>
                <a:lnTo>
                  <a:pt x="70104" y="385572"/>
                </a:lnTo>
                <a:lnTo>
                  <a:pt x="42672" y="347472"/>
                </a:lnTo>
                <a:lnTo>
                  <a:pt x="28956" y="309372"/>
                </a:lnTo>
                <a:lnTo>
                  <a:pt x="28956" y="379911"/>
                </a:lnTo>
                <a:lnTo>
                  <a:pt x="65532" y="420624"/>
                </a:lnTo>
                <a:lnTo>
                  <a:pt x="99060" y="446532"/>
                </a:lnTo>
                <a:lnTo>
                  <a:pt x="138684" y="469392"/>
                </a:lnTo>
                <a:lnTo>
                  <a:pt x="160020" y="481584"/>
                </a:lnTo>
                <a:lnTo>
                  <a:pt x="182880" y="492252"/>
                </a:lnTo>
                <a:lnTo>
                  <a:pt x="207264" y="502920"/>
                </a:lnTo>
                <a:lnTo>
                  <a:pt x="233172" y="512064"/>
                </a:lnTo>
                <a:lnTo>
                  <a:pt x="259080" y="522732"/>
                </a:lnTo>
                <a:lnTo>
                  <a:pt x="288036" y="531876"/>
                </a:lnTo>
                <a:lnTo>
                  <a:pt x="316992" y="539496"/>
                </a:lnTo>
                <a:lnTo>
                  <a:pt x="347472" y="548640"/>
                </a:lnTo>
                <a:lnTo>
                  <a:pt x="409956" y="562356"/>
                </a:lnTo>
                <a:lnTo>
                  <a:pt x="478536" y="574548"/>
                </a:lnTo>
                <a:lnTo>
                  <a:pt x="585216" y="588264"/>
                </a:lnTo>
                <a:lnTo>
                  <a:pt x="623316" y="591433"/>
                </a:lnTo>
                <a:lnTo>
                  <a:pt x="697992" y="595884"/>
                </a:lnTo>
                <a:lnTo>
                  <a:pt x="737616" y="595884"/>
                </a:lnTo>
                <a:lnTo>
                  <a:pt x="777240" y="597408"/>
                </a:lnTo>
                <a:lnTo>
                  <a:pt x="815340" y="595884"/>
                </a:lnTo>
                <a:lnTo>
                  <a:pt x="854964" y="595884"/>
                </a:lnTo>
                <a:lnTo>
                  <a:pt x="893064" y="594360"/>
                </a:lnTo>
                <a:lnTo>
                  <a:pt x="931164" y="591312"/>
                </a:lnTo>
                <a:lnTo>
                  <a:pt x="1040892" y="579120"/>
                </a:lnTo>
                <a:lnTo>
                  <a:pt x="1143000" y="562356"/>
                </a:lnTo>
                <a:lnTo>
                  <a:pt x="1175004" y="554736"/>
                </a:lnTo>
                <a:lnTo>
                  <a:pt x="1205484" y="548640"/>
                </a:lnTo>
                <a:lnTo>
                  <a:pt x="1235964" y="539496"/>
                </a:lnTo>
                <a:lnTo>
                  <a:pt x="1264920" y="531876"/>
                </a:lnTo>
                <a:lnTo>
                  <a:pt x="1293876" y="522732"/>
                </a:lnTo>
                <a:lnTo>
                  <a:pt x="1319784" y="512064"/>
                </a:lnTo>
                <a:lnTo>
                  <a:pt x="1345692" y="502920"/>
                </a:lnTo>
                <a:lnTo>
                  <a:pt x="1394460" y="481584"/>
                </a:lnTo>
                <a:lnTo>
                  <a:pt x="1455420" y="445008"/>
                </a:lnTo>
                <a:lnTo>
                  <a:pt x="1488948" y="419100"/>
                </a:lnTo>
                <a:lnTo>
                  <a:pt x="1514856" y="391668"/>
                </a:lnTo>
                <a:lnTo>
                  <a:pt x="1524000" y="380238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129918" y="5283708"/>
            <a:ext cx="2595880" cy="920750"/>
          </a:xfrm>
          <a:custGeom>
            <a:avLst/>
            <a:gdLst/>
            <a:ahLst/>
            <a:cxnLst/>
            <a:rect l="l" t="t" r="r" b="b"/>
            <a:pathLst>
              <a:path w="2595879" h="920750">
                <a:moveTo>
                  <a:pt x="94488" y="0"/>
                </a:moveTo>
                <a:lnTo>
                  <a:pt x="0" y="12192"/>
                </a:lnTo>
                <a:lnTo>
                  <a:pt x="62484" y="76096"/>
                </a:lnTo>
                <a:lnTo>
                  <a:pt x="62484" y="48768"/>
                </a:lnTo>
                <a:lnTo>
                  <a:pt x="71628" y="22860"/>
                </a:lnTo>
                <a:lnTo>
                  <a:pt x="85141" y="27519"/>
                </a:lnTo>
                <a:lnTo>
                  <a:pt x="94488" y="0"/>
                </a:lnTo>
                <a:close/>
              </a:path>
              <a:path w="2595879" h="920750">
                <a:moveTo>
                  <a:pt x="85141" y="27519"/>
                </a:moveTo>
                <a:lnTo>
                  <a:pt x="71628" y="22860"/>
                </a:lnTo>
                <a:lnTo>
                  <a:pt x="62484" y="48768"/>
                </a:lnTo>
                <a:lnTo>
                  <a:pt x="76303" y="53544"/>
                </a:lnTo>
                <a:lnTo>
                  <a:pt x="85141" y="27519"/>
                </a:lnTo>
                <a:close/>
              </a:path>
              <a:path w="2595879" h="920750">
                <a:moveTo>
                  <a:pt x="76303" y="53544"/>
                </a:moveTo>
                <a:lnTo>
                  <a:pt x="62484" y="48768"/>
                </a:lnTo>
                <a:lnTo>
                  <a:pt x="62484" y="76096"/>
                </a:lnTo>
                <a:lnTo>
                  <a:pt x="67056" y="80772"/>
                </a:lnTo>
                <a:lnTo>
                  <a:pt x="76303" y="53544"/>
                </a:lnTo>
                <a:close/>
              </a:path>
              <a:path w="2595879" h="920750">
                <a:moveTo>
                  <a:pt x="2595372" y="893064"/>
                </a:moveTo>
                <a:lnTo>
                  <a:pt x="85141" y="27519"/>
                </a:lnTo>
                <a:lnTo>
                  <a:pt x="76303" y="53544"/>
                </a:lnTo>
                <a:lnTo>
                  <a:pt x="2584704" y="920496"/>
                </a:lnTo>
                <a:lnTo>
                  <a:pt x="2595372" y="89306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937382" y="4911852"/>
            <a:ext cx="3337560" cy="379730"/>
          </a:xfrm>
          <a:custGeom>
            <a:avLst/>
            <a:gdLst/>
            <a:ahLst/>
            <a:cxnLst/>
            <a:rect l="l" t="t" r="r" b="b"/>
            <a:pathLst>
              <a:path w="3337559" h="379729">
                <a:moveTo>
                  <a:pt x="0" y="0"/>
                </a:moveTo>
                <a:lnTo>
                  <a:pt x="0" y="379476"/>
                </a:lnTo>
                <a:lnTo>
                  <a:pt x="3337560" y="379476"/>
                </a:lnTo>
                <a:lnTo>
                  <a:pt x="33375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931286" y="4905755"/>
            <a:ext cx="3350260" cy="391795"/>
          </a:xfrm>
          <a:custGeom>
            <a:avLst/>
            <a:gdLst/>
            <a:ahLst/>
            <a:cxnLst/>
            <a:rect l="l" t="t" r="r" b="b"/>
            <a:pathLst>
              <a:path w="3350259" h="391795">
                <a:moveTo>
                  <a:pt x="3349752" y="391668"/>
                </a:moveTo>
                <a:lnTo>
                  <a:pt x="3349752" y="0"/>
                </a:lnTo>
                <a:lnTo>
                  <a:pt x="0" y="0"/>
                </a:lnTo>
                <a:lnTo>
                  <a:pt x="0" y="391668"/>
                </a:lnTo>
                <a:lnTo>
                  <a:pt x="6096" y="39166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3336036" y="12192"/>
                </a:lnTo>
                <a:lnTo>
                  <a:pt x="3336036" y="6096"/>
                </a:lnTo>
                <a:lnTo>
                  <a:pt x="3343656" y="12192"/>
                </a:lnTo>
                <a:lnTo>
                  <a:pt x="3343656" y="391668"/>
                </a:lnTo>
                <a:lnTo>
                  <a:pt x="3349752" y="391668"/>
                </a:lnTo>
                <a:close/>
              </a:path>
              <a:path w="3350259" h="39179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3350259" h="391795">
                <a:moveTo>
                  <a:pt x="12192" y="379476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379476"/>
                </a:lnTo>
                <a:lnTo>
                  <a:pt x="12192" y="379476"/>
                </a:lnTo>
                <a:close/>
              </a:path>
              <a:path w="3350259" h="391795">
                <a:moveTo>
                  <a:pt x="3343656" y="379476"/>
                </a:moveTo>
                <a:lnTo>
                  <a:pt x="6096" y="379476"/>
                </a:lnTo>
                <a:lnTo>
                  <a:pt x="12192" y="385572"/>
                </a:lnTo>
                <a:lnTo>
                  <a:pt x="12192" y="391668"/>
                </a:lnTo>
                <a:lnTo>
                  <a:pt x="3336036" y="391668"/>
                </a:lnTo>
                <a:lnTo>
                  <a:pt x="3336036" y="385572"/>
                </a:lnTo>
                <a:lnTo>
                  <a:pt x="3343656" y="379476"/>
                </a:lnTo>
                <a:close/>
              </a:path>
              <a:path w="3350259" h="391795">
                <a:moveTo>
                  <a:pt x="12192" y="391668"/>
                </a:moveTo>
                <a:lnTo>
                  <a:pt x="12192" y="385572"/>
                </a:lnTo>
                <a:lnTo>
                  <a:pt x="6096" y="379476"/>
                </a:lnTo>
                <a:lnTo>
                  <a:pt x="6096" y="391668"/>
                </a:lnTo>
                <a:lnTo>
                  <a:pt x="12192" y="391668"/>
                </a:lnTo>
                <a:close/>
              </a:path>
              <a:path w="3350259" h="391795">
                <a:moveTo>
                  <a:pt x="3343656" y="12192"/>
                </a:moveTo>
                <a:lnTo>
                  <a:pt x="3336036" y="6096"/>
                </a:lnTo>
                <a:lnTo>
                  <a:pt x="3336036" y="12192"/>
                </a:lnTo>
                <a:lnTo>
                  <a:pt x="3343656" y="12192"/>
                </a:lnTo>
                <a:close/>
              </a:path>
              <a:path w="3350259" h="391795">
                <a:moveTo>
                  <a:pt x="3343656" y="379476"/>
                </a:moveTo>
                <a:lnTo>
                  <a:pt x="3343656" y="12192"/>
                </a:lnTo>
                <a:lnTo>
                  <a:pt x="3336036" y="12192"/>
                </a:lnTo>
                <a:lnTo>
                  <a:pt x="3336036" y="379476"/>
                </a:lnTo>
                <a:lnTo>
                  <a:pt x="3343656" y="379476"/>
                </a:lnTo>
                <a:close/>
              </a:path>
              <a:path w="3350259" h="391795">
                <a:moveTo>
                  <a:pt x="3343656" y="391668"/>
                </a:moveTo>
                <a:lnTo>
                  <a:pt x="3343656" y="379476"/>
                </a:lnTo>
                <a:lnTo>
                  <a:pt x="3336036" y="385572"/>
                </a:lnTo>
                <a:lnTo>
                  <a:pt x="3336036" y="391668"/>
                </a:lnTo>
                <a:lnTo>
                  <a:pt x="3343656" y="391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5937382" y="4911852"/>
            <a:ext cx="1483995" cy="37973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  <a:tabLst>
                <a:tab pos="1170305" algn="l"/>
              </a:tabLst>
            </a:pPr>
            <a:r>
              <a:rPr sz="1800" spc="-10" dirty="0">
                <a:latin typeface="Arial"/>
                <a:cs typeface="Arial"/>
              </a:rPr>
              <a:t>Exemplo:	</a:t>
            </a:r>
            <a:r>
              <a:rPr sz="1800" b="1" spc="-5" dirty="0">
                <a:latin typeface="Arial"/>
                <a:cs typeface="Arial"/>
              </a:rPr>
              <a:t>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15" name="object 1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110" name="object 110"/>
          <p:cNvSpPr txBox="1"/>
          <p:nvPr/>
        </p:nvSpPr>
        <p:spPr>
          <a:xfrm>
            <a:off x="7459196" y="4911852"/>
            <a:ext cx="1816100" cy="37973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93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latin typeface="Arial"/>
                <a:cs typeface="Arial"/>
              </a:rPr>
              <a:t>di 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$4</a:t>
            </a:r>
            <a:r>
              <a:rPr sz="1800" b="1" spc="-5" dirty="0">
                <a:latin typeface="Arial"/>
                <a:cs typeface="Arial"/>
              </a:rPr>
              <a:t>,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$15,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7F00"/>
                </a:solidFill>
                <a:latin typeface="Arial"/>
                <a:cs typeface="Arial"/>
              </a:rPr>
              <a:t>0x2F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383169" y="3550410"/>
            <a:ext cx="1162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(0x21E4002F)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868246" y="3323179"/>
            <a:ext cx="260604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as detecoes de overflow so</a:t>
            </a:r>
            <a:r>
              <a:rPr sz="1450" spc="-9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sao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119093" y="3539079"/>
            <a:ext cx="210375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5" dirty="0">
                <a:solidFill>
                  <a:srgbClr val="FF2600"/>
                </a:solidFill>
                <a:latin typeface="Arial"/>
                <a:cs typeface="Arial"/>
              </a:rPr>
              <a:t>detectadas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nas sem</a:t>
            </a:r>
            <a:r>
              <a:rPr sz="1450" spc="-5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sinal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97474" y="5065776"/>
            <a:ext cx="894588" cy="563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00522" y="5876544"/>
            <a:ext cx="882396" cy="713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37809" y="3878580"/>
            <a:ext cx="1423416" cy="911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75682" y="774192"/>
            <a:ext cx="1961388" cy="475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0254" y="1219962"/>
            <a:ext cx="1949450" cy="0"/>
          </a:xfrm>
          <a:custGeom>
            <a:avLst/>
            <a:gdLst/>
            <a:ahLst/>
            <a:cxnLst/>
            <a:rect l="l" t="t" r="r" b="b"/>
            <a:pathLst>
              <a:path w="1949450">
                <a:moveTo>
                  <a:pt x="0" y="0"/>
                </a:moveTo>
                <a:lnTo>
                  <a:pt x="1949196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94553" y="780287"/>
            <a:ext cx="1724025" cy="21590"/>
          </a:xfrm>
          <a:custGeom>
            <a:avLst/>
            <a:gdLst/>
            <a:ahLst/>
            <a:cxnLst/>
            <a:rect l="l" t="t" r="r" b="b"/>
            <a:pathLst>
              <a:path w="1724025" h="21590">
                <a:moveTo>
                  <a:pt x="0" y="0"/>
                </a:moveTo>
                <a:lnTo>
                  <a:pt x="1723643" y="21335"/>
                </a:lnTo>
              </a:path>
            </a:pathLst>
          </a:custGeom>
          <a:ln w="9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64886" y="2311908"/>
            <a:ext cx="1210310" cy="988060"/>
          </a:xfrm>
          <a:custGeom>
            <a:avLst/>
            <a:gdLst/>
            <a:ahLst/>
            <a:cxnLst/>
            <a:rect l="l" t="t" r="r" b="b"/>
            <a:pathLst>
              <a:path w="1210309" h="988060">
                <a:moveTo>
                  <a:pt x="1210056" y="932688"/>
                </a:moveTo>
                <a:lnTo>
                  <a:pt x="1210056" y="48768"/>
                </a:lnTo>
                <a:lnTo>
                  <a:pt x="1208532" y="36576"/>
                </a:lnTo>
                <a:lnTo>
                  <a:pt x="1185672" y="4572"/>
                </a:lnTo>
                <a:lnTo>
                  <a:pt x="1176528" y="1524"/>
                </a:lnTo>
                <a:lnTo>
                  <a:pt x="1165860" y="1524"/>
                </a:lnTo>
                <a:lnTo>
                  <a:pt x="1153668" y="0"/>
                </a:lnTo>
                <a:lnTo>
                  <a:pt x="64008" y="0"/>
                </a:lnTo>
                <a:lnTo>
                  <a:pt x="54864" y="1524"/>
                </a:lnTo>
                <a:lnTo>
                  <a:pt x="44196" y="1524"/>
                </a:lnTo>
                <a:lnTo>
                  <a:pt x="6096" y="28956"/>
                </a:lnTo>
                <a:lnTo>
                  <a:pt x="0" y="56388"/>
                </a:lnTo>
                <a:lnTo>
                  <a:pt x="0" y="957072"/>
                </a:lnTo>
                <a:lnTo>
                  <a:pt x="39624" y="987552"/>
                </a:lnTo>
                <a:lnTo>
                  <a:pt x="1162812" y="987552"/>
                </a:lnTo>
                <a:lnTo>
                  <a:pt x="1200912" y="961644"/>
                </a:lnTo>
                <a:lnTo>
                  <a:pt x="1208532" y="943356"/>
                </a:lnTo>
                <a:lnTo>
                  <a:pt x="1210056" y="9326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64886" y="2311907"/>
            <a:ext cx="1210310" cy="988060"/>
          </a:xfrm>
          <a:custGeom>
            <a:avLst/>
            <a:gdLst/>
            <a:ahLst/>
            <a:cxnLst/>
            <a:rect l="l" t="t" r="r" b="b"/>
            <a:pathLst>
              <a:path w="1210309" h="988060">
                <a:moveTo>
                  <a:pt x="0" y="947927"/>
                </a:moveTo>
                <a:lnTo>
                  <a:pt x="0" y="56387"/>
                </a:lnTo>
                <a:lnTo>
                  <a:pt x="1523" y="41147"/>
                </a:lnTo>
                <a:lnTo>
                  <a:pt x="33527" y="4571"/>
                </a:lnTo>
                <a:lnTo>
                  <a:pt x="44195" y="1523"/>
                </a:lnTo>
                <a:lnTo>
                  <a:pt x="54863" y="1523"/>
                </a:lnTo>
                <a:lnTo>
                  <a:pt x="64007" y="0"/>
                </a:lnTo>
                <a:lnTo>
                  <a:pt x="1153667" y="0"/>
                </a:lnTo>
                <a:lnTo>
                  <a:pt x="1165859" y="1523"/>
                </a:lnTo>
                <a:lnTo>
                  <a:pt x="1176527" y="1523"/>
                </a:lnTo>
                <a:lnTo>
                  <a:pt x="1208531" y="36575"/>
                </a:lnTo>
                <a:lnTo>
                  <a:pt x="1210055" y="48767"/>
                </a:lnTo>
                <a:lnTo>
                  <a:pt x="1210055" y="932687"/>
                </a:lnTo>
                <a:lnTo>
                  <a:pt x="1194815" y="969263"/>
                </a:lnTo>
                <a:lnTo>
                  <a:pt x="1162811" y="987551"/>
                </a:lnTo>
                <a:lnTo>
                  <a:pt x="39623" y="987551"/>
                </a:lnTo>
                <a:lnTo>
                  <a:pt x="1523" y="964691"/>
                </a:lnTo>
                <a:lnTo>
                  <a:pt x="0" y="957071"/>
                </a:lnTo>
                <a:lnTo>
                  <a:pt x="0" y="94792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3842" y="2331720"/>
            <a:ext cx="1152525" cy="943610"/>
          </a:xfrm>
          <a:custGeom>
            <a:avLst/>
            <a:gdLst/>
            <a:ahLst/>
            <a:cxnLst/>
            <a:rect l="l" t="t" r="r" b="b"/>
            <a:pathLst>
              <a:path w="1152525" h="943610">
                <a:moveTo>
                  <a:pt x="1152144" y="899160"/>
                </a:moveTo>
                <a:lnTo>
                  <a:pt x="1152144" y="36576"/>
                </a:lnTo>
                <a:lnTo>
                  <a:pt x="1149096" y="25908"/>
                </a:lnTo>
                <a:lnTo>
                  <a:pt x="1100328" y="0"/>
                </a:lnTo>
                <a:lnTo>
                  <a:pt x="62484" y="0"/>
                </a:lnTo>
                <a:lnTo>
                  <a:pt x="53340" y="1524"/>
                </a:lnTo>
                <a:lnTo>
                  <a:pt x="42672" y="3048"/>
                </a:lnTo>
                <a:lnTo>
                  <a:pt x="6096" y="28956"/>
                </a:lnTo>
                <a:lnTo>
                  <a:pt x="0" y="56388"/>
                </a:lnTo>
                <a:lnTo>
                  <a:pt x="0" y="914400"/>
                </a:lnTo>
                <a:lnTo>
                  <a:pt x="3048" y="922020"/>
                </a:lnTo>
                <a:lnTo>
                  <a:pt x="4572" y="928116"/>
                </a:lnTo>
                <a:lnTo>
                  <a:pt x="38100" y="943356"/>
                </a:lnTo>
                <a:lnTo>
                  <a:pt x="1107948" y="943356"/>
                </a:lnTo>
                <a:lnTo>
                  <a:pt x="1144524" y="918972"/>
                </a:lnTo>
                <a:lnTo>
                  <a:pt x="1149096" y="909828"/>
                </a:lnTo>
                <a:lnTo>
                  <a:pt x="1152144" y="89916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3841" y="2331719"/>
            <a:ext cx="1152525" cy="943610"/>
          </a:xfrm>
          <a:custGeom>
            <a:avLst/>
            <a:gdLst/>
            <a:ahLst/>
            <a:cxnLst/>
            <a:rect l="l" t="t" r="r" b="b"/>
            <a:pathLst>
              <a:path w="1152525" h="943610">
                <a:moveTo>
                  <a:pt x="0" y="905255"/>
                </a:moveTo>
                <a:lnTo>
                  <a:pt x="0" y="56387"/>
                </a:lnTo>
                <a:lnTo>
                  <a:pt x="3047" y="41147"/>
                </a:lnTo>
                <a:lnTo>
                  <a:pt x="32003" y="7619"/>
                </a:lnTo>
                <a:lnTo>
                  <a:pt x="53339" y="1523"/>
                </a:lnTo>
                <a:lnTo>
                  <a:pt x="62483" y="0"/>
                </a:lnTo>
                <a:lnTo>
                  <a:pt x="1100327" y="0"/>
                </a:lnTo>
                <a:lnTo>
                  <a:pt x="1138427" y="12191"/>
                </a:lnTo>
                <a:lnTo>
                  <a:pt x="1152143" y="36575"/>
                </a:lnTo>
                <a:lnTo>
                  <a:pt x="1152143" y="899159"/>
                </a:lnTo>
                <a:lnTo>
                  <a:pt x="1123187" y="938783"/>
                </a:lnTo>
                <a:lnTo>
                  <a:pt x="1107947" y="943355"/>
                </a:lnTo>
                <a:lnTo>
                  <a:pt x="38099" y="943355"/>
                </a:lnTo>
                <a:lnTo>
                  <a:pt x="3047" y="922019"/>
                </a:lnTo>
                <a:lnTo>
                  <a:pt x="0" y="914399"/>
                </a:lnTo>
                <a:lnTo>
                  <a:pt x="0" y="9052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146" y="2444496"/>
            <a:ext cx="864235" cy="707390"/>
          </a:xfrm>
          <a:custGeom>
            <a:avLst/>
            <a:gdLst/>
            <a:ahLst/>
            <a:cxnLst/>
            <a:rect l="l" t="t" r="r" b="b"/>
            <a:pathLst>
              <a:path w="864234" h="707389">
                <a:moveTo>
                  <a:pt x="864108" y="676656"/>
                </a:moveTo>
                <a:lnTo>
                  <a:pt x="864108" y="27432"/>
                </a:lnTo>
                <a:lnTo>
                  <a:pt x="861060" y="19812"/>
                </a:lnTo>
                <a:lnTo>
                  <a:pt x="858012" y="13716"/>
                </a:lnTo>
                <a:lnTo>
                  <a:pt x="853440" y="7620"/>
                </a:lnTo>
                <a:lnTo>
                  <a:pt x="848868" y="4572"/>
                </a:lnTo>
                <a:lnTo>
                  <a:pt x="841248" y="3048"/>
                </a:lnTo>
                <a:lnTo>
                  <a:pt x="835152" y="0"/>
                </a:lnTo>
                <a:lnTo>
                  <a:pt x="39624" y="0"/>
                </a:lnTo>
                <a:lnTo>
                  <a:pt x="32004" y="3048"/>
                </a:lnTo>
                <a:lnTo>
                  <a:pt x="24384" y="4572"/>
                </a:lnTo>
                <a:lnTo>
                  <a:pt x="16764" y="9144"/>
                </a:lnTo>
                <a:lnTo>
                  <a:pt x="4572" y="21336"/>
                </a:lnTo>
                <a:lnTo>
                  <a:pt x="1524" y="30480"/>
                </a:lnTo>
                <a:lnTo>
                  <a:pt x="0" y="41148"/>
                </a:lnTo>
                <a:lnTo>
                  <a:pt x="0" y="681228"/>
                </a:lnTo>
                <a:lnTo>
                  <a:pt x="1524" y="691896"/>
                </a:lnTo>
                <a:lnTo>
                  <a:pt x="6096" y="701040"/>
                </a:lnTo>
                <a:lnTo>
                  <a:pt x="15240" y="704088"/>
                </a:lnTo>
                <a:lnTo>
                  <a:pt x="28956" y="707136"/>
                </a:lnTo>
                <a:lnTo>
                  <a:pt x="832104" y="707136"/>
                </a:lnTo>
                <a:lnTo>
                  <a:pt x="836676" y="705612"/>
                </a:lnTo>
                <a:lnTo>
                  <a:pt x="844296" y="702564"/>
                </a:lnTo>
                <a:lnTo>
                  <a:pt x="848868" y="701040"/>
                </a:lnTo>
                <a:lnTo>
                  <a:pt x="853440" y="696468"/>
                </a:lnTo>
                <a:lnTo>
                  <a:pt x="858012" y="688848"/>
                </a:lnTo>
                <a:lnTo>
                  <a:pt x="864108" y="6766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84342" y="2465832"/>
            <a:ext cx="777240" cy="652780"/>
          </a:xfrm>
          <a:custGeom>
            <a:avLst/>
            <a:gdLst/>
            <a:ahLst/>
            <a:cxnLst/>
            <a:rect l="l" t="t" r="r" b="b"/>
            <a:pathLst>
              <a:path w="777240" h="652780">
                <a:moveTo>
                  <a:pt x="777240" y="617220"/>
                </a:moveTo>
                <a:lnTo>
                  <a:pt x="777240" y="32004"/>
                </a:lnTo>
                <a:lnTo>
                  <a:pt x="775716" y="24384"/>
                </a:lnTo>
                <a:lnTo>
                  <a:pt x="775716" y="18288"/>
                </a:lnTo>
                <a:lnTo>
                  <a:pt x="772668" y="12192"/>
                </a:lnTo>
                <a:lnTo>
                  <a:pt x="768096" y="7620"/>
                </a:lnTo>
                <a:lnTo>
                  <a:pt x="763524" y="4572"/>
                </a:lnTo>
                <a:lnTo>
                  <a:pt x="755904" y="3048"/>
                </a:lnTo>
                <a:lnTo>
                  <a:pt x="749808" y="0"/>
                </a:lnTo>
                <a:lnTo>
                  <a:pt x="35052" y="0"/>
                </a:lnTo>
                <a:lnTo>
                  <a:pt x="28956" y="3048"/>
                </a:lnTo>
                <a:lnTo>
                  <a:pt x="22860" y="4572"/>
                </a:lnTo>
                <a:lnTo>
                  <a:pt x="0" y="38100"/>
                </a:lnTo>
                <a:lnTo>
                  <a:pt x="0" y="627888"/>
                </a:lnTo>
                <a:lnTo>
                  <a:pt x="1524" y="638556"/>
                </a:lnTo>
                <a:lnTo>
                  <a:pt x="6096" y="646176"/>
                </a:lnTo>
                <a:lnTo>
                  <a:pt x="13716" y="650748"/>
                </a:lnTo>
                <a:lnTo>
                  <a:pt x="25908" y="652272"/>
                </a:lnTo>
                <a:lnTo>
                  <a:pt x="748284" y="652272"/>
                </a:lnTo>
                <a:lnTo>
                  <a:pt x="758952" y="649224"/>
                </a:lnTo>
                <a:lnTo>
                  <a:pt x="768096" y="641604"/>
                </a:lnTo>
                <a:lnTo>
                  <a:pt x="775716" y="630936"/>
                </a:lnTo>
                <a:lnTo>
                  <a:pt x="777240" y="617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40146" y="2444496"/>
            <a:ext cx="826135" cy="681355"/>
          </a:xfrm>
          <a:custGeom>
            <a:avLst/>
            <a:gdLst/>
            <a:ahLst/>
            <a:cxnLst/>
            <a:rect l="l" t="t" r="r" b="b"/>
            <a:pathLst>
              <a:path w="826134" h="681355">
                <a:moveTo>
                  <a:pt x="826008" y="0"/>
                </a:moveTo>
                <a:lnTo>
                  <a:pt x="39624" y="0"/>
                </a:lnTo>
                <a:lnTo>
                  <a:pt x="32004" y="3048"/>
                </a:lnTo>
                <a:lnTo>
                  <a:pt x="24384" y="4572"/>
                </a:lnTo>
                <a:lnTo>
                  <a:pt x="16764" y="9144"/>
                </a:lnTo>
                <a:lnTo>
                  <a:pt x="4572" y="21336"/>
                </a:lnTo>
                <a:lnTo>
                  <a:pt x="1524" y="30480"/>
                </a:lnTo>
                <a:lnTo>
                  <a:pt x="0" y="41148"/>
                </a:lnTo>
                <a:lnTo>
                  <a:pt x="0" y="681228"/>
                </a:lnTo>
                <a:lnTo>
                  <a:pt x="44196" y="649224"/>
                </a:lnTo>
                <a:lnTo>
                  <a:pt x="44196" y="59436"/>
                </a:lnTo>
                <a:lnTo>
                  <a:pt x="45720" y="48768"/>
                </a:lnTo>
                <a:lnTo>
                  <a:pt x="73152" y="24384"/>
                </a:lnTo>
                <a:lnTo>
                  <a:pt x="79248" y="21336"/>
                </a:lnTo>
                <a:lnTo>
                  <a:pt x="786384" y="21336"/>
                </a:lnTo>
                <a:lnTo>
                  <a:pt x="826008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66994" y="2366772"/>
            <a:ext cx="96520" cy="60960"/>
          </a:xfrm>
          <a:custGeom>
            <a:avLst/>
            <a:gdLst/>
            <a:ahLst/>
            <a:cxnLst/>
            <a:rect l="l" t="t" r="r" b="b"/>
            <a:pathLst>
              <a:path w="96520" h="60960">
                <a:moveTo>
                  <a:pt x="96012" y="30480"/>
                </a:moveTo>
                <a:lnTo>
                  <a:pt x="94488" y="18288"/>
                </a:lnTo>
                <a:lnTo>
                  <a:pt x="88392" y="9144"/>
                </a:lnTo>
                <a:lnTo>
                  <a:pt x="77724" y="1524"/>
                </a:lnTo>
                <a:lnTo>
                  <a:pt x="65532" y="0"/>
                </a:lnTo>
                <a:lnTo>
                  <a:pt x="30480" y="0"/>
                </a:lnTo>
                <a:lnTo>
                  <a:pt x="18288" y="1524"/>
                </a:lnTo>
                <a:lnTo>
                  <a:pt x="9144" y="9144"/>
                </a:lnTo>
                <a:lnTo>
                  <a:pt x="1524" y="18288"/>
                </a:lnTo>
                <a:lnTo>
                  <a:pt x="0" y="30480"/>
                </a:lnTo>
                <a:lnTo>
                  <a:pt x="1524" y="42672"/>
                </a:lnTo>
                <a:lnTo>
                  <a:pt x="9144" y="53340"/>
                </a:lnTo>
                <a:lnTo>
                  <a:pt x="18288" y="59436"/>
                </a:lnTo>
                <a:lnTo>
                  <a:pt x="30480" y="60960"/>
                </a:lnTo>
                <a:lnTo>
                  <a:pt x="65532" y="60960"/>
                </a:lnTo>
                <a:lnTo>
                  <a:pt x="77724" y="59436"/>
                </a:lnTo>
                <a:lnTo>
                  <a:pt x="88392" y="53340"/>
                </a:lnTo>
                <a:lnTo>
                  <a:pt x="94488" y="42672"/>
                </a:lnTo>
                <a:lnTo>
                  <a:pt x="96012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90538" y="3204972"/>
            <a:ext cx="52069" cy="22860"/>
          </a:xfrm>
          <a:custGeom>
            <a:avLst/>
            <a:gdLst/>
            <a:ahLst/>
            <a:cxnLst/>
            <a:rect l="l" t="t" r="r" b="b"/>
            <a:pathLst>
              <a:path w="52070" h="22860">
                <a:moveTo>
                  <a:pt x="0" y="0"/>
                </a:moveTo>
                <a:lnTo>
                  <a:pt x="0" y="22860"/>
                </a:lnTo>
                <a:lnTo>
                  <a:pt x="51816" y="22860"/>
                </a:lnTo>
                <a:lnTo>
                  <a:pt x="518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48350" y="3312414"/>
            <a:ext cx="664845" cy="0"/>
          </a:xfrm>
          <a:custGeom>
            <a:avLst/>
            <a:gdLst/>
            <a:ahLst/>
            <a:cxnLst/>
            <a:rect l="l" t="t" r="r" b="b"/>
            <a:pathLst>
              <a:path w="664845">
                <a:moveTo>
                  <a:pt x="0" y="0"/>
                </a:moveTo>
                <a:lnTo>
                  <a:pt x="664464" y="0"/>
                </a:lnTo>
              </a:path>
            </a:pathLst>
          </a:custGeom>
          <a:ln w="25908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48350" y="3299459"/>
            <a:ext cx="664845" cy="26034"/>
          </a:xfrm>
          <a:custGeom>
            <a:avLst/>
            <a:gdLst/>
            <a:ahLst/>
            <a:cxnLst/>
            <a:rect l="l" t="t" r="r" b="b"/>
            <a:pathLst>
              <a:path w="664845" h="26035">
                <a:moveTo>
                  <a:pt x="656843" y="25907"/>
                </a:moveTo>
                <a:lnTo>
                  <a:pt x="664463" y="0"/>
                </a:lnTo>
                <a:lnTo>
                  <a:pt x="0" y="0"/>
                </a:lnTo>
                <a:lnTo>
                  <a:pt x="7619" y="25907"/>
                </a:lnTo>
                <a:lnTo>
                  <a:pt x="656843" y="2590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19394" y="3351276"/>
            <a:ext cx="713740" cy="66040"/>
          </a:xfrm>
          <a:custGeom>
            <a:avLst/>
            <a:gdLst/>
            <a:ahLst/>
            <a:cxnLst/>
            <a:rect l="l" t="t" r="r" b="b"/>
            <a:pathLst>
              <a:path w="713740" h="66039">
                <a:moveTo>
                  <a:pt x="713232" y="65532"/>
                </a:moveTo>
                <a:lnTo>
                  <a:pt x="685800" y="0"/>
                </a:lnTo>
                <a:lnTo>
                  <a:pt x="28956" y="0"/>
                </a:lnTo>
                <a:lnTo>
                  <a:pt x="0" y="65532"/>
                </a:lnTo>
                <a:lnTo>
                  <a:pt x="713232" y="65532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19393" y="3351276"/>
            <a:ext cx="713740" cy="66040"/>
          </a:xfrm>
          <a:custGeom>
            <a:avLst/>
            <a:gdLst/>
            <a:ahLst/>
            <a:cxnLst/>
            <a:rect l="l" t="t" r="r" b="b"/>
            <a:pathLst>
              <a:path w="713740" h="66039">
                <a:moveTo>
                  <a:pt x="28955" y="0"/>
                </a:moveTo>
                <a:lnTo>
                  <a:pt x="685799" y="0"/>
                </a:lnTo>
                <a:lnTo>
                  <a:pt x="713231" y="65531"/>
                </a:lnTo>
                <a:lnTo>
                  <a:pt x="0" y="65531"/>
                </a:lnTo>
                <a:lnTo>
                  <a:pt x="2895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44362" y="3325367"/>
            <a:ext cx="487680" cy="76200"/>
          </a:xfrm>
          <a:custGeom>
            <a:avLst/>
            <a:gdLst/>
            <a:ahLst/>
            <a:cxnLst/>
            <a:rect l="l" t="t" r="r" b="b"/>
            <a:pathLst>
              <a:path w="487679" h="76200">
                <a:moveTo>
                  <a:pt x="487680" y="0"/>
                </a:moveTo>
                <a:lnTo>
                  <a:pt x="0" y="0"/>
                </a:lnTo>
                <a:lnTo>
                  <a:pt x="1524" y="6096"/>
                </a:lnTo>
                <a:lnTo>
                  <a:pt x="6096" y="12192"/>
                </a:lnTo>
                <a:lnTo>
                  <a:pt x="18288" y="25908"/>
                </a:lnTo>
                <a:lnTo>
                  <a:pt x="27432" y="30480"/>
                </a:lnTo>
                <a:lnTo>
                  <a:pt x="36576" y="38100"/>
                </a:lnTo>
                <a:lnTo>
                  <a:pt x="48768" y="44196"/>
                </a:lnTo>
                <a:lnTo>
                  <a:pt x="64008" y="50292"/>
                </a:lnTo>
                <a:lnTo>
                  <a:pt x="79248" y="54864"/>
                </a:lnTo>
                <a:lnTo>
                  <a:pt x="96012" y="60960"/>
                </a:lnTo>
                <a:lnTo>
                  <a:pt x="137160" y="68580"/>
                </a:lnTo>
                <a:lnTo>
                  <a:pt x="185928" y="74676"/>
                </a:lnTo>
                <a:lnTo>
                  <a:pt x="214884" y="76200"/>
                </a:lnTo>
                <a:lnTo>
                  <a:pt x="272796" y="76200"/>
                </a:lnTo>
                <a:lnTo>
                  <a:pt x="350520" y="68580"/>
                </a:lnTo>
                <a:lnTo>
                  <a:pt x="390144" y="60960"/>
                </a:lnTo>
                <a:lnTo>
                  <a:pt x="408432" y="54864"/>
                </a:lnTo>
                <a:lnTo>
                  <a:pt x="423672" y="50292"/>
                </a:lnTo>
                <a:lnTo>
                  <a:pt x="437388" y="44196"/>
                </a:lnTo>
                <a:lnTo>
                  <a:pt x="449580" y="38100"/>
                </a:lnTo>
                <a:lnTo>
                  <a:pt x="460248" y="30480"/>
                </a:lnTo>
                <a:lnTo>
                  <a:pt x="469392" y="25908"/>
                </a:lnTo>
                <a:lnTo>
                  <a:pt x="475488" y="18288"/>
                </a:lnTo>
                <a:lnTo>
                  <a:pt x="481584" y="12192"/>
                </a:lnTo>
                <a:lnTo>
                  <a:pt x="486156" y="6096"/>
                </a:lnTo>
                <a:lnTo>
                  <a:pt x="487680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44362" y="3325367"/>
            <a:ext cx="487680" cy="76200"/>
          </a:xfrm>
          <a:custGeom>
            <a:avLst/>
            <a:gdLst/>
            <a:ahLst/>
            <a:cxnLst/>
            <a:rect l="l" t="t" r="r" b="b"/>
            <a:pathLst>
              <a:path w="487679" h="76200">
                <a:moveTo>
                  <a:pt x="487679" y="0"/>
                </a:moveTo>
                <a:lnTo>
                  <a:pt x="486155" y="6095"/>
                </a:lnTo>
                <a:lnTo>
                  <a:pt x="481583" y="12191"/>
                </a:lnTo>
                <a:lnTo>
                  <a:pt x="475487" y="18287"/>
                </a:lnTo>
                <a:lnTo>
                  <a:pt x="469391" y="25907"/>
                </a:lnTo>
                <a:lnTo>
                  <a:pt x="460247" y="30479"/>
                </a:lnTo>
                <a:lnTo>
                  <a:pt x="449579" y="38099"/>
                </a:lnTo>
                <a:lnTo>
                  <a:pt x="437387" y="44195"/>
                </a:lnTo>
                <a:lnTo>
                  <a:pt x="423671" y="50291"/>
                </a:lnTo>
                <a:lnTo>
                  <a:pt x="408431" y="54863"/>
                </a:lnTo>
                <a:lnTo>
                  <a:pt x="390143" y="60959"/>
                </a:lnTo>
                <a:lnTo>
                  <a:pt x="371855" y="65531"/>
                </a:lnTo>
                <a:lnTo>
                  <a:pt x="350519" y="68579"/>
                </a:lnTo>
                <a:lnTo>
                  <a:pt x="301751" y="74675"/>
                </a:lnTo>
                <a:lnTo>
                  <a:pt x="272795" y="76199"/>
                </a:lnTo>
                <a:lnTo>
                  <a:pt x="214883" y="76199"/>
                </a:lnTo>
                <a:lnTo>
                  <a:pt x="160019" y="71627"/>
                </a:lnTo>
                <a:lnTo>
                  <a:pt x="115823" y="65531"/>
                </a:lnTo>
                <a:lnTo>
                  <a:pt x="79247" y="54863"/>
                </a:lnTo>
                <a:lnTo>
                  <a:pt x="64007" y="50291"/>
                </a:lnTo>
                <a:lnTo>
                  <a:pt x="48767" y="44195"/>
                </a:lnTo>
                <a:lnTo>
                  <a:pt x="36575" y="38099"/>
                </a:lnTo>
                <a:lnTo>
                  <a:pt x="27431" y="30479"/>
                </a:lnTo>
                <a:lnTo>
                  <a:pt x="18287" y="25907"/>
                </a:lnTo>
                <a:lnTo>
                  <a:pt x="6095" y="12191"/>
                </a:lnTo>
                <a:lnTo>
                  <a:pt x="1523" y="6095"/>
                </a:lnTo>
                <a:lnTo>
                  <a:pt x="0" y="0"/>
                </a:lnTo>
                <a:lnTo>
                  <a:pt x="48767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77306" y="1516380"/>
            <a:ext cx="172212" cy="374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16930" y="1844040"/>
            <a:ext cx="277495" cy="83820"/>
          </a:xfrm>
          <a:custGeom>
            <a:avLst/>
            <a:gdLst/>
            <a:ahLst/>
            <a:cxnLst/>
            <a:rect l="l" t="t" r="r" b="b"/>
            <a:pathLst>
              <a:path w="277495" h="83819">
                <a:moveTo>
                  <a:pt x="277368" y="51816"/>
                </a:moveTo>
                <a:lnTo>
                  <a:pt x="237744" y="19812"/>
                </a:lnTo>
                <a:lnTo>
                  <a:pt x="193548" y="6096"/>
                </a:lnTo>
                <a:lnTo>
                  <a:pt x="140208" y="0"/>
                </a:lnTo>
                <a:lnTo>
                  <a:pt x="112776" y="1524"/>
                </a:lnTo>
                <a:lnTo>
                  <a:pt x="62484" y="12192"/>
                </a:lnTo>
                <a:lnTo>
                  <a:pt x="24384" y="27432"/>
                </a:lnTo>
                <a:lnTo>
                  <a:pt x="0" y="51816"/>
                </a:lnTo>
                <a:lnTo>
                  <a:pt x="3048" y="57912"/>
                </a:lnTo>
                <a:lnTo>
                  <a:pt x="41148" y="74676"/>
                </a:lnTo>
                <a:lnTo>
                  <a:pt x="85344" y="80772"/>
                </a:lnTo>
                <a:lnTo>
                  <a:pt x="140208" y="83820"/>
                </a:lnTo>
                <a:lnTo>
                  <a:pt x="193548" y="80772"/>
                </a:lnTo>
                <a:lnTo>
                  <a:pt x="237744" y="74676"/>
                </a:lnTo>
                <a:lnTo>
                  <a:pt x="275844" y="57912"/>
                </a:lnTo>
                <a:lnTo>
                  <a:pt x="277368" y="518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12358" y="1839468"/>
            <a:ext cx="288036" cy="929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16930" y="1895855"/>
            <a:ext cx="277495" cy="85725"/>
          </a:xfrm>
          <a:custGeom>
            <a:avLst/>
            <a:gdLst/>
            <a:ahLst/>
            <a:cxnLst/>
            <a:rect l="l" t="t" r="r" b="b"/>
            <a:pathLst>
              <a:path w="277495" h="85725">
                <a:moveTo>
                  <a:pt x="277368" y="54864"/>
                </a:moveTo>
                <a:lnTo>
                  <a:pt x="277368" y="0"/>
                </a:lnTo>
                <a:lnTo>
                  <a:pt x="275844" y="6096"/>
                </a:lnTo>
                <a:lnTo>
                  <a:pt x="266700" y="12192"/>
                </a:lnTo>
                <a:lnTo>
                  <a:pt x="217932" y="25908"/>
                </a:lnTo>
                <a:lnTo>
                  <a:pt x="140208" y="32004"/>
                </a:lnTo>
                <a:lnTo>
                  <a:pt x="85344" y="28956"/>
                </a:lnTo>
                <a:lnTo>
                  <a:pt x="41148" y="22860"/>
                </a:lnTo>
                <a:lnTo>
                  <a:pt x="3048" y="6096"/>
                </a:lnTo>
                <a:lnTo>
                  <a:pt x="0" y="0"/>
                </a:lnTo>
                <a:lnTo>
                  <a:pt x="0" y="54864"/>
                </a:lnTo>
                <a:lnTo>
                  <a:pt x="41148" y="76200"/>
                </a:lnTo>
                <a:lnTo>
                  <a:pt x="85344" y="83820"/>
                </a:lnTo>
                <a:lnTo>
                  <a:pt x="112776" y="83820"/>
                </a:lnTo>
                <a:lnTo>
                  <a:pt x="140208" y="85344"/>
                </a:lnTo>
                <a:lnTo>
                  <a:pt x="167640" y="83820"/>
                </a:lnTo>
                <a:lnTo>
                  <a:pt x="193548" y="83820"/>
                </a:lnTo>
                <a:lnTo>
                  <a:pt x="217932" y="80772"/>
                </a:lnTo>
                <a:lnTo>
                  <a:pt x="237744" y="76200"/>
                </a:lnTo>
                <a:lnTo>
                  <a:pt x="254508" y="71628"/>
                </a:lnTo>
                <a:lnTo>
                  <a:pt x="266700" y="67056"/>
                </a:lnTo>
                <a:lnTo>
                  <a:pt x="275844" y="60960"/>
                </a:lnTo>
                <a:lnTo>
                  <a:pt x="277368" y="54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12358" y="1848620"/>
            <a:ext cx="288036" cy="138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18481" y="478536"/>
            <a:ext cx="0" cy="6289675"/>
          </a:xfrm>
          <a:custGeom>
            <a:avLst/>
            <a:gdLst/>
            <a:ahLst/>
            <a:cxnLst/>
            <a:rect l="l" t="t" r="r" b="b"/>
            <a:pathLst>
              <a:path h="6289675">
                <a:moveTo>
                  <a:pt x="0" y="0"/>
                </a:moveTo>
                <a:lnTo>
                  <a:pt x="0" y="6289547"/>
                </a:lnTo>
              </a:path>
            </a:pathLst>
          </a:custGeom>
          <a:ln w="912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78145" y="478536"/>
            <a:ext cx="0" cy="6289675"/>
          </a:xfrm>
          <a:custGeom>
            <a:avLst/>
            <a:gdLst/>
            <a:ahLst/>
            <a:cxnLst/>
            <a:rect l="l" t="t" r="r" b="b"/>
            <a:pathLst>
              <a:path h="6289675">
                <a:moveTo>
                  <a:pt x="0" y="0"/>
                </a:moveTo>
                <a:lnTo>
                  <a:pt x="0" y="6289547"/>
                </a:lnTo>
              </a:path>
            </a:pathLst>
          </a:custGeom>
          <a:ln w="912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32781" y="5408676"/>
            <a:ext cx="146304" cy="1088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32781" y="5324855"/>
            <a:ext cx="109728" cy="128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31257" y="4782311"/>
            <a:ext cx="146304" cy="14813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57878" y="3938016"/>
            <a:ext cx="260985" cy="360045"/>
          </a:xfrm>
          <a:custGeom>
            <a:avLst/>
            <a:gdLst/>
            <a:ahLst/>
            <a:cxnLst/>
            <a:rect l="l" t="t" r="r" b="b"/>
            <a:pathLst>
              <a:path w="260984" h="360045">
                <a:moveTo>
                  <a:pt x="176784" y="269748"/>
                </a:moveTo>
                <a:lnTo>
                  <a:pt x="176784" y="89916"/>
                </a:lnTo>
                <a:lnTo>
                  <a:pt x="0" y="89916"/>
                </a:lnTo>
                <a:lnTo>
                  <a:pt x="0" y="269748"/>
                </a:lnTo>
                <a:lnTo>
                  <a:pt x="176784" y="269748"/>
                </a:lnTo>
                <a:close/>
              </a:path>
              <a:path w="260984" h="360045">
                <a:moveTo>
                  <a:pt x="260604" y="179832"/>
                </a:moveTo>
                <a:lnTo>
                  <a:pt x="176784" y="0"/>
                </a:lnTo>
                <a:lnTo>
                  <a:pt x="176784" y="359664"/>
                </a:lnTo>
                <a:lnTo>
                  <a:pt x="260604" y="179832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67021" y="3938015"/>
            <a:ext cx="251460" cy="360045"/>
          </a:xfrm>
          <a:custGeom>
            <a:avLst/>
            <a:gdLst/>
            <a:ahLst/>
            <a:cxnLst/>
            <a:rect l="l" t="t" r="r" b="b"/>
            <a:pathLst>
              <a:path w="251459" h="360045">
                <a:moveTo>
                  <a:pt x="0" y="269747"/>
                </a:moveTo>
                <a:lnTo>
                  <a:pt x="167639" y="269747"/>
                </a:lnTo>
                <a:lnTo>
                  <a:pt x="167639" y="359663"/>
                </a:lnTo>
                <a:lnTo>
                  <a:pt x="251459" y="179831"/>
                </a:lnTo>
                <a:lnTo>
                  <a:pt x="167639" y="0"/>
                </a:lnTo>
                <a:lnTo>
                  <a:pt x="167639" y="89915"/>
                </a:lnTo>
                <a:lnTo>
                  <a:pt x="0" y="899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74086" y="3156204"/>
            <a:ext cx="1644650" cy="360045"/>
          </a:xfrm>
          <a:custGeom>
            <a:avLst/>
            <a:gdLst/>
            <a:ahLst/>
            <a:cxnLst/>
            <a:rect l="l" t="t" r="r" b="b"/>
            <a:pathLst>
              <a:path w="1644650" h="360045">
                <a:moveTo>
                  <a:pt x="1554480" y="269748"/>
                </a:moveTo>
                <a:lnTo>
                  <a:pt x="1554480" y="89916"/>
                </a:lnTo>
                <a:lnTo>
                  <a:pt x="0" y="89916"/>
                </a:lnTo>
                <a:lnTo>
                  <a:pt x="0" y="269748"/>
                </a:lnTo>
                <a:lnTo>
                  <a:pt x="1554480" y="269748"/>
                </a:lnTo>
                <a:close/>
              </a:path>
              <a:path w="1644650" h="360045">
                <a:moveTo>
                  <a:pt x="1644396" y="179832"/>
                </a:moveTo>
                <a:lnTo>
                  <a:pt x="1554480" y="0"/>
                </a:lnTo>
                <a:lnTo>
                  <a:pt x="1554480" y="359664"/>
                </a:lnTo>
                <a:lnTo>
                  <a:pt x="1644396" y="179832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3230" y="3156203"/>
            <a:ext cx="1635760" cy="360045"/>
          </a:xfrm>
          <a:custGeom>
            <a:avLst/>
            <a:gdLst/>
            <a:ahLst/>
            <a:cxnLst/>
            <a:rect l="l" t="t" r="r" b="b"/>
            <a:pathLst>
              <a:path w="1635759" h="360045">
                <a:moveTo>
                  <a:pt x="0" y="269747"/>
                </a:moveTo>
                <a:lnTo>
                  <a:pt x="1545335" y="269747"/>
                </a:lnTo>
                <a:lnTo>
                  <a:pt x="1545335" y="359663"/>
                </a:lnTo>
                <a:lnTo>
                  <a:pt x="1635251" y="179831"/>
                </a:lnTo>
                <a:lnTo>
                  <a:pt x="1545335" y="0"/>
                </a:lnTo>
                <a:lnTo>
                  <a:pt x="1545335" y="89915"/>
                </a:lnTo>
                <a:lnTo>
                  <a:pt x="0" y="899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013079" y="3233418"/>
            <a:ext cx="574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Data</a:t>
            </a:r>
            <a:r>
              <a:rPr sz="1000" b="1" spc="-7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Bus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67206" y="2634996"/>
            <a:ext cx="3351529" cy="360045"/>
          </a:xfrm>
          <a:custGeom>
            <a:avLst/>
            <a:gdLst/>
            <a:ahLst/>
            <a:cxnLst/>
            <a:rect l="l" t="t" r="r" b="b"/>
            <a:pathLst>
              <a:path w="3351529" h="360044">
                <a:moveTo>
                  <a:pt x="3261360" y="269748"/>
                </a:moveTo>
                <a:lnTo>
                  <a:pt x="3261360" y="89916"/>
                </a:lnTo>
                <a:lnTo>
                  <a:pt x="0" y="89916"/>
                </a:lnTo>
                <a:lnTo>
                  <a:pt x="0" y="269748"/>
                </a:lnTo>
                <a:lnTo>
                  <a:pt x="3261360" y="269748"/>
                </a:lnTo>
                <a:close/>
              </a:path>
              <a:path w="3351529" h="360044">
                <a:moveTo>
                  <a:pt x="3351276" y="179832"/>
                </a:moveTo>
                <a:lnTo>
                  <a:pt x="3261360" y="0"/>
                </a:lnTo>
                <a:lnTo>
                  <a:pt x="3261360" y="359664"/>
                </a:lnTo>
                <a:lnTo>
                  <a:pt x="3351276" y="179832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76350" y="2634995"/>
            <a:ext cx="3342640" cy="360045"/>
          </a:xfrm>
          <a:custGeom>
            <a:avLst/>
            <a:gdLst/>
            <a:ahLst/>
            <a:cxnLst/>
            <a:rect l="l" t="t" r="r" b="b"/>
            <a:pathLst>
              <a:path w="3342640" h="360044">
                <a:moveTo>
                  <a:pt x="0" y="269747"/>
                </a:moveTo>
                <a:lnTo>
                  <a:pt x="3252215" y="269747"/>
                </a:lnTo>
                <a:lnTo>
                  <a:pt x="3252215" y="359663"/>
                </a:lnTo>
                <a:lnTo>
                  <a:pt x="3342131" y="179831"/>
                </a:lnTo>
                <a:lnTo>
                  <a:pt x="3252215" y="0"/>
                </a:lnTo>
                <a:lnTo>
                  <a:pt x="3252215" y="89915"/>
                </a:lnTo>
                <a:lnTo>
                  <a:pt x="0" y="899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4004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 de </a:t>
            </a:r>
            <a:r>
              <a:rPr dirty="0"/>
              <a:t>von</a:t>
            </a:r>
            <a:r>
              <a:rPr spc="-5" dirty="0"/>
              <a:t> Neumann</a:t>
            </a:r>
          </a:p>
        </p:txBody>
      </p:sp>
      <p:sp>
        <p:nvSpPr>
          <p:cNvPr id="41" name="object 41"/>
          <p:cNvSpPr/>
          <p:nvPr/>
        </p:nvSpPr>
        <p:spPr>
          <a:xfrm>
            <a:off x="3003682" y="3467100"/>
            <a:ext cx="3412490" cy="3013075"/>
          </a:xfrm>
          <a:custGeom>
            <a:avLst/>
            <a:gdLst/>
            <a:ahLst/>
            <a:cxnLst/>
            <a:rect l="l" t="t" r="r" b="b"/>
            <a:pathLst>
              <a:path w="3412490" h="3013075">
                <a:moveTo>
                  <a:pt x="0" y="0"/>
                </a:moveTo>
                <a:lnTo>
                  <a:pt x="0" y="3012948"/>
                </a:lnTo>
                <a:lnTo>
                  <a:pt x="3412236" y="3012948"/>
                </a:lnTo>
                <a:lnTo>
                  <a:pt x="34122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03681" y="3467100"/>
            <a:ext cx="3412490" cy="3013075"/>
          </a:xfrm>
          <a:custGeom>
            <a:avLst/>
            <a:gdLst/>
            <a:ahLst/>
            <a:cxnLst/>
            <a:rect l="l" t="t" r="r" b="b"/>
            <a:pathLst>
              <a:path w="3412490" h="3013075">
                <a:moveTo>
                  <a:pt x="0" y="3012947"/>
                </a:moveTo>
                <a:lnTo>
                  <a:pt x="3412235" y="3012947"/>
                </a:lnTo>
                <a:lnTo>
                  <a:pt x="3412235" y="0"/>
                </a:lnTo>
                <a:lnTo>
                  <a:pt x="0" y="0"/>
                </a:lnTo>
                <a:lnTo>
                  <a:pt x="0" y="3012947"/>
                </a:lnTo>
                <a:close/>
              </a:path>
            </a:pathLst>
          </a:custGeom>
          <a:ln w="7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879725" y="4268723"/>
            <a:ext cx="1365885" cy="274320"/>
          </a:xfrm>
          <a:prstGeom prst="rect">
            <a:avLst/>
          </a:prstGeom>
          <a:solidFill>
            <a:srgbClr val="CCFFCC"/>
          </a:solidFill>
          <a:ln w="7228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50"/>
              </a:spcBef>
            </a:pPr>
            <a:r>
              <a:rPr sz="1100" b="1" spc="10" dirty="0">
                <a:latin typeface="Arial"/>
                <a:cs typeface="Arial"/>
              </a:rPr>
              <a:t>R</a:t>
            </a:r>
            <a:r>
              <a:rPr sz="1100" spc="10" dirty="0">
                <a:latin typeface="Arial"/>
                <a:cs typeface="Arial"/>
              </a:rPr>
              <a:t>egister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79725" y="4678679"/>
            <a:ext cx="1365885" cy="273050"/>
          </a:xfrm>
          <a:prstGeom prst="rect">
            <a:avLst/>
          </a:prstGeom>
          <a:solidFill>
            <a:srgbClr val="CCFFCC"/>
          </a:solidFill>
          <a:ln w="7228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50"/>
              </a:spcBef>
            </a:pPr>
            <a:r>
              <a:rPr sz="1100" b="1" spc="10" dirty="0">
                <a:latin typeface="Arial"/>
                <a:cs typeface="Arial"/>
              </a:rPr>
              <a:t>R</a:t>
            </a:r>
            <a:r>
              <a:rPr sz="1100" spc="10" dirty="0">
                <a:latin typeface="Arial"/>
                <a:cs typeface="Arial"/>
              </a:rPr>
              <a:t>egister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79725" y="5259323"/>
            <a:ext cx="1365885" cy="273050"/>
          </a:xfrm>
          <a:prstGeom prst="rect">
            <a:avLst/>
          </a:prstGeom>
          <a:solidFill>
            <a:srgbClr val="CCFFCC"/>
          </a:solidFill>
          <a:ln w="7228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50"/>
              </a:spcBef>
            </a:pPr>
            <a:r>
              <a:rPr sz="1100" b="1" spc="10" dirty="0">
                <a:latin typeface="Arial"/>
                <a:cs typeface="Arial"/>
              </a:rPr>
              <a:t>R</a:t>
            </a:r>
            <a:r>
              <a:rPr sz="1100" spc="10" dirty="0">
                <a:latin typeface="Arial"/>
                <a:cs typeface="Arial"/>
              </a:rPr>
              <a:t>egister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318876" y="5067538"/>
            <a:ext cx="77245" cy="772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89564" y="5067538"/>
            <a:ext cx="77245" cy="772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60252" y="5067538"/>
            <a:ext cx="77245" cy="772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90750" y="4334255"/>
            <a:ext cx="188976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56655" y="3777429"/>
            <a:ext cx="226684" cy="1977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60270" y="3918204"/>
            <a:ext cx="97790" cy="829310"/>
          </a:xfrm>
          <a:custGeom>
            <a:avLst/>
            <a:gdLst/>
            <a:ahLst/>
            <a:cxnLst/>
            <a:rect l="l" t="t" r="r" b="b"/>
            <a:pathLst>
              <a:path w="97789" h="829310">
                <a:moveTo>
                  <a:pt x="97536" y="829056"/>
                </a:moveTo>
                <a:lnTo>
                  <a:pt x="97536" y="0"/>
                </a:lnTo>
                <a:lnTo>
                  <a:pt x="0" y="0"/>
                </a:lnTo>
                <a:lnTo>
                  <a:pt x="0" y="829056"/>
                </a:lnTo>
                <a:lnTo>
                  <a:pt x="97536" y="829056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57806" y="3918203"/>
            <a:ext cx="0" cy="829310"/>
          </a:xfrm>
          <a:custGeom>
            <a:avLst/>
            <a:gdLst/>
            <a:ahLst/>
            <a:cxnLst/>
            <a:rect l="l" t="t" r="r" b="b"/>
            <a:pathLst>
              <a:path h="829310">
                <a:moveTo>
                  <a:pt x="0" y="829055"/>
                </a:moveTo>
                <a:lnTo>
                  <a:pt x="0" y="0"/>
                </a:lnTo>
              </a:path>
            </a:pathLst>
          </a:custGeom>
          <a:ln w="7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60269" y="3918203"/>
            <a:ext cx="0" cy="829310"/>
          </a:xfrm>
          <a:custGeom>
            <a:avLst/>
            <a:gdLst/>
            <a:ahLst/>
            <a:cxnLst/>
            <a:rect l="l" t="t" r="r" b="b"/>
            <a:pathLst>
              <a:path h="829310">
                <a:moveTo>
                  <a:pt x="0" y="829055"/>
                </a:moveTo>
                <a:lnTo>
                  <a:pt x="0" y="0"/>
                </a:lnTo>
              </a:path>
            </a:pathLst>
          </a:custGeom>
          <a:ln w="7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11502" y="4710684"/>
            <a:ext cx="195580" cy="1043940"/>
          </a:xfrm>
          <a:custGeom>
            <a:avLst/>
            <a:gdLst/>
            <a:ahLst/>
            <a:cxnLst/>
            <a:rect l="l" t="t" r="r" b="b"/>
            <a:pathLst>
              <a:path w="195579" h="1043939">
                <a:moveTo>
                  <a:pt x="195072" y="995172"/>
                </a:moveTo>
                <a:lnTo>
                  <a:pt x="146304" y="995172"/>
                </a:lnTo>
                <a:lnTo>
                  <a:pt x="146304" y="0"/>
                </a:lnTo>
                <a:lnTo>
                  <a:pt x="48768" y="0"/>
                </a:lnTo>
                <a:lnTo>
                  <a:pt x="48768" y="995172"/>
                </a:lnTo>
                <a:lnTo>
                  <a:pt x="0" y="995172"/>
                </a:lnTo>
                <a:lnTo>
                  <a:pt x="97536" y="1043940"/>
                </a:lnTo>
                <a:lnTo>
                  <a:pt x="195072" y="995172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11501" y="4718303"/>
            <a:ext cx="195580" cy="1036319"/>
          </a:xfrm>
          <a:custGeom>
            <a:avLst/>
            <a:gdLst/>
            <a:ahLst/>
            <a:cxnLst/>
            <a:rect l="l" t="t" r="r" b="b"/>
            <a:pathLst>
              <a:path w="195579" h="1036320">
                <a:moveTo>
                  <a:pt x="48767" y="0"/>
                </a:moveTo>
                <a:lnTo>
                  <a:pt x="48767" y="987551"/>
                </a:lnTo>
                <a:lnTo>
                  <a:pt x="0" y="987551"/>
                </a:lnTo>
                <a:lnTo>
                  <a:pt x="97535" y="1036319"/>
                </a:lnTo>
                <a:lnTo>
                  <a:pt x="195071" y="987551"/>
                </a:lnTo>
                <a:lnTo>
                  <a:pt x="146303" y="987551"/>
                </a:lnTo>
                <a:lnTo>
                  <a:pt x="146303" y="0"/>
                </a:lnTo>
              </a:path>
            </a:pathLst>
          </a:custGeom>
          <a:ln w="7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50186" y="5304477"/>
            <a:ext cx="133154" cy="1977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50186" y="4726881"/>
            <a:ext cx="133154" cy="1962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174369" y="5754623"/>
            <a:ext cx="1534795" cy="390525"/>
          </a:xfrm>
          <a:prstGeom prst="rect">
            <a:avLst/>
          </a:prstGeom>
          <a:solidFill>
            <a:srgbClr val="CCFFCC"/>
          </a:solidFill>
          <a:ln w="7228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805"/>
              </a:spcBef>
            </a:pPr>
            <a:r>
              <a:rPr sz="1100" b="1" spc="15" dirty="0">
                <a:latin typeface="Arial"/>
                <a:cs typeface="Arial"/>
              </a:rPr>
              <a:t>I</a:t>
            </a:r>
            <a:r>
              <a:rPr sz="1100" spc="15" dirty="0">
                <a:latin typeface="Arial"/>
                <a:cs typeface="Arial"/>
              </a:rPr>
              <a:t>nstruction</a:t>
            </a:r>
            <a:r>
              <a:rPr sz="1100" spc="260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xecution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709038" y="5754623"/>
            <a:ext cx="1536700" cy="390525"/>
          </a:xfrm>
          <a:prstGeom prst="rect">
            <a:avLst/>
          </a:prstGeom>
          <a:solidFill>
            <a:srgbClr val="CCFFCC"/>
          </a:solidFill>
          <a:ln w="7228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805"/>
              </a:spcBef>
            </a:pPr>
            <a:r>
              <a:rPr sz="1100" b="1" spc="15" dirty="0">
                <a:latin typeface="Arial"/>
                <a:cs typeface="Arial"/>
              </a:rPr>
              <a:t>I</a:t>
            </a:r>
            <a:r>
              <a:rPr sz="1100" spc="15" dirty="0">
                <a:latin typeface="Arial"/>
                <a:cs typeface="Arial"/>
              </a:rPr>
              <a:t>nstruction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D</a:t>
            </a:r>
            <a:r>
              <a:rPr sz="1100" spc="10" dirty="0">
                <a:latin typeface="Arial"/>
                <a:cs typeface="Arial"/>
              </a:rPr>
              <a:t>ecoder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174369" y="6144767"/>
            <a:ext cx="3070860" cy="224154"/>
          </a:xfrm>
          <a:prstGeom prst="rect">
            <a:avLst/>
          </a:prstGeom>
          <a:solidFill>
            <a:srgbClr val="CCFFCC"/>
          </a:solidFill>
          <a:ln w="7228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60"/>
              </a:spcBef>
            </a:pPr>
            <a:r>
              <a:rPr sz="1100" b="1" spc="20" dirty="0">
                <a:latin typeface="Arial"/>
                <a:cs typeface="Arial"/>
              </a:rPr>
              <a:t>T</a:t>
            </a:r>
            <a:r>
              <a:rPr sz="1100" spc="20" dirty="0">
                <a:latin typeface="Arial"/>
                <a:cs typeface="Arial"/>
              </a:rPr>
              <a:t>iming </a:t>
            </a:r>
            <a:r>
              <a:rPr sz="1100" spc="30" dirty="0">
                <a:latin typeface="Arial"/>
                <a:cs typeface="Arial"/>
              </a:rPr>
              <a:t>and </a:t>
            </a:r>
            <a:r>
              <a:rPr sz="1100" b="1" spc="15" dirty="0">
                <a:latin typeface="Arial"/>
                <a:cs typeface="Arial"/>
              </a:rPr>
              <a:t>C</a:t>
            </a:r>
            <a:r>
              <a:rPr sz="1100" spc="15" dirty="0">
                <a:latin typeface="Arial"/>
                <a:cs typeface="Arial"/>
              </a:rPr>
              <a:t>ontrol </a:t>
            </a:r>
            <a:r>
              <a:rPr sz="1100" b="1" spc="20" dirty="0">
                <a:latin typeface="Arial"/>
                <a:cs typeface="Arial"/>
              </a:rPr>
              <a:t>U</a:t>
            </a:r>
            <a:r>
              <a:rPr sz="1100" spc="20" dirty="0">
                <a:latin typeface="Arial"/>
                <a:cs typeface="Arial"/>
              </a:rPr>
              <a:t>nit </a:t>
            </a:r>
            <a:r>
              <a:rPr sz="700" spc="25" dirty="0">
                <a:latin typeface="Arial"/>
                <a:cs typeface="Arial"/>
              </a:rPr>
              <a:t>(Synchronous </a:t>
            </a:r>
            <a:r>
              <a:rPr sz="700" spc="15" dirty="0">
                <a:latin typeface="Arial"/>
                <a:cs typeface="Arial"/>
              </a:rPr>
              <a:t>State</a:t>
            </a:r>
            <a:r>
              <a:rPr sz="700" spc="-12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Machine)</a:t>
            </a:r>
            <a:endParaRPr sz="7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534735" y="4726881"/>
            <a:ext cx="134678" cy="1962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50186" y="4316925"/>
            <a:ext cx="133154" cy="1962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30630" y="4120896"/>
            <a:ext cx="239395" cy="1640205"/>
          </a:xfrm>
          <a:custGeom>
            <a:avLst/>
            <a:gdLst/>
            <a:ahLst/>
            <a:cxnLst/>
            <a:rect l="l" t="t" r="r" b="b"/>
            <a:pathLst>
              <a:path w="239395" h="1640204">
                <a:moveTo>
                  <a:pt x="239268" y="59436"/>
                </a:moveTo>
                <a:lnTo>
                  <a:pt x="120396" y="0"/>
                </a:lnTo>
                <a:lnTo>
                  <a:pt x="0" y="59436"/>
                </a:lnTo>
                <a:lnTo>
                  <a:pt x="60960" y="59436"/>
                </a:lnTo>
                <a:lnTo>
                  <a:pt x="60960" y="1639824"/>
                </a:lnTo>
                <a:lnTo>
                  <a:pt x="179832" y="1639824"/>
                </a:lnTo>
                <a:lnTo>
                  <a:pt x="179832" y="59436"/>
                </a:lnTo>
                <a:lnTo>
                  <a:pt x="239268" y="59436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30630" y="4120895"/>
            <a:ext cx="239395" cy="1640205"/>
          </a:xfrm>
          <a:custGeom>
            <a:avLst/>
            <a:gdLst/>
            <a:ahLst/>
            <a:cxnLst/>
            <a:rect l="l" t="t" r="r" b="b"/>
            <a:pathLst>
              <a:path w="239395" h="1640204">
                <a:moveTo>
                  <a:pt x="60959" y="1639823"/>
                </a:moveTo>
                <a:lnTo>
                  <a:pt x="60959" y="59435"/>
                </a:lnTo>
                <a:lnTo>
                  <a:pt x="0" y="59435"/>
                </a:lnTo>
                <a:lnTo>
                  <a:pt x="120395" y="0"/>
                </a:lnTo>
                <a:lnTo>
                  <a:pt x="239267" y="59435"/>
                </a:lnTo>
                <a:lnTo>
                  <a:pt x="179831" y="59435"/>
                </a:lnTo>
                <a:lnTo>
                  <a:pt x="179831" y="1639823"/>
                </a:lnTo>
                <a:lnTo>
                  <a:pt x="60959" y="1639823"/>
                </a:lnTo>
                <a:close/>
              </a:path>
            </a:pathLst>
          </a:custGeom>
          <a:ln w="7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174369" y="4411979"/>
            <a:ext cx="1363980" cy="1024255"/>
          </a:xfrm>
          <a:prstGeom prst="rect">
            <a:avLst/>
          </a:prstGeom>
          <a:solidFill>
            <a:srgbClr val="CCFFCC"/>
          </a:solidFill>
          <a:ln w="7228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565"/>
              </a:spcBef>
            </a:pPr>
            <a:r>
              <a:rPr sz="1100" b="1" spc="15" dirty="0">
                <a:latin typeface="Arial"/>
                <a:cs typeface="Arial"/>
              </a:rPr>
              <a:t>A</a:t>
            </a:r>
            <a:r>
              <a:rPr sz="1100" spc="15" dirty="0">
                <a:latin typeface="Arial"/>
                <a:cs typeface="Arial"/>
              </a:rPr>
              <a:t>rithmetic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  <a:p>
            <a:pPr marL="99060" marR="901065">
              <a:lnSpc>
                <a:spcPct val="103600"/>
              </a:lnSpc>
            </a:pPr>
            <a:r>
              <a:rPr sz="1100" b="1" spc="20" dirty="0">
                <a:latin typeface="Arial"/>
                <a:cs typeface="Arial"/>
              </a:rPr>
              <a:t>L</a:t>
            </a:r>
            <a:r>
              <a:rPr sz="1100" spc="10" dirty="0">
                <a:latin typeface="Arial"/>
                <a:cs typeface="Arial"/>
              </a:rPr>
              <a:t>og</a:t>
            </a:r>
            <a:r>
              <a:rPr sz="1100" spc="40" dirty="0">
                <a:latin typeface="Arial"/>
                <a:cs typeface="Arial"/>
              </a:rPr>
              <a:t>i</a:t>
            </a:r>
            <a:r>
              <a:rPr sz="1100" spc="10" dirty="0">
                <a:latin typeface="Arial"/>
                <a:cs typeface="Arial"/>
              </a:rPr>
              <a:t>c  </a:t>
            </a:r>
            <a:r>
              <a:rPr sz="1100" b="1" spc="20" dirty="0">
                <a:latin typeface="Arial"/>
                <a:cs typeface="Arial"/>
              </a:rPr>
              <a:t>U</a:t>
            </a:r>
            <a:r>
              <a:rPr sz="1100" spc="20" dirty="0">
                <a:latin typeface="Arial"/>
                <a:cs typeface="Arial"/>
              </a:rPr>
              <a:t>nit</a:t>
            </a:r>
            <a:endParaRPr sz="1100">
              <a:latin typeface="Arial"/>
              <a:cs typeface="Arial"/>
            </a:endParaRPr>
          </a:p>
          <a:p>
            <a:pPr marL="99060" marR="154940">
              <a:lnSpc>
                <a:spcPct val="108600"/>
              </a:lnSpc>
              <a:spcBef>
                <a:spcPts val="30"/>
              </a:spcBef>
            </a:pPr>
            <a:r>
              <a:rPr sz="700" spc="25" dirty="0">
                <a:latin typeface="Arial"/>
                <a:cs typeface="Arial"/>
              </a:rPr>
              <a:t>Add; Complement; </a:t>
            </a:r>
            <a:r>
              <a:rPr sz="700" spc="15" dirty="0">
                <a:latin typeface="Arial"/>
                <a:cs typeface="Arial"/>
              </a:rPr>
              <a:t>Shift;  </a:t>
            </a:r>
            <a:r>
              <a:rPr sz="700" spc="20" dirty="0">
                <a:latin typeface="Arial"/>
                <a:cs typeface="Arial"/>
              </a:rPr>
              <a:t>Rotate; </a:t>
            </a:r>
            <a:r>
              <a:rPr sz="700" spc="25" dirty="0">
                <a:latin typeface="Arial"/>
                <a:cs typeface="Arial"/>
              </a:rPr>
              <a:t>And; </a:t>
            </a:r>
            <a:r>
              <a:rPr sz="700" spc="20" dirty="0">
                <a:latin typeface="Arial"/>
                <a:cs typeface="Arial"/>
              </a:rPr>
              <a:t>Or; </a:t>
            </a:r>
            <a:r>
              <a:rPr sz="700" spc="25" dirty="0">
                <a:latin typeface="Arial"/>
                <a:cs typeface="Arial"/>
              </a:rPr>
              <a:t>Not;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Xor;  </a:t>
            </a:r>
            <a:r>
              <a:rPr sz="700" spc="15" dirty="0">
                <a:latin typeface="Arial"/>
                <a:cs typeface="Arial"/>
              </a:rPr>
              <a:t>Int. </a:t>
            </a:r>
            <a:r>
              <a:rPr sz="700" spc="20" dirty="0">
                <a:latin typeface="Arial"/>
                <a:cs typeface="Arial"/>
              </a:rPr>
              <a:t>Multiply; </a:t>
            </a:r>
            <a:r>
              <a:rPr sz="700" spc="15" dirty="0">
                <a:latin typeface="Arial"/>
                <a:cs typeface="Arial"/>
              </a:rPr>
              <a:t>Int.</a:t>
            </a:r>
            <a:r>
              <a:rPr sz="700" dirty="0">
                <a:latin typeface="Arial"/>
                <a:cs typeface="Arial"/>
              </a:rPr>
              <a:t> </a:t>
            </a:r>
            <a:r>
              <a:rPr sz="700" spc="25" dirty="0">
                <a:latin typeface="Arial"/>
                <a:cs typeface="Arial"/>
              </a:rPr>
              <a:t>Divide</a:t>
            </a:r>
            <a:endParaRPr sz="7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415918" y="1720596"/>
            <a:ext cx="510540" cy="306705"/>
          </a:xfrm>
          <a:custGeom>
            <a:avLst/>
            <a:gdLst/>
            <a:ahLst/>
            <a:cxnLst/>
            <a:rect l="l" t="t" r="r" b="b"/>
            <a:pathLst>
              <a:path w="510540" h="306705">
                <a:moveTo>
                  <a:pt x="76200" y="306324"/>
                </a:moveTo>
                <a:lnTo>
                  <a:pt x="76200" y="0"/>
                </a:lnTo>
                <a:lnTo>
                  <a:pt x="0" y="152400"/>
                </a:lnTo>
                <a:lnTo>
                  <a:pt x="76200" y="306324"/>
                </a:lnTo>
                <a:close/>
              </a:path>
              <a:path w="510540" h="306705">
                <a:moveTo>
                  <a:pt x="510540" y="230124"/>
                </a:moveTo>
                <a:lnTo>
                  <a:pt x="510540" y="76200"/>
                </a:lnTo>
                <a:lnTo>
                  <a:pt x="76200" y="76200"/>
                </a:lnTo>
                <a:lnTo>
                  <a:pt x="76200" y="230124"/>
                </a:lnTo>
                <a:lnTo>
                  <a:pt x="510540" y="230124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15918" y="1720595"/>
            <a:ext cx="510540" cy="306705"/>
          </a:xfrm>
          <a:custGeom>
            <a:avLst/>
            <a:gdLst/>
            <a:ahLst/>
            <a:cxnLst/>
            <a:rect l="l" t="t" r="r" b="b"/>
            <a:pathLst>
              <a:path w="510540" h="306705">
                <a:moveTo>
                  <a:pt x="510539" y="230123"/>
                </a:moveTo>
                <a:lnTo>
                  <a:pt x="76199" y="230123"/>
                </a:lnTo>
                <a:lnTo>
                  <a:pt x="76199" y="306323"/>
                </a:lnTo>
                <a:lnTo>
                  <a:pt x="0" y="152399"/>
                </a:lnTo>
                <a:lnTo>
                  <a:pt x="76199" y="0"/>
                </a:lnTo>
                <a:lnTo>
                  <a:pt x="76199" y="76199"/>
                </a:lnTo>
                <a:lnTo>
                  <a:pt x="510539" y="76199"/>
                </a:lnTo>
                <a:lnTo>
                  <a:pt x="510539" y="230123"/>
                </a:lnTo>
                <a:close/>
              </a:path>
            </a:pathLst>
          </a:custGeom>
          <a:ln w="7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57294" y="1941576"/>
            <a:ext cx="169545" cy="4291965"/>
          </a:xfrm>
          <a:custGeom>
            <a:avLst/>
            <a:gdLst/>
            <a:ahLst/>
            <a:cxnLst/>
            <a:rect l="l" t="t" r="r" b="b"/>
            <a:pathLst>
              <a:path w="169545" h="4291965">
                <a:moveTo>
                  <a:pt x="0" y="4291584"/>
                </a:moveTo>
                <a:lnTo>
                  <a:pt x="0" y="0"/>
                </a:lnTo>
                <a:lnTo>
                  <a:pt x="169164" y="0"/>
                </a:lnTo>
                <a:lnTo>
                  <a:pt x="169164" y="4291584"/>
                </a:lnTo>
                <a:lnTo>
                  <a:pt x="0" y="4291584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57293" y="1941575"/>
            <a:ext cx="0" cy="4121150"/>
          </a:xfrm>
          <a:custGeom>
            <a:avLst/>
            <a:gdLst/>
            <a:ahLst/>
            <a:cxnLst/>
            <a:rect l="l" t="t" r="r" b="b"/>
            <a:pathLst>
              <a:path h="4121150">
                <a:moveTo>
                  <a:pt x="0" y="0"/>
                </a:moveTo>
                <a:lnTo>
                  <a:pt x="0" y="4120896"/>
                </a:lnTo>
              </a:path>
            </a:pathLst>
          </a:custGeom>
          <a:ln w="7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26457" y="1941575"/>
            <a:ext cx="0" cy="4291965"/>
          </a:xfrm>
          <a:custGeom>
            <a:avLst/>
            <a:gdLst/>
            <a:ahLst/>
            <a:cxnLst/>
            <a:rect l="l" t="t" r="r" b="b"/>
            <a:pathLst>
              <a:path h="4291965">
                <a:moveTo>
                  <a:pt x="0" y="4291583"/>
                </a:moveTo>
                <a:lnTo>
                  <a:pt x="0" y="0"/>
                </a:lnTo>
              </a:path>
            </a:pathLst>
          </a:custGeom>
          <a:ln w="7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57293" y="6233159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163" y="0"/>
                </a:lnTo>
              </a:path>
            </a:pathLst>
          </a:custGeom>
          <a:ln w="7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763571" y="4837064"/>
            <a:ext cx="170180" cy="9302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100" b="1" spc="20" dirty="0">
                <a:latin typeface="Arial"/>
                <a:cs typeface="Arial"/>
              </a:rPr>
              <a:t>Control</a:t>
            </a:r>
            <a:r>
              <a:rPr sz="1100" b="1" spc="21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Bus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415918" y="6062472"/>
            <a:ext cx="353695" cy="170815"/>
          </a:xfrm>
          <a:custGeom>
            <a:avLst/>
            <a:gdLst/>
            <a:ahLst/>
            <a:cxnLst/>
            <a:rect l="l" t="t" r="r" b="b"/>
            <a:pathLst>
              <a:path w="353695" h="170814">
                <a:moveTo>
                  <a:pt x="0" y="170688"/>
                </a:moveTo>
                <a:lnTo>
                  <a:pt x="353568" y="170688"/>
                </a:lnTo>
                <a:lnTo>
                  <a:pt x="353568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02201" y="6062471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5">
                <a:moveTo>
                  <a:pt x="367283" y="0"/>
                </a:moveTo>
                <a:lnTo>
                  <a:pt x="0" y="0"/>
                </a:lnTo>
              </a:path>
            </a:pathLst>
          </a:custGeom>
          <a:ln w="7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402201" y="6233159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5">
                <a:moveTo>
                  <a:pt x="367283" y="0"/>
                </a:moveTo>
                <a:lnTo>
                  <a:pt x="0" y="0"/>
                </a:lnTo>
              </a:path>
            </a:pathLst>
          </a:custGeom>
          <a:ln w="7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45230" y="6062472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0" y="0"/>
                </a:moveTo>
                <a:lnTo>
                  <a:pt x="0" y="170688"/>
                </a:lnTo>
                <a:lnTo>
                  <a:pt x="170688" y="170688"/>
                </a:lnTo>
                <a:lnTo>
                  <a:pt x="170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45230" y="6062471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>
                <a:moveTo>
                  <a:pt x="170687" y="0"/>
                </a:moveTo>
                <a:lnTo>
                  <a:pt x="0" y="0"/>
                </a:lnTo>
              </a:path>
            </a:pathLst>
          </a:custGeom>
          <a:ln w="7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45230" y="6233159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>
                <a:moveTo>
                  <a:pt x="170687" y="0"/>
                </a:moveTo>
                <a:lnTo>
                  <a:pt x="0" y="0"/>
                </a:lnTo>
              </a:path>
            </a:pathLst>
          </a:custGeom>
          <a:ln w="7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15918" y="6062471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687"/>
                </a:lnTo>
              </a:path>
            </a:pathLst>
          </a:custGeom>
          <a:ln w="7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45230" y="6062471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687"/>
                </a:lnTo>
              </a:path>
            </a:pathLst>
          </a:custGeom>
          <a:ln w="7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97586" y="1347216"/>
            <a:ext cx="3412490" cy="1053465"/>
          </a:xfrm>
          <a:custGeom>
            <a:avLst/>
            <a:gdLst/>
            <a:ahLst/>
            <a:cxnLst/>
            <a:rect l="l" t="t" r="r" b="b"/>
            <a:pathLst>
              <a:path w="3412490" h="1053464">
                <a:moveTo>
                  <a:pt x="0" y="0"/>
                </a:moveTo>
                <a:lnTo>
                  <a:pt x="0" y="1053084"/>
                </a:lnTo>
                <a:lnTo>
                  <a:pt x="3412236" y="1053084"/>
                </a:lnTo>
                <a:lnTo>
                  <a:pt x="34122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97586" y="1347215"/>
            <a:ext cx="3412490" cy="1053465"/>
          </a:xfrm>
          <a:custGeom>
            <a:avLst/>
            <a:gdLst/>
            <a:ahLst/>
            <a:cxnLst/>
            <a:rect l="l" t="t" r="r" b="b"/>
            <a:pathLst>
              <a:path w="3412490" h="1053464">
                <a:moveTo>
                  <a:pt x="0" y="0"/>
                </a:moveTo>
                <a:lnTo>
                  <a:pt x="3412235" y="0"/>
                </a:lnTo>
                <a:lnTo>
                  <a:pt x="3412235" y="1053083"/>
                </a:lnTo>
                <a:lnTo>
                  <a:pt x="0" y="1053083"/>
                </a:lnTo>
                <a:lnTo>
                  <a:pt x="0" y="0"/>
                </a:lnTo>
                <a:close/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14806" y="2412492"/>
            <a:ext cx="512445" cy="1275715"/>
          </a:xfrm>
          <a:custGeom>
            <a:avLst/>
            <a:gdLst/>
            <a:ahLst/>
            <a:cxnLst/>
            <a:rect l="l" t="t" r="r" b="b"/>
            <a:pathLst>
              <a:path w="512445" h="1275714">
                <a:moveTo>
                  <a:pt x="512064" y="128016"/>
                </a:moveTo>
                <a:lnTo>
                  <a:pt x="256032" y="0"/>
                </a:lnTo>
                <a:lnTo>
                  <a:pt x="0" y="128016"/>
                </a:lnTo>
                <a:lnTo>
                  <a:pt x="128016" y="128016"/>
                </a:lnTo>
                <a:lnTo>
                  <a:pt x="128016" y="1275588"/>
                </a:lnTo>
                <a:lnTo>
                  <a:pt x="384048" y="1275588"/>
                </a:lnTo>
                <a:lnTo>
                  <a:pt x="384048" y="128016"/>
                </a:lnTo>
                <a:lnTo>
                  <a:pt x="512064" y="128016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14806" y="2412491"/>
            <a:ext cx="512445" cy="1275715"/>
          </a:xfrm>
          <a:custGeom>
            <a:avLst/>
            <a:gdLst/>
            <a:ahLst/>
            <a:cxnLst/>
            <a:rect l="l" t="t" r="r" b="b"/>
            <a:pathLst>
              <a:path w="512445" h="1275714">
                <a:moveTo>
                  <a:pt x="128015" y="1275587"/>
                </a:moveTo>
                <a:lnTo>
                  <a:pt x="128015" y="128015"/>
                </a:lnTo>
                <a:lnTo>
                  <a:pt x="0" y="128015"/>
                </a:lnTo>
                <a:lnTo>
                  <a:pt x="256031" y="0"/>
                </a:lnTo>
                <a:lnTo>
                  <a:pt x="512063" y="128015"/>
                </a:lnTo>
                <a:lnTo>
                  <a:pt x="384047" y="128015"/>
                </a:lnTo>
                <a:lnTo>
                  <a:pt x="384047" y="1275587"/>
                </a:lnTo>
                <a:lnTo>
                  <a:pt x="128015" y="1275587"/>
                </a:lnTo>
                <a:close/>
              </a:path>
            </a:pathLst>
          </a:custGeom>
          <a:ln w="7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3791772" y="2592213"/>
            <a:ext cx="170180" cy="920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100" b="1" spc="20" dirty="0">
                <a:latin typeface="Arial"/>
                <a:cs typeface="Arial"/>
              </a:rPr>
              <a:t>Address</a:t>
            </a:r>
            <a:r>
              <a:rPr sz="1100" b="1" spc="-70" dirty="0">
                <a:latin typeface="Arial"/>
                <a:cs typeface="Arial"/>
              </a:rPr>
              <a:t> </a:t>
            </a:r>
            <a:r>
              <a:rPr sz="1100" b="1" spc="30" dirty="0">
                <a:latin typeface="Arial"/>
                <a:cs typeface="Arial"/>
              </a:rPr>
              <a:t>Bus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880851" y="3684633"/>
            <a:ext cx="1351280" cy="19304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905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50"/>
              </a:spcBef>
            </a:pPr>
            <a:r>
              <a:rPr sz="1100" b="1" spc="15" dirty="0">
                <a:latin typeface="Arial"/>
                <a:cs typeface="Arial"/>
              </a:rPr>
              <a:t>I</a:t>
            </a:r>
            <a:r>
              <a:rPr sz="1100" spc="15" dirty="0">
                <a:latin typeface="Arial"/>
                <a:cs typeface="Arial"/>
              </a:rPr>
              <a:t>nstruction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R</a:t>
            </a:r>
            <a:r>
              <a:rPr sz="1100" spc="10" dirty="0">
                <a:latin typeface="Arial"/>
                <a:cs typeface="Arial"/>
              </a:rPr>
              <a:t>egister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880851" y="3885960"/>
            <a:ext cx="1351280" cy="19431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240"/>
              </a:lnSpc>
            </a:pPr>
            <a:r>
              <a:rPr sz="1100" b="1" spc="20" dirty="0">
                <a:latin typeface="Arial"/>
                <a:cs typeface="Arial"/>
              </a:rPr>
              <a:t>D</a:t>
            </a:r>
            <a:r>
              <a:rPr sz="1100" spc="20" dirty="0">
                <a:latin typeface="Arial"/>
                <a:cs typeface="Arial"/>
              </a:rPr>
              <a:t>ata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R</a:t>
            </a:r>
            <a:r>
              <a:rPr sz="1100" spc="10" dirty="0">
                <a:latin typeface="Arial"/>
                <a:cs typeface="Arial"/>
              </a:rPr>
              <a:t>egister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175495" y="3684633"/>
            <a:ext cx="1351280" cy="19304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100" b="1" spc="20" dirty="0">
                <a:latin typeface="Arial"/>
                <a:cs typeface="Arial"/>
              </a:rPr>
              <a:t>P</a:t>
            </a:r>
            <a:r>
              <a:rPr sz="1100" spc="20" dirty="0">
                <a:latin typeface="Arial"/>
                <a:cs typeface="Arial"/>
              </a:rPr>
              <a:t>rogram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C</a:t>
            </a:r>
            <a:r>
              <a:rPr sz="1100" spc="15" dirty="0">
                <a:latin typeface="Arial"/>
                <a:cs typeface="Arial"/>
              </a:rPr>
              <a:t>ounter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175495" y="3885960"/>
            <a:ext cx="1351280" cy="19431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240"/>
              </a:lnSpc>
            </a:pPr>
            <a:r>
              <a:rPr sz="1100" b="1" spc="15" dirty="0">
                <a:latin typeface="Arial"/>
                <a:cs typeface="Arial"/>
              </a:rPr>
              <a:t>A</a:t>
            </a:r>
            <a:r>
              <a:rPr sz="1100" spc="15" dirty="0">
                <a:latin typeface="Arial"/>
                <a:cs typeface="Arial"/>
              </a:rPr>
              <a:t>ddress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R</a:t>
            </a:r>
            <a:r>
              <a:rPr sz="1100" spc="10" dirty="0">
                <a:latin typeface="Arial"/>
                <a:cs typeface="Arial"/>
              </a:rPr>
              <a:t>egister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421264" y="1323409"/>
            <a:ext cx="2401570" cy="156654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72720" algn="ctr">
              <a:lnSpc>
                <a:spcPct val="100000"/>
              </a:lnSpc>
              <a:spcBef>
                <a:spcPts val="300"/>
              </a:spcBef>
            </a:pPr>
            <a:r>
              <a:rPr sz="2850" spc="-10" dirty="0">
                <a:latin typeface="Arial"/>
                <a:cs typeface="Arial"/>
              </a:rPr>
              <a:t>MEMORY</a:t>
            </a:r>
            <a:endParaRPr sz="2850">
              <a:latin typeface="Arial"/>
              <a:cs typeface="Arial"/>
            </a:endParaRPr>
          </a:p>
          <a:p>
            <a:pPr marL="170180" algn="ctr">
              <a:lnSpc>
                <a:spcPct val="100000"/>
              </a:lnSpc>
              <a:spcBef>
                <a:spcPts val="130"/>
              </a:spcBef>
            </a:pPr>
            <a:r>
              <a:rPr sz="1700" spc="-5" dirty="0">
                <a:latin typeface="Arial"/>
                <a:cs typeface="Arial"/>
              </a:rPr>
              <a:t>(data </a:t>
            </a:r>
            <a:r>
              <a:rPr sz="1700" dirty="0">
                <a:latin typeface="Arial"/>
                <a:cs typeface="Arial"/>
              </a:rPr>
              <a:t>+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program)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tabLst>
                <a:tab pos="1875789" algn="l"/>
              </a:tabLst>
            </a:pPr>
            <a:r>
              <a:rPr sz="1500" spc="15" dirty="0">
                <a:latin typeface="Arial"/>
                <a:cs typeface="Arial"/>
              </a:rPr>
              <a:t>A</a:t>
            </a:r>
            <a:r>
              <a:rPr sz="1500" spc="-5" dirty="0">
                <a:latin typeface="Arial"/>
                <a:cs typeface="Arial"/>
              </a:rPr>
              <a:t>DD</a:t>
            </a:r>
            <a:r>
              <a:rPr sz="1500" spc="55" dirty="0">
                <a:latin typeface="Arial"/>
                <a:cs typeface="Arial"/>
              </a:rPr>
              <a:t>R</a:t>
            </a:r>
            <a:r>
              <a:rPr sz="1500" spc="-35" dirty="0">
                <a:latin typeface="Arial"/>
                <a:cs typeface="Arial"/>
              </a:rPr>
              <a:t>E</a:t>
            </a:r>
            <a:r>
              <a:rPr sz="1500" spc="15" dirty="0">
                <a:latin typeface="Arial"/>
                <a:cs typeface="Arial"/>
              </a:rPr>
              <a:t>S</a:t>
            </a:r>
            <a:r>
              <a:rPr sz="1500" spc="20" dirty="0">
                <a:latin typeface="Arial"/>
                <a:cs typeface="Arial"/>
              </a:rPr>
              <a:t>S</a:t>
            </a:r>
            <a:r>
              <a:rPr sz="1500" dirty="0">
                <a:latin typeface="Arial"/>
                <a:cs typeface="Arial"/>
              </a:rPr>
              <a:t>	</a:t>
            </a:r>
            <a:r>
              <a:rPr sz="1500" spc="-5" dirty="0">
                <a:latin typeface="Arial"/>
                <a:cs typeface="Arial"/>
              </a:rPr>
              <a:t>D</a:t>
            </a:r>
            <a:r>
              <a:rPr sz="1500" spc="15" dirty="0">
                <a:latin typeface="Arial"/>
                <a:cs typeface="Arial"/>
              </a:rPr>
              <a:t>A</a:t>
            </a:r>
            <a:r>
              <a:rPr sz="1500" spc="-10" dirty="0">
                <a:latin typeface="Arial"/>
                <a:cs typeface="Arial"/>
              </a:rPr>
              <a:t>T</a:t>
            </a:r>
            <a:r>
              <a:rPr sz="1500" spc="20" dirty="0">
                <a:latin typeface="Arial"/>
                <a:cs typeface="Arial"/>
              </a:rPr>
              <a:t>A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77165" algn="ctr">
              <a:lnSpc>
                <a:spcPct val="100000"/>
              </a:lnSpc>
              <a:spcBef>
                <a:spcPts val="960"/>
              </a:spcBef>
            </a:pPr>
            <a:r>
              <a:rPr sz="1000" b="1" spc="-5" dirty="0">
                <a:latin typeface="Arial"/>
                <a:cs typeface="Arial"/>
              </a:rPr>
              <a:t>Address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196067" y="1453919"/>
            <a:ext cx="191770" cy="8483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80"/>
              </a:lnSpc>
            </a:pPr>
            <a:r>
              <a:rPr sz="1300" spc="10" dirty="0">
                <a:latin typeface="Arial"/>
                <a:cs typeface="Arial"/>
              </a:rPr>
              <a:t>CONTROL</a:t>
            </a:r>
            <a:endParaRPr sz="13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873630" y="3881627"/>
            <a:ext cx="1365885" cy="0"/>
          </a:xfrm>
          <a:custGeom>
            <a:avLst/>
            <a:gdLst/>
            <a:ahLst/>
            <a:cxnLst/>
            <a:rect l="l" t="t" r="r" b="b"/>
            <a:pathLst>
              <a:path w="1365885">
                <a:moveTo>
                  <a:pt x="0" y="0"/>
                </a:moveTo>
                <a:lnTo>
                  <a:pt x="1365503" y="0"/>
                </a:lnTo>
              </a:path>
            </a:pathLst>
          </a:custGeom>
          <a:ln w="8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71321" y="3881627"/>
            <a:ext cx="1363980" cy="0"/>
          </a:xfrm>
          <a:custGeom>
            <a:avLst/>
            <a:gdLst/>
            <a:ahLst/>
            <a:cxnLst/>
            <a:rect l="l" t="t" r="r" b="b"/>
            <a:pathLst>
              <a:path w="1363979">
                <a:moveTo>
                  <a:pt x="0" y="0"/>
                </a:moveTo>
                <a:lnTo>
                  <a:pt x="1363979" y="0"/>
                </a:lnTo>
              </a:path>
            </a:pathLst>
          </a:custGeom>
          <a:ln w="8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300350" y="2414016"/>
            <a:ext cx="512445" cy="1263650"/>
          </a:xfrm>
          <a:custGeom>
            <a:avLst/>
            <a:gdLst/>
            <a:ahLst/>
            <a:cxnLst/>
            <a:rect l="l" t="t" r="r" b="b"/>
            <a:pathLst>
              <a:path w="512445" h="1263650">
                <a:moveTo>
                  <a:pt x="512064" y="128016"/>
                </a:moveTo>
                <a:lnTo>
                  <a:pt x="256032" y="0"/>
                </a:lnTo>
                <a:lnTo>
                  <a:pt x="0" y="128016"/>
                </a:lnTo>
                <a:lnTo>
                  <a:pt x="128016" y="128016"/>
                </a:lnTo>
                <a:lnTo>
                  <a:pt x="128016" y="1199388"/>
                </a:lnTo>
                <a:lnTo>
                  <a:pt x="256032" y="1263396"/>
                </a:lnTo>
                <a:lnTo>
                  <a:pt x="384048" y="1199388"/>
                </a:lnTo>
                <a:lnTo>
                  <a:pt x="384048" y="128016"/>
                </a:lnTo>
                <a:lnTo>
                  <a:pt x="512064" y="128016"/>
                </a:lnTo>
                <a:close/>
              </a:path>
              <a:path w="512445" h="1263650">
                <a:moveTo>
                  <a:pt x="128016" y="1199388"/>
                </a:moveTo>
                <a:lnTo>
                  <a:pt x="128016" y="1135380"/>
                </a:lnTo>
                <a:lnTo>
                  <a:pt x="0" y="1135380"/>
                </a:lnTo>
                <a:lnTo>
                  <a:pt x="128016" y="1199388"/>
                </a:lnTo>
                <a:close/>
              </a:path>
              <a:path w="512445" h="1263650">
                <a:moveTo>
                  <a:pt x="512064" y="1135380"/>
                </a:moveTo>
                <a:lnTo>
                  <a:pt x="384048" y="1135380"/>
                </a:lnTo>
                <a:lnTo>
                  <a:pt x="384048" y="1199388"/>
                </a:lnTo>
                <a:lnTo>
                  <a:pt x="512064" y="113538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00350" y="2414016"/>
            <a:ext cx="512445" cy="1263650"/>
          </a:xfrm>
          <a:custGeom>
            <a:avLst/>
            <a:gdLst/>
            <a:ahLst/>
            <a:cxnLst/>
            <a:rect l="l" t="t" r="r" b="b"/>
            <a:pathLst>
              <a:path w="512445" h="1263650">
                <a:moveTo>
                  <a:pt x="128015" y="1135379"/>
                </a:moveTo>
                <a:lnTo>
                  <a:pt x="0" y="1135379"/>
                </a:lnTo>
                <a:lnTo>
                  <a:pt x="256031" y="1263395"/>
                </a:lnTo>
                <a:lnTo>
                  <a:pt x="512063" y="1135379"/>
                </a:lnTo>
                <a:lnTo>
                  <a:pt x="384047" y="1135379"/>
                </a:lnTo>
                <a:lnTo>
                  <a:pt x="384047" y="128015"/>
                </a:lnTo>
                <a:lnTo>
                  <a:pt x="512063" y="128015"/>
                </a:lnTo>
                <a:lnTo>
                  <a:pt x="256031" y="0"/>
                </a:lnTo>
                <a:lnTo>
                  <a:pt x="0" y="128015"/>
                </a:lnTo>
                <a:lnTo>
                  <a:pt x="128015" y="128015"/>
                </a:lnTo>
                <a:lnTo>
                  <a:pt x="128015" y="1135379"/>
                </a:lnTo>
                <a:close/>
              </a:path>
            </a:pathLst>
          </a:custGeom>
          <a:ln w="7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5478839" y="2721753"/>
            <a:ext cx="170180" cy="6546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05"/>
              </a:lnSpc>
            </a:pPr>
            <a:r>
              <a:rPr sz="1100" b="1" spc="15" dirty="0">
                <a:latin typeface="Arial"/>
                <a:cs typeface="Arial"/>
              </a:rPr>
              <a:t>Data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25" dirty="0">
                <a:latin typeface="Arial"/>
                <a:cs typeface="Arial"/>
              </a:rPr>
              <a:t>Bus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363090" y="3339084"/>
            <a:ext cx="681355" cy="273050"/>
          </a:xfrm>
          <a:custGeom>
            <a:avLst/>
            <a:gdLst/>
            <a:ahLst/>
            <a:cxnLst/>
            <a:rect l="l" t="t" r="r" b="b"/>
            <a:pathLst>
              <a:path w="681354" h="273050">
                <a:moveTo>
                  <a:pt x="0" y="0"/>
                </a:moveTo>
                <a:lnTo>
                  <a:pt x="0" y="272796"/>
                </a:lnTo>
                <a:lnTo>
                  <a:pt x="681228" y="272796"/>
                </a:lnTo>
                <a:lnTo>
                  <a:pt x="68122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363089" y="3339083"/>
            <a:ext cx="681355" cy="273050"/>
          </a:xfrm>
          <a:custGeom>
            <a:avLst/>
            <a:gdLst/>
            <a:ahLst/>
            <a:cxnLst/>
            <a:rect l="l" t="t" r="r" b="b"/>
            <a:pathLst>
              <a:path w="681354" h="273050">
                <a:moveTo>
                  <a:pt x="0" y="272795"/>
                </a:moveTo>
                <a:lnTo>
                  <a:pt x="681227" y="272795"/>
                </a:lnTo>
                <a:lnTo>
                  <a:pt x="681227" y="0"/>
                </a:lnTo>
                <a:lnTo>
                  <a:pt x="0" y="0"/>
                </a:lnTo>
                <a:lnTo>
                  <a:pt x="0" y="272795"/>
                </a:lnTo>
                <a:close/>
              </a:path>
            </a:pathLst>
          </a:custGeom>
          <a:ln w="8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4363089" y="3467100"/>
            <a:ext cx="681355" cy="144780"/>
          </a:xfrm>
          <a:prstGeom prst="rect">
            <a:avLst/>
          </a:prstGeom>
          <a:solidFill>
            <a:srgbClr val="FFFFFF"/>
          </a:solidFill>
          <a:ln w="866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950"/>
              </a:lnSpc>
            </a:pPr>
            <a:r>
              <a:rPr sz="1700" b="1" spc="5" dirty="0">
                <a:latin typeface="Arial"/>
                <a:cs typeface="Arial"/>
              </a:rPr>
              <a:t>CPU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1886590" y="1921764"/>
            <a:ext cx="1012190" cy="749935"/>
          </a:xfrm>
          <a:custGeom>
            <a:avLst/>
            <a:gdLst/>
            <a:ahLst/>
            <a:cxnLst/>
            <a:rect l="l" t="t" r="r" b="b"/>
            <a:pathLst>
              <a:path w="1012189" h="749935">
                <a:moveTo>
                  <a:pt x="954175" y="56471"/>
                </a:moveTo>
                <a:lnTo>
                  <a:pt x="946437" y="45889"/>
                </a:lnTo>
                <a:lnTo>
                  <a:pt x="0" y="739140"/>
                </a:lnTo>
                <a:lnTo>
                  <a:pt x="7620" y="749808"/>
                </a:lnTo>
                <a:lnTo>
                  <a:pt x="954175" y="56471"/>
                </a:lnTo>
                <a:close/>
              </a:path>
              <a:path w="1012189" h="749935">
                <a:moveTo>
                  <a:pt x="1011936" y="6096"/>
                </a:moveTo>
                <a:lnTo>
                  <a:pt x="912876" y="0"/>
                </a:lnTo>
                <a:lnTo>
                  <a:pt x="946437" y="45889"/>
                </a:lnTo>
                <a:lnTo>
                  <a:pt x="957072" y="38100"/>
                </a:lnTo>
                <a:lnTo>
                  <a:pt x="964692" y="48768"/>
                </a:lnTo>
                <a:lnTo>
                  <a:pt x="964692" y="70850"/>
                </a:lnTo>
                <a:lnTo>
                  <a:pt x="987552" y="102108"/>
                </a:lnTo>
                <a:lnTo>
                  <a:pt x="1011936" y="6096"/>
                </a:lnTo>
                <a:close/>
              </a:path>
              <a:path w="1012189" h="749935">
                <a:moveTo>
                  <a:pt x="964692" y="48768"/>
                </a:moveTo>
                <a:lnTo>
                  <a:pt x="957072" y="38100"/>
                </a:lnTo>
                <a:lnTo>
                  <a:pt x="946437" y="45889"/>
                </a:lnTo>
                <a:lnTo>
                  <a:pt x="954175" y="56471"/>
                </a:lnTo>
                <a:lnTo>
                  <a:pt x="964692" y="48768"/>
                </a:lnTo>
                <a:close/>
              </a:path>
              <a:path w="1012189" h="749935">
                <a:moveTo>
                  <a:pt x="964692" y="70850"/>
                </a:moveTo>
                <a:lnTo>
                  <a:pt x="964692" y="48768"/>
                </a:lnTo>
                <a:lnTo>
                  <a:pt x="954175" y="56471"/>
                </a:lnTo>
                <a:lnTo>
                  <a:pt x="964692" y="70850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53905" y="2648712"/>
            <a:ext cx="1888489" cy="1377950"/>
          </a:xfrm>
          <a:custGeom>
            <a:avLst/>
            <a:gdLst/>
            <a:ahLst/>
            <a:cxnLst/>
            <a:rect l="l" t="t" r="r" b="b"/>
            <a:pathLst>
              <a:path w="1888489" h="1377950">
                <a:moveTo>
                  <a:pt x="0" y="0"/>
                </a:moveTo>
                <a:lnTo>
                  <a:pt x="0" y="1377696"/>
                </a:lnTo>
                <a:lnTo>
                  <a:pt x="1888236" y="1377696"/>
                </a:lnTo>
                <a:lnTo>
                  <a:pt x="18882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49330" y="2644140"/>
            <a:ext cx="1897380" cy="1386840"/>
          </a:xfrm>
          <a:custGeom>
            <a:avLst/>
            <a:gdLst/>
            <a:ahLst/>
            <a:cxnLst/>
            <a:rect l="l" t="t" r="r" b="b"/>
            <a:pathLst>
              <a:path w="1897380" h="1386839">
                <a:moveTo>
                  <a:pt x="1897380" y="1386840"/>
                </a:moveTo>
                <a:lnTo>
                  <a:pt x="1897380" y="0"/>
                </a:lnTo>
                <a:lnTo>
                  <a:pt x="0" y="0"/>
                </a:lnTo>
                <a:lnTo>
                  <a:pt x="0" y="1386840"/>
                </a:lnTo>
                <a:lnTo>
                  <a:pt x="4575" y="1386840"/>
                </a:lnTo>
                <a:lnTo>
                  <a:pt x="4575" y="9144"/>
                </a:lnTo>
                <a:lnTo>
                  <a:pt x="9147" y="4572"/>
                </a:lnTo>
                <a:lnTo>
                  <a:pt x="9147" y="9144"/>
                </a:lnTo>
                <a:lnTo>
                  <a:pt x="1888236" y="9144"/>
                </a:lnTo>
                <a:lnTo>
                  <a:pt x="1888236" y="4572"/>
                </a:lnTo>
                <a:lnTo>
                  <a:pt x="1892808" y="9144"/>
                </a:lnTo>
                <a:lnTo>
                  <a:pt x="1892808" y="1386840"/>
                </a:lnTo>
                <a:lnTo>
                  <a:pt x="1897380" y="1386840"/>
                </a:lnTo>
                <a:close/>
              </a:path>
              <a:path w="1897380" h="1386839">
                <a:moveTo>
                  <a:pt x="9147" y="9144"/>
                </a:moveTo>
                <a:lnTo>
                  <a:pt x="9147" y="4572"/>
                </a:lnTo>
                <a:lnTo>
                  <a:pt x="4575" y="9144"/>
                </a:lnTo>
                <a:lnTo>
                  <a:pt x="9147" y="9144"/>
                </a:lnTo>
                <a:close/>
              </a:path>
              <a:path w="1897380" h="1386839">
                <a:moveTo>
                  <a:pt x="9147" y="1377696"/>
                </a:moveTo>
                <a:lnTo>
                  <a:pt x="9147" y="9144"/>
                </a:lnTo>
                <a:lnTo>
                  <a:pt x="4575" y="9144"/>
                </a:lnTo>
                <a:lnTo>
                  <a:pt x="4575" y="1377696"/>
                </a:lnTo>
                <a:lnTo>
                  <a:pt x="9147" y="1377696"/>
                </a:lnTo>
                <a:close/>
              </a:path>
              <a:path w="1897380" h="1386839">
                <a:moveTo>
                  <a:pt x="1892808" y="1377696"/>
                </a:moveTo>
                <a:lnTo>
                  <a:pt x="4575" y="1377696"/>
                </a:lnTo>
                <a:lnTo>
                  <a:pt x="9147" y="1382268"/>
                </a:lnTo>
                <a:lnTo>
                  <a:pt x="9147" y="1386840"/>
                </a:lnTo>
                <a:lnTo>
                  <a:pt x="1888236" y="1386840"/>
                </a:lnTo>
                <a:lnTo>
                  <a:pt x="1888236" y="1382268"/>
                </a:lnTo>
                <a:lnTo>
                  <a:pt x="1892808" y="1377696"/>
                </a:lnTo>
                <a:close/>
              </a:path>
              <a:path w="1897380" h="1386839">
                <a:moveTo>
                  <a:pt x="9147" y="1386840"/>
                </a:moveTo>
                <a:lnTo>
                  <a:pt x="9147" y="1382268"/>
                </a:lnTo>
                <a:lnTo>
                  <a:pt x="4575" y="1377696"/>
                </a:lnTo>
                <a:lnTo>
                  <a:pt x="4575" y="1386840"/>
                </a:lnTo>
                <a:lnTo>
                  <a:pt x="9147" y="1386840"/>
                </a:lnTo>
                <a:close/>
              </a:path>
              <a:path w="1897380" h="1386839">
                <a:moveTo>
                  <a:pt x="1892808" y="9144"/>
                </a:moveTo>
                <a:lnTo>
                  <a:pt x="1888236" y="4572"/>
                </a:lnTo>
                <a:lnTo>
                  <a:pt x="1888236" y="9144"/>
                </a:lnTo>
                <a:lnTo>
                  <a:pt x="1892808" y="9144"/>
                </a:lnTo>
                <a:close/>
              </a:path>
              <a:path w="1897380" h="1386839">
                <a:moveTo>
                  <a:pt x="1892808" y="1377696"/>
                </a:moveTo>
                <a:lnTo>
                  <a:pt x="1892808" y="9144"/>
                </a:lnTo>
                <a:lnTo>
                  <a:pt x="1888236" y="9144"/>
                </a:lnTo>
                <a:lnTo>
                  <a:pt x="1888236" y="1377696"/>
                </a:lnTo>
                <a:lnTo>
                  <a:pt x="1892808" y="1377696"/>
                </a:lnTo>
                <a:close/>
              </a:path>
              <a:path w="1897380" h="1386839">
                <a:moveTo>
                  <a:pt x="1892808" y="1386840"/>
                </a:moveTo>
                <a:lnTo>
                  <a:pt x="1892808" y="1377696"/>
                </a:lnTo>
                <a:lnTo>
                  <a:pt x="1888236" y="1382268"/>
                </a:lnTo>
                <a:lnTo>
                  <a:pt x="1888236" y="1386840"/>
                </a:lnTo>
                <a:lnTo>
                  <a:pt x="1892808" y="1386840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953905" y="2675634"/>
            <a:ext cx="1888489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89" marR="115570" indent="-127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232CC"/>
                </a:solidFill>
                <a:latin typeface="Arial"/>
                <a:cs typeface="Arial"/>
              </a:rPr>
              <a:t>No </a:t>
            </a:r>
            <a:r>
              <a:rPr sz="1400" b="1" dirty="0">
                <a:solidFill>
                  <a:srgbClr val="3232CC"/>
                </a:solidFill>
                <a:latin typeface="Arial"/>
                <a:cs typeface="Arial"/>
              </a:rPr>
              <a:t>Modelo </a:t>
            </a:r>
            <a:r>
              <a:rPr sz="1400" b="1" spc="-5" dirty="0">
                <a:solidFill>
                  <a:srgbClr val="3232CC"/>
                </a:solidFill>
                <a:latin typeface="Arial"/>
                <a:cs typeface="Arial"/>
              </a:rPr>
              <a:t>de </a:t>
            </a:r>
            <a:r>
              <a:rPr sz="1400" b="1" spc="-10" dirty="0">
                <a:solidFill>
                  <a:srgbClr val="3232CC"/>
                </a:solidFill>
                <a:latin typeface="Arial"/>
                <a:cs typeface="Arial"/>
              </a:rPr>
              <a:t>von  </a:t>
            </a:r>
            <a:r>
              <a:rPr sz="1400" b="1" spc="-5" dirty="0">
                <a:solidFill>
                  <a:srgbClr val="3232CC"/>
                </a:solidFill>
                <a:latin typeface="Arial"/>
                <a:cs typeface="Arial"/>
              </a:rPr>
              <a:t>Neumann </a:t>
            </a:r>
            <a:r>
              <a:rPr sz="1400" b="1" dirty="0">
                <a:solidFill>
                  <a:srgbClr val="3232CC"/>
                </a:solidFill>
                <a:latin typeface="Arial"/>
                <a:cs typeface="Arial"/>
              </a:rPr>
              <a:t>existe  </a:t>
            </a:r>
            <a:r>
              <a:rPr sz="1400" b="1" spc="-5" dirty="0">
                <a:solidFill>
                  <a:srgbClr val="3232CC"/>
                </a:solidFill>
                <a:latin typeface="Arial"/>
                <a:cs typeface="Arial"/>
              </a:rPr>
              <a:t>apenas uma  </a:t>
            </a:r>
            <a:r>
              <a:rPr sz="1400" b="1" dirty="0">
                <a:solidFill>
                  <a:srgbClr val="3232CC"/>
                </a:solidFill>
                <a:latin typeface="Arial"/>
                <a:cs typeface="Arial"/>
              </a:rPr>
              <a:t>memória</a:t>
            </a:r>
            <a:r>
              <a:rPr sz="1400" b="1" spc="-8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232CC"/>
                </a:solidFill>
                <a:latin typeface="Arial"/>
                <a:cs typeface="Arial"/>
              </a:rPr>
              <a:t>partilhada  por instruções </a:t>
            </a:r>
            <a:r>
              <a:rPr sz="1400" b="1" dirty="0">
                <a:solidFill>
                  <a:srgbClr val="3232CC"/>
                </a:solidFill>
                <a:latin typeface="Arial"/>
                <a:cs typeface="Arial"/>
              </a:rPr>
              <a:t>e  </a:t>
            </a:r>
            <a:r>
              <a:rPr sz="1400" b="1" spc="-5" dirty="0">
                <a:solidFill>
                  <a:srgbClr val="3232CC"/>
                </a:solidFill>
                <a:latin typeface="Arial"/>
                <a:cs typeface="Arial"/>
              </a:rPr>
              <a:t>por</a:t>
            </a:r>
            <a:r>
              <a:rPr sz="1400" b="1" spc="-1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232CC"/>
                </a:solidFill>
                <a:latin typeface="Arial"/>
                <a:cs typeface="Arial"/>
              </a:rPr>
              <a:t>dados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" name="object 10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05" name="object 10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06" name="object 106"/>
          <p:cNvSpPr txBox="1"/>
          <p:nvPr/>
        </p:nvSpPr>
        <p:spPr>
          <a:xfrm>
            <a:off x="7838830" y="6766331"/>
            <a:ext cx="151828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400" b="1" spc="-10" dirty="0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sz="1400" b="1" spc="-15" dirty="0">
                <a:solidFill>
                  <a:srgbClr val="3200CC"/>
                </a:solidFill>
                <a:latin typeface="Arial"/>
                <a:cs typeface="Arial"/>
              </a:rPr>
              <a:t>11,12,13 </a:t>
            </a:r>
            <a:r>
              <a:rPr sz="1400" b="1" dirty="0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sz="1400" b="1" spc="-55" dirty="0">
                <a:solidFill>
                  <a:srgbClr val="3200CC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dirty="0">
                <a:solidFill>
                  <a:srgbClr val="3200CC"/>
                </a:solidFill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7498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Implementação de um </a:t>
            </a:r>
            <a:r>
              <a:rPr sz="2400" i="1" spc="-5" dirty="0">
                <a:latin typeface="Arial"/>
                <a:cs typeface="Arial"/>
              </a:rPr>
              <a:t>Datapath </a:t>
            </a:r>
            <a:r>
              <a:rPr sz="2400" spc="-5" dirty="0"/>
              <a:t>(Instruções de</a:t>
            </a:r>
            <a:r>
              <a:rPr sz="2400" spc="30" dirty="0"/>
              <a:t> </a:t>
            </a:r>
            <a:r>
              <a:rPr sz="2400" i="1" spc="-5" dirty="0">
                <a:latin typeface="Arial"/>
                <a:cs typeface="Arial"/>
              </a:rPr>
              <a:t>branch</a:t>
            </a:r>
            <a:r>
              <a:rPr sz="2400" spc="-5" dirty="0"/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9138" y="5434584"/>
            <a:ext cx="3455035" cy="410209"/>
          </a:xfrm>
          <a:custGeom>
            <a:avLst/>
            <a:gdLst/>
            <a:ahLst/>
            <a:cxnLst/>
            <a:rect l="l" t="t" r="r" b="b"/>
            <a:pathLst>
              <a:path w="3455035" h="410210">
                <a:moveTo>
                  <a:pt x="0" y="0"/>
                </a:moveTo>
                <a:lnTo>
                  <a:pt x="0" y="409956"/>
                </a:lnTo>
                <a:lnTo>
                  <a:pt x="3454908" y="409956"/>
                </a:lnTo>
                <a:lnTo>
                  <a:pt x="34549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3042" y="5428488"/>
            <a:ext cx="3469004" cy="422275"/>
          </a:xfrm>
          <a:custGeom>
            <a:avLst/>
            <a:gdLst/>
            <a:ahLst/>
            <a:cxnLst/>
            <a:rect l="l" t="t" r="r" b="b"/>
            <a:pathLst>
              <a:path w="3469004" h="422275">
                <a:moveTo>
                  <a:pt x="3468624" y="422148"/>
                </a:moveTo>
                <a:lnTo>
                  <a:pt x="3468624" y="0"/>
                </a:lnTo>
                <a:lnTo>
                  <a:pt x="0" y="0"/>
                </a:lnTo>
                <a:lnTo>
                  <a:pt x="0" y="422148"/>
                </a:lnTo>
                <a:lnTo>
                  <a:pt x="6096" y="42214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3454908" y="12192"/>
                </a:lnTo>
                <a:lnTo>
                  <a:pt x="3454908" y="6096"/>
                </a:lnTo>
                <a:lnTo>
                  <a:pt x="3461004" y="12192"/>
                </a:lnTo>
                <a:lnTo>
                  <a:pt x="3461004" y="422148"/>
                </a:lnTo>
                <a:lnTo>
                  <a:pt x="3468624" y="422148"/>
                </a:lnTo>
                <a:close/>
              </a:path>
              <a:path w="3469004" h="42227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3469004" h="422275">
                <a:moveTo>
                  <a:pt x="12192" y="409956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409956"/>
                </a:lnTo>
                <a:lnTo>
                  <a:pt x="12192" y="409956"/>
                </a:lnTo>
                <a:close/>
              </a:path>
              <a:path w="3469004" h="422275">
                <a:moveTo>
                  <a:pt x="3461004" y="409956"/>
                </a:moveTo>
                <a:lnTo>
                  <a:pt x="6096" y="409956"/>
                </a:lnTo>
                <a:lnTo>
                  <a:pt x="12192" y="416052"/>
                </a:lnTo>
                <a:lnTo>
                  <a:pt x="12192" y="422148"/>
                </a:lnTo>
                <a:lnTo>
                  <a:pt x="3454908" y="422148"/>
                </a:lnTo>
                <a:lnTo>
                  <a:pt x="3454908" y="416052"/>
                </a:lnTo>
                <a:lnTo>
                  <a:pt x="3461004" y="409956"/>
                </a:lnTo>
                <a:close/>
              </a:path>
              <a:path w="3469004" h="422275">
                <a:moveTo>
                  <a:pt x="12192" y="422148"/>
                </a:moveTo>
                <a:lnTo>
                  <a:pt x="12192" y="416052"/>
                </a:lnTo>
                <a:lnTo>
                  <a:pt x="6096" y="409956"/>
                </a:lnTo>
                <a:lnTo>
                  <a:pt x="6096" y="422148"/>
                </a:lnTo>
                <a:lnTo>
                  <a:pt x="12192" y="422148"/>
                </a:lnTo>
                <a:close/>
              </a:path>
              <a:path w="3469004" h="422275">
                <a:moveTo>
                  <a:pt x="3461004" y="12192"/>
                </a:moveTo>
                <a:lnTo>
                  <a:pt x="3454908" y="6096"/>
                </a:lnTo>
                <a:lnTo>
                  <a:pt x="3454908" y="12192"/>
                </a:lnTo>
                <a:lnTo>
                  <a:pt x="3461004" y="12192"/>
                </a:lnTo>
                <a:close/>
              </a:path>
              <a:path w="3469004" h="422275">
                <a:moveTo>
                  <a:pt x="3461004" y="409956"/>
                </a:moveTo>
                <a:lnTo>
                  <a:pt x="3461004" y="12192"/>
                </a:lnTo>
                <a:lnTo>
                  <a:pt x="3454908" y="12192"/>
                </a:lnTo>
                <a:lnTo>
                  <a:pt x="3454908" y="409956"/>
                </a:lnTo>
                <a:lnTo>
                  <a:pt x="3461004" y="409956"/>
                </a:lnTo>
                <a:close/>
              </a:path>
              <a:path w="3469004" h="422275">
                <a:moveTo>
                  <a:pt x="3461004" y="422148"/>
                </a:moveTo>
                <a:lnTo>
                  <a:pt x="3461004" y="409956"/>
                </a:lnTo>
                <a:lnTo>
                  <a:pt x="3454908" y="416052"/>
                </a:lnTo>
                <a:lnTo>
                  <a:pt x="3454908" y="422148"/>
                </a:lnTo>
                <a:lnTo>
                  <a:pt x="3461004" y="422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63941" y="1425041"/>
            <a:ext cx="7475855" cy="43643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700"/>
              </a:spcBef>
              <a:buChar char="•"/>
              <a:tabLst>
                <a:tab pos="194310" algn="l"/>
              </a:tabLst>
            </a:pPr>
            <a:r>
              <a:rPr sz="2000" dirty="0">
                <a:latin typeface="Arial"/>
                <a:cs typeface="Arial"/>
              </a:rPr>
              <a:t>Operações realizadas na execução de uma instrução de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branch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553720" lvl="1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i="1" spc="-5" dirty="0">
                <a:latin typeface="Arial"/>
                <a:cs typeface="Arial"/>
              </a:rPr>
              <a:t>Instruction </a:t>
            </a:r>
            <a:r>
              <a:rPr sz="2000" i="1" dirty="0">
                <a:latin typeface="Arial"/>
                <a:cs typeface="Arial"/>
              </a:rPr>
              <a:t>Fetch </a:t>
            </a:r>
            <a:r>
              <a:rPr sz="2000" spc="-5" dirty="0">
                <a:latin typeface="Arial"/>
                <a:cs typeface="Arial"/>
              </a:rPr>
              <a:t>(leitura </a:t>
            </a:r>
            <a:r>
              <a:rPr sz="2000" dirty="0">
                <a:latin typeface="Arial"/>
                <a:cs typeface="Arial"/>
              </a:rPr>
              <a:t>da instrução, cálculo de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PC+4)</a:t>
            </a:r>
            <a:endParaRPr sz="2000">
              <a:latin typeface="Arial"/>
              <a:cs typeface="Arial"/>
            </a:endParaRPr>
          </a:p>
          <a:p>
            <a:pPr marL="553720" lvl="1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spc="-5" dirty="0">
                <a:latin typeface="Arial"/>
                <a:cs typeface="Arial"/>
              </a:rPr>
              <a:t>Leitura </a:t>
            </a:r>
            <a:r>
              <a:rPr sz="2000" dirty="0">
                <a:latin typeface="Arial"/>
                <a:cs typeface="Arial"/>
              </a:rPr>
              <a:t>dos registos a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comparar</a:t>
            </a:r>
            <a:endParaRPr sz="2000">
              <a:latin typeface="Arial"/>
              <a:cs typeface="Arial"/>
            </a:endParaRPr>
          </a:p>
          <a:p>
            <a:pPr marL="553085" marR="422909" lvl="1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Comparação dos </a:t>
            </a:r>
            <a:r>
              <a:rPr sz="2000" spc="-5" dirty="0">
                <a:latin typeface="Arial"/>
                <a:cs typeface="Arial"/>
              </a:rPr>
              <a:t>valores </a:t>
            </a:r>
            <a:r>
              <a:rPr sz="2000" dirty="0">
                <a:latin typeface="Arial"/>
                <a:cs typeface="Arial"/>
              </a:rPr>
              <a:t>dos registos (realização de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uma  operação de subtração na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ALU)</a:t>
            </a:r>
            <a:endParaRPr sz="2000">
              <a:latin typeface="Arial"/>
              <a:cs typeface="Arial"/>
            </a:endParaRPr>
          </a:p>
          <a:p>
            <a:pPr marL="553720" lvl="1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Cálculo do endereço-alvo da instrução de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branch</a:t>
            </a:r>
            <a:endParaRPr sz="20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(</a:t>
            </a:r>
            <a:r>
              <a:rPr sz="2000" i="1" dirty="0">
                <a:latin typeface="Arial"/>
                <a:cs typeface="Arial"/>
              </a:rPr>
              <a:t>Branch </a:t>
            </a:r>
            <a:r>
              <a:rPr sz="2000" i="1" spc="-30" dirty="0">
                <a:latin typeface="Arial"/>
                <a:cs typeface="Arial"/>
              </a:rPr>
              <a:t>Target </a:t>
            </a:r>
            <a:r>
              <a:rPr sz="2000" i="1" dirty="0">
                <a:latin typeface="Arial"/>
                <a:cs typeface="Arial"/>
              </a:rPr>
              <a:t>Address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40" dirty="0">
                <a:latin typeface="Arial"/>
                <a:cs typeface="Arial"/>
              </a:rPr>
              <a:t>BTA)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ver </a:t>
            </a:r>
            <a:r>
              <a:rPr sz="2000" dirty="0">
                <a:latin typeface="Arial"/>
                <a:cs typeface="Arial"/>
              </a:rPr>
              <a:t>aula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1840864">
              <a:lnSpc>
                <a:spcPct val="100000"/>
              </a:lnSpc>
              <a:spcBef>
                <a:spcPts val="605"/>
              </a:spcBef>
            </a:pPr>
            <a:r>
              <a:rPr sz="1800" b="1" spc="-50" dirty="0">
                <a:solidFill>
                  <a:srgbClr val="3232CC"/>
                </a:solidFill>
                <a:latin typeface="Arial"/>
                <a:cs typeface="Arial"/>
              </a:rPr>
              <a:t>BTA </a:t>
            </a:r>
            <a:r>
              <a:rPr sz="1800" b="1" dirty="0">
                <a:solidFill>
                  <a:srgbClr val="3232CC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(PC </a:t>
            </a:r>
            <a:r>
              <a:rPr sz="1800" b="1" dirty="0">
                <a:solidFill>
                  <a:srgbClr val="3232CC"/>
                </a:solidFill>
                <a:latin typeface="Arial"/>
                <a:cs typeface="Arial"/>
              </a:rPr>
              <a:t>+ 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4) </a:t>
            </a:r>
            <a:r>
              <a:rPr sz="1800" b="1" dirty="0">
                <a:solidFill>
                  <a:srgbClr val="3232CC"/>
                </a:solidFill>
                <a:latin typeface="Arial"/>
                <a:cs typeface="Arial"/>
              </a:rPr>
              <a:t>+ 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(</a:t>
            </a:r>
            <a:r>
              <a:rPr sz="1800" b="1" i="1" spc="-5" dirty="0">
                <a:solidFill>
                  <a:srgbClr val="3232CC"/>
                </a:solidFill>
                <a:latin typeface="Arial"/>
                <a:cs typeface="Arial"/>
              </a:rPr>
              <a:t>instruction_offset 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*</a:t>
            </a:r>
            <a:r>
              <a:rPr sz="1800" b="1" spc="-4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4)</a:t>
            </a:r>
            <a:endParaRPr sz="1800">
              <a:latin typeface="Arial"/>
              <a:cs typeface="Arial"/>
            </a:endParaRPr>
          </a:p>
          <a:p>
            <a:pPr marL="553720" lvl="1" indent="-180340">
              <a:lnSpc>
                <a:spcPct val="100000"/>
              </a:lnSpc>
              <a:spcBef>
                <a:spcPts val="595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Alteração do </a:t>
            </a:r>
            <a:r>
              <a:rPr sz="2000" spc="-5" dirty="0">
                <a:latin typeface="Arial"/>
                <a:cs typeface="Arial"/>
              </a:rPr>
              <a:t>valor </a:t>
            </a:r>
            <a:r>
              <a:rPr sz="2000" dirty="0">
                <a:latin typeface="Arial"/>
                <a:cs typeface="Arial"/>
              </a:rPr>
              <a:t>do registo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PC:</a:t>
            </a:r>
            <a:endParaRPr sz="2000">
              <a:latin typeface="Arial"/>
              <a:cs typeface="Arial"/>
            </a:endParaRPr>
          </a:p>
          <a:p>
            <a:pPr marL="978535" lvl="2" indent="-245745">
              <a:lnSpc>
                <a:spcPct val="100000"/>
              </a:lnSpc>
              <a:spcBef>
                <a:spcPts val="5"/>
              </a:spcBef>
              <a:buSzPct val="88888"/>
              <a:buFont typeface="Wingdings"/>
              <a:buChar char=""/>
              <a:tabLst>
                <a:tab pos="978535" algn="l"/>
                <a:tab pos="979169" algn="l"/>
              </a:tabLst>
            </a:pPr>
            <a:r>
              <a:rPr sz="1800" spc="-5" dirty="0">
                <a:latin typeface="Arial"/>
                <a:cs typeface="Arial"/>
              </a:rPr>
              <a:t>se a condição testada pelo </a:t>
            </a:r>
            <a:r>
              <a:rPr sz="1800" i="1" spc="-5" dirty="0">
                <a:latin typeface="Arial"/>
                <a:cs typeface="Arial"/>
              </a:rPr>
              <a:t>branch </a:t>
            </a:r>
            <a:r>
              <a:rPr sz="1800" spc="-5" dirty="0">
                <a:latin typeface="Arial"/>
                <a:cs typeface="Arial"/>
              </a:rPr>
              <a:t>for verdadeira PC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BTA</a:t>
            </a:r>
            <a:endParaRPr sz="1800">
              <a:latin typeface="Arial"/>
              <a:cs typeface="Arial"/>
            </a:endParaRPr>
          </a:p>
          <a:p>
            <a:pPr marL="978535" lvl="2" indent="-245745">
              <a:lnSpc>
                <a:spcPct val="100000"/>
              </a:lnSpc>
              <a:buSzPct val="88888"/>
              <a:buFont typeface="Wingdings"/>
              <a:buChar char=""/>
              <a:tabLst>
                <a:tab pos="978535" algn="l"/>
                <a:tab pos="979169" algn="l"/>
              </a:tabLst>
            </a:pPr>
            <a:r>
              <a:rPr sz="1800" spc="-5" dirty="0">
                <a:latin typeface="Arial"/>
                <a:cs typeface="Arial"/>
              </a:rPr>
              <a:t>se a condição testada pelo </a:t>
            </a:r>
            <a:r>
              <a:rPr sz="1800" i="1" spc="-5" dirty="0">
                <a:latin typeface="Arial"/>
                <a:cs typeface="Arial"/>
              </a:rPr>
              <a:t>branch </a:t>
            </a:r>
            <a:r>
              <a:rPr sz="1800" spc="-5" dirty="0">
                <a:latin typeface="Arial"/>
                <a:cs typeface="Arial"/>
              </a:rPr>
              <a:t>for falsa PC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PC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324485">
              <a:lnSpc>
                <a:spcPct val="100000"/>
              </a:lnSpc>
              <a:tabLst>
                <a:tab pos="1522730" algn="l"/>
                <a:tab pos="2115185" algn="l"/>
              </a:tabLst>
            </a:pPr>
            <a:r>
              <a:rPr sz="2000" spc="-5" dirty="0">
                <a:latin typeface="Arial"/>
                <a:cs typeface="Arial"/>
              </a:rPr>
              <a:t>Exemplo:	</a:t>
            </a:r>
            <a:r>
              <a:rPr sz="2000" b="1" dirty="0">
                <a:latin typeface="Arial"/>
                <a:cs typeface="Arial"/>
              </a:rPr>
              <a:t>beq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$2</a:t>
            </a:r>
            <a:r>
              <a:rPr sz="2000" b="1" dirty="0">
                <a:latin typeface="Arial"/>
                <a:cs typeface="Arial"/>
              </a:rPr>
              <a:t>,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$3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7F00"/>
                </a:solidFill>
                <a:latin typeface="Arial"/>
                <a:cs typeface="Arial"/>
              </a:rPr>
              <a:t>0x20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23922" y="6096000"/>
            <a:ext cx="3228340" cy="393700"/>
          </a:xfrm>
          <a:custGeom>
            <a:avLst/>
            <a:gdLst/>
            <a:ahLst/>
            <a:cxnLst/>
            <a:rect l="l" t="t" r="r" b="b"/>
            <a:pathLst>
              <a:path w="3228340" h="393700">
                <a:moveTo>
                  <a:pt x="0" y="0"/>
                </a:moveTo>
                <a:lnTo>
                  <a:pt x="0" y="393192"/>
                </a:lnTo>
                <a:lnTo>
                  <a:pt x="3227832" y="393192"/>
                </a:lnTo>
                <a:lnTo>
                  <a:pt x="32278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23921" y="6096000"/>
            <a:ext cx="3228340" cy="393700"/>
          </a:xfrm>
          <a:custGeom>
            <a:avLst/>
            <a:gdLst/>
            <a:ahLst/>
            <a:cxnLst/>
            <a:rect l="l" t="t" r="r" b="b"/>
            <a:pathLst>
              <a:path w="3228340" h="393700">
                <a:moveTo>
                  <a:pt x="0" y="393191"/>
                </a:moveTo>
                <a:lnTo>
                  <a:pt x="3227831" y="393191"/>
                </a:lnTo>
                <a:lnTo>
                  <a:pt x="3227831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ln w="91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03270" y="6123432"/>
            <a:ext cx="1007364" cy="19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4245" y="6121908"/>
            <a:ext cx="531875" cy="638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3330" y="6335267"/>
            <a:ext cx="36576" cy="425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4770" y="6335267"/>
            <a:ext cx="73152" cy="3383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52494" y="6365747"/>
            <a:ext cx="85343" cy="242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43933" y="6335267"/>
            <a:ext cx="158495" cy="338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73558" y="6096000"/>
            <a:ext cx="1076325" cy="393700"/>
          </a:xfrm>
          <a:custGeom>
            <a:avLst/>
            <a:gdLst/>
            <a:ahLst/>
            <a:cxnLst/>
            <a:rect l="l" t="t" r="r" b="b"/>
            <a:pathLst>
              <a:path w="1076325" h="393700">
                <a:moveTo>
                  <a:pt x="0" y="0"/>
                </a:moveTo>
                <a:lnTo>
                  <a:pt x="0" y="393192"/>
                </a:lnTo>
                <a:lnTo>
                  <a:pt x="1075944" y="393192"/>
                </a:lnTo>
                <a:lnTo>
                  <a:pt x="10759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3558" y="6096000"/>
            <a:ext cx="1076325" cy="393700"/>
          </a:xfrm>
          <a:custGeom>
            <a:avLst/>
            <a:gdLst/>
            <a:ahLst/>
            <a:cxnLst/>
            <a:rect l="l" t="t" r="r" b="b"/>
            <a:pathLst>
              <a:path w="1076325" h="393700">
                <a:moveTo>
                  <a:pt x="0" y="393191"/>
                </a:moveTo>
                <a:lnTo>
                  <a:pt x="1075943" y="393191"/>
                </a:lnTo>
                <a:lnTo>
                  <a:pt x="1075943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ln w="91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3514" y="6156959"/>
            <a:ext cx="202692" cy="6035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4953" y="6335267"/>
            <a:ext cx="73152" cy="3337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01446" y="6335267"/>
            <a:ext cx="36576" cy="4251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49502" y="6096000"/>
            <a:ext cx="1074420" cy="393700"/>
          </a:xfrm>
          <a:custGeom>
            <a:avLst/>
            <a:gdLst/>
            <a:ahLst/>
            <a:cxnLst/>
            <a:rect l="l" t="t" r="r" b="b"/>
            <a:pathLst>
              <a:path w="1074420" h="393700">
                <a:moveTo>
                  <a:pt x="0" y="0"/>
                </a:moveTo>
                <a:lnTo>
                  <a:pt x="0" y="393192"/>
                </a:lnTo>
                <a:lnTo>
                  <a:pt x="1074420" y="393192"/>
                </a:lnTo>
                <a:lnTo>
                  <a:pt x="10744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501" y="6096000"/>
            <a:ext cx="1074420" cy="393700"/>
          </a:xfrm>
          <a:custGeom>
            <a:avLst/>
            <a:gdLst/>
            <a:ahLst/>
            <a:cxnLst/>
            <a:rect l="l" t="t" r="r" b="b"/>
            <a:pathLst>
              <a:path w="1074420" h="393700">
                <a:moveTo>
                  <a:pt x="0" y="393191"/>
                </a:moveTo>
                <a:lnTo>
                  <a:pt x="1074419" y="393191"/>
                </a:lnTo>
                <a:lnTo>
                  <a:pt x="1074419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ln w="91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35658" y="6124955"/>
            <a:ext cx="121920" cy="3886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59458" y="6335267"/>
            <a:ext cx="36576" cy="4251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9374" y="6335267"/>
            <a:ext cx="73152" cy="3383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75865" y="6335267"/>
            <a:ext cx="36576" cy="4251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97614" y="6096000"/>
            <a:ext cx="1076325" cy="393700"/>
          </a:xfrm>
          <a:custGeom>
            <a:avLst/>
            <a:gdLst/>
            <a:ahLst/>
            <a:cxnLst/>
            <a:rect l="l" t="t" r="r" b="b"/>
            <a:pathLst>
              <a:path w="1076325" h="393700">
                <a:moveTo>
                  <a:pt x="0" y="0"/>
                </a:moveTo>
                <a:lnTo>
                  <a:pt x="0" y="393192"/>
                </a:lnTo>
                <a:lnTo>
                  <a:pt x="1075944" y="393192"/>
                </a:lnTo>
                <a:lnTo>
                  <a:pt x="10759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97614" y="6096000"/>
            <a:ext cx="1076325" cy="393700"/>
          </a:xfrm>
          <a:custGeom>
            <a:avLst/>
            <a:gdLst/>
            <a:ahLst/>
            <a:cxnLst/>
            <a:rect l="l" t="t" r="r" b="b"/>
            <a:pathLst>
              <a:path w="1076325" h="393700">
                <a:moveTo>
                  <a:pt x="0" y="393191"/>
                </a:moveTo>
                <a:lnTo>
                  <a:pt x="1075943" y="393191"/>
                </a:lnTo>
                <a:lnTo>
                  <a:pt x="1075943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ln w="91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122" y="6123432"/>
            <a:ext cx="573023" cy="6370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94438" y="6336791"/>
            <a:ext cx="85343" cy="3291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23978" y="6335267"/>
            <a:ext cx="36576" cy="4251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7498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Implementação de um </a:t>
            </a:r>
            <a:r>
              <a:rPr sz="2400" i="1" spc="-5" dirty="0">
                <a:latin typeface="Arial"/>
                <a:cs typeface="Arial"/>
              </a:rPr>
              <a:t>Datapath </a:t>
            </a:r>
            <a:r>
              <a:rPr sz="2400" spc="-5" dirty="0"/>
              <a:t>(Instruções de</a:t>
            </a:r>
            <a:r>
              <a:rPr sz="2400" spc="30" dirty="0"/>
              <a:t> </a:t>
            </a:r>
            <a:r>
              <a:rPr sz="2400" spc="-5" dirty="0"/>
              <a:t>branch)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6641" y="1500631"/>
            <a:ext cx="7048500" cy="1793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975" marR="5080" indent="-18161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181610" algn="l"/>
              </a:tabLst>
            </a:pPr>
            <a:r>
              <a:rPr sz="2200" spc="-5" dirty="0">
                <a:latin typeface="Arial"/>
                <a:cs typeface="Arial"/>
              </a:rPr>
              <a:t>Finalmente, os elementos necessários à execução das  instruções de salto condicional implicam a inclusão dos  seguintes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elementos:</a:t>
            </a:r>
            <a:endParaRPr sz="2200">
              <a:latin typeface="Arial"/>
              <a:cs typeface="Arial"/>
            </a:endParaRPr>
          </a:p>
          <a:p>
            <a:pPr marL="541020" lvl="1" indent="-180340" algn="just">
              <a:lnSpc>
                <a:spcPct val="100000"/>
              </a:lnSpc>
              <a:spcBef>
                <a:spcPts val="605"/>
              </a:spcBef>
              <a:buSzPct val="80000"/>
              <a:buFont typeface="Wingdings"/>
              <a:buChar char=""/>
              <a:tabLst>
                <a:tab pos="541020" algn="l"/>
              </a:tabLst>
            </a:pPr>
            <a:r>
              <a:rPr sz="2000" i="1" spc="-5" dirty="0">
                <a:latin typeface="Arial"/>
                <a:cs typeface="Arial"/>
              </a:rPr>
              <a:t>left shifter </a:t>
            </a:r>
            <a:r>
              <a:rPr sz="2000" dirty="0">
                <a:latin typeface="Arial"/>
                <a:cs typeface="Arial"/>
              </a:rPr>
              <a:t>(2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bits)</a:t>
            </a:r>
            <a:endParaRPr sz="2000">
              <a:latin typeface="Arial"/>
              <a:cs typeface="Arial"/>
            </a:endParaRPr>
          </a:p>
          <a:p>
            <a:pPr marL="541020" lvl="1" indent="-180340" algn="just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41020" algn="l"/>
              </a:tabLst>
            </a:pPr>
            <a:r>
              <a:rPr sz="2000" dirty="0">
                <a:latin typeface="Arial"/>
                <a:cs typeface="Arial"/>
              </a:rPr>
              <a:t>um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somador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11798" y="428700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>
                <a:moveTo>
                  <a:pt x="0" y="0"/>
                </a:moveTo>
                <a:lnTo>
                  <a:pt x="362712" y="0"/>
                </a:lnTo>
              </a:path>
            </a:pathLst>
          </a:custGeom>
          <a:ln w="258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4686" y="4206240"/>
            <a:ext cx="241300" cy="163195"/>
          </a:xfrm>
          <a:custGeom>
            <a:avLst/>
            <a:gdLst/>
            <a:ahLst/>
            <a:cxnLst/>
            <a:rect l="l" t="t" r="r" b="b"/>
            <a:pathLst>
              <a:path w="241300" h="163195">
                <a:moveTo>
                  <a:pt x="240792" y="80772"/>
                </a:moveTo>
                <a:lnTo>
                  <a:pt x="0" y="0"/>
                </a:lnTo>
                <a:lnTo>
                  <a:pt x="0" y="163068"/>
                </a:lnTo>
                <a:lnTo>
                  <a:pt x="240792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69101" y="4276338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0" y="0"/>
                </a:moveTo>
                <a:lnTo>
                  <a:pt x="362712" y="0"/>
                </a:lnTo>
              </a:path>
            </a:pathLst>
          </a:custGeom>
          <a:ln w="258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1986" y="4195572"/>
            <a:ext cx="241300" cy="161925"/>
          </a:xfrm>
          <a:custGeom>
            <a:avLst/>
            <a:gdLst/>
            <a:ahLst/>
            <a:cxnLst/>
            <a:rect l="l" t="t" r="r" b="b"/>
            <a:pathLst>
              <a:path w="241300" h="161925">
                <a:moveTo>
                  <a:pt x="240792" y="80772"/>
                </a:moveTo>
                <a:lnTo>
                  <a:pt x="0" y="0"/>
                </a:lnTo>
                <a:lnTo>
                  <a:pt x="0" y="161544"/>
                </a:lnTo>
                <a:lnTo>
                  <a:pt x="240792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95478" y="3692652"/>
            <a:ext cx="719455" cy="1167765"/>
          </a:xfrm>
          <a:custGeom>
            <a:avLst/>
            <a:gdLst/>
            <a:ahLst/>
            <a:cxnLst/>
            <a:rect l="l" t="t" r="r" b="b"/>
            <a:pathLst>
              <a:path w="719454" h="1167764">
                <a:moveTo>
                  <a:pt x="719328" y="583692"/>
                </a:moveTo>
                <a:lnTo>
                  <a:pt x="717804" y="509016"/>
                </a:lnTo>
                <a:lnTo>
                  <a:pt x="708660" y="432816"/>
                </a:lnTo>
                <a:lnTo>
                  <a:pt x="693420" y="361188"/>
                </a:lnTo>
                <a:lnTo>
                  <a:pt x="673608" y="291084"/>
                </a:lnTo>
                <a:lnTo>
                  <a:pt x="647700" y="228600"/>
                </a:lnTo>
                <a:lnTo>
                  <a:pt x="615696" y="170688"/>
                </a:lnTo>
                <a:lnTo>
                  <a:pt x="579120" y="118872"/>
                </a:lnTo>
                <a:lnTo>
                  <a:pt x="541020" y="77724"/>
                </a:lnTo>
                <a:lnTo>
                  <a:pt x="498348" y="44196"/>
                </a:lnTo>
                <a:lnTo>
                  <a:pt x="454152" y="18288"/>
                </a:lnTo>
                <a:lnTo>
                  <a:pt x="408432" y="4572"/>
                </a:lnTo>
                <a:lnTo>
                  <a:pt x="361188" y="0"/>
                </a:lnTo>
                <a:lnTo>
                  <a:pt x="313944" y="4572"/>
                </a:lnTo>
                <a:lnTo>
                  <a:pt x="268224" y="18288"/>
                </a:lnTo>
                <a:lnTo>
                  <a:pt x="224028" y="44196"/>
                </a:lnTo>
                <a:lnTo>
                  <a:pt x="182880" y="77724"/>
                </a:lnTo>
                <a:lnTo>
                  <a:pt x="140208" y="118872"/>
                </a:lnTo>
                <a:lnTo>
                  <a:pt x="106680" y="170688"/>
                </a:lnTo>
                <a:lnTo>
                  <a:pt x="76200" y="228600"/>
                </a:lnTo>
                <a:lnTo>
                  <a:pt x="50292" y="291084"/>
                </a:lnTo>
                <a:lnTo>
                  <a:pt x="28956" y="361188"/>
                </a:lnTo>
                <a:lnTo>
                  <a:pt x="13716" y="432816"/>
                </a:lnTo>
                <a:lnTo>
                  <a:pt x="3048" y="509016"/>
                </a:lnTo>
                <a:lnTo>
                  <a:pt x="0" y="583692"/>
                </a:lnTo>
                <a:lnTo>
                  <a:pt x="3048" y="659892"/>
                </a:lnTo>
                <a:lnTo>
                  <a:pt x="13716" y="734568"/>
                </a:lnTo>
                <a:lnTo>
                  <a:pt x="28956" y="807720"/>
                </a:lnTo>
                <a:lnTo>
                  <a:pt x="50292" y="877824"/>
                </a:lnTo>
                <a:lnTo>
                  <a:pt x="76200" y="938784"/>
                </a:lnTo>
                <a:lnTo>
                  <a:pt x="106680" y="996696"/>
                </a:lnTo>
                <a:lnTo>
                  <a:pt x="140208" y="1048512"/>
                </a:lnTo>
                <a:lnTo>
                  <a:pt x="182880" y="1089660"/>
                </a:lnTo>
                <a:lnTo>
                  <a:pt x="224028" y="1123188"/>
                </a:lnTo>
                <a:lnTo>
                  <a:pt x="268224" y="1149096"/>
                </a:lnTo>
                <a:lnTo>
                  <a:pt x="313944" y="1162812"/>
                </a:lnTo>
                <a:lnTo>
                  <a:pt x="361188" y="1167384"/>
                </a:lnTo>
                <a:lnTo>
                  <a:pt x="408432" y="1162812"/>
                </a:lnTo>
                <a:lnTo>
                  <a:pt x="454152" y="1149096"/>
                </a:lnTo>
                <a:lnTo>
                  <a:pt x="498348" y="1123188"/>
                </a:lnTo>
                <a:lnTo>
                  <a:pt x="541020" y="1089660"/>
                </a:lnTo>
                <a:lnTo>
                  <a:pt x="579120" y="1048512"/>
                </a:lnTo>
                <a:lnTo>
                  <a:pt x="615696" y="996696"/>
                </a:lnTo>
                <a:lnTo>
                  <a:pt x="647700" y="938784"/>
                </a:lnTo>
                <a:lnTo>
                  <a:pt x="673608" y="877824"/>
                </a:lnTo>
                <a:lnTo>
                  <a:pt x="693420" y="807720"/>
                </a:lnTo>
                <a:lnTo>
                  <a:pt x="708660" y="734568"/>
                </a:lnTo>
                <a:lnTo>
                  <a:pt x="717804" y="659892"/>
                </a:lnTo>
                <a:lnTo>
                  <a:pt x="719328" y="5836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5492" y="3692647"/>
            <a:ext cx="719455" cy="1167765"/>
          </a:xfrm>
          <a:custGeom>
            <a:avLst/>
            <a:gdLst/>
            <a:ahLst/>
            <a:cxnLst/>
            <a:rect l="l" t="t" r="r" b="b"/>
            <a:pathLst>
              <a:path w="719454" h="1167764">
                <a:moveTo>
                  <a:pt x="719337" y="583690"/>
                </a:moveTo>
                <a:lnTo>
                  <a:pt x="717811" y="509026"/>
                </a:lnTo>
                <a:lnTo>
                  <a:pt x="708657" y="432824"/>
                </a:lnTo>
                <a:lnTo>
                  <a:pt x="693429" y="361189"/>
                </a:lnTo>
                <a:lnTo>
                  <a:pt x="673609" y="291091"/>
                </a:lnTo>
                <a:lnTo>
                  <a:pt x="647701" y="228605"/>
                </a:lnTo>
                <a:lnTo>
                  <a:pt x="615705" y="170685"/>
                </a:lnTo>
                <a:lnTo>
                  <a:pt x="579116" y="118869"/>
                </a:lnTo>
                <a:lnTo>
                  <a:pt x="541017" y="77723"/>
                </a:lnTo>
                <a:lnTo>
                  <a:pt x="498356" y="44204"/>
                </a:lnTo>
                <a:lnTo>
                  <a:pt x="454153" y="18296"/>
                </a:lnTo>
                <a:lnTo>
                  <a:pt x="408440" y="4581"/>
                </a:lnTo>
                <a:lnTo>
                  <a:pt x="361186" y="0"/>
                </a:lnTo>
                <a:lnTo>
                  <a:pt x="313948" y="4581"/>
                </a:lnTo>
                <a:lnTo>
                  <a:pt x="268220" y="18296"/>
                </a:lnTo>
                <a:lnTo>
                  <a:pt x="224032" y="44204"/>
                </a:lnTo>
                <a:lnTo>
                  <a:pt x="182882" y="77723"/>
                </a:lnTo>
                <a:lnTo>
                  <a:pt x="140205" y="118869"/>
                </a:lnTo>
                <a:lnTo>
                  <a:pt x="106683" y="170685"/>
                </a:lnTo>
                <a:lnTo>
                  <a:pt x="76198" y="228605"/>
                </a:lnTo>
                <a:lnTo>
                  <a:pt x="50290" y="291091"/>
                </a:lnTo>
                <a:lnTo>
                  <a:pt x="28959" y="361189"/>
                </a:lnTo>
                <a:lnTo>
                  <a:pt x="13716" y="432824"/>
                </a:lnTo>
                <a:lnTo>
                  <a:pt x="3051" y="509026"/>
                </a:lnTo>
                <a:lnTo>
                  <a:pt x="0" y="583690"/>
                </a:lnTo>
                <a:lnTo>
                  <a:pt x="3051" y="659892"/>
                </a:lnTo>
                <a:lnTo>
                  <a:pt x="13716" y="734571"/>
                </a:lnTo>
                <a:lnTo>
                  <a:pt x="28959" y="807729"/>
                </a:lnTo>
                <a:lnTo>
                  <a:pt x="50290" y="877826"/>
                </a:lnTo>
                <a:lnTo>
                  <a:pt x="76198" y="938791"/>
                </a:lnTo>
                <a:lnTo>
                  <a:pt x="106683" y="996696"/>
                </a:lnTo>
                <a:lnTo>
                  <a:pt x="140205" y="1048511"/>
                </a:lnTo>
                <a:lnTo>
                  <a:pt x="182882" y="1089657"/>
                </a:lnTo>
                <a:lnTo>
                  <a:pt x="224032" y="1123191"/>
                </a:lnTo>
                <a:lnTo>
                  <a:pt x="268220" y="1149099"/>
                </a:lnTo>
                <a:lnTo>
                  <a:pt x="313948" y="1162814"/>
                </a:lnTo>
                <a:lnTo>
                  <a:pt x="361186" y="1167381"/>
                </a:lnTo>
                <a:lnTo>
                  <a:pt x="408440" y="1162814"/>
                </a:lnTo>
                <a:lnTo>
                  <a:pt x="454153" y="1149099"/>
                </a:lnTo>
                <a:lnTo>
                  <a:pt x="498356" y="1123191"/>
                </a:lnTo>
                <a:lnTo>
                  <a:pt x="541017" y="1089657"/>
                </a:lnTo>
                <a:lnTo>
                  <a:pt x="579116" y="1048511"/>
                </a:lnTo>
                <a:lnTo>
                  <a:pt x="615705" y="996696"/>
                </a:lnTo>
                <a:lnTo>
                  <a:pt x="647701" y="938791"/>
                </a:lnTo>
                <a:lnTo>
                  <a:pt x="673609" y="877826"/>
                </a:lnTo>
                <a:lnTo>
                  <a:pt x="693429" y="807729"/>
                </a:lnTo>
                <a:lnTo>
                  <a:pt x="708657" y="734571"/>
                </a:lnTo>
                <a:lnTo>
                  <a:pt x="717811" y="659892"/>
                </a:lnTo>
                <a:lnTo>
                  <a:pt x="719337" y="583690"/>
                </a:lnTo>
                <a:close/>
              </a:path>
            </a:pathLst>
          </a:custGeom>
          <a:ln w="15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96068" y="4011117"/>
            <a:ext cx="532765" cy="4940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080" indent="42545">
              <a:lnSpc>
                <a:spcPct val="102699"/>
              </a:lnSpc>
              <a:spcBef>
                <a:spcPts val="80"/>
              </a:spcBef>
            </a:pPr>
            <a:r>
              <a:rPr sz="1500" b="1" spc="10" dirty="0">
                <a:latin typeface="Arial"/>
                <a:cs typeface="Arial"/>
              </a:rPr>
              <a:t>Shift  Left</a:t>
            </a:r>
            <a:r>
              <a:rPr sz="1500" b="1" spc="-75" dirty="0">
                <a:latin typeface="Arial"/>
                <a:cs typeface="Arial"/>
              </a:rPr>
              <a:t> </a:t>
            </a:r>
            <a:r>
              <a:rPr sz="1500" b="1" spc="15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8630" y="4152931"/>
            <a:ext cx="39687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750" spc="-45" dirty="0">
                <a:latin typeface="Arial"/>
                <a:cs typeface="Arial"/>
              </a:rPr>
              <a:t>A</a:t>
            </a:r>
            <a:r>
              <a:rPr sz="1750" spc="-50" dirty="0">
                <a:latin typeface="Arial"/>
                <a:cs typeface="Arial"/>
              </a:rPr>
              <a:t>d</a:t>
            </a:r>
            <a:r>
              <a:rPr sz="1750" spc="-5" dirty="0">
                <a:latin typeface="Arial"/>
                <a:cs typeface="Arial"/>
              </a:rPr>
              <a:t>d</a:t>
            </a:r>
            <a:endParaRPr sz="17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06874" y="3307079"/>
            <a:ext cx="782320" cy="382905"/>
          </a:xfrm>
          <a:custGeom>
            <a:avLst/>
            <a:gdLst/>
            <a:ahLst/>
            <a:cxnLst/>
            <a:rect l="l" t="t" r="r" b="b"/>
            <a:pathLst>
              <a:path w="782320" h="382904">
                <a:moveTo>
                  <a:pt x="0" y="0"/>
                </a:moveTo>
                <a:lnTo>
                  <a:pt x="781811" y="382523"/>
                </a:lnTo>
              </a:path>
            </a:pathLst>
          </a:custGeom>
          <a:ln w="15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06874" y="3307079"/>
            <a:ext cx="169545" cy="993775"/>
          </a:xfrm>
          <a:custGeom>
            <a:avLst/>
            <a:gdLst/>
            <a:ahLst/>
            <a:cxnLst/>
            <a:rect l="l" t="t" r="r" b="b"/>
            <a:pathLst>
              <a:path w="169545" h="993775">
                <a:moveTo>
                  <a:pt x="0" y="0"/>
                </a:moveTo>
                <a:lnTo>
                  <a:pt x="0" y="841247"/>
                </a:lnTo>
                <a:lnTo>
                  <a:pt x="169163" y="993647"/>
                </a:lnTo>
              </a:path>
            </a:pathLst>
          </a:custGeom>
          <a:ln w="15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06874" y="4299203"/>
            <a:ext cx="169545" cy="996950"/>
          </a:xfrm>
          <a:custGeom>
            <a:avLst/>
            <a:gdLst/>
            <a:ahLst/>
            <a:cxnLst/>
            <a:rect l="l" t="t" r="r" b="b"/>
            <a:pathLst>
              <a:path w="169545" h="996950">
                <a:moveTo>
                  <a:pt x="0" y="996695"/>
                </a:moveTo>
                <a:lnTo>
                  <a:pt x="0" y="155447"/>
                </a:lnTo>
                <a:lnTo>
                  <a:pt x="169163" y="0"/>
                </a:lnTo>
              </a:path>
            </a:pathLst>
          </a:custGeom>
          <a:ln w="15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06874" y="4913376"/>
            <a:ext cx="782320" cy="382905"/>
          </a:xfrm>
          <a:custGeom>
            <a:avLst/>
            <a:gdLst/>
            <a:ahLst/>
            <a:cxnLst/>
            <a:rect l="l" t="t" r="r" b="b"/>
            <a:pathLst>
              <a:path w="782320" h="382904">
                <a:moveTo>
                  <a:pt x="0" y="382523"/>
                </a:moveTo>
                <a:lnTo>
                  <a:pt x="781811" y="0"/>
                </a:lnTo>
              </a:path>
            </a:pathLst>
          </a:custGeom>
          <a:ln w="15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88686" y="3689603"/>
            <a:ext cx="0" cy="1224280"/>
          </a:xfrm>
          <a:custGeom>
            <a:avLst/>
            <a:gdLst/>
            <a:ahLst/>
            <a:cxnLst/>
            <a:rect l="l" t="t" r="r" b="b"/>
            <a:pathLst>
              <a:path h="1224279">
                <a:moveTo>
                  <a:pt x="0" y="0"/>
                </a:moveTo>
                <a:lnTo>
                  <a:pt x="0" y="1223771"/>
                </a:lnTo>
              </a:path>
            </a:pathLst>
          </a:custGeom>
          <a:ln w="15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1657" y="3729227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235" y="0"/>
                </a:lnTo>
              </a:path>
            </a:pathLst>
          </a:custGeom>
          <a:ln w="26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66082" y="3648455"/>
            <a:ext cx="241300" cy="161925"/>
          </a:xfrm>
          <a:custGeom>
            <a:avLst/>
            <a:gdLst/>
            <a:ahLst/>
            <a:cxnLst/>
            <a:rect l="l" t="t" r="r" b="b"/>
            <a:pathLst>
              <a:path w="241300" h="161925">
                <a:moveTo>
                  <a:pt x="240792" y="80772"/>
                </a:moveTo>
                <a:lnTo>
                  <a:pt x="0" y="0"/>
                </a:lnTo>
                <a:lnTo>
                  <a:pt x="0" y="161544"/>
                </a:lnTo>
                <a:lnTo>
                  <a:pt x="240792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21657" y="492861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235" y="0"/>
                </a:lnTo>
              </a:path>
            </a:pathLst>
          </a:custGeom>
          <a:ln w="26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66082" y="4847844"/>
            <a:ext cx="241300" cy="161925"/>
          </a:xfrm>
          <a:custGeom>
            <a:avLst/>
            <a:gdLst/>
            <a:ahLst/>
            <a:cxnLst/>
            <a:rect l="l" t="t" r="r" b="b"/>
            <a:pathLst>
              <a:path w="241300" h="161925">
                <a:moveTo>
                  <a:pt x="240792" y="80772"/>
                </a:moveTo>
                <a:lnTo>
                  <a:pt x="0" y="0"/>
                </a:lnTo>
                <a:lnTo>
                  <a:pt x="0" y="161544"/>
                </a:lnTo>
                <a:lnTo>
                  <a:pt x="240792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88686" y="4287011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235" y="0"/>
                </a:lnTo>
              </a:path>
            </a:pathLst>
          </a:custGeom>
          <a:ln w="26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31586" y="4206240"/>
            <a:ext cx="242570" cy="161925"/>
          </a:xfrm>
          <a:custGeom>
            <a:avLst/>
            <a:gdLst/>
            <a:ahLst/>
            <a:cxnLst/>
            <a:rect l="l" t="t" r="r" b="b"/>
            <a:pathLst>
              <a:path w="242570" h="161925">
                <a:moveTo>
                  <a:pt x="242316" y="80772"/>
                </a:moveTo>
                <a:lnTo>
                  <a:pt x="0" y="0"/>
                </a:lnTo>
                <a:lnTo>
                  <a:pt x="0" y="161544"/>
                </a:lnTo>
                <a:lnTo>
                  <a:pt x="242316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65659" y="3586211"/>
            <a:ext cx="1489075" cy="730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81075">
              <a:lnSpc>
                <a:spcPts val="1855"/>
              </a:lnSpc>
              <a:spcBef>
                <a:spcPts val="90"/>
              </a:spcBef>
            </a:pPr>
            <a:r>
              <a:rPr sz="1550" b="1" spc="-5" dirty="0">
                <a:latin typeface="Arial"/>
                <a:cs typeface="Arial"/>
              </a:rPr>
              <a:t>P</a:t>
            </a:r>
            <a:r>
              <a:rPr sz="1550" b="1" spc="-20" dirty="0">
                <a:latin typeface="Arial"/>
                <a:cs typeface="Arial"/>
              </a:rPr>
              <a:t>C</a:t>
            </a:r>
            <a:r>
              <a:rPr sz="1550" b="1" spc="-10" dirty="0">
                <a:latin typeface="Arial"/>
                <a:cs typeface="Arial"/>
              </a:rPr>
              <a:t>+4</a:t>
            </a:r>
            <a:endParaRPr sz="1550">
              <a:latin typeface="Arial"/>
              <a:cs typeface="Arial"/>
            </a:endParaRPr>
          </a:p>
          <a:p>
            <a:pPr marL="391160" marR="5080" indent="-391795">
              <a:lnSpc>
                <a:spcPts val="1850"/>
              </a:lnSpc>
              <a:spcBef>
                <a:spcPts val="65"/>
              </a:spcBef>
            </a:pPr>
            <a:r>
              <a:rPr sz="1550" dirty="0">
                <a:latin typeface="Arial"/>
                <a:cs typeface="Arial"/>
              </a:rPr>
              <a:t>(From</a:t>
            </a:r>
            <a:r>
              <a:rPr sz="1550" spc="-12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Instruction  </a:t>
            </a:r>
            <a:r>
              <a:rPr sz="1550" spc="-15" dirty="0">
                <a:latin typeface="Arial"/>
                <a:cs typeface="Arial"/>
              </a:rPr>
              <a:t>Fetch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-15" dirty="0">
                <a:latin typeface="Arial"/>
                <a:cs typeface="Arial"/>
              </a:rPr>
              <a:t>Block)</a:t>
            </a:r>
            <a:endParaRPr sz="15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58349" y="5852160"/>
            <a:ext cx="7848600" cy="650875"/>
          </a:xfrm>
          <a:custGeom>
            <a:avLst/>
            <a:gdLst/>
            <a:ahLst/>
            <a:cxnLst/>
            <a:rect l="l" t="t" r="r" b="b"/>
            <a:pathLst>
              <a:path w="7848600" h="650875">
                <a:moveTo>
                  <a:pt x="0" y="0"/>
                </a:moveTo>
                <a:lnTo>
                  <a:pt x="0" y="650748"/>
                </a:lnTo>
                <a:lnTo>
                  <a:pt x="7848600" y="650748"/>
                </a:lnTo>
                <a:lnTo>
                  <a:pt x="784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3774" y="5847588"/>
            <a:ext cx="7859395" cy="660400"/>
          </a:xfrm>
          <a:custGeom>
            <a:avLst/>
            <a:gdLst/>
            <a:ahLst/>
            <a:cxnLst/>
            <a:rect l="l" t="t" r="r" b="b"/>
            <a:pathLst>
              <a:path w="7859395" h="660400">
                <a:moveTo>
                  <a:pt x="7859268" y="659892"/>
                </a:moveTo>
                <a:lnTo>
                  <a:pt x="7859268" y="0"/>
                </a:lnTo>
                <a:lnTo>
                  <a:pt x="0" y="0"/>
                </a:lnTo>
                <a:lnTo>
                  <a:pt x="0" y="659892"/>
                </a:lnTo>
                <a:lnTo>
                  <a:pt x="4575" y="659892"/>
                </a:lnTo>
                <a:lnTo>
                  <a:pt x="4575" y="9144"/>
                </a:lnTo>
                <a:lnTo>
                  <a:pt x="10671" y="4572"/>
                </a:lnTo>
                <a:lnTo>
                  <a:pt x="10671" y="9144"/>
                </a:lnTo>
                <a:lnTo>
                  <a:pt x="7848600" y="9144"/>
                </a:lnTo>
                <a:lnTo>
                  <a:pt x="7848600" y="4572"/>
                </a:lnTo>
                <a:lnTo>
                  <a:pt x="7853172" y="9144"/>
                </a:lnTo>
                <a:lnTo>
                  <a:pt x="7853172" y="659892"/>
                </a:lnTo>
                <a:lnTo>
                  <a:pt x="7859268" y="659892"/>
                </a:lnTo>
                <a:close/>
              </a:path>
              <a:path w="7859395" h="660400">
                <a:moveTo>
                  <a:pt x="10671" y="9144"/>
                </a:moveTo>
                <a:lnTo>
                  <a:pt x="10671" y="4572"/>
                </a:lnTo>
                <a:lnTo>
                  <a:pt x="4575" y="9144"/>
                </a:lnTo>
                <a:lnTo>
                  <a:pt x="10671" y="9144"/>
                </a:lnTo>
                <a:close/>
              </a:path>
              <a:path w="7859395" h="660400">
                <a:moveTo>
                  <a:pt x="10671" y="650748"/>
                </a:moveTo>
                <a:lnTo>
                  <a:pt x="10671" y="9144"/>
                </a:lnTo>
                <a:lnTo>
                  <a:pt x="4575" y="9144"/>
                </a:lnTo>
                <a:lnTo>
                  <a:pt x="4575" y="650748"/>
                </a:lnTo>
                <a:lnTo>
                  <a:pt x="10671" y="650748"/>
                </a:lnTo>
                <a:close/>
              </a:path>
              <a:path w="7859395" h="660400">
                <a:moveTo>
                  <a:pt x="7853172" y="650748"/>
                </a:moveTo>
                <a:lnTo>
                  <a:pt x="4575" y="650748"/>
                </a:lnTo>
                <a:lnTo>
                  <a:pt x="10671" y="655320"/>
                </a:lnTo>
                <a:lnTo>
                  <a:pt x="10671" y="659892"/>
                </a:lnTo>
                <a:lnTo>
                  <a:pt x="7848600" y="659892"/>
                </a:lnTo>
                <a:lnTo>
                  <a:pt x="7848600" y="655320"/>
                </a:lnTo>
                <a:lnTo>
                  <a:pt x="7853172" y="650748"/>
                </a:lnTo>
                <a:close/>
              </a:path>
              <a:path w="7859395" h="660400">
                <a:moveTo>
                  <a:pt x="10671" y="659892"/>
                </a:moveTo>
                <a:lnTo>
                  <a:pt x="10671" y="655320"/>
                </a:lnTo>
                <a:lnTo>
                  <a:pt x="4575" y="650748"/>
                </a:lnTo>
                <a:lnTo>
                  <a:pt x="4575" y="659892"/>
                </a:lnTo>
                <a:lnTo>
                  <a:pt x="10671" y="659892"/>
                </a:lnTo>
                <a:close/>
              </a:path>
              <a:path w="7859395" h="660400">
                <a:moveTo>
                  <a:pt x="7853172" y="9144"/>
                </a:moveTo>
                <a:lnTo>
                  <a:pt x="7848600" y="4572"/>
                </a:lnTo>
                <a:lnTo>
                  <a:pt x="7848600" y="9144"/>
                </a:lnTo>
                <a:lnTo>
                  <a:pt x="7853172" y="9144"/>
                </a:lnTo>
                <a:close/>
              </a:path>
              <a:path w="7859395" h="660400">
                <a:moveTo>
                  <a:pt x="7853172" y="650748"/>
                </a:moveTo>
                <a:lnTo>
                  <a:pt x="7853172" y="9144"/>
                </a:lnTo>
                <a:lnTo>
                  <a:pt x="7848600" y="9144"/>
                </a:lnTo>
                <a:lnTo>
                  <a:pt x="7848600" y="650748"/>
                </a:lnTo>
                <a:lnTo>
                  <a:pt x="7853172" y="650748"/>
                </a:lnTo>
                <a:close/>
              </a:path>
              <a:path w="7859395" h="660400">
                <a:moveTo>
                  <a:pt x="7853172" y="659892"/>
                </a:moveTo>
                <a:lnTo>
                  <a:pt x="7853172" y="650748"/>
                </a:lnTo>
                <a:lnTo>
                  <a:pt x="7848600" y="655320"/>
                </a:lnTo>
                <a:lnTo>
                  <a:pt x="7848600" y="659892"/>
                </a:lnTo>
                <a:lnTo>
                  <a:pt x="7853172" y="659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58349" y="5877557"/>
            <a:ext cx="784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i="1" spc="-5" dirty="0">
                <a:latin typeface="Arial"/>
                <a:cs typeface="Arial"/>
              </a:rPr>
              <a:t>left shifter </a:t>
            </a:r>
            <a:r>
              <a:rPr sz="1800" spc="-5" dirty="0">
                <a:latin typeface="Arial"/>
                <a:cs typeface="Arial"/>
              </a:rPr>
              <a:t>recupera os 2 bits menos significativos do </a:t>
            </a:r>
            <a:r>
              <a:rPr sz="1800" i="1" spc="-5" dirty="0">
                <a:latin typeface="Arial"/>
                <a:cs typeface="Arial"/>
              </a:rPr>
              <a:t>instruction</a:t>
            </a:r>
            <a:r>
              <a:rPr sz="1800" i="1" spc="1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offset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que são desprezados no momento da codificação da instrução (ver aula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6)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4432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Módulo "left </a:t>
            </a:r>
            <a:r>
              <a:rPr dirty="0"/>
              <a:t>shifter" </a:t>
            </a:r>
            <a:r>
              <a:rPr spc="-5" dirty="0"/>
              <a:t>–</a:t>
            </a:r>
            <a:r>
              <a:rPr spc="-15" dirty="0"/>
              <a:t> </a:t>
            </a:r>
            <a:r>
              <a:rPr spc="-10" dirty="0"/>
              <a:t>VHDL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76641" y="1402180"/>
            <a:ext cx="428053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library</a:t>
            </a:r>
            <a:r>
              <a:rPr sz="2000" b="1" spc="-1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ieee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use</a:t>
            </a:r>
            <a:r>
              <a:rPr sz="2000" b="1" spc="-3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ieee</a:t>
            </a:r>
            <a:r>
              <a:rPr sz="2000" b="1" spc="-5" dirty="0">
                <a:latin typeface="Courier New"/>
                <a:cs typeface="Courier New"/>
              </a:rPr>
              <a:t>.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std_logic_1164</a:t>
            </a:r>
            <a:r>
              <a:rPr sz="2000" b="1" spc="-5" dirty="0">
                <a:latin typeface="Courier New"/>
                <a:cs typeface="Courier New"/>
              </a:rPr>
              <a:t>.</a:t>
            </a: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all</a:t>
            </a:r>
            <a:r>
              <a:rPr sz="2000" b="1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2618" y="2926180"/>
            <a:ext cx="168973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downto</a:t>
            </a:r>
            <a:r>
              <a:rPr sz="2000" b="1" spc="-4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000" b="1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downto</a:t>
            </a:r>
            <a:r>
              <a:rPr sz="2000" b="1" spc="-7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000" b="1" spc="-5" dirty="0">
                <a:latin typeface="Courier New"/>
                <a:cs typeface="Courier New"/>
              </a:rPr>
              <a:t>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6641" y="2545180"/>
            <a:ext cx="5796915" cy="1549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entity </a:t>
            </a:r>
            <a:r>
              <a:rPr sz="2000" b="1" spc="-5" dirty="0">
                <a:latin typeface="Courier New"/>
                <a:cs typeface="Courier New"/>
              </a:rPr>
              <a:t>LeftShifter2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is</a:t>
            </a:r>
            <a:endParaRPr sz="2000">
              <a:latin typeface="Courier New"/>
              <a:cs typeface="Courier New"/>
            </a:endParaRPr>
          </a:p>
          <a:p>
            <a:pPr marL="901700" marR="5080" indent="-721360">
              <a:lnSpc>
                <a:spcPct val="125000"/>
              </a:lnSpc>
              <a:tabLst>
                <a:tab pos="2887345" algn="l"/>
              </a:tabLst>
            </a:pP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port</a:t>
            </a:r>
            <a:r>
              <a:rPr sz="2000" b="1" spc="-5" dirty="0">
                <a:latin typeface="Courier New"/>
                <a:cs typeface="Courier New"/>
              </a:rPr>
              <a:t>(dataI</a:t>
            </a:r>
            <a:r>
              <a:rPr sz="2000" b="1" dirty="0">
                <a:latin typeface="Courier New"/>
                <a:cs typeface="Courier New"/>
              </a:rPr>
              <a:t>n</a:t>
            </a:r>
            <a:r>
              <a:rPr sz="2000" b="1" spc="-29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: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i</a:t>
            </a:r>
            <a:r>
              <a:rPr sz="2000" b="1" dirty="0">
                <a:solidFill>
                  <a:srgbClr val="3232CC"/>
                </a:solidFill>
                <a:latin typeface="Courier New"/>
                <a:cs typeface="Courier New"/>
              </a:rPr>
              <a:t>n	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std_logic_vector</a:t>
            </a:r>
            <a:r>
              <a:rPr sz="2000" b="1" spc="-5" dirty="0"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1  </a:t>
            </a:r>
            <a:r>
              <a:rPr sz="2000" b="1" dirty="0">
                <a:latin typeface="Courier New"/>
                <a:cs typeface="Courier New"/>
              </a:rPr>
              <a:t>dataOut: </a:t>
            </a: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out</a:t>
            </a:r>
            <a:r>
              <a:rPr sz="2000" b="1" spc="-3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std_logic_vector</a:t>
            </a:r>
            <a:r>
              <a:rPr sz="2000" b="1" spc="-5" dirty="0"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31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sz="2000" b="1" spc="-1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LeftShifter2;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6641" y="4450179"/>
            <a:ext cx="641413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5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architecture </a:t>
            </a:r>
            <a:r>
              <a:rPr sz="2000" b="1" spc="-5" dirty="0">
                <a:latin typeface="Courier New"/>
                <a:cs typeface="Courier New"/>
              </a:rPr>
              <a:t>Behavioral </a:t>
            </a: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of </a:t>
            </a:r>
            <a:r>
              <a:rPr sz="2000" b="1" spc="-5" dirty="0">
                <a:latin typeface="Courier New"/>
                <a:cs typeface="Courier New"/>
              </a:rPr>
              <a:t>LeftShifter2 </a:t>
            </a: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is  begin</a:t>
            </a:r>
            <a:endParaRPr sz="2000">
              <a:latin typeface="Courier New"/>
              <a:cs typeface="Courier New"/>
            </a:endParaRPr>
          </a:p>
          <a:p>
            <a:pPr marR="433070" indent="180975">
              <a:lnSpc>
                <a:spcPct val="125000"/>
              </a:lnSpc>
            </a:pPr>
            <a:r>
              <a:rPr sz="2000" b="1" spc="-5" dirty="0">
                <a:latin typeface="Courier New"/>
                <a:cs typeface="Courier New"/>
              </a:rPr>
              <a:t>dataOut &lt;= dataIn(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29 </a:t>
            </a: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downto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000" b="1" spc="-5" dirty="0">
                <a:latin typeface="Courier New"/>
                <a:cs typeface="Courier New"/>
              </a:rPr>
              <a:t>) </a:t>
            </a:r>
            <a:r>
              <a:rPr sz="2000" b="1" dirty="0">
                <a:latin typeface="Courier New"/>
                <a:cs typeface="Courier New"/>
              </a:rPr>
              <a:t>&amp; </a:t>
            </a:r>
            <a:r>
              <a:rPr sz="2000" b="1" spc="-5" dirty="0">
                <a:latin typeface="Courier New"/>
                <a:cs typeface="Courier New"/>
              </a:rPr>
              <a:t>"</a:t>
            </a:r>
            <a:r>
              <a:rPr sz="2000" b="1" spc="-5" dirty="0">
                <a:solidFill>
                  <a:srgbClr val="FF00FF"/>
                </a:solidFill>
                <a:latin typeface="Courier New"/>
                <a:cs typeface="Courier New"/>
              </a:rPr>
              <a:t>00</a:t>
            </a:r>
            <a:r>
              <a:rPr sz="2000" b="1" spc="-5" dirty="0">
                <a:latin typeface="Courier New"/>
                <a:cs typeface="Courier New"/>
              </a:rPr>
              <a:t>";  </a:t>
            </a:r>
            <a:r>
              <a:rPr sz="2000" b="1" spc="-5" dirty="0">
                <a:solidFill>
                  <a:srgbClr val="3232CC"/>
                </a:solidFill>
                <a:latin typeface="Courier New"/>
                <a:cs typeface="Courier New"/>
              </a:rPr>
              <a:t>end</a:t>
            </a:r>
            <a:r>
              <a:rPr sz="2000" b="1" spc="-1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Behavioral;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20362" y="2316479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300227" y="0"/>
                </a:lnTo>
              </a:path>
            </a:pathLst>
          </a:custGeom>
          <a:ln w="214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03826" y="2250948"/>
            <a:ext cx="200025" cy="132715"/>
          </a:xfrm>
          <a:custGeom>
            <a:avLst/>
            <a:gdLst/>
            <a:ahLst/>
            <a:cxnLst/>
            <a:rect l="l" t="t" r="r" b="b"/>
            <a:pathLst>
              <a:path w="200025" h="132714">
                <a:moveTo>
                  <a:pt x="199644" y="65532"/>
                </a:moveTo>
                <a:lnTo>
                  <a:pt x="0" y="0"/>
                </a:lnTo>
                <a:lnTo>
                  <a:pt x="0" y="132588"/>
                </a:lnTo>
                <a:lnTo>
                  <a:pt x="199644" y="65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8205" y="2307335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300227" y="0"/>
                </a:lnTo>
              </a:path>
            </a:pathLst>
          </a:custGeom>
          <a:ln w="214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1670" y="2240280"/>
            <a:ext cx="200025" cy="132715"/>
          </a:xfrm>
          <a:custGeom>
            <a:avLst/>
            <a:gdLst/>
            <a:ahLst/>
            <a:cxnLst/>
            <a:rect l="l" t="t" r="r" b="b"/>
            <a:pathLst>
              <a:path w="200025" h="132714">
                <a:moveTo>
                  <a:pt x="199644" y="67056"/>
                </a:moveTo>
                <a:lnTo>
                  <a:pt x="0" y="0"/>
                </a:lnTo>
                <a:lnTo>
                  <a:pt x="0" y="132588"/>
                </a:lnTo>
                <a:lnTo>
                  <a:pt x="199644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03470" y="1825752"/>
            <a:ext cx="594360" cy="963294"/>
          </a:xfrm>
          <a:custGeom>
            <a:avLst/>
            <a:gdLst/>
            <a:ahLst/>
            <a:cxnLst/>
            <a:rect l="l" t="t" r="r" b="b"/>
            <a:pathLst>
              <a:path w="594359" h="963294">
                <a:moveTo>
                  <a:pt x="594360" y="481584"/>
                </a:moveTo>
                <a:lnTo>
                  <a:pt x="592052" y="421031"/>
                </a:lnTo>
                <a:lnTo>
                  <a:pt x="585311" y="362764"/>
                </a:lnTo>
                <a:lnTo>
                  <a:pt x="574413" y="307227"/>
                </a:lnTo>
                <a:lnTo>
                  <a:pt x="559631" y="254866"/>
                </a:lnTo>
                <a:lnTo>
                  <a:pt x="541241" y="206126"/>
                </a:lnTo>
                <a:lnTo>
                  <a:pt x="519518" y="161452"/>
                </a:lnTo>
                <a:lnTo>
                  <a:pt x="494735" y="121290"/>
                </a:lnTo>
                <a:lnTo>
                  <a:pt x="467168" y="86084"/>
                </a:lnTo>
                <a:lnTo>
                  <a:pt x="437091" y="56281"/>
                </a:lnTo>
                <a:lnTo>
                  <a:pt x="404779" y="32326"/>
                </a:lnTo>
                <a:lnTo>
                  <a:pt x="370506" y="14664"/>
                </a:lnTo>
                <a:lnTo>
                  <a:pt x="297180" y="0"/>
                </a:lnTo>
                <a:lnTo>
                  <a:pt x="260110" y="3740"/>
                </a:lnTo>
                <a:lnTo>
                  <a:pt x="190205" y="32326"/>
                </a:lnTo>
                <a:lnTo>
                  <a:pt x="157943" y="56281"/>
                </a:lnTo>
                <a:lnTo>
                  <a:pt x="127857" y="86084"/>
                </a:lnTo>
                <a:lnTo>
                  <a:pt x="100236" y="121290"/>
                </a:lnTo>
                <a:lnTo>
                  <a:pt x="75366" y="161452"/>
                </a:lnTo>
                <a:lnTo>
                  <a:pt x="53534" y="206126"/>
                </a:lnTo>
                <a:lnTo>
                  <a:pt x="35027" y="254866"/>
                </a:lnTo>
                <a:lnTo>
                  <a:pt x="20133" y="307227"/>
                </a:lnTo>
                <a:lnTo>
                  <a:pt x="9139" y="362764"/>
                </a:lnTo>
                <a:lnTo>
                  <a:pt x="2332" y="421031"/>
                </a:lnTo>
                <a:lnTo>
                  <a:pt x="0" y="481584"/>
                </a:lnTo>
                <a:lnTo>
                  <a:pt x="2332" y="542136"/>
                </a:lnTo>
                <a:lnTo>
                  <a:pt x="9139" y="600403"/>
                </a:lnTo>
                <a:lnTo>
                  <a:pt x="20133" y="655940"/>
                </a:lnTo>
                <a:lnTo>
                  <a:pt x="35027" y="708301"/>
                </a:lnTo>
                <a:lnTo>
                  <a:pt x="53534" y="757041"/>
                </a:lnTo>
                <a:lnTo>
                  <a:pt x="75366" y="801715"/>
                </a:lnTo>
                <a:lnTo>
                  <a:pt x="100236" y="841877"/>
                </a:lnTo>
                <a:lnTo>
                  <a:pt x="127857" y="877083"/>
                </a:lnTo>
                <a:lnTo>
                  <a:pt x="157943" y="906886"/>
                </a:lnTo>
                <a:lnTo>
                  <a:pt x="190205" y="930841"/>
                </a:lnTo>
                <a:lnTo>
                  <a:pt x="224356" y="948503"/>
                </a:lnTo>
                <a:lnTo>
                  <a:pt x="297180" y="963168"/>
                </a:lnTo>
                <a:lnTo>
                  <a:pt x="334548" y="959427"/>
                </a:lnTo>
                <a:lnTo>
                  <a:pt x="404779" y="930841"/>
                </a:lnTo>
                <a:lnTo>
                  <a:pt x="437091" y="906886"/>
                </a:lnTo>
                <a:lnTo>
                  <a:pt x="467168" y="877083"/>
                </a:lnTo>
                <a:lnTo>
                  <a:pt x="494735" y="841877"/>
                </a:lnTo>
                <a:lnTo>
                  <a:pt x="519518" y="801715"/>
                </a:lnTo>
                <a:lnTo>
                  <a:pt x="541241" y="757041"/>
                </a:lnTo>
                <a:lnTo>
                  <a:pt x="559631" y="708301"/>
                </a:lnTo>
                <a:lnTo>
                  <a:pt x="574413" y="655940"/>
                </a:lnTo>
                <a:lnTo>
                  <a:pt x="585311" y="600403"/>
                </a:lnTo>
                <a:lnTo>
                  <a:pt x="592052" y="542136"/>
                </a:lnTo>
                <a:lnTo>
                  <a:pt x="594360" y="48158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03469" y="1825751"/>
            <a:ext cx="594360" cy="963294"/>
          </a:xfrm>
          <a:custGeom>
            <a:avLst/>
            <a:gdLst/>
            <a:ahLst/>
            <a:cxnLst/>
            <a:rect l="l" t="t" r="r" b="b"/>
            <a:pathLst>
              <a:path w="594359" h="963294">
                <a:moveTo>
                  <a:pt x="594359" y="481583"/>
                </a:moveTo>
                <a:lnTo>
                  <a:pt x="592052" y="421031"/>
                </a:lnTo>
                <a:lnTo>
                  <a:pt x="585311" y="362764"/>
                </a:lnTo>
                <a:lnTo>
                  <a:pt x="574413" y="307227"/>
                </a:lnTo>
                <a:lnTo>
                  <a:pt x="559631" y="254866"/>
                </a:lnTo>
                <a:lnTo>
                  <a:pt x="541241" y="206126"/>
                </a:lnTo>
                <a:lnTo>
                  <a:pt x="519518" y="161452"/>
                </a:lnTo>
                <a:lnTo>
                  <a:pt x="494735" y="121290"/>
                </a:lnTo>
                <a:lnTo>
                  <a:pt x="467168" y="86084"/>
                </a:lnTo>
                <a:lnTo>
                  <a:pt x="437091" y="56281"/>
                </a:lnTo>
                <a:lnTo>
                  <a:pt x="404779" y="32326"/>
                </a:lnTo>
                <a:lnTo>
                  <a:pt x="370506" y="14664"/>
                </a:lnTo>
                <a:lnTo>
                  <a:pt x="297179" y="0"/>
                </a:lnTo>
                <a:lnTo>
                  <a:pt x="260110" y="3740"/>
                </a:lnTo>
                <a:lnTo>
                  <a:pt x="190205" y="32326"/>
                </a:lnTo>
                <a:lnTo>
                  <a:pt x="157943" y="56281"/>
                </a:lnTo>
                <a:lnTo>
                  <a:pt x="127857" y="86084"/>
                </a:lnTo>
                <a:lnTo>
                  <a:pt x="100236" y="121290"/>
                </a:lnTo>
                <a:lnTo>
                  <a:pt x="75366" y="161452"/>
                </a:lnTo>
                <a:lnTo>
                  <a:pt x="53534" y="206126"/>
                </a:lnTo>
                <a:lnTo>
                  <a:pt x="35027" y="254866"/>
                </a:lnTo>
                <a:lnTo>
                  <a:pt x="20133" y="307227"/>
                </a:lnTo>
                <a:lnTo>
                  <a:pt x="9139" y="362764"/>
                </a:lnTo>
                <a:lnTo>
                  <a:pt x="2332" y="421031"/>
                </a:lnTo>
                <a:lnTo>
                  <a:pt x="0" y="481583"/>
                </a:lnTo>
                <a:lnTo>
                  <a:pt x="2332" y="542136"/>
                </a:lnTo>
                <a:lnTo>
                  <a:pt x="9139" y="600403"/>
                </a:lnTo>
                <a:lnTo>
                  <a:pt x="20133" y="655940"/>
                </a:lnTo>
                <a:lnTo>
                  <a:pt x="35027" y="708301"/>
                </a:lnTo>
                <a:lnTo>
                  <a:pt x="53534" y="757041"/>
                </a:lnTo>
                <a:lnTo>
                  <a:pt x="75366" y="801715"/>
                </a:lnTo>
                <a:lnTo>
                  <a:pt x="100236" y="841877"/>
                </a:lnTo>
                <a:lnTo>
                  <a:pt x="127857" y="877083"/>
                </a:lnTo>
                <a:lnTo>
                  <a:pt x="157943" y="906886"/>
                </a:lnTo>
                <a:lnTo>
                  <a:pt x="190205" y="930841"/>
                </a:lnTo>
                <a:lnTo>
                  <a:pt x="224356" y="948503"/>
                </a:lnTo>
                <a:lnTo>
                  <a:pt x="297179" y="963167"/>
                </a:lnTo>
                <a:lnTo>
                  <a:pt x="334548" y="959427"/>
                </a:lnTo>
                <a:lnTo>
                  <a:pt x="404779" y="930841"/>
                </a:lnTo>
                <a:lnTo>
                  <a:pt x="437091" y="906886"/>
                </a:lnTo>
                <a:lnTo>
                  <a:pt x="467168" y="877083"/>
                </a:lnTo>
                <a:lnTo>
                  <a:pt x="494735" y="841877"/>
                </a:lnTo>
                <a:lnTo>
                  <a:pt x="519518" y="801715"/>
                </a:lnTo>
                <a:lnTo>
                  <a:pt x="541241" y="757041"/>
                </a:lnTo>
                <a:lnTo>
                  <a:pt x="559631" y="708301"/>
                </a:lnTo>
                <a:lnTo>
                  <a:pt x="574413" y="655940"/>
                </a:lnTo>
                <a:lnTo>
                  <a:pt x="585311" y="600403"/>
                </a:lnTo>
                <a:lnTo>
                  <a:pt x="592052" y="542136"/>
                </a:lnTo>
                <a:lnTo>
                  <a:pt x="594359" y="481583"/>
                </a:lnTo>
                <a:close/>
              </a:path>
            </a:pathLst>
          </a:custGeom>
          <a:ln w="12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91866" y="2089716"/>
            <a:ext cx="442595" cy="4121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indent="34925">
              <a:lnSpc>
                <a:spcPct val="101600"/>
              </a:lnSpc>
              <a:spcBef>
                <a:spcPts val="90"/>
              </a:spcBef>
            </a:pPr>
            <a:r>
              <a:rPr sz="1250" b="1" spc="-5" dirty="0">
                <a:latin typeface="Arial"/>
                <a:cs typeface="Arial"/>
              </a:rPr>
              <a:t>Shift  </a:t>
            </a:r>
            <a:r>
              <a:rPr sz="1250" b="1" spc="15" dirty="0">
                <a:latin typeface="Arial"/>
                <a:cs typeface="Arial"/>
              </a:rPr>
              <a:t>Left</a:t>
            </a:r>
            <a:r>
              <a:rPr sz="1250" b="1" spc="-120" dirty="0">
                <a:latin typeface="Arial"/>
                <a:cs typeface="Arial"/>
              </a:rPr>
              <a:t> </a:t>
            </a:r>
            <a:r>
              <a:rPr sz="1250" b="1" spc="5" dirty="0"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6297051" y="2139771"/>
            <a:ext cx="60325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Arial"/>
                <a:cs typeface="Arial"/>
              </a:rPr>
              <a:t>d</a:t>
            </a:r>
            <a:r>
              <a:rPr sz="1650" spc="15" dirty="0">
                <a:latin typeface="Arial"/>
                <a:cs typeface="Arial"/>
              </a:rPr>
              <a:t>a</a:t>
            </a:r>
            <a:r>
              <a:rPr sz="1650" spc="40" dirty="0">
                <a:latin typeface="Arial"/>
                <a:cs typeface="Arial"/>
              </a:rPr>
              <a:t>t</a:t>
            </a:r>
            <a:r>
              <a:rPr sz="1650" dirty="0">
                <a:latin typeface="Arial"/>
                <a:cs typeface="Arial"/>
              </a:rPr>
              <a:t>a</a:t>
            </a:r>
            <a:r>
              <a:rPr sz="1650" spc="-40" dirty="0">
                <a:latin typeface="Arial"/>
                <a:cs typeface="Arial"/>
              </a:rPr>
              <a:t>I</a:t>
            </a:r>
            <a:r>
              <a:rPr sz="1650" spc="20" dirty="0">
                <a:latin typeface="Arial"/>
                <a:cs typeface="Arial"/>
              </a:rPr>
              <a:t>n</a:t>
            </a:r>
            <a:endParaRPr sz="1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02277" y="2151963"/>
            <a:ext cx="78105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650" spc="20" dirty="0">
                <a:latin typeface="Arial"/>
                <a:cs typeface="Arial"/>
              </a:rPr>
              <a:t>dataOut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724915"/>
            <a:ext cx="7498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Implementação de um </a:t>
            </a:r>
            <a:r>
              <a:rPr sz="2400" i="1" spc="-5" dirty="0">
                <a:latin typeface="Arial"/>
                <a:cs typeface="Arial"/>
              </a:rPr>
              <a:t>Datapath </a:t>
            </a:r>
            <a:r>
              <a:rPr sz="2400" spc="-5" dirty="0"/>
              <a:t>(Instruções de</a:t>
            </a:r>
            <a:r>
              <a:rPr sz="2400" spc="30" dirty="0"/>
              <a:t> </a:t>
            </a:r>
            <a:r>
              <a:rPr sz="2400" i="1" spc="-5" dirty="0">
                <a:latin typeface="Arial"/>
                <a:cs typeface="Arial"/>
              </a:rPr>
              <a:t>branch</a:t>
            </a:r>
            <a:r>
              <a:rPr sz="2400" spc="-5" dirty="0"/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941" y="1500631"/>
            <a:ext cx="76288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5080" indent="-181610">
              <a:lnSpc>
                <a:spcPct val="100000"/>
              </a:lnSpc>
              <a:spcBef>
                <a:spcPts val="100"/>
              </a:spcBef>
              <a:buChar char="•"/>
              <a:tabLst>
                <a:tab pos="194310" algn="l"/>
              </a:tabLst>
            </a:pPr>
            <a:r>
              <a:rPr sz="2000" spc="-5" dirty="0">
                <a:latin typeface="Arial"/>
                <a:cs typeface="Arial"/>
              </a:rPr>
              <a:t>Interligação </a:t>
            </a:r>
            <a:r>
              <a:rPr sz="2000" dirty="0">
                <a:latin typeface="Arial"/>
                <a:cs typeface="Arial"/>
              </a:rPr>
              <a:t>dos </a:t>
            </a:r>
            <a:r>
              <a:rPr sz="2000" spc="-5" dirty="0">
                <a:latin typeface="Arial"/>
                <a:cs typeface="Arial"/>
              </a:rPr>
              <a:t>elementos operativos </a:t>
            </a:r>
            <a:r>
              <a:rPr sz="2000" dirty="0">
                <a:latin typeface="Arial"/>
                <a:cs typeface="Arial"/>
              </a:rPr>
              <a:t>necessários à execução de  uma instrução de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3232CC"/>
                </a:solidFill>
                <a:latin typeface="Arial"/>
                <a:cs typeface="Arial"/>
              </a:rPr>
              <a:t>branch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6634" y="3656076"/>
            <a:ext cx="1403985" cy="0"/>
          </a:xfrm>
          <a:custGeom>
            <a:avLst/>
            <a:gdLst/>
            <a:ahLst/>
            <a:cxnLst/>
            <a:rect l="l" t="t" r="r" b="b"/>
            <a:pathLst>
              <a:path w="1403984">
                <a:moveTo>
                  <a:pt x="0" y="0"/>
                </a:moveTo>
                <a:lnTo>
                  <a:pt x="1403603" y="0"/>
                </a:lnTo>
              </a:path>
            </a:pathLst>
          </a:custGeom>
          <a:ln w="31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73474" y="3587496"/>
            <a:ext cx="204470" cy="135890"/>
          </a:xfrm>
          <a:custGeom>
            <a:avLst/>
            <a:gdLst/>
            <a:ahLst/>
            <a:cxnLst/>
            <a:rect l="l" t="t" r="r" b="b"/>
            <a:pathLst>
              <a:path w="204470" h="135889">
                <a:moveTo>
                  <a:pt x="204216" y="68580"/>
                </a:moveTo>
                <a:lnTo>
                  <a:pt x="0" y="0"/>
                </a:lnTo>
                <a:lnTo>
                  <a:pt x="0" y="135636"/>
                </a:lnTo>
                <a:lnTo>
                  <a:pt x="204216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6634" y="4440935"/>
            <a:ext cx="1403985" cy="0"/>
          </a:xfrm>
          <a:custGeom>
            <a:avLst/>
            <a:gdLst/>
            <a:ahLst/>
            <a:cxnLst/>
            <a:rect l="l" t="t" r="r" b="b"/>
            <a:pathLst>
              <a:path w="1403984">
                <a:moveTo>
                  <a:pt x="0" y="0"/>
                </a:moveTo>
                <a:lnTo>
                  <a:pt x="1403603" y="0"/>
                </a:lnTo>
              </a:path>
            </a:pathLst>
          </a:custGeom>
          <a:ln w="31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73474" y="4372355"/>
            <a:ext cx="204470" cy="135890"/>
          </a:xfrm>
          <a:custGeom>
            <a:avLst/>
            <a:gdLst/>
            <a:ahLst/>
            <a:cxnLst/>
            <a:rect l="l" t="t" r="r" b="b"/>
            <a:pathLst>
              <a:path w="204470" h="135889">
                <a:moveTo>
                  <a:pt x="204216" y="68580"/>
                </a:moveTo>
                <a:lnTo>
                  <a:pt x="0" y="0"/>
                </a:lnTo>
                <a:lnTo>
                  <a:pt x="0" y="135636"/>
                </a:lnTo>
                <a:lnTo>
                  <a:pt x="204216" y="685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4558" y="3459479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5">
                <a:moveTo>
                  <a:pt x="0" y="0"/>
                </a:moveTo>
                <a:lnTo>
                  <a:pt x="391667" y="0"/>
                </a:lnTo>
              </a:path>
            </a:pathLst>
          </a:custGeom>
          <a:ln w="31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29462" y="3390900"/>
            <a:ext cx="204470" cy="135890"/>
          </a:xfrm>
          <a:custGeom>
            <a:avLst/>
            <a:gdLst/>
            <a:ahLst/>
            <a:cxnLst/>
            <a:rect l="l" t="t" r="r" b="b"/>
            <a:pathLst>
              <a:path w="204470" h="135889">
                <a:moveTo>
                  <a:pt x="204216" y="68580"/>
                </a:moveTo>
                <a:lnTo>
                  <a:pt x="0" y="0"/>
                </a:lnTo>
                <a:lnTo>
                  <a:pt x="0" y="135636"/>
                </a:lnTo>
                <a:lnTo>
                  <a:pt x="204216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54558" y="3851147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>
                <a:moveTo>
                  <a:pt x="0" y="0"/>
                </a:moveTo>
                <a:lnTo>
                  <a:pt x="387095" y="0"/>
                </a:lnTo>
              </a:path>
            </a:pathLst>
          </a:custGeom>
          <a:ln w="31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24890" y="3784092"/>
            <a:ext cx="204470" cy="135890"/>
          </a:xfrm>
          <a:custGeom>
            <a:avLst/>
            <a:gdLst/>
            <a:ahLst/>
            <a:cxnLst/>
            <a:rect l="l" t="t" r="r" b="b"/>
            <a:pathLst>
              <a:path w="204470" h="135889">
                <a:moveTo>
                  <a:pt x="204216" y="67056"/>
                </a:moveTo>
                <a:lnTo>
                  <a:pt x="0" y="0"/>
                </a:lnTo>
                <a:lnTo>
                  <a:pt x="0" y="135636"/>
                </a:lnTo>
                <a:lnTo>
                  <a:pt x="204216" y="6705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8462" y="3459479"/>
            <a:ext cx="0" cy="784860"/>
          </a:xfrm>
          <a:custGeom>
            <a:avLst/>
            <a:gdLst/>
            <a:ahLst/>
            <a:cxnLst/>
            <a:rect l="l" t="t" r="r" b="b"/>
            <a:pathLst>
              <a:path h="784860">
                <a:moveTo>
                  <a:pt x="0" y="0"/>
                </a:moveTo>
                <a:lnTo>
                  <a:pt x="0" y="784859"/>
                </a:lnTo>
              </a:path>
            </a:pathLst>
          </a:custGeom>
          <a:ln w="17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68174" y="4030979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>
                <a:moveTo>
                  <a:pt x="786383" y="0"/>
                </a:moveTo>
                <a:lnTo>
                  <a:pt x="0" y="0"/>
                </a:lnTo>
              </a:path>
            </a:pathLst>
          </a:custGeom>
          <a:ln w="174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12307" y="3810421"/>
            <a:ext cx="82976" cy="82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05329" y="3983275"/>
            <a:ext cx="96932" cy="96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82262" y="3374135"/>
            <a:ext cx="916305" cy="256540"/>
          </a:xfrm>
          <a:custGeom>
            <a:avLst/>
            <a:gdLst/>
            <a:ahLst/>
            <a:cxnLst/>
            <a:rect l="l" t="t" r="r" b="b"/>
            <a:pathLst>
              <a:path w="916304" h="256539">
                <a:moveTo>
                  <a:pt x="0" y="0"/>
                </a:moveTo>
                <a:lnTo>
                  <a:pt x="915923" y="256031"/>
                </a:lnTo>
              </a:path>
            </a:pathLst>
          </a:custGeom>
          <a:ln w="10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82262" y="3374135"/>
            <a:ext cx="198120" cy="662940"/>
          </a:xfrm>
          <a:custGeom>
            <a:avLst/>
            <a:gdLst/>
            <a:ahLst/>
            <a:cxnLst/>
            <a:rect l="l" t="t" r="r" b="b"/>
            <a:pathLst>
              <a:path w="198120" h="662939">
                <a:moveTo>
                  <a:pt x="0" y="0"/>
                </a:moveTo>
                <a:lnTo>
                  <a:pt x="0" y="562355"/>
                </a:lnTo>
                <a:lnTo>
                  <a:pt x="198119" y="662939"/>
                </a:lnTo>
              </a:path>
            </a:pathLst>
          </a:custGeom>
          <a:ln w="10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82262" y="4037076"/>
            <a:ext cx="198120" cy="664845"/>
          </a:xfrm>
          <a:custGeom>
            <a:avLst/>
            <a:gdLst/>
            <a:ahLst/>
            <a:cxnLst/>
            <a:rect l="l" t="t" r="r" b="b"/>
            <a:pathLst>
              <a:path w="198120" h="664845">
                <a:moveTo>
                  <a:pt x="0" y="664463"/>
                </a:moveTo>
                <a:lnTo>
                  <a:pt x="0" y="103631"/>
                </a:lnTo>
                <a:lnTo>
                  <a:pt x="198119" y="0"/>
                </a:lnTo>
              </a:path>
            </a:pathLst>
          </a:custGeom>
          <a:ln w="10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82262" y="4447032"/>
            <a:ext cx="916305" cy="254635"/>
          </a:xfrm>
          <a:custGeom>
            <a:avLst/>
            <a:gdLst/>
            <a:ahLst/>
            <a:cxnLst/>
            <a:rect l="l" t="t" r="r" b="b"/>
            <a:pathLst>
              <a:path w="916304" h="254635">
                <a:moveTo>
                  <a:pt x="0" y="254507"/>
                </a:moveTo>
                <a:lnTo>
                  <a:pt x="915923" y="0"/>
                </a:lnTo>
              </a:path>
            </a:pathLst>
          </a:custGeom>
          <a:ln w="10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98186" y="3630167"/>
            <a:ext cx="0" cy="817244"/>
          </a:xfrm>
          <a:custGeom>
            <a:avLst/>
            <a:gdLst/>
            <a:ahLst/>
            <a:cxnLst/>
            <a:rect l="l" t="t" r="r" b="b"/>
            <a:pathLst>
              <a:path h="817245">
                <a:moveTo>
                  <a:pt x="0" y="0"/>
                </a:moveTo>
                <a:lnTo>
                  <a:pt x="0" y="816863"/>
                </a:lnTo>
              </a:path>
            </a:pathLst>
          </a:custGeom>
          <a:ln w="10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175890" y="4613156"/>
            <a:ext cx="441959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55" dirty="0">
                <a:latin typeface="Arial"/>
                <a:cs typeface="Arial"/>
              </a:rPr>
              <a:t>A</a:t>
            </a:r>
            <a:r>
              <a:rPr sz="1550" b="1" spc="5" dirty="0">
                <a:latin typeface="Arial"/>
                <a:cs typeface="Arial"/>
              </a:rPr>
              <a:t>L</a:t>
            </a:r>
            <a:r>
              <a:rPr sz="1550" b="1" spc="20" dirty="0">
                <a:latin typeface="Arial"/>
                <a:cs typeface="Arial"/>
              </a:rPr>
              <a:t>U</a:t>
            </a:r>
            <a:endParaRPr sz="15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51150" y="4143449"/>
            <a:ext cx="39306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i="1" spc="30" dirty="0">
                <a:latin typeface="Arial"/>
                <a:cs typeface="Arial"/>
              </a:rPr>
              <a:t>R</a:t>
            </a:r>
            <a:r>
              <a:rPr sz="1000" i="1" spc="-10" dirty="0">
                <a:latin typeface="Arial"/>
                <a:cs typeface="Arial"/>
              </a:rPr>
              <a:t>e</a:t>
            </a:r>
            <a:r>
              <a:rPr sz="1000" i="1" spc="50" dirty="0">
                <a:latin typeface="Arial"/>
                <a:cs typeface="Arial"/>
              </a:rPr>
              <a:t>s</a:t>
            </a:r>
            <a:r>
              <a:rPr sz="1000" i="1" spc="-20" dirty="0">
                <a:latin typeface="Arial"/>
                <a:cs typeface="Arial"/>
              </a:rPr>
              <a:t>ul</a:t>
            </a:r>
            <a:r>
              <a:rPr sz="1000" i="1" spc="5" dirty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98186" y="3851147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31400">
            <a:solidFill>
              <a:srgbClr val="98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87162" y="3784092"/>
            <a:ext cx="204470" cy="135890"/>
          </a:xfrm>
          <a:custGeom>
            <a:avLst/>
            <a:gdLst/>
            <a:ahLst/>
            <a:cxnLst/>
            <a:rect l="l" t="t" r="r" b="b"/>
            <a:pathLst>
              <a:path w="204470" h="135889">
                <a:moveTo>
                  <a:pt x="204216" y="67056"/>
                </a:moveTo>
                <a:lnTo>
                  <a:pt x="0" y="0"/>
                </a:lnTo>
                <a:lnTo>
                  <a:pt x="0" y="135636"/>
                </a:lnTo>
                <a:lnTo>
                  <a:pt x="204216" y="67056"/>
                </a:lnTo>
                <a:close/>
              </a:path>
            </a:pathLst>
          </a:custGeom>
          <a:solidFill>
            <a:srgbClr val="98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38018" y="3751781"/>
            <a:ext cx="30670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5" dirty="0">
                <a:solidFill>
                  <a:srgbClr val="993200"/>
                </a:solidFill>
                <a:latin typeface="Arial"/>
                <a:cs typeface="Arial"/>
              </a:rPr>
              <a:t>Z</a:t>
            </a:r>
            <a:r>
              <a:rPr sz="1000" b="1" spc="50" dirty="0">
                <a:solidFill>
                  <a:srgbClr val="993200"/>
                </a:solidFill>
                <a:latin typeface="Arial"/>
                <a:cs typeface="Arial"/>
              </a:rPr>
              <a:t>e</a:t>
            </a:r>
            <a:r>
              <a:rPr sz="1000" b="1" spc="-45" dirty="0">
                <a:solidFill>
                  <a:srgbClr val="993200"/>
                </a:solidFill>
                <a:latin typeface="Arial"/>
                <a:cs typeface="Arial"/>
              </a:rPr>
              <a:t>r</a:t>
            </a:r>
            <a:r>
              <a:rPr sz="1000" b="1" spc="15" dirty="0">
                <a:solidFill>
                  <a:srgbClr val="993200"/>
                </a:solidFill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46350" y="2609358"/>
            <a:ext cx="331470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15" dirty="0">
                <a:latin typeface="Arial"/>
                <a:cs typeface="Arial"/>
              </a:rPr>
              <a:t>A</a:t>
            </a:r>
            <a:r>
              <a:rPr sz="1350" dirty="0">
                <a:latin typeface="Arial"/>
                <a:cs typeface="Arial"/>
              </a:rPr>
              <a:t>d</a:t>
            </a:r>
            <a:r>
              <a:rPr sz="1350" spc="10" dirty="0">
                <a:latin typeface="Arial"/>
                <a:cs typeface="Arial"/>
              </a:rPr>
              <a:t>d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59301" y="2346960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031" y="0"/>
                </a:lnTo>
              </a:path>
            </a:pathLst>
          </a:custGeom>
          <a:ln w="3140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78046" y="2278380"/>
            <a:ext cx="204470" cy="137160"/>
          </a:xfrm>
          <a:custGeom>
            <a:avLst/>
            <a:gdLst/>
            <a:ahLst/>
            <a:cxnLst/>
            <a:rect l="l" t="t" r="r" b="b"/>
            <a:pathLst>
              <a:path w="204470" h="137160">
                <a:moveTo>
                  <a:pt x="204216" y="68580"/>
                </a:moveTo>
                <a:lnTo>
                  <a:pt x="0" y="0"/>
                </a:lnTo>
                <a:lnTo>
                  <a:pt x="0" y="137160"/>
                </a:lnTo>
                <a:lnTo>
                  <a:pt x="204216" y="6858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90593" y="3148583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3140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78046" y="3080004"/>
            <a:ext cx="204470" cy="137160"/>
          </a:xfrm>
          <a:custGeom>
            <a:avLst/>
            <a:gdLst/>
            <a:ahLst/>
            <a:cxnLst/>
            <a:rect l="l" t="t" r="r" b="b"/>
            <a:pathLst>
              <a:path w="204470" h="137160">
                <a:moveTo>
                  <a:pt x="204216" y="68580"/>
                </a:moveTo>
                <a:lnTo>
                  <a:pt x="0" y="0"/>
                </a:lnTo>
                <a:lnTo>
                  <a:pt x="0" y="137160"/>
                </a:lnTo>
                <a:lnTo>
                  <a:pt x="204216" y="6858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06517" y="2740151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2795" y="0"/>
                </a:lnTo>
              </a:path>
            </a:pathLst>
          </a:custGeom>
          <a:ln w="31400">
            <a:solidFill>
              <a:srgbClr val="FF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62550" y="2671572"/>
            <a:ext cx="204470" cy="135890"/>
          </a:xfrm>
          <a:custGeom>
            <a:avLst/>
            <a:gdLst/>
            <a:ahLst/>
            <a:cxnLst/>
            <a:rect l="l" t="t" r="r" b="b"/>
            <a:pathLst>
              <a:path w="204470" h="135889">
                <a:moveTo>
                  <a:pt x="204216" y="68580"/>
                </a:moveTo>
                <a:lnTo>
                  <a:pt x="0" y="0"/>
                </a:lnTo>
                <a:lnTo>
                  <a:pt x="0" y="135636"/>
                </a:lnTo>
                <a:lnTo>
                  <a:pt x="204216" y="68580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786259" y="2220738"/>
            <a:ext cx="1229995" cy="5867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74065">
              <a:lnSpc>
                <a:spcPct val="100000"/>
              </a:lnSpc>
              <a:spcBef>
                <a:spcPts val="120"/>
              </a:spcBef>
            </a:pPr>
            <a:r>
              <a:rPr sz="1350" b="1" spc="-15" dirty="0">
                <a:latin typeface="Arial"/>
                <a:cs typeface="Arial"/>
              </a:rPr>
              <a:t>P</a:t>
            </a:r>
            <a:r>
              <a:rPr sz="1350" b="1" spc="40" dirty="0">
                <a:latin typeface="Arial"/>
                <a:cs typeface="Arial"/>
              </a:rPr>
              <a:t>C</a:t>
            </a:r>
            <a:r>
              <a:rPr sz="1350" b="1" spc="10" dirty="0">
                <a:latin typeface="Arial"/>
                <a:cs typeface="Arial"/>
              </a:rPr>
              <a:t>+4</a:t>
            </a:r>
            <a:endParaRPr sz="1350">
              <a:latin typeface="Arial"/>
              <a:cs typeface="Arial"/>
            </a:endParaRPr>
          </a:p>
          <a:p>
            <a:pPr marL="342900" marR="5080" indent="-330835">
              <a:lnSpc>
                <a:spcPts val="1370"/>
              </a:lnSpc>
              <a:spcBef>
                <a:spcPts val="75"/>
              </a:spcBef>
            </a:pPr>
            <a:r>
              <a:rPr sz="1150" b="1" dirty="0">
                <a:latin typeface="Arial"/>
                <a:cs typeface="Arial"/>
              </a:rPr>
              <a:t>(From</a:t>
            </a:r>
            <a:r>
              <a:rPr sz="1150" b="1" spc="-110" dirty="0">
                <a:latin typeface="Arial"/>
                <a:cs typeface="Arial"/>
              </a:rPr>
              <a:t> </a:t>
            </a:r>
            <a:r>
              <a:rPr sz="1150" b="1" spc="-5" dirty="0">
                <a:latin typeface="Arial"/>
                <a:cs typeface="Arial"/>
              </a:rPr>
              <a:t>Instruction  </a:t>
            </a:r>
            <a:r>
              <a:rPr sz="1150" b="1" spc="-10" dirty="0">
                <a:latin typeface="Arial"/>
                <a:cs typeface="Arial"/>
              </a:rPr>
              <a:t>Fetch</a:t>
            </a:r>
            <a:r>
              <a:rPr sz="1150" b="1" spc="-75" dirty="0">
                <a:latin typeface="Arial"/>
                <a:cs typeface="Arial"/>
              </a:rPr>
              <a:t> </a:t>
            </a:r>
            <a:r>
              <a:rPr sz="1150" b="1" spc="-5" dirty="0">
                <a:latin typeface="Arial"/>
                <a:cs typeface="Arial"/>
              </a:rPr>
              <a:t>Block)</a:t>
            </a:r>
            <a:endParaRPr sz="11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96742" y="2504202"/>
            <a:ext cx="1129030" cy="44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100"/>
              </a:spcBef>
            </a:pPr>
            <a:r>
              <a:rPr sz="1350" spc="5" dirty="0">
                <a:latin typeface="Arial"/>
                <a:cs typeface="Arial"/>
              </a:rPr>
              <a:t>Branch</a:t>
            </a:r>
            <a:r>
              <a:rPr sz="1350" spc="-50" dirty="0">
                <a:latin typeface="Arial"/>
                <a:cs typeface="Arial"/>
              </a:rPr>
              <a:t> </a:t>
            </a:r>
            <a:r>
              <a:rPr sz="1350" spc="5" dirty="0">
                <a:latin typeface="Arial"/>
                <a:cs typeface="Arial"/>
              </a:rPr>
              <a:t>Target  Address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41166" y="3631962"/>
            <a:ext cx="1054735" cy="44513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85"/>
              </a:spcBef>
            </a:pPr>
            <a:r>
              <a:rPr sz="1350" spc="5" dirty="0">
                <a:solidFill>
                  <a:srgbClr val="993200"/>
                </a:solidFill>
                <a:latin typeface="Arial"/>
                <a:cs typeface="Arial"/>
              </a:rPr>
              <a:t>Branch  Control</a:t>
            </a:r>
            <a:r>
              <a:rPr sz="1350" spc="-65" dirty="0">
                <a:solidFill>
                  <a:srgbClr val="993200"/>
                </a:solidFill>
                <a:latin typeface="Arial"/>
                <a:cs typeface="Arial"/>
              </a:rPr>
              <a:t> </a:t>
            </a:r>
            <a:r>
              <a:rPr sz="1350" spc="10" dirty="0">
                <a:solidFill>
                  <a:srgbClr val="993200"/>
                </a:solidFill>
                <a:latin typeface="Arial"/>
                <a:cs typeface="Arial"/>
              </a:rPr>
              <a:t>Logic</a:t>
            </a:r>
            <a:endParaRPr sz="13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990722" y="2804160"/>
            <a:ext cx="506095" cy="685800"/>
          </a:xfrm>
          <a:custGeom>
            <a:avLst/>
            <a:gdLst/>
            <a:ahLst/>
            <a:cxnLst/>
            <a:rect l="l" t="t" r="r" b="b"/>
            <a:pathLst>
              <a:path w="506095" h="685800">
                <a:moveTo>
                  <a:pt x="505968" y="342900"/>
                </a:moveTo>
                <a:lnTo>
                  <a:pt x="502670" y="287377"/>
                </a:lnTo>
                <a:lnTo>
                  <a:pt x="493117" y="234671"/>
                </a:lnTo>
                <a:lnTo>
                  <a:pt x="477822" y="185495"/>
                </a:lnTo>
                <a:lnTo>
                  <a:pt x="457297" y="140561"/>
                </a:lnTo>
                <a:lnTo>
                  <a:pt x="432054" y="100584"/>
                </a:lnTo>
                <a:lnTo>
                  <a:pt x="402604" y="66275"/>
                </a:lnTo>
                <a:lnTo>
                  <a:pt x="369460" y="38349"/>
                </a:lnTo>
                <a:lnTo>
                  <a:pt x="333134" y="17519"/>
                </a:lnTo>
                <a:lnTo>
                  <a:pt x="294138" y="4498"/>
                </a:lnTo>
                <a:lnTo>
                  <a:pt x="252984" y="0"/>
                </a:lnTo>
                <a:lnTo>
                  <a:pt x="211829" y="4498"/>
                </a:lnTo>
                <a:lnTo>
                  <a:pt x="172833" y="17519"/>
                </a:lnTo>
                <a:lnTo>
                  <a:pt x="136507" y="38349"/>
                </a:lnTo>
                <a:lnTo>
                  <a:pt x="103363" y="66275"/>
                </a:lnTo>
                <a:lnTo>
                  <a:pt x="73914" y="100584"/>
                </a:lnTo>
                <a:lnTo>
                  <a:pt x="48670" y="140561"/>
                </a:lnTo>
                <a:lnTo>
                  <a:pt x="28145" y="185495"/>
                </a:lnTo>
                <a:lnTo>
                  <a:pt x="12850" y="234671"/>
                </a:lnTo>
                <a:lnTo>
                  <a:pt x="3297" y="287377"/>
                </a:lnTo>
                <a:lnTo>
                  <a:pt x="0" y="342900"/>
                </a:lnTo>
                <a:lnTo>
                  <a:pt x="3297" y="398792"/>
                </a:lnTo>
                <a:lnTo>
                  <a:pt x="12850" y="451713"/>
                </a:lnTo>
                <a:lnTo>
                  <a:pt x="28145" y="500976"/>
                </a:lnTo>
                <a:lnTo>
                  <a:pt x="48670" y="545896"/>
                </a:lnTo>
                <a:lnTo>
                  <a:pt x="73914" y="585787"/>
                </a:lnTo>
                <a:lnTo>
                  <a:pt x="103363" y="619963"/>
                </a:lnTo>
                <a:lnTo>
                  <a:pt x="136507" y="647738"/>
                </a:lnTo>
                <a:lnTo>
                  <a:pt x="172833" y="668426"/>
                </a:lnTo>
                <a:lnTo>
                  <a:pt x="211829" y="681342"/>
                </a:lnTo>
                <a:lnTo>
                  <a:pt x="252984" y="685800"/>
                </a:lnTo>
                <a:lnTo>
                  <a:pt x="294138" y="681342"/>
                </a:lnTo>
                <a:lnTo>
                  <a:pt x="333134" y="668426"/>
                </a:lnTo>
                <a:lnTo>
                  <a:pt x="369460" y="647738"/>
                </a:lnTo>
                <a:lnTo>
                  <a:pt x="402604" y="619963"/>
                </a:lnTo>
                <a:lnTo>
                  <a:pt x="432054" y="585787"/>
                </a:lnTo>
                <a:lnTo>
                  <a:pt x="457297" y="545896"/>
                </a:lnTo>
                <a:lnTo>
                  <a:pt x="477822" y="500976"/>
                </a:lnTo>
                <a:lnTo>
                  <a:pt x="493117" y="451713"/>
                </a:lnTo>
                <a:lnTo>
                  <a:pt x="502670" y="398792"/>
                </a:lnTo>
                <a:lnTo>
                  <a:pt x="505968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90721" y="2804159"/>
            <a:ext cx="506095" cy="685800"/>
          </a:xfrm>
          <a:custGeom>
            <a:avLst/>
            <a:gdLst/>
            <a:ahLst/>
            <a:cxnLst/>
            <a:rect l="l" t="t" r="r" b="b"/>
            <a:pathLst>
              <a:path w="506095" h="685800">
                <a:moveTo>
                  <a:pt x="505967" y="342899"/>
                </a:moveTo>
                <a:lnTo>
                  <a:pt x="502670" y="287377"/>
                </a:lnTo>
                <a:lnTo>
                  <a:pt x="493117" y="234671"/>
                </a:lnTo>
                <a:lnTo>
                  <a:pt x="477822" y="185495"/>
                </a:lnTo>
                <a:lnTo>
                  <a:pt x="457297" y="140561"/>
                </a:lnTo>
                <a:lnTo>
                  <a:pt x="432053" y="100583"/>
                </a:lnTo>
                <a:lnTo>
                  <a:pt x="402604" y="66275"/>
                </a:lnTo>
                <a:lnTo>
                  <a:pt x="369460" y="38349"/>
                </a:lnTo>
                <a:lnTo>
                  <a:pt x="333134" y="17519"/>
                </a:lnTo>
                <a:lnTo>
                  <a:pt x="294138" y="4498"/>
                </a:lnTo>
                <a:lnTo>
                  <a:pt x="252983" y="0"/>
                </a:lnTo>
                <a:lnTo>
                  <a:pt x="211829" y="4498"/>
                </a:lnTo>
                <a:lnTo>
                  <a:pt x="172833" y="17519"/>
                </a:lnTo>
                <a:lnTo>
                  <a:pt x="136507" y="38349"/>
                </a:lnTo>
                <a:lnTo>
                  <a:pt x="103363" y="66275"/>
                </a:lnTo>
                <a:lnTo>
                  <a:pt x="73913" y="100583"/>
                </a:lnTo>
                <a:lnTo>
                  <a:pt x="48670" y="140561"/>
                </a:lnTo>
                <a:lnTo>
                  <a:pt x="28145" y="185495"/>
                </a:lnTo>
                <a:lnTo>
                  <a:pt x="12850" y="234671"/>
                </a:lnTo>
                <a:lnTo>
                  <a:pt x="3297" y="287377"/>
                </a:lnTo>
                <a:lnTo>
                  <a:pt x="0" y="342899"/>
                </a:lnTo>
                <a:lnTo>
                  <a:pt x="3297" y="398792"/>
                </a:lnTo>
                <a:lnTo>
                  <a:pt x="12850" y="451713"/>
                </a:lnTo>
                <a:lnTo>
                  <a:pt x="28145" y="500976"/>
                </a:lnTo>
                <a:lnTo>
                  <a:pt x="48670" y="545896"/>
                </a:lnTo>
                <a:lnTo>
                  <a:pt x="73913" y="585787"/>
                </a:lnTo>
                <a:lnTo>
                  <a:pt x="103363" y="619963"/>
                </a:lnTo>
                <a:lnTo>
                  <a:pt x="136507" y="647738"/>
                </a:lnTo>
                <a:lnTo>
                  <a:pt x="172833" y="668426"/>
                </a:lnTo>
                <a:lnTo>
                  <a:pt x="211829" y="681342"/>
                </a:lnTo>
                <a:lnTo>
                  <a:pt x="252983" y="685799"/>
                </a:lnTo>
                <a:lnTo>
                  <a:pt x="294138" y="681342"/>
                </a:lnTo>
                <a:lnTo>
                  <a:pt x="333134" y="668426"/>
                </a:lnTo>
                <a:lnTo>
                  <a:pt x="369460" y="647738"/>
                </a:lnTo>
                <a:lnTo>
                  <a:pt x="402604" y="619963"/>
                </a:lnTo>
                <a:lnTo>
                  <a:pt x="432053" y="585787"/>
                </a:lnTo>
                <a:lnTo>
                  <a:pt x="457297" y="545896"/>
                </a:lnTo>
                <a:lnTo>
                  <a:pt x="477822" y="500976"/>
                </a:lnTo>
                <a:lnTo>
                  <a:pt x="493117" y="451713"/>
                </a:lnTo>
                <a:lnTo>
                  <a:pt x="502670" y="398792"/>
                </a:lnTo>
                <a:lnTo>
                  <a:pt x="505967" y="342899"/>
                </a:lnTo>
                <a:close/>
              </a:path>
            </a:pathLst>
          </a:custGeom>
          <a:ln w="10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089279" y="2968446"/>
            <a:ext cx="31496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25" dirty="0">
                <a:latin typeface="Arial"/>
                <a:cs typeface="Arial"/>
              </a:rPr>
              <a:t>S</a:t>
            </a:r>
            <a:r>
              <a:rPr sz="1000" b="1" spc="-5" dirty="0">
                <a:latin typeface="Arial"/>
                <a:cs typeface="Arial"/>
              </a:rPr>
              <a:t>h</a:t>
            </a:r>
            <a:r>
              <a:rPr sz="1000" b="1" spc="-10" dirty="0">
                <a:latin typeface="Arial"/>
                <a:cs typeface="Arial"/>
              </a:rPr>
              <a:t>i</a:t>
            </a:r>
            <a:r>
              <a:rPr sz="1000" b="1" spc="10" dirty="0">
                <a:latin typeface="Arial"/>
                <a:cs typeface="Arial"/>
              </a:rPr>
              <a:t>ft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60323" y="3125417"/>
            <a:ext cx="37592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20" dirty="0">
                <a:latin typeface="Arial"/>
                <a:cs typeface="Arial"/>
              </a:rPr>
              <a:t>Left</a:t>
            </a:r>
            <a:r>
              <a:rPr sz="1000" b="1" spc="-95" dirty="0">
                <a:latin typeface="Arial"/>
                <a:cs typeface="Arial"/>
              </a:rPr>
              <a:t> </a:t>
            </a:r>
            <a:r>
              <a:rPr sz="1000" b="1" spc="15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521074" y="3076955"/>
            <a:ext cx="129539" cy="131445"/>
          </a:xfrm>
          <a:custGeom>
            <a:avLst/>
            <a:gdLst/>
            <a:ahLst/>
            <a:cxnLst/>
            <a:rect l="l" t="t" r="r" b="b"/>
            <a:pathLst>
              <a:path w="129540" h="131444">
                <a:moveTo>
                  <a:pt x="129539" y="0"/>
                </a:moveTo>
                <a:lnTo>
                  <a:pt x="0" y="131063"/>
                </a:lnTo>
              </a:path>
            </a:pathLst>
          </a:custGeom>
          <a:ln w="8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619630" y="2891405"/>
            <a:ext cx="14986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b="1" spc="-25" dirty="0">
                <a:latin typeface="Arial"/>
                <a:cs typeface="Arial"/>
              </a:rPr>
              <a:t>3</a:t>
            </a:r>
            <a:r>
              <a:rPr sz="900" b="1" spc="-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798186" y="430377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174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28309" y="4250436"/>
            <a:ext cx="163195" cy="106680"/>
          </a:xfrm>
          <a:custGeom>
            <a:avLst/>
            <a:gdLst/>
            <a:ahLst/>
            <a:cxnLst/>
            <a:rect l="l" t="t" r="r" b="b"/>
            <a:pathLst>
              <a:path w="163195" h="106679">
                <a:moveTo>
                  <a:pt x="163068" y="53340"/>
                </a:moveTo>
                <a:lnTo>
                  <a:pt x="0" y="0"/>
                </a:lnTo>
                <a:lnTo>
                  <a:pt x="0" y="106680"/>
                </a:lnTo>
                <a:lnTo>
                  <a:pt x="16306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61637" y="2275331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131063" y="0"/>
                </a:moveTo>
                <a:lnTo>
                  <a:pt x="0" y="131063"/>
                </a:lnTo>
              </a:path>
            </a:pathLst>
          </a:custGeom>
          <a:ln w="8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563242" y="2089781"/>
            <a:ext cx="14986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b="1" spc="-25" dirty="0">
                <a:latin typeface="Arial"/>
                <a:cs typeface="Arial"/>
              </a:rPr>
              <a:t>3</a:t>
            </a:r>
            <a:r>
              <a:rPr sz="900" b="1" spc="-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443093" y="2668523"/>
            <a:ext cx="128270" cy="131445"/>
          </a:xfrm>
          <a:custGeom>
            <a:avLst/>
            <a:gdLst/>
            <a:ahLst/>
            <a:cxnLst/>
            <a:rect l="l" t="t" r="r" b="b"/>
            <a:pathLst>
              <a:path w="128270" h="131444">
                <a:moveTo>
                  <a:pt x="128015" y="0"/>
                </a:moveTo>
                <a:lnTo>
                  <a:pt x="0" y="131063"/>
                </a:lnTo>
              </a:path>
            </a:pathLst>
          </a:custGeom>
          <a:ln w="8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540126" y="2482973"/>
            <a:ext cx="14986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b="1" spc="-25" dirty="0">
                <a:latin typeface="Arial"/>
                <a:cs typeface="Arial"/>
              </a:rPr>
              <a:t>3</a:t>
            </a:r>
            <a:r>
              <a:rPr sz="900" b="1" spc="-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99648" y="4826777"/>
            <a:ext cx="705485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20" dirty="0">
                <a:latin typeface="Arial"/>
                <a:cs typeface="Arial"/>
              </a:rPr>
              <a:t>R</a:t>
            </a:r>
            <a:r>
              <a:rPr sz="1350" spc="70" dirty="0">
                <a:latin typeface="Arial"/>
                <a:cs typeface="Arial"/>
              </a:rPr>
              <a:t>e</a:t>
            </a:r>
            <a:r>
              <a:rPr sz="1350" dirty="0">
                <a:latin typeface="Arial"/>
                <a:cs typeface="Arial"/>
              </a:rPr>
              <a:t>g</a:t>
            </a:r>
            <a:r>
              <a:rPr sz="1350" spc="-40" dirty="0">
                <a:latin typeface="Arial"/>
                <a:cs typeface="Arial"/>
              </a:rPr>
              <a:t>i</a:t>
            </a:r>
            <a:r>
              <a:rPr sz="1350" spc="15" dirty="0">
                <a:latin typeface="Arial"/>
                <a:cs typeface="Arial"/>
              </a:rPr>
              <a:t>s</a:t>
            </a:r>
            <a:r>
              <a:rPr sz="1350" spc="30" dirty="0">
                <a:latin typeface="Arial"/>
                <a:cs typeface="Arial"/>
              </a:rPr>
              <a:t>t</a:t>
            </a:r>
            <a:r>
              <a:rPr sz="1350" dirty="0">
                <a:latin typeface="Arial"/>
                <a:cs typeface="Arial"/>
              </a:rPr>
              <a:t>o</a:t>
            </a:r>
            <a:r>
              <a:rPr sz="1350" spc="10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733678" y="3282696"/>
            <a:ext cx="1553210" cy="1569720"/>
          </a:xfrm>
          <a:custGeom>
            <a:avLst/>
            <a:gdLst/>
            <a:ahLst/>
            <a:cxnLst/>
            <a:rect l="l" t="t" r="r" b="b"/>
            <a:pathLst>
              <a:path w="1553210" h="1569720">
                <a:moveTo>
                  <a:pt x="0" y="0"/>
                </a:moveTo>
                <a:lnTo>
                  <a:pt x="0" y="1569720"/>
                </a:lnTo>
                <a:lnTo>
                  <a:pt x="1552956" y="1569720"/>
                </a:lnTo>
                <a:lnTo>
                  <a:pt x="15529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33677" y="3282695"/>
            <a:ext cx="1553210" cy="1569720"/>
          </a:xfrm>
          <a:custGeom>
            <a:avLst/>
            <a:gdLst/>
            <a:ahLst/>
            <a:cxnLst/>
            <a:rect l="l" t="t" r="r" b="b"/>
            <a:pathLst>
              <a:path w="1553210" h="1569720">
                <a:moveTo>
                  <a:pt x="0" y="1569719"/>
                </a:moveTo>
                <a:lnTo>
                  <a:pt x="1552955" y="1569719"/>
                </a:lnTo>
                <a:lnTo>
                  <a:pt x="1552955" y="0"/>
                </a:lnTo>
                <a:lnTo>
                  <a:pt x="0" y="0"/>
                </a:lnTo>
                <a:lnTo>
                  <a:pt x="0" y="1569719"/>
                </a:lnTo>
                <a:close/>
              </a:path>
            </a:pathLst>
          </a:custGeom>
          <a:ln w="10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783468" y="3344874"/>
            <a:ext cx="84645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20" dirty="0">
                <a:solidFill>
                  <a:srgbClr val="FF0000"/>
                </a:solidFill>
                <a:latin typeface="Arial"/>
                <a:cs typeface="Arial"/>
              </a:rPr>
              <a:t>Read </a:t>
            </a:r>
            <a:r>
              <a:rPr sz="1000" b="1" spc="10" dirty="0">
                <a:solidFill>
                  <a:srgbClr val="FF0000"/>
                </a:solidFill>
                <a:latin typeface="Arial"/>
                <a:cs typeface="Arial"/>
              </a:rPr>
              <a:t>Reg.</a:t>
            </a:r>
            <a:r>
              <a:rPr sz="10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FF0000"/>
                </a:solidFill>
                <a:latin typeface="Arial"/>
                <a:cs typeface="Arial"/>
              </a:rPr>
              <a:t>#1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83468" y="3736541"/>
            <a:ext cx="84645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20" dirty="0">
                <a:solidFill>
                  <a:srgbClr val="0000FF"/>
                </a:solidFill>
                <a:latin typeface="Arial"/>
                <a:cs typeface="Arial"/>
              </a:rPr>
              <a:t>Read </a:t>
            </a:r>
            <a:r>
              <a:rPr sz="1000" b="1" spc="10" dirty="0">
                <a:solidFill>
                  <a:srgbClr val="0000FF"/>
                </a:solidFill>
                <a:latin typeface="Arial"/>
                <a:cs typeface="Arial"/>
              </a:rPr>
              <a:t>Reg.</a:t>
            </a:r>
            <a:r>
              <a:rPr sz="10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0000FF"/>
                </a:solidFill>
                <a:latin typeface="Arial"/>
                <a:cs typeface="Arial"/>
              </a:rPr>
              <a:t>#2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83468" y="4129733"/>
            <a:ext cx="64452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i="1" spc="15" dirty="0">
                <a:latin typeface="Arial"/>
                <a:cs typeface="Arial"/>
              </a:rPr>
              <a:t>Write</a:t>
            </a:r>
            <a:r>
              <a:rPr sz="1000" i="1" spc="-85" dirty="0">
                <a:latin typeface="Arial"/>
                <a:cs typeface="Arial"/>
              </a:rPr>
              <a:t> </a:t>
            </a:r>
            <a:r>
              <a:rPr sz="1000" i="1" spc="15" dirty="0">
                <a:latin typeface="Arial"/>
                <a:cs typeface="Arial"/>
              </a:rPr>
              <a:t>Reg.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83468" y="4521401"/>
            <a:ext cx="64833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i="1" spc="15" dirty="0">
                <a:latin typeface="Arial"/>
                <a:cs typeface="Arial"/>
              </a:rPr>
              <a:t>Write</a:t>
            </a:r>
            <a:r>
              <a:rPr sz="1000" i="1" spc="-90" dirty="0">
                <a:latin typeface="Arial"/>
                <a:cs typeface="Arial"/>
              </a:rPr>
              <a:t> </a:t>
            </a:r>
            <a:r>
              <a:rPr sz="1000" i="1" spc="25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00559" y="3478986"/>
            <a:ext cx="34925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6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754255" y="3635957"/>
            <a:ext cx="49149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0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10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15" dirty="0">
                <a:solidFill>
                  <a:srgbClr val="FF0000"/>
                </a:solidFill>
                <a:latin typeface="Arial"/>
                <a:cs typeface="Arial"/>
              </a:rPr>
              <a:t>#1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754255" y="4263845"/>
            <a:ext cx="495934" cy="33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6050">
              <a:lnSpc>
                <a:spcPct val="103000"/>
              </a:lnSpc>
              <a:spcBef>
                <a:spcPts val="95"/>
              </a:spcBef>
            </a:pPr>
            <a:r>
              <a:rPr sz="1000" b="1" spc="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000" b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000" b="1" spc="6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000" b="1" spc="10" dirty="0">
                <a:solidFill>
                  <a:srgbClr val="0000FF"/>
                </a:solidFill>
                <a:latin typeface="Arial"/>
                <a:cs typeface="Arial"/>
              </a:rPr>
              <a:t>d  Data</a:t>
            </a:r>
            <a:r>
              <a:rPr sz="1000" b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15" dirty="0">
                <a:solidFill>
                  <a:srgbClr val="0000FF"/>
                </a:solidFill>
                <a:latin typeface="Arial"/>
                <a:cs typeface="Arial"/>
              </a:rPr>
              <a:t>#2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782445" y="5442203"/>
            <a:ext cx="134620" cy="131445"/>
          </a:xfrm>
          <a:custGeom>
            <a:avLst/>
            <a:gdLst/>
            <a:ahLst/>
            <a:cxnLst/>
            <a:rect l="l" t="t" r="r" b="b"/>
            <a:pathLst>
              <a:path w="134620" h="131445">
                <a:moveTo>
                  <a:pt x="134111" y="0"/>
                </a:moveTo>
                <a:lnTo>
                  <a:pt x="0" y="131063"/>
                </a:lnTo>
              </a:path>
            </a:pathLst>
          </a:custGeom>
          <a:ln w="8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810900" y="5290180"/>
            <a:ext cx="14986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b="1" spc="-25" dirty="0">
                <a:latin typeface="Arial"/>
                <a:cs typeface="Arial"/>
              </a:rPr>
              <a:t>1</a:t>
            </a:r>
            <a:r>
              <a:rPr sz="900" b="1" spc="-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325245" y="3387851"/>
            <a:ext cx="97790" cy="131445"/>
          </a:xfrm>
          <a:custGeom>
            <a:avLst/>
            <a:gdLst/>
            <a:ahLst/>
            <a:cxnLst/>
            <a:rect l="l" t="t" r="r" b="b"/>
            <a:pathLst>
              <a:path w="97789" h="131445">
                <a:moveTo>
                  <a:pt x="97535" y="0"/>
                </a:moveTo>
                <a:lnTo>
                  <a:pt x="0" y="131063"/>
                </a:lnTo>
              </a:path>
            </a:pathLst>
          </a:custGeom>
          <a:ln w="8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356748" y="3235829"/>
            <a:ext cx="8890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b="1" spc="-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325245" y="3796283"/>
            <a:ext cx="97790" cy="131445"/>
          </a:xfrm>
          <a:custGeom>
            <a:avLst/>
            <a:gdLst/>
            <a:ahLst/>
            <a:cxnLst/>
            <a:rect l="l" t="t" r="r" b="b"/>
            <a:pathLst>
              <a:path w="97789" h="131445">
                <a:moveTo>
                  <a:pt x="97535" y="0"/>
                </a:moveTo>
                <a:lnTo>
                  <a:pt x="0" y="131063"/>
                </a:lnTo>
              </a:path>
            </a:pathLst>
          </a:custGeom>
          <a:ln w="8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356748" y="3644261"/>
            <a:ext cx="8890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b="1" spc="-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154558" y="4206239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19" y="0"/>
                </a:lnTo>
              </a:path>
            </a:pathLst>
          </a:custGeom>
          <a:ln w="174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67562" y="4151376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54864"/>
                </a:moveTo>
                <a:lnTo>
                  <a:pt x="0" y="0"/>
                </a:lnTo>
                <a:lnTo>
                  <a:pt x="0" y="108204"/>
                </a:lnTo>
                <a:lnTo>
                  <a:pt x="161544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38962" y="4597907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315" y="0"/>
                </a:lnTo>
              </a:path>
            </a:pathLst>
          </a:custGeom>
          <a:ln w="174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567562" y="4544567"/>
            <a:ext cx="161925" cy="108585"/>
          </a:xfrm>
          <a:custGeom>
            <a:avLst/>
            <a:gdLst/>
            <a:ahLst/>
            <a:cxnLst/>
            <a:rect l="l" t="t" r="r" b="b"/>
            <a:pathLst>
              <a:path w="161925" h="108585">
                <a:moveTo>
                  <a:pt x="161544" y="53340"/>
                </a:moveTo>
                <a:lnTo>
                  <a:pt x="0" y="0"/>
                </a:lnTo>
                <a:lnTo>
                  <a:pt x="0" y="108204"/>
                </a:lnTo>
                <a:lnTo>
                  <a:pt x="161544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25245" y="4140707"/>
            <a:ext cx="97790" cy="131445"/>
          </a:xfrm>
          <a:custGeom>
            <a:avLst/>
            <a:gdLst/>
            <a:ahLst/>
            <a:cxnLst/>
            <a:rect l="l" t="t" r="r" b="b"/>
            <a:pathLst>
              <a:path w="97789" h="131445">
                <a:moveTo>
                  <a:pt x="97535" y="0"/>
                </a:moveTo>
                <a:lnTo>
                  <a:pt x="0" y="131063"/>
                </a:lnTo>
              </a:path>
            </a:pathLst>
          </a:custGeom>
          <a:ln w="8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356748" y="3987161"/>
            <a:ext cx="8890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b="1" spc="-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545713" y="4925567"/>
            <a:ext cx="157480" cy="131445"/>
          </a:xfrm>
          <a:custGeom>
            <a:avLst/>
            <a:gdLst/>
            <a:ahLst/>
            <a:cxnLst/>
            <a:rect l="l" t="t" r="r" b="b"/>
            <a:pathLst>
              <a:path w="157479" h="131445">
                <a:moveTo>
                  <a:pt x="156971" y="0"/>
                </a:moveTo>
                <a:lnTo>
                  <a:pt x="0" y="131063"/>
                </a:lnTo>
              </a:path>
            </a:pathLst>
          </a:custGeom>
          <a:ln w="8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718947" y="4936613"/>
            <a:ext cx="14986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b="1" spc="-25" dirty="0">
                <a:latin typeface="Arial"/>
                <a:cs typeface="Arial"/>
              </a:rPr>
              <a:t>3</a:t>
            </a:r>
            <a:r>
              <a:rPr sz="900" b="1" spc="-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870582" y="3136391"/>
            <a:ext cx="932815" cy="2365375"/>
          </a:xfrm>
          <a:custGeom>
            <a:avLst/>
            <a:gdLst/>
            <a:ahLst/>
            <a:cxnLst/>
            <a:rect l="l" t="t" r="r" b="b"/>
            <a:pathLst>
              <a:path w="932814" h="2365375">
                <a:moveTo>
                  <a:pt x="0" y="2365247"/>
                </a:moveTo>
                <a:lnTo>
                  <a:pt x="751331" y="2365247"/>
                </a:lnTo>
                <a:lnTo>
                  <a:pt x="751331" y="0"/>
                </a:lnTo>
                <a:lnTo>
                  <a:pt x="932687" y="0"/>
                </a:lnTo>
              </a:path>
            </a:pathLst>
          </a:custGeom>
          <a:ln w="3140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86506" y="3069336"/>
            <a:ext cx="204470" cy="135890"/>
          </a:xfrm>
          <a:custGeom>
            <a:avLst/>
            <a:gdLst/>
            <a:ahLst/>
            <a:cxnLst/>
            <a:rect l="l" t="t" r="r" b="b"/>
            <a:pathLst>
              <a:path w="204470" h="135889">
                <a:moveTo>
                  <a:pt x="204216" y="67056"/>
                </a:moveTo>
                <a:lnTo>
                  <a:pt x="0" y="0"/>
                </a:lnTo>
                <a:lnTo>
                  <a:pt x="0" y="135636"/>
                </a:lnTo>
                <a:lnTo>
                  <a:pt x="204216" y="67056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37337" y="3986783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5">
                <a:moveTo>
                  <a:pt x="131063" y="0"/>
                </a:moveTo>
                <a:lnTo>
                  <a:pt x="0" y="131063"/>
                </a:lnTo>
              </a:path>
            </a:pathLst>
          </a:custGeom>
          <a:ln w="8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401200" y="3524691"/>
            <a:ext cx="698500" cy="43815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000" b="1" spc="5" dirty="0">
                <a:latin typeface="Arial"/>
                <a:cs typeface="Arial"/>
              </a:rPr>
              <a:t>Instruction</a:t>
            </a:r>
            <a:endParaRPr sz="1000">
              <a:latin typeface="Arial"/>
              <a:cs typeface="Arial"/>
            </a:endParaRPr>
          </a:p>
          <a:p>
            <a:pPr marR="68580" algn="ctr">
              <a:lnSpc>
                <a:spcPct val="100000"/>
              </a:lnSpc>
              <a:spcBef>
                <a:spcPts val="434"/>
              </a:spcBef>
            </a:pPr>
            <a:r>
              <a:rPr sz="900" b="1" spc="-15" dirty="0">
                <a:latin typeface="Arial"/>
                <a:cs typeface="Arial"/>
              </a:rPr>
              <a:t>32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417954" y="5108448"/>
            <a:ext cx="556260" cy="733425"/>
          </a:xfrm>
          <a:custGeom>
            <a:avLst/>
            <a:gdLst/>
            <a:ahLst/>
            <a:cxnLst/>
            <a:rect l="l" t="t" r="r" b="b"/>
            <a:pathLst>
              <a:path w="556260" h="733425">
                <a:moveTo>
                  <a:pt x="556260" y="365760"/>
                </a:moveTo>
                <a:lnTo>
                  <a:pt x="553233" y="311899"/>
                </a:lnTo>
                <a:lnTo>
                  <a:pt x="544443" y="260428"/>
                </a:lnTo>
                <a:lnTo>
                  <a:pt x="530322" y="211926"/>
                </a:lnTo>
                <a:lnTo>
                  <a:pt x="511302" y="166969"/>
                </a:lnTo>
                <a:lnTo>
                  <a:pt x="487817" y="126133"/>
                </a:lnTo>
                <a:lnTo>
                  <a:pt x="460299" y="89997"/>
                </a:lnTo>
                <a:lnTo>
                  <a:pt x="429181" y="59137"/>
                </a:lnTo>
                <a:lnTo>
                  <a:pt x="394896" y="34130"/>
                </a:lnTo>
                <a:lnTo>
                  <a:pt x="357877" y="15553"/>
                </a:lnTo>
                <a:lnTo>
                  <a:pt x="318557" y="3984"/>
                </a:lnTo>
                <a:lnTo>
                  <a:pt x="277368" y="0"/>
                </a:lnTo>
                <a:lnTo>
                  <a:pt x="236557" y="3984"/>
                </a:lnTo>
                <a:lnTo>
                  <a:pt x="197547" y="15553"/>
                </a:lnTo>
                <a:lnTo>
                  <a:pt x="160776" y="34130"/>
                </a:lnTo>
                <a:lnTo>
                  <a:pt x="126685" y="59137"/>
                </a:lnTo>
                <a:lnTo>
                  <a:pt x="95713" y="89997"/>
                </a:lnTo>
                <a:lnTo>
                  <a:pt x="68299" y="126133"/>
                </a:lnTo>
                <a:lnTo>
                  <a:pt x="44884" y="166969"/>
                </a:lnTo>
                <a:lnTo>
                  <a:pt x="25906" y="211926"/>
                </a:lnTo>
                <a:lnTo>
                  <a:pt x="11807" y="260428"/>
                </a:lnTo>
                <a:lnTo>
                  <a:pt x="3025" y="311899"/>
                </a:lnTo>
                <a:lnTo>
                  <a:pt x="0" y="365760"/>
                </a:lnTo>
                <a:lnTo>
                  <a:pt x="3025" y="419999"/>
                </a:lnTo>
                <a:lnTo>
                  <a:pt x="11807" y="471780"/>
                </a:lnTo>
                <a:lnTo>
                  <a:pt x="25906" y="520531"/>
                </a:lnTo>
                <a:lnTo>
                  <a:pt x="44884" y="565682"/>
                </a:lnTo>
                <a:lnTo>
                  <a:pt x="68299" y="606663"/>
                </a:lnTo>
                <a:lnTo>
                  <a:pt x="95713" y="642903"/>
                </a:lnTo>
                <a:lnTo>
                  <a:pt x="126685" y="673833"/>
                </a:lnTo>
                <a:lnTo>
                  <a:pt x="160776" y="698882"/>
                </a:lnTo>
                <a:lnTo>
                  <a:pt x="197547" y="717481"/>
                </a:lnTo>
                <a:lnTo>
                  <a:pt x="236557" y="729058"/>
                </a:lnTo>
                <a:lnTo>
                  <a:pt x="277368" y="733044"/>
                </a:lnTo>
                <a:lnTo>
                  <a:pt x="318557" y="729058"/>
                </a:lnTo>
                <a:lnTo>
                  <a:pt x="357877" y="717481"/>
                </a:lnTo>
                <a:lnTo>
                  <a:pt x="394896" y="698882"/>
                </a:lnTo>
                <a:lnTo>
                  <a:pt x="429181" y="673833"/>
                </a:lnTo>
                <a:lnTo>
                  <a:pt x="460299" y="642903"/>
                </a:lnTo>
                <a:lnTo>
                  <a:pt x="487817" y="606663"/>
                </a:lnTo>
                <a:lnTo>
                  <a:pt x="511302" y="565682"/>
                </a:lnTo>
                <a:lnTo>
                  <a:pt x="530322" y="520531"/>
                </a:lnTo>
                <a:lnTo>
                  <a:pt x="544443" y="471780"/>
                </a:lnTo>
                <a:lnTo>
                  <a:pt x="553233" y="419999"/>
                </a:lnTo>
                <a:lnTo>
                  <a:pt x="556260" y="365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417953" y="5108447"/>
            <a:ext cx="556260" cy="733425"/>
          </a:xfrm>
          <a:custGeom>
            <a:avLst/>
            <a:gdLst/>
            <a:ahLst/>
            <a:cxnLst/>
            <a:rect l="l" t="t" r="r" b="b"/>
            <a:pathLst>
              <a:path w="556260" h="733425">
                <a:moveTo>
                  <a:pt x="556259" y="365759"/>
                </a:moveTo>
                <a:lnTo>
                  <a:pt x="553233" y="311899"/>
                </a:lnTo>
                <a:lnTo>
                  <a:pt x="544443" y="260428"/>
                </a:lnTo>
                <a:lnTo>
                  <a:pt x="530322" y="211926"/>
                </a:lnTo>
                <a:lnTo>
                  <a:pt x="511302" y="166969"/>
                </a:lnTo>
                <a:lnTo>
                  <a:pt x="487817" y="126133"/>
                </a:lnTo>
                <a:lnTo>
                  <a:pt x="460299" y="89997"/>
                </a:lnTo>
                <a:lnTo>
                  <a:pt x="429181" y="59137"/>
                </a:lnTo>
                <a:lnTo>
                  <a:pt x="394896" y="34130"/>
                </a:lnTo>
                <a:lnTo>
                  <a:pt x="357877" y="15553"/>
                </a:lnTo>
                <a:lnTo>
                  <a:pt x="318557" y="3984"/>
                </a:lnTo>
                <a:lnTo>
                  <a:pt x="277367" y="0"/>
                </a:lnTo>
                <a:lnTo>
                  <a:pt x="236557" y="3984"/>
                </a:lnTo>
                <a:lnTo>
                  <a:pt x="197547" y="15553"/>
                </a:lnTo>
                <a:lnTo>
                  <a:pt x="160776" y="34130"/>
                </a:lnTo>
                <a:lnTo>
                  <a:pt x="126685" y="59137"/>
                </a:lnTo>
                <a:lnTo>
                  <a:pt x="95713" y="89997"/>
                </a:lnTo>
                <a:lnTo>
                  <a:pt x="68299" y="126133"/>
                </a:lnTo>
                <a:lnTo>
                  <a:pt x="44884" y="166969"/>
                </a:lnTo>
                <a:lnTo>
                  <a:pt x="25906" y="211926"/>
                </a:lnTo>
                <a:lnTo>
                  <a:pt x="11807" y="260428"/>
                </a:lnTo>
                <a:lnTo>
                  <a:pt x="3025" y="311899"/>
                </a:lnTo>
                <a:lnTo>
                  <a:pt x="0" y="365759"/>
                </a:lnTo>
                <a:lnTo>
                  <a:pt x="3025" y="419999"/>
                </a:lnTo>
                <a:lnTo>
                  <a:pt x="11807" y="471780"/>
                </a:lnTo>
                <a:lnTo>
                  <a:pt x="25906" y="520531"/>
                </a:lnTo>
                <a:lnTo>
                  <a:pt x="44884" y="565682"/>
                </a:lnTo>
                <a:lnTo>
                  <a:pt x="68299" y="606663"/>
                </a:lnTo>
                <a:lnTo>
                  <a:pt x="95713" y="642903"/>
                </a:lnTo>
                <a:lnTo>
                  <a:pt x="126685" y="673833"/>
                </a:lnTo>
                <a:lnTo>
                  <a:pt x="160776" y="698882"/>
                </a:lnTo>
                <a:lnTo>
                  <a:pt x="197547" y="717481"/>
                </a:lnTo>
                <a:lnTo>
                  <a:pt x="236557" y="729058"/>
                </a:lnTo>
                <a:lnTo>
                  <a:pt x="277367" y="733043"/>
                </a:lnTo>
                <a:lnTo>
                  <a:pt x="318557" y="729058"/>
                </a:lnTo>
                <a:lnTo>
                  <a:pt x="357877" y="717481"/>
                </a:lnTo>
                <a:lnTo>
                  <a:pt x="394896" y="698882"/>
                </a:lnTo>
                <a:lnTo>
                  <a:pt x="429181" y="673833"/>
                </a:lnTo>
                <a:lnTo>
                  <a:pt x="460299" y="642903"/>
                </a:lnTo>
                <a:lnTo>
                  <a:pt x="487817" y="606663"/>
                </a:lnTo>
                <a:lnTo>
                  <a:pt x="511302" y="565682"/>
                </a:lnTo>
                <a:lnTo>
                  <a:pt x="530322" y="520531"/>
                </a:lnTo>
                <a:lnTo>
                  <a:pt x="544443" y="471780"/>
                </a:lnTo>
                <a:lnTo>
                  <a:pt x="553233" y="419999"/>
                </a:lnTo>
                <a:lnTo>
                  <a:pt x="556259" y="365759"/>
                </a:lnTo>
                <a:close/>
              </a:path>
            </a:pathLst>
          </a:custGeom>
          <a:ln w="10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469267" y="5295593"/>
            <a:ext cx="463550" cy="33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6200">
              <a:lnSpc>
                <a:spcPct val="103000"/>
              </a:lnSpc>
              <a:spcBef>
                <a:spcPts val="95"/>
              </a:spcBef>
            </a:pPr>
            <a:r>
              <a:rPr sz="1000" b="1" spc="5" dirty="0">
                <a:latin typeface="Arial"/>
                <a:cs typeface="Arial"/>
              </a:rPr>
              <a:t>Sign  </a:t>
            </a:r>
            <a:r>
              <a:rPr sz="1000" b="1" spc="15" dirty="0">
                <a:latin typeface="Arial"/>
                <a:cs typeface="Arial"/>
              </a:rPr>
              <a:t>E</a:t>
            </a:r>
            <a:r>
              <a:rPr sz="1000" b="1" spc="-10" dirty="0">
                <a:latin typeface="Arial"/>
                <a:cs typeface="Arial"/>
              </a:rPr>
              <a:t>x</a:t>
            </a:r>
            <a:r>
              <a:rPr sz="1000" b="1" spc="10" dirty="0">
                <a:latin typeface="Arial"/>
                <a:cs typeface="Arial"/>
              </a:rPr>
              <a:t>t</a:t>
            </a:r>
            <a:r>
              <a:rPr sz="1000" b="1" spc="50" dirty="0">
                <a:latin typeface="Arial"/>
                <a:cs typeface="Arial"/>
              </a:rPr>
              <a:t>e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1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154558" y="4030979"/>
            <a:ext cx="0" cy="1461770"/>
          </a:xfrm>
          <a:custGeom>
            <a:avLst/>
            <a:gdLst/>
            <a:ahLst/>
            <a:cxnLst/>
            <a:rect l="l" t="t" r="r" b="b"/>
            <a:pathLst>
              <a:path h="1461770">
                <a:moveTo>
                  <a:pt x="0" y="0"/>
                </a:moveTo>
                <a:lnTo>
                  <a:pt x="0" y="1461515"/>
                </a:lnTo>
              </a:path>
            </a:pathLst>
          </a:custGeom>
          <a:ln w="31401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153034" y="5492495"/>
            <a:ext cx="1077595" cy="0"/>
          </a:xfrm>
          <a:custGeom>
            <a:avLst/>
            <a:gdLst/>
            <a:ahLst/>
            <a:cxnLst/>
            <a:rect l="l" t="t" r="r" b="b"/>
            <a:pathLst>
              <a:path w="1077595">
                <a:moveTo>
                  <a:pt x="0" y="0"/>
                </a:moveTo>
                <a:lnTo>
                  <a:pt x="1077467" y="0"/>
                </a:lnTo>
              </a:path>
            </a:pathLst>
          </a:custGeom>
          <a:ln w="3140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13738" y="5423916"/>
            <a:ext cx="204470" cy="135890"/>
          </a:xfrm>
          <a:custGeom>
            <a:avLst/>
            <a:gdLst/>
            <a:ahLst/>
            <a:cxnLst/>
            <a:rect l="l" t="t" r="r" b="b"/>
            <a:pathLst>
              <a:path w="204470" h="135889">
                <a:moveTo>
                  <a:pt x="204216" y="68580"/>
                </a:moveTo>
                <a:lnTo>
                  <a:pt x="0" y="0"/>
                </a:lnTo>
                <a:lnTo>
                  <a:pt x="0" y="135636"/>
                </a:lnTo>
                <a:lnTo>
                  <a:pt x="204216" y="6858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82262" y="2231135"/>
            <a:ext cx="524510" cy="201295"/>
          </a:xfrm>
          <a:custGeom>
            <a:avLst/>
            <a:gdLst/>
            <a:ahLst/>
            <a:cxnLst/>
            <a:rect l="l" t="t" r="r" b="b"/>
            <a:pathLst>
              <a:path w="524509" h="201294">
                <a:moveTo>
                  <a:pt x="0" y="0"/>
                </a:moveTo>
                <a:lnTo>
                  <a:pt x="524255" y="201167"/>
                </a:lnTo>
              </a:path>
            </a:pathLst>
          </a:custGeom>
          <a:ln w="10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82262" y="2231135"/>
            <a:ext cx="113030" cy="523240"/>
          </a:xfrm>
          <a:custGeom>
            <a:avLst/>
            <a:gdLst/>
            <a:ahLst/>
            <a:cxnLst/>
            <a:rect l="l" t="t" r="r" b="b"/>
            <a:pathLst>
              <a:path w="113029" h="523239">
                <a:moveTo>
                  <a:pt x="0" y="0"/>
                </a:moveTo>
                <a:lnTo>
                  <a:pt x="0" y="443483"/>
                </a:lnTo>
                <a:lnTo>
                  <a:pt x="112775" y="522731"/>
                </a:lnTo>
              </a:path>
            </a:pathLst>
          </a:custGeom>
          <a:ln w="10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82262" y="2753867"/>
            <a:ext cx="113030" cy="524510"/>
          </a:xfrm>
          <a:custGeom>
            <a:avLst/>
            <a:gdLst/>
            <a:ahLst/>
            <a:cxnLst/>
            <a:rect l="l" t="t" r="r" b="b"/>
            <a:pathLst>
              <a:path w="113029" h="524510">
                <a:moveTo>
                  <a:pt x="0" y="524255"/>
                </a:moveTo>
                <a:lnTo>
                  <a:pt x="0" y="80771"/>
                </a:lnTo>
                <a:lnTo>
                  <a:pt x="112775" y="0"/>
                </a:lnTo>
              </a:path>
            </a:pathLst>
          </a:custGeom>
          <a:ln w="10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882262" y="3076955"/>
            <a:ext cx="524510" cy="201295"/>
          </a:xfrm>
          <a:custGeom>
            <a:avLst/>
            <a:gdLst/>
            <a:ahLst/>
            <a:cxnLst/>
            <a:rect l="l" t="t" r="r" b="b"/>
            <a:pathLst>
              <a:path w="524509" h="201295">
                <a:moveTo>
                  <a:pt x="0" y="201167"/>
                </a:moveTo>
                <a:lnTo>
                  <a:pt x="524255" y="0"/>
                </a:lnTo>
              </a:path>
            </a:pathLst>
          </a:custGeom>
          <a:ln w="10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406517" y="2432303"/>
            <a:ext cx="0" cy="645160"/>
          </a:xfrm>
          <a:custGeom>
            <a:avLst/>
            <a:gdLst/>
            <a:ahLst/>
            <a:cxnLst/>
            <a:rect l="l" t="t" r="r" b="b"/>
            <a:pathLst>
              <a:path h="645160">
                <a:moveTo>
                  <a:pt x="0" y="0"/>
                </a:moveTo>
                <a:lnTo>
                  <a:pt x="0" y="644651"/>
                </a:lnTo>
              </a:path>
            </a:pathLst>
          </a:custGeom>
          <a:ln w="10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183001" y="3944111"/>
            <a:ext cx="97790" cy="196850"/>
          </a:xfrm>
          <a:custGeom>
            <a:avLst/>
            <a:gdLst/>
            <a:ahLst/>
            <a:cxnLst/>
            <a:rect l="l" t="t" r="r" b="b"/>
            <a:pathLst>
              <a:path w="97789" h="196850">
                <a:moveTo>
                  <a:pt x="97535" y="196595"/>
                </a:moveTo>
                <a:lnTo>
                  <a:pt x="0" y="100583"/>
                </a:lnTo>
                <a:lnTo>
                  <a:pt x="97535" y="0"/>
                </a:lnTo>
              </a:path>
            </a:pathLst>
          </a:custGeom>
          <a:ln w="10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80538" y="4043171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224027" y="0"/>
                </a:moveTo>
                <a:lnTo>
                  <a:pt x="0" y="0"/>
                </a:lnTo>
              </a:path>
            </a:pathLst>
          </a:custGeom>
          <a:ln w="10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12307" y="4163989"/>
            <a:ext cx="82976" cy="82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460114" y="5401055"/>
            <a:ext cx="2895600" cy="410209"/>
          </a:xfrm>
          <a:custGeom>
            <a:avLst/>
            <a:gdLst/>
            <a:ahLst/>
            <a:cxnLst/>
            <a:rect l="l" t="t" r="r" b="b"/>
            <a:pathLst>
              <a:path w="2895600" h="410210">
                <a:moveTo>
                  <a:pt x="0" y="0"/>
                </a:moveTo>
                <a:lnTo>
                  <a:pt x="0" y="409956"/>
                </a:lnTo>
                <a:lnTo>
                  <a:pt x="2895600" y="409956"/>
                </a:lnTo>
                <a:lnTo>
                  <a:pt x="289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454018" y="5394960"/>
            <a:ext cx="2908300" cy="422275"/>
          </a:xfrm>
          <a:custGeom>
            <a:avLst/>
            <a:gdLst/>
            <a:ahLst/>
            <a:cxnLst/>
            <a:rect l="l" t="t" r="r" b="b"/>
            <a:pathLst>
              <a:path w="2908300" h="422275">
                <a:moveTo>
                  <a:pt x="2907792" y="422148"/>
                </a:moveTo>
                <a:lnTo>
                  <a:pt x="2907792" y="0"/>
                </a:lnTo>
                <a:lnTo>
                  <a:pt x="0" y="0"/>
                </a:lnTo>
                <a:lnTo>
                  <a:pt x="0" y="422148"/>
                </a:lnTo>
                <a:lnTo>
                  <a:pt x="6096" y="422148"/>
                </a:ln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lnTo>
                  <a:pt x="2895600" y="12192"/>
                </a:lnTo>
                <a:lnTo>
                  <a:pt x="2895600" y="6096"/>
                </a:lnTo>
                <a:lnTo>
                  <a:pt x="2901696" y="12192"/>
                </a:lnTo>
                <a:lnTo>
                  <a:pt x="2901696" y="422148"/>
                </a:lnTo>
                <a:lnTo>
                  <a:pt x="2907792" y="422148"/>
                </a:lnTo>
                <a:close/>
              </a:path>
              <a:path w="2908300" h="422275">
                <a:moveTo>
                  <a:pt x="12192" y="12192"/>
                </a:move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close/>
              </a:path>
              <a:path w="2908300" h="422275">
                <a:moveTo>
                  <a:pt x="12192" y="409956"/>
                </a:moveTo>
                <a:lnTo>
                  <a:pt x="12192" y="12192"/>
                </a:lnTo>
                <a:lnTo>
                  <a:pt x="6096" y="12192"/>
                </a:lnTo>
                <a:lnTo>
                  <a:pt x="6096" y="409956"/>
                </a:lnTo>
                <a:lnTo>
                  <a:pt x="12192" y="409956"/>
                </a:lnTo>
                <a:close/>
              </a:path>
              <a:path w="2908300" h="422275">
                <a:moveTo>
                  <a:pt x="2901696" y="409956"/>
                </a:moveTo>
                <a:lnTo>
                  <a:pt x="6096" y="409956"/>
                </a:lnTo>
                <a:lnTo>
                  <a:pt x="12192" y="416052"/>
                </a:lnTo>
                <a:lnTo>
                  <a:pt x="12192" y="422148"/>
                </a:lnTo>
                <a:lnTo>
                  <a:pt x="2895600" y="422148"/>
                </a:lnTo>
                <a:lnTo>
                  <a:pt x="2895600" y="416052"/>
                </a:lnTo>
                <a:lnTo>
                  <a:pt x="2901696" y="409956"/>
                </a:lnTo>
                <a:close/>
              </a:path>
              <a:path w="2908300" h="422275">
                <a:moveTo>
                  <a:pt x="12192" y="422148"/>
                </a:moveTo>
                <a:lnTo>
                  <a:pt x="12192" y="416052"/>
                </a:lnTo>
                <a:lnTo>
                  <a:pt x="6096" y="409956"/>
                </a:lnTo>
                <a:lnTo>
                  <a:pt x="6096" y="422148"/>
                </a:lnTo>
                <a:lnTo>
                  <a:pt x="12192" y="422148"/>
                </a:lnTo>
                <a:close/>
              </a:path>
              <a:path w="2908300" h="422275">
                <a:moveTo>
                  <a:pt x="2901696" y="12192"/>
                </a:moveTo>
                <a:lnTo>
                  <a:pt x="2895600" y="6096"/>
                </a:lnTo>
                <a:lnTo>
                  <a:pt x="2895600" y="12192"/>
                </a:lnTo>
                <a:lnTo>
                  <a:pt x="2901696" y="12192"/>
                </a:lnTo>
                <a:close/>
              </a:path>
              <a:path w="2908300" h="422275">
                <a:moveTo>
                  <a:pt x="2901696" y="409956"/>
                </a:moveTo>
                <a:lnTo>
                  <a:pt x="2901696" y="12192"/>
                </a:lnTo>
                <a:lnTo>
                  <a:pt x="2895600" y="12192"/>
                </a:lnTo>
                <a:lnTo>
                  <a:pt x="2895600" y="409956"/>
                </a:lnTo>
                <a:lnTo>
                  <a:pt x="2901696" y="409956"/>
                </a:lnTo>
                <a:close/>
              </a:path>
              <a:path w="2908300" h="422275">
                <a:moveTo>
                  <a:pt x="2901696" y="422148"/>
                </a:moveTo>
                <a:lnTo>
                  <a:pt x="2901696" y="409956"/>
                </a:lnTo>
                <a:lnTo>
                  <a:pt x="2895600" y="416052"/>
                </a:lnTo>
                <a:lnTo>
                  <a:pt x="2895600" y="422148"/>
                </a:lnTo>
                <a:lnTo>
                  <a:pt x="2901696" y="422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6537335" y="5426454"/>
            <a:ext cx="26054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645" algn="l"/>
                <a:tab pos="1181100" algn="l"/>
              </a:tabLst>
            </a:pPr>
            <a:r>
              <a:rPr sz="2000" spc="-5" dirty="0">
                <a:latin typeface="Arial"/>
                <a:cs typeface="Arial"/>
              </a:rPr>
              <a:t>Ex.:	</a:t>
            </a:r>
            <a:r>
              <a:rPr sz="2000" b="1" dirty="0">
                <a:latin typeface="Arial"/>
                <a:cs typeface="Arial"/>
              </a:rPr>
              <a:t>beq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$2</a:t>
            </a:r>
            <a:r>
              <a:rPr sz="2000" b="1" dirty="0">
                <a:latin typeface="Arial"/>
                <a:cs typeface="Arial"/>
              </a:rPr>
              <a:t>,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$3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7F00"/>
                </a:solidFill>
                <a:latin typeface="Arial"/>
                <a:cs typeface="Arial"/>
              </a:rPr>
              <a:t>0x20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129406" y="6028944"/>
            <a:ext cx="3238500" cy="401320"/>
          </a:xfrm>
          <a:custGeom>
            <a:avLst/>
            <a:gdLst/>
            <a:ahLst/>
            <a:cxnLst/>
            <a:rect l="l" t="t" r="r" b="b"/>
            <a:pathLst>
              <a:path w="3238500" h="401320">
                <a:moveTo>
                  <a:pt x="0" y="0"/>
                </a:moveTo>
                <a:lnTo>
                  <a:pt x="0" y="400812"/>
                </a:lnTo>
                <a:lnTo>
                  <a:pt x="3238500" y="400812"/>
                </a:lnTo>
                <a:lnTo>
                  <a:pt x="3238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29406" y="6028944"/>
            <a:ext cx="3238500" cy="401320"/>
          </a:xfrm>
          <a:custGeom>
            <a:avLst/>
            <a:gdLst/>
            <a:ahLst/>
            <a:cxnLst/>
            <a:rect l="l" t="t" r="r" b="b"/>
            <a:pathLst>
              <a:path w="3238500" h="401320">
                <a:moveTo>
                  <a:pt x="0" y="400811"/>
                </a:moveTo>
                <a:lnTo>
                  <a:pt x="3238499" y="400811"/>
                </a:lnTo>
                <a:lnTo>
                  <a:pt x="3238499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9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011802" y="6056376"/>
            <a:ext cx="1010412" cy="202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65826" y="6054852"/>
            <a:ext cx="544068" cy="655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493386" y="6271259"/>
            <a:ext cx="36576" cy="438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584826" y="6271259"/>
            <a:ext cx="73152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664074" y="6301740"/>
            <a:ext cx="85343" cy="2514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753990" y="6271259"/>
            <a:ext cx="158495" cy="3474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969898" y="6028944"/>
            <a:ext cx="1080770" cy="401320"/>
          </a:xfrm>
          <a:custGeom>
            <a:avLst/>
            <a:gdLst/>
            <a:ahLst/>
            <a:cxnLst/>
            <a:rect l="l" t="t" r="r" b="b"/>
            <a:pathLst>
              <a:path w="1080770" h="401320">
                <a:moveTo>
                  <a:pt x="0" y="0"/>
                </a:moveTo>
                <a:lnTo>
                  <a:pt x="0" y="400812"/>
                </a:lnTo>
                <a:lnTo>
                  <a:pt x="1080516" y="400812"/>
                </a:lnTo>
                <a:lnTo>
                  <a:pt x="10805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969897" y="6028944"/>
            <a:ext cx="1080770" cy="401320"/>
          </a:xfrm>
          <a:custGeom>
            <a:avLst/>
            <a:gdLst/>
            <a:ahLst/>
            <a:cxnLst/>
            <a:rect l="l" t="t" r="r" b="b"/>
            <a:pathLst>
              <a:path w="1080770" h="401320">
                <a:moveTo>
                  <a:pt x="0" y="400811"/>
                </a:moveTo>
                <a:lnTo>
                  <a:pt x="1080515" y="400811"/>
                </a:lnTo>
                <a:lnTo>
                  <a:pt x="1080515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9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381377" y="6091428"/>
            <a:ext cx="204216" cy="6187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472818" y="6271259"/>
            <a:ext cx="73152" cy="3429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600833" y="6271259"/>
            <a:ext cx="36576" cy="4389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050414" y="6028944"/>
            <a:ext cx="1079500" cy="401320"/>
          </a:xfrm>
          <a:custGeom>
            <a:avLst/>
            <a:gdLst/>
            <a:ahLst/>
            <a:cxnLst/>
            <a:rect l="l" t="t" r="r" b="b"/>
            <a:pathLst>
              <a:path w="1079500" h="401320">
                <a:moveTo>
                  <a:pt x="0" y="0"/>
                </a:moveTo>
                <a:lnTo>
                  <a:pt x="0" y="400812"/>
                </a:lnTo>
                <a:lnTo>
                  <a:pt x="1078992" y="400812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50413" y="6028944"/>
            <a:ext cx="1079500" cy="401320"/>
          </a:xfrm>
          <a:custGeom>
            <a:avLst/>
            <a:gdLst/>
            <a:ahLst/>
            <a:cxnLst/>
            <a:rect l="l" t="t" r="r" b="b"/>
            <a:pathLst>
              <a:path w="1079500" h="401320">
                <a:moveTo>
                  <a:pt x="0" y="400811"/>
                </a:moveTo>
                <a:lnTo>
                  <a:pt x="1078991" y="400811"/>
                </a:lnTo>
                <a:lnTo>
                  <a:pt x="1078991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9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538094" y="6059423"/>
            <a:ext cx="121920" cy="3931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461894" y="6271259"/>
            <a:ext cx="36576" cy="4389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53333" y="6271259"/>
            <a:ext cx="73152" cy="3474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79826" y="6271259"/>
            <a:ext cx="36576" cy="43891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890906" y="6028944"/>
            <a:ext cx="1079500" cy="401320"/>
          </a:xfrm>
          <a:custGeom>
            <a:avLst/>
            <a:gdLst/>
            <a:ahLst/>
            <a:cxnLst/>
            <a:rect l="l" t="t" r="r" b="b"/>
            <a:pathLst>
              <a:path w="1079500" h="401320">
                <a:moveTo>
                  <a:pt x="0" y="0"/>
                </a:moveTo>
                <a:lnTo>
                  <a:pt x="0" y="400812"/>
                </a:lnTo>
                <a:lnTo>
                  <a:pt x="1078992" y="400812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890906" y="6028944"/>
            <a:ext cx="1079500" cy="401320"/>
          </a:xfrm>
          <a:custGeom>
            <a:avLst/>
            <a:gdLst/>
            <a:ahLst/>
            <a:cxnLst/>
            <a:rect l="l" t="t" r="r" b="b"/>
            <a:pathLst>
              <a:path w="1079500" h="401320">
                <a:moveTo>
                  <a:pt x="0" y="400811"/>
                </a:moveTo>
                <a:lnTo>
                  <a:pt x="1078991" y="400811"/>
                </a:lnTo>
                <a:lnTo>
                  <a:pt x="1078991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9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45414" y="6056376"/>
            <a:ext cx="573023" cy="6537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389253" y="6272784"/>
            <a:ext cx="85343" cy="33832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518794" y="6271259"/>
            <a:ext cx="36576" cy="4389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67962" y="5867400"/>
            <a:ext cx="1932939" cy="597535"/>
          </a:xfrm>
          <a:custGeom>
            <a:avLst/>
            <a:gdLst/>
            <a:ahLst/>
            <a:cxnLst/>
            <a:rect l="l" t="t" r="r" b="b"/>
            <a:pathLst>
              <a:path w="1932940" h="597535">
                <a:moveTo>
                  <a:pt x="1932432" y="315468"/>
                </a:moveTo>
                <a:lnTo>
                  <a:pt x="1932432" y="289560"/>
                </a:lnTo>
                <a:lnTo>
                  <a:pt x="1930908" y="281940"/>
                </a:lnTo>
                <a:lnTo>
                  <a:pt x="1929384" y="272796"/>
                </a:lnTo>
                <a:lnTo>
                  <a:pt x="1911096" y="233172"/>
                </a:lnTo>
                <a:lnTo>
                  <a:pt x="1885188" y="204216"/>
                </a:lnTo>
                <a:lnTo>
                  <a:pt x="1851660" y="176784"/>
                </a:lnTo>
                <a:lnTo>
                  <a:pt x="1810512" y="150876"/>
                </a:lnTo>
                <a:lnTo>
                  <a:pt x="1761744" y="126492"/>
                </a:lnTo>
                <a:lnTo>
                  <a:pt x="1676400" y="94488"/>
                </a:lnTo>
                <a:lnTo>
                  <a:pt x="1610868" y="74676"/>
                </a:lnTo>
                <a:lnTo>
                  <a:pt x="1539240" y="57912"/>
                </a:lnTo>
                <a:lnTo>
                  <a:pt x="1501140" y="48768"/>
                </a:lnTo>
                <a:lnTo>
                  <a:pt x="1463040" y="41148"/>
                </a:lnTo>
                <a:lnTo>
                  <a:pt x="1339596" y="22860"/>
                </a:lnTo>
                <a:lnTo>
                  <a:pt x="1251204" y="13716"/>
                </a:lnTo>
                <a:lnTo>
                  <a:pt x="1205484" y="9144"/>
                </a:lnTo>
                <a:lnTo>
                  <a:pt x="1158240" y="5997"/>
                </a:lnTo>
                <a:lnTo>
                  <a:pt x="1112520" y="3048"/>
                </a:lnTo>
                <a:lnTo>
                  <a:pt x="1063752" y="1524"/>
                </a:lnTo>
                <a:lnTo>
                  <a:pt x="1014984" y="1524"/>
                </a:lnTo>
                <a:lnTo>
                  <a:pt x="966216" y="0"/>
                </a:lnTo>
                <a:lnTo>
                  <a:pt x="917448" y="1524"/>
                </a:lnTo>
                <a:lnTo>
                  <a:pt x="868680" y="1524"/>
                </a:lnTo>
                <a:lnTo>
                  <a:pt x="819912" y="3048"/>
                </a:lnTo>
                <a:lnTo>
                  <a:pt x="772668" y="6096"/>
                </a:lnTo>
                <a:lnTo>
                  <a:pt x="726948" y="9144"/>
                </a:lnTo>
                <a:lnTo>
                  <a:pt x="681228" y="13716"/>
                </a:lnTo>
                <a:lnTo>
                  <a:pt x="637032" y="18288"/>
                </a:lnTo>
                <a:lnTo>
                  <a:pt x="594360" y="22860"/>
                </a:lnTo>
                <a:lnTo>
                  <a:pt x="551688" y="28956"/>
                </a:lnTo>
                <a:lnTo>
                  <a:pt x="469392" y="41148"/>
                </a:lnTo>
                <a:lnTo>
                  <a:pt x="431292" y="48768"/>
                </a:lnTo>
                <a:lnTo>
                  <a:pt x="393192" y="57912"/>
                </a:lnTo>
                <a:lnTo>
                  <a:pt x="356616" y="65532"/>
                </a:lnTo>
                <a:lnTo>
                  <a:pt x="288036" y="83820"/>
                </a:lnTo>
                <a:lnTo>
                  <a:pt x="198120" y="115824"/>
                </a:lnTo>
                <a:lnTo>
                  <a:pt x="144780" y="138684"/>
                </a:lnTo>
                <a:lnTo>
                  <a:pt x="100584" y="163068"/>
                </a:lnTo>
                <a:lnTo>
                  <a:pt x="62484" y="190500"/>
                </a:lnTo>
                <a:lnTo>
                  <a:pt x="32004" y="219456"/>
                </a:lnTo>
                <a:lnTo>
                  <a:pt x="7620" y="257556"/>
                </a:lnTo>
                <a:lnTo>
                  <a:pt x="3048" y="274320"/>
                </a:lnTo>
                <a:lnTo>
                  <a:pt x="1524" y="281940"/>
                </a:lnTo>
                <a:lnTo>
                  <a:pt x="0" y="291084"/>
                </a:lnTo>
                <a:lnTo>
                  <a:pt x="0" y="307848"/>
                </a:lnTo>
                <a:lnTo>
                  <a:pt x="12192" y="348996"/>
                </a:lnTo>
                <a:lnTo>
                  <a:pt x="28956" y="373761"/>
                </a:lnTo>
                <a:lnTo>
                  <a:pt x="28956" y="286512"/>
                </a:lnTo>
                <a:lnTo>
                  <a:pt x="32004" y="274320"/>
                </a:lnTo>
                <a:lnTo>
                  <a:pt x="41148" y="256032"/>
                </a:lnTo>
                <a:lnTo>
                  <a:pt x="45720" y="249936"/>
                </a:lnTo>
                <a:lnTo>
                  <a:pt x="54864" y="236220"/>
                </a:lnTo>
                <a:lnTo>
                  <a:pt x="97536" y="199644"/>
                </a:lnTo>
                <a:lnTo>
                  <a:pt x="135636" y="175260"/>
                </a:lnTo>
                <a:lnTo>
                  <a:pt x="158496" y="164592"/>
                </a:lnTo>
                <a:lnTo>
                  <a:pt x="182880" y="152400"/>
                </a:lnTo>
                <a:lnTo>
                  <a:pt x="208788" y="141732"/>
                </a:lnTo>
                <a:lnTo>
                  <a:pt x="236220" y="131064"/>
                </a:lnTo>
                <a:lnTo>
                  <a:pt x="266700" y="121920"/>
                </a:lnTo>
                <a:lnTo>
                  <a:pt x="297180" y="111252"/>
                </a:lnTo>
                <a:lnTo>
                  <a:pt x="364236" y="92964"/>
                </a:lnTo>
                <a:lnTo>
                  <a:pt x="475488" y="70104"/>
                </a:lnTo>
                <a:lnTo>
                  <a:pt x="515112" y="62484"/>
                </a:lnTo>
                <a:lnTo>
                  <a:pt x="556260" y="56388"/>
                </a:lnTo>
                <a:lnTo>
                  <a:pt x="597408" y="51816"/>
                </a:lnTo>
                <a:lnTo>
                  <a:pt x="640080" y="45720"/>
                </a:lnTo>
                <a:lnTo>
                  <a:pt x="684276" y="41148"/>
                </a:lnTo>
                <a:lnTo>
                  <a:pt x="821436" y="32004"/>
                </a:lnTo>
                <a:lnTo>
                  <a:pt x="870204" y="30480"/>
                </a:lnTo>
                <a:lnTo>
                  <a:pt x="917448" y="28956"/>
                </a:lnTo>
                <a:lnTo>
                  <a:pt x="1014984" y="28956"/>
                </a:lnTo>
                <a:lnTo>
                  <a:pt x="1063752" y="30480"/>
                </a:lnTo>
                <a:lnTo>
                  <a:pt x="1110996" y="32004"/>
                </a:lnTo>
                <a:lnTo>
                  <a:pt x="1159764" y="35153"/>
                </a:lnTo>
                <a:lnTo>
                  <a:pt x="1205484" y="38205"/>
                </a:lnTo>
                <a:lnTo>
                  <a:pt x="1248156" y="41148"/>
                </a:lnTo>
                <a:lnTo>
                  <a:pt x="1292352" y="45720"/>
                </a:lnTo>
                <a:lnTo>
                  <a:pt x="1335024" y="51816"/>
                </a:lnTo>
                <a:lnTo>
                  <a:pt x="1377696" y="56388"/>
                </a:lnTo>
                <a:lnTo>
                  <a:pt x="1418844" y="62484"/>
                </a:lnTo>
                <a:lnTo>
                  <a:pt x="1458468" y="70104"/>
                </a:lnTo>
                <a:lnTo>
                  <a:pt x="1496568" y="77724"/>
                </a:lnTo>
                <a:lnTo>
                  <a:pt x="1569720" y="92964"/>
                </a:lnTo>
                <a:lnTo>
                  <a:pt x="1636776" y="111252"/>
                </a:lnTo>
                <a:lnTo>
                  <a:pt x="1667256" y="121920"/>
                </a:lnTo>
                <a:lnTo>
                  <a:pt x="1696212" y="131064"/>
                </a:lnTo>
                <a:lnTo>
                  <a:pt x="1725168" y="141732"/>
                </a:lnTo>
                <a:lnTo>
                  <a:pt x="1751076" y="153924"/>
                </a:lnTo>
                <a:lnTo>
                  <a:pt x="1775460" y="164592"/>
                </a:lnTo>
                <a:lnTo>
                  <a:pt x="1796796" y="176784"/>
                </a:lnTo>
                <a:lnTo>
                  <a:pt x="1818132" y="187452"/>
                </a:lnTo>
                <a:lnTo>
                  <a:pt x="1836420" y="199644"/>
                </a:lnTo>
                <a:lnTo>
                  <a:pt x="1866900" y="225552"/>
                </a:lnTo>
                <a:lnTo>
                  <a:pt x="1892808" y="256032"/>
                </a:lnTo>
                <a:lnTo>
                  <a:pt x="1901952" y="281940"/>
                </a:lnTo>
                <a:lnTo>
                  <a:pt x="1903476" y="286512"/>
                </a:lnTo>
                <a:lnTo>
                  <a:pt x="1905000" y="292608"/>
                </a:lnTo>
                <a:lnTo>
                  <a:pt x="1905000" y="372073"/>
                </a:lnTo>
                <a:lnTo>
                  <a:pt x="1911096" y="364236"/>
                </a:lnTo>
                <a:lnTo>
                  <a:pt x="1917192" y="356616"/>
                </a:lnTo>
                <a:lnTo>
                  <a:pt x="1920240" y="348996"/>
                </a:lnTo>
                <a:lnTo>
                  <a:pt x="1924812" y="339852"/>
                </a:lnTo>
                <a:lnTo>
                  <a:pt x="1927860" y="332232"/>
                </a:lnTo>
                <a:lnTo>
                  <a:pt x="1929384" y="323088"/>
                </a:lnTo>
                <a:lnTo>
                  <a:pt x="1932432" y="315468"/>
                </a:lnTo>
                <a:close/>
              </a:path>
              <a:path w="1932940" h="597535">
                <a:moveTo>
                  <a:pt x="1905000" y="372073"/>
                </a:moveTo>
                <a:lnTo>
                  <a:pt x="1905000" y="306324"/>
                </a:lnTo>
                <a:lnTo>
                  <a:pt x="1900428" y="324612"/>
                </a:lnTo>
                <a:lnTo>
                  <a:pt x="1888236" y="348996"/>
                </a:lnTo>
                <a:lnTo>
                  <a:pt x="1851660" y="385572"/>
                </a:lnTo>
                <a:lnTo>
                  <a:pt x="1816608" y="409956"/>
                </a:lnTo>
                <a:lnTo>
                  <a:pt x="1773936" y="432816"/>
                </a:lnTo>
                <a:lnTo>
                  <a:pt x="1749552" y="445008"/>
                </a:lnTo>
                <a:lnTo>
                  <a:pt x="1696212" y="466344"/>
                </a:lnTo>
                <a:lnTo>
                  <a:pt x="1603248" y="495300"/>
                </a:lnTo>
                <a:lnTo>
                  <a:pt x="1533144" y="512064"/>
                </a:lnTo>
                <a:lnTo>
                  <a:pt x="1496568" y="521208"/>
                </a:lnTo>
                <a:lnTo>
                  <a:pt x="1456944" y="527304"/>
                </a:lnTo>
                <a:lnTo>
                  <a:pt x="1417320" y="534924"/>
                </a:lnTo>
                <a:lnTo>
                  <a:pt x="1377696" y="541020"/>
                </a:lnTo>
                <a:lnTo>
                  <a:pt x="1335024" y="547116"/>
                </a:lnTo>
                <a:lnTo>
                  <a:pt x="1292352" y="551688"/>
                </a:lnTo>
                <a:lnTo>
                  <a:pt x="1248156" y="556260"/>
                </a:lnTo>
                <a:lnTo>
                  <a:pt x="1110996" y="565404"/>
                </a:lnTo>
                <a:lnTo>
                  <a:pt x="1063752" y="566928"/>
                </a:lnTo>
                <a:lnTo>
                  <a:pt x="1014984" y="568452"/>
                </a:lnTo>
                <a:lnTo>
                  <a:pt x="917448" y="568452"/>
                </a:lnTo>
                <a:lnTo>
                  <a:pt x="868680" y="566928"/>
                </a:lnTo>
                <a:lnTo>
                  <a:pt x="821436" y="565404"/>
                </a:lnTo>
                <a:lnTo>
                  <a:pt x="684276" y="556260"/>
                </a:lnTo>
                <a:lnTo>
                  <a:pt x="640080" y="551688"/>
                </a:lnTo>
                <a:lnTo>
                  <a:pt x="597408" y="547116"/>
                </a:lnTo>
                <a:lnTo>
                  <a:pt x="554736" y="541020"/>
                </a:lnTo>
                <a:lnTo>
                  <a:pt x="515112" y="534924"/>
                </a:lnTo>
                <a:lnTo>
                  <a:pt x="475488" y="527304"/>
                </a:lnTo>
                <a:lnTo>
                  <a:pt x="435864" y="521208"/>
                </a:lnTo>
                <a:lnTo>
                  <a:pt x="399288" y="512064"/>
                </a:lnTo>
                <a:lnTo>
                  <a:pt x="364236" y="504444"/>
                </a:lnTo>
                <a:lnTo>
                  <a:pt x="329184" y="495300"/>
                </a:lnTo>
                <a:lnTo>
                  <a:pt x="265176" y="477012"/>
                </a:lnTo>
                <a:lnTo>
                  <a:pt x="208788" y="455676"/>
                </a:lnTo>
                <a:lnTo>
                  <a:pt x="158496" y="432816"/>
                </a:lnTo>
                <a:lnTo>
                  <a:pt x="135636" y="422148"/>
                </a:lnTo>
                <a:lnTo>
                  <a:pt x="114300" y="409956"/>
                </a:lnTo>
                <a:lnTo>
                  <a:pt x="96012" y="397764"/>
                </a:lnTo>
                <a:lnTo>
                  <a:pt x="65532" y="373380"/>
                </a:lnTo>
                <a:lnTo>
                  <a:pt x="54864" y="359664"/>
                </a:lnTo>
                <a:lnTo>
                  <a:pt x="44196" y="347472"/>
                </a:lnTo>
                <a:lnTo>
                  <a:pt x="32004" y="323088"/>
                </a:lnTo>
                <a:lnTo>
                  <a:pt x="28956" y="310896"/>
                </a:lnTo>
                <a:lnTo>
                  <a:pt x="28956" y="373761"/>
                </a:lnTo>
                <a:lnTo>
                  <a:pt x="62484" y="408432"/>
                </a:lnTo>
                <a:lnTo>
                  <a:pt x="100584" y="434340"/>
                </a:lnTo>
                <a:lnTo>
                  <a:pt x="170688" y="470916"/>
                </a:lnTo>
                <a:lnTo>
                  <a:pt x="227076" y="493776"/>
                </a:lnTo>
                <a:lnTo>
                  <a:pt x="257556" y="502920"/>
                </a:lnTo>
                <a:lnTo>
                  <a:pt x="289560" y="513588"/>
                </a:lnTo>
                <a:lnTo>
                  <a:pt x="356616" y="531876"/>
                </a:lnTo>
                <a:lnTo>
                  <a:pt x="393192" y="541020"/>
                </a:lnTo>
                <a:lnTo>
                  <a:pt x="469392" y="556260"/>
                </a:lnTo>
                <a:lnTo>
                  <a:pt x="510540" y="562356"/>
                </a:lnTo>
                <a:lnTo>
                  <a:pt x="551688" y="569976"/>
                </a:lnTo>
                <a:lnTo>
                  <a:pt x="594360" y="574548"/>
                </a:lnTo>
                <a:lnTo>
                  <a:pt x="637032" y="580644"/>
                </a:lnTo>
                <a:lnTo>
                  <a:pt x="682752" y="585216"/>
                </a:lnTo>
                <a:lnTo>
                  <a:pt x="726948" y="588264"/>
                </a:lnTo>
                <a:lnTo>
                  <a:pt x="821436" y="594360"/>
                </a:lnTo>
                <a:lnTo>
                  <a:pt x="870204" y="595931"/>
                </a:lnTo>
                <a:lnTo>
                  <a:pt x="917448" y="597408"/>
                </a:lnTo>
                <a:lnTo>
                  <a:pt x="966216" y="597408"/>
                </a:lnTo>
                <a:lnTo>
                  <a:pt x="1014984" y="595884"/>
                </a:lnTo>
                <a:lnTo>
                  <a:pt x="1063752" y="595884"/>
                </a:lnTo>
                <a:lnTo>
                  <a:pt x="1112520" y="594360"/>
                </a:lnTo>
                <a:lnTo>
                  <a:pt x="1159764" y="591312"/>
                </a:lnTo>
                <a:lnTo>
                  <a:pt x="1205484" y="588264"/>
                </a:lnTo>
                <a:lnTo>
                  <a:pt x="1251204" y="583692"/>
                </a:lnTo>
                <a:lnTo>
                  <a:pt x="1339596" y="574548"/>
                </a:lnTo>
                <a:lnTo>
                  <a:pt x="1380744" y="568452"/>
                </a:lnTo>
                <a:lnTo>
                  <a:pt x="1423416" y="562356"/>
                </a:lnTo>
                <a:lnTo>
                  <a:pt x="1463040" y="556260"/>
                </a:lnTo>
                <a:lnTo>
                  <a:pt x="1502664" y="548640"/>
                </a:lnTo>
                <a:lnTo>
                  <a:pt x="1575816" y="531876"/>
                </a:lnTo>
                <a:lnTo>
                  <a:pt x="1644396" y="513588"/>
                </a:lnTo>
                <a:lnTo>
                  <a:pt x="1676400" y="502920"/>
                </a:lnTo>
                <a:lnTo>
                  <a:pt x="1706880" y="493776"/>
                </a:lnTo>
                <a:lnTo>
                  <a:pt x="1735836" y="481584"/>
                </a:lnTo>
                <a:lnTo>
                  <a:pt x="1761744" y="470916"/>
                </a:lnTo>
                <a:lnTo>
                  <a:pt x="1787652" y="458724"/>
                </a:lnTo>
                <a:lnTo>
                  <a:pt x="1833372" y="434340"/>
                </a:lnTo>
                <a:lnTo>
                  <a:pt x="1853184" y="420624"/>
                </a:lnTo>
                <a:lnTo>
                  <a:pt x="1886712" y="393192"/>
                </a:lnTo>
                <a:lnTo>
                  <a:pt x="1900428" y="377952"/>
                </a:lnTo>
                <a:lnTo>
                  <a:pt x="1905000" y="372073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212214" y="5618988"/>
            <a:ext cx="2573020" cy="506095"/>
          </a:xfrm>
          <a:custGeom>
            <a:avLst/>
            <a:gdLst/>
            <a:ahLst/>
            <a:cxnLst/>
            <a:rect l="l" t="t" r="r" b="b"/>
            <a:pathLst>
              <a:path w="2573020" h="506095">
                <a:moveTo>
                  <a:pt x="91440" y="0"/>
                </a:moveTo>
                <a:lnTo>
                  <a:pt x="0" y="25908"/>
                </a:lnTo>
                <a:lnTo>
                  <a:pt x="67056" y="76870"/>
                </a:lnTo>
                <a:lnTo>
                  <a:pt x="67056" y="53340"/>
                </a:lnTo>
                <a:lnTo>
                  <a:pt x="71628" y="25908"/>
                </a:lnTo>
                <a:lnTo>
                  <a:pt x="86249" y="28545"/>
                </a:lnTo>
                <a:lnTo>
                  <a:pt x="91440" y="0"/>
                </a:lnTo>
                <a:close/>
              </a:path>
              <a:path w="2573020" h="506095">
                <a:moveTo>
                  <a:pt x="86249" y="28545"/>
                </a:moveTo>
                <a:lnTo>
                  <a:pt x="71628" y="25908"/>
                </a:lnTo>
                <a:lnTo>
                  <a:pt x="67056" y="53340"/>
                </a:lnTo>
                <a:lnTo>
                  <a:pt x="81273" y="55914"/>
                </a:lnTo>
                <a:lnTo>
                  <a:pt x="86249" y="28545"/>
                </a:lnTo>
                <a:close/>
              </a:path>
              <a:path w="2573020" h="506095">
                <a:moveTo>
                  <a:pt x="81273" y="55914"/>
                </a:moveTo>
                <a:lnTo>
                  <a:pt x="67056" y="53340"/>
                </a:lnTo>
                <a:lnTo>
                  <a:pt x="67056" y="76870"/>
                </a:lnTo>
                <a:lnTo>
                  <a:pt x="76200" y="83820"/>
                </a:lnTo>
                <a:lnTo>
                  <a:pt x="81273" y="55914"/>
                </a:lnTo>
                <a:close/>
              </a:path>
              <a:path w="2573020" h="506095">
                <a:moveTo>
                  <a:pt x="2572512" y="477012"/>
                </a:moveTo>
                <a:lnTo>
                  <a:pt x="86249" y="28545"/>
                </a:lnTo>
                <a:lnTo>
                  <a:pt x="81273" y="55914"/>
                </a:lnTo>
                <a:lnTo>
                  <a:pt x="2566416" y="505968"/>
                </a:lnTo>
                <a:lnTo>
                  <a:pt x="2572512" y="477012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263774" y="5935980"/>
            <a:ext cx="638810" cy="574675"/>
          </a:xfrm>
          <a:custGeom>
            <a:avLst/>
            <a:gdLst/>
            <a:ahLst/>
            <a:cxnLst/>
            <a:rect l="l" t="t" r="r" b="b"/>
            <a:pathLst>
              <a:path w="638810" h="574675">
                <a:moveTo>
                  <a:pt x="1524" y="303276"/>
                </a:moveTo>
                <a:lnTo>
                  <a:pt x="1524" y="272796"/>
                </a:lnTo>
                <a:lnTo>
                  <a:pt x="0" y="288036"/>
                </a:lnTo>
                <a:lnTo>
                  <a:pt x="1524" y="303276"/>
                </a:lnTo>
                <a:close/>
              </a:path>
              <a:path w="638810" h="574675">
                <a:moveTo>
                  <a:pt x="638556" y="301752"/>
                </a:moveTo>
                <a:lnTo>
                  <a:pt x="638556" y="272796"/>
                </a:lnTo>
                <a:lnTo>
                  <a:pt x="637032" y="257556"/>
                </a:lnTo>
                <a:lnTo>
                  <a:pt x="635508" y="243840"/>
                </a:lnTo>
                <a:lnTo>
                  <a:pt x="632460" y="228600"/>
                </a:lnTo>
                <a:lnTo>
                  <a:pt x="618744" y="187452"/>
                </a:lnTo>
                <a:lnTo>
                  <a:pt x="612648" y="175260"/>
                </a:lnTo>
                <a:lnTo>
                  <a:pt x="606552" y="161544"/>
                </a:lnTo>
                <a:lnTo>
                  <a:pt x="583692" y="124968"/>
                </a:lnTo>
                <a:lnTo>
                  <a:pt x="544068" y="83820"/>
                </a:lnTo>
                <a:lnTo>
                  <a:pt x="496824" y="48768"/>
                </a:lnTo>
                <a:lnTo>
                  <a:pt x="470916" y="35052"/>
                </a:lnTo>
                <a:lnTo>
                  <a:pt x="457200" y="27432"/>
                </a:lnTo>
                <a:lnTo>
                  <a:pt x="443484" y="22860"/>
                </a:lnTo>
                <a:lnTo>
                  <a:pt x="428244" y="16764"/>
                </a:lnTo>
                <a:lnTo>
                  <a:pt x="414528" y="12192"/>
                </a:lnTo>
                <a:lnTo>
                  <a:pt x="399288" y="9144"/>
                </a:lnTo>
                <a:lnTo>
                  <a:pt x="382524" y="6096"/>
                </a:lnTo>
                <a:lnTo>
                  <a:pt x="367284" y="3048"/>
                </a:lnTo>
                <a:lnTo>
                  <a:pt x="352044" y="1524"/>
                </a:lnTo>
                <a:lnTo>
                  <a:pt x="335280" y="0"/>
                </a:lnTo>
                <a:lnTo>
                  <a:pt x="303276" y="0"/>
                </a:lnTo>
                <a:lnTo>
                  <a:pt x="254508" y="6096"/>
                </a:lnTo>
                <a:lnTo>
                  <a:pt x="224028" y="13716"/>
                </a:lnTo>
                <a:lnTo>
                  <a:pt x="210312" y="16764"/>
                </a:lnTo>
                <a:lnTo>
                  <a:pt x="167640" y="35052"/>
                </a:lnTo>
                <a:lnTo>
                  <a:pt x="117348" y="65532"/>
                </a:lnTo>
                <a:lnTo>
                  <a:pt x="73152" y="105156"/>
                </a:lnTo>
                <a:lnTo>
                  <a:pt x="32004" y="163068"/>
                </a:lnTo>
                <a:lnTo>
                  <a:pt x="10668" y="216408"/>
                </a:lnTo>
                <a:lnTo>
                  <a:pt x="1524" y="259080"/>
                </a:lnTo>
                <a:lnTo>
                  <a:pt x="1524" y="316992"/>
                </a:lnTo>
                <a:lnTo>
                  <a:pt x="10668" y="359664"/>
                </a:lnTo>
                <a:lnTo>
                  <a:pt x="25908" y="400812"/>
                </a:lnTo>
                <a:lnTo>
                  <a:pt x="28956" y="406908"/>
                </a:lnTo>
                <a:lnTo>
                  <a:pt x="28956" y="274320"/>
                </a:lnTo>
                <a:lnTo>
                  <a:pt x="30480" y="260604"/>
                </a:lnTo>
                <a:lnTo>
                  <a:pt x="38100" y="222504"/>
                </a:lnTo>
                <a:lnTo>
                  <a:pt x="57912" y="175260"/>
                </a:lnTo>
                <a:lnTo>
                  <a:pt x="71628" y="153924"/>
                </a:lnTo>
                <a:lnTo>
                  <a:pt x="77724" y="143256"/>
                </a:lnTo>
                <a:lnTo>
                  <a:pt x="114300" y="105156"/>
                </a:lnTo>
                <a:lnTo>
                  <a:pt x="156972" y="73152"/>
                </a:lnTo>
                <a:lnTo>
                  <a:pt x="193548" y="54864"/>
                </a:lnTo>
                <a:lnTo>
                  <a:pt x="205740" y="48768"/>
                </a:lnTo>
                <a:lnTo>
                  <a:pt x="219456" y="44196"/>
                </a:lnTo>
                <a:lnTo>
                  <a:pt x="233172" y="41148"/>
                </a:lnTo>
                <a:lnTo>
                  <a:pt x="246888" y="36576"/>
                </a:lnTo>
                <a:lnTo>
                  <a:pt x="260604" y="33528"/>
                </a:lnTo>
                <a:lnTo>
                  <a:pt x="275844" y="32004"/>
                </a:lnTo>
                <a:lnTo>
                  <a:pt x="289560" y="30480"/>
                </a:lnTo>
                <a:lnTo>
                  <a:pt x="304800" y="28956"/>
                </a:lnTo>
                <a:lnTo>
                  <a:pt x="335280" y="28956"/>
                </a:lnTo>
                <a:lnTo>
                  <a:pt x="348996" y="30480"/>
                </a:lnTo>
                <a:lnTo>
                  <a:pt x="379476" y="33528"/>
                </a:lnTo>
                <a:lnTo>
                  <a:pt x="393192" y="36576"/>
                </a:lnTo>
                <a:lnTo>
                  <a:pt x="406908" y="41148"/>
                </a:lnTo>
                <a:lnTo>
                  <a:pt x="420624" y="44196"/>
                </a:lnTo>
                <a:lnTo>
                  <a:pt x="483108" y="73152"/>
                </a:lnTo>
                <a:lnTo>
                  <a:pt x="525780" y="105156"/>
                </a:lnTo>
                <a:lnTo>
                  <a:pt x="560832" y="143256"/>
                </a:lnTo>
                <a:lnTo>
                  <a:pt x="582168" y="176784"/>
                </a:lnTo>
                <a:lnTo>
                  <a:pt x="588264" y="187452"/>
                </a:lnTo>
                <a:lnTo>
                  <a:pt x="597408" y="211836"/>
                </a:lnTo>
                <a:lnTo>
                  <a:pt x="600456" y="224028"/>
                </a:lnTo>
                <a:lnTo>
                  <a:pt x="605028" y="236220"/>
                </a:lnTo>
                <a:lnTo>
                  <a:pt x="606552" y="248412"/>
                </a:lnTo>
                <a:lnTo>
                  <a:pt x="608076" y="262128"/>
                </a:lnTo>
                <a:lnTo>
                  <a:pt x="609600" y="274320"/>
                </a:lnTo>
                <a:lnTo>
                  <a:pt x="609600" y="407517"/>
                </a:lnTo>
                <a:lnTo>
                  <a:pt x="614172" y="399288"/>
                </a:lnTo>
                <a:lnTo>
                  <a:pt x="618744" y="387096"/>
                </a:lnTo>
                <a:lnTo>
                  <a:pt x="624840" y="373380"/>
                </a:lnTo>
                <a:lnTo>
                  <a:pt x="627888" y="359664"/>
                </a:lnTo>
                <a:lnTo>
                  <a:pt x="632460" y="345948"/>
                </a:lnTo>
                <a:lnTo>
                  <a:pt x="635508" y="330708"/>
                </a:lnTo>
                <a:lnTo>
                  <a:pt x="637032" y="316992"/>
                </a:lnTo>
                <a:lnTo>
                  <a:pt x="638556" y="301752"/>
                </a:lnTo>
                <a:close/>
              </a:path>
              <a:path w="638810" h="574675">
                <a:moveTo>
                  <a:pt x="609600" y="407517"/>
                </a:moveTo>
                <a:lnTo>
                  <a:pt x="609600" y="301752"/>
                </a:lnTo>
                <a:lnTo>
                  <a:pt x="608076" y="313944"/>
                </a:lnTo>
                <a:lnTo>
                  <a:pt x="606552" y="327660"/>
                </a:lnTo>
                <a:lnTo>
                  <a:pt x="597408" y="364236"/>
                </a:lnTo>
                <a:lnTo>
                  <a:pt x="592836" y="376428"/>
                </a:lnTo>
                <a:lnTo>
                  <a:pt x="586740" y="388620"/>
                </a:lnTo>
                <a:lnTo>
                  <a:pt x="582168" y="399288"/>
                </a:lnTo>
                <a:lnTo>
                  <a:pt x="574548" y="409956"/>
                </a:lnTo>
                <a:lnTo>
                  <a:pt x="568452" y="420624"/>
                </a:lnTo>
                <a:lnTo>
                  <a:pt x="560832" y="431292"/>
                </a:lnTo>
                <a:lnTo>
                  <a:pt x="525780" y="470916"/>
                </a:lnTo>
                <a:lnTo>
                  <a:pt x="458724" y="515112"/>
                </a:lnTo>
                <a:lnTo>
                  <a:pt x="405384" y="534924"/>
                </a:lnTo>
                <a:lnTo>
                  <a:pt x="364236" y="544068"/>
                </a:lnTo>
                <a:lnTo>
                  <a:pt x="348996" y="545592"/>
                </a:lnTo>
                <a:lnTo>
                  <a:pt x="289560" y="545592"/>
                </a:lnTo>
                <a:lnTo>
                  <a:pt x="274320" y="542544"/>
                </a:lnTo>
                <a:lnTo>
                  <a:pt x="260604" y="541020"/>
                </a:lnTo>
                <a:lnTo>
                  <a:pt x="233172" y="534924"/>
                </a:lnTo>
                <a:lnTo>
                  <a:pt x="205740" y="525780"/>
                </a:lnTo>
                <a:lnTo>
                  <a:pt x="193548" y="519684"/>
                </a:lnTo>
                <a:lnTo>
                  <a:pt x="179832" y="515112"/>
                </a:lnTo>
                <a:lnTo>
                  <a:pt x="134112" y="486156"/>
                </a:lnTo>
                <a:lnTo>
                  <a:pt x="94488" y="451104"/>
                </a:lnTo>
                <a:lnTo>
                  <a:pt x="70104" y="420624"/>
                </a:lnTo>
                <a:lnTo>
                  <a:pt x="64008" y="409956"/>
                </a:lnTo>
                <a:lnTo>
                  <a:pt x="56388" y="399288"/>
                </a:lnTo>
                <a:lnTo>
                  <a:pt x="51816" y="387096"/>
                </a:lnTo>
                <a:lnTo>
                  <a:pt x="45720" y="374904"/>
                </a:lnTo>
                <a:lnTo>
                  <a:pt x="41148" y="364236"/>
                </a:lnTo>
                <a:lnTo>
                  <a:pt x="38100" y="352044"/>
                </a:lnTo>
                <a:lnTo>
                  <a:pt x="35052" y="338328"/>
                </a:lnTo>
                <a:lnTo>
                  <a:pt x="32004" y="326136"/>
                </a:lnTo>
                <a:lnTo>
                  <a:pt x="30480" y="313944"/>
                </a:lnTo>
                <a:lnTo>
                  <a:pt x="28956" y="300228"/>
                </a:lnTo>
                <a:lnTo>
                  <a:pt x="28956" y="406908"/>
                </a:lnTo>
                <a:lnTo>
                  <a:pt x="56388" y="449580"/>
                </a:lnTo>
                <a:lnTo>
                  <a:pt x="94488" y="492252"/>
                </a:lnTo>
                <a:lnTo>
                  <a:pt x="141732" y="525780"/>
                </a:lnTo>
                <a:lnTo>
                  <a:pt x="181356" y="547116"/>
                </a:lnTo>
                <a:lnTo>
                  <a:pt x="225552" y="562356"/>
                </a:lnTo>
                <a:lnTo>
                  <a:pt x="271272" y="571500"/>
                </a:lnTo>
                <a:lnTo>
                  <a:pt x="288036" y="573024"/>
                </a:lnTo>
                <a:lnTo>
                  <a:pt x="303276" y="574548"/>
                </a:lnTo>
                <a:lnTo>
                  <a:pt x="336804" y="574548"/>
                </a:lnTo>
                <a:lnTo>
                  <a:pt x="352044" y="573024"/>
                </a:lnTo>
                <a:lnTo>
                  <a:pt x="368808" y="571500"/>
                </a:lnTo>
                <a:lnTo>
                  <a:pt x="414528" y="562356"/>
                </a:lnTo>
                <a:lnTo>
                  <a:pt x="429768" y="557784"/>
                </a:lnTo>
                <a:lnTo>
                  <a:pt x="443484" y="551688"/>
                </a:lnTo>
                <a:lnTo>
                  <a:pt x="457200" y="547116"/>
                </a:lnTo>
                <a:lnTo>
                  <a:pt x="498348" y="525780"/>
                </a:lnTo>
                <a:lnTo>
                  <a:pt x="545592" y="490728"/>
                </a:lnTo>
                <a:lnTo>
                  <a:pt x="583692" y="448056"/>
                </a:lnTo>
                <a:lnTo>
                  <a:pt x="592836" y="437388"/>
                </a:lnTo>
                <a:lnTo>
                  <a:pt x="600456" y="425196"/>
                </a:lnTo>
                <a:lnTo>
                  <a:pt x="606552" y="413004"/>
                </a:lnTo>
                <a:lnTo>
                  <a:pt x="609600" y="407517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590166" y="3892296"/>
            <a:ext cx="1005840" cy="2127885"/>
          </a:xfrm>
          <a:custGeom>
            <a:avLst/>
            <a:gdLst/>
            <a:ahLst/>
            <a:cxnLst/>
            <a:rect l="l" t="t" r="r" b="b"/>
            <a:pathLst>
              <a:path w="1005839" h="2127885">
                <a:moveTo>
                  <a:pt x="77724" y="60960"/>
                </a:moveTo>
                <a:lnTo>
                  <a:pt x="3048" y="0"/>
                </a:lnTo>
                <a:lnTo>
                  <a:pt x="0" y="96012"/>
                </a:lnTo>
                <a:lnTo>
                  <a:pt x="19812" y="87077"/>
                </a:lnTo>
                <a:lnTo>
                  <a:pt x="19812" y="71628"/>
                </a:lnTo>
                <a:lnTo>
                  <a:pt x="45720" y="59436"/>
                </a:lnTo>
                <a:lnTo>
                  <a:pt x="51875" y="72617"/>
                </a:lnTo>
                <a:lnTo>
                  <a:pt x="77724" y="60960"/>
                </a:lnTo>
                <a:close/>
              </a:path>
              <a:path w="1005839" h="2127885">
                <a:moveTo>
                  <a:pt x="51875" y="72617"/>
                </a:moveTo>
                <a:lnTo>
                  <a:pt x="45720" y="59436"/>
                </a:lnTo>
                <a:lnTo>
                  <a:pt x="19812" y="71628"/>
                </a:lnTo>
                <a:lnTo>
                  <a:pt x="25771" y="84389"/>
                </a:lnTo>
                <a:lnTo>
                  <a:pt x="51875" y="72617"/>
                </a:lnTo>
                <a:close/>
              </a:path>
              <a:path w="1005839" h="2127885">
                <a:moveTo>
                  <a:pt x="25771" y="84389"/>
                </a:moveTo>
                <a:lnTo>
                  <a:pt x="19812" y="71628"/>
                </a:lnTo>
                <a:lnTo>
                  <a:pt x="19812" y="87077"/>
                </a:lnTo>
                <a:lnTo>
                  <a:pt x="25771" y="84389"/>
                </a:lnTo>
                <a:close/>
              </a:path>
              <a:path w="1005839" h="2127885">
                <a:moveTo>
                  <a:pt x="1005840" y="2115312"/>
                </a:moveTo>
                <a:lnTo>
                  <a:pt x="51875" y="72617"/>
                </a:lnTo>
                <a:lnTo>
                  <a:pt x="25771" y="84389"/>
                </a:lnTo>
                <a:lnTo>
                  <a:pt x="979932" y="2127504"/>
                </a:lnTo>
                <a:lnTo>
                  <a:pt x="1005840" y="211531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196974" y="5900928"/>
            <a:ext cx="638810" cy="597535"/>
          </a:xfrm>
          <a:custGeom>
            <a:avLst/>
            <a:gdLst/>
            <a:ahLst/>
            <a:cxnLst/>
            <a:rect l="l" t="t" r="r" b="b"/>
            <a:pathLst>
              <a:path w="638810" h="597535">
                <a:moveTo>
                  <a:pt x="1524" y="313944"/>
                </a:moveTo>
                <a:lnTo>
                  <a:pt x="1524" y="283464"/>
                </a:lnTo>
                <a:lnTo>
                  <a:pt x="0" y="298704"/>
                </a:lnTo>
                <a:lnTo>
                  <a:pt x="1524" y="313944"/>
                </a:lnTo>
                <a:close/>
              </a:path>
              <a:path w="638810" h="597535">
                <a:moveTo>
                  <a:pt x="638556" y="313944"/>
                </a:moveTo>
                <a:lnTo>
                  <a:pt x="638556" y="283464"/>
                </a:lnTo>
                <a:lnTo>
                  <a:pt x="635508" y="252984"/>
                </a:lnTo>
                <a:lnTo>
                  <a:pt x="632460" y="237744"/>
                </a:lnTo>
                <a:lnTo>
                  <a:pt x="627888" y="224028"/>
                </a:lnTo>
                <a:lnTo>
                  <a:pt x="623316" y="208788"/>
                </a:lnTo>
                <a:lnTo>
                  <a:pt x="618744" y="195072"/>
                </a:lnTo>
                <a:lnTo>
                  <a:pt x="612648" y="181356"/>
                </a:lnTo>
                <a:lnTo>
                  <a:pt x="606552" y="169164"/>
                </a:lnTo>
                <a:lnTo>
                  <a:pt x="600456" y="155448"/>
                </a:lnTo>
                <a:lnTo>
                  <a:pt x="591312" y="143256"/>
                </a:lnTo>
                <a:lnTo>
                  <a:pt x="583692" y="131064"/>
                </a:lnTo>
                <a:lnTo>
                  <a:pt x="565404" y="108204"/>
                </a:lnTo>
                <a:lnTo>
                  <a:pt x="544068" y="86868"/>
                </a:lnTo>
                <a:lnTo>
                  <a:pt x="521208" y="67056"/>
                </a:lnTo>
                <a:lnTo>
                  <a:pt x="496824" y="50292"/>
                </a:lnTo>
                <a:lnTo>
                  <a:pt x="470916" y="36576"/>
                </a:lnTo>
                <a:lnTo>
                  <a:pt x="457200" y="28956"/>
                </a:lnTo>
                <a:lnTo>
                  <a:pt x="443484" y="22860"/>
                </a:lnTo>
                <a:lnTo>
                  <a:pt x="428244" y="18288"/>
                </a:lnTo>
                <a:lnTo>
                  <a:pt x="414528" y="13716"/>
                </a:lnTo>
                <a:lnTo>
                  <a:pt x="367284" y="3048"/>
                </a:lnTo>
                <a:lnTo>
                  <a:pt x="335280" y="0"/>
                </a:lnTo>
                <a:lnTo>
                  <a:pt x="303276" y="0"/>
                </a:lnTo>
                <a:lnTo>
                  <a:pt x="254508" y="6096"/>
                </a:lnTo>
                <a:lnTo>
                  <a:pt x="210312" y="18288"/>
                </a:lnTo>
                <a:lnTo>
                  <a:pt x="195072" y="24384"/>
                </a:lnTo>
                <a:lnTo>
                  <a:pt x="181356" y="28956"/>
                </a:lnTo>
                <a:lnTo>
                  <a:pt x="141732" y="51816"/>
                </a:lnTo>
                <a:lnTo>
                  <a:pt x="94488" y="88392"/>
                </a:lnTo>
                <a:lnTo>
                  <a:pt x="54864" y="131064"/>
                </a:lnTo>
                <a:lnTo>
                  <a:pt x="39624" y="156972"/>
                </a:lnTo>
                <a:lnTo>
                  <a:pt x="32004" y="169164"/>
                </a:lnTo>
                <a:lnTo>
                  <a:pt x="19812" y="196596"/>
                </a:lnTo>
                <a:lnTo>
                  <a:pt x="10668" y="224028"/>
                </a:lnTo>
                <a:lnTo>
                  <a:pt x="7620" y="239268"/>
                </a:lnTo>
                <a:lnTo>
                  <a:pt x="4572" y="252984"/>
                </a:lnTo>
                <a:lnTo>
                  <a:pt x="1524" y="268224"/>
                </a:lnTo>
                <a:lnTo>
                  <a:pt x="1524" y="329184"/>
                </a:lnTo>
                <a:lnTo>
                  <a:pt x="10668" y="373380"/>
                </a:lnTo>
                <a:lnTo>
                  <a:pt x="25908" y="416052"/>
                </a:lnTo>
                <a:lnTo>
                  <a:pt x="28956" y="422148"/>
                </a:lnTo>
                <a:lnTo>
                  <a:pt x="28956" y="284988"/>
                </a:lnTo>
                <a:lnTo>
                  <a:pt x="32004" y="257556"/>
                </a:lnTo>
                <a:lnTo>
                  <a:pt x="42672" y="217932"/>
                </a:lnTo>
                <a:lnTo>
                  <a:pt x="57912" y="181356"/>
                </a:lnTo>
                <a:lnTo>
                  <a:pt x="79248" y="147828"/>
                </a:lnTo>
                <a:lnTo>
                  <a:pt x="114300" y="108204"/>
                </a:lnTo>
                <a:lnTo>
                  <a:pt x="156972" y="74676"/>
                </a:lnTo>
                <a:lnTo>
                  <a:pt x="193548" y="54864"/>
                </a:lnTo>
                <a:lnTo>
                  <a:pt x="246888" y="36576"/>
                </a:lnTo>
                <a:lnTo>
                  <a:pt x="260604" y="35052"/>
                </a:lnTo>
                <a:lnTo>
                  <a:pt x="275844" y="32004"/>
                </a:lnTo>
                <a:lnTo>
                  <a:pt x="289560" y="30480"/>
                </a:lnTo>
                <a:lnTo>
                  <a:pt x="304800" y="28956"/>
                </a:lnTo>
                <a:lnTo>
                  <a:pt x="335280" y="28956"/>
                </a:lnTo>
                <a:lnTo>
                  <a:pt x="348996" y="30480"/>
                </a:lnTo>
                <a:lnTo>
                  <a:pt x="364236" y="32004"/>
                </a:lnTo>
                <a:lnTo>
                  <a:pt x="377952" y="35052"/>
                </a:lnTo>
                <a:lnTo>
                  <a:pt x="393192" y="38100"/>
                </a:lnTo>
                <a:lnTo>
                  <a:pt x="406908" y="41148"/>
                </a:lnTo>
                <a:lnTo>
                  <a:pt x="446532" y="56388"/>
                </a:lnTo>
                <a:lnTo>
                  <a:pt x="483108" y="76200"/>
                </a:lnTo>
                <a:lnTo>
                  <a:pt x="525780" y="108204"/>
                </a:lnTo>
                <a:lnTo>
                  <a:pt x="560832" y="149352"/>
                </a:lnTo>
                <a:lnTo>
                  <a:pt x="588264" y="195072"/>
                </a:lnTo>
                <a:lnTo>
                  <a:pt x="600456" y="231648"/>
                </a:lnTo>
                <a:lnTo>
                  <a:pt x="605028" y="245364"/>
                </a:lnTo>
                <a:lnTo>
                  <a:pt x="606552" y="257556"/>
                </a:lnTo>
                <a:lnTo>
                  <a:pt x="609600" y="284988"/>
                </a:lnTo>
                <a:lnTo>
                  <a:pt x="609600" y="422757"/>
                </a:lnTo>
                <a:lnTo>
                  <a:pt x="614172" y="414528"/>
                </a:lnTo>
                <a:lnTo>
                  <a:pt x="618744" y="400812"/>
                </a:lnTo>
                <a:lnTo>
                  <a:pt x="624840" y="387096"/>
                </a:lnTo>
                <a:lnTo>
                  <a:pt x="627888" y="373380"/>
                </a:lnTo>
                <a:lnTo>
                  <a:pt x="632460" y="358140"/>
                </a:lnTo>
                <a:lnTo>
                  <a:pt x="635508" y="344424"/>
                </a:lnTo>
                <a:lnTo>
                  <a:pt x="638556" y="313944"/>
                </a:lnTo>
                <a:close/>
              </a:path>
              <a:path w="638810" h="597535">
                <a:moveTo>
                  <a:pt x="609600" y="422757"/>
                </a:moveTo>
                <a:lnTo>
                  <a:pt x="609600" y="312420"/>
                </a:lnTo>
                <a:lnTo>
                  <a:pt x="606552" y="339852"/>
                </a:lnTo>
                <a:lnTo>
                  <a:pt x="603504" y="353568"/>
                </a:lnTo>
                <a:lnTo>
                  <a:pt x="600456" y="365760"/>
                </a:lnTo>
                <a:lnTo>
                  <a:pt x="597408" y="379476"/>
                </a:lnTo>
                <a:lnTo>
                  <a:pt x="592836" y="391668"/>
                </a:lnTo>
                <a:lnTo>
                  <a:pt x="586740" y="403860"/>
                </a:lnTo>
                <a:lnTo>
                  <a:pt x="582168" y="416052"/>
                </a:lnTo>
                <a:lnTo>
                  <a:pt x="574548" y="426720"/>
                </a:lnTo>
                <a:lnTo>
                  <a:pt x="544068" y="470916"/>
                </a:lnTo>
                <a:lnTo>
                  <a:pt x="504444" y="507492"/>
                </a:lnTo>
                <a:lnTo>
                  <a:pt x="457200" y="536448"/>
                </a:lnTo>
                <a:lnTo>
                  <a:pt x="391668" y="560832"/>
                </a:lnTo>
                <a:lnTo>
                  <a:pt x="333756" y="568452"/>
                </a:lnTo>
                <a:lnTo>
                  <a:pt x="304800" y="568452"/>
                </a:lnTo>
                <a:lnTo>
                  <a:pt x="274320" y="565404"/>
                </a:lnTo>
                <a:lnTo>
                  <a:pt x="233172" y="556260"/>
                </a:lnTo>
                <a:lnTo>
                  <a:pt x="205740" y="547116"/>
                </a:lnTo>
                <a:lnTo>
                  <a:pt x="193548" y="541020"/>
                </a:lnTo>
                <a:lnTo>
                  <a:pt x="179832" y="536448"/>
                </a:lnTo>
                <a:lnTo>
                  <a:pt x="134112" y="505968"/>
                </a:lnTo>
                <a:lnTo>
                  <a:pt x="94488" y="469392"/>
                </a:lnTo>
                <a:lnTo>
                  <a:pt x="70104" y="437388"/>
                </a:lnTo>
                <a:lnTo>
                  <a:pt x="57912" y="414528"/>
                </a:lnTo>
                <a:lnTo>
                  <a:pt x="51816" y="403860"/>
                </a:lnTo>
                <a:lnTo>
                  <a:pt x="45720" y="390144"/>
                </a:lnTo>
                <a:lnTo>
                  <a:pt x="41148" y="377952"/>
                </a:lnTo>
                <a:lnTo>
                  <a:pt x="38100" y="365760"/>
                </a:lnTo>
                <a:lnTo>
                  <a:pt x="35052" y="352044"/>
                </a:lnTo>
                <a:lnTo>
                  <a:pt x="32004" y="339852"/>
                </a:lnTo>
                <a:lnTo>
                  <a:pt x="28956" y="312420"/>
                </a:lnTo>
                <a:lnTo>
                  <a:pt x="28956" y="422148"/>
                </a:lnTo>
                <a:lnTo>
                  <a:pt x="56388" y="466344"/>
                </a:lnTo>
                <a:lnTo>
                  <a:pt x="94488" y="510540"/>
                </a:lnTo>
                <a:lnTo>
                  <a:pt x="141732" y="547116"/>
                </a:lnTo>
                <a:lnTo>
                  <a:pt x="167640" y="560832"/>
                </a:lnTo>
                <a:lnTo>
                  <a:pt x="181356" y="568452"/>
                </a:lnTo>
                <a:lnTo>
                  <a:pt x="240792" y="588264"/>
                </a:lnTo>
                <a:lnTo>
                  <a:pt x="288036" y="595884"/>
                </a:lnTo>
                <a:lnTo>
                  <a:pt x="303276" y="597408"/>
                </a:lnTo>
                <a:lnTo>
                  <a:pt x="336804" y="597408"/>
                </a:lnTo>
                <a:lnTo>
                  <a:pt x="352044" y="595884"/>
                </a:lnTo>
                <a:lnTo>
                  <a:pt x="368808" y="594360"/>
                </a:lnTo>
                <a:lnTo>
                  <a:pt x="399288" y="588264"/>
                </a:lnTo>
                <a:lnTo>
                  <a:pt x="429768" y="579120"/>
                </a:lnTo>
                <a:lnTo>
                  <a:pt x="443484" y="573024"/>
                </a:lnTo>
                <a:lnTo>
                  <a:pt x="457200" y="568452"/>
                </a:lnTo>
                <a:lnTo>
                  <a:pt x="498348" y="545592"/>
                </a:lnTo>
                <a:lnTo>
                  <a:pt x="545592" y="509016"/>
                </a:lnTo>
                <a:lnTo>
                  <a:pt x="583692" y="466344"/>
                </a:lnTo>
                <a:lnTo>
                  <a:pt x="606552" y="428244"/>
                </a:lnTo>
                <a:lnTo>
                  <a:pt x="609600" y="4227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107058" y="3511296"/>
            <a:ext cx="424180" cy="2406650"/>
          </a:xfrm>
          <a:custGeom>
            <a:avLst/>
            <a:gdLst/>
            <a:ahLst/>
            <a:cxnLst/>
            <a:rect l="l" t="t" r="r" b="b"/>
            <a:pathLst>
              <a:path w="424179" h="2406650">
                <a:moveTo>
                  <a:pt x="83820" y="79248"/>
                </a:moveTo>
                <a:lnTo>
                  <a:pt x="28956" y="0"/>
                </a:lnTo>
                <a:lnTo>
                  <a:pt x="0" y="91440"/>
                </a:lnTo>
                <a:lnTo>
                  <a:pt x="25908" y="87671"/>
                </a:lnTo>
                <a:lnTo>
                  <a:pt x="25908" y="73152"/>
                </a:lnTo>
                <a:lnTo>
                  <a:pt x="53340" y="68580"/>
                </a:lnTo>
                <a:lnTo>
                  <a:pt x="55682" y="83340"/>
                </a:lnTo>
                <a:lnTo>
                  <a:pt x="83820" y="79248"/>
                </a:lnTo>
                <a:close/>
              </a:path>
              <a:path w="424179" h="2406650">
                <a:moveTo>
                  <a:pt x="55682" y="83340"/>
                </a:moveTo>
                <a:lnTo>
                  <a:pt x="53340" y="68580"/>
                </a:lnTo>
                <a:lnTo>
                  <a:pt x="25908" y="73152"/>
                </a:lnTo>
                <a:lnTo>
                  <a:pt x="28151" y="87345"/>
                </a:lnTo>
                <a:lnTo>
                  <a:pt x="55682" y="83340"/>
                </a:lnTo>
                <a:close/>
              </a:path>
              <a:path w="424179" h="2406650">
                <a:moveTo>
                  <a:pt x="28151" y="87345"/>
                </a:moveTo>
                <a:lnTo>
                  <a:pt x="25908" y="73152"/>
                </a:lnTo>
                <a:lnTo>
                  <a:pt x="25908" y="87671"/>
                </a:lnTo>
                <a:lnTo>
                  <a:pt x="28151" y="87345"/>
                </a:lnTo>
                <a:close/>
              </a:path>
              <a:path w="424179" h="2406650">
                <a:moveTo>
                  <a:pt x="423672" y="2401824"/>
                </a:moveTo>
                <a:lnTo>
                  <a:pt x="55682" y="83340"/>
                </a:lnTo>
                <a:lnTo>
                  <a:pt x="28151" y="87345"/>
                </a:lnTo>
                <a:lnTo>
                  <a:pt x="394716" y="2406396"/>
                </a:lnTo>
                <a:lnTo>
                  <a:pt x="423672" y="24018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1939428" y="4131054"/>
            <a:ext cx="1132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(0x10430020)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6" name="object 1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27" name="object 1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28" name="object 1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7651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Implementação de um </a:t>
            </a:r>
            <a:r>
              <a:rPr i="1" spc="-5" dirty="0">
                <a:latin typeface="Arial"/>
                <a:cs typeface="Arial"/>
              </a:rPr>
              <a:t>Datapath </a:t>
            </a:r>
            <a:r>
              <a:rPr spc="-5" dirty="0"/>
              <a:t>– </a:t>
            </a:r>
            <a:r>
              <a:rPr dirty="0"/>
              <a:t>juntando</a:t>
            </a:r>
            <a:r>
              <a:rPr spc="110" dirty="0"/>
              <a:t> </a:t>
            </a:r>
            <a:r>
              <a:rPr dirty="0"/>
              <a:t>tudo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104" marR="360045" indent="-181610">
              <a:lnSpc>
                <a:spcPct val="100000"/>
              </a:lnSpc>
              <a:spcBef>
                <a:spcPts val="95"/>
              </a:spcBef>
              <a:buChar char="•"/>
              <a:tabLst>
                <a:tab pos="206375" algn="l"/>
              </a:tabLst>
            </a:pPr>
            <a:r>
              <a:rPr spc="-5" dirty="0"/>
              <a:t>Nos slides anteriores identificaram-se, separadamente, os  blocos básicos constituintes do </a:t>
            </a:r>
            <a:r>
              <a:rPr i="1" spc="-5" dirty="0">
                <a:latin typeface="Arial"/>
                <a:cs typeface="Arial"/>
              </a:rPr>
              <a:t>Datapath </a:t>
            </a:r>
            <a:r>
              <a:rPr spc="-5" dirty="0"/>
              <a:t>necessários à  execução dos vários tipos de</a:t>
            </a:r>
            <a:r>
              <a:rPr spc="40" dirty="0"/>
              <a:t> </a:t>
            </a:r>
            <a:r>
              <a:rPr spc="-5" dirty="0"/>
              <a:t>instruções</a:t>
            </a:r>
          </a:p>
          <a:p>
            <a:pPr marL="205104" marR="111125" indent="-18161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06375" algn="l"/>
              </a:tabLst>
            </a:pPr>
            <a:r>
              <a:rPr b="1" spc="-5" dirty="0">
                <a:solidFill>
                  <a:srgbClr val="3232CC"/>
                </a:solidFill>
                <a:latin typeface="Arial"/>
                <a:cs typeface="Arial"/>
              </a:rPr>
              <a:t>Como juntar e interligar os diversos blocos, por forma a  servir todas as</a:t>
            </a:r>
            <a:r>
              <a:rPr b="1" spc="2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3232CC"/>
                </a:solidFill>
                <a:latin typeface="Arial"/>
                <a:cs typeface="Arial"/>
              </a:rPr>
              <a:t>instruções?</a:t>
            </a:r>
          </a:p>
          <a:p>
            <a:pPr marL="564515" marR="5080" lvl="1" indent="-180340">
              <a:lnSpc>
                <a:spcPct val="100000"/>
              </a:lnSpc>
              <a:spcBef>
                <a:spcPts val="605"/>
              </a:spcBef>
              <a:buSzPct val="80000"/>
              <a:buFont typeface="Wingdings"/>
              <a:buChar char=""/>
              <a:tabLst>
                <a:tab pos="565785" algn="l"/>
              </a:tabLst>
            </a:pPr>
            <a:r>
              <a:rPr sz="2000" spc="-5" dirty="0">
                <a:latin typeface="Arial"/>
                <a:cs typeface="Arial"/>
              </a:rPr>
              <a:t>Identificação </a:t>
            </a:r>
            <a:r>
              <a:rPr sz="2000" dirty="0">
                <a:latin typeface="Arial"/>
                <a:cs typeface="Arial"/>
              </a:rPr>
              <a:t>dos blocos que podem ser </a:t>
            </a:r>
            <a:r>
              <a:rPr sz="2000" spc="-5" dirty="0">
                <a:latin typeface="Arial"/>
                <a:cs typeface="Arial"/>
              </a:rPr>
              <a:t>partilhados </a:t>
            </a:r>
            <a:r>
              <a:rPr sz="2000" dirty="0">
                <a:latin typeface="Arial"/>
                <a:cs typeface="Arial"/>
              </a:rPr>
              <a:t>pelos </a:t>
            </a:r>
            <a:r>
              <a:rPr sz="2000" spc="-5" dirty="0">
                <a:latin typeface="Arial"/>
                <a:cs typeface="Arial"/>
              </a:rPr>
              <a:t>vários  tipos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instruções</a:t>
            </a:r>
            <a:endParaRPr sz="2000">
              <a:latin typeface="Arial"/>
              <a:cs typeface="Arial"/>
            </a:endParaRPr>
          </a:p>
          <a:p>
            <a:pPr marL="564515" marR="923925" lvl="1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65785" algn="l"/>
              </a:tabLst>
            </a:pPr>
            <a:r>
              <a:rPr sz="2000" spc="-5" dirty="0">
                <a:latin typeface="Arial"/>
                <a:cs typeface="Arial"/>
              </a:rPr>
              <a:t>Desenvolvimento </a:t>
            </a:r>
            <a:r>
              <a:rPr sz="2000" dirty="0">
                <a:latin typeface="Arial"/>
                <a:cs typeface="Arial"/>
              </a:rPr>
              <a:t>de uma </a:t>
            </a:r>
            <a:r>
              <a:rPr sz="2000" spc="-5" dirty="0">
                <a:latin typeface="Arial"/>
                <a:cs typeface="Arial"/>
              </a:rPr>
              <a:t>estratégia </a:t>
            </a:r>
            <a:r>
              <a:rPr sz="2000" dirty="0">
                <a:latin typeface="Arial"/>
                <a:cs typeface="Arial"/>
              </a:rPr>
              <a:t>que </a:t>
            </a:r>
            <a:r>
              <a:rPr sz="2000" spc="-5" dirty="0">
                <a:latin typeface="Arial"/>
                <a:cs typeface="Arial"/>
              </a:rPr>
              <a:t>permita </a:t>
            </a:r>
            <a:r>
              <a:rPr sz="2000" dirty="0">
                <a:latin typeface="Arial"/>
                <a:cs typeface="Arial"/>
              </a:rPr>
              <a:t>que os  mesmos possam ser “configurados” para cada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caso</a:t>
            </a:r>
            <a:endParaRPr sz="2000">
              <a:latin typeface="Arial"/>
              <a:cs typeface="Arial"/>
            </a:endParaRPr>
          </a:p>
          <a:p>
            <a:pPr marL="11430" lvl="1">
              <a:lnSpc>
                <a:spcPct val="100000"/>
              </a:lnSpc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205104" marR="405765" indent="-181610">
              <a:lnSpc>
                <a:spcPct val="100000"/>
              </a:lnSpc>
              <a:spcBef>
                <a:spcPts val="1535"/>
              </a:spcBef>
              <a:buChar char="•"/>
              <a:tabLst>
                <a:tab pos="206375" algn="l"/>
              </a:tabLst>
            </a:pPr>
            <a:r>
              <a:rPr spc="-5" dirty="0"/>
              <a:t>(o suporte para a instrução J (jump) será introduzido mais  tarde)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7651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Implementação de um </a:t>
            </a:r>
            <a:r>
              <a:rPr i="1" spc="-5" dirty="0">
                <a:latin typeface="Arial"/>
                <a:cs typeface="Arial"/>
              </a:rPr>
              <a:t>Datapath </a:t>
            </a:r>
            <a:r>
              <a:rPr spc="-5" dirty="0"/>
              <a:t>– </a:t>
            </a:r>
            <a:r>
              <a:rPr dirty="0"/>
              <a:t>juntando</a:t>
            </a:r>
            <a:r>
              <a:rPr spc="110" dirty="0"/>
              <a:t> </a:t>
            </a:r>
            <a:r>
              <a:rPr dirty="0"/>
              <a:t>tudo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3941" y="1500631"/>
            <a:ext cx="720470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marR="5080" indent="-181610">
              <a:lnSpc>
                <a:spcPct val="100000"/>
              </a:lnSpc>
              <a:spcBef>
                <a:spcPts val="95"/>
              </a:spcBef>
              <a:buChar char="•"/>
              <a:tabLst>
                <a:tab pos="194310" algn="l"/>
              </a:tabLst>
            </a:pPr>
            <a:r>
              <a:rPr sz="2200" spc="-5" dirty="0">
                <a:latin typeface="Arial"/>
                <a:cs typeface="Arial"/>
              </a:rPr>
              <a:t>Relembremos o formato de codificação dos três tipos de  instruções: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76350" y="2593848"/>
            <a:ext cx="2218944" cy="288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59302" y="2686811"/>
            <a:ext cx="146304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7421" y="2606039"/>
            <a:ext cx="694944" cy="310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6750" y="3393947"/>
            <a:ext cx="109728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49630" y="3392423"/>
            <a:ext cx="316991" cy="461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9477" y="3393947"/>
            <a:ext cx="109728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4106" y="3101339"/>
            <a:ext cx="502919" cy="752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02358" y="3392423"/>
            <a:ext cx="316991" cy="4617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1746" y="3393947"/>
            <a:ext cx="109728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83102" y="3392423"/>
            <a:ext cx="316991" cy="461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7145" y="3393947"/>
            <a:ext cx="109728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80026" y="3392423"/>
            <a:ext cx="316991" cy="4617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9497" y="3392423"/>
            <a:ext cx="109728" cy="4617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75426" y="3392423"/>
            <a:ext cx="316991" cy="461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5694" y="2636520"/>
            <a:ext cx="195071" cy="4617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05778" y="2636520"/>
            <a:ext cx="109728" cy="4617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65938" y="2834640"/>
            <a:ext cx="1295400" cy="431800"/>
          </a:xfrm>
          <a:custGeom>
            <a:avLst/>
            <a:gdLst/>
            <a:ahLst/>
            <a:cxnLst/>
            <a:rect l="l" t="t" r="r" b="b"/>
            <a:pathLst>
              <a:path w="1295400" h="431800">
                <a:moveTo>
                  <a:pt x="0" y="0"/>
                </a:moveTo>
                <a:lnTo>
                  <a:pt x="0" y="431292"/>
                </a:lnTo>
                <a:lnTo>
                  <a:pt x="1295400" y="431292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65937" y="2834639"/>
            <a:ext cx="1295400" cy="431800"/>
          </a:xfrm>
          <a:custGeom>
            <a:avLst/>
            <a:gdLst/>
            <a:ahLst/>
            <a:cxnLst/>
            <a:rect l="l" t="t" r="r" b="b"/>
            <a:pathLst>
              <a:path w="1295400" h="431800">
                <a:moveTo>
                  <a:pt x="0" y="431291"/>
                </a:moveTo>
                <a:lnTo>
                  <a:pt x="1295399" y="431291"/>
                </a:lnTo>
                <a:lnTo>
                  <a:pt x="1295399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26770" y="2999232"/>
            <a:ext cx="182879" cy="3520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61338" y="2834640"/>
            <a:ext cx="1295400" cy="431800"/>
          </a:xfrm>
          <a:custGeom>
            <a:avLst/>
            <a:gdLst/>
            <a:ahLst/>
            <a:cxnLst/>
            <a:rect l="l" t="t" r="r" b="b"/>
            <a:pathLst>
              <a:path w="1295400" h="431800">
                <a:moveTo>
                  <a:pt x="0" y="0"/>
                </a:moveTo>
                <a:lnTo>
                  <a:pt x="0" y="431292"/>
                </a:lnTo>
                <a:lnTo>
                  <a:pt x="1295400" y="431292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61338" y="2834639"/>
            <a:ext cx="1295400" cy="431800"/>
          </a:xfrm>
          <a:custGeom>
            <a:avLst/>
            <a:gdLst/>
            <a:ahLst/>
            <a:cxnLst/>
            <a:rect l="l" t="t" r="r" b="b"/>
            <a:pathLst>
              <a:path w="1295400" h="431800">
                <a:moveTo>
                  <a:pt x="0" y="431291"/>
                </a:moveTo>
                <a:lnTo>
                  <a:pt x="1295399" y="431291"/>
                </a:lnTo>
                <a:lnTo>
                  <a:pt x="1295399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6553" y="2964179"/>
            <a:ext cx="146304" cy="457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56738" y="2834640"/>
            <a:ext cx="1295400" cy="431800"/>
          </a:xfrm>
          <a:custGeom>
            <a:avLst/>
            <a:gdLst/>
            <a:ahLst/>
            <a:cxnLst/>
            <a:rect l="l" t="t" r="r" b="b"/>
            <a:pathLst>
              <a:path w="1295400" h="431800">
                <a:moveTo>
                  <a:pt x="0" y="0"/>
                </a:moveTo>
                <a:lnTo>
                  <a:pt x="0" y="431292"/>
                </a:lnTo>
                <a:lnTo>
                  <a:pt x="1295400" y="431292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56738" y="2834639"/>
            <a:ext cx="1295400" cy="431800"/>
          </a:xfrm>
          <a:custGeom>
            <a:avLst/>
            <a:gdLst/>
            <a:ahLst/>
            <a:cxnLst/>
            <a:rect l="l" t="t" r="r" b="b"/>
            <a:pathLst>
              <a:path w="1295400" h="431800">
                <a:moveTo>
                  <a:pt x="0" y="431291"/>
                </a:moveTo>
                <a:lnTo>
                  <a:pt x="1295399" y="431291"/>
                </a:lnTo>
                <a:lnTo>
                  <a:pt x="1295399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12997" y="2961132"/>
            <a:ext cx="182879" cy="4663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52138" y="2834640"/>
            <a:ext cx="1295400" cy="431800"/>
          </a:xfrm>
          <a:custGeom>
            <a:avLst/>
            <a:gdLst/>
            <a:ahLst/>
            <a:cxnLst/>
            <a:rect l="l" t="t" r="r" b="b"/>
            <a:pathLst>
              <a:path w="1295400" h="431800">
                <a:moveTo>
                  <a:pt x="0" y="0"/>
                </a:moveTo>
                <a:lnTo>
                  <a:pt x="0" y="431292"/>
                </a:lnTo>
                <a:lnTo>
                  <a:pt x="1295400" y="431292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52138" y="2834639"/>
            <a:ext cx="1295400" cy="431800"/>
          </a:xfrm>
          <a:custGeom>
            <a:avLst/>
            <a:gdLst/>
            <a:ahLst/>
            <a:cxnLst/>
            <a:rect l="l" t="t" r="r" b="b"/>
            <a:pathLst>
              <a:path w="1295400" h="431800">
                <a:moveTo>
                  <a:pt x="0" y="431291"/>
                </a:moveTo>
                <a:lnTo>
                  <a:pt x="1295399" y="431291"/>
                </a:lnTo>
                <a:lnTo>
                  <a:pt x="1295399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16374" y="2961132"/>
            <a:ext cx="573023" cy="2331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47538" y="2834640"/>
            <a:ext cx="1295400" cy="431800"/>
          </a:xfrm>
          <a:custGeom>
            <a:avLst/>
            <a:gdLst/>
            <a:ahLst/>
            <a:cxnLst/>
            <a:rect l="l" t="t" r="r" b="b"/>
            <a:pathLst>
              <a:path w="1295400" h="431800">
                <a:moveTo>
                  <a:pt x="0" y="0"/>
                </a:moveTo>
                <a:lnTo>
                  <a:pt x="0" y="431292"/>
                </a:lnTo>
                <a:lnTo>
                  <a:pt x="1295400" y="431292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47538" y="2834639"/>
            <a:ext cx="1295400" cy="431800"/>
          </a:xfrm>
          <a:custGeom>
            <a:avLst/>
            <a:gdLst/>
            <a:ahLst/>
            <a:cxnLst/>
            <a:rect l="l" t="t" r="r" b="b"/>
            <a:pathLst>
              <a:path w="1295400" h="431800">
                <a:moveTo>
                  <a:pt x="0" y="431291"/>
                </a:moveTo>
                <a:lnTo>
                  <a:pt x="1295399" y="431291"/>
                </a:lnTo>
                <a:lnTo>
                  <a:pt x="1295399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65114" y="2959607"/>
            <a:ext cx="463295" cy="4663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69017" y="2834640"/>
            <a:ext cx="1297305" cy="431800"/>
          </a:xfrm>
          <a:custGeom>
            <a:avLst/>
            <a:gdLst/>
            <a:ahLst/>
            <a:cxnLst/>
            <a:rect l="l" t="t" r="r" b="b"/>
            <a:pathLst>
              <a:path w="1297305" h="431800">
                <a:moveTo>
                  <a:pt x="0" y="0"/>
                </a:moveTo>
                <a:lnTo>
                  <a:pt x="0" y="431292"/>
                </a:lnTo>
                <a:lnTo>
                  <a:pt x="1296924" y="431292"/>
                </a:lnTo>
                <a:lnTo>
                  <a:pt x="1296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69017" y="2834639"/>
            <a:ext cx="1297305" cy="431800"/>
          </a:xfrm>
          <a:custGeom>
            <a:avLst/>
            <a:gdLst/>
            <a:ahLst/>
            <a:cxnLst/>
            <a:rect l="l" t="t" r="r" b="b"/>
            <a:pathLst>
              <a:path w="1297305" h="431800">
                <a:moveTo>
                  <a:pt x="0" y="431291"/>
                </a:moveTo>
                <a:lnTo>
                  <a:pt x="1296920" y="431291"/>
                </a:lnTo>
                <a:lnTo>
                  <a:pt x="1296920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74042" y="3101339"/>
            <a:ext cx="97535" cy="3977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29490" y="3101339"/>
            <a:ext cx="48767" cy="5029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75338" y="2852927"/>
            <a:ext cx="694944" cy="2926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87305" y="4184904"/>
            <a:ext cx="1295400" cy="431800"/>
          </a:xfrm>
          <a:custGeom>
            <a:avLst/>
            <a:gdLst/>
            <a:ahLst/>
            <a:cxnLst/>
            <a:rect l="l" t="t" r="r" b="b"/>
            <a:pathLst>
              <a:path w="1295400" h="431800">
                <a:moveTo>
                  <a:pt x="0" y="0"/>
                </a:moveTo>
                <a:lnTo>
                  <a:pt x="0" y="431292"/>
                </a:lnTo>
                <a:lnTo>
                  <a:pt x="1295400" y="431292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87305" y="4184903"/>
            <a:ext cx="1295400" cy="431800"/>
          </a:xfrm>
          <a:custGeom>
            <a:avLst/>
            <a:gdLst/>
            <a:ahLst/>
            <a:cxnLst/>
            <a:rect l="l" t="t" r="r" b="b"/>
            <a:pathLst>
              <a:path w="1295400" h="431800">
                <a:moveTo>
                  <a:pt x="0" y="431291"/>
                </a:moveTo>
                <a:lnTo>
                  <a:pt x="1295396" y="431291"/>
                </a:lnTo>
                <a:lnTo>
                  <a:pt x="1295396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42394" y="4741164"/>
            <a:ext cx="109728" cy="4617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28322" y="4741164"/>
            <a:ext cx="316991" cy="4617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83514" y="4742688"/>
            <a:ext cx="109728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6394" y="4741164"/>
            <a:ext cx="316991" cy="461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36242" y="4742688"/>
            <a:ext cx="109728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19121" y="4741164"/>
            <a:ext cx="316991" cy="461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68190" y="4741164"/>
            <a:ext cx="207263" cy="4617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92458" y="3988308"/>
            <a:ext cx="195071" cy="4617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124066" y="3988308"/>
            <a:ext cx="109728" cy="4617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11530" y="3965447"/>
            <a:ext cx="385572" cy="4663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47081" y="4311396"/>
            <a:ext cx="326135" cy="89154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73302" y="3962400"/>
            <a:ext cx="406908" cy="4846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54886" y="3945635"/>
            <a:ext cx="2316479" cy="18287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26230" y="4038600"/>
            <a:ext cx="146304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25874" y="3957828"/>
            <a:ext cx="621791" cy="31089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93625" y="4311396"/>
            <a:ext cx="682751" cy="29260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82702" y="4184904"/>
            <a:ext cx="1295400" cy="431800"/>
          </a:xfrm>
          <a:custGeom>
            <a:avLst/>
            <a:gdLst/>
            <a:ahLst/>
            <a:cxnLst/>
            <a:rect l="l" t="t" r="r" b="b"/>
            <a:pathLst>
              <a:path w="1295400" h="431800">
                <a:moveTo>
                  <a:pt x="0" y="0"/>
                </a:moveTo>
                <a:lnTo>
                  <a:pt x="0" y="431292"/>
                </a:lnTo>
                <a:lnTo>
                  <a:pt x="1295400" y="431292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82702" y="4184903"/>
            <a:ext cx="1295400" cy="431800"/>
          </a:xfrm>
          <a:custGeom>
            <a:avLst/>
            <a:gdLst/>
            <a:ahLst/>
            <a:cxnLst/>
            <a:rect l="l" t="t" r="r" b="b"/>
            <a:pathLst>
              <a:path w="1295400" h="431800">
                <a:moveTo>
                  <a:pt x="0" y="431291"/>
                </a:moveTo>
                <a:lnTo>
                  <a:pt x="1295399" y="431291"/>
                </a:lnTo>
                <a:lnTo>
                  <a:pt x="1295399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45058" y="4349496"/>
            <a:ext cx="182879" cy="35204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78102" y="4184904"/>
            <a:ext cx="1295400" cy="431800"/>
          </a:xfrm>
          <a:custGeom>
            <a:avLst/>
            <a:gdLst/>
            <a:ahLst/>
            <a:cxnLst/>
            <a:rect l="l" t="t" r="r" b="b"/>
            <a:pathLst>
              <a:path w="1295400" h="431800">
                <a:moveTo>
                  <a:pt x="0" y="0"/>
                </a:moveTo>
                <a:lnTo>
                  <a:pt x="0" y="431292"/>
                </a:lnTo>
                <a:lnTo>
                  <a:pt x="1295400" y="431292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78101" y="4184903"/>
            <a:ext cx="1295400" cy="431800"/>
          </a:xfrm>
          <a:custGeom>
            <a:avLst/>
            <a:gdLst/>
            <a:ahLst/>
            <a:cxnLst/>
            <a:rect l="l" t="t" r="r" b="b"/>
            <a:pathLst>
              <a:path w="1295400" h="431800">
                <a:moveTo>
                  <a:pt x="0" y="431291"/>
                </a:moveTo>
                <a:lnTo>
                  <a:pt x="1295399" y="431291"/>
                </a:lnTo>
                <a:lnTo>
                  <a:pt x="1295399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63318" y="4314444"/>
            <a:ext cx="146304" cy="4572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73502" y="4184904"/>
            <a:ext cx="3888104" cy="431800"/>
          </a:xfrm>
          <a:custGeom>
            <a:avLst/>
            <a:gdLst/>
            <a:ahLst/>
            <a:cxnLst/>
            <a:rect l="l" t="t" r="r" b="b"/>
            <a:pathLst>
              <a:path w="3888104" h="431800">
                <a:moveTo>
                  <a:pt x="0" y="0"/>
                </a:moveTo>
                <a:lnTo>
                  <a:pt x="0" y="431292"/>
                </a:lnTo>
                <a:lnTo>
                  <a:pt x="3887724" y="431292"/>
                </a:lnTo>
                <a:lnTo>
                  <a:pt x="38877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73501" y="4184903"/>
            <a:ext cx="3888104" cy="431800"/>
          </a:xfrm>
          <a:custGeom>
            <a:avLst/>
            <a:gdLst/>
            <a:ahLst/>
            <a:cxnLst/>
            <a:rect l="l" t="t" r="r" b="b"/>
            <a:pathLst>
              <a:path w="3888104" h="431800">
                <a:moveTo>
                  <a:pt x="0" y="431291"/>
                </a:moveTo>
                <a:lnTo>
                  <a:pt x="3887723" y="431291"/>
                </a:lnTo>
                <a:lnTo>
                  <a:pt x="3887723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75581" y="4309871"/>
            <a:ext cx="512063" cy="2331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81193" y="4311396"/>
            <a:ext cx="377952" cy="4572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65938" y="5585460"/>
            <a:ext cx="1295400" cy="431800"/>
          </a:xfrm>
          <a:custGeom>
            <a:avLst/>
            <a:gdLst/>
            <a:ahLst/>
            <a:cxnLst/>
            <a:rect l="l" t="t" r="r" b="b"/>
            <a:pathLst>
              <a:path w="1295400" h="431800">
                <a:moveTo>
                  <a:pt x="0" y="0"/>
                </a:moveTo>
                <a:lnTo>
                  <a:pt x="0" y="431292"/>
                </a:lnTo>
                <a:lnTo>
                  <a:pt x="1295400" y="431292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65937" y="5585459"/>
            <a:ext cx="1295400" cy="431800"/>
          </a:xfrm>
          <a:custGeom>
            <a:avLst/>
            <a:gdLst/>
            <a:ahLst/>
            <a:cxnLst/>
            <a:rect l="l" t="t" r="r" b="b"/>
            <a:pathLst>
              <a:path w="1295400" h="431800">
                <a:moveTo>
                  <a:pt x="0" y="431291"/>
                </a:moveTo>
                <a:lnTo>
                  <a:pt x="1295399" y="431291"/>
                </a:lnTo>
                <a:lnTo>
                  <a:pt x="1295399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326770" y="5750052"/>
            <a:ext cx="182879" cy="3520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61338" y="5585460"/>
            <a:ext cx="1295400" cy="431800"/>
          </a:xfrm>
          <a:custGeom>
            <a:avLst/>
            <a:gdLst/>
            <a:ahLst/>
            <a:cxnLst/>
            <a:rect l="l" t="t" r="r" b="b"/>
            <a:pathLst>
              <a:path w="1295400" h="431800">
                <a:moveTo>
                  <a:pt x="0" y="0"/>
                </a:moveTo>
                <a:lnTo>
                  <a:pt x="0" y="431292"/>
                </a:lnTo>
                <a:lnTo>
                  <a:pt x="1295400" y="431292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61338" y="5585459"/>
            <a:ext cx="1295400" cy="431800"/>
          </a:xfrm>
          <a:custGeom>
            <a:avLst/>
            <a:gdLst/>
            <a:ahLst/>
            <a:cxnLst/>
            <a:rect l="l" t="t" r="r" b="b"/>
            <a:pathLst>
              <a:path w="1295400" h="431800">
                <a:moveTo>
                  <a:pt x="0" y="431291"/>
                </a:moveTo>
                <a:lnTo>
                  <a:pt x="1295399" y="431291"/>
                </a:lnTo>
                <a:lnTo>
                  <a:pt x="1295399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46553" y="5715000"/>
            <a:ext cx="146304" cy="457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69017" y="5585460"/>
            <a:ext cx="1297305" cy="431800"/>
          </a:xfrm>
          <a:custGeom>
            <a:avLst/>
            <a:gdLst/>
            <a:ahLst/>
            <a:cxnLst/>
            <a:rect l="l" t="t" r="r" b="b"/>
            <a:pathLst>
              <a:path w="1297305" h="431800">
                <a:moveTo>
                  <a:pt x="0" y="0"/>
                </a:moveTo>
                <a:lnTo>
                  <a:pt x="0" y="431292"/>
                </a:lnTo>
                <a:lnTo>
                  <a:pt x="1296924" y="431292"/>
                </a:lnTo>
                <a:lnTo>
                  <a:pt x="1296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69017" y="5585459"/>
            <a:ext cx="1297305" cy="431800"/>
          </a:xfrm>
          <a:custGeom>
            <a:avLst/>
            <a:gdLst/>
            <a:ahLst/>
            <a:cxnLst/>
            <a:rect l="l" t="t" r="r" b="b"/>
            <a:pathLst>
              <a:path w="1297305" h="431800">
                <a:moveTo>
                  <a:pt x="0" y="431291"/>
                </a:moveTo>
                <a:lnTo>
                  <a:pt x="1296920" y="431291"/>
                </a:lnTo>
                <a:lnTo>
                  <a:pt x="1296920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24106" y="6143244"/>
            <a:ext cx="109728" cy="4617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10034" y="6143244"/>
            <a:ext cx="316991" cy="461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166750" y="6144767"/>
            <a:ext cx="109728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49630" y="6143244"/>
            <a:ext cx="316991" cy="461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19477" y="6144767"/>
            <a:ext cx="109728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02358" y="6143244"/>
            <a:ext cx="316991" cy="4617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51426" y="6143244"/>
            <a:ext cx="207263" cy="4617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37938" y="6143244"/>
            <a:ext cx="316991" cy="461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75694" y="5388864"/>
            <a:ext cx="195071" cy="4617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105778" y="5388864"/>
            <a:ext cx="109728" cy="4617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356738" y="5585460"/>
            <a:ext cx="3886200" cy="431800"/>
          </a:xfrm>
          <a:custGeom>
            <a:avLst/>
            <a:gdLst/>
            <a:ahLst/>
            <a:cxnLst/>
            <a:rect l="l" t="t" r="r" b="b"/>
            <a:pathLst>
              <a:path w="3886200" h="431800">
                <a:moveTo>
                  <a:pt x="0" y="0"/>
                </a:moveTo>
                <a:lnTo>
                  <a:pt x="0" y="431292"/>
                </a:lnTo>
                <a:lnTo>
                  <a:pt x="3886200" y="431292"/>
                </a:lnTo>
                <a:lnTo>
                  <a:pt x="3886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56738" y="5585459"/>
            <a:ext cx="3886200" cy="431800"/>
          </a:xfrm>
          <a:custGeom>
            <a:avLst/>
            <a:gdLst/>
            <a:ahLst/>
            <a:cxnLst/>
            <a:rect l="l" t="t" r="r" b="b"/>
            <a:pathLst>
              <a:path w="3886200" h="431800">
                <a:moveTo>
                  <a:pt x="0" y="431291"/>
                </a:moveTo>
                <a:lnTo>
                  <a:pt x="3886199" y="431291"/>
                </a:lnTo>
                <a:lnTo>
                  <a:pt x="3886199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10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08881" y="5710428"/>
            <a:ext cx="1595627" cy="23469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617597" y="5361432"/>
            <a:ext cx="731519" cy="24688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359786" y="5402579"/>
            <a:ext cx="231647" cy="37033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652394" y="5440679"/>
            <a:ext cx="146304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850514" y="5359908"/>
            <a:ext cx="621791" cy="31089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775338" y="5711952"/>
            <a:ext cx="694944" cy="2926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97" name="object 9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7651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Implementação de um </a:t>
            </a:r>
            <a:r>
              <a:rPr i="1" spc="-5" dirty="0">
                <a:latin typeface="Arial"/>
                <a:cs typeface="Arial"/>
              </a:rPr>
              <a:t>Datapath </a:t>
            </a:r>
            <a:r>
              <a:rPr spc="-5" dirty="0"/>
              <a:t>– </a:t>
            </a:r>
            <a:r>
              <a:rPr dirty="0"/>
              <a:t>juntando</a:t>
            </a:r>
            <a:r>
              <a:rPr spc="110" dirty="0"/>
              <a:t> </a:t>
            </a:r>
            <a:r>
              <a:rPr dirty="0"/>
              <a:t>tudo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3941" y="1467103"/>
            <a:ext cx="7653020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3675" marR="5080" indent="-18161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194310" algn="l"/>
              </a:tabLst>
            </a:pPr>
            <a:r>
              <a:rPr sz="2200" b="1" spc="-5" dirty="0">
                <a:solidFill>
                  <a:srgbClr val="3232CC"/>
                </a:solidFill>
                <a:latin typeface="Arial"/>
                <a:cs typeface="Arial"/>
              </a:rPr>
              <a:t>1º passo</a:t>
            </a:r>
            <a:r>
              <a:rPr sz="2200" spc="-5" dirty="0">
                <a:latin typeface="Arial"/>
                <a:cs typeface="Arial"/>
              </a:rPr>
              <a:t>: combinação das instruções de </a:t>
            </a:r>
            <a:r>
              <a:rPr sz="2200" dirty="0">
                <a:latin typeface="Arial"/>
                <a:cs typeface="Arial"/>
              </a:rPr>
              <a:t>acesso </a:t>
            </a:r>
            <a:r>
              <a:rPr sz="2200" spc="-5" dirty="0">
                <a:latin typeface="Arial"/>
                <a:cs typeface="Arial"/>
              </a:rPr>
              <a:t>à </a:t>
            </a:r>
            <a:r>
              <a:rPr sz="2200" spc="-10" dirty="0">
                <a:latin typeface="Arial"/>
                <a:cs typeface="Arial"/>
              </a:rPr>
              <a:t>memória  </a:t>
            </a:r>
            <a:r>
              <a:rPr sz="2200" spc="-5" dirty="0">
                <a:latin typeface="Arial"/>
                <a:cs typeface="Arial"/>
              </a:rPr>
              <a:t>com as instruções aritméticas e lógicas do tipo R e do tipo</a:t>
            </a:r>
            <a:r>
              <a:rPr sz="2200" spc="1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82645" y="4774691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3" y="0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7258" y="4722876"/>
            <a:ext cx="155575" cy="104139"/>
          </a:xfrm>
          <a:custGeom>
            <a:avLst/>
            <a:gdLst/>
            <a:ahLst/>
            <a:cxnLst/>
            <a:rect l="l" t="t" r="r" b="b"/>
            <a:pathLst>
              <a:path w="155575" h="104139">
                <a:moveTo>
                  <a:pt x="155448" y="51816"/>
                </a:moveTo>
                <a:lnTo>
                  <a:pt x="0" y="0"/>
                </a:lnTo>
                <a:lnTo>
                  <a:pt x="0" y="103632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95204" y="5327393"/>
            <a:ext cx="6762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Arial"/>
                <a:cs typeface="Arial"/>
              </a:rPr>
              <a:t>R</a:t>
            </a:r>
            <a:r>
              <a:rPr sz="1300" spc="5" dirty="0">
                <a:latin typeface="Arial"/>
                <a:cs typeface="Arial"/>
              </a:rPr>
              <a:t>egi</a:t>
            </a:r>
            <a:r>
              <a:rPr sz="1300" spc="10" dirty="0">
                <a:latin typeface="Arial"/>
                <a:cs typeface="Arial"/>
              </a:rPr>
              <a:t>s</a:t>
            </a:r>
            <a:r>
              <a:rPr sz="1300" spc="-5" dirty="0">
                <a:latin typeface="Arial"/>
                <a:cs typeface="Arial"/>
              </a:rPr>
              <a:t>t</a:t>
            </a:r>
            <a:r>
              <a:rPr sz="1300" spc="5" dirty="0">
                <a:latin typeface="Arial"/>
                <a:cs typeface="Arial"/>
              </a:rPr>
              <a:t>o</a:t>
            </a:r>
            <a:r>
              <a:rPr sz="1300" spc="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75510" y="4020311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39">
                <a:moveTo>
                  <a:pt x="0" y="0"/>
                </a:moveTo>
                <a:lnTo>
                  <a:pt x="1043939" y="0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7258" y="3968496"/>
            <a:ext cx="155575" cy="104139"/>
          </a:xfrm>
          <a:custGeom>
            <a:avLst/>
            <a:gdLst/>
            <a:ahLst/>
            <a:cxnLst/>
            <a:rect l="l" t="t" r="r" b="b"/>
            <a:pathLst>
              <a:path w="155575" h="104139">
                <a:moveTo>
                  <a:pt x="155448" y="51816"/>
                </a:moveTo>
                <a:lnTo>
                  <a:pt x="0" y="0"/>
                </a:lnTo>
                <a:lnTo>
                  <a:pt x="0" y="103632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1681" y="3724655"/>
            <a:ext cx="881380" cy="0"/>
          </a:xfrm>
          <a:custGeom>
            <a:avLst/>
            <a:gdLst/>
            <a:ahLst/>
            <a:cxnLst/>
            <a:rect l="l" t="t" r="r" b="b"/>
            <a:pathLst>
              <a:path w="881380">
                <a:moveTo>
                  <a:pt x="0" y="0"/>
                </a:moveTo>
                <a:lnTo>
                  <a:pt x="880871" y="0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10362" y="3672840"/>
            <a:ext cx="155575" cy="104139"/>
          </a:xfrm>
          <a:custGeom>
            <a:avLst/>
            <a:gdLst/>
            <a:ahLst/>
            <a:cxnLst/>
            <a:rect l="l" t="t" r="r" b="b"/>
            <a:pathLst>
              <a:path w="155575" h="104139">
                <a:moveTo>
                  <a:pt x="155448" y="51816"/>
                </a:moveTo>
                <a:lnTo>
                  <a:pt x="0" y="0"/>
                </a:lnTo>
                <a:lnTo>
                  <a:pt x="0" y="103632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41681" y="4149851"/>
            <a:ext cx="881380" cy="0"/>
          </a:xfrm>
          <a:custGeom>
            <a:avLst/>
            <a:gdLst/>
            <a:ahLst/>
            <a:cxnLst/>
            <a:rect l="l" t="t" r="r" b="b"/>
            <a:pathLst>
              <a:path w="881380">
                <a:moveTo>
                  <a:pt x="0" y="0"/>
                </a:moveTo>
                <a:lnTo>
                  <a:pt x="880871" y="0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10362" y="4096511"/>
            <a:ext cx="155575" cy="105410"/>
          </a:xfrm>
          <a:custGeom>
            <a:avLst/>
            <a:gdLst/>
            <a:ahLst/>
            <a:cxnLst/>
            <a:rect l="l" t="t" r="r" b="b"/>
            <a:pathLst>
              <a:path w="155575" h="105410">
                <a:moveTo>
                  <a:pt x="155448" y="53340"/>
                </a:moveTo>
                <a:lnTo>
                  <a:pt x="0" y="0"/>
                </a:lnTo>
                <a:lnTo>
                  <a:pt x="0" y="105156"/>
                </a:lnTo>
                <a:lnTo>
                  <a:pt x="15544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9614" y="4447032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08382" y="4395216"/>
            <a:ext cx="155575" cy="105410"/>
          </a:xfrm>
          <a:custGeom>
            <a:avLst/>
            <a:gdLst/>
            <a:ahLst/>
            <a:cxnLst/>
            <a:rect l="l" t="t" r="r" b="b"/>
            <a:pathLst>
              <a:path w="155575" h="105410">
                <a:moveTo>
                  <a:pt x="155448" y="51816"/>
                </a:moveTo>
                <a:lnTo>
                  <a:pt x="0" y="0"/>
                </a:lnTo>
                <a:lnTo>
                  <a:pt x="0" y="105156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01346" y="5108447"/>
            <a:ext cx="521334" cy="0"/>
          </a:xfrm>
          <a:custGeom>
            <a:avLst/>
            <a:gdLst/>
            <a:ahLst/>
            <a:cxnLst/>
            <a:rect l="l" t="t" r="r" b="b"/>
            <a:pathLst>
              <a:path w="521335">
                <a:moveTo>
                  <a:pt x="0" y="0"/>
                </a:moveTo>
                <a:lnTo>
                  <a:pt x="521207" y="0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10362" y="5055108"/>
            <a:ext cx="155575" cy="105410"/>
          </a:xfrm>
          <a:custGeom>
            <a:avLst/>
            <a:gdLst/>
            <a:ahLst/>
            <a:cxnLst/>
            <a:rect l="l" t="t" r="r" b="b"/>
            <a:pathLst>
              <a:path w="155575" h="105410">
                <a:moveTo>
                  <a:pt x="155448" y="53340"/>
                </a:moveTo>
                <a:lnTo>
                  <a:pt x="0" y="0"/>
                </a:lnTo>
                <a:lnTo>
                  <a:pt x="0" y="105156"/>
                </a:lnTo>
                <a:lnTo>
                  <a:pt x="15544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62706" y="3733800"/>
            <a:ext cx="879475" cy="245745"/>
          </a:xfrm>
          <a:custGeom>
            <a:avLst/>
            <a:gdLst/>
            <a:ahLst/>
            <a:cxnLst/>
            <a:rect l="l" t="t" r="r" b="b"/>
            <a:pathLst>
              <a:path w="879475" h="245745">
                <a:moveTo>
                  <a:pt x="0" y="0"/>
                </a:moveTo>
                <a:lnTo>
                  <a:pt x="879347" y="245363"/>
                </a:lnTo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62706" y="3733800"/>
            <a:ext cx="189230" cy="637540"/>
          </a:xfrm>
          <a:custGeom>
            <a:avLst/>
            <a:gdLst/>
            <a:ahLst/>
            <a:cxnLst/>
            <a:rect l="l" t="t" r="r" b="b"/>
            <a:pathLst>
              <a:path w="189229" h="637539">
                <a:moveTo>
                  <a:pt x="0" y="0"/>
                </a:moveTo>
                <a:lnTo>
                  <a:pt x="0" y="539495"/>
                </a:lnTo>
                <a:lnTo>
                  <a:pt x="188975" y="637031"/>
                </a:lnTo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62706" y="4370832"/>
            <a:ext cx="189230" cy="638810"/>
          </a:xfrm>
          <a:custGeom>
            <a:avLst/>
            <a:gdLst/>
            <a:ahLst/>
            <a:cxnLst/>
            <a:rect l="l" t="t" r="r" b="b"/>
            <a:pathLst>
              <a:path w="189229" h="638810">
                <a:moveTo>
                  <a:pt x="0" y="638555"/>
                </a:moveTo>
                <a:lnTo>
                  <a:pt x="0" y="99059"/>
                </a:lnTo>
                <a:lnTo>
                  <a:pt x="188975" y="0"/>
                </a:lnTo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2706" y="4764023"/>
            <a:ext cx="879475" cy="245745"/>
          </a:xfrm>
          <a:custGeom>
            <a:avLst/>
            <a:gdLst/>
            <a:ahLst/>
            <a:cxnLst/>
            <a:rect l="l" t="t" r="r" b="b"/>
            <a:pathLst>
              <a:path w="879475" h="245745">
                <a:moveTo>
                  <a:pt x="0" y="245363"/>
                </a:moveTo>
                <a:lnTo>
                  <a:pt x="879347" y="0"/>
                </a:lnTo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2053" y="3979164"/>
            <a:ext cx="0" cy="784860"/>
          </a:xfrm>
          <a:custGeom>
            <a:avLst/>
            <a:gdLst/>
            <a:ahLst/>
            <a:cxnLst/>
            <a:rect l="l" t="t" r="r" b="b"/>
            <a:pathLst>
              <a:path h="784860">
                <a:moveTo>
                  <a:pt x="0" y="0"/>
                </a:moveTo>
                <a:lnTo>
                  <a:pt x="0" y="784859"/>
                </a:lnTo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31862" y="3609846"/>
            <a:ext cx="3511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Arial"/>
                <a:cs typeface="Arial"/>
              </a:rPr>
              <a:t>AL</a:t>
            </a:r>
            <a:r>
              <a:rPr sz="1300" spc="10" dirty="0">
                <a:latin typeface="Arial"/>
                <a:cs typeface="Arial"/>
              </a:rPr>
              <a:t>U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2340" y="4458714"/>
            <a:ext cx="4533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esu</a:t>
            </a:r>
            <a:r>
              <a:rPr sz="1100" b="1" spc="-10" dirty="0">
                <a:latin typeface="Arial"/>
                <a:cs typeface="Arial"/>
              </a:rPr>
              <a:t>l</a:t>
            </a:r>
            <a:r>
              <a:rPr sz="1100" b="1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01346" y="5108447"/>
            <a:ext cx="0" cy="1382395"/>
          </a:xfrm>
          <a:custGeom>
            <a:avLst/>
            <a:gdLst/>
            <a:ahLst/>
            <a:cxnLst/>
            <a:rect l="l" t="t" r="r" b="b"/>
            <a:pathLst>
              <a:path h="1382395">
                <a:moveTo>
                  <a:pt x="0" y="0"/>
                </a:moveTo>
                <a:lnTo>
                  <a:pt x="0" y="1382267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41681" y="3724655"/>
            <a:ext cx="0" cy="861060"/>
          </a:xfrm>
          <a:custGeom>
            <a:avLst/>
            <a:gdLst/>
            <a:ahLst/>
            <a:cxnLst/>
            <a:rect l="l" t="t" r="r" b="b"/>
            <a:pathLst>
              <a:path h="861060">
                <a:moveTo>
                  <a:pt x="0" y="0"/>
                </a:moveTo>
                <a:lnTo>
                  <a:pt x="0" y="861059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87305" y="4381500"/>
            <a:ext cx="754380" cy="0"/>
          </a:xfrm>
          <a:custGeom>
            <a:avLst/>
            <a:gdLst/>
            <a:ahLst/>
            <a:cxnLst/>
            <a:rect l="l" t="t" r="r" b="b"/>
            <a:pathLst>
              <a:path w="754380">
                <a:moveTo>
                  <a:pt x="754376" y="0"/>
                </a:moveTo>
                <a:lnTo>
                  <a:pt x="0" y="0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01298" y="4109468"/>
            <a:ext cx="79242" cy="79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01298" y="4341116"/>
            <a:ext cx="79242" cy="80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50225" y="4422138"/>
            <a:ext cx="7467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Instruction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42053" y="4192523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63034" y="4140708"/>
            <a:ext cx="157480" cy="104139"/>
          </a:xfrm>
          <a:custGeom>
            <a:avLst/>
            <a:gdLst/>
            <a:ahLst/>
            <a:cxnLst/>
            <a:rect l="l" t="t" r="r" b="b"/>
            <a:pathLst>
              <a:path w="157479" h="104139">
                <a:moveTo>
                  <a:pt x="156972" y="51816"/>
                </a:moveTo>
                <a:lnTo>
                  <a:pt x="0" y="0"/>
                </a:lnTo>
                <a:lnTo>
                  <a:pt x="0" y="103632"/>
                </a:lnTo>
                <a:lnTo>
                  <a:pt x="15697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377314" y="4080762"/>
            <a:ext cx="3295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Ze</a:t>
            </a:r>
            <a:r>
              <a:rPr sz="1100" b="1" dirty="0">
                <a:latin typeface="Arial"/>
                <a:cs typeface="Arial"/>
              </a:rPr>
              <a:t>ro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810633" y="4507991"/>
            <a:ext cx="123825" cy="125095"/>
          </a:xfrm>
          <a:custGeom>
            <a:avLst/>
            <a:gdLst/>
            <a:ahLst/>
            <a:cxnLst/>
            <a:rect l="l" t="t" r="r" b="b"/>
            <a:pathLst>
              <a:path w="123825" h="125095">
                <a:moveTo>
                  <a:pt x="123443" y="0"/>
                </a:moveTo>
                <a:lnTo>
                  <a:pt x="0" y="124967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811654" y="4332222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98825" y="3941064"/>
            <a:ext cx="117475" cy="127000"/>
          </a:xfrm>
          <a:custGeom>
            <a:avLst/>
            <a:gdLst/>
            <a:ahLst/>
            <a:cxnLst/>
            <a:rect l="l" t="t" r="r" b="b"/>
            <a:pathLst>
              <a:path w="117475" h="127000">
                <a:moveTo>
                  <a:pt x="117347" y="0"/>
                </a:moveTo>
                <a:lnTo>
                  <a:pt x="0" y="126491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295275" y="3766818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688214" y="3662171"/>
            <a:ext cx="94615" cy="125095"/>
          </a:xfrm>
          <a:custGeom>
            <a:avLst/>
            <a:gdLst/>
            <a:ahLst/>
            <a:cxnLst/>
            <a:rect l="l" t="t" r="r" b="b"/>
            <a:pathLst>
              <a:path w="94614" h="125095">
                <a:moveTo>
                  <a:pt x="94487" y="0"/>
                </a:moveTo>
                <a:lnTo>
                  <a:pt x="0" y="124967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706000" y="3487926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302642" y="4085844"/>
            <a:ext cx="94615" cy="127000"/>
          </a:xfrm>
          <a:custGeom>
            <a:avLst/>
            <a:gdLst/>
            <a:ahLst/>
            <a:cxnLst/>
            <a:rect l="l" t="t" r="r" b="b"/>
            <a:pathLst>
              <a:path w="94614" h="127000">
                <a:moveTo>
                  <a:pt x="94487" y="0"/>
                </a:moveTo>
                <a:lnTo>
                  <a:pt x="0" y="126491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49886" y="4698491"/>
            <a:ext cx="94615" cy="127000"/>
          </a:xfrm>
          <a:custGeom>
            <a:avLst/>
            <a:gdLst/>
            <a:ahLst/>
            <a:cxnLst/>
            <a:rect l="l" t="t" r="r" b="b"/>
            <a:pathLst>
              <a:path w="94614" h="127000">
                <a:moveTo>
                  <a:pt x="94487" y="0"/>
                </a:moveTo>
                <a:lnTo>
                  <a:pt x="0" y="126491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367672" y="4524245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09921" y="5308091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9247" y="0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76978" y="5256276"/>
            <a:ext cx="155575" cy="104139"/>
          </a:xfrm>
          <a:custGeom>
            <a:avLst/>
            <a:gdLst/>
            <a:ahLst/>
            <a:cxnLst/>
            <a:rect l="l" t="t" r="r" b="b"/>
            <a:pathLst>
              <a:path w="155575" h="104139">
                <a:moveTo>
                  <a:pt x="155448" y="51816"/>
                </a:moveTo>
                <a:lnTo>
                  <a:pt x="0" y="0"/>
                </a:lnTo>
                <a:lnTo>
                  <a:pt x="0" y="103632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22826" y="6428232"/>
            <a:ext cx="106680" cy="125095"/>
          </a:xfrm>
          <a:custGeom>
            <a:avLst/>
            <a:gdLst/>
            <a:ahLst/>
            <a:cxnLst/>
            <a:rect l="l" t="t" r="r" b="b"/>
            <a:pathLst>
              <a:path w="106679" h="125095">
                <a:moveTo>
                  <a:pt x="106679" y="0"/>
                </a:moveTo>
                <a:lnTo>
                  <a:pt x="0" y="124967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811654" y="6252461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497457" y="5905500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18438" y="5853684"/>
            <a:ext cx="157480" cy="104139"/>
          </a:xfrm>
          <a:custGeom>
            <a:avLst/>
            <a:gdLst/>
            <a:ahLst/>
            <a:cxnLst/>
            <a:rect l="l" t="t" r="r" b="b"/>
            <a:pathLst>
              <a:path w="157479" h="104139">
                <a:moveTo>
                  <a:pt x="156972" y="51816"/>
                </a:moveTo>
                <a:lnTo>
                  <a:pt x="0" y="0"/>
                </a:lnTo>
                <a:lnTo>
                  <a:pt x="0" y="103632"/>
                </a:lnTo>
                <a:lnTo>
                  <a:pt x="15697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78330" y="4963667"/>
            <a:ext cx="657225" cy="944880"/>
          </a:xfrm>
          <a:custGeom>
            <a:avLst/>
            <a:gdLst/>
            <a:ahLst/>
            <a:cxnLst/>
            <a:rect l="l" t="t" r="r" b="b"/>
            <a:pathLst>
              <a:path w="657225" h="944879">
                <a:moveTo>
                  <a:pt x="0" y="944879"/>
                </a:moveTo>
                <a:lnTo>
                  <a:pt x="533399" y="941831"/>
                </a:lnTo>
                <a:lnTo>
                  <a:pt x="533399" y="0"/>
                </a:lnTo>
                <a:lnTo>
                  <a:pt x="656843" y="0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21458" y="4910328"/>
            <a:ext cx="157480" cy="105410"/>
          </a:xfrm>
          <a:custGeom>
            <a:avLst/>
            <a:gdLst/>
            <a:ahLst/>
            <a:cxnLst/>
            <a:rect l="l" t="t" r="r" b="b"/>
            <a:pathLst>
              <a:path w="157479" h="105410">
                <a:moveTo>
                  <a:pt x="156972" y="53340"/>
                </a:moveTo>
                <a:lnTo>
                  <a:pt x="0" y="0"/>
                </a:lnTo>
                <a:lnTo>
                  <a:pt x="0" y="105156"/>
                </a:lnTo>
                <a:lnTo>
                  <a:pt x="156972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61465" y="5843015"/>
            <a:ext cx="93345" cy="125095"/>
          </a:xfrm>
          <a:custGeom>
            <a:avLst/>
            <a:gdLst/>
            <a:ahLst/>
            <a:cxnLst/>
            <a:rect l="l" t="t" r="r" b="b"/>
            <a:pathLst>
              <a:path w="93345" h="125095">
                <a:moveTo>
                  <a:pt x="92963" y="0"/>
                </a:moveTo>
                <a:lnTo>
                  <a:pt x="0" y="124967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524388" y="5668769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1</a:t>
            </a:r>
            <a:r>
              <a:rPr sz="1100" b="1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524633" y="5843015"/>
            <a:ext cx="139065" cy="125095"/>
          </a:xfrm>
          <a:custGeom>
            <a:avLst/>
            <a:gdLst/>
            <a:ahLst/>
            <a:cxnLst/>
            <a:rect l="l" t="t" r="r" b="b"/>
            <a:pathLst>
              <a:path w="139064" h="125095">
                <a:moveTo>
                  <a:pt x="138683" y="0"/>
                </a:moveTo>
                <a:lnTo>
                  <a:pt x="0" y="124967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537847" y="5668769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742053" y="4553711"/>
            <a:ext cx="550545" cy="0"/>
          </a:xfrm>
          <a:custGeom>
            <a:avLst/>
            <a:gdLst/>
            <a:ahLst/>
            <a:cxnLst/>
            <a:rect l="l" t="t" r="r" b="b"/>
            <a:pathLst>
              <a:path w="550545">
                <a:moveTo>
                  <a:pt x="0" y="0"/>
                </a:moveTo>
                <a:lnTo>
                  <a:pt x="550163" y="0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80026" y="4501896"/>
            <a:ext cx="155575" cy="105410"/>
          </a:xfrm>
          <a:custGeom>
            <a:avLst/>
            <a:gdLst/>
            <a:ahLst/>
            <a:cxnLst/>
            <a:rect l="l" t="t" r="r" b="b"/>
            <a:pathLst>
              <a:path w="155575" h="105410">
                <a:moveTo>
                  <a:pt x="155448" y="51816"/>
                </a:moveTo>
                <a:lnTo>
                  <a:pt x="0" y="0"/>
                </a:lnTo>
                <a:lnTo>
                  <a:pt x="0" y="105156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75510" y="4585715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615" y="0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19934" y="4533900"/>
            <a:ext cx="155575" cy="104139"/>
          </a:xfrm>
          <a:custGeom>
            <a:avLst/>
            <a:gdLst/>
            <a:ahLst/>
            <a:cxnLst/>
            <a:rect l="l" t="t" r="r" b="b"/>
            <a:pathLst>
              <a:path w="155575" h="104139">
                <a:moveTo>
                  <a:pt x="155448" y="51816"/>
                </a:moveTo>
                <a:lnTo>
                  <a:pt x="0" y="0"/>
                </a:lnTo>
                <a:lnTo>
                  <a:pt x="0" y="103632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00477" y="4585715"/>
            <a:ext cx="2571115" cy="722630"/>
          </a:xfrm>
          <a:custGeom>
            <a:avLst/>
            <a:gdLst/>
            <a:ahLst/>
            <a:cxnLst/>
            <a:rect l="l" t="t" r="r" b="b"/>
            <a:pathLst>
              <a:path w="2571115" h="722629">
                <a:moveTo>
                  <a:pt x="0" y="0"/>
                </a:moveTo>
                <a:lnTo>
                  <a:pt x="0" y="722375"/>
                </a:lnTo>
                <a:lnTo>
                  <a:pt x="2570987" y="722375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41681" y="4585715"/>
            <a:ext cx="1256030" cy="1320165"/>
          </a:xfrm>
          <a:custGeom>
            <a:avLst/>
            <a:gdLst/>
            <a:ahLst/>
            <a:cxnLst/>
            <a:rect l="l" t="t" r="r" b="b"/>
            <a:pathLst>
              <a:path w="1256029" h="1320164">
                <a:moveTo>
                  <a:pt x="0" y="0"/>
                </a:moveTo>
                <a:lnTo>
                  <a:pt x="0" y="1319783"/>
                </a:lnTo>
                <a:lnTo>
                  <a:pt x="1255775" y="1319783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01298" y="4722116"/>
            <a:ext cx="79242" cy="792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01346" y="5609844"/>
            <a:ext cx="6652259" cy="881380"/>
          </a:xfrm>
          <a:custGeom>
            <a:avLst/>
            <a:gdLst/>
            <a:ahLst/>
            <a:cxnLst/>
            <a:rect l="l" t="t" r="r" b="b"/>
            <a:pathLst>
              <a:path w="6652259" h="881379">
                <a:moveTo>
                  <a:pt x="0" y="880871"/>
                </a:moveTo>
                <a:lnTo>
                  <a:pt x="6652259" y="880871"/>
                </a:lnTo>
                <a:lnTo>
                  <a:pt x="6652259" y="0"/>
                </a:lnTo>
                <a:lnTo>
                  <a:pt x="6399275" y="0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78430" y="4396740"/>
            <a:ext cx="251460" cy="754380"/>
          </a:xfrm>
          <a:custGeom>
            <a:avLst/>
            <a:gdLst/>
            <a:ahLst/>
            <a:cxnLst/>
            <a:rect l="l" t="t" r="r" b="b"/>
            <a:pathLst>
              <a:path w="251460" h="754379">
                <a:moveTo>
                  <a:pt x="251460" y="629412"/>
                </a:moveTo>
                <a:lnTo>
                  <a:pt x="251460" y="126492"/>
                </a:lnTo>
                <a:lnTo>
                  <a:pt x="241554" y="77152"/>
                </a:lnTo>
                <a:lnTo>
                  <a:pt x="214503" y="36957"/>
                </a:lnTo>
                <a:lnTo>
                  <a:pt x="174307" y="9906"/>
                </a:lnTo>
                <a:lnTo>
                  <a:pt x="124968" y="0"/>
                </a:lnTo>
                <a:lnTo>
                  <a:pt x="76509" y="9906"/>
                </a:lnTo>
                <a:lnTo>
                  <a:pt x="36766" y="36957"/>
                </a:lnTo>
                <a:lnTo>
                  <a:pt x="9882" y="77152"/>
                </a:lnTo>
                <a:lnTo>
                  <a:pt x="0" y="126492"/>
                </a:lnTo>
                <a:lnTo>
                  <a:pt x="0" y="629412"/>
                </a:lnTo>
                <a:lnTo>
                  <a:pt x="9882" y="677870"/>
                </a:lnTo>
                <a:lnTo>
                  <a:pt x="36766" y="717613"/>
                </a:lnTo>
                <a:lnTo>
                  <a:pt x="76509" y="744497"/>
                </a:lnTo>
                <a:lnTo>
                  <a:pt x="124968" y="754380"/>
                </a:lnTo>
                <a:lnTo>
                  <a:pt x="174307" y="744497"/>
                </a:lnTo>
                <a:lnTo>
                  <a:pt x="214503" y="717613"/>
                </a:lnTo>
                <a:lnTo>
                  <a:pt x="241554" y="677870"/>
                </a:lnTo>
                <a:lnTo>
                  <a:pt x="251460" y="629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78430" y="4396739"/>
            <a:ext cx="251460" cy="754380"/>
          </a:xfrm>
          <a:custGeom>
            <a:avLst/>
            <a:gdLst/>
            <a:ahLst/>
            <a:cxnLst/>
            <a:rect l="l" t="t" r="r" b="b"/>
            <a:pathLst>
              <a:path w="251460" h="754379">
                <a:moveTo>
                  <a:pt x="124967" y="754379"/>
                </a:moveTo>
                <a:lnTo>
                  <a:pt x="174307" y="744497"/>
                </a:lnTo>
                <a:lnTo>
                  <a:pt x="214502" y="717613"/>
                </a:lnTo>
                <a:lnTo>
                  <a:pt x="241553" y="677870"/>
                </a:lnTo>
                <a:lnTo>
                  <a:pt x="251459" y="629411"/>
                </a:lnTo>
                <a:lnTo>
                  <a:pt x="251459" y="126491"/>
                </a:lnTo>
                <a:lnTo>
                  <a:pt x="241553" y="77152"/>
                </a:lnTo>
                <a:lnTo>
                  <a:pt x="214502" y="36956"/>
                </a:lnTo>
                <a:lnTo>
                  <a:pt x="174307" y="9905"/>
                </a:lnTo>
                <a:lnTo>
                  <a:pt x="124967" y="0"/>
                </a:lnTo>
                <a:lnTo>
                  <a:pt x="76509" y="9905"/>
                </a:lnTo>
                <a:lnTo>
                  <a:pt x="36766" y="36956"/>
                </a:lnTo>
                <a:lnTo>
                  <a:pt x="9882" y="77152"/>
                </a:lnTo>
                <a:lnTo>
                  <a:pt x="0" y="126491"/>
                </a:lnTo>
                <a:lnTo>
                  <a:pt x="0" y="629411"/>
                </a:lnTo>
                <a:lnTo>
                  <a:pt x="9882" y="677870"/>
                </a:lnTo>
                <a:lnTo>
                  <a:pt x="36766" y="717613"/>
                </a:lnTo>
                <a:lnTo>
                  <a:pt x="76509" y="744497"/>
                </a:lnTo>
                <a:lnTo>
                  <a:pt x="124967" y="754379"/>
                </a:lnTo>
                <a:close/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232791" y="4495289"/>
            <a:ext cx="14224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5080" indent="-7620" algn="just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M  U  X</a:t>
            </a:r>
            <a:endParaRPr sz="11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761618" y="4545332"/>
            <a:ext cx="79242" cy="807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21330" y="4698491"/>
            <a:ext cx="129539" cy="127000"/>
          </a:xfrm>
          <a:custGeom>
            <a:avLst/>
            <a:gdLst/>
            <a:ahLst/>
            <a:cxnLst/>
            <a:rect l="l" t="t" r="r" b="b"/>
            <a:pathLst>
              <a:path w="129539" h="127000">
                <a:moveTo>
                  <a:pt x="129539" y="0"/>
                </a:moveTo>
                <a:lnTo>
                  <a:pt x="0" y="126491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526923" y="4524245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874130" y="5201412"/>
            <a:ext cx="251460" cy="754380"/>
          </a:xfrm>
          <a:custGeom>
            <a:avLst/>
            <a:gdLst/>
            <a:ahLst/>
            <a:cxnLst/>
            <a:rect l="l" t="t" r="r" b="b"/>
            <a:pathLst>
              <a:path w="251459" h="754379">
                <a:moveTo>
                  <a:pt x="251460" y="629412"/>
                </a:moveTo>
                <a:lnTo>
                  <a:pt x="251460" y="126492"/>
                </a:lnTo>
                <a:lnTo>
                  <a:pt x="241577" y="77152"/>
                </a:lnTo>
                <a:lnTo>
                  <a:pt x="214693" y="36957"/>
                </a:lnTo>
                <a:lnTo>
                  <a:pt x="174950" y="9906"/>
                </a:lnTo>
                <a:lnTo>
                  <a:pt x="126492" y="0"/>
                </a:lnTo>
                <a:lnTo>
                  <a:pt x="77152" y="9906"/>
                </a:lnTo>
                <a:lnTo>
                  <a:pt x="36957" y="36957"/>
                </a:lnTo>
                <a:lnTo>
                  <a:pt x="9906" y="77152"/>
                </a:lnTo>
                <a:lnTo>
                  <a:pt x="0" y="126492"/>
                </a:lnTo>
                <a:lnTo>
                  <a:pt x="0" y="629412"/>
                </a:lnTo>
                <a:lnTo>
                  <a:pt x="9906" y="677870"/>
                </a:lnTo>
                <a:lnTo>
                  <a:pt x="36957" y="717613"/>
                </a:lnTo>
                <a:lnTo>
                  <a:pt x="77152" y="744497"/>
                </a:lnTo>
                <a:lnTo>
                  <a:pt x="126492" y="754380"/>
                </a:lnTo>
                <a:lnTo>
                  <a:pt x="174950" y="744497"/>
                </a:lnTo>
                <a:lnTo>
                  <a:pt x="214693" y="717613"/>
                </a:lnTo>
                <a:lnTo>
                  <a:pt x="241577" y="677870"/>
                </a:lnTo>
                <a:lnTo>
                  <a:pt x="251460" y="629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74129" y="5201411"/>
            <a:ext cx="251460" cy="754380"/>
          </a:xfrm>
          <a:custGeom>
            <a:avLst/>
            <a:gdLst/>
            <a:ahLst/>
            <a:cxnLst/>
            <a:rect l="l" t="t" r="r" b="b"/>
            <a:pathLst>
              <a:path w="251459" h="754379">
                <a:moveTo>
                  <a:pt x="126491" y="754379"/>
                </a:moveTo>
                <a:lnTo>
                  <a:pt x="174950" y="744497"/>
                </a:lnTo>
                <a:lnTo>
                  <a:pt x="214693" y="717613"/>
                </a:lnTo>
                <a:lnTo>
                  <a:pt x="241577" y="677870"/>
                </a:lnTo>
                <a:lnTo>
                  <a:pt x="251459" y="629411"/>
                </a:lnTo>
                <a:lnTo>
                  <a:pt x="251459" y="126491"/>
                </a:lnTo>
                <a:lnTo>
                  <a:pt x="241577" y="77152"/>
                </a:lnTo>
                <a:lnTo>
                  <a:pt x="214693" y="36956"/>
                </a:lnTo>
                <a:lnTo>
                  <a:pt x="174950" y="9905"/>
                </a:lnTo>
                <a:lnTo>
                  <a:pt x="126491" y="0"/>
                </a:lnTo>
                <a:lnTo>
                  <a:pt x="77152" y="9905"/>
                </a:lnTo>
                <a:lnTo>
                  <a:pt x="36956" y="36956"/>
                </a:lnTo>
                <a:lnTo>
                  <a:pt x="9905" y="77152"/>
                </a:lnTo>
                <a:lnTo>
                  <a:pt x="0" y="126491"/>
                </a:lnTo>
                <a:lnTo>
                  <a:pt x="0" y="629411"/>
                </a:lnTo>
                <a:lnTo>
                  <a:pt x="9905" y="677870"/>
                </a:lnTo>
                <a:lnTo>
                  <a:pt x="36956" y="717613"/>
                </a:lnTo>
                <a:lnTo>
                  <a:pt x="77152" y="744497"/>
                </a:lnTo>
                <a:lnTo>
                  <a:pt x="126491" y="754379"/>
                </a:lnTo>
                <a:close/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8928489" y="5299961"/>
            <a:ext cx="14224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5080" indent="-762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M  U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940682" y="5635241"/>
            <a:ext cx="1193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599809" y="5358383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5">
                <a:moveTo>
                  <a:pt x="0" y="0"/>
                </a:moveTo>
                <a:lnTo>
                  <a:pt x="132587" y="0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718682" y="5306568"/>
            <a:ext cx="155575" cy="105410"/>
          </a:xfrm>
          <a:custGeom>
            <a:avLst/>
            <a:gdLst/>
            <a:ahLst/>
            <a:cxnLst/>
            <a:rect l="l" t="t" r="r" b="b"/>
            <a:pathLst>
              <a:path w="155575" h="105410">
                <a:moveTo>
                  <a:pt x="155448" y="51816"/>
                </a:moveTo>
                <a:lnTo>
                  <a:pt x="0" y="0"/>
                </a:lnTo>
                <a:lnTo>
                  <a:pt x="0" y="105156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06470" y="4514852"/>
            <a:ext cx="79242" cy="792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663830" y="4290060"/>
            <a:ext cx="251460" cy="629920"/>
          </a:xfrm>
          <a:custGeom>
            <a:avLst/>
            <a:gdLst/>
            <a:ahLst/>
            <a:cxnLst/>
            <a:rect l="l" t="t" r="r" b="b"/>
            <a:pathLst>
              <a:path w="251460" h="629920">
                <a:moveTo>
                  <a:pt x="251460" y="502920"/>
                </a:moveTo>
                <a:lnTo>
                  <a:pt x="251460" y="126492"/>
                </a:lnTo>
                <a:lnTo>
                  <a:pt x="241577" y="77152"/>
                </a:lnTo>
                <a:lnTo>
                  <a:pt x="214693" y="36957"/>
                </a:lnTo>
                <a:lnTo>
                  <a:pt x="174950" y="9906"/>
                </a:lnTo>
                <a:lnTo>
                  <a:pt x="126492" y="0"/>
                </a:lnTo>
                <a:lnTo>
                  <a:pt x="77152" y="9906"/>
                </a:lnTo>
                <a:lnTo>
                  <a:pt x="36957" y="36957"/>
                </a:lnTo>
                <a:lnTo>
                  <a:pt x="9906" y="77152"/>
                </a:lnTo>
                <a:lnTo>
                  <a:pt x="0" y="126492"/>
                </a:lnTo>
                <a:lnTo>
                  <a:pt x="0" y="502920"/>
                </a:lnTo>
                <a:lnTo>
                  <a:pt x="9906" y="552259"/>
                </a:lnTo>
                <a:lnTo>
                  <a:pt x="36957" y="592455"/>
                </a:lnTo>
                <a:lnTo>
                  <a:pt x="77152" y="619506"/>
                </a:lnTo>
                <a:lnTo>
                  <a:pt x="126492" y="629412"/>
                </a:lnTo>
                <a:lnTo>
                  <a:pt x="174950" y="619506"/>
                </a:lnTo>
                <a:lnTo>
                  <a:pt x="214693" y="592455"/>
                </a:lnTo>
                <a:lnTo>
                  <a:pt x="241577" y="552259"/>
                </a:lnTo>
                <a:lnTo>
                  <a:pt x="251460" y="502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63830" y="4290059"/>
            <a:ext cx="251460" cy="629920"/>
          </a:xfrm>
          <a:custGeom>
            <a:avLst/>
            <a:gdLst/>
            <a:ahLst/>
            <a:cxnLst/>
            <a:rect l="l" t="t" r="r" b="b"/>
            <a:pathLst>
              <a:path w="251460" h="629920">
                <a:moveTo>
                  <a:pt x="126491" y="629411"/>
                </a:moveTo>
                <a:lnTo>
                  <a:pt x="174950" y="619505"/>
                </a:lnTo>
                <a:lnTo>
                  <a:pt x="214693" y="592454"/>
                </a:lnTo>
                <a:lnTo>
                  <a:pt x="241577" y="552259"/>
                </a:lnTo>
                <a:lnTo>
                  <a:pt x="251459" y="502919"/>
                </a:lnTo>
                <a:lnTo>
                  <a:pt x="251459" y="126491"/>
                </a:lnTo>
                <a:lnTo>
                  <a:pt x="241577" y="77152"/>
                </a:lnTo>
                <a:lnTo>
                  <a:pt x="214693" y="36956"/>
                </a:lnTo>
                <a:lnTo>
                  <a:pt x="174950" y="9905"/>
                </a:lnTo>
                <a:lnTo>
                  <a:pt x="126491" y="0"/>
                </a:lnTo>
                <a:lnTo>
                  <a:pt x="77152" y="9905"/>
                </a:lnTo>
                <a:lnTo>
                  <a:pt x="36956" y="36956"/>
                </a:lnTo>
                <a:lnTo>
                  <a:pt x="9905" y="77152"/>
                </a:lnTo>
                <a:lnTo>
                  <a:pt x="0" y="126491"/>
                </a:lnTo>
                <a:lnTo>
                  <a:pt x="0" y="502919"/>
                </a:lnTo>
                <a:lnTo>
                  <a:pt x="9905" y="552259"/>
                </a:lnTo>
                <a:lnTo>
                  <a:pt x="36956" y="592454"/>
                </a:lnTo>
                <a:lnTo>
                  <a:pt x="77152" y="619505"/>
                </a:lnTo>
                <a:lnTo>
                  <a:pt x="126491" y="629411"/>
                </a:lnTo>
                <a:close/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2718192" y="4326126"/>
            <a:ext cx="14224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5080" indent="-7620" algn="just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M  U  X</a:t>
            </a:r>
            <a:endParaRPr sz="11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915290" y="4605527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119506" y="4552188"/>
            <a:ext cx="157480" cy="105410"/>
          </a:xfrm>
          <a:custGeom>
            <a:avLst/>
            <a:gdLst/>
            <a:ahLst/>
            <a:cxnLst/>
            <a:rect l="l" t="t" r="r" b="b"/>
            <a:pathLst>
              <a:path w="157479" h="105410">
                <a:moveTo>
                  <a:pt x="156972" y="53340"/>
                </a:moveTo>
                <a:lnTo>
                  <a:pt x="0" y="0"/>
                </a:lnTo>
                <a:lnTo>
                  <a:pt x="0" y="105156"/>
                </a:lnTo>
                <a:lnTo>
                  <a:pt x="156972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50953" y="4306823"/>
            <a:ext cx="128270" cy="125095"/>
          </a:xfrm>
          <a:custGeom>
            <a:avLst/>
            <a:gdLst/>
            <a:ahLst/>
            <a:cxnLst/>
            <a:rect l="l" t="t" r="r" b="b"/>
            <a:pathLst>
              <a:path w="128269" h="125095">
                <a:moveTo>
                  <a:pt x="128015" y="0"/>
                </a:moveTo>
                <a:lnTo>
                  <a:pt x="0" y="124967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756548" y="4131054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276478" y="3517392"/>
            <a:ext cx="1399540" cy="1760220"/>
          </a:xfrm>
          <a:custGeom>
            <a:avLst/>
            <a:gdLst/>
            <a:ahLst/>
            <a:cxnLst/>
            <a:rect l="l" t="t" r="r" b="b"/>
            <a:pathLst>
              <a:path w="1399539" h="1760220">
                <a:moveTo>
                  <a:pt x="0" y="0"/>
                </a:moveTo>
                <a:lnTo>
                  <a:pt x="0" y="1760220"/>
                </a:lnTo>
                <a:lnTo>
                  <a:pt x="1399032" y="1760220"/>
                </a:lnTo>
                <a:lnTo>
                  <a:pt x="13990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76477" y="3517391"/>
            <a:ext cx="1399540" cy="1760220"/>
          </a:xfrm>
          <a:custGeom>
            <a:avLst/>
            <a:gdLst/>
            <a:ahLst/>
            <a:cxnLst/>
            <a:rect l="l" t="t" r="r" b="b"/>
            <a:pathLst>
              <a:path w="1399539" h="1760220">
                <a:moveTo>
                  <a:pt x="0" y="1760219"/>
                </a:moveTo>
                <a:lnTo>
                  <a:pt x="1399031" y="1760219"/>
                </a:lnTo>
                <a:lnTo>
                  <a:pt x="1399031" y="0"/>
                </a:lnTo>
                <a:lnTo>
                  <a:pt x="0" y="0"/>
                </a:lnTo>
                <a:lnTo>
                  <a:pt x="0" y="1760219"/>
                </a:lnTo>
                <a:close/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331348" y="3529074"/>
            <a:ext cx="50990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Read  Reg.</a:t>
            </a:r>
            <a:r>
              <a:rPr sz="1100" b="1" spc="-9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#1</a:t>
            </a:r>
            <a:endParaRPr sz="11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580"/>
              </a:spcBef>
            </a:pPr>
            <a:r>
              <a:rPr sz="1100" b="1" spc="-5" dirty="0">
                <a:latin typeface="Arial"/>
                <a:cs typeface="Arial"/>
              </a:rPr>
              <a:t>Read  Reg.</a:t>
            </a:r>
            <a:r>
              <a:rPr sz="1100" b="1" spc="-9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#2</a:t>
            </a:r>
            <a:endParaRPr sz="1100">
              <a:latin typeface="Arial"/>
              <a:cs typeface="Arial"/>
            </a:endParaRPr>
          </a:p>
          <a:p>
            <a:pPr marR="152400">
              <a:lnSpc>
                <a:spcPct val="100000"/>
              </a:lnSpc>
              <a:spcBef>
                <a:spcPts val="800"/>
              </a:spcBef>
            </a:pPr>
            <a:r>
              <a:rPr sz="1100" b="1" spc="-10" dirty="0">
                <a:latin typeface="Arial"/>
                <a:cs typeface="Arial"/>
              </a:rPr>
              <a:t>W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dirty="0">
                <a:latin typeface="Arial"/>
                <a:cs typeface="Arial"/>
              </a:rPr>
              <a:t>te  </a:t>
            </a:r>
            <a:r>
              <a:rPr sz="1100" b="1" spc="-5" dirty="0">
                <a:latin typeface="Arial"/>
                <a:cs typeface="Arial"/>
              </a:rPr>
              <a:t>Reg.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331348" y="5004305"/>
            <a:ext cx="7035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Write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122304" y="3824730"/>
            <a:ext cx="50990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5494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ea</a:t>
            </a:r>
            <a:r>
              <a:rPr sz="1100" b="1" dirty="0">
                <a:latin typeface="Arial"/>
                <a:cs typeface="Arial"/>
              </a:rPr>
              <a:t>d  </a:t>
            </a:r>
            <a:r>
              <a:rPr sz="1100" b="1" spc="-5" dirty="0">
                <a:latin typeface="Arial"/>
                <a:cs typeface="Arial"/>
              </a:rPr>
              <a:t>Data</a:t>
            </a:r>
            <a:r>
              <a:rPr sz="1100" b="1" spc="-8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#1</a:t>
            </a:r>
            <a:endParaRPr sz="11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122304" y="4405374"/>
            <a:ext cx="50990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5494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ea</a:t>
            </a:r>
            <a:r>
              <a:rPr sz="1100" b="1" dirty="0">
                <a:latin typeface="Arial"/>
                <a:cs typeface="Arial"/>
              </a:rPr>
              <a:t>d  </a:t>
            </a:r>
            <a:r>
              <a:rPr sz="1100" b="1" spc="-5" dirty="0">
                <a:latin typeface="Arial"/>
                <a:cs typeface="Arial"/>
              </a:rPr>
              <a:t>Data</a:t>
            </a:r>
            <a:r>
              <a:rPr sz="1100" b="1" spc="-8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#2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459614" y="4149851"/>
            <a:ext cx="0" cy="294640"/>
          </a:xfrm>
          <a:custGeom>
            <a:avLst/>
            <a:gdLst/>
            <a:ahLst/>
            <a:cxnLst/>
            <a:rect l="l" t="t" r="r" b="b"/>
            <a:pathLst>
              <a:path h="294639">
                <a:moveTo>
                  <a:pt x="0" y="0"/>
                </a:moveTo>
                <a:lnTo>
                  <a:pt x="0" y="294131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20754" y="4112516"/>
            <a:ext cx="79242" cy="792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241681" y="4762500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508382" y="4710684"/>
            <a:ext cx="155575" cy="104139"/>
          </a:xfrm>
          <a:custGeom>
            <a:avLst/>
            <a:gdLst/>
            <a:ahLst/>
            <a:cxnLst/>
            <a:rect l="l" t="t" r="r" b="b"/>
            <a:pathLst>
              <a:path w="155575" h="104139">
                <a:moveTo>
                  <a:pt x="155448" y="51816"/>
                </a:moveTo>
                <a:lnTo>
                  <a:pt x="0" y="0"/>
                </a:lnTo>
                <a:lnTo>
                  <a:pt x="0" y="103632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70153" y="4541520"/>
            <a:ext cx="94615" cy="127000"/>
          </a:xfrm>
          <a:custGeom>
            <a:avLst/>
            <a:gdLst/>
            <a:ahLst/>
            <a:cxnLst/>
            <a:rect l="l" t="t" r="r" b="b"/>
            <a:pathLst>
              <a:path w="94614" h="127000">
                <a:moveTo>
                  <a:pt x="94487" y="0"/>
                </a:moveTo>
                <a:lnTo>
                  <a:pt x="0" y="126491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989464" y="4367274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045329" y="4553711"/>
            <a:ext cx="1687195" cy="1245235"/>
          </a:xfrm>
          <a:custGeom>
            <a:avLst/>
            <a:gdLst/>
            <a:ahLst/>
            <a:cxnLst/>
            <a:rect l="l" t="t" r="r" b="b"/>
            <a:pathLst>
              <a:path w="1687195" h="1245235">
                <a:moveTo>
                  <a:pt x="0" y="0"/>
                </a:moveTo>
                <a:lnTo>
                  <a:pt x="0" y="1245107"/>
                </a:lnTo>
                <a:lnTo>
                  <a:pt x="1687067" y="1245107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6" y="5747004"/>
            <a:ext cx="155575" cy="104139"/>
          </a:xfrm>
          <a:custGeom>
            <a:avLst/>
            <a:gdLst/>
            <a:ahLst/>
            <a:cxnLst/>
            <a:rect l="l" t="t" r="r" b="b"/>
            <a:pathLst>
              <a:path w="155575" h="104139">
                <a:moveTo>
                  <a:pt x="155448" y="51816"/>
                </a:moveTo>
                <a:lnTo>
                  <a:pt x="0" y="0"/>
                </a:lnTo>
                <a:lnTo>
                  <a:pt x="0" y="103632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681093" y="5265419"/>
            <a:ext cx="117475" cy="125095"/>
          </a:xfrm>
          <a:custGeom>
            <a:avLst/>
            <a:gdLst/>
            <a:ahLst/>
            <a:cxnLst/>
            <a:rect l="l" t="t" r="r" b="b"/>
            <a:pathLst>
              <a:path w="117475" h="125095">
                <a:moveTo>
                  <a:pt x="117347" y="0"/>
                </a:moveTo>
                <a:lnTo>
                  <a:pt x="0" y="124967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6677542" y="5089649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319650" y="5751576"/>
            <a:ext cx="116205" cy="127000"/>
          </a:xfrm>
          <a:custGeom>
            <a:avLst/>
            <a:gdLst/>
            <a:ahLst/>
            <a:cxnLst/>
            <a:rect l="l" t="t" r="r" b="b"/>
            <a:pathLst>
              <a:path w="116204" h="127000">
                <a:moveTo>
                  <a:pt x="115823" y="0"/>
                </a:moveTo>
                <a:lnTo>
                  <a:pt x="0" y="126491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7316098" y="5577329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435474" y="4050792"/>
            <a:ext cx="1012190" cy="1508760"/>
          </a:xfrm>
          <a:custGeom>
            <a:avLst/>
            <a:gdLst/>
            <a:ahLst/>
            <a:cxnLst/>
            <a:rect l="l" t="t" r="r" b="b"/>
            <a:pathLst>
              <a:path w="1012190" h="1508760">
                <a:moveTo>
                  <a:pt x="0" y="0"/>
                </a:moveTo>
                <a:lnTo>
                  <a:pt x="0" y="1508760"/>
                </a:lnTo>
                <a:lnTo>
                  <a:pt x="1011936" y="1508760"/>
                </a:lnTo>
                <a:lnTo>
                  <a:pt x="10119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435474" y="4050791"/>
            <a:ext cx="1012190" cy="1508760"/>
          </a:xfrm>
          <a:custGeom>
            <a:avLst/>
            <a:gdLst/>
            <a:ahLst/>
            <a:cxnLst/>
            <a:rect l="l" t="t" r="r" b="b"/>
            <a:pathLst>
              <a:path w="1012190" h="1508760">
                <a:moveTo>
                  <a:pt x="0" y="1508759"/>
                </a:moveTo>
                <a:lnTo>
                  <a:pt x="1011935" y="1508759"/>
                </a:lnTo>
                <a:lnTo>
                  <a:pt x="1011935" y="0"/>
                </a:lnTo>
                <a:lnTo>
                  <a:pt x="0" y="0"/>
                </a:lnTo>
                <a:lnTo>
                  <a:pt x="0" y="1508759"/>
                </a:lnTo>
                <a:close/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7425826" y="3719574"/>
            <a:ext cx="10312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Arial"/>
                <a:cs typeface="Arial"/>
              </a:rPr>
              <a:t>Data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Memory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435474" y="4422747"/>
            <a:ext cx="1012190" cy="10515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95"/>
              </a:spcBef>
            </a:pPr>
            <a:r>
              <a:rPr sz="1100" b="1" spc="-5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53415" marR="48260" indent="-40005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ea</a:t>
            </a:r>
            <a:r>
              <a:rPr sz="1100" b="1" dirty="0">
                <a:latin typeface="Arial"/>
                <a:cs typeface="Arial"/>
              </a:rPr>
              <a:t>d  </a:t>
            </a:r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spc="-5" dirty="0">
                <a:latin typeface="Arial"/>
                <a:cs typeface="Arial"/>
              </a:rPr>
              <a:t>a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54610" marR="600075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W</a:t>
            </a: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e  </a:t>
            </a:r>
            <a:r>
              <a:rPr sz="1100" b="1" spc="-5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8447409" y="4792979"/>
            <a:ext cx="152400" cy="565785"/>
          </a:xfrm>
          <a:custGeom>
            <a:avLst/>
            <a:gdLst/>
            <a:ahLst/>
            <a:cxnLst/>
            <a:rect l="l" t="t" r="r" b="b"/>
            <a:pathLst>
              <a:path w="152400" h="565785">
                <a:moveTo>
                  <a:pt x="0" y="0"/>
                </a:moveTo>
                <a:lnTo>
                  <a:pt x="152399" y="0"/>
                </a:lnTo>
                <a:lnTo>
                  <a:pt x="152399" y="565403"/>
                </a:lnTo>
              </a:path>
            </a:pathLst>
          </a:custGeom>
          <a:ln w="16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875410" y="5553455"/>
            <a:ext cx="548640" cy="704215"/>
          </a:xfrm>
          <a:custGeom>
            <a:avLst/>
            <a:gdLst/>
            <a:ahLst/>
            <a:cxnLst/>
            <a:rect l="l" t="t" r="r" b="b"/>
            <a:pathLst>
              <a:path w="548639" h="704214">
                <a:moveTo>
                  <a:pt x="548640" y="352044"/>
                </a:moveTo>
                <a:lnTo>
                  <a:pt x="545651" y="300219"/>
                </a:lnTo>
                <a:lnTo>
                  <a:pt x="536974" y="250690"/>
                </a:lnTo>
                <a:lnTo>
                  <a:pt x="523042" y="204012"/>
                </a:lnTo>
                <a:lnTo>
                  <a:pt x="504287" y="160741"/>
                </a:lnTo>
                <a:lnTo>
                  <a:pt x="481142" y="121434"/>
                </a:lnTo>
                <a:lnTo>
                  <a:pt x="454039" y="86648"/>
                </a:lnTo>
                <a:lnTo>
                  <a:pt x="423413" y="56938"/>
                </a:lnTo>
                <a:lnTo>
                  <a:pt x="389695" y="32862"/>
                </a:lnTo>
                <a:lnTo>
                  <a:pt x="353318" y="14976"/>
                </a:lnTo>
                <a:lnTo>
                  <a:pt x="314715" y="3836"/>
                </a:lnTo>
                <a:lnTo>
                  <a:pt x="274320" y="0"/>
                </a:lnTo>
                <a:lnTo>
                  <a:pt x="233580" y="3836"/>
                </a:lnTo>
                <a:lnTo>
                  <a:pt x="194765" y="14976"/>
                </a:lnTo>
                <a:lnTo>
                  <a:pt x="158285" y="32862"/>
                </a:lnTo>
                <a:lnTo>
                  <a:pt x="124553" y="56938"/>
                </a:lnTo>
                <a:lnTo>
                  <a:pt x="93981" y="86648"/>
                </a:lnTo>
                <a:lnTo>
                  <a:pt x="66982" y="121434"/>
                </a:lnTo>
                <a:lnTo>
                  <a:pt x="43968" y="160741"/>
                </a:lnTo>
                <a:lnTo>
                  <a:pt x="25350" y="204012"/>
                </a:lnTo>
                <a:lnTo>
                  <a:pt x="11541" y="250690"/>
                </a:lnTo>
                <a:lnTo>
                  <a:pt x="2954" y="300219"/>
                </a:lnTo>
                <a:lnTo>
                  <a:pt x="0" y="352044"/>
                </a:lnTo>
                <a:lnTo>
                  <a:pt x="2954" y="404211"/>
                </a:lnTo>
                <a:lnTo>
                  <a:pt x="11541" y="453953"/>
                </a:lnTo>
                <a:lnTo>
                  <a:pt x="25350" y="500735"/>
                </a:lnTo>
                <a:lnTo>
                  <a:pt x="43968" y="544019"/>
                </a:lnTo>
                <a:lnTo>
                  <a:pt x="66982" y="583271"/>
                </a:lnTo>
                <a:lnTo>
                  <a:pt x="93981" y="617955"/>
                </a:lnTo>
                <a:lnTo>
                  <a:pt x="124553" y="647533"/>
                </a:lnTo>
                <a:lnTo>
                  <a:pt x="158285" y="671472"/>
                </a:lnTo>
                <a:lnTo>
                  <a:pt x="194765" y="689235"/>
                </a:lnTo>
                <a:lnTo>
                  <a:pt x="233580" y="700285"/>
                </a:lnTo>
                <a:lnTo>
                  <a:pt x="274320" y="704088"/>
                </a:lnTo>
                <a:lnTo>
                  <a:pt x="314715" y="700285"/>
                </a:lnTo>
                <a:lnTo>
                  <a:pt x="353318" y="689235"/>
                </a:lnTo>
                <a:lnTo>
                  <a:pt x="389695" y="671472"/>
                </a:lnTo>
                <a:lnTo>
                  <a:pt x="423413" y="647533"/>
                </a:lnTo>
                <a:lnTo>
                  <a:pt x="454039" y="617955"/>
                </a:lnTo>
                <a:lnTo>
                  <a:pt x="481142" y="583271"/>
                </a:lnTo>
                <a:lnTo>
                  <a:pt x="504287" y="544019"/>
                </a:lnTo>
                <a:lnTo>
                  <a:pt x="523042" y="500735"/>
                </a:lnTo>
                <a:lnTo>
                  <a:pt x="536974" y="453953"/>
                </a:lnTo>
                <a:lnTo>
                  <a:pt x="545651" y="404211"/>
                </a:lnTo>
                <a:lnTo>
                  <a:pt x="548640" y="352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875409" y="5553455"/>
            <a:ext cx="548640" cy="704215"/>
          </a:xfrm>
          <a:custGeom>
            <a:avLst/>
            <a:gdLst/>
            <a:ahLst/>
            <a:cxnLst/>
            <a:rect l="l" t="t" r="r" b="b"/>
            <a:pathLst>
              <a:path w="548639" h="704214">
                <a:moveTo>
                  <a:pt x="548639" y="352043"/>
                </a:moveTo>
                <a:lnTo>
                  <a:pt x="545651" y="300219"/>
                </a:lnTo>
                <a:lnTo>
                  <a:pt x="536974" y="250690"/>
                </a:lnTo>
                <a:lnTo>
                  <a:pt x="523042" y="204012"/>
                </a:lnTo>
                <a:lnTo>
                  <a:pt x="504287" y="160741"/>
                </a:lnTo>
                <a:lnTo>
                  <a:pt x="481142" y="121434"/>
                </a:lnTo>
                <a:lnTo>
                  <a:pt x="454039" y="86648"/>
                </a:lnTo>
                <a:lnTo>
                  <a:pt x="423413" y="56938"/>
                </a:lnTo>
                <a:lnTo>
                  <a:pt x="389695" y="32862"/>
                </a:lnTo>
                <a:lnTo>
                  <a:pt x="353318" y="14976"/>
                </a:lnTo>
                <a:lnTo>
                  <a:pt x="314715" y="3836"/>
                </a:lnTo>
                <a:lnTo>
                  <a:pt x="274319" y="0"/>
                </a:lnTo>
                <a:lnTo>
                  <a:pt x="233580" y="3836"/>
                </a:lnTo>
                <a:lnTo>
                  <a:pt x="194765" y="14976"/>
                </a:lnTo>
                <a:lnTo>
                  <a:pt x="158285" y="32862"/>
                </a:lnTo>
                <a:lnTo>
                  <a:pt x="124553" y="56938"/>
                </a:lnTo>
                <a:lnTo>
                  <a:pt x="93981" y="86648"/>
                </a:lnTo>
                <a:lnTo>
                  <a:pt x="66982" y="121434"/>
                </a:lnTo>
                <a:lnTo>
                  <a:pt x="43968" y="160741"/>
                </a:lnTo>
                <a:lnTo>
                  <a:pt x="25350" y="204012"/>
                </a:lnTo>
                <a:lnTo>
                  <a:pt x="11541" y="250690"/>
                </a:lnTo>
                <a:lnTo>
                  <a:pt x="2954" y="300219"/>
                </a:lnTo>
                <a:lnTo>
                  <a:pt x="0" y="352043"/>
                </a:lnTo>
                <a:lnTo>
                  <a:pt x="2954" y="404211"/>
                </a:lnTo>
                <a:lnTo>
                  <a:pt x="11541" y="453953"/>
                </a:lnTo>
                <a:lnTo>
                  <a:pt x="25350" y="500735"/>
                </a:lnTo>
                <a:lnTo>
                  <a:pt x="43968" y="544019"/>
                </a:lnTo>
                <a:lnTo>
                  <a:pt x="66982" y="583271"/>
                </a:lnTo>
                <a:lnTo>
                  <a:pt x="93981" y="617955"/>
                </a:lnTo>
                <a:lnTo>
                  <a:pt x="124553" y="647533"/>
                </a:lnTo>
                <a:lnTo>
                  <a:pt x="158285" y="671472"/>
                </a:lnTo>
                <a:lnTo>
                  <a:pt x="194765" y="689234"/>
                </a:lnTo>
                <a:lnTo>
                  <a:pt x="233580" y="700285"/>
                </a:lnTo>
                <a:lnTo>
                  <a:pt x="274319" y="704087"/>
                </a:lnTo>
                <a:lnTo>
                  <a:pt x="314715" y="700285"/>
                </a:lnTo>
                <a:lnTo>
                  <a:pt x="353318" y="689234"/>
                </a:lnTo>
                <a:lnTo>
                  <a:pt x="389695" y="671472"/>
                </a:lnTo>
                <a:lnTo>
                  <a:pt x="423413" y="647533"/>
                </a:lnTo>
                <a:lnTo>
                  <a:pt x="454039" y="617955"/>
                </a:lnTo>
                <a:lnTo>
                  <a:pt x="481142" y="583271"/>
                </a:lnTo>
                <a:lnTo>
                  <a:pt x="504287" y="544019"/>
                </a:lnTo>
                <a:lnTo>
                  <a:pt x="523042" y="500735"/>
                </a:lnTo>
                <a:lnTo>
                  <a:pt x="536974" y="453953"/>
                </a:lnTo>
                <a:lnTo>
                  <a:pt x="545651" y="404211"/>
                </a:lnTo>
                <a:lnTo>
                  <a:pt x="548639" y="352043"/>
                </a:lnTo>
                <a:close/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3926724" y="5729729"/>
            <a:ext cx="443230" cy="3263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73025">
              <a:lnSpc>
                <a:spcPct val="104200"/>
              </a:lnSpc>
              <a:spcBef>
                <a:spcPts val="85"/>
              </a:spcBef>
            </a:pPr>
            <a:r>
              <a:rPr sz="950" b="1" spc="15" dirty="0">
                <a:latin typeface="Arial"/>
                <a:cs typeface="Arial"/>
              </a:rPr>
              <a:t>Sign  </a:t>
            </a:r>
            <a:r>
              <a:rPr sz="950" b="1" spc="20" dirty="0">
                <a:latin typeface="Arial"/>
                <a:cs typeface="Arial"/>
              </a:rPr>
              <a:t>Ex</a:t>
            </a:r>
            <a:r>
              <a:rPr sz="950" b="1" spc="5" dirty="0">
                <a:latin typeface="Arial"/>
                <a:cs typeface="Arial"/>
              </a:rPr>
              <a:t>t</a:t>
            </a:r>
            <a:r>
              <a:rPr sz="950" b="1" spc="15" dirty="0">
                <a:latin typeface="Arial"/>
                <a:cs typeface="Arial"/>
              </a:rPr>
              <a:t>en</a:t>
            </a:r>
            <a:r>
              <a:rPr sz="950" b="1" spc="20" dirty="0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280804" y="3651272"/>
            <a:ext cx="144780" cy="4540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850" b="1" spc="10" dirty="0">
                <a:solidFill>
                  <a:srgbClr val="0000FF"/>
                </a:solidFill>
                <a:latin typeface="Arial"/>
                <a:cs typeface="Arial"/>
              </a:rPr>
              <a:t>rs</a:t>
            </a:r>
            <a:endParaRPr sz="85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  <a:spcBef>
                <a:spcPts val="565"/>
              </a:spcBef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294520" y="4163058"/>
            <a:ext cx="10541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5" dirty="0">
                <a:solidFill>
                  <a:srgbClr val="0000FF"/>
                </a:solidFill>
                <a:latin typeface="Arial"/>
                <a:cs typeface="Arial"/>
              </a:rPr>
              <a:t>rt</a:t>
            </a:r>
            <a:endParaRPr sz="8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277756" y="4800089"/>
            <a:ext cx="13779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15" dirty="0">
                <a:solidFill>
                  <a:srgbClr val="0000FF"/>
                </a:solidFill>
                <a:latin typeface="Arial"/>
                <a:cs typeface="Arial"/>
              </a:rPr>
              <a:t>rd</a:t>
            </a:r>
            <a:endParaRPr sz="85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5422270" y="2816352"/>
            <a:ext cx="3962400" cy="591820"/>
          </a:xfrm>
          <a:custGeom>
            <a:avLst/>
            <a:gdLst/>
            <a:ahLst/>
            <a:cxnLst/>
            <a:rect l="l" t="t" r="r" b="b"/>
            <a:pathLst>
              <a:path w="3962400" h="591820">
                <a:moveTo>
                  <a:pt x="0" y="0"/>
                </a:moveTo>
                <a:lnTo>
                  <a:pt x="0" y="591312"/>
                </a:lnTo>
                <a:lnTo>
                  <a:pt x="3962400" y="591312"/>
                </a:lnTo>
                <a:lnTo>
                  <a:pt x="396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17698" y="2811780"/>
            <a:ext cx="3973195" cy="600710"/>
          </a:xfrm>
          <a:custGeom>
            <a:avLst/>
            <a:gdLst/>
            <a:ahLst/>
            <a:cxnLst/>
            <a:rect l="l" t="t" r="r" b="b"/>
            <a:pathLst>
              <a:path w="3973195" h="600710">
                <a:moveTo>
                  <a:pt x="3973068" y="600456"/>
                </a:moveTo>
                <a:lnTo>
                  <a:pt x="3973068" y="0"/>
                </a:lnTo>
                <a:lnTo>
                  <a:pt x="0" y="0"/>
                </a:lnTo>
                <a:lnTo>
                  <a:pt x="0" y="600456"/>
                </a:lnTo>
                <a:lnTo>
                  <a:pt x="4572" y="600456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3962400" y="9144"/>
                </a:lnTo>
                <a:lnTo>
                  <a:pt x="3962400" y="4572"/>
                </a:lnTo>
                <a:lnTo>
                  <a:pt x="3966972" y="9144"/>
                </a:lnTo>
                <a:lnTo>
                  <a:pt x="3966972" y="600456"/>
                </a:lnTo>
                <a:lnTo>
                  <a:pt x="3973068" y="600456"/>
                </a:lnTo>
                <a:close/>
              </a:path>
              <a:path w="3973195" h="600710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3973195" h="600710">
                <a:moveTo>
                  <a:pt x="10668" y="591312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591312"/>
                </a:lnTo>
                <a:lnTo>
                  <a:pt x="10668" y="591312"/>
                </a:lnTo>
                <a:close/>
              </a:path>
              <a:path w="3973195" h="600710">
                <a:moveTo>
                  <a:pt x="3966972" y="591312"/>
                </a:moveTo>
                <a:lnTo>
                  <a:pt x="4572" y="591312"/>
                </a:lnTo>
                <a:lnTo>
                  <a:pt x="10668" y="595884"/>
                </a:lnTo>
                <a:lnTo>
                  <a:pt x="10668" y="600456"/>
                </a:lnTo>
                <a:lnTo>
                  <a:pt x="3962400" y="600456"/>
                </a:lnTo>
                <a:lnTo>
                  <a:pt x="3962400" y="595884"/>
                </a:lnTo>
                <a:lnTo>
                  <a:pt x="3966972" y="591312"/>
                </a:lnTo>
                <a:close/>
              </a:path>
              <a:path w="3973195" h="600710">
                <a:moveTo>
                  <a:pt x="10668" y="600456"/>
                </a:moveTo>
                <a:lnTo>
                  <a:pt x="10668" y="595884"/>
                </a:lnTo>
                <a:lnTo>
                  <a:pt x="4572" y="591312"/>
                </a:lnTo>
                <a:lnTo>
                  <a:pt x="4572" y="600456"/>
                </a:lnTo>
                <a:lnTo>
                  <a:pt x="10668" y="600456"/>
                </a:lnTo>
                <a:close/>
              </a:path>
              <a:path w="3973195" h="600710">
                <a:moveTo>
                  <a:pt x="3966972" y="9144"/>
                </a:moveTo>
                <a:lnTo>
                  <a:pt x="3962400" y="4572"/>
                </a:lnTo>
                <a:lnTo>
                  <a:pt x="3962400" y="9144"/>
                </a:lnTo>
                <a:lnTo>
                  <a:pt x="3966972" y="9144"/>
                </a:lnTo>
                <a:close/>
              </a:path>
              <a:path w="3973195" h="600710">
                <a:moveTo>
                  <a:pt x="3966972" y="591312"/>
                </a:moveTo>
                <a:lnTo>
                  <a:pt x="3966972" y="9144"/>
                </a:lnTo>
                <a:lnTo>
                  <a:pt x="3962400" y="9144"/>
                </a:lnTo>
                <a:lnTo>
                  <a:pt x="3962400" y="591312"/>
                </a:lnTo>
                <a:lnTo>
                  <a:pt x="3966972" y="591312"/>
                </a:lnTo>
                <a:close/>
              </a:path>
              <a:path w="3973195" h="600710">
                <a:moveTo>
                  <a:pt x="3966972" y="600456"/>
                </a:moveTo>
                <a:lnTo>
                  <a:pt x="3966972" y="591312"/>
                </a:lnTo>
                <a:lnTo>
                  <a:pt x="3962400" y="595884"/>
                </a:lnTo>
                <a:lnTo>
                  <a:pt x="3962400" y="600456"/>
                </a:lnTo>
                <a:lnTo>
                  <a:pt x="3966972" y="60045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5422270" y="2844798"/>
            <a:ext cx="39624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5775" marR="111760" indent="-37084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Multiplexers </a:t>
            </a:r>
            <a:r>
              <a:rPr sz="1600" spc="-5" dirty="0">
                <a:latin typeface="Arial"/>
                <a:cs typeface="Arial"/>
              </a:rPr>
              <a:t>para adequar os recursos às  necessidades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(encaminhamento)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5346070" y="3424428"/>
            <a:ext cx="462280" cy="916305"/>
          </a:xfrm>
          <a:custGeom>
            <a:avLst/>
            <a:gdLst/>
            <a:ahLst/>
            <a:cxnLst/>
            <a:rect l="l" t="t" r="r" b="b"/>
            <a:pathLst>
              <a:path w="462279" h="916304">
                <a:moveTo>
                  <a:pt x="30353" y="846094"/>
                </a:moveTo>
                <a:lnTo>
                  <a:pt x="0" y="830580"/>
                </a:lnTo>
                <a:lnTo>
                  <a:pt x="0" y="915924"/>
                </a:lnTo>
                <a:lnTo>
                  <a:pt x="24384" y="898042"/>
                </a:lnTo>
                <a:lnTo>
                  <a:pt x="24384" y="858012"/>
                </a:lnTo>
                <a:lnTo>
                  <a:pt x="30353" y="846094"/>
                </a:lnTo>
                <a:close/>
              </a:path>
              <a:path w="462279" h="916304">
                <a:moveTo>
                  <a:pt x="38841" y="850432"/>
                </a:moveTo>
                <a:lnTo>
                  <a:pt x="30353" y="846094"/>
                </a:lnTo>
                <a:lnTo>
                  <a:pt x="24384" y="858012"/>
                </a:lnTo>
                <a:lnTo>
                  <a:pt x="33528" y="861060"/>
                </a:lnTo>
                <a:lnTo>
                  <a:pt x="38841" y="850432"/>
                </a:lnTo>
                <a:close/>
              </a:path>
              <a:path w="462279" h="916304">
                <a:moveTo>
                  <a:pt x="68580" y="865632"/>
                </a:moveTo>
                <a:lnTo>
                  <a:pt x="38841" y="850432"/>
                </a:lnTo>
                <a:lnTo>
                  <a:pt x="33528" y="861060"/>
                </a:lnTo>
                <a:lnTo>
                  <a:pt x="24384" y="858012"/>
                </a:lnTo>
                <a:lnTo>
                  <a:pt x="24384" y="898042"/>
                </a:lnTo>
                <a:lnTo>
                  <a:pt x="68580" y="865632"/>
                </a:lnTo>
                <a:close/>
              </a:path>
              <a:path w="462279" h="916304">
                <a:moveTo>
                  <a:pt x="461772" y="4572"/>
                </a:moveTo>
                <a:lnTo>
                  <a:pt x="454152" y="0"/>
                </a:lnTo>
                <a:lnTo>
                  <a:pt x="30353" y="846094"/>
                </a:lnTo>
                <a:lnTo>
                  <a:pt x="38841" y="850432"/>
                </a:lnTo>
                <a:lnTo>
                  <a:pt x="461772" y="457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075297" y="3425952"/>
            <a:ext cx="116205" cy="1676400"/>
          </a:xfrm>
          <a:custGeom>
            <a:avLst/>
            <a:gdLst/>
            <a:ahLst/>
            <a:cxnLst/>
            <a:rect l="l" t="t" r="r" b="b"/>
            <a:pathLst>
              <a:path w="116204" h="1676400">
                <a:moveTo>
                  <a:pt x="83256" y="1599978"/>
                </a:moveTo>
                <a:lnTo>
                  <a:pt x="10668" y="0"/>
                </a:lnTo>
                <a:lnTo>
                  <a:pt x="0" y="0"/>
                </a:lnTo>
                <a:lnTo>
                  <a:pt x="72539" y="1600407"/>
                </a:lnTo>
                <a:lnTo>
                  <a:pt x="83256" y="1599978"/>
                </a:lnTo>
                <a:close/>
              </a:path>
              <a:path w="116204" h="1676400">
                <a:moveTo>
                  <a:pt x="83820" y="1669641"/>
                </a:moveTo>
                <a:lnTo>
                  <a:pt x="83820" y="1612392"/>
                </a:lnTo>
                <a:lnTo>
                  <a:pt x="73152" y="1613916"/>
                </a:lnTo>
                <a:lnTo>
                  <a:pt x="72539" y="1600407"/>
                </a:lnTo>
                <a:lnTo>
                  <a:pt x="39624" y="1601724"/>
                </a:lnTo>
                <a:lnTo>
                  <a:pt x="80772" y="1676400"/>
                </a:lnTo>
                <a:lnTo>
                  <a:pt x="83820" y="1669641"/>
                </a:lnTo>
                <a:close/>
              </a:path>
              <a:path w="116204" h="1676400">
                <a:moveTo>
                  <a:pt x="83820" y="1612392"/>
                </a:moveTo>
                <a:lnTo>
                  <a:pt x="83256" y="1599978"/>
                </a:lnTo>
                <a:lnTo>
                  <a:pt x="72539" y="1600407"/>
                </a:lnTo>
                <a:lnTo>
                  <a:pt x="73152" y="1613916"/>
                </a:lnTo>
                <a:lnTo>
                  <a:pt x="83820" y="1612392"/>
                </a:lnTo>
                <a:close/>
              </a:path>
              <a:path w="116204" h="1676400">
                <a:moveTo>
                  <a:pt x="115824" y="1598676"/>
                </a:moveTo>
                <a:lnTo>
                  <a:pt x="83256" y="1599978"/>
                </a:lnTo>
                <a:lnTo>
                  <a:pt x="83820" y="1612392"/>
                </a:lnTo>
                <a:lnTo>
                  <a:pt x="83820" y="1669641"/>
                </a:lnTo>
                <a:lnTo>
                  <a:pt x="115824" y="159867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39477" y="2572512"/>
            <a:ext cx="4038600" cy="835660"/>
          </a:xfrm>
          <a:custGeom>
            <a:avLst/>
            <a:gdLst/>
            <a:ahLst/>
            <a:cxnLst/>
            <a:rect l="l" t="t" r="r" b="b"/>
            <a:pathLst>
              <a:path w="4038600" h="835660">
                <a:moveTo>
                  <a:pt x="0" y="0"/>
                </a:moveTo>
                <a:lnTo>
                  <a:pt x="0" y="835152"/>
                </a:lnTo>
                <a:lnTo>
                  <a:pt x="4038600" y="835152"/>
                </a:lnTo>
                <a:lnTo>
                  <a:pt x="403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334902" y="2567940"/>
            <a:ext cx="4048125" cy="844550"/>
          </a:xfrm>
          <a:custGeom>
            <a:avLst/>
            <a:gdLst/>
            <a:ahLst/>
            <a:cxnLst/>
            <a:rect l="l" t="t" r="r" b="b"/>
            <a:pathLst>
              <a:path w="4048125" h="844550">
                <a:moveTo>
                  <a:pt x="4047744" y="844296"/>
                </a:moveTo>
                <a:lnTo>
                  <a:pt x="4047744" y="0"/>
                </a:lnTo>
                <a:lnTo>
                  <a:pt x="0" y="0"/>
                </a:lnTo>
                <a:lnTo>
                  <a:pt x="0" y="844296"/>
                </a:lnTo>
                <a:lnTo>
                  <a:pt x="4575" y="844296"/>
                </a:lnTo>
                <a:lnTo>
                  <a:pt x="4575" y="9144"/>
                </a:lnTo>
                <a:lnTo>
                  <a:pt x="9147" y="4572"/>
                </a:lnTo>
                <a:lnTo>
                  <a:pt x="9147" y="9144"/>
                </a:lnTo>
                <a:lnTo>
                  <a:pt x="4038600" y="9144"/>
                </a:lnTo>
                <a:lnTo>
                  <a:pt x="4038600" y="4572"/>
                </a:lnTo>
                <a:lnTo>
                  <a:pt x="4043172" y="9144"/>
                </a:lnTo>
                <a:lnTo>
                  <a:pt x="4043172" y="844296"/>
                </a:lnTo>
                <a:lnTo>
                  <a:pt x="4047744" y="844296"/>
                </a:lnTo>
                <a:close/>
              </a:path>
              <a:path w="4048125" h="844550">
                <a:moveTo>
                  <a:pt x="9147" y="9144"/>
                </a:moveTo>
                <a:lnTo>
                  <a:pt x="9147" y="4572"/>
                </a:lnTo>
                <a:lnTo>
                  <a:pt x="4575" y="9144"/>
                </a:lnTo>
                <a:lnTo>
                  <a:pt x="9147" y="9144"/>
                </a:lnTo>
                <a:close/>
              </a:path>
              <a:path w="4048125" h="844550">
                <a:moveTo>
                  <a:pt x="9147" y="835152"/>
                </a:moveTo>
                <a:lnTo>
                  <a:pt x="9147" y="9144"/>
                </a:lnTo>
                <a:lnTo>
                  <a:pt x="4575" y="9144"/>
                </a:lnTo>
                <a:lnTo>
                  <a:pt x="4575" y="835152"/>
                </a:lnTo>
                <a:lnTo>
                  <a:pt x="9147" y="835152"/>
                </a:lnTo>
                <a:close/>
              </a:path>
              <a:path w="4048125" h="844550">
                <a:moveTo>
                  <a:pt x="4043172" y="835152"/>
                </a:moveTo>
                <a:lnTo>
                  <a:pt x="4575" y="835152"/>
                </a:lnTo>
                <a:lnTo>
                  <a:pt x="9147" y="839724"/>
                </a:lnTo>
                <a:lnTo>
                  <a:pt x="9147" y="844296"/>
                </a:lnTo>
                <a:lnTo>
                  <a:pt x="4038600" y="844296"/>
                </a:lnTo>
                <a:lnTo>
                  <a:pt x="4038600" y="839724"/>
                </a:lnTo>
                <a:lnTo>
                  <a:pt x="4043172" y="835152"/>
                </a:lnTo>
                <a:close/>
              </a:path>
              <a:path w="4048125" h="844550">
                <a:moveTo>
                  <a:pt x="9147" y="844296"/>
                </a:moveTo>
                <a:lnTo>
                  <a:pt x="9147" y="839724"/>
                </a:lnTo>
                <a:lnTo>
                  <a:pt x="4575" y="835152"/>
                </a:lnTo>
                <a:lnTo>
                  <a:pt x="4575" y="844296"/>
                </a:lnTo>
                <a:lnTo>
                  <a:pt x="9147" y="844296"/>
                </a:lnTo>
                <a:close/>
              </a:path>
              <a:path w="4048125" h="844550">
                <a:moveTo>
                  <a:pt x="4043172" y="9144"/>
                </a:moveTo>
                <a:lnTo>
                  <a:pt x="4038600" y="4572"/>
                </a:lnTo>
                <a:lnTo>
                  <a:pt x="4038600" y="9144"/>
                </a:lnTo>
                <a:lnTo>
                  <a:pt x="4043172" y="9144"/>
                </a:lnTo>
                <a:close/>
              </a:path>
              <a:path w="4048125" h="844550">
                <a:moveTo>
                  <a:pt x="4043172" y="835152"/>
                </a:moveTo>
                <a:lnTo>
                  <a:pt x="4043172" y="9144"/>
                </a:lnTo>
                <a:lnTo>
                  <a:pt x="4038600" y="9144"/>
                </a:lnTo>
                <a:lnTo>
                  <a:pt x="4038600" y="835152"/>
                </a:lnTo>
                <a:lnTo>
                  <a:pt x="4043172" y="835152"/>
                </a:lnTo>
                <a:close/>
              </a:path>
              <a:path w="4048125" h="844550">
                <a:moveTo>
                  <a:pt x="4043172" y="844296"/>
                </a:moveTo>
                <a:lnTo>
                  <a:pt x="4043172" y="835152"/>
                </a:lnTo>
                <a:lnTo>
                  <a:pt x="4038600" y="839724"/>
                </a:lnTo>
                <a:lnTo>
                  <a:pt x="4038600" y="844296"/>
                </a:lnTo>
                <a:lnTo>
                  <a:pt x="4043172" y="84429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1339477" y="2599435"/>
            <a:ext cx="40386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marR="14160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Escolha </a:t>
            </a:r>
            <a:r>
              <a:rPr sz="1600" spc="-5" dirty="0">
                <a:latin typeface="Arial"/>
                <a:cs typeface="Arial"/>
              </a:rPr>
              <a:t>do registo destino (3º campo nas  instruções tipo R, 2º na instrução </a:t>
            </a:r>
            <a:r>
              <a:rPr sz="1600" spc="-65" dirty="0">
                <a:latin typeface="Arial"/>
                <a:cs typeface="Arial"/>
              </a:rPr>
              <a:t>LW </a:t>
            </a:r>
            <a:r>
              <a:rPr sz="1600" spc="-5" dirty="0">
                <a:latin typeface="Arial"/>
                <a:cs typeface="Arial"/>
              </a:rPr>
              <a:t>e  nas aritméticas e </a:t>
            </a:r>
            <a:r>
              <a:rPr sz="1600" dirty="0">
                <a:latin typeface="Arial"/>
                <a:cs typeface="Arial"/>
              </a:rPr>
              <a:t>lógicas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imediatas)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846710" y="3396996"/>
            <a:ext cx="250190" cy="838200"/>
          </a:xfrm>
          <a:custGeom>
            <a:avLst/>
            <a:gdLst/>
            <a:ahLst/>
            <a:cxnLst/>
            <a:rect l="l" t="t" r="r" b="b"/>
            <a:pathLst>
              <a:path w="250189" h="838200">
                <a:moveTo>
                  <a:pt x="32044" y="764405"/>
                </a:moveTo>
                <a:lnTo>
                  <a:pt x="0" y="755904"/>
                </a:lnTo>
                <a:lnTo>
                  <a:pt x="16764" y="838200"/>
                </a:lnTo>
                <a:lnTo>
                  <a:pt x="28956" y="825045"/>
                </a:lnTo>
                <a:lnTo>
                  <a:pt x="28956" y="775716"/>
                </a:lnTo>
                <a:lnTo>
                  <a:pt x="32044" y="764405"/>
                </a:lnTo>
                <a:close/>
              </a:path>
              <a:path w="250189" h="838200">
                <a:moveTo>
                  <a:pt x="41341" y="766872"/>
                </a:moveTo>
                <a:lnTo>
                  <a:pt x="32044" y="764405"/>
                </a:lnTo>
                <a:lnTo>
                  <a:pt x="28956" y="775716"/>
                </a:lnTo>
                <a:lnTo>
                  <a:pt x="38100" y="778764"/>
                </a:lnTo>
                <a:lnTo>
                  <a:pt x="41341" y="766872"/>
                </a:lnTo>
                <a:close/>
              </a:path>
              <a:path w="250189" h="838200">
                <a:moveTo>
                  <a:pt x="74676" y="775716"/>
                </a:moveTo>
                <a:lnTo>
                  <a:pt x="41341" y="766872"/>
                </a:lnTo>
                <a:lnTo>
                  <a:pt x="38100" y="778764"/>
                </a:lnTo>
                <a:lnTo>
                  <a:pt x="28956" y="775716"/>
                </a:lnTo>
                <a:lnTo>
                  <a:pt x="28956" y="825045"/>
                </a:lnTo>
                <a:lnTo>
                  <a:pt x="74676" y="775716"/>
                </a:lnTo>
                <a:close/>
              </a:path>
              <a:path w="250189" h="838200">
                <a:moveTo>
                  <a:pt x="249936" y="1524"/>
                </a:moveTo>
                <a:lnTo>
                  <a:pt x="240792" y="0"/>
                </a:lnTo>
                <a:lnTo>
                  <a:pt x="32044" y="764405"/>
                </a:lnTo>
                <a:lnTo>
                  <a:pt x="41341" y="766872"/>
                </a:lnTo>
                <a:lnTo>
                  <a:pt x="249936" y="1524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23" name="object 1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24" name="object 1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7651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Implementação de um </a:t>
            </a:r>
            <a:r>
              <a:rPr i="1" spc="-5" dirty="0">
                <a:latin typeface="Arial"/>
                <a:cs typeface="Arial"/>
              </a:rPr>
              <a:t>Datapath </a:t>
            </a:r>
            <a:r>
              <a:rPr spc="-5" dirty="0"/>
              <a:t>– </a:t>
            </a:r>
            <a:r>
              <a:rPr dirty="0"/>
              <a:t>juntando</a:t>
            </a:r>
            <a:r>
              <a:rPr spc="110" dirty="0"/>
              <a:t> </a:t>
            </a:r>
            <a:r>
              <a:rPr dirty="0"/>
              <a:t>tudo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3941" y="1500631"/>
            <a:ext cx="7625715" cy="677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1610">
              <a:lnSpc>
                <a:spcPts val="2570"/>
              </a:lnSpc>
              <a:spcBef>
                <a:spcPts val="95"/>
              </a:spcBef>
              <a:buChar char="•"/>
              <a:tabLst>
                <a:tab pos="194310" algn="l"/>
                <a:tab pos="4547870" algn="l"/>
              </a:tabLst>
            </a:pPr>
            <a:r>
              <a:rPr sz="2200" spc="-5" dirty="0">
                <a:latin typeface="Arial"/>
                <a:cs typeface="Arial"/>
              </a:rPr>
              <a:t>Fluxo da informação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execução	de </a:t>
            </a:r>
            <a:r>
              <a:rPr sz="2200" spc="-10" dirty="0">
                <a:latin typeface="Arial"/>
                <a:cs typeface="Arial"/>
              </a:rPr>
              <a:t>uma </a:t>
            </a:r>
            <a:r>
              <a:rPr sz="2200" spc="-5" dirty="0">
                <a:latin typeface="Arial"/>
                <a:cs typeface="Arial"/>
              </a:rPr>
              <a:t>instrução do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tipo</a:t>
            </a:r>
            <a:endParaRPr sz="2200">
              <a:latin typeface="Arial"/>
              <a:cs typeface="Arial"/>
            </a:endParaRPr>
          </a:p>
          <a:p>
            <a:pPr marL="193675">
              <a:lnSpc>
                <a:spcPts val="2570"/>
              </a:lnSpc>
              <a:tabLst>
                <a:tab pos="1871345" algn="l"/>
              </a:tabLst>
            </a:pPr>
            <a:r>
              <a:rPr sz="2200" spc="-5" dirty="0">
                <a:latin typeface="Arial"/>
                <a:cs typeface="Arial"/>
              </a:rPr>
              <a:t>R.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Exemplo:	</a:t>
            </a:r>
            <a:r>
              <a:rPr sz="2200" b="1" spc="-5" dirty="0">
                <a:solidFill>
                  <a:srgbClr val="3232CC"/>
                </a:solidFill>
                <a:latin typeface="Courier New"/>
                <a:cs typeface="Courier New"/>
              </a:rPr>
              <a:t>add</a:t>
            </a:r>
            <a:r>
              <a:rPr sz="2200" b="1" spc="2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3232CC"/>
                </a:solidFill>
                <a:latin typeface="Courier New"/>
                <a:cs typeface="Courier New"/>
              </a:rPr>
              <a:t>$2,$3,$4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84169" y="4774691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4358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56966" y="4706111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39" h="137160">
                <a:moveTo>
                  <a:pt x="205740" y="68580"/>
                </a:moveTo>
                <a:lnTo>
                  <a:pt x="0" y="0"/>
                </a:lnTo>
                <a:lnTo>
                  <a:pt x="0" y="137160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95204" y="5327393"/>
            <a:ext cx="6781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Arial"/>
                <a:cs typeface="Arial"/>
              </a:rPr>
              <a:t>Registos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75510" y="4020311"/>
            <a:ext cx="998219" cy="0"/>
          </a:xfrm>
          <a:custGeom>
            <a:avLst/>
            <a:gdLst/>
            <a:ahLst/>
            <a:cxnLst/>
            <a:rect l="l" t="t" r="r" b="b"/>
            <a:pathLst>
              <a:path w="998220">
                <a:moveTo>
                  <a:pt x="0" y="0"/>
                </a:moveTo>
                <a:lnTo>
                  <a:pt x="998219" y="0"/>
                </a:lnTo>
              </a:path>
            </a:pathLst>
          </a:custGeom>
          <a:ln w="435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6966" y="3951732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39" h="137160">
                <a:moveTo>
                  <a:pt x="205740" y="68580"/>
                </a:moveTo>
                <a:lnTo>
                  <a:pt x="0" y="0"/>
                </a:lnTo>
                <a:lnTo>
                  <a:pt x="0" y="137160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1681" y="3724655"/>
            <a:ext cx="835660" cy="0"/>
          </a:xfrm>
          <a:custGeom>
            <a:avLst/>
            <a:gdLst/>
            <a:ahLst/>
            <a:cxnLst/>
            <a:rect l="l" t="t" r="r" b="b"/>
            <a:pathLst>
              <a:path w="835660">
                <a:moveTo>
                  <a:pt x="0" y="0"/>
                </a:moveTo>
                <a:lnTo>
                  <a:pt x="835151" y="0"/>
                </a:lnTo>
              </a:path>
            </a:pathLst>
          </a:custGeom>
          <a:ln w="435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60070" y="3656076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39" h="137160">
                <a:moveTo>
                  <a:pt x="205740" y="68580"/>
                </a:moveTo>
                <a:lnTo>
                  <a:pt x="0" y="0"/>
                </a:lnTo>
                <a:lnTo>
                  <a:pt x="0" y="137160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41681" y="4149851"/>
            <a:ext cx="835660" cy="0"/>
          </a:xfrm>
          <a:custGeom>
            <a:avLst/>
            <a:gdLst/>
            <a:ahLst/>
            <a:cxnLst/>
            <a:rect l="l" t="t" r="r" b="b"/>
            <a:pathLst>
              <a:path w="835660">
                <a:moveTo>
                  <a:pt x="0" y="0"/>
                </a:moveTo>
                <a:lnTo>
                  <a:pt x="835151" y="0"/>
                </a:lnTo>
              </a:path>
            </a:pathLst>
          </a:custGeom>
          <a:ln w="4358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0070" y="4079748"/>
            <a:ext cx="205740" cy="139065"/>
          </a:xfrm>
          <a:custGeom>
            <a:avLst/>
            <a:gdLst/>
            <a:ahLst/>
            <a:cxnLst/>
            <a:rect l="l" t="t" r="r" b="b"/>
            <a:pathLst>
              <a:path w="205739" h="139064">
                <a:moveTo>
                  <a:pt x="205740" y="70104"/>
                </a:moveTo>
                <a:lnTo>
                  <a:pt x="0" y="0"/>
                </a:lnTo>
                <a:lnTo>
                  <a:pt x="0" y="138684"/>
                </a:lnTo>
                <a:lnTo>
                  <a:pt x="205740" y="701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36753" y="4447032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343" y="0"/>
                </a:lnTo>
              </a:path>
            </a:pathLst>
          </a:custGeom>
          <a:ln w="16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08382" y="4395216"/>
            <a:ext cx="155575" cy="105410"/>
          </a:xfrm>
          <a:custGeom>
            <a:avLst/>
            <a:gdLst/>
            <a:ahLst/>
            <a:cxnLst/>
            <a:rect l="l" t="t" r="r" b="b"/>
            <a:pathLst>
              <a:path w="155575" h="105410">
                <a:moveTo>
                  <a:pt x="155448" y="51816"/>
                </a:moveTo>
                <a:lnTo>
                  <a:pt x="0" y="0"/>
                </a:lnTo>
                <a:lnTo>
                  <a:pt x="0" y="105156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01346" y="5108447"/>
            <a:ext cx="475615" cy="0"/>
          </a:xfrm>
          <a:custGeom>
            <a:avLst/>
            <a:gdLst/>
            <a:ahLst/>
            <a:cxnLst/>
            <a:rect l="l" t="t" r="r" b="b"/>
            <a:pathLst>
              <a:path w="475614">
                <a:moveTo>
                  <a:pt x="0" y="0"/>
                </a:moveTo>
                <a:lnTo>
                  <a:pt x="475487" y="0"/>
                </a:lnTo>
              </a:path>
            </a:pathLst>
          </a:custGeom>
          <a:ln w="4358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0070" y="5038344"/>
            <a:ext cx="205740" cy="139065"/>
          </a:xfrm>
          <a:custGeom>
            <a:avLst/>
            <a:gdLst/>
            <a:ahLst/>
            <a:cxnLst/>
            <a:rect l="l" t="t" r="r" b="b"/>
            <a:pathLst>
              <a:path w="205739" h="139064">
                <a:moveTo>
                  <a:pt x="205740" y="70104"/>
                </a:moveTo>
                <a:lnTo>
                  <a:pt x="0" y="0"/>
                </a:lnTo>
                <a:lnTo>
                  <a:pt x="0" y="138684"/>
                </a:lnTo>
                <a:lnTo>
                  <a:pt x="205740" y="7010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62706" y="3733800"/>
            <a:ext cx="881380" cy="245745"/>
          </a:xfrm>
          <a:custGeom>
            <a:avLst/>
            <a:gdLst/>
            <a:ahLst/>
            <a:cxnLst/>
            <a:rect l="l" t="t" r="r" b="b"/>
            <a:pathLst>
              <a:path w="881379" h="245745">
                <a:moveTo>
                  <a:pt x="0" y="0"/>
                </a:moveTo>
                <a:lnTo>
                  <a:pt x="880871" y="245363"/>
                </a:lnTo>
              </a:path>
            </a:pathLst>
          </a:custGeom>
          <a:ln w="10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62706" y="3733800"/>
            <a:ext cx="190500" cy="637540"/>
          </a:xfrm>
          <a:custGeom>
            <a:avLst/>
            <a:gdLst/>
            <a:ahLst/>
            <a:cxnLst/>
            <a:rect l="l" t="t" r="r" b="b"/>
            <a:pathLst>
              <a:path w="190500" h="637539">
                <a:moveTo>
                  <a:pt x="0" y="0"/>
                </a:moveTo>
                <a:lnTo>
                  <a:pt x="0" y="539495"/>
                </a:lnTo>
                <a:lnTo>
                  <a:pt x="190499" y="637031"/>
                </a:lnTo>
              </a:path>
            </a:pathLst>
          </a:custGeom>
          <a:ln w="10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62706" y="4370832"/>
            <a:ext cx="190500" cy="638810"/>
          </a:xfrm>
          <a:custGeom>
            <a:avLst/>
            <a:gdLst/>
            <a:ahLst/>
            <a:cxnLst/>
            <a:rect l="l" t="t" r="r" b="b"/>
            <a:pathLst>
              <a:path w="190500" h="638810">
                <a:moveTo>
                  <a:pt x="0" y="638555"/>
                </a:moveTo>
                <a:lnTo>
                  <a:pt x="0" y="99059"/>
                </a:lnTo>
                <a:lnTo>
                  <a:pt x="190499" y="0"/>
                </a:lnTo>
              </a:path>
            </a:pathLst>
          </a:custGeom>
          <a:ln w="10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2706" y="4764023"/>
            <a:ext cx="881380" cy="245745"/>
          </a:xfrm>
          <a:custGeom>
            <a:avLst/>
            <a:gdLst/>
            <a:ahLst/>
            <a:cxnLst/>
            <a:rect l="l" t="t" r="r" b="b"/>
            <a:pathLst>
              <a:path w="881379" h="245745">
                <a:moveTo>
                  <a:pt x="0" y="245363"/>
                </a:moveTo>
                <a:lnTo>
                  <a:pt x="880871" y="0"/>
                </a:lnTo>
              </a:path>
            </a:pathLst>
          </a:custGeom>
          <a:ln w="10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578" y="3979164"/>
            <a:ext cx="0" cy="784860"/>
          </a:xfrm>
          <a:custGeom>
            <a:avLst/>
            <a:gdLst/>
            <a:ahLst/>
            <a:cxnLst/>
            <a:rect l="l" t="t" r="r" b="b"/>
            <a:pathLst>
              <a:path h="784860">
                <a:moveTo>
                  <a:pt x="0" y="0"/>
                </a:moveTo>
                <a:lnTo>
                  <a:pt x="0" y="784859"/>
                </a:lnTo>
              </a:path>
            </a:pathLst>
          </a:custGeom>
          <a:ln w="10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31862" y="3609846"/>
            <a:ext cx="35242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latin typeface="Arial"/>
                <a:cs typeface="Arial"/>
              </a:rPr>
              <a:t>A</a:t>
            </a:r>
            <a:r>
              <a:rPr sz="1300" spc="5" dirty="0">
                <a:latin typeface="Arial"/>
                <a:cs typeface="Arial"/>
              </a:rPr>
              <a:t>L</a:t>
            </a:r>
            <a:r>
              <a:rPr sz="1300" spc="10" dirty="0">
                <a:latin typeface="Arial"/>
                <a:cs typeface="Arial"/>
              </a:rPr>
              <a:t>U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3871" y="4458714"/>
            <a:ext cx="4533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007F00"/>
                </a:solidFill>
                <a:latin typeface="Arial"/>
                <a:cs typeface="Arial"/>
              </a:rPr>
              <a:t>R</a:t>
            </a:r>
            <a:r>
              <a:rPr sz="1100" b="1" spc="-5" dirty="0">
                <a:solidFill>
                  <a:srgbClr val="007F00"/>
                </a:solidFill>
                <a:latin typeface="Arial"/>
                <a:cs typeface="Arial"/>
              </a:rPr>
              <a:t>esu</a:t>
            </a:r>
            <a:r>
              <a:rPr sz="1100" b="1" spc="5" dirty="0">
                <a:solidFill>
                  <a:srgbClr val="007F00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007F00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01346" y="5108447"/>
            <a:ext cx="0" cy="1382395"/>
          </a:xfrm>
          <a:custGeom>
            <a:avLst/>
            <a:gdLst/>
            <a:ahLst/>
            <a:cxnLst/>
            <a:rect l="l" t="t" r="r" b="b"/>
            <a:pathLst>
              <a:path h="1382395">
                <a:moveTo>
                  <a:pt x="0" y="0"/>
                </a:moveTo>
                <a:lnTo>
                  <a:pt x="0" y="1382267"/>
                </a:lnTo>
              </a:path>
            </a:pathLst>
          </a:custGeom>
          <a:ln w="4358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41681" y="3724655"/>
            <a:ext cx="0" cy="861060"/>
          </a:xfrm>
          <a:custGeom>
            <a:avLst/>
            <a:gdLst/>
            <a:ahLst/>
            <a:cxnLst/>
            <a:rect l="l" t="t" r="r" b="b"/>
            <a:pathLst>
              <a:path h="861060">
                <a:moveTo>
                  <a:pt x="0" y="0"/>
                </a:moveTo>
                <a:lnTo>
                  <a:pt x="0" y="861059"/>
                </a:lnTo>
              </a:path>
            </a:pathLst>
          </a:custGeom>
          <a:ln w="16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87305" y="4381500"/>
            <a:ext cx="754380" cy="0"/>
          </a:xfrm>
          <a:custGeom>
            <a:avLst/>
            <a:gdLst/>
            <a:ahLst/>
            <a:cxnLst/>
            <a:rect l="l" t="t" r="r" b="b"/>
            <a:pathLst>
              <a:path w="754380">
                <a:moveTo>
                  <a:pt x="754376" y="0"/>
                </a:moveTo>
                <a:lnTo>
                  <a:pt x="0" y="0"/>
                </a:lnTo>
              </a:path>
            </a:pathLst>
          </a:custGeom>
          <a:ln w="16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09678" y="411784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4" y="32004"/>
                </a:moveTo>
                <a:lnTo>
                  <a:pt x="60078" y="19288"/>
                </a:lnTo>
                <a:lnTo>
                  <a:pt x="53530" y="9144"/>
                </a:lnTo>
                <a:lnTo>
                  <a:pt x="43838" y="2428"/>
                </a:lnTo>
                <a:lnTo>
                  <a:pt x="32004" y="0"/>
                </a:lnTo>
                <a:lnTo>
                  <a:pt x="19288" y="2428"/>
                </a:lnTo>
                <a:lnTo>
                  <a:pt x="9144" y="9144"/>
                </a:lnTo>
                <a:lnTo>
                  <a:pt x="2428" y="19288"/>
                </a:lnTo>
                <a:lnTo>
                  <a:pt x="0" y="32004"/>
                </a:lnTo>
                <a:lnTo>
                  <a:pt x="2428" y="43838"/>
                </a:lnTo>
                <a:lnTo>
                  <a:pt x="9144" y="53530"/>
                </a:lnTo>
                <a:lnTo>
                  <a:pt x="19288" y="60078"/>
                </a:lnTo>
                <a:lnTo>
                  <a:pt x="32004" y="62484"/>
                </a:lnTo>
                <a:lnTo>
                  <a:pt x="43838" y="60078"/>
                </a:lnTo>
                <a:lnTo>
                  <a:pt x="53530" y="53530"/>
                </a:lnTo>
                <a:lnTo>
                  <a:pt x="60078" y="43838"/>
                </a:lnTo>
                <a:lnTo>
                  <a:pt x="62484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09678" y="411784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3" y="32003"/>
                </a:moveTo>
                <a:lnTo>
                  <a:pt x="60078" y="19288"/>
                </a:lnTo>
                <a:lnTo>
                  <a:pt x="53530" y="9143"/>
                </a:lnTo>
                <a:lnTo>
                  <a:pt x="43838" y="2428"/>
                </a:lnTo>
                <a:lnTo>
                  <a:pt x="32003" y="0"/>
                </a:lnTo>
                <a:lnTo>
                  <a:pt x="19288" y="2428"/>
                </a:lnTo>
                <a:lnTo>
                  <a:pt x="9143" y="9143"/>
                </a:lnTo>
                <a:lnTo>
                  <a:pt x="2428" y="19288"/>
                </a:lnTo>
                <a:lnTo>
                  <a:pt x="0" y="32003"/>
                </a:lnTo>
                <a:lnTo>
                  <a:pt x="2428" y="43838"/>
                </a:lnTo>
                <a:lnTo>
                  <a:pt x="9143" y="53530"/>
                </a:lnTo>
                <a:lnTo>
                  <a:pt x="19288" y="60078"/>
                </a:lnTo>
                <a:lnTo>
                  <a:pt x="32003" y="62483"/>
                </a:lnTo>
                <a:lnTo>
                  <a:pt x="43838" y="60078"/>
                </a:lnTo>
                <a:lnTo>
                  <a:pt x="53530" y="53530"/>
                </a:lnTo>
                <a:lnTo>
                  <a:pt x="60078" y="43838"/>
                </a:lnTo>
                <a:lnTo>
                  <a:pt x="62483" y="32003"/>
                </a:lnTo>
                <a:close/>
              </a:path>
            </a:pathLst>
          </a:custGeom>
          <a:ln w="16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01297" y="4341115"/>
            <a:ext cx="79245" cy="80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50225" y="4422138"/>
            <a:ext cx="7467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Instruction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43578" y="4192523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16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64558" y="4140708"/>
            <a:ext cx="155575" cy="104139"/>
          </a:xfrm>
          <a:custGeom>
            <a:avLst/>
            <a:gdLst/>
            <a:ahLst/>
            <a:cxnLst/>
            <a:rect l="l" t="t" r="r" b="b"/>
            <a:pathLst>
              <a:path w="155575" h="104139">
                <a:moveTo>
                  <a:pt x="155448" y="51816"/>
                </a:moveTo>
                <a:lnTo>
                  <a:pt x="0" y="0"/>
                </a:lnTo>
                <a:lnTo>
                  <a:pt x="0" y="103632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394079" y="4080762"/>
            <a:ext cx="3124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5" dirty="0">
                <a:latin typeface="Arial"/>
                <a:cs typeface="Arial"/>
              </a:rPr>
              <a:t>Ze</a:t>
            </a:r>
            <a:r>
              <a:rPr sz="1100" i="1" spc="-10" dirty="0">
                <a:latin typeface="Arial"/>
                <a:cs typeface="Arial"/>
              </a:rPr>
              <a:t>r</a:t>
            </a:r>
            <a:r>
              <a:rPr sz="1100" i="1" dirty="0">
                <a:latin typeface="Arial"/>
                <a:cs typeface="Arial"/>
              </a:rPr>
              <a:t>o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12157" y="4507991"/>
            <a:ext cx="121920" cy="125095"/>
          </a:xfrm>
          <a:custGeom>
            <a:avLst/>
            <a:gdLst/>
            <a:ahLst/>
            <a:cxnLst/>
            <a:rect l="l" t="t" r="r" b="b"/>
            <a:pathLst>
              <a:path w="121920" h="125095">
                <a:moveTo>
                  <a:pt x="121919" y="0"/>
                </a:moveTo>
                <a:lnTo>
                  <a:pt x="0" y="124967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813178" y="4332222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00350" y="3941064"/>
            <a:ext cx="116205" cy="127000"/>
          </a:xfrm>
          <a:custGeom>
            <a:avLst/>
            <a:gdLst/>
            <a:ahLst/>
            <a:cxnLst/>
            <a:rect l="l" t="t" r="r" b="b"/>
            <a:pathLst>
              <a:path w="116204" h="127000">
                <a:moveTo>
                  <a:pt x="115823" y="0"/>
                </a:moveTo>
                <a:lnTo>
                  <a:pt x="0" y="126491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296799" y="3766818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88214" y="3662171"/>
            <a:ext cx="94615" cy="125095"/>
          </a:xfrm>
          <a:custGeom>
            <a:avLst/>
            <a:gdLst/>
            <a:ahLst/>
            <a:cxnLst/>
            <a:rect l="l" t="t" r="r" b="b"/>
            <a:pathLst>
              <a:path w="94614" h="125095">
                <a:moveTo>
                  <a:pt x="94487" y="0"/>
                </a:moveTo>
                <a:lnTo>
                  <a:pt x="0" y="124967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706000" y="3487926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01118" y="4085844"/>
            <a:ext cx="94615" cy="127000"/>
          </a:xfrm>
          <a:custGeom>
            <a:avLst/>
            <a:gdLst/>
            <a:ahLst/>
            <a:cxnLst/>
            <a:rect l="l" t="t" r="r" b="b"/>
            <a:pathLst>
              <a:path w="94614" h="127000">
                <a:moveTo>
                  <a:pt x="94487" y="0"/>
                </a:moveTo>
                <a:lnTo>
                  <a:pt x="0" y="126491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318904" y="3911598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301118" y="4698491"/>
            <a:ext cx="94615" cy="127000"/>
          </a:xfrm>
          <a:custGeom>
            <a:avLst/>
            <a:gdLst/>
            <a:ahLst/>
            <a:cxnLst/>
            <a:rect l="l" t="t" r="r" b="b"/>
            <a:pathLst>
              <a:path w="94614" h="127000">
                <a:moveTo>
                  <a:pt x="94487" y="0"/>
                </a:moveTo>
                <a:lnTo>
                  <a:pt x="0" y="126491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318904" y="4524245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170297" y="4559807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6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25746" y="4507992"/>
            <a:ext cx="155575" cy="105410"/>
          </a:xfrm>
          <a:custGeom>
            <a:avLst/>
            <a:gdLst/>
            <a:ahLst/>
            <a:cxnLst/>
            <a:rect l="l" t="t" r="r" b="b"/>
            <a:pathLst>
              <a:path w="155575" h="105410">
                <a:moveTo>
                  <a:pt x="155448" y="51816"/>
                </a:moveTo>
                <a:lnTo>
                  <a:pt x="0" y="0"/>
                </a:lnTo>
                <a:lnTo>
                  <a:pt x="0" y="105156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55641" y="5308091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771" y="0"/>
                </a:lnTo>
              </a:path>
            </a:pathLst>
          </a:custGeom>
          <a:ln w="16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22697" y="5256276"/>
            <a:ext cx="155575" cy="104139"/>
          </a:xfrm>
          <a:custGeom>
            <a:avLst/>
            <a:gdLst/>
            <a:ahLst/>
            <a:cxnLst/>
            <a:rect l="l" t="t" r="r" b="b"/>
            <a:pathLst>
              <a:path w="155575" h="104139">
                <a:moveTo>
                  <a:pt x="155448" y="51816"/>
                </a:moveTo>
                <a:lnTo>
                  <a:pt x="0" y="0"/>
                </a:lnTo>
                <a:lnTo>
                  <a:pt x="0" y="103632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22826" y="6428232"/>
            <a:ext cx="108585" cy="125095"/>
          </a:xfrm>
          <a:custGeom>
            <a:avLst/>
            <a:gdLst/>
            <a:ahLst/>
            <a:cxnLst/>
            <a:rect l="l" t="t" r="r" b="b"/>
            <a:pathLst>
              <a:path w="108584" h="125095">
                <a:moveTo>
                  <a:pt x="108203" y="0"/>
                </a:moveTo>
                <a:lnTo>
                  <a:pt x="0" y="124967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813178" y="6252461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498982" y="5905500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171" y="0"/>
                </a:lnTo>
              </a:path>
            </a:pathLst>
          </a:custGeom>
          <a:ln w="16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19962" y="5853684"/>
            <a:ext cx="155575" cy="104139"/>
          </a:xfrm>
          <a:custGeom>
            <a:avLst/>
            <a:gdLst/>
            <a:ahLst/>
            <a:cxnLst/>
            <a:rect l="l" t="t" r="r" b="b"/>
            <a:pathLst>
              <a:path w="155575" h="104139">
                <a:moveTo>
                  <a:pt x="155448" y="51816"/>
                </a:moveTo>
                <a:lnTo>
                  <a:pt x="0" y="0"/>
                </a:lnTo>
                <a:lnTo>
                  <a:pt x="0" y="103632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78330" y="4963667"/>
            <a:ext cx="657225" cy="944880"/>
          </a:xfrm>
          <a:custGeom>
            <a:avLst/>
            <a:gdLst/>
            <a:ahLst/>
            <a:cxnLst/>
            <a:rect l="l" t="t" r="r" b="b"/>
            <a:pathLst>
              <a:path w="657225" h="944879">
                <a:moveTo>
                  <a:pt x="0" y="944879"/>
                </a:moveTo>
                <a:lnTo>
                  <a:pt x="533399" y="941831"/>
                </a:lnTo>
                <a:lnTo>
                  <a:pt x="533399" y="0"/>
                </a:lnTo>
                <a:lnTo>
                  <a:pt x="656843" y="0"/>
                </a:lnTo>
              </a:path>
            </a:pathLst>
          </a:custGeom>
          <a:ln w="16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22982" y="4910328"/>
            <a:ext cx="155575" cy="105410"/>
          </a:xfrm>
          <a:custGeom>
            <a:avLst/>
            <a:gdLst/>
            <a:ahLst/>
            <a:cxnLst/>
            <a:rect l="l" t="t" r="r" b="b"/>
            <a:pathLst>
              <a:path w="155575" h="105410">
                <a:moveTo>
                  <a:pt x="155448" y="53340"/>
                </a:moveTo>
                <a:lnTo>
                  <a:pt x="0" y="0"/>
                </a:lnTo>
                <a:lnTo>
                  <a:pt x="0" y="105156"/>
                </a:lnTo>
                <a:lnTo>
                  <a:pt x="15544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26157" y="5843015"/>
            <a:ext cx="137160" cy="125095"/>
          </a:xfrm>
          <a:custGeom>
            <a:avLst/>
            <a:gdLst/>
            <a:ahLst/>
            <a:cxnLst/>
            <a:rect l="l" t="t" r="r" b="b"/>
            <a:pathLst>
              <a:path w="137160" h="125095">
                <a:moveTo>
                  <a:pt x="137159" y="0"/>
                </a:moveTo>
                <a:lnTo>
                  <a:pt x="0" y="124967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537847" y="5668769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743578" y="4553711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5">
                <a:moveTo>
                  <a:pt x="0" y="0"/>
                </a:moveTo>
                <a:lnTo>
                  <a:pt x="399287" y="0"/>
                </a:lnTo>
              </a:path>
            </a:pathLst>
          </a:custGeom>
          <a:ln w="4358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75510" y="4585715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19" y="0"/>
                </a:lnTo>
              </a:path>
            </a:pathLst>
          </a:custGeom>
          <a:ln w="4358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69642" y="4517136"/>
            <a:ext cx="207645" cy="137160"/>
          </a:xfrm>
          <a:custGeom>
            <a:avLst/>
            <a:gdLst/>
            <a:ahLst/>
            <a:cxnLst/>
            <a:rect l="l" t="t" r="r" b="b"/>
            <a:pathLst>
              <a:path w="207645" h="137160">
                <a:moveTo>
                  <a:pt x="207264" y="68580"/>
                </a:moveTo>
                <a:lnTo>
                  <a:pt x="0" y="0"/>
                </a:lnTo>
                <a:lnTo>
                  <a:pt x="0" y="137160"/>
                </a:lnTo>
                <a:lnTo>
                  <a:pt x="207264" y="685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02001" y="4585715"/>
            <a:ext cx="2569845" cy="722630"/>
          </a:xfrm>
          <a:custGeom>
            <a:avLst/>
            <a:gdLst/>
            <a:ahLst/>
            <a:cxnLst/>
            <a:rect l="l" t="t" r="r" b="b"/>
            <a:pathLst>
              <a:path w="2569845" h="722629">
                <a:moveTo>
                  <a:pt x="0" y="0"/>
                </a:moveTo>
                <a:lnTo>
                  <a:pt x="0" y="722375"/>
                </a:lnTo>
                <a:lnTo>
                  <a:pt x="2569463" y="722375"/>
                </a:lnTo>
              </a:path>
            </a:pathLst>
          </a:custGeom>
          <a:ln w="16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41681" y="4585715"/>
            <a:ext cx="1257300" cy="1320165"/>
          </a:xfrm>
          <a:custGeom>
            <a:avLst/>
            <a:gdLst/>
            <a:ahLst/>
            <a:cxnLst/>
            <a:rect l="l" t="t" r="r" b="b"/>
            <a:pathLst>
              <a:path w="1257300" h="1320164">
                <a:moveTo>
                  <a:pt x="0" y="0"/>
                </a:moveTo>
                <a:lnTo>
                  <a:pt x="0" y="1319783"/>
                </a:lnTo>
                <a:lnTo>
                  <a:pt x="1257299" y="1319783"/>
                </a:lnTo>
              </a:path>
            </a:pathLst>
          </a:custGeom>
          <a:ln w="16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87887" y="4708705"/>
            <a:ext cx="106064" cy="106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01346" y="5609844"/>
            <a:ext cx="6716395" cy="881380"/>
          </a:xfrm>
          <a:custGeom>
            <a:avLst/>
            <a:gdLst/>
            <a:ahLst/>
            <a:cxnLst/>
            <a:rect l="l" t="t" r="r" b="b"/>
            <a:pathLst>
              <a:path w="6716395" h="881379">
                <a:moveTo>
                  <a:pt x="0" y="880871"/>
                </a:moveTo>
                <a:lnTo>
                  <a:pt x="6716267" y="880871"/>
                </a:lnTo>
                <a:lnTo>
                  <a:pt x="6716267" y="0"/>
                </a:lnTo>
                <a:lnTo>
                  <a:pt x="6460235" y="0"/>
                </a:lnTo>
              </a:path>
            </a:pathLst>
          </a:custGeom>
          <a:ln w="4358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78430" y="4396740"/>
            <a:ext cx="251460" cy="754380"/>
          </a:xfrm>
          <a:custGeom>
            <a:avLst/>
            <a:gdLst/>
            <a:ahLst/>
            <a:cxnLst/>
            <a:rect l="l" t="t" r="r" b="b"/>
            <a:pathLst>
              <a:path w="251460" h="754379">
                <a:moveTo>
                  <a:pt x="251460" y="629412"/>
                </a:moveTo>
                <a:lnTo>
                  <a:pt x="251460" y="126492"/>
                </a:lnTo>
                <a:lnTo>
                  <a:pt x="241577" y="77152"/>
                </a:lnTo>
                <a:lnTo>
                  <a:pt x="214693" y="36957"/>
                </a:lnTo>
                <a:lnTo>
                  <a:pt x="174950" y="9906"/>
                </a:lnTo>
                <a:lnTo>
                  <a:pt x="126492" y="0"/>
                </a:lnTo>
                <a:lnTo>
                  <a:pt x="77152" y="9906"/>
                </a:lnTo>
                <a:lnTo>
                  <a:pt x="36957" y="36957"/>
                </a:lnTo>
                <a:lnTo>
                  <a:pt x="9906" y="77152"/>
                </a:lnTo>
                <a:lnTo>
                  <a:pt x="0" y="126492"/>
                </a:lnTo>
                <a:lnTo>
                  <a:pt x="0" y="629412"/>
                </a:lnTo>
                <a:lnTo>
                  <a:pt x="9906" y="677870"/>
                </a:lnTo>
                <a:lnTo>
                  <a:pt x="36957" y="717613"/>
                </a:lnTo>
                <a:lnTo>
                  <a:pt x="77152" y="744497"/>
                </a:lnTo>
                <a:lnTo>
                  <a:pt x="126492" y="754380"/>
                </a:lnTo>
                <a:lnTo>
                  <a:pt x="174950" y="744497"/>
                </a:lnTo>
                <a:lnTo>
                  <a:pt x="214693" y="717613"/>
                </a:lnTo>
                <a:lnTo>
                  <a:pt x="241577" y="677870"/>
                </a:lnTo>
                <a:lnTo>
                  <a:pt x="251460" y="629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78430" y="4396739"/>
            <a:ext cx="251460" cy="754380"/>
          </a:xfrm>
          <a:custGeom>
            <a:avLst/>
            <a:gdLst/>
            <a:ahLst/>
            <a:cxnLst/>
            <a:rect l="l" t="t" r="r" b="b"/>
            <a:pathLst>
              <a:path w="251460" h="754379">
                <a:moveTo>
                  <a:pt x="126491" y="754379"/>
                </a:moveTo>
                <a:lnTo>
                  <a:pt x="174950" y="744497"/>
                </a:lnTo>
                <a:lnTo>
                  <a:pt x="214693" y="717613"/>
                </a:lnTo>
                <a:lnTo>
                  <a:pt x="241577" y="677870"/>
                </a:lnTo>
                <a:lnTo>
                  <a:pt x="251459" y="629411"/>
                </a:lnTo>
                <a:lnTo>
                  <a:pt x="251459" y="126491"/>
                </a:lnTo>
                <a:lnTo>
                  <a:pt x="241577" y="77152"/>
                </a:lnTo>
                <a:lnTo>
                  <a:pt x="214693" y="36956"/>
                </a:lnTo>
                <a:lnTo>
                  <a:pt x="174950" y="9905"/>
                </a:lnTo>
                <a:lnTo>
                  <a:pt x="126491" y="0"/>
                </a:lnTo>
                <a:lnTo>
                  <a:pt x="77152" y="9905"/>
                </a:lnTo>
                <a:lnTo>
                  <a:pt x="36956" y="36956"/>
                </a:lnTo>
                <a:lnTo>
                  <a:pt x="9905" y="77152"/>
                </a:lnTo>
                <a:lnTo>
                  <a:pt x="0" y="126491"/>
                </a:lnTo>
                <a:lnTo>
                  <a:pt x="0" y="629411"/>
                </a:lnTo>
                <a:lnTo>
                  <a:pt x="9905" y="677870"/>
                </a:lnTo>
                <a:lnTo>
                  <a:pt x="36956" y="717613"/>
                </a:lnTo>
                <a:lnTo>
                  <a:pt x="77152" y="744497"/>
                </a:lnTo>
                <a:lnTo>
                  <a:pt x="126491" y="754379"/>
                </a:lnTo>
                <a:close/>
              </a:path>
            </a:pathLst>
          </a:custGeom>
          <a:ln w="10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232791" y="4495289"/>
            <a:ext cx="1422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240411" y="4662930"/>
            <a:ext cx="12700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508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U  X</a:t>
            </a:r>
            <a:endParaRPr sz="11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761617" y="4545331"/>
            <a:ext cx="79245" cy="807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21330" y="4698491"/>
            <a:ext cx="129539" cy="127000"/>
          </a:xfrm>
          <a:custGeom>
            <a:avLst/>
            <a:gdLst/>
            <a:ahLst/>
            <a:cxnLst/>
            <a:rect l="l" t="t" r="r" b="b"/>
            <a:pathLst>
              <a:path w="129539" h="127000">
                <a:moveTo>
                  <a:pt x="129539" y="0"/>
                </a:moveTo>
                <a:lnTo>
                  <a:pt x="0" y="126491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526923" y="4524245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921374" y="5201412"/>
            <a:ext cx="251460" cy="754380"/>
          </a:xfrm>
          <a:custGeom>
            <a:avLst/>
            <a:gdLst/>
            <a:ahLst/>
            <a:cxnLst/>
            <a:rect l="l" t="t" r="r" b="b"/>
            <a:pathLst>
              <a:path w="251459" h="754379">
                <a:moveTo>
                  <a:pt x="251460" y="629412"/>
                </a:moveTo>
                <a:lnTo>
                  <a:pt x="251460" y="126492"/>
                </a:lnTo>
                <a:lnTo>
                  <a:pt x="241554" y="77152"/>
                </a:lnTo>
                <a:lnTo>
                  <a:pt x="214503" y="36957"/>
                </a:lnTo>
                <a:lnTo>
                  <a:pt x="174307" y="9906"/>
                </a:lnTo>
                <a:lnTo>
                  <a:pt x="124968" y="0"/>
                </a:lnTo>
                <a:lnTo>
                  <a:pt x="76509" y="9906"/>
                </a:lnTo>
                <a:lnTo>
                  <a:pt x="36766" y="36957"/>
                </a:lnTo>
                <a:lnTo>
                  <a:pt x="9882" y="77152"/>
                </a:lnTo>
                <a:lnTo>
                  <a:pt x="0" y="126492"/>
                </a:lnTo>
                <a:lnTo>
                  <a:pt x="0" y="629412"/>
                </a:lnTo>
                <a:lnTo>
                  <a:pt x="9882" y="677870"/>
                </a:lnTo>
                <a:lnTo>
                  <a:pt x="36766" y="717613"/>
                </a:lnTo>
                <a:lnTo>
                  <a:pt x="76509" y="744497"/>
                </a:lnTo>
                <a:lnTo>
                  <a:pt x="124968" y="754380"/>
                </a:lnTo>
                <a:lnTo>
                  <a:pt x="174307" y="744497"/>
                </a:lnTo>
                <a:lnTo>
                  <a:pt x="214503" y="717613"/>
                </a:lnTo>
                <a:lnTo>
                  <a:pt x="241554" y="677870"/>
                </a:lnTo>
                <a:lnTo>
                  <a:pt x="251460" y="629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921374" y="5201411"/>
            <a:ext cx="251460" cy="754380"/>
          </a:xfrm>
          <a:custGeom>
            <a:avLst/>
            <a:gdLst/>
            <a:ahLst/>
            <a:cxnLst/>
            <a:rect l="l" t="t" r="r" b="b"/>
            <a:pathLst>
              <a:path w="251459" h="754379">
                <a:moveTo>
                  <a:pt x="124967" y="754379"/>
                </a:moveTo>
                <a:lnTo>
                  <a:pt x="174307" y="744497"/>
                </a:lnTo>
                <a:lnTo>
                  <a:pt x="214502" y="717613"/>
                </a:lnTo>
                <a:lnTo>
                  <a:pt x="241553" y="677870"/>
                </a:lnTo>
                <a:lnTo>
                  <a:pt x="251459" y="629411"/>
                </a:lnTo>
                <a:lnTo>
                  <a:pt x="251459" y="126491"/>
                </a:lnTo>
                <a:lnTo>
                  <a:pt x="241553" y="77152"/>
                </a:lnTo>
                <a:lnTo>
                  <a:pt x="214502" y="36956"/>
                </a:lnTo>
                <a:lnTo>
                  <a:pt x="174307" y="9905"/>
                </a:lnTo>
                <a:lnTo>
                  <a:pt x="124967" y="0"/>
                </a:lnTo>
                <a:lnTo>
                  <a:pt x="76509" y="9905"/>
                </a:lnTo>
                <a:lnTo>
                  <a:pt x="36766" y="36956"/>
                </a:lnTo>
                <a:lnTo>
                  <a:pt x="9882" y="77152"/>
                </a:lnTo>
                <a:lnTo>
                  <a:pt x="0" y="126491"/>
                </a:lnTo>
                <a:lnTo>
                  <a:pt x="0" y="629411"/>
                </a:lnTo>
                <a:lnTo>
                  <a:pt x="9882" y="677870"/>
                </a:lnTo>
                <a:lnTo>
                  <a:pt x="36766" y="717613"/>
                </a:lnTo>
                <a:lnTo>
                  <a:pt x="76509" y="744497"/>
                </a:lnTo>
                <a:lnTo>
                  <a:pt x="124967" y="754379"/>
                </a:lnTo>
                <a:close/>
              </a:path>
            </a:pathLst>
          </a:custGeom>
          <a:ln w="10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8975734" y="5299961"/>
            <a:ext cx="14224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5080" indent="-762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M  U</a:t>
            </a:r>
            <a:endParaRPr sz="11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986401" y="5635241"/>
            <a:ext cx="1193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645529" y="5358383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5">
                <a:moveTo>
                  <a:pt x="0" y="0"/>
                </a:moveTo>
                <a:lnTo>
                  <a:pt x="132587" y="0"/>
                </a:lnTo>
              </a:path>
            </a:pathLst>
          </a:custGeom>
          <a:ln w="16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764402" y="5306568"/>
            <a:ext cx="157480" cy="105410"/>
          </a:xfrm>
          <a:custGeom>
            <a:avLst/>
            <a:gdLst/>
            <a:ahLst/>
            <a:cxnLst/>
            <a:rect l="l" t="t" r="r" b="b"/>
            <a:pathLst>
              <a:path w="157479" h="105410">
                <a:moveTo>
                  <a:pt x="156972" y="51816"/>
                </a:moveTo>
                <a:lnTo>
                  <a:pt x="0" y="0"/>
                </a:lnTo>
                <a:lnTo>
                  <a:pt x="0" y="105156"/>
                </a:lnTo>
                <a:lnTo>
                  <a:pt x="15697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90595" y="4501441"/>
            <a:ext cx="106064" cy="106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15290" y="460552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4358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70738" y="4535424"/>
            <a:ext cx="205740" cy="139065"/>
          </a:xfrm>
          <a:custGeom>
            <a:avLst/>
            <a:gdLst/>
            <a:ahLst/>
            <a:cxnLst/>
            <a:rect l="l" t="t" r="r" b="b"/>
            <a:pathLst>
              <a:path w="205739" h="139064">
                <a:moveTo>
                  <a:pt x="205740" y="70104"/>
                </a:moveTo>
                <a:lnTo>
                  <a:pt x="0" y="0"/>
                </a:lnTo>
                <a:lnTo>
                  <a:pt x="0" y="138684"/>
                </a:lnTo>
                <a:lnTo>
                  <a:pt x="205740" y="7010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50953" y="4306823"/>
            <a:ext cx="128270" cy="125095"/>
          </a:xfrm>
          <a:custGeom>
            <a:avLst/>
            <a:gdLst/>
            <a:ahLst/>
            <a:cxnLst/>
            <a:rect l="l" t="t" r="r" b="b"/>
            <a:pathLst>
              <a:path w="128269" h="125095">
                <a:moveTo>
                  <a:pt x="128015" y="0"/>
                </a:moveTo>
                <a:lnTo>
                  <a:pt x="0" y="124967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756548" y="4131054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276478" y="3517392"/>
            <a:ext cx="1399540" cy="1760220"/>
          </a:xfrm>
          <a:custGeom>
            <a:avLst/>
            <a:gdLst/>
            <a:ahLst/>
            <a:cxnLst/>
            <a:rect l="l" t="t" r="r" b="b"/>
            <a:pathLst>
              <a:path w="1399539" h="1760220">
                <a:moveTo>
                  <a:pt x="0" y="0"/>
                </a:moveTo>
                <a:lnTo>
                  <a:pt x="0" y="1760220"/>
                </a:lnTo>
                <a:lnTo>
                  <a:pt x="1399032" y="1760220"/>
                </a:lnTo>
                <a:lnTo>
                  <a:pt x="13990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76477" y="3517391"/>
            <a:ext cx="1399540" cy="1760220"/>
          </a:xfrm>
          <a:custGeom>
            <a:avLst/>
            <a:gdLst/>
            <a:ahLst/>
            <a:cxnLst/>
            <a:rect l="l" t="t" r="r" b="b"/>
            <a:pathLst>
              <a:path w="1399539" h="1760220">
                <a:moveTo>
                  <a:pt x="0" y="1760219"/>
                </a:moveTo>
                <a:lnTo>
                  <a:pt x="1399031" y="1760219"/>
                </a:lnTo>
                <a:lnTo>
                  <a:pt x="1399031" y="0"/>
                </a:lnTo>
                <a:lnTo>
                  <a:pt x="0" y="0"/>
                </a:lnTo>
                <a:lnTo>
                  <a:pt x="0" y="1760219"/>
                </a:lnTo>
                <a:close/>
              </a:path>
            </a:pathLst>
          </a:custGeom>
          <a:ln w="10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3331348" y="3529074"/>
            <a:ext cx="50990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Read  Reg.</a:t>
            </a:r>
            <a:r>
              <a:rPr sz="11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#1</a:t>
            </a:r>
            <a:endParaRPr sz="11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580"/>
              </a:spcBef>
            </a:pP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Read  Reg.</a:t>
            </a:r>
            <a:r>
              <a:rPr sz="11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#2</a:t>
            </a:r>
            <a:endParaRPr sz="1100">
              <a:latin typeface="Arial"/>
              <a:cs typeface="Arial"/>
            </a:endParaRPr>
          </a:p>
          <a:p>
            <a:pPr marR="152400">
              <a:lnSpc>
                <a:spcPct val="100000"/>
              </a:lnSpc>
              <a:spcBef>
                <a:spcPts val="800"/>
              </a:spcBef>
            </a:pPr>
            <a:r>
              <a:rPr sz="1100" b="1" dirty="0">
                <a:solidFill>
                  <a:srgbClr val="007F00"/>
                </a:solidFill>
                <a:latin typeface="Arial"/>
                <a:cs typeface="Arial"/>
              </a:rPr>
              <a:t>W</a:t>
            </a:r>
            <a:r>
              <a:rPr sz="1100" b="1" spc="-10" dirty="0">
                <a:solidFill>
                  <a:srgbClr val="007F00"/>
                </a:solidFill>
                <a:latin typeface="Arial"/>
                <a:cs typeface="Arial"/>
              </a:rPr>
              <a:t>r</a:t>
            </a:r>
            <a:r>
              <a:rPr sz="1100" b="1" spc="5" dirty="0">
                <a:solidFill>
                  <a:srgbClr val="007F00"/>
                </a:solidFill>
                <a:latin typeface="Arial"/>
                <a:cs typeface="Arial"/>
              </a:rPr>
              <a:t>i</a:t>
            </a:r>
            <a:r>
              <a:rPr sz="1100" b="1" spc="-10" dirty="0">
                <a:solidFill>
                  <a:srgbClr val="007F00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007F00"/>
                </a:solidFill>
                <a:latin typeface="Arial"/>
                <a:cs typeface="Arial"/>
              </a:rPr>
              <a:t>e  </a:t>
            </a:r>
            <a:r>
              <a:rPr sz="1100" b="1" spc="-5" dirty="0">
                <a:solidFill>
                  <a:srgbClr val="007F00"/>
                </a:solidFill>
                <a:latin typeface="Arial"/>
                <a:cs typeface="Arial"/>
              </a:rPr>
              <a:t>Reg.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331348" y="5004305"/>
            <a:ext cx="7035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007F00"/>
                </a:solidFill>
                <a:latin typeface="Arial"/>
                <a:cs typeface="Arial"/>
              </a:rPr>
              <a:t>Write</a:t>
            </a:r>
            <a:r>
              <a:rPr sz="1100" b="1" spc="-5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07F00"/>
                </a:solidFill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122304" y="3824730"/>
            <a:ext cx="50990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5494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d 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11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#1</a:t>
            </a:r>
            <a:endParaRPr sz="11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122304" y="4405374"/>
            <a:ext cx="50990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5494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ea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d  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1100" b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#2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433706" y="4149851"/>
            <a:ext cx="0" cy="294640"/>
          </a:xfrm>
          <a:custGeom>
            <a:avLst/>
            <a:gdLst/>
            <a:ahLst/>
            <a:cxnLst/>
            <a:rect l="l" t="t" r="r" b="b"/>
            <a:pathLst>
              <a:path h="294639">
                <a:moveTo>
                  <a:pt x="0" y="0"/>
                </a:moveTo>
                <a:lnTo>
                  <a:pt x="0" y="294131"/>
                </a:lnTo>
              </a:path>
            </a:pathLst>
          </a:custGeom>
          <a:ln w="16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381435" y="4099105"/>
            <a:ext cx="106064" cy="1060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241681" y="4762500"/>
            <a:ext cx="233679" cy="0"/>
          </a:xfrm>
          <a:custGeom>
            <a:avLst/>
            <a:gdLst/>
            <a:ahLst/>
            <a:cxnLst/>
            <a:rect l="l" t="t" r="r" b="b"/>
            <a:pathLst>
              <a:path w="233680">
                <a:moveTo>
                  <a:pt x="0" y="0"/>
                </a:moveTo>
                <a:lnTo>
                  <a:pt x="233171" y="0"/>
                </a:lnTo>
              </a:path>
            </a:pathLst>
          </a:custGeom>
          <a:ln w="4358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58090" y="4693920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39" h="137160">
                <a:moveTo>
                  <a:pt x="205740" y="68580"/>
                </a:moveTo>
                <a:lnTo>
                  <a:pt x="0" y="0"/>
                </a:lnTo>
                <a:lnTo>
                  <a:pt x="0" y="137160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929006" y="4541520"/>
            <a:ext cx="94615" cy="127000"/>
          </a:xfrm>
          <a:custGeom>
            <a:avLst/>
            <a:gdLst/>
            <a:ahLst/>
            <a:cxnLst/>
            <a:rect l="l" t="t" r="r" b="b"/>
            <a:pathLst>
              <a:path w="94614" h="127000">
                <a:moveTo>
                  <a:pt x="94487" y="0"/>
                </a:moveTo>
                <a:lnTo>
                  <a:pt x="0" y="126491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2948316" y="4367274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142865" y="4553711"/>
            <a:ext cx="1607820" cy="1245235"/>
          </a:xfrm>
          <a:custGeom>
            <a:avLst/>
            <a:gdLst/>
            <a:ahLst/>
            <a:cxnLst/>
            <a:rect l="l" t="t" r="r" b="b"/>
            <a:pathLst>
              <a:path w="1607820" h="1245235">
                <a:moveTo>
                  <a:pt x="0" y="0"/>
                </a:moveTo>
                <a:lnTo>
                  <a:pt x="0" y="1245107"/>
                </a:lnTo>
                <a:lnTo>
                  <a:pt x="1607819" y="1245107"/>
                </a:lnTo>
              </a:path>
            </a:pathLst>
          </a:custGeom>
          <a:ln w="43580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33922" y="5730240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40" h="137160">
                <a:moveTo>
                  <a:pt x="205740" y="68580"/>
                </a:moveTo>
                <a:lnTo>
                  <a:pt x="0" y="0"/>
                </a:lnTo>
                <a:lnTo>
                  <a:pt x="0" y="137160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682617" y="5265419"/>
            <a:ext cx="117475" cy="125095"/>
          </a:xfrm>
          <a:custGeom>
            <a:avLst/>
            <a:gdLst/>
            <a:ahLst/>
            <a:cxnLst/>
            <a:rect l="l" t="t" r="r" b="b"/>
            <a:pathLst>
              <a:path w="117475" h="125095">
                <a:moveTo>
                  <a:pt x="117347" y="0"/>
                </a:moveTo>
                <a:lnTo>
                  <a:pt x="0" y="124967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6679066" y="5089649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301362" y="5751576"/>
            <a:ext cx="117475" cy="127000"/>
          </a:xfrm>
          <a:custGeom>
            <a:avLst/>
            <a:gdLst/>
            <a:ahLst/>
            <a:cxnLst/>
            <a:rect l="l" t="t" r="r" b="b"/>
            <a:pathLst>
              <a:path w="117475" h="127000">
                <a:moveTo>
                  <a:pt x="117347" y="0"/>
                </a:moveTo>
                <a:lnTo>
                  <a:pt x="0" y="126491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7297811" y="5577329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481194" y="4050792"/>
            <a:ext cx="1012190" cy="1508760"/>
          </a:xfrm>
          <a:custGeom>
            <a:avLst/>
            <a:gdLst/>
            <a:ahLst/>
            <a:cxnLst/>
            <a:rect l="l" t="t" r="r" b="b"/>
            <a:pathLst>
              <a:path w="1012190" h="1508760">
                <a:moveTo>
                  <a:pt x="0" y="0"/>
                </a:moveTo>
                <a:lnTo>
                  <a:pt x="0" y="1508760"/>
                </a:lnTo>
                <a:lnTo>
                  <a:pt x="1011936" y="1508760"/>
                </a:lnTo>
                <a:lnTo>
                  <a:pt x="10119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481193" y="4050791"/>
            <a:ext cx="1012190" cy="1508760"/>
          </a:xfrm>
          <a:custGeom>
            <a:avLst/>
            <a:gdLst/>
            <a:ahLst/>
            <a:cxnLst/>
            <a:rect l="l" t="t" r="r" b="b"/>
            <a:pathLst>
              <a:path w="1012190" h="1508760">
                <a:moveTo>
                  <a:pt x="0" y="1508759"/>
                </a:moveTo>
                <a:lnTo>
                  <a:pt x="1011935" y="1508759"/>
                </a:lnTo>
                <a:lnTo>
                  <a:pt x="1011935" y="0"/>
                </a:lnTo>
                <a:lnTo>
                  <a:pt x="0" y="0"/>
                </a:lnTo>
                <a:lnTo>
                  <a:pt x="0" y="1508759"/>
                </a:lnTo>
                <a:close/>
              </a:path>
            </a:pathLst>
          </a:custGeom>
          <a:ln w="10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7471547" y="3719574"/>
            <a:ext cx="10312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Arial"/>
                <a:cs typeface="Arial"/>
              </a:rPr>
              <a:t>Data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Memory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535994" y="4449570"/>
            <a:ext cx="5264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i="1" spc="-5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536062" y="5112510"/>
            <a:ext cx="33909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Arial"/>
                <a:cs typeface="Arial"/>
              </a:rPr>
              <a:t>W</a:t>
            </a:r>
            <a:r>
              <a:rPr sz="1100" i="1" spc="-10" dirty="0">
                <a:latin typeface="Arial"/>
                <a:cs typeface="Arial"/>
              </a:rPr>
              <a:t>r</a:t>
            </a:r>
            <a:r>
              <a:rPr sz="1100" i="1" spc="5" dirty="0">
                <a:latin typeface="Arial"/>
                <a:cs typeface="Arial"/>
              </a:rPr>
              <a:t>i</a:t>
            </a:r>
            <a:r>
              <a:rPr sz="1100" i="1" spc="-10" dirty="0">
                <a:latin typeface="Arial"/>
                <a:cs typeface="Arial"/>
              </a:rPr>
              <a:t>t</a:t>
            </a:r>
            <a:r>
              <a:rPr sz="1100" i="1" dirty="0">
                <a:latin typeface="Arial"/>
                <a:cs typeface="Arial"/>
              </a:rPr>
              <a:t>e  </a:t>
            </a:r>
            <a:r>
              <a:rPr sz="1100" i="1" spc="-5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102990" y="4614162"/>
            <a:ext cx="3467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 marR="5080" indent="-40005">
              <a:lnSpc>
                <a:spcPct val="100000"/>
              </a:lnSpc>
              <a:spcBef>
                <a:spcPts val="100"/>
              </a:spcBef>
            </a:pPr>
            <a:r>
              <a:rPr sz="1100" i="1" spc="-10" dirty="0">
                <a:latin typeface="Arial"/>
                <a:cs typeface="Arial"/>
              </a:rPr>
              <a:t>R</a:t>
            </a:r>
            <a:r>
              <a:rPr sz="1100" i="1" spc="-5" dirty="0">
                <a:latin typeface="Arial"/>
                <a:cs typeface="Arial"/>
              </a:rPr>
              <a:t>ea</a:t>
            </a:r>
            <a:r>
              <a:rPr sz="1100" i="1" dirty="0">
                <a:latin typeface="Arial"/>
                <a:cs typeface="Arial"/>
              </a:rPr>
              <a:t>d 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-5" dirty="0">
                <a:latin typeface="Arial"/>
                <a:cs typeface="Arial"/>
              </a:rPr>
              <a:t>a</a:t>
            </a:r>
            <a:r>
              <a:rPr sz="1100" i="1" spc="-10" dirty="0">
                <a:latin typeface="Arial"/>
                <a:cs typeface="Arial"/>
              </a:rPr>
              <a:t>t</a:t>
            </a:r>
            <a:r>
              <a:rPr sz="1100" i="1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8493129" y="4792979"/>
            <a:ext cx="152400" cy="565785"/>
          </a:xfrm>
          <a:custGeom>
            <a:avLst/>
            <a:gdLst/>
            <a:ahLst/>
            <a:cxnLst/>
            <a:rect l="l" t="t" r="r" b="b"/>
            <a:pathLst>
              <a:path w="152400" h="565785">
                <a:moveTo>
                  <a:pt x="0" y="0"/>
                </a:moveTo>
                <a:lnTo>
                  <a:pt x="152399" y="0"/>
                </a:lnTo>
                <a:lnTo>
                  <a:pt x="152399" y="565403"/>
                </a:lnTo>
              </a:path>
            </a:pathLst>
          </a:custGeom>
          <a:ln w="16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875410" y="5553455"/>
            <a:ext cx="548640" cy="704215"/>
          </a:xfrm>
          <a:custGeom>
            <a:avLst/>
            <a:gdLst/>
            <a:ahLst/>
            <a:cxnLst/>
            <a:rect l="l" t="t" r="r" b="b"/>
            <a:pathLst>
              <a:path w="548639" h="704214">
                <a:moveTo>
                  <a:pt x="548640" y="352044"/>
                </a:moveTo>
                <a:lnTo>
                  <a:pt x="545685" y="300219"/>
                </a:lnTo>
                <a:lnTo>
                  <a:pt x="537098" y="250690"/>
                </a:lnTo>
                <a:lnTo>
                  <a:pt x="523289" y="204012"/>
                </a:lnTo>
                <a:lnTo>
                  <a:pt x="504671" y="160741"/>
                </a:lnTo>
                <a:lnTo>
                  <a:pt x="481657" y="121434"/>
                </a:lnTo>
                <a:lnTo>
                  <a:pt x="454658" y="86648"/>
                </a:lnTo>
                <a:lnTo>
                  <a:pt x="424086" y="56938"/>
                </a:lnTo>
                <a:lnTo>
                  <a:pt x="390354" y="32862"/>
                </a:lnTo>
                <a:lnTo>
                  <a:pt x="353874" y="14976"/>
                </a:lnTo>
                <a:lnTo>
                  <a:pt x="315059" y="3836"/>
                </a:lnTo>
                <a:lnTo>
                  <a:pt x="274320" y="0"/>
                </a:lnTo>
                <a:lnTo>
                  <a:pt x="233924" y="3836"/>
                </a:lnTo>
                <a:lnTo>
                  <a:pt x="195321" y="14976"/>
                </a:lnTo>
                <a:lnTo>
                  <a:pt x="158944" y="32862"/>
                </a:lnTo>
                <a:lnTo>
                  <a:pt x="125226" y="56938"/>
                </a:lnTo>
                <a:lnTo>
                  <a:pt x="94600" y="86648"/>
                </a:lnTo>
                <a:lnTo>
                  <a:pt x="67497" y="121434"/>
                </a:lnTo>
                <a:lnTo>
                  <a:pt x="44352" y="160741"/>
                </a:lnTo>
                <a:lnTo>
                  <a:pt x="25597" y="204012"/>
                </a:lnTo>
                <a:lnTo>
                  <a:pt x="11665" y="250690"/>
                </a:lnTo>
                <a:lnTo>
                  <a:pt x="2988" y="300219"/>
                </a:lnTo>
                <a:lnTo>
                  <a:pt x="0" y="352044"/>
                </a:lnTo>
                <a:lnTo>
                  <a:pt x="2988" y="404211"/>
                </a:lnTo>
                <a:lnTo>
                  <a:pt x="11665" y="453953"/>
                </a:lnTo>
                <a:lnTo>
                  <a:pt x="25597" y="500735"/>
                </a:lnTo>
                <a:lnTo>
                  <a:pt x="44352" y="544019"/>
                </a:lnTo>
                <a:lnTo>
                  <a:pt x="67497" y="583271"/>
                </a:lnTo>
                <a:lnTo>
                  <a:pt x="94600" y="617955"/>
                </a:lnTo>
                <a:lnTo>
                  <a:pt x="125226" y="647533"/>
                </a:lnTo>
                <a:lnTo>
                  <a:pt x="158944" y="671472"/>
                </a:lnTo>
                <a:lnTo>
                  <a:pt x="195321" y="689235"/>
                </a:lnTo>
                <a:lnTo>
                  <a:pt x="233924" y="700285"/>
                </a:lnTo>
                <a:lnTo>
                  <a:pt x="274320" y="704088"/>
                </a:lnTo>
                <a:lnTo>
                  <a:pt x="315059" y="700285"/>
                </a:lnTo>
                <a:lnTo>
                  <a:pt x="353874" y="689235"/>
                </a:lnTo>
                <a:lnTo>
                  <a:pt x="390354" y="671472"/>
                </a:lnTo>
                <a:lnTo>
                  <a:pt x="424086" y="647533"/>
                </a:lnTo>
                <a:lnTo>
                  <a:pt x="454658" y="617955"/>
                </a:lnTo>
                <a:lnTo>
                  <a:pt x="481657" y="583271"/>
                </a:lnTo>
                <a:lnTo>
                  <a:pt x="504671" y="544019"/>
                </a:lnTo>
                <a:lnTo>
                  <a:pt x="523289" y="500735"/>
                </a:lnTo>
                <a:lnTo>
                  <a:pt x="537098" y="453953"/>
                </a:lnTo>
                <a:lnTo>
                  <a:pt x="545685" y="404211"/>
                </a:lnTo>
                <a:lnTo>
                  <a:pt x="548640" y="352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875409" y="5553455"/>
            <a:ext cx="548640" cy="704215"/>
          </a:xfrm>
          <a:custGeom>
            <a:avLst/>
            <a:gdLst/>
            <a:ahLst/>
            <a:cxnLst/>
            <a:rect l="l" t="t" r="r" b="b"/>
            <a:pathLst>
              <a:path w="548639" h="704214">
                <a:moveTo>
                  <a:pt x="548639" y="352043"/>
                </a:moveTo>
                <a:lnTo>
                  <a:pt x="545685" y="300219"/>
                </a:lnTo>
                <a:lnTo>
                  <a:pt x="537098" y="250690"/>
                </a:lnTo>
                <a:lnTo>
                  <a:pt x="523289" y="204012"/>
                </a:lnTo>
                <a:lnTo>
                  <a:pt x="504671" y="160741"/>
                </a:lnTo>
                <a:lnTo>
                  <a:pt x="481657" y="121434"/>
                </a:lnTo>
                <a:lnTo>
                  <a:pt x="454658" y="86648"/>
                </a:lnTo>
                <a:lnTo>
                  <a:pt x="424086" y="56938"/>
                </a:lnTo>
                <a:lnTo>
                  <a:pt x="390354" y="32862"/>
                </a:lnTo>
                <a:lnTo>
                  <a:pt x="353874" y="14976"/>
                </a:lnTo>
                <a:lnTo>
                  <a:pt x="315059" y="3836"/>
                </a:lnTo>
                <a:lnTo>
                  <a:pt x="274319" y="0"/>
                </a:lnTo>
                <a:lnTo>
                  <a:pt x="233924" y="3836"/>
                </a:lnTo>
                <a:lnTo>
                  <a:pt x="195321" y="14976"/>
                </a:lnTo>
                <a:lnTo>
                  <a:pt x="158944" y="32862"/>
                </a:lnTo>
                <a:lnTo>
                  <a:pt x="125226" y="56938"/>
                </a:lnTo>
                <a:lnTo>
                  <a:pt x="94600" y="86648"/>
                </a:lnTo>
                <a:lnTo>
                  <a:pt x="67497" y="121434"/>
                </a:lnTo>
                <a:lnTo>
                  <a:pt x="44352" y="160741"/>
                </a:lnTo>
                <a:lnTo>
                  <a:pt x="25597" y="204012"/>
                </a:lnTo>
                <a:lnTo>
                  <a:pt x="11665" y="250690"/>
                </a:lnTo>
                <a:lnTo>
                  <a:pt x="2988" y="300219"/>
                </a:lnTo>
                <a:lnTo>
                  <a:pt x="0" y="352043"/>
                </a:lnTo>
                <a:lnTo>
                  <a:pt x="2988" y="404211"/>
                </a:lnTo>
                <a:lnTo>
                  <a:pt x="11665" y="453953"/>
                </a:lnTo>
                <a:lnTo>
                  <a:pt x="25597" y="500735"/>
                </a:lnTo>
                <a:lnTo>
                  <a:pt x="44352" y="544019"/>
                </a:lnTo>
                <a:lnTo>
                  <a:pt x="67497" y="583271"/>
                </a:lnTo>
                <a:lnTo>
                  <a:pt x="94600" y="617955"/>
                </a:lnTo>
                <a:lnTo>
                  <a:pt x="125226" y="647533"/>
                </a:lnTo>
                <a:lnTo>
                  <a:pt x="158944" y="671472"/>
                </a:lnTo>
                <a:lnTo>
                  <a:pt x="195321" y="689234"/>
                </a:lnTo>
                <a:lnTo>
                  <a:pt x="233924" y="700285"/>
                </a:lnTo>
                <a:lnTo>
                  <a:pt x="274319" y="704087"/>
                </a:lnTo>
                <a:lnTo>
                  <a:pt x="315059" y="700285"/>
                </a:lnTo>
                <a:lnTo>
                  <a:pt x="353874" y="689234"/>
                </a:lnTo>
                <a:lnTo>
                  <a:pt x="390354" y="671472"/>
                </a:lnTo>
                <a:lnTo>
                  <a:pt x="424086" y="647533"/>
                </a:lnTo>
                <a:lnTo>
                  <a:pt x="454658" y="617955"/>
                </a:lnTo>
                <a:lnTo>
                  <a:pt x="481657" y="583271"/>
                </a:lnTo>
                <a:lnTo>
                  <a:pt x="504671" y="544019"/>
                </a:lnTo>
                <a:lnTo>
                  <a:pt x="523289" y="500735"/>
                </a:lnTo>
                <a:lnTo>
                  <a:pt x="537098" y="453953"/>
                </a:lnTo>
                <a:lnTo>
                  <a:pt x="545685" y="404211"/>
                </a:lnTo>
                <a:lnTo>
                  <a:pt x="548639" y="352043"/>
                </a:lnTo>
                <a:close/>
              </a:path>
            </a:pathLst>
          </a:custGeom>
          <a:ln w="10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3926724" y="5729729"/>
            <a:ext cx="445134" cy="3263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73025">
              <a:lnSpc>
                <a:spcPct val="104200"/>
              </a:lnSpc>
              <a:spcBef>
                <a:spcPts val="85"/>
              </a:spcBef>
            </a:pPr>
            <a:r>
              <a:rPr sz="950" b="1" spc="20" dirty="0">
                <a:latin typeface="Arial"/>
                <a:cs typeface="Arial"/>
              </a:rPr>
              <a:t>Sign  Ex</a:t>
            </a:r>
            <a:r>
              <a:rPr sz="950" b="1" spc="15" dirty="0">
                <a:latin typeface="Arial"/>
                <a:cs typeface="Arial"/>
              </a:rPr>
              <a:t>t</a:t>
            </a:r>
            <a:r>
              <a:rPr sz="950" b="1" spc="5" dirty="0">
                <a:latin typeface="Arial"/>
                <a:cs typeface="Arial"/>
              </a:rPr>
              <a:t>e</a:t>
            </a:r>
            <a:r>
              <a:rPr sz="950" b="1" spc="30" dirty="0">
                <a:latin typeface="Arial"/>
                <a:cs typeface="Arial"/>
              </a:rPr>
              <a:t>n</a:t>
            </a:r>
            <a:r>
              <a:rPr sz="950" b="1" spc="20" dirty="0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2663830" y="4290060"/>
            <a:ext cx="251460" cy="629920"/>
          </a:xfrm>
          <a:custGeom>
            <a:avLst/>
            <a:gdLst/>
            <a:ahLst/>
            <a:cxnLst/>
            <a:rect l="l" t="t" r="r" b="b"/>
            <a:pathLst>
              <a:path w="251460" h="629920">
                <a:moveTo>
                  <a:pt x="251460" y="502920"/>
                </a:moveTo>
                <a:lnTo>
                  <a:pt x="251460" y="126492"/>
                </a:lnTo>
                <a:lnTo>
                  <a:pt x="241577" y="77152"/>
                </a:lnTo>
                <a:lnTo>
                  <a:pt x="214693" y="36957"/>
                </a:lnTo>
                <a:lnTo>
                  <a:pt x="174950" y="9906"/>
                </a:lnTo>
                <a:lnTo>
                  <a:pt x="126492" y="0"/>
                </a:lnTo>
                <a:lnTo>
                  <a:pt x="77152" y="9906"/>
                </a:lnTo>
                <a:lnTo>
                  <a:pt x="36957" y="36957"/>
                </a:lnTo>
                <a:lnTo>
                  <a:pt x="9906" y="77152"/>
                </a:lnTo>
                <a:lnTo>
                  <a:pt x="0" y="126492"/>
                </a:lnTo>
                <a:lnTo>
                  <a:pt x="0" y="502920"/>
                </a:lnTo>
                <a:lnTo>
                  <a:pt x="9906" y="552259"/>
                </a:lnTo>
                <a:lnTo>
                  <a:pt x="36957" y="592455"/>
                </a:lnTo>
                <a:lnTo>
                  <a:pt x="77152" y="619506"/>
                </a:lnTo>
                <a:lnTo>
                  <a:pt x="126492" y="629412"/>
                </a:lnTo>
                <a:lnTo>
                  <a:pt x="174950" y="619506"/>
                </a:lnTo>
                <a:lnTo>
                  <a:pt x="214693" y="592455"/>
                </a:lnTo>
                <a:lnTo>
                  <a:pt x="241577" y="552259"/>
                </a:lnTo>
                <a:lnTo>
                  <a:pt x="251460" y="502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63830" y="4290059"/>
            <a:ext cx="251460" cy="629920"/>
          </a:xfrm>
          <a:custGeom>
            <a:avLst/>
            <a:gdLst/>
            <a:ahLst/>
            <a:cxnLst/>
            <a:rect l="l" t="t" r="r" b="b"/>
            <a:pathLst>
              <a:path w="251460" h="629920">
                <a:moveTo>
                  <a:pt x="126491" y="629411"/>
                </a:moveTo>
                <a:lnTo>
                  <a:pt x="174950" y="619505"/>
                </a:lnTo>
                <a:lnTo>
                  <a:pt x="214693" y="592454"/>
                </a:lnTo>
                <a:lnTo>
                  <a:pt x="241577" y="552259"/>
                </a:lnTo>
                <a:lnTo>
                  <a:pt x="251459" y="502919"/>
                </a:lnTo>
                <a:lnTo>
                  <a:pt x="251459" y="126491"/>
                </a:lnTo>
                <a:lnTo>
                  <a:pt x="241577" y="77152"/>
                </a:lnTo>
                <a:lnTo>
                  <a:pt x="214693" y="36956"/>
                </a:lnTo>
                <a:lnTo>
                  <a:pt x="174950" y="9905"/>
                </a:lnTo>
                <a:lnTo>
                  <a:pt x="126491" y="0"/>
                </a:lnTo>
                <a:lnTo>
                  <a:pt x="77152" y="9905"/>
                </a:lnTo>
                <a:lnTo>
                  <a:pt x="36956" y="36956"/>
                </a:lnTo>
                <a:lnTo>
                  <a:pt x="9905" y="77152"/>
                </a:lnTo>
                <a:lnTo>
                  <a:pt x="0" y="126491"/>
                </a:lnTo>
                <a:lnTo>
                  <a:pt x="0" y="502919"/>
                </a:lnTo>
                <a:lnTo>
                  <a:pt x="9905" y="552259"/>
                </a:lnTo>
                <a:lnTo>
                  <a:pt x="36956" y="592454"/>
                </a:lnTo>
                <a:lnTo>
                  <a:pt x="77152" y="619505"/>
                </a:lnTo>
                <a:lnTo>
                  <a:pt x="126491" y="629411"/>
                </a:lnTo>
                <a:close/>
              </a:path>
            </a:pathLst>
          </a:custGeom>
          <a:ln w="10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2718192" y="4326126"/>
            <a:ext cx="14224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5080" indent="-7620" algn="just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M  U  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220090" y="5843015"/>
            <a:ext cx="94615" cy="125095"/>
          </a:xfrm>
          <a:custGeom>
            <a:avLst/>
            <a:gdLst/>
            <a:ahLst/>
            <a:cxnLst/>
            <a:rect l="l" t="t" r="r" b="b"/>
            <a:pathLst>
              <a:path w="94614" h="125095">
                <a:moveTo>
                  <a:pt x="94487" y="0"/>
                </a:moveTo>
                <a:lnTo>
                  <a:pt x="0" y="124967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3183012" y="5668769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1</a:t>
            </a:r>
            <a:r>
              <a:rPr sz="1100" b="1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188086" y="2581656"/>
            <a:ext cx="1079500" cy="360045"/>
          </a:xfrm>
          <a:custGeom>
            <a:avLst/>
            <a:gdLst/>
            <a:ahLst/>
            <a:cxnLst/>
            <a:rect l="l" t="t" r="r" b="b"/>
            <a:pathLst>
              <a:path w="1079500" h="360044">
                <a:moveTo>
                  <a:pt x="0" y="0"/>
                </a:moveTo>
                <a:lnTo>
                  <a:pt x="0" y="359664"/>
                </a:lnTo>
                <a:lnTo>
                  <a:pt x="1078992" y="359664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88086" y="2581655"/>
            <a:ext cx="1079500" cy="360045"/>
          </a:xfrm>
          <a:custGeom>
            <a:avLst/>
            <a:gdLst/>
            <a:ahLst/>
            <a:cxnLst/>
            <a:rect l="l" t="t" r="r" b="b"/>
            <a:pathLst>
              <a:path w="1079500" h="360044">
                <a:moveTo>
                  <a:pt x="0" y="359663"/>
                </a:moveTo>
                <a:lnTo>
                  <a:pt x="1078991" y="359663"/>
                </a:lnTo>
                <a:lnTo>
                  <a:pt x="1078991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9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3591952" y="2532378"/>
            <a:ext cx="283210" cy="42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rs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( 3</a:t>
            </a:r>
            <a:r>
              <a:rPr sz="12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4267078" y="2581656"/>
            <a:ext cx="1079500" cy="360045"/>
          </a:xfrm>
          <a:custGeom>
            <a:avLst/>
            <a:gdLst/>
            <a:ahLst/>
            <a:cxnLst/>
            <a:rect l="l" t="t" r="r" b="b"/>
            <a:pathLst>
              <a:path w="1079500" h="360044">
                <a:moveTo>
                  <a:pt x="0" y="0"/>
                </a:moveTo>
                <a:lnTo>
                  <a:pt x="0" y="359664"/>
                </a:lnTo>
                <a:lnTo>
                  <a:pt x="1078992" y="359664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267077" y="2581655"/>
            <a:ext cx="1079500" cy="360045"/>
          </a:xfrm>
          <a:custGeom>
            <a:avLst/>
            <a:gdLst/>
            <a:ahLst/>
            <a:cxnLst/>
            <a:rect l="l" t="t" r="r" b="b"/>
            <a:pathLst>
              <a:path w="1079500" h="360044">
                <a:moveTo>
                  <a:pt x="0" y="359663"/>
                </a:moveTo>
                <a:lnTo>
                  <a:pt x="1078991" y="359663"/>
                </a:lnTo>
                <a:lnTo>
                  <a:pt x="1078991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9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4670943" y="2532378"/>
            <a:ext cx="283210" cy="42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rt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( 4</a:t>
            </a:r>
            <a:r>
              <a:rPr sz="1200" b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5346070" y="2581656"/>
            <a:ext cx="1079500" cy="360045"/>
          </a:xfrm>
          <a:custGeom>
            <a:avLst/>
            <a:gdLst/>
            <a:ahLst/>
            <a:cxnLst/>
            <a:rect l="l" t="t" r="r" b="b"/>
            <a:pathLst>
              <a:path w="1079500" h="360044">
                <a:moveTo>
                  <a:pt x="0" y="0"/>
                </a:moveTo>
                <a:lnTo>
                  <a:pt x="0" y="359664"/>
                </a:lnTo>
                <a:lnTo>
                  <a:pt x="1078992" y="359664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346069" y="2581655"/>
            <a:ext cx="1079500" cy="360045"/>
          </a:xfrm>
          <a:custGeom>
            <a:avLst/>
            <a:gdLst/>
            <a:ahLst/>
            <a:cxnLst/>
            <a:rect l="l" t="t" r="r" b="b"/>
            <a:pathLst>
              <a:path w="1079500" h="360044">
                <a:moveTo>
                  <a:pt x="0" y="359663"/>
                </a:moveTo>
                <a:lnTo>
                  <a:pt x="1078991" y="359663"/>
                </a:lnTo>
                <a:lnTo>
                  <a:pt x="1078991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9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5749935" y="2532378"/>
            <a:ext cx="283210" cy="42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7F00"/>
                </a:solidFill>
                <a:latin typeface="Arial"/>
                <a:cs typeface="Arial"/>
              </a:rPr>
              <a:t>rd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200" b="1" dirty="0">
                <a:solidFill>
                  <a:srgbClr val="007F00"/>
                </a:solidFill>
                <a:latin typeface="Arial"/>
                <a:cs typeface="Arial"/>
              </a:rPr>
              <a:t>( 2</a:t>
            </a:r>
            <a:r>
              <a:rPr sz="1200" b="1" spc="-10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7F0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6425062" y="2581656"/>
            <a:ext cx="1079500" cy="360045"/>
          </a:xfrm>
          <a:custGeom>
            <a:avLst/>
            <a:gdLst/>
            <a:ahLst/>
            <a:cxnLst/>
            <a:rect l="l" t="t" r="r" b="b"/>
            <a:pathLst>
              <a:path w="1079500" h="360044">
                <a:moveTo>
                  <a:pt x="0" y="0"/>
                </a:moveTo>
                <a:lnTo>
                  <a:pt x="0" y="359664"/>
                </a:lnTo>
                <a:lnTo>
                  <a:pt x="1078992" y="359664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425062" y="2581655"/>
            <a:ext cx="1079500" cy="360045"/>
          </a:xfrm>
          <a:custGeom>
            <a:avLst/>
            <a:gdLst/>
            <a:ahLst/>
            <a:cxnLst/>
            <a:rect l="l" t="t" r="r" b="b"/>
            <a:pathLst>
              <a:path w="1079500" h="360044">
                <a:moveTo>
                  <a:pt x="0" y="359663"/>
                </a:moveTo>
                <a:lnTo>
                  <a:pt x="1078991" y="359663"/>
                </a:lnTo>
                <a:lnTo>
                  <a:pt x="1078991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9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6722247" y="2532378"/>
            <a:ext cx="497205" cy="42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ha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latin typeface="Arial"/>
                <a:cs typeface="Arial"/>
              </a:rPr>
              <a:t>( 0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7504054" y="2581656"/>
            <a:ext cx="1079500" cy="360045"/>
          </a:xfrm>
          <a:custGeom>
            <a:avLst/>
            <a:gdLst/>
            <a:ahLst/>
            <a:cxnLst/>
            <a:rect l="l" t="t" r="r" b="b"/>
            <a:pathLst>
              <a:path w="1079500" h="360044">
                <a:moveTo>
                  <a:pt x="0" y="0"/>
                </a:moveTo>
                <a:lnTo>
                  <a:pt x="0" y="359664"/>
                </a:lnTo>
                <a:lnTo>
                  <a:pt x="1078992" y="359664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504053" y="2581655"/>
            <a:ext cx="1079500" cy="360045"/>
          </a:xfrm>
          <a:custGeom>
            <a:avLst/>
            <a:gdLst/>
            <a:ahLst/>
            <a:cxnLst/>
            <a:rect l="l" t="t" r="r" b="b"/>
            <a:pathLst>
              <a:path w="1079500" h="360044">
                <a:moveTo>
                  <a:pt x="0" y="359663"/>
                </a:moveTo>
                <a:lnTo>
                  <a:pt x="1078991" y="359663"/>
                </a:lnTo>
                <a:lnTo>
                  <a:pt x="1078991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9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7850006" y="2532378"/>
            <a:ext cx="398145" cy="42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un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latin typeface="Arial"/>
                <a:cs typeface="Arial"/>
              </a:rPr>
              <a:t>( </a:t>
            </a:r>
            <a:r>
              <a:rPr sz="1200" spc="-5" dirty="0">
                <a:latin typeface="Arial"/>
                <a:cs typeface="Arial"/>
              </a:rPr>
              <a:t>32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109094" y="2581656"/>
            <a:ext cx="1079500" cy="360045"/>
          </a:xfrm>
          <a:custGeom>
            <a:avLst/>
            <a:gdLst/>
            <a:ahLst/>
            <a:cxnLst/>
            <a:rect l="l" t="t" r="r" b="b"/>
            <a:pathLst>
              <a:path w="1079500" h="360044">
                <a:moveTo>
                  <a:pt x="0" y="0"/>
                </a:moveTo>
                <a:lnTo>
                  <a:pt x="0" y="359664"/>
                </a:lnTo>
                <a:lnTo>
                  <a:pt x="1078992" y="359664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109093" y="2581655"/>
            <a:ext cx="1079500" cy="360045"/>
          </a:xfrm>
          <a:custGeom>
            <a:avLst/>
            <a:gdLst/>
            <a:ahLst/>
            <a:cxnLst/>
            <a:rect l="l" t="t" r="r" b="b"/>
            <a:pathLst>
              <a:path w="1079500" h="360044">
                <a:moveTo>
                  <a:pt x="0" y="359663"/>
                </a:moveTo>
                <a:lnTo>
                  <a:pt x="1078991" y="359663"/>
                </a:lnTo>
                <a:lnTo>
                  <a:pt x="1078991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9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2357512" y="2532378"/>
            <a:ext cx="594995" cy="42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od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R="5715" algn="ctr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latin typeface="Arial"/>
                <a:cs typeface="Arial"/>
              </a:rPr>
              <a:t>( 0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4" name="object 1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35" name="object 1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36" name="object 1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7651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Implementação de um </a:t>
            </a:r>
            <a:r>
              <a:rPr i="1" spc="-5" dirty="0">
                <a:latin typeface="Arial"/>
                <a:cs typeface="Arial"/>
              </a:rPr>
              <a:t>Datapath </a:t>
            </a:r>
            <a:r>
              <a:rPr spc="-5" dirty="0"/>
              <a:t>– </a:t>
            </a:r>
            <a:r>
              <a:rPr dirty="0"/>
              <a:t>juntando</a:t>
            </a:r>
            <a:r>
              <a:rPr spc="110" dirty="0"/>
              <a:t> </a:t>
            </a:r>
            <a:r>
              <a:rPr dirty="0"/>
              <a:t>tudo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3941" y="1500631"/>
            <a:ext cx="7235190" cy="6775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93675" marR="5080" indent="-181610">
              <a:lnSpc>
                <a:spcPts val="2500"/>
              </a:lnSpc>
              <a:spcBef>
                <a:spcPts val="295"/>
              </a:spcBef>
              <a:buChar char="•"/>
              <a:tabLst>
                <a:tab pos="194310" algn="l"/>
                <a:tab pos="3164205" algn="l"/>
                <a:tab pos="4547870" algn="l"/>
              </a:tabLst>
            </a:pPr>
            <a:r>
              <a:rPr sz="2200" spc="-5" dirty="0">
                <a:latin typeface="Arial"/>
                <a:cs typeface="Arial"/>
              </a:rPr>
              <a:t>Fluxo da informação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execução	de </a:t>
            </a:r>
            <a:r>
              <a:rPr sz="2200" spc="-10" dirty="0">
                <a:latin typeface="Arial"/>
                <a:cs typeface="Arial"/>
              </a:rPr>
              <a:t>uma </a:t>
            </a:r>
            <a:r>
              <a:rPr sz="2200" spc="-5" dirty="0">
                <a:latin typeface="Arial"/>
                <a:cs typeface="Arial"/>
              </a:rPr>
              <a:t>instrução </a:t>
            </a:r>
            <a:r>
              <a:rPr sz="2200" spc="-10" dirty="0">
                <a:latin typeface="Arial"/>
                <a:cs typeface="Arial"/>
              </a:rPr>
              <a:t>SW 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store</a:t>
            </a:r>
            <a:r>
              <a:rPr sz="2200" i="1" spc="4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word</a:t>
            </a:r>
            <a:r>
              <a:rPr sz="2200" spc="-5" dirty="0">
                <a:latin typeface="Arial"/>
                <a:cs typeface="Arial"/>
              </a:rPr>
              <a:t>).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Exemplo:	</a:t>
            </a:r>
            <a:r>
              <a:rPr sz="2200" b="1" spc="-5" dirty="0">
                <a:solidFill>
                  <a:srgbClr val="3232CC"/>
                </a:solidFill>
                <a:latin typeface="Courier New"/>
                <a:cs typeface="Courier New"/>
              </a:rPr>
              <a:t>sw</a:t>
            </a:r>
            <a:r>
              <a:rPr sz="2200" b="1" spc="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3232CC"/>
                </a:solidFill>
                <a:latin typeface="Courier New"/>
                <a:cs typeface="Courier New"/>
              </a:rPr>
              <a:t>$2,0x24($4)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5510" y="458571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19934" y="4533900"/>
            <a:ext cx="155575" cy="104139"/>
          </a:xfrm>
          <a:custGeom>
            <a:avLst/>
            <a:gdLst/>
            <a:ahLst/>
            <a:cxnLst/>
            <a:rect l="l" t="t" r="r" b="b"/>
            <a:pathLst>
              <a:path w="155575" h="104139">
                <a:moveTo>
                  <a:pt x="155448" y="51816"/>
                </a:moveTo>
                <a:lnTo>
                  <a:pt x="0" y="0"/>
                </a:lnTo>
                <a:lnTo>
                  <a:pt x="0" y="103632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5510" y="4585715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8871" y="0"/>
                </a:lnTo>
              </a:path>
            </a:pathLst>
          </a:custGeom>
          <a:ln w="43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42053" y="4553711"/>
            <a:ext cx="550545" cy="0"/>
          </a:xfrm>
          <a:custGeom>
            <a:avLst/>
            <a:gdLst/>
            <a:ahLst/>
            <a:cxnLst/>
            <a:rect l="l" t="t" r="r" b="b"/>
            <a:pathLst>
              <a:path w="550545">
                <a:moveTo>
                  <a:pt x="0" y="0"/>
                </a:moveTo>
                <a:lnTo>
                  <a:pt x="550163" y="0"/>
                </a:lnTo>
              </a:path>
            </a:pathLst>
          </a:custGeom>
          <a:ln w="43574">
            <a:solidFill>
              <a:srgbClr val="98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73930" y="4485132"/>
            <a:ext cx="207645" cy="139065"/>
          </a:xfrm>
          <a:custGeom>
            <a:avLst/>
            <a:gdLst/>
            <a:ahLst/>
            <a:cxnLst/>
            <a:rect l="l" t="t" r="r" b="b"/>
            <a:pathLst>
              <a:path w="207645" h="139064">
                <a:moveTo>
                  <a:pt x="207264" y="68580"/>
                </a:moveTo>
                <a:lnTo>
                  <a:pt x="0" y="0"/>
                </a:lnTo>
                <a:lnTo>
                  <a:pt x="0" y="138684"/>
                </a:lnTo>
                <a:lnTo>
                  <a:pt x="207264" y="68580"/>
                </a:lnTo>
                <a:close/>
              </a:path>
            </a:pathLst>
          </a:custGeom>
          <a:solidFill>
            <a:srgbClr val="98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84169" y="4774691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4357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56966" y="4706111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39" h="137160">
                <a:moveTo>
                  <a:pt x="205740" y="68580"/>
                </a:moveTo>
                <a:lnTo>
                  <a:pt x="0" y="0"/>
                </a:lnTo>
                <a:lnTo>
                  <a:pt x="0" y="137160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95204" y="5327393"/>
            <a:ext cx="6762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Arial"/>
                <a:cs typeface="Arial"/>
              </a:rPr>
              <a:t>R</a:t>
            </a:r>
            <a:r>
              <a:rPr sz="1300" spc="5" dirty="0">
                <a:latin typeface="Arial"/>
                <a:cs typeface="Arial"/>
              </a:rPr>
              <a:t>egi</a:t>
            </a:r>
            <a:r>
              <a:rPr sz="1300" spc="10" dirty="0">
                <a:latin typeface="Arial"/>
                <a:cs typeface="Arial"/>
              </a:rPr>
              <a:t>s</a:t>
            </a:r>
            <a:r>
              <a:rPr sz="1300" spc="-5" dirty="0">
                <a:latin typeface="Arial"/>
                <a:cs typeface="Arial"/>
              </a:rPr>
              <a:t>t</a:t>
            </a:r>
            <a:r>
              <a:rPr sz="1300" spc="5" dirty="0">
                <a:latin typeface="Arial"/>
                <a:cs typeface="Arial"/>
              </a:rPr>
              <a:t>o</a:t>
            </a:r>
            <a:r>
              <a:rPr sz="1300" spc="10" dirty="0">
                <a:latin typeface="Arial"/>
                <a:cs typeface="Arial"/>
              </a:rPr>
              <a:t>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75510" y="4020311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>
                <a:moveTo>
                  <a:pt x="0" y="0"/>
                </a:moveTo>
                <a:lnTo>
                  <a:pt x="970787" y="0"/>
                </a:lnTo>
              </a:path>
            </a:pathLst>
          </a:custGeom>
          <a:ln w="43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26486" y="3941064"/>
            <a:ext cx="236220" cy="158750"/>
          </a:xfrm>
          <a:custGeom>
            <a:avLst/>
            <a:gdLst/>
            <a:ahLst/>
            <a:cxnLst/>
            <a:rect l="l" t="t" r="r" b="b"/>
            <a:pathLst>
              <a:path w="236220" h="158750">
                <a:moveTo>
                  <a:pt x="236220" y="79248"/>
                </a:moveTo>
                <a:lnTo>
                  <a:pt x="0" y="0"/>
                </a:lnTo>
                <a:lnTo>
                  <a:pt x="0" y="158496"/>
                </a:lnTo>
                <a:lnTo>
                  <a:pt x="236220" y="792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41681" y="3724655"/>
            <a:ext cx="835660" cy="0"/>
          </a:xfrm>
          <a:custGeom>
            <a:avLst/>
            <a:gdLst/>
            <a:ahLst/>
            <a:cxnLst/>
            <a:rect l="l" t="t" r="r" b="b"/>
            <a:pathLst>
              <a:path w="835660">
                <a:moveTo>
                  <a:pt x="0" y="0"/>
                </a:moveTo>
                <a:lnTo>
                  <a:pt x="835151" y="0"/>
                </a:lnTo>
              </a:path>
            </a:pathLst>
          </a:custGeom>
          <a:ln w="43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60070" y="3656076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39" h="137160">
                <a:moveTo>
                  <a:pt x="205740" y="68580"/>
                </a:moveTo>
                <a:lnTo>
                  <a:pt x="0" y="0"/>
                </a:lnTo>
                <a:lnTo>
                  <a:pt x="0" y="137160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41681" y="4149851"/>
            <a:ext cx="835660" cy="0"/>
          </a:xfrm>
          <a:custGeom>
            <a:avLst/>
            <a:gdLst/>
            <a:ahLst/>
            <a:cxnLst/>
            <a:rect l="l" t="t" r="r" b="b"/>
            <a:pathLst>
              <a:path w="835660">
                <a:moveTo>
                  <a:pt x="0" y="0"/>
                </a:moveTo>
                <a:lnTo>
                  <a:pt x="835151" y="0"/>
                </a:lnTo>
              </a:path>
            </a:pathLst>
          </a:custGeom>
          <a:ln w="43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60070" y="4079748"/>
            <a:ext cx="205740" cy="139065"/>
          </a:xfrm>
          <a:custGeom>
            <a:avLst/>
            <a:gdLst/>
            <a:ahLst/>
            <a:cxnLst/>
            <a:rect l="l" t="t" r="r" b="b"/>
            <a:pathLst>
              <a:path w="205739" h="139064">
                <a:moveTo>
                  <a:pt x="205740" y="70104"/>
                </a:moveTo>
                <a:lnTo>
                  <a:pt x="0" y="0"/>
                </a:lnTo>
                <a:lnTo>
                  <a:pt x="0" y="138684"/>
                </a:lnTo>
                <a:lnTo>
                  <a:pt x="205740" y="701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36753" y="4447032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>
                <a:moveTo>
                  <a:pt x="0" y="0"/>
                </a:moveTo>
                <a:lnTo>
                  <a:pt x="85343" y="0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08382" y="4395216"/>
            <a:ext cx="155575" cy="105410"/>
          </a:xfrm>
          <a:custGeom>
            <a:avLst/>
            <a:gdLst/>
            <a:ahLst/>
            <a:cxnLst/>
            <a:rect l="l" t="t" r="r" b="b"/>
            <a:pathLst>
              <a:path w="155575" h="105410">
                <a:moveTo>
                  <a:pt x="155448" y="51816"/>
                </a:moveTo>
                <a:lnTo>
                  <a:pt x="0" y="0"/>
                </a:lnTo>
                <a:lnTo>
                  <a:pt x="0" y="105156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01346" y="5108447"/>
            <a:ext cx="521334" cy="0"/>
          </a:xfrm>
          <a:custGeom>
            <a:avLst/>
            <a:gdLst/>
            <a:ahLst/>
            <a:cxnLst/>
            <a:rect l="l" t="t" r="r" b="b"/>
            <a:pathLst>
              <a:path w="521335">
                <a:moveTo>
                  <a:pt x="0" y="0"/>
                </a:moveTo>
                <a:lnTo>
                  <a:pt x="521207" y="0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10362" y="5055108"/>
            <a:ext cx="155575" cy="105410"/>
          </a:xfrm>
          <a:custGeom>
            <a:avLst/>
            <a:gdLst/>
            <a:ahLst/>
            <a:cxnLst/>
            <a:rect l="l" t="t" r="r" b="b"/>
            <a:pathLst>
              <a:path w="155575" h="105410">
                <a:moveTo>
                  <a:pt x="155448" y="53340"/>
                </a:moveTo>
                <a:lnTo>
                  <a:pt x="0" y="0"/>
                </a:lnTo>
                <a:lnTo>
                  <a:pt x="0" y="105156"/>
                </a:lnTo>
                <a:lnTo>
                  <a:pt x="15544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62706" y="3733800"/>
            <a:ext cx="879475" cy="245745"/>
          </a:xfrm>
          <a:custGeom>
            <a:avLst/>
            <a:gdLst/>
            <a:ahLst/>
            <a:cxnLst/>
            <a:rect l="l" t="t" r="r" b="b"/>
            <a:pathLst>
              <a:path w="879475" h="245745">
                <a:moveTo>
                  <a:pt x="0" y="0"/>
                </a:moveTo>
                <a:lnTo>
                  <a:pt x="879347" y="245363"/>
                </a:lnTo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2706" y="3733800"/>
            <a:ext cx="189230" cy="637540"/>
          </a:xfrm>
          <a:custGeom>
            <a:avLst/>
            <a:gdLst/>
            <a:ahLst/>
            <a:cxnLst/>
            <a:rect l="l" t="t" r="r" b="b"/>
            <a:pathLst>
              <a:path w="189229" h="637539">
                <a:moveTo>
                  <a:pt x="0" y="0"/>
                </a:moveTo>
                <a:lnTo>
                  <a:pt x="0" y="539495"/>
                </a:lnTo>
                <a:lnTo>
                  <a:pt x="188975" y="637031"/>
                </a:lnTo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62706" y="4370832"/>
            <a:ext cx="189230" cy="638810"/>
          </a:xfrm>
          <a:custGeom>
            <a:avLst/>
            <a:gdLst/>
            <a:ahLst/>
            <a:cxnLst/>
            <a:rect l="l" t="t" r="r" b="b"/>
            <a:pathLst>
              <a:path w="189229" h="638810">
                <a:moveTo>
                  <a:pt x="0" y="638555"/>
                </a:moveTo>
                <a:lnTo>
                  <a:pt x="0" y="99059"/>
                </a:lnTo>
                <a:lnTo>
                  <a:pt x="188975" y="0"/>
                </a:lnTo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62706" y="4764023"/>
            <a:ext cx="879475" cy="245745"/>
          </a:xfrm>
          <a:custGeom>
            <a:avLst/>
            <a:gdLst/>
            <a:ahLst/>
            <a:cxnLst/>
            <a:rect l="l" t="t" r="r" b="b"/>
            <a:pathLst>
              <a:path w="879475" h="245745">
                <a:moveTo>
                  <a:pt x="0" y="245363"/>
                </a:moveTo>
                <a:lnTo>
                  <a:pt x="879347" y="0"/>
                </a:lnTo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42053" y="3979164"/>
            <a:ext cx="0" cy="784860"/>
          </a:xfrm>
          <a:custGeom>
            <a:avLst/>
            <a:gdLst/>
            <a:ahLst/>
            <a:cxnLst/>
            <a:rect l="l" t="t" r="r" b="b"/>
            <a:pathLst>
              <a:path h="784860">
                <a:moveTo>
                  <a:pt x="0" y="0"/>
                </a:moveTo>
                <a:lnTo>
                  <a:pt x="0" y="784859"/>
                </a:lnTo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131862" y="3609846"/>
            <a:ext cx="3511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Arial"/>
                <a:cs typeface="Arial"/>
              </a:rPr>
              <a:t>AL</a:t>
            </a:r>
            <a:r>
              <a:rPr sz="1300" spc="10" dirty="0">
                <a:latin typeface="Arial"/>
                <a:cs typeface="Arial"/>
              </a:rPr>
              <a:t>U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53871" y="4458714"/>
            <a:ext cx="4521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993200"/>
                </a:solidFill>
                <a:latin typeface="Arial"/>
                <a:cs typeface="Arial"/>
              </a:rPr>
              <a:t>R</a:t>
            </a:r>
            <a:r>
              <a:rPr sz="1100" b="1" spc="-5" dirty="0">
                <a:solidFill>
                  <a:srgbClr val="993200"/>
                </a:solidFill>
                <a:latin typeface="Arial"/>
                <a:cs typeface="Arial"/>
              </a:rPr>
              <a:t>esu</a:t>
            </a:r>
            <a:r>
              <a:rPr sz="1100" b="1" spc="-10" dirty="0">
                <a:solidFill>
                  <a:srgbClr val="993200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993200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01346" y="5108447"/>
            <a:ext cx="0" cy="1382395"/>
          </a:xfrm>
          <a:custGeom>
            <a:avLst/>
            <a:gdLst/>
            <a:ahLst/>
            <a:cxnLst/>
            <a:rect l="l" t="t" r="r" b="b"/>
            <a:pathLst>
              <a:path h="1382395">
                <a:moveTo>
                  <a:pt x="0" y="0"/>
                </a:moveTo>
                <a:lnTo>
                  <a:pt x="0" y="1382267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41681" y="3724655"/>
            <a:ext cx="0" cy="861060"/>
          </a:xfrm>
          <a:custGeom>
            <a:avLst/>
            <a:gdLst/>
            <a:ahLst/>
            <a:cxnLst/>
            <a:rect l="l" t="t" r="r" b="b"/>
            <a:pathLst>
              <a:path h="861060">
                <a:moveTo>
                  <a:pt x="0" y="0"/>
                </a:moveTo>
                <a:lnTo>
                  <a:pt x="0" y="861059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87305" y="4381500"/>
            <a:ext cx="754380" cy="0"/>
          </a:xfrm>
          <a:custGeom>
            <a:avLst/>
            <a:gdLst/>
            <a:ahLst/>
            <a:cxnLst/>
            <a:rect l="l" t="t" r="r" b="b"/>
            <a:pathLst>
              <a:path w="754380">
                <a:moveTo>
                  <a:pt x="754376" y="0"/>
                </a:moveTo>
                <a:lnTo>
                  <a:pt x="0" y="0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09678" y="411784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4" y="32004"/>
                </a:moveTo>
                <a:lnTo>
                  <a:pt x="60078" y="19288"/>
                </a:lnTo>
                <a:lnTo>
                  <a:pt x="53530" y="9144"/>
                </a:lnTo>
                <a:lnTo>
                  <a:pt x="43838" y="2428"/>
                </a:lnTo>
                <a:lnTo>
                  <a:pt x="32004" y="0"/>
                </a:lnTo>
                <a:lnTo>
                  <a:pt x="19288" y="2428"/>
                </a:lnTo>
                <a:lnTo>
                  <a:pt x="9144" y="9144"/>
                </a:lnTo>
                <a:lnTo>
                  <a:pt x="2428" y="19288"/>
                </a:lnTo>
                <a:lnTo>
                  <a:pt x="0" y="32004"/>
                </a:lnTo>
                <a:lnTo>
                  <a:pt x="2428" y="43838"/>
                </a:lnTo>
                <a:lnTo>
                  <a:pt x="9144" y="53530"/>
                </a:lnTo>
                <a:lnTo>
                  <a:pt x="19288" y="60078"/>
                </a:lnTo>
                <a:lnTo>
                  <a:pt x="32004" y="62484"/>
                </a:lnTo>
                <a:lnTo>
                  <a:pt x="43838" y="60078"/>
                </a:lnTo>
                <a:lnTo>
                  <a:pt x="53530" y="53530"/>
                </a:lnTo>
                <a:lnTo>
                  <a:pt x="60078" y="43838"/>
                </a:lnTo>
                <a:lnTo>
                  <a:pt x="62484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09678" y="411784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3" y="32003"/>
                </a:moveTo>
                <a:lnTo>
                  <a:pt x="60078" y="19288"/>
                </a:lnTo>
                <a:lnTo>
                  <a:pt x="53530" y="9143"/>
                </a:lnTo>
                <a:lnTo>
                  <a:pt x="43838" y="2428"/>
                </a:lnTo>
                <a:lnTo>
                  <a:pt x="32003" y="0"/>
                </a:lnTo>
                <a:lnTo>
                  <a:pt x="19288" y="2428"/>
                </a:lnTo>
                <a:lnTo>
                  <a:pt x="9143" y="9143"/>
                </a:lnTo>
                <a:lnTo>
                  <a:pt x="2428" y="19288"/>
                </a:lnTo>
                <a:lnTo>
                  <a:pt x="0" y="32003"/>
                </a:lnTo>
                <a:lnTo>
                  <a:pt x="2428" y="43838"/>
                </a:lnTo>
                <a:lnTo>
                  <a:pt x="9143" y="53530"/>
                </a:lnTo>
                <a:lnTo>
                  <a:pt x="19288" y="60078"/>
                </a:lnTo>
                <a:lnTo>
                  <a:pt x="32003" y="62483"/>
                </a:lnTo>
                <a:lnTo>
                  <a:pt x="43838" y="60078"/>
                </a:lnTo>
                <a:lnTo>
                  <a:pt x="53530" y="53530"/>
                </a:lnTo>
                <a:lnTo>
                  <a:pt x="60078" y="43838"/>
                </a:lnTo>
                <a:lnTo>
                  <a:pt x="62483" y="32003"/>
                </a:lnTo>
                <a:close/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01298" y="4341116"/>
            <a:ext cx="79243" cy="80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50225" y="4422138"/>
            <a:ext cx="7467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Instruction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742053" y="4192523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63034" y="4140708"/>
            <a:ext cx="157480" cy="104139"/>
          </a:xfrm>
          <a:custGeom>
            <a:avLst/>
            <a:gdLst/>
            <a:ahLst/>
            <a:cxnLst/>
            <a:rect l="l" t="t" r="r" b="b"/>
            <a:pathLst>
              <a:path w="157479" h="104139">
                <a:moveTo>
                  <a:pt x="156972" y="51816"/>
                </a:moveTo>
                <a:lnTo>
                  <a:pt x="0" y="0"/>
                </a:lnTo>
                <a:lnTo>
                  <a:pt x="0" y="103632"/>
                </a:lnTo>
                <a:lnTo>
                  <a:pt x="15697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392555" y="4080762"/>
            <a:ext cx="3136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5" dirty="0">
                <a:latin typeface="Arial"/>
                <a:cs typeface="Arial"/>
              </a:rPr>
              <a:t>Ze</a:t>
            </a:r>
            <a:r>
              <a:rPr sz="1100" i="1" dirty="0">
                <a:latin typeface="Arial"/>
                <a:cs typeface="Arial"/>
              </a:rPr>
              <a:t>ro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810633" y="4507991"/>
            <a:ext cx="123825" cy="125095"/>
          </a:xfrm>
          <a:custGeom>
            <a:avLst/>
            <a:gdLst/>
            <a:ahLst/>
            <a:cxnLst/>
            <a:rect l="l" t="t" r="r" b="b"/>
            <a:pathLst>
              <a:path w="123825" h="125095">
                <a:moveTo>
                  <a:pt x="123443" y="0"/>
                </a:moveTo>
                <a:lnTo>
                  <a:pt x="0" y="124967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811654" y="4332222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298825" y="3941064"/>
            <a:ext cx="117475" cy="127000"/>
          </a:xfrm>
          <a:custGeom>
            <a:avLst/>
            <a:gdLst/>
            <a:ahLst/>
            <a:cxnLst/>
            <a:rect l="l" t="t" r="r" b="b"/>
            <a:pathLst>
              <a:path w="117475" h="127000">
                <a:moveTo>
                  <a:pt x="117347" y="0"/>
                </a:moveTo>
                <a:lnTo>
                  <a:pt x="0" y="126491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295275" y="3766818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688214" y="3662171"/>
            <a:ext cx="94615" cy="125095"/>
          </a:xfrm>
          <a:custGeom>
            <a:avLst/>
            <a:gdLst/>
            <a:ahLst/>
            <a:cxnLst/>
            <a:rect l="l" t="t" r="r" b="b"/>
            <a:pathLst>
              <a:path w="94614" h="125095">
                <a:moveTo>
                  <a:pt x="94487" y="0"/>
                </a:moveTo>
                <a:lnTo>
                  <a:pt x="0" y="124967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706000" y="3487926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301118" y="4085844"/>
            <a:ext cx="94615" cy="127000"/>
          </a:xfrm>
          <a:custGeom>
            <a:avLst/>
            <a:gdLst/>
            <a:ahLst/>
            <a:cxnLst/>
            <a:rect l="l" t="t" r="r" b="b"/>
            <a:pathLst>
              <a:path w="94614" h="127000">
                <a:moveTo>
                  <a:pt x="94487" y="0"/>
                </a:moveTo>
                <a:lnTo>
                  <a:pt x="0" y="126491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318904" y="3911598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301118" y="4698491"/>
            <a:ext cx="94615" cy="127000"/>
          </a:xfrm>
          <a:custGeom>
            <a:avLst/>
            <a:gdLst/>
            <a:ahLst/>
            <a:cxnLst/>
            <a:rect l="l" t="t" r="r" b="b"/>
            <a:pathLst>
              <a:path w="94614" h="127000">
                <a:moveTo>
                  <a:pt x="94487" y="0"/>
                </a:moveTo>
                <a:lnTo>
                  <a:pt x="0" y="126491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318904" y="4524245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822826" y="6428232"/>
            <a:ext cx="106680" cy="125095"/>
          </a:xfrm>
          <a:custGeom>
            <a:avLst/>
            <a:gdLst/>
            <a:ahLst/>
            <a:cxnLst/>
            <a:rect l="l" t="t" r="r" b="b"/>
            <a:pathLst>
              <a:path w="106679" h="125095">
                <a:moveTo>
                  <a:pt x="106679" y="0"/>
                </a:moveTo>
                <a:lnTo>
                  <a:pt x="0" y="124967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811654" y="6252461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378330" y="4963667"/>
            <a:ext cx="611505" cy="944880"/>
          </a:xfrm>
          <a:custGeom>
            <a:avLst/>
            <a:gdLst/>
            <a:ahLst/>
            <a:cxnLst/>
            <a:rect l="l" t="t" r="r" b="b"/>
            <a:pathLst>
              <a:path w="611504" h="944879">
                <a:moveTo>
                  <a:pt x="0" y="944879"/>
                </a:moveTo>
                <a:lnTo>
                  <a:pt x="533399" y="941831"/>
                </a:lnTo>
                <a:lnTo>
                  <a:pt x="533399" y="0"/>
                </a:lnTo>
                <a:lnTo>
                  <a:pt x="611123" y="0"/>
                </a:lnTo>
              </a:path>
            </a:pathLst>
          </a:custGeom>
          <a:ln w="4357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72690" y="4893564"/>
            <a:ext cx="205740" cy="139065"/>
          </a:xfrm>
          <a:custGeom>
            <a:avLst/>
            <a:gdLst/>
            <a:ahLst/>
            <a:cxnLst/>
            <a:rect l="l" t="t" r="r" b="b"/>
            <a:pathLst>
              <a:path w="205739" h="139064">
                <a:moveTo>
                  <a:pt x="205740" y="70104"/>
                </a:moveTo>
                <a:lnTo>
                  <a:pt x="0" y="0"/>
                </a:lnTo>
                <a:lnTo>
                  <a:pt x="0" y="138684"/>
                </a:lnTo>
                <a:lnTo>
                  <a:pt x="205740" y="7010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24633" y="5843015"/>
            <a:ext cx="139065" cy="125095"/>
          </a:xfrm>
          <a:custGeom>
            <a:avLst/>
            <a:gdLst/>
            <a:ahLst/>
            <a:cxnLst/>
            <a:rect l="l" t="t" r="r" b="b"/>
            <a:pathLst>
              <a:path w="139064" h="125095">
                <a:moveTo>
                  <a:pt x="138683" y="0"/>
                </a:moveTo>
                <a:lnTo>
                  <a:pt x="0" y="124967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537847" y="5668769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800477" y="4585715"/>
            <a:ext cx="2504440" cy="722630"/>
          </a:xfrm>
          <a:custGeom>
            <a:avLst/>
            <a:gdLst/>
            <a:ahLst/>
            <a:cxnLst/>
            <a:rect l="l" t="t" r="r" b="b"/>
            <a:pathLst>
              <a:path w="2504440" h="722629">
                <a:moveTo>
                  <a:pt x="0" y="0"/>
                </a:moveTo>
                <a:lnTo>
                  <a:pt x="0" y="722375"/>
                </a:lnTo>
                <a:lnTo>
                  <a:pt x="2503931" y="722375"/>
                </a:lnTo>
              </a:path>
            </a:pathLst>
          </a:custGeom>
          <a:ln w="43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87646" y="5239512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40" h="137160">
                <a:moveTo>
                  <a:pt x="205740" y="68580"/>
                </a:moveTo>
                <a:lnTo>
                  <a:pt x="0" y="0"/>
                </a:lnTo>
                <a:lnTo>
                  <a:pt x="0" y="137160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41681" y="4387595"/>
            <a:ext cx="1449705" cy="1518285"/>
          </a:xfrm>
          <a:custGeom>
            <a:avLst/>
            <a:gdLst/>
            <a:ahLst/>
            <a:cxnLst/>
            <a:rect l="l" t="t" r="r" b="b"/>
            <a:pathLst>
              <a:path w="1449704" h="1518285">
                <a:moveTo>
                  <a:pt x="0" y="0"/>
                </a:moveTo>
                <a:lnTo>
                  <a:pt x="0" y="1517903"/>
                </a:lnTo>
                <a:lnTo>
                  <a:pt x="1449323" y="1517903"/>
                </a:lnTo>
              </a:path>
            </a:pathLst>
          </a:custGeom>
          <a:ln w="4357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74242" y="5836920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39" h="137160">
                <a:moveTo>
                  <a:pt x="205740" y="68580"/>
                </a:moveTo>
                <a:lnTo>
                  <a:pt x="0" y="0"/>
                </a:lnTo>
                <a:lnTo>
                  <a:pt x="0" y="137160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87890" y="4708708"/>
            <a:ext cx="106058" cy="106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01346" y="5609844"/>
            <a:ext cx="6682740" cy="881380"/>
          </a:xfrm>
          <a:custGeom>
            <a:avLst/>
            <a:gdLst/>
            <a:ahLst/>
            <a:cxnLst/>
            <a:rect l="l" t="t" r="r" b="b"/>
            <a:pathLst>
              <a:path w="6682740" h="881379">
                <a:moveTo>
                  <a:pt x="0" y="880871"/>
                </a:moveTo>
                <a:lnTo>
                  <a:pt x="6682739" y="880871"/>
                </a:lnTo>
                <a:lnTo>
                  <a:pt x="6682739" y="0"/>
                </a:lnTo>
                <a:lnTo>
                  <a:pt x="6429755" y="0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78430" y="4396740"/>
            <a:ext cx="251460" cy="754380"/>
          </a:xfrm>
          <a:custGeom>
            <a:avLst/>
            <a:gdLst/>
            <a:ahLst/>
            <a:cxnLst/>
            <a:rect l="l" t="t" r="r" b="b"/>
            <a:pathLst>
              <a:path w="251460" h="754379">
                <a:moveTo>
                  <a:pt x="251460" y="629412"/>
                </a:moveTo>
                <a:lnTo>
                  <a:pt x="251460" y="126492"/>
                </a:lnTo>
                <a:lnTo>
                  <a:pt x="241554" y="77152"/>
                </a:lnTo>
                <a:lnTo>
                  <a:pt x="214503" y="36957"/>
                </a:lnTo>
                <a:lnTo>
                  <a:pt x="174307" y="9906"/>
                </a:lnTo>
                <a:lnTo>
                  <a:pt x="124968" y="0"/>
                </a:lnTo>
                <a:lnTo>
                  <a:pt x="76509" y="9906"/>
                </a:lnTo>
                <a:lnTo>
                  <a:pt x="36766" y="36957"/>
                </a:lnTo>
                <a:lnTo>
                  <a:pt x="9882" y="77152"/>
                </a:lnTo>
                <a:lnTo>
                  <a:pt x="0" y="126492"/>
                </a:lnTo>
                <a:lnTo>
                  <a:pt x="0" y="629412"/>
                </a:lnTo>
                <a:lnTo>
                  <a:pt x="9882" y="677870"/>
                </a:lnTo>
                <a:lnTo>
                  <a:pt x="36766" y="717613"/>
                </a:lnTo>
                <a:lnTo>
                  <a:pt x="76509" y="744497"/>
                </a:lnTo>
                <a:lnTo>
                  <a:pt x="124968" y="754380"/>
                </a:lnTo>
                <a:lnTo>
                  <a:pt x="174307" y="744497"/>
                </a:lnTo>
                <a:lnTo>
                  <a:pt x="214503" y="717613"/>
                </a:lnTo>
                <a:lnTo>
                  <a:pt x="241554" y="677870"/>
                </a:lnTo>
                <a:lnTo>
                  <a:pt x="251460" y="629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78430" y="4396739"/>
            <a:ext cx="251460" cy="754380"/>
          </a:xfrm>
          <a:custGeom>
            <a:avLst/>
            <a:gdLst/>
            <a:ahLst/>
            <a:cxnLst/>
            <a:rect l="l" t="t" r="r" b="b"/>
            <a:pathLst>
              <a:path w="251460" h="754379">
                <a:moveTo>
                  <a:pt x="124967" y="754379"/>
                </a:moveTo>
                <a:lnTo>
                  <a:pt x="174307" y="744497"/>
                </a:lnTo>
                <a:lnTo>
                  <a:pt x="214502" y="717613"/>
                </a:lnTo>
                <a:lnTo>
                  <a:pt x="241553" y="677870"/>
                </a:lnTo>
                <a:lnTo>
                  <a:pt x="251459" y="629411"/>
                </a:lnTo>
                <a:lnTo>
                  <a:pt x="251459" y="126491"/>
                </a:lnTo>
                <a:lnTo>
                  <a:pt x="241553" y="77152"/>
                </a:lnTo>
                <a:lnTo>
                  <a:pt x="214502" y="36956"/>
                </a:lnTo>
                <a:lnTo>
                  <a:pt x="174307" y="9905"/>
                </a:lnTo>
                <a:lnTo>
                  <a:pt x="124967" y="0"/>
                </a:lnTo>
                <a:lnTo>
                  <a:pt x="76509" y="9905"/>
                </a:lnTo>
                <a:lnTo>
                  <a:pt x="36766" y="36956"/>
                </a:lnTo>
                <a:lnTo>
                  <a:pt x="9882" y="77152"/>
                </a:lnTo>
                <a:lnTo>
                  <a:pt x="0" y="126491"/>
                </a:lnTo>
                <a:lnTo>
                  <a:pt x="0" y="629411"/>
                </a:lnTo>
                <a:lnTo>
                  <a:pt x="9882" y="677870"/>
                </a:lnTo>
                <a:lnTo>
                  <a:pt x="36766" y="717613"/>
                </a:lnTo>
                <a:lnTo>
                  <a:pt x="76509" y="744497"/>
                </a:lnTo>
                <a:lnTo>
                  <a:pt x="124967" y="754379"/>
                </a:lnTo>
                <a:close/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232791" y="4495289"/>
            <a:ext cx="14224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5080" indent="-7620" algn="just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M  U  X</a:t>
            </a:r>
            <a:endParaRPr sz="11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748210" y="4531924"/>
            <a:ext cx="106058" cy="1075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21330" y="4698491"/>
            <a:ext cx="129539" cy="127000"/>
          </a:xfrm>
          <a:custGeom>
            <a:avLst/>
            <a:gdLst/>
            <a:ahLst/>
            <a:cxnLst/>
            <a:rect l="l" t="t" r="r" b="b"/>
            <a:pathLst>
              <a:path w="129539" h="127000">
                <a:moveTo>
                  <a:pt x="129539" y="0"/>
                </a:moveTo>
                <a:lnTo>
                  <a:pt x="0" y="126491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526923" y="4524245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919850" y="5201412"/>
            <a:ext cx="251460" cy="754380"/>
          </a:xfrm>
          <a:custGeom>
            <a:avLst/>
            <a:gdLst/>
            <a:ahLst/>
            <a:cxnLst/>
            <a:rect l="l" t="t" r="r" b="b"/>
            <a:pathLst>
              <a:path w="251459" h="754379">
                <a:moveTo>
                  <a:pt x="251460" y="629412"/>
                </a:moveTo>
                <a:lnTo>
                  <a:pt x="251460" y="126492"/>
                </a:lnTo>
                <a:lnTo>
                  <a:pt x="241577" y="77152"/>
                </a:lnTo>
                <a:lnTo>
                  <a:pt x="214693" y="36957"/>
                </a:lnTo>
                <a:lnTo>
                  <a:pt x="174950" y="9906"/>
                </a:lnTo>
                <a:lnTo>
                  <a:pt x="126492" y="0"/>
                </a:lnTo>
                <a:lnTo>
                  <a:pt x="77152" y="9906"/>
                </a:lnTo>
                <a:lnTo>
                  <a:pt x="36957" y="36957"/>
                </a:lnTo>
                <a:lnTo>
                  <a:pt x="9906" y="77152"/>
                </a:lnTo>
                <a:lnTo>
                  <a:pt x="0" y="126492"/>
                </a:lnTo>
                <a:lnTo>
                  <a:pt x="0" y="629412"/>
                </a:lnTo>
                <a:lnTo>
                  <a:pt x="9906" y="677870"/>
                </a:lnTo>
                <a:lnTo>
                  <a:pt x="36957" y="717613"/>
                </a:lnTo>
                <a:lnTo>
                  <a:pt x="77152" y="744497"/>
                </a:lnTo>
                <a:lnTo>
                  <a:pt x="126492" y="754380"/>
                </a:lnTo>
                <a:lnTo>
                  <a:pt x="174950" y="744497"/>
                </a:lnTo>
                <a:lnTo>
                  <a:pt x="214693" y="717613"/>
                </a:lnTo>
                <a:lnTo>
                  <a:pt x="241577" y="677870"/>
                </a:lnTo>
                <a:lnTo>
                  <a:pt x="251460" y="629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19850" y="5201411"/>
            <a:ext cx="251460" cy="754380"/>
          </a:xfrm>
          <a:custGeom>
            <a:avLst/>
            <a:gdLst/>
            <a:ahLst/>
            <a:cxnLst/>
            <a:rect l="l" t="t" r="r" b="b"/>
            <a:pathLst>
              <a:path w="251459" h="754379">
                <a:moveTo>
                  <a:pt x="126491" y="754379"/>
                </a:moveTo>
                <a:lnTo>
                  <a:pt x="174950" y="744497"/>
                </a:lnTo>
                <a:lnTo>
                  <a:pt x="214693" y="717613"/>
                </a:lnTo>
                <a:lnTo>
                  <a:pt x="241577" y="677870"/>
                </a:lnTo>
                <a:lnTo>
                  <a:pt x="251459" y="629411"/>
                </a:lnTo>
                <a:lnTo>
                  <a:pt x="251459" y="126491"/>
                </a:lnTo>
                <a:lnTo>
                  <a:pt x="241577" y="77152"/>
                </a:lnTo>
                <a:lnTo>
                  <a:pt x="214693" y="36956"/>
                </a:lnTo>
                <a:lnTo>
                  <a:pt x="174950" y="9905"/>
                </a:lnTo>
                <a:lnTo>
                  <a:pt x="126491" y="0"/>
                </a:lnTo>
                <a:lnTo>
                  <a:pt x="77152" y="9905"/>
                </a:lnTo>
                <a:lnTo>
                  <a:pt x="36956" y="36956"/>
                </a:lnTo>
                <a:lnTo>
                  <a:pt x="9905" y="77152"/>
                </a:lnTo>
                <a:lnTo>
                  <a:pt x="0" y="126491"/>
                </a:lnTo>
                <a:lnTo>
                  <a:pt x="0" y="629411"/>
                </a:lnTo>
                <a:lnTo>
                  <a:pt x="9905" y="677870"/>
                </a:lnTo>
                <a:lnTo>
                  <a:pt x="36956" y="717613"/>
                </a:lnTo>
                <a:lnTo>
                  <a:pt x="77152" y="744497"/>
                </a:lnTo>
                <a:lnTo>
                  <a:pt x="126491" y="754379"/>
                </a:lnTo>
                <a:close/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8974210" y="5299961"/>
            <a:ext cx="14224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5080" indent="-7620" algn="just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M  U  X</a:t>
            </a:r>
            <a:endParaRPr sz="11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645529" y="5358383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063" y="0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64402" y="5306568"/>
            <a:ext cx="155575" cy="105410"/>
          </a:xfrm>
          <a:custGeom>
            <a:avLst/>
            <a:gdLst/>
            <a:ahLst/>
            <a:cxnLst/>
            <a:rect l="l" t="t" r="r" b="b"/>
            <a:pathLst>
              <a:path w="155575" h="105410">
                <a:moveTo>
                  <a:pt x="155448" y="51816"/>
                </a:moveTo>
                <a:lnTo>
                  <a:pt x="0" y="0"/>
                </a:lnTo>
                <a:lnTo>
                  <a:pt x="0" y="105156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90598" y="4501444"/>
            <a:ext cx="106058" cy="1060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15290" y="4605527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19506" y="4552188"/>
            <a:ext cx="157480" cy="105410"/>
          </a:xfrm>
          <a:custGeom>
            <a:avLst/>
            <a:gdLst/>
            <a:ahLst/>
            <a:cxnLst/>
            <a:rect l="l" t="t" r="r" b="b"/>
            <a:pathLst>
              <a:path w="157479" h="105410">
                <a:moveTo>
                  <a:pt x="156972" y="53340"/>
                </a:moveTo>
                <a:lnTo>
                  <a:pt x="0" y="0"/>
                </a:lnTo>
                <a:lnTo>
                  <a:pt x="0" y="105156"/>
                </a:lnTo>
                <a:lnTo>
                  <a:pt x="156972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50953" y="4306823"/>
            <a:ext cx="128270" cy="125095"/>
          </a:xfrm>
          <a:custGeom>
            <a:avLst/>
            <a:gdLst/>
            <a:ahLst/>
            <a:cxnLst/>
            <a:rect l="l" t="t" r="r" b="b"/>
            <a:pathLst>
              <a:path w="128269" h="125095">
                <a:moveTo>
                  <a:pt x="128015" y="0"/>
                </a:moveTo>
                <a:lnTo>
                  <a:pt x="0" y="124967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756548" y="4131054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276478" y="3517392"/>
            <a:ext cx="1399540" cy="1760220"/>
          </a:xfrm>
          <a:custGeom>
            <a:avLst/>
            <a:gdLst/>
            <a:ahLst/>
            <a:cxnLst/>
            <a:rect l="l" t="t" r="r" b="b"/>
            <a:pathLst>
              <a:path w="1399539" h="1760220">
                <a:moveTo>
                  <a:pt x="0" y="0"/>
                </a:moveTo>
                <a:lnTo>
                  <a:pt x="0" y="1760220"/>
                </a:lnTo>
                <a:lnTo>
                  <a:pt x="1399032" y="1760220"/>
                </a:lnTo>
                <a:lnTo>
                  <a:pt x="13990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76477" y="3517391"/>
            <a:ext cx="1399540" cy="1760220"/>
          </a:xfrm>
          <a:custGeom>
            <a:avLst/>
            <a:gdLst/>
            <a:ahLst/>
            <a:cxnLst/>
            <a:rect l="l" t="t" r="r" b="b"/>
            <a:pathLst>
              <a:path w="1399539" h="1760220">
                <a:moveTo>
                  <a:pt x="0" y="1760219"/>
                </a:moveTo>
                <a:lnTo>
                  <a:pt x="1399031" y="1760219"/>
                </a:lnTo>
                <a:lnTo>
                  <a:pt x="1399031" y="0"/>
                </a:lnTo>
                <a:lnTo>
                  <a:pt x="0" y="0"/>
                </a:lnTo>
                <a:lnTo>
                  <a:pt x="0" y="1760219"/>
                </a:lnTo>
                <a:close/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331348" y="3529074"/>
            <a:ext cx="50990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Read  Reg.</a:t>
            </a:r>
            <a:r>
              <a:rPr sz="11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#1</a:t>
            </a:r>
            <a:endParaRPr sz="110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580"/>
              </a:spcBef>
            </a:pP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Read  Reg.</a:t>
            </a:r>
            <a:r>
              <a:rPr sz="11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#2</a:t>
            </a:r>
            <a:endParaRPr sz="1100">
              <a:latin typeface="Arial"/>
              <a:cs typeface="Arial"/>
            </a:endParaRPr>
          </a:p>
          <a:p>
            <a:pPr marR="175260">
              <a:lnSpc>
                <a:spcPct val="100000"/>
              </a:lnSpc>
              <a:spcBef>
                <a:spcPts val="800"/>
              </a:spcBef>
            </a:pPr>
            <a:r>
              <a:rPr sz="1100" i="1" spc="-10" dirty="0">
                <a:latin typeface="Arial"/>
                <a:cs typeface="Arial"/>
              </a:rPr>
              <a:t>W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10" dirty="0">
                <a:latin typeface="Arial"/>
                <a:cs typeface="Arial"/>
              </a:rPr>
              <a:t>i</a:t>
            </a:r>
            <a:r>
              <a:rPr sz="1100" i="1" spc="5" dirty="0">
                <a:latin typeface="Arial"/>
                <a:cs typeface="Arial"/>
              </a:rPr>
              <a:t>t</a:t>
            </a:r>
            <a:r>
              <a:rPr sz="1100" i="1" dirty="0">
                <a:latin typeface="Arial"/>
                <a:cs typeface="Arial"/>
              </a:rPr>
              <a:t>e  </a:t>
            </a:r>
            <a:r>
              <a:rPr sz="1100" i="1" spc="-5" dirty="0">
                <a:latin typeface="Arial"/>
                <a:cs typeface="Arial"/>
              </a:rPr>
              <a:t>Reg.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331348" y="5004305"/>
            <a:ext cx="6731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i="1" spc="-5" dirty="0">
                <a:latin typeface="Arial"/>
                <a:cs typeface="Arial"/>
              </a:rPr>
              <a:t>Write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122304" y="3824730"/>
            <a:ext cx="50990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5494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d 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11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#1</a:t>
            </a:r>
            <a:endParaRPr sz="11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122304" y="4405374"/>
            <a:ext cx="50990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5494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ea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d  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11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#2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433706" y="4149851"/>
            <a:ext cx="0" cy="294640"/>
          </a:xfrm>
          <a:custGeom>
            <a:avLst/>
            <a:gdLst/>
            <a:ahLst/>
            <a:cxnLst/>
            <a:rect l="l" t="t" r="r" b="b"/>
            <a:pathLst>
              <a:path h="294639">
                <a:moveTo>
                  <a:pt x="0" y="0"/>
                </a:moveTo>
                <a:lnTo>
                  <a:pt x="0" y="294131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381438" y="4099108"/>
            <a:ext cx="106058" cy="1060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241681" y="476250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415" y="0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508382" y="4710684"/>
            <a:ext cx="155575" cy="104139"/>
          </a:xfrm>
          <a:custGeom>
            <a:avLst/>
            <a:gdLst/>
            <a:ahLst/>
            <a:cxnLst/>
            <a:rect l="l" t="t" r="r" b="b"/>
            <a:pathLst>
              <a:path w="155575" h="104139">
                <a:moveTo>
                  <a:pt x="155448" y="51816"/>
                </a:moveTo>
                <a:lnTo>
                  <a:pt x="0" y="0"/>
                </a:lnTo>
                <a:lnTo>
                  <a:pt x="0" y="103632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29006" y="4541520"/>
            <a:ext cx="94615" cy="127000"/>
          </a:xfrm>
          <a:custGeom>
            <a:avLst/>
            <a:gdLst/>
            <a:ahLst/>
            <a:cxnLst/>
            <a:rect l="l" t="t" r="r" b="b"/>
            <a:pathLst>
              <a:path w="94614" h="127000">
                <a:moveTo>
                  <a:pt x="94487" y="0"/>
                </a:moveTo>
                <a:lnTo>
                  <a:pt x="0" y="126491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2948316" y="4367274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142865" y="4553711"/>
            <a:ext cx="1621790" cy="1245235"/>
          </a:xfrm>
          <a:custGeom>
            <a:avLst/>
            <a:gdLst/>
            <a:ahLst/>
            <a:cxnLst/>
            <a:rect l="l" t="t" r="r" b="b"/>
            <a:pathLst>
              <a:path w="1621790" h="1245235">
                <a:moveTo>
                  <a:pt x="0" y="0"/>
                </a:moveTo>
                <a:lnTo>
                  <a:pt x="0" y="1245107"/>
                </a:lnTo>
                <a:lnTo>
                  <a:pt x="1621535" y="1245107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52210" y="5747004"/>
            <a:ext cx="155575" cy="104139"/>
          </a:xfrm>
          <a:custGeom>
            <a:avLst/>
            <a:gdLst/>
            <a:ahLst/>
            <a:cxnLst/>
            <a:rect l="l" t="t" r="r" b="b"/>
            <a:pathLst>
              <a:path w="155575" h="104139">
                <a:moveTo>
                  <a:pt x="155448" y="51816"/>
                </a:moveTo>
                <a:lnTo>
                  <a:pt x="0" y="0"/>
                </a:lnTo>
                <a:lnTo>
                  <a:pt x="0" y="103632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82617" y="5265419"/>
            <a:ext cx="116205" cy="125095"/>
          </a:xfrm>
          <a:custGeom>
            <a:avLst/>
            <a:gdLst/>
            <a:ahLst/>
            <a:cxnLst/>
            <a:rect l="l" t="t" r="r" b="b"/>
            <a:pathLst>
              <a:path w="116204" h="125095">
                <a:moveTo>
                  <a:pt x="115823" y="0"/>
                </a:moveTo>
                <a:lnTo>
                  <a:pt x="0" y="124967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6679066" y="5089649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299838" y="5751576"/>
            <a:ext cx="117475" cy="127000"/>
          </a:xfrm>
          <a:custGeom>
            <a:avLst/>
            <a:gdLst/>
            <a:ahLst/>
            <a:cxnLst/>
            <a:rect l="l" t="t" r="r" b="b"/>
            <a:pathLst>
              <a:path w="117475" h="127000">
                <a:moveTo>
                  <a:pt x="117347" y="0"/>
                </a:moveTo>
                <a:lnTo>
                  <a:pt x="0" y="126491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7296286" y="5577329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481194" y="4050792"/>
            <a:ext cx="1012190" cy="1508760"/>
          </a:xfrm>
          <a:custGeom>
            <a:avLst/>
            <a:gdLst/>
            <a:ahLst/>
            <a:cxnLst/>
            <a:rect l="l" t="t" r="r" b="b"/>
            <a:pathLst>
              <a:path w="1012190" h="1508760">
                <a:moveTo>
                  <a:pt x="0" y="0"/>
                </a:moveTo>
                <a:lnTo>
                  <a:pt x="0" y="1508760"/>
                </a:lnTo>
                <a:lnTo>
                  <a:pt x="1011936" y="1508760"/>
                </a:lnTo>
                <a:lnTo>
                  <a:pt x="10119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81193" y="4050791"/>
            <a:ext cx="1012190" cy="1508760"/>
          </a:xfrm>
          <a:custGeom>
            <a:avLst/>
            <a:gdLst/>
            <a:ahLst/>
            <a:cxnLst/>
            <a:rect l="l" t="t" r="r" b="b"/>
            <a:pathLst>
              <a:path w="1012190" h="1508760">
                <a:moveTo>
                  <a:pt x="0" y="1508759"/>
                </a:moveTo>
                <a:lnTo>
                  <a:pt x="1011935" y="1508759"/>
                </a:lnTo>
                <a:lnTo>
                  <a:pt x="1011935" y="0"/>
                </a:lnTo>
                <a:lnTo>
                  <a:pt x="0" y="0"/>
                </a:lnTo>
                <a:lnTo>
                  <a:pt x="0" y="1508759"/>
                </a:lnTo>
                <a:close/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7470022" y="3719574"/>
            <a:ext cx="10312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Arial"/>
                <a:cs typeface="Arial"/>
              </a:rPr>
              <a:t>Data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Memory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536062" y="4434330"/>
            <a:ext cx="5708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993200"/>
                </a:solidFill>
                <a:latin typeface="Arial"/>
                <a:cs typeface="Arial"/>
              </a:rPr>
              <a:t>A</a:t>
            </a:r>
            <a:r>
              <a:rPr sz="1100" b="1" spc="-5" dirty="0">
                <a:solidFill>
                  <a:srgbClr val="993200"/>
                </a:solidFill>
                <a:latin typeface="Arial"/>
                <a:cs typeface="Arial"/>
              </a:rPr>
              <a:t>dd</a:t>
            </a:r>
            <a:r>
              <a:rPr sz="1100" b="1" dirty="0">
                <a:solidFill>
                  <a:srgbClr val="993200"/>
                </a:solidFill>
                <a:latin typeface="Arial"/>
                <a:cs typeface="Arial"/>
              </a:rPr>
              <a:t>r</a:t>
            </a:r>
            <a:r>
              <a:rPr sz="1100" b="1" spc="-5" dirty="0">
                <a:solidFill>
                  <a:srgbClr val="993200"/>
                </a:solidFill>
                <a:latin typeface="Arial"/>
                <a:cs typeface="Arial"/>
              </a:rPr>
              <a:t>e</a:t>
            </a:r>
            <a:r>
              <a:rPr sz="1100" b="1" spc="-15" dirty="0">
                <a:solidFill>
                  <a:srgbClr val="993200"/>
                </a:solidFill>
                <a:latin typeface="Arial"/>
                <a:cs typeface="Arial"/>
              </a:rPr>
              <a:t>s</a:t>
            </a:r>
            <a:r>
              <a:rPr sz="1100" b="1" dirty="0">
                <a:solidFill>
                  <a:srgbClr val="993200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536062" y="5112510"/>
            <a:ext cx="36195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100" b="1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te  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102990" y="4614162"/>
            <a:ext cx="3467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 marR="5080" indent="-38100">
              <a:lnSpc>
                <a:spcPct val="100000"/>
              </a:lnSpc>
              <a:spcBef>
                <a:spcPts val="100"/>
              </a:spcBef>
            </a:pPr>
            <a:r>
              <a:rPr sz="1100" i="1" spc="-10" dirty="0">
                <a:latin typeface="Arial"/>
                <a:cs typeface="Arial"/>
              </a:rPr>
              <a:t>R</a:t>
            </a:r>
            <a:r>
              <a:rPr sz="1100" i="1" spc="-5" dirty="0">
                <a:latin typeface="Arial"/>
                <a:cs typeface="Arial"/>
              </a:rPr>
              <a:t>ea</a:t>
            </a:r>
            <a:r>
              <a:rPr sz="1100" i="1" dirty="0">
                <a:latin typeface="Arial"/>
                <a:cs typeface="Arial"/>
              </a:rPr>
              <a:t>d 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-5" dirty="0">
                <a:latin typeface="Arial"/>
                <a:cs typeface="Arial"/>
              </a:rPr>
              <a:t>a</a:t>
            </a:r>
            <a:r>
              <a:rPr sz="1100" i="1" spc="5" dirty="0">
                <a:latin typeface="Arial"/>
                <a:cs typeface="Arial"/>
              </a:rPr>
              <a:t>t</a:t>
            </a:r>
            <a:r>
              <a:rPr sz="1100" i="1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8493129" y="4792979"/>
            <a:ext cx="152400" cy="565785"/>
          </a:xfrm>
          <a:custGeom>
            <a:avLst/>
            <a:gdLst/>
            <a:ahLst/>
            <a:cxnLst/>
            <a:rect l="l" t="t" r="r" b="b"/>
            <a:pathLst>
              <a:path w="152400" h="565785">
                <a:moveTo>
                  <a:pt x="0" y="0"/>
                </a:moveTo>
                <a:lnTo>
                  <a:pt x="152399" y="0"/>
                </a:lnTo>
                <a:lnTo>
                  <a:pt x="152399" y="565403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75410" y="5553455"/>
            <a:ext cx="548640" cy="704215"/>
          </a:xfrm>
          <a:custGeom>
            <a:avLst/>
            <a:gdLst/>
            <a:ahLst/>
            <a:cxnLst/>
            <a:rect l="l" t="t" r="r" b="b"/>
            <a:pathLst>
              <a:path w="548639" h="704214">
                <a:moveTo>
                  <a:pt x="548640" y="352044"/>
                </a:moveTo>
                <a:lnTo>
                  <a:pt x="545651" y="300219"/>
                </a:lnTo>
                <a:lnTo>
                  <a:pt x="536974" y="250690"/>
                </a:lnTo>
                <a:lnTo>
                  <a:pt x="523042" y="204012"/>
                </a:lnTo>
                <a:lnTo>
                  <a:pt x="504287" y="160741"/>
                </a:lnTo>
                <a:lnTo>
                  <a:pt x="481142" y="121434"/>
                </a:lnTo>
                <a:lnTo>
                  <a:pt x="454039" y="86648"/>
                </a:lnTo>
                <a:lnTo>
                  <a:pt x="423413" y="56938"/>
                </a:lnTo>
                <a:lnTo>
                  <a:pt x="389695" y="32862"/>
                </a:lnTo>
                <a:lnTo>
                  <a:pt x="353318" y="14976"/>
                </a:lnTo>
                <a:lnTo>
                  <a:pt x="314715" y="3836"/>
                </a:lnTo>
                <a:lnTo>
                  <a:pt x="274320" y="0"/>
                </a:lnTo>
                <a:lnTo>
                  <a:pt x="233580" y="3836"/>
                </a:lnTo>
                <a:lnTo>
                  <a:pt x="194765" y="14976"/>
                </a:lnTo>
                <a:lnTo>
                  <a:pt x="158285" y="32862"/>
                </a:lnTo>
                <a:lnTo>
                  <a:pt x="124553" y="56938"/>
                </a:lnTo>
                <a:lnTo>
                  <a:pt x="93981" y="86648"/>
                </a:lnTo>
                <a:lnTo>
                  <a:pt x="66982" y="121434"/>
                </a:lnTo>
                <a:lnTo>
                  <a:pt x="43968" y="160741"/>
                </a:lnTo>
                <a:lnTo>
                  <a:pt x="25350" y="204012"/>
                </a:lnTo>
                <a:lnTo>
                  <a:pt x="11541" y="250690"/>
                </a:lnTo>
                <a:lnTo>
                  <a:pt x="2954" y="300219"/>
                </a:lnTo>
                <a:lnTo>
                  <a:pt x="0" y="352044"/>
                </a:lnTo>
                <a:lnTo>
                  <a:pt x="2954" y="404211"/>
                </a:lnTo>
                <a:lnTo>
                  <a:pt x="11541" y="453953"/>
                </a:lnTo>
                <a:lnTo>
                  <a:pt x="25350" y="500735"/>
                </a:lnTo>
                <a:lnTo>
                  <a:pt x="43968" y="544019"/>
                </a:lnTo>
                <a:lnTo>
                  <a:pt x="66982" y="583271"/>
                </a:lnTo>
                <a:lnTo>
                  <a:pt x="93981" y="617955"/>
                </a:lnTo>
                <a:lnTo>
                  <a:pt x="124553" y="647533"/>
                </a:lnTo>
                <a:lnTo>
                  <a:pt x="158285" y="671472"/>
                </a:lnTo>
                <a:lnTo>
                  <a:pt x="194765" y="689235"/>
                </a:lnTo>
                <a:lnTo>
                  <a:pt x="233580" y="700285"/>
                </a:lnTo>
                <a:lnTo>
                  <a:pt x="274320" y="704088"/>
                </a:lnTo>
                <a:lnTo>
                  <a:pt x="314715" y="700285"/>
                </a:lnTo>
                <a:lnTo>
                  <a:pt x="353318" y="689235"/>
                </a:lnTo>
                <a:lnTo>
                  <a:pt x="389695" y="671472"/>
                </a:lnTo>
                <a:lnTo>
                  <a:pt x="423413" y="647533"/>
                </a:lnTo>
                <a:lnTo>
                  <a:pt x="454039" y="617955"/>
                </a:lnTo>
                <a:lnTo>
                  <a:pt x="481142" y="583271"/>
                </a:lnTo>
                <a:lnTo>
                  <a:pt x="504287" y="544019"/>
                </a:lnTo>
                <a:lnTo>
                  <a:pt x="523042" y="500735"/>
                </a:lnTo>
                <a:lnTo>
                  <a:pt x="536974" y="453953"/>
                </a:lnTo>
                <a:lnTo>
                  <a:pt x="545651" y="404211"/>
                </a:lnTo>
                <a:lnTo>
                  <a:pt x="548640" y="352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75409" y="5553455"/>
            <a:ext cx="548640" cy="704215"/>
          </a:xfrm>
          <a:custGeom>
            <a:avLst/>
            <a:gdLst/>
            <a:ahLst/>
            <a:cxnLst/>
            <a:rect l="l" t="t" r="r" b="b"/>
            <a:pathLst>
              <a:path w="548639" h="704214">
                <a:moveTo>
                  <a:pt x="548639" y="352043"/>
                </a:moveTo>
                <a:lnTo>
                  <a:pt x="545651" y="300219"/>
                </a:lnTo>
                <a:lnTo>
                  <a:pt x="536974" y="250690"/>
                </a:lnTo>
                <a:lnTo>
                  <a:pt x="523042" y="204012"/>
                </a:lnTo>
                <a:lnTo>
                  <a:pt x="504287" y="160741"/>
                </a:lnTo>
                <a:lnTo>
                  <a:pt x="481142" y="121434"/>
                </a:lnTo>
                <a:lnTo>
                  <a:pt x="454039" y="86648"/>
                </a:lnTo>
                <a:lnTo>
                  <a:pt x="423413" y="56938"/>
                </a:lnTo>
                <a:lnTo>
                  <a:pt x="389695" y="32862"/>
                </a:lnTo>
                <a:lnTo>
                  <a:pt x="353318" y="14976"/>
                </a:lnTo>
                <a:lnTo>
                  <a:pt x="314715" y="3836"/>
                </a:lnTo>
                <a:lnTo>
                  <a:pt x="274319" y="0"/>
                </a:lnTo>
                <a:lnTo>
                  <a:pt x="233580" y="3836"/>
                </a:lnTo>
                <a:lnTo>
                  <a:pt x="194765" y="14976"/>
                </a:lnTo>
                <a:lnTo>
                  <a:pt x="158285" y="32862"/>
                </a:lnTo>
                <a:lnTo>
                  <a:pt x="124553" y="56938"/>
                </a:lnTo>
                <a:lnTo>
                  <a:pt x="93981" y="86648"/>
                </a:lnTo>
                <a:lnTo>
                  <a:pt x="66982" y="121434"/>
                </a:lnTo>
                <a:lnTo>
                  <a:pt x="43968" y="160741"/>
                </a:lnTo>
                <a:lnTo>
                  <a:pt x="25350" y="204012"/>
                </a:lnTo>
                <a:lnTo>
                  <a:pt x="11541" y="250690"/>
                </a:lnTo>
                <a:lnTo>
                  <a:pt x="2954" y="300219"/>
                </a:lnTo>
                <a:lnTo>
                  <a:pt x="0" y="352043"/>
                </a:lnTo>
                <a:lnTo>
                  <a:pt x="2954" y="404211"/>
                </a:lnTo>
                <a:lnTo>
                  <a:pt x="11541" y="453953"/>
                </a:lnTo>
                <a:lnTo>
                  <a:pt x="25350" y="500735"/>
                </a:lnTo>
                <a:lnTo>
                  <a:pt x="43968" y="544019"/>
                </a:lnTo>
                <a:lnTo>
                  <a:pt x="66982" y="583271"/>
                </a:lnTo>
                <a:lnTo>
                  <a:pt x="93981" y="617955"/>
                </a:lnTo>
                <a:lnTo>
                  <a:pt x="124553" y="647533"/>
                </a:lnTo>
                <a:lnTo>
                  <a:pt x="158285" y="671472"/>
                </a:lnTo>
                <a:lnTo>
                  <a:pt x="194765" y="689234"/>
                </a:lnTo>
                <a:lnTo>
                  <a:pt x="233580" y="700285"/>
                </a:lnTo>
                <a:lnTo>
                  <a:pt x="274319" y="704087"/>
                </a:lnTo>
                <a:lnTo>
                  <a:pt x="314715" y="700285"/>
                </a:lnTo>
                <a:lnTo>
                  <a:pt x="353318" y="689234"/>
                </a:lnTo>
                <a:lnTo>
                  <a:pt x="389695" y="671472"/>
                </a:lnTo>
                <a:lnTo>
                  <a:pt x="423413" y="647533"/>
                </a:lnTo>
                <a:lnTo>
                  <a:pt x="454039" y="617955"/>
                </a:lnTo>
                <a:lnTo>
                  <a:pt x="481142" y="583271"/>
                </a:lnTo>
                <a:lnTo>
                  <a:pt x="504287" y="544019"/>
                </a:lnTo>
                <a:lnTo>
                  <a:pt x="523042" y="500735"/>
                </a:lnTo>
                <a:lnTo>
                  <a:pt x="536974" y="453953"/>
                </a:lnTo>
                <a:lnTo>
                  <a:pt x="545651" y="404211"/>
                </a:lnTo>
                <a:lnTo>
                  <a:pt x="548639" y="352043"/>
                </a:lnTo>
                <a:close/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3999876" y="5729729"/>
            <a:ext cx="297180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5" dirty="0">
                <a:latin typeface="Arial"/>
                <a:cs typeface="Arial"/>
              </a:rPr>
              <a:t>Sig</a:t>
            </a:r>
            <a:r>
              <a:rPr sz="950" b="1" spc="20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926724" y="5880605"/>
            <a:ext cx="445134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5" dirty="0">
                <a:latin typeface="Arial"/>
                <a:cs typeface="Arial"/>
              </a:rPr>
              <a:t>Extend</a:t>
            </a:r>
            <a:endParaRPr sz="95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2663830" y="4290060"/>
            <a:ext cx="251460" cy="629920"/>
          </a:xfrm>
          <a:custGeom>
            <a:avLst/>
            <a:gdLst/>
            <a:ahLst/>
            <a:cxnLst/>
            <a:rect l="l" t="t" r="r" b="b"/>
            <a:pathLst>
              <a:path w="251460" h="629920">
                <a:moveTo>
                  <a:pt x="251460" y="502920"/>
                </a:moveTo>
                <a:lnTo>
                  <a:pt x="251460" y="126492"/>
                </a:lnTo>
                <a:lnTo>
                  <a:pt x="241577" y="77152"/>
                </a:lnTo>
                <a:lnTo>
                  <a:pt x="214693" y="36957"/>
                </a:lnTo>
                <a:lnTo>
                  <a:pt x="174950" y="9906"/>
                </a:lnTo>
                <a:lnTo>
                  <a:pt x="126492" y="0"/>
                </a:lnTo>
                <a:lnTo>
                  <a:pt x="77152" y="9906"/>
                </a:lnTo>
                <a:lnTo>
                  <a:pt x="36957" y="36957"/>
                </a:lnTo>
                <a:lnTo>
                  <a:pt x="9906" y="77152"/>
                </a:lnTo>
                <a:lnTo>
                  <a:pt x="0" y="126492"/>
                </a:lnTo>
                <a:lnTo>
                  <a:pt x="0" y="502920"/>
                </a:lnTo>
                <a:lnTo>
                  <a:pt x="9906" y="552259"/>
                </a:lnTo>
                <a:lnTo>
                  <a:pt x="36957" y="592455"/>
                </a:lnTo>
                <a:lnTo>
                  <a:pt x="77152" y="619506"/>
                </a:lnTo>
                <a:lnTo>
                  <a:pt x="126492" y="629412"/>
                </a:lnTo>
                <a:lnTo>
                  <a:pt x="174950" y="619506"/>
                </a:lnTo>
                <a:lnTo>
                  <a:pt x="214693" y="592455"/>
                </a:lnTo>
                <a:lnTo>
                  <a:pt x="241577" y="552259"/>
                </a:lnTo>
                <a:lnTo>
                  <a:pt x="251460" y="502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663830" y="4290059"/>
            <a:ext cx="251460" cy="629920"/>
          </a:xfrm>
          <a:custGeom>
            <a:avLst/>
            <a:gdLst/>
            <a:ahLst/>
            <a:cxnLst/>
            <a:rect l="l" t="t" r="r" b="b"/>
            <a:pathLst>
              <a:path w="251460" h="629920">
                <a:moveTo>
                  <a:pt x="126491" y="629411"/>
                </a:moveTo>
                <a:lnTo>
                  <a:pt x="174950" y="619505"/>
                </a:lnTo>
                <a:lnTo>
                  <a:pt x="214693" y="592454"/>
                </a:lnTo>
                <a:lnTo>
                  <a:pt x="241577" y="552259"/>
                </a:lnTo>
                <a:lnTo>
                  <a:pt x="251459" y="502919"/>
                </a:lnTo>
                <a:lnTo>
                  <a:pt x="251459" y="126491"/>
                </a:lnTo>
                <a:lnTo>
                  <a:pt x="241577" y="77152"/>
                </a:lnTo>
                <a:lnTo>
                  <a:pt x="214693" y="36956"/>
                </a:lnTo>
                <a:lnTo>
                  <a:pt x="174950" y="9905"/>
                </a:lnTo>
                <a:lnTo>
                  <a:pt x="126491" y="0"/>
                </a:lnTo>
                <a:lnTo>
                  <a:pt x="77152" y="9905"/>
                </a:lnTo>
                <a:lnTo>
                  <a:pt x="36956" y="36956"/>
                </a:lnTo>
                <a:lnTo>
                  <a:pt x="9905" y="77152"/>
                </a:lnTo>
                <a:lnTo>
                  <a:pt x="0" y="126491"/>
                </a:lnTo>
                <a:lnTo>
                  <a:pt x="0" y="502919"/>
                </a:lnTo>
                <a:lnTo>
                  <a:pt x="9905" y="552259"/>
                </a:lnTo>
                <a:lnTo>
                  <a:pt x="36956" y="592454"/>
                </a:lnTo>
                <a:lnTo>
                  <a:pt x="77152" y="619505"/>
                </a:lnTo>
                <a:lnTo>
                  <a:pt x="126491" y="629411"/>
                </a:lnTo>
                <a:close/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2718192" y="4326126"/>
            <a:ext cx="14224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5080" indent="-7620" algn="just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M  U  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3220090" y="5843015"/>
            <a:ext cx="94615" cy="125095"/>
          </a:xfrm>
          <a:custGeom>
            <a:avLst/>
            <a:gdLst/>
            <a:ahLst/>
            <a:cxnLst/>
            <a:rect l="l" t="t" r="r" b="b"/>
            <a:pathLst>
              <a:path w="94614" h="125095">
                <a:moveTo>
                  <a:pt x="94487" y="0"/>
                </a:moveTo>
                <a:lnTo>
                  <a:pt x="0" y="124967"/>
                </a:lnTo>
              </a:path>
            </a:pathLst>
          </a:custGeom>
          <a:ln w="3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3183012" y="5668769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1</a:t>
            </a:r>
            <a:r>
              <a:rPr sz="1100" b="1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5349118" y="2569464"/>
            <a:ext cx="3240405" cy="386080"/>
          </a:xfrm>
          <a:custGeom>
            <a:avLst/>
            <a:gdLst/>
            <a:ahLst/>
            <a:cxnLst/>
            <a:rect l="l" t="t" r="r" b="b"/>
            <a:pathLst>
              <a:path w="3240404" h="386080">
                <a:moveTo>
                  <a:pt x="0" y="0"/>
                </a:moveTo>
                <a:lnTo>
                  <a:pt x="0" y="385572"/>
                </a:lnTo>
                <a:lnTo>
                  <a:pt x="3240024" y="385572"/>
                </a:lnTo>
                <a:lnTo>
                  <a:pt x="32400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349118" y="2569463"/>
            <a:ext cx="3240405" cy="386080"/>
          </a:xfrm>
          <a:custGeom>
            <a:avLst/>
            <a:gdLst/>
            <a:ahLst/>
            <a:cxnLst/>
            <a:rect l="l" t="t" r="r" b="b"/>
            <a:pathLst>
              <a:path w="3240404" h="386080">
                <a:moveTo>
                  <a:pt x="0" y="385571"/>
                </a:moveTo>
                <a:lnTo>
                  <a:pt x="3240023" y="385571"/>
                </a:lnTo>
                <a:lnTo>
                  <a:pt x="3240023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ln w="9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13097" y="2595372"/>
            <a:ext cx="496823" cy="6294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04538" y="2804160"/>
            <a:ext cx="73152" cy="3337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83786" y="2834639"/>
            <a:ext cx="85343" cy="2377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973702" y="2804160"/>
            <a:ext cx="170687" cy="3291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185538" y="2804160"/>
            <a:ext cx="36576" cy="4206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189610" y="2569464"/>
            <a:ext cx="1079500" cy="386080"/>
          </a:xfrm>
          <a:custGeom>
            <a:avLst/>
            <a:gdLst/>
            <a:ahLst/>
            <a:cxnLst/>
            <a:rect l="l" t="t" r="r" b="b"/>
            <a:pathLst>
              <a:path w="1079500" h="386080">
                <a:moveTo>
                  <a:pt x="0" y="0"/>
                </a:moveTo>
                <a:lnTo>
                  <a:pt x="0" y="385572"/>
                </a:lnTo>
                <a:lnTo>
                  <a:pt x="1078992" y="385572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189609" y="2569463"/>
            <a:ext cx="1079500" cy="386080"/>
          </a:xfrm>
          <a:custGeom>
            <a:avLst/>
            <a:gdLst/>
            <a:ahLst/>
            <a:cxnLst/>
            <a:rect l="l" t="t" r="r" b="b"/>
            <a:pathLst>
              <a:path w="1079500" h="386080">
                <a:moveTo>
                  <a:pt x="0" y="385571"/>
                </a:moveTo>
                <a:lnTo>
                  <a:pt x="1078991" y="385571"/>
                </a:lnTo>
                <a:lnTo>
                  <a:pt x="1078991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ln w="9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601090" y="2630423"/>
            <a:ext cx="204216" cy="5943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689482" y="2805683"/>
            <a:ext cx="85343" cy="3246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819021" y="2804160"/>
            <a:ext cx="36576" cy="4206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268602" y="2569464"/>
            <a:ext cx="1080770" cy="386080"/>
          </a:xfrm>
          <a:custGeom>
            <a:avLst/>
            <a:gdLst/>
            <a:ahLst/>
            <a:cxnLst/>
            <a:rect l="l" t="t" r="r" b="b"/>
            <a:pathLst>
              <a:path w="1080770" h="386080">
                <a:moveTo>
                  <a:pt x="0" y="0"/>
                </a:moveTo>
                <a:lnTo>
                  <a:pt x="0" y="385572"/>
                </a:lnTo>
                <a:lnTo>
                  <a:pt x="1080516" y="385572"/>
                </a:lnTo>
                <a:lnTo>
                  <a:pt x="10805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268601" y="2569463"/>
            <a:ext cx="1080770" cy="386080"/>
          </a:xfrm>
          <a:custGeom>
            <a:avLst/>
            <a:gdLst/>
            <a:ahLst/>
            <a:cxnLst/>
            <a:rect l="l" t="t" r="r" b="b"/>
            <a:pathLst>
              <a:path w="1080770" h="386080">
                <a:moveTo>
                  <a:pt x="0" y="385571"/>
                </a:moveTo>
                <a:lnTo>
                  <a:pt x="1080515" y="385571"/>
                </a:lnTo>
                <a:lnTo>
                  <a:pt x="1080515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ln w="9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57806" y="2599944"/>
            <a:ext cx="121920" cy="3749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680082" y="2804160"/>
            <a:ext cx="36576" cy="4206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773046" y="2804160"/>
            <a:ext cx="73152" cy="3291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99538" y="2804160"/>
            <a:ext cx="36576" cy="4206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109094" y="2569464"/>
            <a:ext cx="1080770" cy="386080"/>
          </a:xfrm>
          <a:custGeom>
            <a:avLst/>
            <a:gdLst/>
            <a:ahLst/>
            <a:cxnLst/>
            <a:rect l="l" t="t" r="r" b="b"/>
            <a:pathLst>
              <a:path w="1080770" h="386080">
                <a:moveTo>
                  <a:pt x="0" y="0"/>
                </a:moveTo>
                <a:lnTo>
                  <a:pt x="0" y="385572"/>
                </a:lnTo>
                <a:lnTo>
                  <a:pt x="1080516" y="385572"/>
                </a:lnTo>
                <a:lnTo>
                  <a:pt x="10805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109093" y="2569463"/>
            <a:ext cx="1080770" cy="386080"/>
          </a:xfrm>
          <a:custGeom>
            <a:avLst/>
            <a:gdLst/>
            <a:ahLst/>
            <a:cxnLst/>
            <a:rect l="l" t="t" r="r" b="b"/>
            <a:pathLst>
              <a:path w="1080770" h="386080">
                <a:moveTo>
                  <a:pt x="0" y="385571"/>
                </a:moveTo>
                <a:lnTo>
                  <a:pt x="1080515" y="385571"/>
                </a:lnTo>
                <a:lnTo>
                  <a:pt x="1080515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ln w="9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365125" y="2596895"/>
            <a:ext cx="573023" cy="62788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566294" y="2804160"/>
            <a:ext cx="170687" cy="3337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781178" y="2804160"/>
            <a:ext cx="36576" cy="42062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37" name="object 1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38" name="object 1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7651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Implementação de um </a:t>
            </a:r>
            <a:r>
              <a:rPr i="1" spc="-5" dirty="0">
                <a:latin typeface="Arial"/>
                <a:cs typeface="Arial"/>
              </a:rPr>
              <a:t>Datapath </a:t>
            </a:r>
            <a:r>
              <a:rPr spc="-5" dirty="0"/>
              <a:t>– </a:t>
            </a:r>
            <a:r>
              <a:rPr dirty="0"/>
              <a:t>juntando</a:t>
            </a:r>
            <a:r>
              <a:rPr spc="110" dirty="0"/>
              <a:t> </a:t>
            </a:r>
            <a:r>
              <a:rPr dirty="0"/>
              <a:t>tudo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3941" y="1500631"/>
            <a:ext cx="7183755" cy="6775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93675" marR="5080" indent="-181610">
              <a:lnSpc>
                <a:spcPts val="2500"/>
              </a:lnSpc>
              <a:spcBef>
                <a:spcPts val="295"/>
              </a:spcBef>
              <a:buChar char="•"/>
              <a:tabLst>
                <a:tab pos="194310" algn="l"/>
                <a:tab pos="3070860" algn="l"/>
                <a:tab pos="4547870" algn="l"/>
              </a:tabLst>
            </a:pPr>
            <a:r>
              <a:rPr sz="2200" spc="-5" dirty="0">
                <a:latin typeface="Arial"/>
                <a:cs typeface="Arial"/>
              </a:rPr>
              <a:t>Fluxo da informação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execução	de </a:t>
            </a:r>
            <a:r>
              <a:rPr sz="2200" spc="-10" dirty="0">
                <a:latin typeface="Arial"/>
                <a:cs typeface="Arial"/>
              </a:rPr>
              <a:t>uma </a:t>
            </a:r>
            <a:r>
              <a:rPr sz="2200" spc="-5" dirty="0">
                <a:latin typeface="Arial"/>
                <a:cs typeface="Arial"/>
              </a:rPr>
              <a:t>instrução </a:t>
            </a:r>
            <a:r>
              <a:rPr sz="2200" spc="-90" dirty="0">
                <a:latin typeface="Arial"/>
                <a:cs typeface="Arial"/>
              </a:rPr>
              <a:t>LW  </a:t>
            </a:r>
            <a:r>
              <a:rPr sz="2200" spc="-5" dirty="0">
                <a:latin typeface="Arial"/>
                <a:cs typeface="Arial"/>
              </a:rPr>
              <a:t>(</a:t>
            </a:r>
            <a:r>
              <a:rPr sz="2200" i="1" spc="-5" dirty="0">
                <a:latin typeface="Arial"/>
                <a:cs typeface="Arial"/>
              </a:rPr>
              <a:t>load</a:t>
            </a:r>
            <a:r>
              <a:rPr sz="2200" i="1" spc="2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word</a:t>
            </a:r>
            <a:r>
              <a:rPr sz="2200" spc="-5" dirty="0">
                <a:latin typeface="Arial"/>
                <a:cs typeface="Arial"/>
              </a:rPr>
              <a:t>).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Exemplo:	</a:t>
            </a:r>
            <a:r>
              <a:rPr sz="2200" b="1" spc="-5" dirty="0">
                <a:solidFill>
                  <a:srgbClr val="3232CC"/>
                </a:solidFill>
                <a:latin typeface="Courier New"/>
                <a:cs typeface="Courier New"/>
              </a:rPr>
              <a:t>lw</a:t>
            </a:r>
            <a:r>
              <a:rPr sz="2200" b="1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3232CC"/>
                </a:solidFill>
                <a:latin typeface="Courier New"/>
                <a:cs typeface="Courier New"/>
              </a:rPr>
              <a:t>$4,0x2F($15)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94653" y="4792979"/>
            <a:ext cx="109855" cy="565785"/>
          </a:xfrm>
          <a:custGeom>
            <a:avLst/>
            <a:gdLst/>
            <a:ahLst/>
            <a:cxnLst/>
            <a:rect l="l" t="t" r="r" b="b"/>
            <a:pathLst>
              <a:path w="109854" h="565785">
                <a:moveTo>
                  <a:pt x="0" y="0"/>
                </a:moveTo>
                <a:lnTo>
                  <a:pt x="109727" y="0"/>
                </a:lnTo>
                <a:lnTo>
                  <a:pt x="109727" y="565403"/>
                </a:lnTo>
              </a:path>
            </a:pathLst>
          </a:custGeom>
          <a:ln w="43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85694" y="4774691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43575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58490" y="4706111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39" h="137160">
                <a:moveTo>
                  <a:pt x="205740" y="68580"/>
                </a:moveTo>
                <a:lnTo>
                  <a:pt x="0" y="0"/>
                </a:lnTo>
                <a:lnTo>
                  <a:pt x="0" y="137160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01300" y="5333536"/>
            <a:ext cx="6794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Arial"/>
                <a:cs typeface="Arial"/>
              </a:rPr>
              <a:t>Registos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7034" y="4020311"/>
            <a:ext cx="998219" cy="0"/>
          </a:xfrm>
          <a:custGeom>
            <a:avLst/>
            <a:gdLst/>
            <a:ahLst/>
            <a:cxnLst/>
            <a:rect l="l" t="t" r="r" b="b"/>
            <a:pathLst>
              <a:path w="998220">
                <a:moveTo>
                  <a:pt x="0" y="0"/>
                </a:moveTo>
                <a:lnTo>
                  <a:pt x="998219" y="0"/>
                </a:lnTo>
              </a:path>
            </a:pathLst>
          </a:custGeom>
          <a:ln w="43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58490" y="3951732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39" h="137160">
                <a:moveTo>
                  <a:pt x="205740" y="68580"/>
                </a:moveTo>
                <a:lnTo>
                  <a:pt x="0" y="0"/>
                </a:lnTo>
                <a:lnTo>
                  <a:pt x="0" y="137160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43206" y="3724655"/>
            <a:ext cx="835660" cy="0"/>
          </a:xfrm>
          <a:custGeom>
            <a:avLst/>
            <a:gdLst/>
            <a:ahLst/>
            <a:cxnLst/>
            <a:rect l="l" t="t" r="r" b="b"/>
            <a:pathLst>
              <a:path w="835660">
                <a:moveTo>
                  <a:pt x="0" y="0"/>
                </a:moveTo>
                <a:lnTo>
                  <a:pt x="835151" y="0"/>
                </a:lnTo>
              </a:path>
            </a:pathLst>
          </a:custGeom>
          <a:ln w="43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61594" y="3656076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39" h="137160">
                <a:moveTo>
                  <a:pt x="205740" y="68580"/>
                </a:moveTo>
                <a:lnTo>
                  <a:pt x="0" y="0"/>
                </a:lnTo>
                <a:lnTo>
                  <a:pt x="0" y="137160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43206" y="4148327"/>
            <a:ext cx="881380" cy="0"/>
          </a:xfrm>
          <a:custGeom>
            <a:avLst/>
            <a:gdLst/>
            <a:ahLst/>
            <a:cxnLst/>
            <a:rect l="l" t="t" r="r" b="b"/>
            <a:pathLst>
              <a:path w="881380">
                <a:moveTo>
                  <a:pt x="0" y="0"/>
                </a:moveTo>
                <a:lnTo>
                  <a:pt x="880871" y="0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11886" y="4096511"/>
            <a:ext cx="155575" cy="105410"/>
          </a:xfrm>
          <a:custGeom>
            <a:avLst/>
            <a:gdLst/>
            <a:ahLst/>
            <a:cxnLst/>
            <a:rect l="l" t="t" r="r" b="b"/>
            <a:pathLst>
              <a:path w="155575" h="105410">
                <a:moveTo>
                  <a:pt x="155448" y="51816"/>
                </a:moveTo>
                <a:lnTo>
                  <a:pt x="0" y="0"/>
                </a:lnTo>
                <a:lnTo>
                  <a:pt x="0" y="105156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92558" y="4447032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43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59614" y="4378452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39" h="137160">
                <a:moveTo>
                  <a:pt x="205740" y="68580"/>
                </a:moveTo>
                <a:lnTo>
                  <a:pt x="0" y="0"/>
                </a:lnTo>
                <a:lnTo>
                  <a:pt x="0" y="137160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02869" y="5106923"/>
            <a:ext cx="475615" cy="0"/>
          </a:xfrm>
          <a:custGeom>
            <a:avLst/>
            <a:gdLst/>
            <a:ahLst/>
            <a:cxnLst/>
            <a:rect l="l" t="t" r="r" b="b"/>
            <a:pathLst>
              <a:path w="475614">
                <a:moveTo>
                  <a:pt x="0" y="0"/>
                </a:moveTo>
                <a:lnTo>
                  <a:pt x="475487" y="0"/>
                </a:lnTo>
              </a:path>
            </a:pathLst>
          </a:custGeom>
          <a:ln w="43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61594" y="5038344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39" h="137160">
                <a:moveTo>
                  <a:pt x="205740" y="68580"/>
                </a:moveTo>
                <a:lnTo>
                  <a:pt x="0" y="0"/>
                </a:lnTo>
                <a:lnTo>
                  <a:pt x="0" y="137160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64230" y="3733800"/>
            <a:ext cx="879475" cy="245745"/>
          </a:xfrm>
          <a:custGeom>
            <a:avLst/>
            <a:gdLst/>
            <a:ahLst/>
            <a:cxnLst/>
            <a:rect l="l" t="t" r="r" b="b"/>
            <a:pathLst>
              <a:path w="879475" h="245745">
                <a:moveTo>
                  <a:pt x="0" y="0"/>
                </a:moveTo>
                <a:lnTo>
                  <a:pt x="879347" y="245363"/>
                </a:lnTo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64230" y="3733800"/>
            <a:ext cx="189230" cy="637540"/>
          </a:xfrm>
          <a:custGeom>
            <a:avLst/>
            <a:gdLst/>
            <a:ahLst/>
            <a:cxnLst/>
            <a:rect l="l" t="t" r="r" b="b"/>
            <a:pathLst>
              <a:path w="189229" h="637539">
                <a:moveTo>
                  <a:pt x="0" y="0"/>
                </a:moveTo>
                <a:lnTo>
                  <a:pt x="0" y="539495"/>
                </a:lnTo>
                <a:lnTo>
                  <a:pt x="188975" y="637031"/>
                </a:lnTo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4230" y="4370832"/>
            <a:ext cx="189230" cy="638810"/>
          </a:xfrm>
          <a:custGeom>
            <a:avLst/>
            <a:gdLst/>
            <a:ahLst/>
            <a:cxnLst/>
            <a:rect l="l" t="t" r="r" b="b"/>
            <a:pathLst>
              <a:path w="189229" h="638810">
                <a:moveTo>
                  <a:pt x="0" y="638555"/>
                </a:moveTo>
                <a:lnTo>
                  <a:pt x="0" y="99059"/>
                </a:lnTo>
                <a:lnTo>
                  <a:pt x="188975" y="0"/>
                </a:lnTo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64230" y="4764023"/>
            <a:ext cx="879475" cy="245745"/>
          </a:xfrm>
          <a:custGeom>
            <a:avLst/>
            <a:gdLst/>
            <a:ahLst/>
            <a:cxnLst/>
            <a:rect l="l" t="t" r="r" b="b"/>
            <a:pathLst>
              <a:path w="879475" h="245745">
                <a:moveTo>
                  <a:pt x="0" y="245363"/>
                </a:moveTo>
                <a:lnTo>
                  <a:pt x="879347" y="0"/>
                </a:lnTo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43578" y="3979164"/>
            <a:ext cx="0" cy="784860"/>
          </a:xfrm>
          <a:custGeom>
            <a:avLst/>
            <a:gdLst/>
            <a:ahLst/>
            <a:cxnLst/>
            <a:rect l="l" t="t" r="r" b="b"/>
            <a:pathLst>
              <a:path h="784860">
                <a:moveTo>
                  <a:pt x="0" y="0"/>
                </a:moveTo>
                <a:lnTo>
                  <a:pt x="0" y="784859"/>
                </a:lnTo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38047" y="3614465"/>
            <a:ext cx="3479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L</a:t>
            </a:r>
            <a:r>
              <a:rPr sz="1300" spc="10" dirty="0">
                <a:latin typeface="Arial"/>
                <a:cs typeface="Arial"/>
              </a:rPr>
              <a:t>U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9967" y="4461040"/>
            <a:ext cx="4508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5" dirty="0">
                <a:solidFill>
                  <a:srgbClr val="993200"/>
                </a:solidFill>
                <a:latin typeface="Arial"/>
                <a:cs typeface="Arial"/>
              </a:rPr>
              <a:t>R</a:t>
            </a:r>
            <a:r>
              <a:rPr sz="1100" b="1" spc="-15" dirty="0">
                <a:solidFill>
                  <a:srgbClr val="993200"/>
                </a:solidFill>
                <a:latin typeface="Arial"/>
                <a:cs typeface="Arial"/>
              </a:rPr>
              <a:t>e</a:t>
            </a:r>
            <a:r>
              <a:rPr sz="1100" b="1" spc="45" dirty="0">
                <a:solidFill>
                  <a:srgbClr val="993200"/>
                </a:solidFill>
                <a:latin typeface="Arial"/>
                <a:cs typeface="Arial"/>
              </a:rPr>
              <a:t>s</a:t>
            </a:r>
            <a:r>
              <a:rPr sz="1100" b="1" spc="-20" dirty="0">
                <a:solidFill>
                  <a:srgbClr val="993200"/>
                </a:solidFill>
                <a:latin typeface="Arial"/>
                <a:cs typeface="Arial"/>
              </a:rPr>
              <a:t>u</a:t>
            </a:r>
            <a:r>
              <a:rPr sz="1100" b="1" spc="-45" dirty="0">
                <a:solidFill>
                  <a:srgbClr val="993200"/>
                </a:solidFill>
                <a:latin typeface="Arial"/>
                <a:cs typeface="Arial"/>
              </a:rPr>
              <a:t>l</a:t>
            </a:r>
            <a:r>
              <a:rPr sz="1100" b="1" spc="5" dirty="0">
                <a:solidFill>
                  <a:srgbClr val="993200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02869" y="5106923"/>
            <a:ext cx="0" cy="1384300"/>
          </a:xfrm>
          <a:custGeom>
            <a:avLst/>
            <a:gdLst/>
            <a:ahLst/>
            <a:cxnLst/>
            <a:rect l="l" t="t" r="r" b="b"/>
            <a:pathLst>
              <a:path h="1384300">
                <a:moveTo>
                  <a:pt x="0" y="0"/>
                </a:moveTo>
                <a:lnTo>
                  <a:pt x="0" y="1383791"/>
                </a:lnTo>
              </a:path>
            </a:pathLst>
          </a:custGeom>
          <a:ln w="4357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43206" y="3724655"/>
            <a:ext cx="0" cy="861060"/>
          </a:xfrm>
          <a:custGeom>
            <a:avLst/>
            <a:gdLst/>
            <a:ahLst/>
            <a:cxnLst/>
            <a:rect l="l" t="t" r="r" b="b"/>
            <a:pathLst>
              <a:path h="861060">
                <a:moveTo>
                  <a:pt x="0" y="0"/>
                </a:moveTo>
                <a:lnTo>
                  <a:pt x="0" y="861059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8829" y="4381500"/>
            <a:ext cx="754380" cy="0"/>
          </a:xfrm>
          <a:custGeom>
            <a:avLst/>
            <a:gdLst/>
            <a:ahLst/>
            <a:cxnLst/>
            <a:rect l="l" t="t" r="r" b="b"/>
            <a:pathLst>
              <a:path w="754380">
                <a:moveTo>
                  <a:pt x="754376" y="0"/>
                </a:moveTo>
                <a:lnTo>
                  <a:pt x="0" y="0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11202" y="411784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4" y="30480"/>
                </a:moveTo>
                <a:lnTo>
                  <a:pt x="60078" y="18645"/>
                </a:lnTo>
                <a:lnTo>
                  <a:pt x="53530" y="8953"/>
                </a:lnTo>
                <a:lnTo>
                  <a:pt x="43838" y="2405"/>
                </a:lnTo>
                <a:lnTo>
                  <a:pt x="32004" y="0"/>
                </a:lnTo>
                <a:lnTo>
                  <a:pt x="19288" y="2405"/>
                </a:lnTo>
                <a:lnTo>
                  <a:pt x="9144" y="8953"/>
                </a:lnTo>
                <a:lnTo>
                  <a:pt x="2428" y="18645"/>
                </a:lnTo>
                <a:lnTo>
                  <a:pt x="0" y="30480"/>
                </a:lnTo>
                <a:lnTo>
                  <a:pt x="2428" y="43195"/>
                </a:lnTo>
                <a:lnTo>
                  <a:pt x="9144" y="53340"/>
                </a:lnTo>
                <a:lnTo>
                  <a:pt x="19288" y="60055"/>
                </a:lnTo>
                <a:lnTo>
                  <a:pt x="32004" y="62484"/>
                </a:lnTo>
                <a:lnTo>
                  <a:pt x="43838" y="60055"/>
                </a:lnTo>
                <a:lnTo>
                  <a:pt x="53530" y="53340"/>
                </a:lnTo>
                <a:lnTo>
                  <a:pt x="60078" y="43195"/>
                </a:lnTo>
                <a:lnTo>
                  <a:pt x="62484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11202" y="411784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3" y="30479"/>
                </a:moveTo>
                <a:lnTo>
                  <a:pt x="60078" y="18645"/>
                </a:lnTo>
                <a:lnTo>
                  <a:pt x="53530" y="8953"/>
                </a:lnTo>
                <a:lnTo>
                  <a:pt x="43838" y="2405"/>
                </a:lnTo>
                <a:lnTo>
                  <a:pt x="32003" y="0"/>
                </a:lnTo>
                <a:lnTo>
                  <a:pt x="19288" y="2405"/>
                </a:lnTo>
                <a:lnTo>
                  <a:pt x="9143" y="8953"/>
                </a:lnTo>
                <a:lnTo>
                  <a:pt x="2428" y="18645"/>
                </a:lnTo>
                <a:lnTo>
                  <a:pt x="0" y="30479"/>
                </a:lnTo>
                <a:lnTo>
                  <a:pt x="2428" y="43195"/>
                </a:lnTo>
                <a:lnTo>
                  <a:pt x="9143" y="53339"/>
                </a:lnTo>
                <a:lnTo>
                  <a:pt x="19288" y="60055"/>
                </a:lnTo>
                <a:lnTo>
                  <a:pt x="32003" y="62483"/>
                </a:lnTo>
                <a:lnTo>
                  <a:pt x="43838" y="60055"/>
                </a:lnTo>
                <a:lnTo>
                  <a:pt x="53530" y="53339"/>
                </a:lnTo>
                <a:lnTo>
                  <a:pt x="60078" y="43195"/>
                </a:lnTo>
                <a:lnTo>
                  <a:pt x="62483" y="30479"/>
                </a:lnTo>
                <a:close/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02822" y="4341116"/>
            <a:ext cx="79243" cy="80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56321" y="4425988"/>
            <a:ext cx="74993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5" dirty="0">
                <a:latin typeface="Arial"/>
                <a:cs typeface="Arial"/>
              </a:rPr>
              <a:t>Instruction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43578" y="4192523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66082" y="4140708"/>
            <a:ext cx="155575" cy="104139"/>
          </a:xfrm>
          <a:custGeom>
            <a:avLst/>
            <a:gdLst/>
            <a:ahLst/>
            <a:cxnLst/>
            <a:rect l="l" t="t" r="r" b="b"/>
            <a:pathLst>
              <a:path w="155575" h="104139">
                <a:moveTo>
                  <a:pt x="155448" y="51816"/>
                </a:moveTo>
                <a:lnTo>
                  <a:pt x="0" y="0"/>
                </a:lnTo>
                <a:lnTo>
                  <a:pt x="0" y="103632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400175" y="4084613"/>
            <a:ext cx="31369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i="1" spc="-20" dirty="0">
                <a:latin typeface="Arial"/>
                <a:cs typeface="Arial"/>
              </a:rPr>
              <a:t>Z</a:t>
            </a:r>
            <a:r>
              <a:rPr sz="1100" i="1" spc="-30" dirty="0">
                <a:latin typeface="Arial"/>
                <a:cs typeface="Arial"/>
              </a:rPr>
              <a:t>e</a:t>
            </a:r>
            <a:r>
              <a:rPr sz="1100" i="1" spc="25" dirty="0">
                <a:latin typeface="Arial"/>
                <a:cs typeface="Arial"/>
              </a:rPr>
              <a:t>r</a:t>
            </a:r>
            <a:r>
              <a:rPr sz="1100" i="1" spc="10" dirty="0">
                <a:latin typeface="Arial"/>
                <a:cs typeface="Arial"/>
              </a:rPr>
              <a:t>o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12157" y="4506467"/>
            <a:ext cx="123825" cy="127000"/>
          </a:xfrm>
          <a:custGeom>
            <a:avLst/>
            <a:gdLst/>
            <a:ahLst/>
            <a:cxnLst/>
            <a:rect l="l" t="t" r="r" b="b"/>
            <a:pathLst>
              <a:path w="123825" h="127000">
                <a:moveTo>
                  <a:pt x="123443" y="0"/>
                </a:moveTo>
                <a:lnTo>
                  <a:pt x="0" y="126491"/>
                </a:lnTo>
              </a:path>
            </a:pathLst>
          </a:custGeom>
          <a:ln w="8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819275" y="4336072"/>
            <a:ext cx="1797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30" dirty="0">
                <a:latin typeface="Arial"/>
                <a:cs typeface="Arial"/>
              </a:rPr>
              <a:t>3</a:t>
            </a:r>
            <a:r>
              <a:rPr sz="1100" b="1" spc="1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300350" y="3941064"/>
            <a:ext cx="117475" cy="127000"/>
          </a:xfrm>
          <a:custGeom>
            <a:avLst/>
            <a:gdLst/>
            <a:ahLst/>
            <a:cxnLst/>
            <a:rect l="l" t="t" r="r" b="b"/>
            <a:pathLst>
              <a:path w="117475" h="127000">
                <a:moveTo>
                  <a:pt x="117347" y="0"/>
                </a:moveTo>
                <a:lnTo>
                  <a:pt x="0" y="126491"/>
                </a:lnTo>
              </a:path>
            </a:pathLst>
          </a:custGeom>
          <a:ln w="8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302895" y="3770669"/>
            <a:ext cx="1797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30" dirty="0">
                <a:latin typeface="Arial"/>
                <a:cs typeface="Arial"/>
              </a:rPr>
              <a:t>3</a:t>
            </a:r>
            <a:r>
              <a:rPr sz="1100" b="1" spc="1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89737" y="3662171"/>
            <a:ext cx="94615" cy="125095"/>
          </a:xfrm>
          <a:custGeom>
            <a:avLst/>
            <a:gdLst/>
            <a:ahLst/>
            <a:cxnLst/>
            <a:rect l="l" t="t" r="r" b="b"/>
            <a:pathLst>
              <a:path w="94614" h="125095">
                <a:moveTo>
                  <a:pt x="94487" y="0"/>
                </a:moveTo>
                <a:lnTo>
                  <a:pt x="0" y="124967"/>
                </a:lnTo>
              </a:path>
            </a:pathLst>
          </a:custGeom>
          <a:ln w="8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713620" y="3490253"/>
            <a:ext cx="10477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63018" y="4085844"/>
            <a:ext cx="94615" cy="127000"/>
          </a:xfrm>
          <a:custGeom>
            <a:avLst/>
            <a:gdLst/>
            <a:ahLst/>
            <a:cxnLst/>
            <a:rect l="l" t="t" r="r" b="b"/>
            <a:pathLst>
              <a:path w="94614" h="127000">
                <a:moveTo>
                  <a:pt x="94487" y="0"/>
                </a:moveTo>
                <a:lnTo>
                  <a:pt x="0" y="126491"/>
                </a:lnTo>
              </a:path>
            </a:pathLst>
          </a:custGeom>
          <a:ln w="8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286900" y="3915448"/>
            <a:ext cx="10477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302642" y="4698491"/>
            <a:ext cx="94615" cy="127000"/>
          </a:xfrm>
          <a:custGeom>
            <a:avLst/>
            <a:gdLst/>
            <a:ahLst/>
            <a:cxnLst/>
            <a:rect l="l" t="t" r="r" b="b"/>
            <a:pathLst>
              <a:path w="94614" h="127000">
                <a:moveTo>
                  <a:pt x="94487" y="0"/>
                </a:moveTo>
                <a:lnTo>
                  <a:pt x="0" y="126491"/>
                </a:lnTo>
              </a:path>
            </a:pathLst>
          </a:custGeom>
          <a:ln w="8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326524" y="4528096"/>
            <a:ext cx="10477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257165" y="5308091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9247" y="0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22697" y="5256276"/>
            <a:ext cx="157480" cy="104139"/>
          </a:xfrm>
          <a:custGeom>
            <a:avLst/>
            <a:gdLst/>
            <a:ahLst/>
            <a:cxnLst/>
            <a:rect l="l" t="t" r="r" b="b"/>
            <a:pathLst>
              <a:path w="157479" h="104139">
                <a:moveTo>
                  <a:pt x="156972" y="51816"/>
                </a:moveTo>
                <a:lnTo>
                  <a:pt x="0" y="0"/>
                </a:lnTo>
                <a:lnTo>
                  <a:pt x="0" y="103632"/>
                </a:lnTo>
                <a:lnTo>
                  <a:pt x="15697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24350" y="6426707"/>
            <a:ext cx="106680" cy="127000"/>
          </a:xfrm>
          <a:custGeom>
            <a:avLst/>
            <a:gdLst/>
            <a:ahLst/>
            <a:cxnLst/>
            <a:rect l="l" t="t" r="r" b="b"/>
            <a:pathLst>
              <a:path w="106679" h="127000">
                <a:moveTo>
                  <a:pt x="106679" y="0"/>
                </a:moveTo>
                <a:lnTo>
                  <a:pt x="0" y="126491"/>
                </a:lnTo>
              </a:path>
            </a:pathLst>
          </a:custGeom>
          <a:ln w="8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819275" y="6256312"/>
            <a:ext cx="1797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30" dirty="0">
                <a:latin typeface="Arial"/>
                <a:cs typeface="Arial"/>
              </a:rPr>
              <a:t>3</a:t>
            </a:r>
            <a:r>
              <a:rPr sz="1100" b="1" spc="1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352421" y="4962144"/>
            <a:ext cx="628015" cy="944880"/>
          </a:xfrm>
          <a:custGeom>
            <a:avLst/>
            <a:gdLst/>
            <a:ahLst/>
            <a:cxnLst/>
            <a:rect l="l" t="t" r="r" b="b"/>
            <a:pathLst>
              <a:path w="628014" h="944879">
                <a:moveTo>
                  <a:pt x="0" y="944879"/>
                </a:moveTo>
                <a:lnTo>
                  <a:pt x="545591" y="943355"/>
                </a:lnTo>
                <a:lnTo>
                  <a:pt x="545591" y="0"/>
                </a:lnTo>
                <a:lnTo>
                  <a:pt x="627887" y="0"/>
                </a:lnTo>
              </a:path>
            </a:pathLst>
          </a:custGeom>
          <a:ln w="43575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63546" y="4893564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39" h="137160">
                <a:moveTo>
                  <a:pt x="205740" y="68580"/>
                </a:moveTo>
                <a:lnTo>
                  <a:pt x="0" y="0"/>
                </a:lnTo>
                <a:lnTo>
                  <a:pt x="0" y="137160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27682" y="5843015"/>
            <a:ext cx="137160" cy="125095"/>
          </a:xfrm>
          <a:custGeom>
            <a:avLst/>
            <a:gdLst/>
            <a:ahLst/>
            <a:cxnLst/>
            <a:rect l="l" t="t" r="r" b="b"/>
            <a:pathLst>
              <a:path w="137160" h="125095">
                <a:moveTo>
                  <a:pt x="137159" y="0"/>
                </a:moveTo>
                <a:lnTo>
                  <a:pt x="0" y="124967"/>
                </a:lnTo>
              </a:path>
            </a:pathLst>
          </a:custGeom>
          <a:ln w="8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543943" y="5671096"/>
            <a:ext cx="18097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15" dirty="0">
                <a:latin typeface="Arial"/>
                <a:cs typeface="Arial"/>
              </a:rPr>
              <a:t>3</a:t>
            </a:r>
            <a:r>
              <a:rPr sz="1100" b="1" spc="1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743578" y="4553711"/>
            <a:ext cx="550545" cy="0"/>
          </a:xfrm>
          <a:custGeom>
            <a:avLst/>
            <a:gdLst/>
            <a:ahLst/>
            <a:cxnLst/>
            <a:rect l="l" t="t" r="r" b="b"/>
            <a:pathLst>
              <a:path w="550545">
                <a:moveTo>
                  <a:pt x="0" y="0"/>
                </a:moveTo>
                <a:lnTo>
                  <a:pt x="550163" y="0"/>
                </a:lnTo>
              </a:path>
            </a:pathLst>
          </a:custGeom>
          <a:ln w="43575">
            <a:solidFill>
              <a:srgbClr val="98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75454" y="4485132"/>
            <a:ext cx="207645" cy="137160"/>
          </a:xfrm>
          <a:custGeom>
            <a:avLst/>
            <a:gdLst/>
            <a:ahLst/>
            <a:cxnLst/>
            <a:rect l="l" t="t" r="r" b="b"/>
            <a:pathLst>
              <a:path w="207645" h="137160">
                <a:moveTo>
                  <a:pt x="207264" y="68580"/>
                </a:moveTo>
                <a:lnTo>
                  <a:pt x="0" y="0"/>
                </a:lnTo>
                <a:lnTo>
                  <a:pt x="0" y="137160"/>
                </a:lnTo>
                <a:lnTo>
                  <a:pt x="207264" y="68580"/>
                </a:lnTo>
                <a:close/>
              </a:path>
            </a:pathLst>
          </a:custGeom>
          <a:solidFill>
            <a:srgbClr val="98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77034" y="458571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21458" y="4533900"/>
            <a:ext cx="155575" cy="104139"/>
          </a:xfrm>
          <a:custGeom>
            <a:avLst/>
            <a:gdLst/>
            <a:ahLst/>
            <a:cxnLst/>
            <a:rect l="l" t="t" r="r" b="b"/>
            <a:pathLst>
              <a:path w="155575" h="104139">
                <a:moveTo>
                  <a:pt x="155448" y="51816"/>
                </a:moveTo>
                <a:lnTo>
                  <a:pt x="0" y="0"/>
                </a:lnTo>
                <a:lnTo>
                  <a:pt x="0" y="103632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02001" y="4585715"/>
            <a:ext cx="2571115" cy="722630"/>
          </a:xfrm>
          <a:custGeom>
            <a:avLst/>
            <a:gdLst/>
            <a:ahLst/>
            <a:cxnLst/>
            <a:rect l="l" t="t" r="r" b="b"/>
            <a:pathLst>
              <a:path w="2571115" h="722629">
                <a:moveTo>
                  <a:pt x="0" y="0"/>
                </a:moveTo>
                <a:lnTo>
                  <a:pt x="0" y="722375"/>
                </a:lnTo>
                <a:lnTo>
                  <a:pt x="2570987" y="722375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43206" y="4387595"/>
            <a:ext cx="1417320" cy="1518285"/>
          </a:xfrm>
          <a:custGeom>
            <a:avLst/>
            <a:gdLst/>
            <a:ahLst/>
            <a:cxnLst/>
            <a:rect l="l" t="t" r="r" b="b"/>
            <a:pathLst>
              <a:path w="1417320" h="1518285">
                <a:moveTo>
                  <a:pt x="0" y="0"/>
                </a:moveTo>
                <a:lnTo>
                  <a:pt x="0" y="1517903"/>
                </a:lnTo>
                <a:lnTo>
                  <a:pt x="1417319" y="1517903"/>
                </a:lnTo>
              </a:path>
            </a:pathLst>
          </a:custGeom>
          <a:ln w="43575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43762" y="5836920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39" h="137160">
                <a:moveTo>
                  <a:pt x="205740" y="68580"/>
                </a:moveTo>
                <a:lnTo>
                  <a:pt x="0" y="0"/>
                </a:lnTo>
                <a:lnTo>
                  <a:pt x="0" y="137160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89414" y="4708708"/>
            <a:ext cx="106059" cy="106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02869" y="5609844"/>
            <a:ext cx="6652259" cy="881380"/>
          </a:xfrm>
          <a:custGeom>
            <a:avLst/>
            <a:gdLst/>
            <a:ahLst/>
            <a:cxnLst/>
            <a:rect l="l" t="t" r="r" b="b"/>
            <a:pathLst>
              <a:path w="6652259" h="881379">
                <a:moveTo>
                  <a:pt x="0" y="880871"/>
                </a:moveTo>
                <a:lnTo>
                  <a:pt x="6652259" y="880871"/>
                </a:lnTo>
                <a:lnTo>
                  <a:pt x="6652259" y="0"/>
                </a:lnTo>
                <a:lnTo>
                  <a:pt x="6399275" y="0"/>
                </a:lnTo>
              </a:path>
            </a:pathLst>
          </a:custGeom>
          <a:ln w="43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79954" y="4396740"/>
            <a:ext cx="251460" cy="754380"/>
          </a:xfrm>
          <a:custGeom>
            <a:avLst/>
            <a:gdLst/>
            <a:ahLst/>
            <a:cxnLst/>
            <a:rect l="l" t="t" r="r" b="b"/>
            <a:pathLst>
              <a:path w="251460" h="754379">
                <a:moveTo>
                  <a:pt x="251460" y="629412"/>
                </a:moveTo>
                <a:lnTo>
                  <a:pt x="251460" y="126492"/>
                </a:lnTo>
                <a:lnTo>
                  <a:pt x="241554" y="77152"/>
                </a:lnTo>
                <a:lnTo>
                  <a:pt x="214503" y="36957"/>
                </a:lnTo>
                <a:lnTo>
                  <a:pt x="174307" y="9906"/>
                </a:lnTo>
                <a:lnTo>
                  <a:pt x="124968" y="0"/>
                </a:lnTo>
                <a:lnTo>
                  <a:pt x="76509" y="9906"/>
                </a:lnTo>
                <a:lnTo>
                  <a:pt x="36766" y="36957"/>
                </a:lnTo>
                <a:lnTo>
                  <a:pt x="9882" y="77152"/>
                </a:lnTo>
                <a:lnTo>
                  <a:pt x="0" y="126492"/>
                </a:lnTo>
                <a:lnTo>
                  <a:pt x="0" y="629412"/>
                </a:lnTo>
                <a:lnTo>
                  <a:pt x="9882" y="677870"/>
                </a:lnTo>
                <a:lnTo>
                  <a:pt x="36766" y="717613"/>
                </a:lnTo>
                <a:lnTo>
                  <a:pt x="76509" y="744497"/>
                </a:lnTo>
                <a:lnTo>
                  <a:pt x="124968" y="754380"/>
                </a:lnTo>
                <a:lnTo>
                  <a:pt x="174307" y="744497"/>
                </a:lnTo>
                <a:lnTo>
                  <a:pt x="214503" y="717613"/>
                </a:lnTo>
                <a:lnTo>
                  <a:pt x="241554" y="677870"/>
                </a:lnTo>
                <a:lnTo>
                  <a:pt x="251460" y="629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79953" y="4396739"/>
            <a:ext cx="251460" cy="754380"/>
          </a:xfrm>
          <a:custGeom>
            <a:avLst/>
            <a:gdLst/>
            <a:ahLst/>
            <a:cxnLst/>
            <a:rect l="l" t="t" r="r" b="b"/>
            <a:pathLst>
              <a:path w="251460" h="754379">
                <a:moveTo>
                  <a:pt x="124967" y="754379"/>
                </a:moveTo>
                <a:lnTo>
                  <a:pt x="174307" y="744497"/>
                </a:lnTo>
                <a:lnTo>
                  <a:pt x="214502" y="717613"/>
                </a:lnTo>
                <a:lnTo>
                  <a:pt x="241553" y="677870"/>
                </a:lnTo>
                <a:lnTo>
                  <a:pt x="251459" y="629411"/>
                </a:lnTo>
                <a:lnTo>
                  <a:pt x="251459" y="126491"/>
                </a:lnTo>
                <a:lnTo>
                  <a:pt x="241553" y="77152"/>
                </a:lnTo>
                <a:lnTo>
                  <a:pt x="214502" y="36956"/>
                </a:lnTo>
                <a:lnTo>
                  <a:pt x="174307" y="9905"/>
                </a:lnTo>
                <a:lnTo>
                  <a:pt x="124967" y="0"/>
                </a:lnTo>
                <a:lnTo>
                  <a:pt x="76509" y="9905"/>
                </a:lnTo>
                <a:lnTo>
                  <a:pt x="36766" y="36956"/>
                </a:lnTo>
                <a:lnTo>
                  <a:pt x="9882" y="77152"/>
                </a:lnTo>
                <a:lnTo>
                  <a:pt x="0" y="126491"/>
                </a:lnTo>
                <a:lnTo>
                  <a:pt x="0" y="629411"/>
                </a:lnTo>
                <a:lnTo>
                  <a:pt x="9882" y="677870"/>
                </a:lnTo>
                <a:lnTo>
                  <a:pt x="36766" y="717613"/>
                </a:lnTo>
                <a:lnTo>
                  <a:pt x="76509" y="744497"/>
                </a:lnTo>
                <a:lnTo>
                  <a:pt x="124967" y="754379"/>
                </a:lnTo>
                <a:close/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238887" y="4497616"/>
            <a:ext cx="144145" cy="532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685" marR="5080" indent="-7620" algn="just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Arial"/>
                <a:cs typeface="Arial"/>
              </a:rPr>
              <a:t>M  </a:t>
            </a:r>
            <a:r>
              <a:rPr sz="1100" b="1" spc="5" dirty="0">
                <a:latin typeface="Arial"/>
                <a:cs typeface="Arial"/>
              </a:rPr>
              <a:t>U  </a:t>
            </a:r>
            <a:r>
              <a:rPr sz="1100" b="1" spc="1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763142" y="4545331"/>
            <a:ext cx="79243" cy="80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22853" y="4698491"/>
            <a:ext cx="129539" cy="127000"/>
          </a:xfrm>
          <a:custGeom>
            <a:avLst/>
            <a:gdLst/>
            <a:ahLst/>
            <a:cxnLst/>
            <a:rect l="l" t="t" r="r" b="b"/>
            <a:pathLst>
              <a:path w="129539" h="127000">
                <a:moveTo>
                  <a:pt x="129539" y="0"/>
                </a:moveTo>
                <a:lnTo>
                  <a:pt x="0" y="126491"/>
                </a:lnTo>
              </a:path>
            </a:pathLst>
          </a:custGeom>
          <a:ln w="8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534543" y="4528096"/>
            <a:ext cx="1797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30" dirty="0">
                <a:latin typeface="Arial"/>
                <a:cs typeface="Arial"/>
              </a:rPr>
              <a:t>3</a:t>
            </a:r>
            <a:r>
              <a:rPr sz="1100" b="1" spc="1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921374" y="5201412"/>
            <a:ext cx="251460" cy="754380"/>
          </a:xfrm>
          <a:custGeom>
            <a:avLst/>
            <a:gdLst/>
            <a:ahLst/>
            <a:cxnLst/>
            <a:rect l="l" t="t" r="r" b="b"/>
            <a:pathLst>
              <a:path w="251459" h="754379">
                <a:moveTo>
                  <a:pt x="251460" y="629412"/>
                </a:moveTo>
                <a:lnTo>
                  <a:pt x="251460" y="126492"/>
                </a:lnTo>
                <a:lnTo>
                  <a:pt x="241577" y="77152"/>
                </a:lnTo>
                <a:lnTo>
                  <a:pt x="214693" y="36957"/>
                </a:lnTo>
                <a:lnTo>
                  <a:pt x="174950" y="9906"/>
                </a:lnTo>
                <a:lnTo>
                  <a:pt x="126492" y="0"/>
                </a:lnTo>
                <a:lnTo>
                  <a:pt x="77152" y="9906"/>
                </a:lnTo>
                <a:lnTo>
                  <a:pt x="36957" y="36957"/>
                </a:lnTo>
                <a:lnTo>
                  <a:pt x="9906" y="77152"/>
                </a:lnTo>
                <a:lnTo>
                  <a:pt x="0" y="126492"/>
                </a:lnTo>
                <a:lnTo>
                  <a:pt x="0" y="629412"/>
                </a:lnTo>
                <a:lnTo>
                  <a:pt x="9906" y="677870"/>
                </a:lnTo>
                <a:lnTo>
                  <a:pt x="36957" y="717613"/>
                </a:lnTo>
                <a:lnTo>
                  <a:pt x="77152" y="744497"/>
                </a:lnTo>
                <a:lnTo>
                  <a:pt x="126492" y="754380"/>
                </a:lnTo>
                <a:lnTo>
                  <a:pt x="174950" y="744497"/>
                </a:lnTo>
                <a:lnTo>
                  <a:pt x="214693" y="717613"/>
                </a:lnTo>
                <a:lnTo>
                  <a:pt x="241577" y="677870"/>
                </a:lnTo>
                <a:lnTo>
                  <a:pt x="251460" y="629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21374" y="5201411"/>
            <a:ext cx="251460" cy="754380"/>
          </a:xfrm>
          <a:custGeom>
            <a:avLst/>
            <a:gdLst/>
            <a:ahLst/>
            <a:cxnLst/>
            <a:rect l="l" t="t" r="r" b="b"/>
            <a:pathLst>
              <a:path w="251459" h="754379">
                <a:moveTo>
                  <a:pt x="126491" y="754379"/>
                </a:moveTo>
                <a:lnTo>
                  <a:pt x="174950" y="744497"/>
                </a:lnTo>
                <a:lnTo>
                  <a:pt x="214693" y="717613"/>
                </a:lnTo>
                <a:lnTo>
                  <a:pt x="241577" y="677870"/>
                </a:lnTo>
                <a:lnTo>
                  <a:pt x="251459" y="629411"/>
                </a:lnTo>
                <a:lnTo>
                  <a:pt x="251459" y="126491"/>
                </a:lnTo>
                <a:lnTo>
                  <a:pt x="241577" y="77152"/>
                </a:lnTo>
                <a:lnTo>
                  <a:pt x="214693" y="36956"/>
                </a:lnTo>
                <a:lnTo>
                  <a:pt x="174950" y="9905"/>
                </a:lnTo>
                <a:lnTo>
                  <a:pt x="126491" y="0"/>
                </a:lnTo>
                <a:lnTo>
                  <a:pt x="77152" y="9905"/>
                </a:lnTo>
                <a:lnTo>
                  <a:pt x="36956" y="36956"/>
                </a:lnTo>
                <a:lnTo>
                  <a:pt x="9905" y="77152"/>
                </a:lnTo>
                <a:lnTo>
                  <a:pt x="0" y="126491"/>
                </a:lnTo>
                <a:lnTo>
                  <a:pt x="0" y="629411"/>
                </a:lnTo>
                <a:lnTo>
                  <a:pt x="9905" y="677870"/>
                </a:lnTo>
                <a:lnTo>
                  <a:pt x="36956" y="717613"/>
                </a:lnTo>
                <a:lnTo>
                  <a:pt x="77152" y="744497"/>
                </a:lnTo>
                <a:lnTo>
                  <a:pt x="126491" y="754379"/>
                </a:lnTo>
                <a:close/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8980306" y="5302288"/>
            <a:ext cx="14414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685" marR="5080" indent="-762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Arial"/>
                <a:cs typeface="Arial"/>
              </a:rPr>
              <a:t>M  </a:t>
            </a:r>
            <a:r>
              <a:rPr sz="1100" b="1" spc="15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992498" y="5637568"/>
            <a:ext cx="1206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604381" y="5358383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43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715634" y="5289804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40" h="137160">
                <a:moveTo>
                  <a:pt x="205740" y="68580"/>
                </a:moveTo>
                <a:lnTo>
                  <a:pt x="0" y="0"/>
                </a:lnTo>
                <a:lnTo>
                  <a:pt x="0" y="137160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92122" y="4501444"/>
            <a:ext cx="106059" cy="106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16814" y="4604003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43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70738" y="4535424"/>
            <a:ext cx="207645" cy="139065"/>
          </a:xfrm>
          <a:custGeom>
            <a:avLst/>
            <a:gdLst/>
            <a:ahLst/>
            <a:cxnLst/>
            <a:rect l="l" t="t" r="r" b="b"/>
            <a:pathLst>
              <a:path w="207645" h="139064">
                <a:moveTo>
                  <a:pt x="207264" y="68580"/>
                </a:moveTo>
                <a:lnTo>
                  <a:pt x="0" y="0"/>
                </a:lnTo>
                <a:lnTo>
                  <a:pt x="0" y="138684"/>
                </a:lnTo>
                <a:lnTo>
                  <a:pt x="207264" y="685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52478" y="4306823"/>
            <a:ext cx="128270" cy="125095"/>
          </a:xfrm>
          <a:custGeom>
            <a:avLst/>
            <a:gdLst/>
            <a:ahLst/>
            <a:cxnLst/>
            <a:rect l="l" t="t" r="r" b="b"/>
            <a:pathLst>
              <a:path w="128269" h="125095">
                <a:moveTo>
                  <a:pt x="128015" y="0"/>
                </a:moveTo>
                <a:lnTo>
                  <a:pt x="0" y="124967"/>
                </a:lnTo>
              </a:path>
            </a:pathLst>
          </a:custGeom>
          <a:ln w="8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762644" y="4134904"/>
            <a:ext cx="18097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15" dirty="0">
                <a:latin typeface="Arial"/>
                <a:cs typeface="Arial"/>
              </a:rPr>
              <a:t>3</a:t>
            </a:r>
            <a:r>
              <a:rPr sz="1100" b="1" spc="1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278002" y="3517392"/>
            <a:ext cx="1399540" cy="1760220"/>
          </a:xfrm>
          <a:custGeom>
            <a:avLst/>
            <a:gdLst/>
            <a:ahLst/>
            <a:cxnLst/>
            <a:rect l="l" t="t" r="r" b="b"/>
            <a:pathLst>
              <a:path w="1399539" h="1760220">
                <a:moveTo>
                  <a:pt x="0" y="0"/>
                </a:moveTo>
                <a:lnTo>
                  <a:pt x="0" y="1760220"/>
                </a:lnTo>
                <a:lnTo>
                  <a:pt x="1399032" y="1760220"/>
                </a:lnTo>
                <a:lnTo>
                  <a:pt x="13990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78001" y="3517391"/>
            <a:ext cx="1399540" cy="1760220"/>
          </a:xfrm>
          <a:custGeom>
            <a:avLst/>
            <a:gdLst/>
            <a:ahLst/>
            <a:cxnLst/>
            <a:rect l="l" t="t" r="r" b="b"/>
            <a:pathLst>
              <a:path w="1399539" h="1760220">
                <a:moveTo>
                  <a:pt x="0" y="1760219"/>
                </a:moveTo>
                <a:lnTo>
                  <a:pt x="1399031" y="1760219"/>
                </a:lnTo>
                <a:lnTo>
                  <a:pt x="1399031" y="0"/>
                </a:lnTo>
                <a:lnTo>
                  <a:pt x="0" y="0"/>
                </a:lnTo>
                <a:lnTo>
                  <a:pt x="0" y="1760219"/>
                </a:lnTo>
                <a:close/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337444" y="3532925"/>
            <a:ext cx="511175" cy="12084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solidFill>
                  <a:srgbClr val="FF0000"/>
                </a:solidFill>
                <a:latin typeface="Arial"/>
                <a:cs typeface="Arial"/>
              </a:rPr>
              <a:t>Read 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Reg.</a:t>
            </a:r>
            <a:r>
              <a:rPr sz="11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#1</a:t>
            </a:r>
            <a:endParaRPr sz="1100">
              <a:latin typeface="Arial"/>
              <a:cs typeface="Arial"/>
            </a:endParaRPr>
          </a:p>
          <a:p>
            <a:pPr marR="12700">
              <a:lnSpc>
                <a:spcPct val="100000"/>
              </a:lnSpc>
              <a:spcBef>
                <a:spcPts val="575"/>
              </a:spcBef>
            </a:pPr>
            <a:r>
              <a:rPr sz="1100" i="1" spc="10" dirty="0">
                <a:latin typeface="Arial"/>
                <a:cs typeface="Arial"/>
              </a:rPr>
              <a:t>Read  </a:t>
            </a:r>
            <a:r>
              <a:rPr sz="1100" i="1" dirty="0">
                <a:latin typeface="Arial"/>
                <a:cs typeface="Arial"/>
              </a:rPr>
              <a:t>Reg.</a:t>
            </a:r>
            <a:r>
              <a:rPr sz="1100" i="1" spc="-10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#2</a:t>
            </a:r>
            <a:endParaRPr sz="1100">
              <a:latin typeface="Arial"/>
              <a:cs typeface="Arial"/>
            </a:endParaRPr>
          </a:p>
          <a:p>
            <a:pPr marR="155575">
              <a:lnSpc>
                <a:spcPct val="100000"/>
              </a:lnSpc>
              <a:spcBef>
                <a:spcPts val="795"/>
              </a:spcBef>
            </a:pPr>
            <a:r>
              <a:rPr sz="1100" b="1" spc="1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100" b="1" spc="-4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100" b="1" spc="2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100" b="1" spc="-4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100" b="1" spc="5" dirty="0">
                <a:solidFill>
                  <a:srgbClr val="0000FF"/>
                </a:solidFill>
                <a:latin typeface="Arial"/>
                <a:cs typeface="Arial"/>
              </a:rPr>
              <a:t>e 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Reg.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337444" y="5006632"/>
            <a:ext cx="7048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b="1" spc="-10" dirty="0">
                <a:solidFill>
                  <a:srgbClr val="0000FF"/>
                </a:solidFill>
                <a:latin typeface="Arial"/>
                <a:cs typeface="Arial"/>
              </a:rPr>
              <a:t>Write</a:t>
            </a:r>
            <a:r>
              <a:rPr sz="11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128400" y="3827057"/>
            <a:ext cx="51625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indent="154940">
              <a:lnSpc>
                <a:spcPct val="100000"/>
              </a:lnSpc>
              <a:spcBef>
                <a:spcPts val="120"/>
              </a:spcBef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100" b="1" spc="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00" b="1" spc="5" dirty="0">
                <a:solidFill>
                  <a:srgbClr val="FF0000"/>
                </a:solidFill>
                <a:latin typeface="Arial"/>
                <a:cs typeface="Arial"/>
              </a:rPr>
              <a:t>d  Data</a:t>
            </a:r>
            <a:r>
              <a:rPr sz="11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#1</a:t>
            </a:r>
            <a:endParaRPr sz="11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136020" y="4409225"/>
            <a:ext cx="50800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indent="154940">
              <a:lnSpc>
                <a:spcPct val="100000"/>
              </a:lnSpc>
              <a:spcBef>
                <a:spcPts val="120"/>
              </a:spcBef>
            </a:pPr>
            <a:r>
              <a:rPr sz="1100" i="1" spc="-5" dirty="0">
                <a:latin typeface="Arial"/>
                <a:cs typeface="Arial"/>
              </a:rPr>
              <a:t>R</a:t>
            </a:r>
            <a:r>
              <a:rPr sz="1100" i="1" spc="-15" dirty="0">
                <a:latin typeface="Arial"/>
                <a:cs typeface="Arial"/>
              </a:rPr>
              <a:t>e</a:t>
            </a:r>
            <a:r>
              <a:rPr sz="1100" i="1" spc="45" dirty="0">
                <a:latin typeface="Arial"/>
                <a:cs typeface="Arial"/>
              </a:rPr>
              <a:t>a</a:t>
            </a:r>
            <a:r>
              <a:rPr sz="1100" i="1" spc="5" dirty="0">
                <a:latin typeface="Arial"/>
                <a:cs typeface="Arial"/>
              </a:rPr>
              <a:t>d  </a:t>
            </a:r>
            <a:r>
              <a:rPr sz="1100" i="1" dirty="0">
                <a:latin typeface="Arial"/>
                <a:cs typeface="Arial"/>
              </a:rPr>
              <a:t>Data</a:t>
            </a:r>
            <a:r>
              <a:rPr sz="1100" i="1" spc="-9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#2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387986" y="4148327"/>
            <a:ext cx="0" cy="294640"/>
          </a:xfrm>
          <a:custGeom>
            <a:avLst/>
            <a:gdLst/>
            <a:ahLst/>
            <a:cxnLst/>
            <a:rect l="l" t="t" r="r" b="b"/>
            <a:pathLst>
              <a:path h="294639">
                <a:moveTo>
                  <a:pt x="0" y="0"/>
                </a:moveTo>
                <a:lnTo>
                  <a:pt x="0" y="294131"/>
                </a:lnTo>
              </a:path>
            </a:pathLst>
          </a:custGeom>
          <a:ln w="4357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35718" y="4099108"/>
            <a:ext cx="106059" cy="1060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43206" y="476250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415" y="0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509906" y="4709160"/>
            <a:ext cx="155575" cy="105410"/>
          </a:xfrm>
          <a:custGeom>
            <a:avLst/>
            <a:gdLst/>
            <a:ahLst/>
            <a:cxnLst/>
            <a:rect l="l" t="t" r="r" b="b"/>
            <a:pathLst>
              <a:path w="155575" h="105410">
                <a:moveTo>
                  <a:pt x="155448" y="53340"/>
                </a:moveTo>
                <a:lnTo>
                  <a:pt x="0" y="0"/>
                </a:lnTo>
                <a:lnTo>
                  <a:pt x="0" y="105156"/>
                </a:lnTo>
                <a:lnTo>
                  <a:pt x="15544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930530" y="4541520"/>
            <a:ext cx="94615" cy="127000"/>
          </a:xfrm>
          <a:custGeom>
            <a:avLst/>
            <a:gdLst/>
            <a:ahLst/>
            <a:cxnLst/>
            <a:rect l="l" t="t" r="r" b="b"/>
            <a:pathLst>
              <a:path w="94614" h="127000">
                <a:moveTo>
                  <a:pt x="94487" y="0"/>
                </a:moveTo>
                <a:lnTo>
                  <a:pt x="0" y="126491"/>
                </a:lnTo>
              </a:path>
            </a:pathLst>
          </a:custGeom>
          <a:ln w="8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2954412" y="4371125"/>
            <a:ext cx="10477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7144390" y="4553711"/>
            <a:ext cx="1653539" cy="1245235"/>
          </a:xfrm>
          <a:custGeom>
            <a:avLst/>
            <a:gdLst/>
            <a:ahLst/>
            <a:cxnLst/>
            <a:rect l="l" t="t" r="r" b="b"/>
            <a:pathLst>
              <a:path w="1653540" h="1245235">
                <a:moveTo>
                  <a:pt x="0" y="0"/>
                </a:moveTo>
                <a:lnTo>
                  <a:pt x="0" y="1245107"/>
                </a:lnTo>
                <a:lnTo>
                  <a:pt x="1653539" y="1245107"/>
                </a:lnTo>
              </a:path>
            </a:pathLst>
          </a:custGeom>
          <a:ln w="167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84214" y="5747004"/>
            <a:ext cx="157480" cy="104139"/>
          </a:xfrm>
          <a:custGeom>
            <a:avLst/>
            <a:gdLst/>
            <a:ahLst/>
            <a:cxnLst/>
            <a:rect l="l" t="t" r="r" b="b"/>
            <a:pathLst>
              <a:path w="157479" h="104139">
                <a:moveTo>
                  <a:pt x="156972" y="51816"/>
                </a:moveTo>
                <a:lnTo>
                  <a:pt x="0" y="0"/>
                </a:lnTo>
                <a:lnTo>
                  <a:pt x="0" y="103632"/>
                </a:lnTo>
                <a:lnTo>
                  <a:pt x="15697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684141" y="5263895"/>
            <a:ext cx="116205" cy="127000"/>
          </a:xfrm>
          <a:custGeom>
            <a:avLst/>
            <a:gdLst/>
            <a:ahLst/>
            <a:cxnLst/>
            <a:rect l="l" t="t" r="r" b="b"/>
            <a:pathLst>
              <a:path w="116204" h="127000">
                <a:moveTo>
                  <a:pt x="115823" y="0"/>
                </a:moveTo>
                <a:lnTo>
                  <a:pt x="0" y="126491"/>
                </a:lnTo>
              </a:path>
            </a:pathLst>
          </a:custGeom>
          <a:ln w="8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6685163" y="5093500"/>
            <a:ext cx="18097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15" dirty="0">
                <a:latin typeface="Arial"/>
                <a:cs typeface="Arial"/>
              </a:rPr>
              <a:t>3</a:t>
            </a:r>
            <a:r>
              <a:rPr sz="1100" b="1" spc="1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301362" y="5751576"/>
            <a:ext cx="117475" cy="125095"/>
          </a:xfrm>
          <a:custGeom>
            <a:avLst/>
            <a:gdLst/>
            <a:ahLst/>
            <a:cxnLst/>
            <a:rect l="l" t="t" r="r" b="b"/>
            <a:pathLst>
              <a:path w="117475" h="125095">
                <a:moveTo>
                  <a:pt x="117347" y="0"/>
                </a:moveTo>
                <a:lnTo>
                  <a:pt x="0" y="124967"/>
                </a:lnTo>
              </a:path>
            </a:pathLst>
          </a:custGeom>
          <a:ln w="83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7303906" y="5579656"/>
            <a:ext cx="1797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30" dirty="0">
                <a:latin typeface="Arial"/>
                <a:cs typeface="Arial"/>
              </a:rPr>
              <a:t>3</a:t>
            </a:r>
            <a:r>
              <a:rPr sz="1100" b="1" spc="1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482718" y="4050792"/>
            <a:ext cx="1012190" cy="1508760"/>
          </a:xfrm>
          <a:custGeom>
            <a:avLst/>
            <a:gdLst/>
            <a:ahLst/>
            <a:cxnLst/>
            <a:rect l="l" t="t" r="r" b="b"/>
            <a:pathLst>
              <a:path w="1012190" h="1508760">
                <a:moveTo>
                  <a:pt x="0" y="0"/>
                </a:moveTo>
                <a:lnTo>
                  <a:pt x="0" y="1508760"/>
                </a:lnTo>
                <a:lnTo>
                  <a:pt x="1011936" y="1508760"/>
                </a:lnTo>
                <a:lnTo>
                  <a:pt x="10119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482717" y="4050791"/>
            <a:ext cx="1012190" cy="1508760"/>
          </a:xfrm>
          <a:custGeom>
            <a:avLst/>
            <a:gdLst/>
            <a:ahLst/>
            <a:cxnLst/>
            <a:rect l="l" t="t" r="r" b="b"/>
            <a:pathLst>
              <a:path w="1012190" h="1508760">
                <a:moveTo>
                  <a:pt x="0" y="1508759"/>
                </a:moveTo>
                <a:lnTo>
                  <a:pt x="1011935" y="1508759"/>
                </a:lnTo>
                <a:lnTo>
                  <a:pt x="1011935" y="0"/>
                </a:lnTo>
                <a:lnTo>
                  <a:pt x="0" y="0"/>
                </a:lnTo>
                <a:lnTo>
                  <a:pt x="0" y="1508759"/>
                </a:lnTo>
                <a:close/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7477642" y="3725717"/>
            <a:ext cx="10312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Arial"/>
                <a:cs typeface="Arial"/>
              </a:rPr>
              <a:t>Data</a:t>
            </a:r>
            <a:r>
              <a:rPr sz="1300" spc="-35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Memory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542159" y="4436657"/>
            <a:ext cx="57086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b="1" spc="-5" dirty="0">
                <a:solidFill>
                  <a:srgbClr val="993200"/>
                </a:solidFill>
                <a:latin typeface="Arial"/>
                <a:cs typeface="Arial"/>
              </a:rPr>
              <a:t>A</a:t>
            </a:r>
            <a:r>
              <a:rPr sz="1100" b="1" spc="-20" dirty="0">
                <a:solidFill>
                  <a:srgbClr val="993200"/>
                </a:solidFill>
                <a:latin typeface="Arial"/>
                <a:cs typeface="Arial"/>
              </a:rPr>
              <a:t>dd</a:t>
            </a:r>
            <a:r>
              <a:rPr sz="1100" b="1" spc="35" dirty="0">
                <a:solidFill>
                  <a:srgbClr val="993200"/>
                </a:solidFill>
                <a:latin typeface="Arial"/>
                <a:cs typeface="Arial"/>
              </a:rPr>
              <a:t>r</a:t>
            </a:r>
            <a:r>
              <a:rPr sz="1100" b="1" spc="-30" dirty="0">
                <a:solidFill>
                  <a:srgbClr val="993200"/>
                </a:solidFill>
                <a:latin typeface="Arial"/>
                <a:cs typeface="Arial"/>
              </a:rPr>
              <a:t>e</a:t>
            </a:r>
            <a:r>
              <a:rPr sz="1100" b="1" spc="-15" dirty="0">
                <a:solidFill>
                  <a:srgbClr val="993200"/>
                </a:solidFill>
                <a:latin typeface="Arial"/>
                <a:cs typeface="Arial"/>
              </a:rPr>
              <a:t>s</a:t>
            </a:r>
            <a:r>
              <a:rPr sz="1100" b="1" spc="10" dirty="0">
                <a:solidFill>
                  <a:srgbClr val="993200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542159" y="5116360"/>
            <a:ext cx="34353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20"/>
              </a:spcBef>
            </a:pPr>
            <a:r>
              <a:rPr sz="1100" i="1" spc="15" dirty="0">
                <a:latin typeface="Arial"/>
                <a:cs typeface="Arial"/>
              </a:rPr>
              <a:t>W</a:t>
            </a:r>
            <a:r>
              <a:rPr sz="1100" i="1" spc="-35" dirty="0">
                <a:latin typeface="Arial"/>
                <a:cs typeface="Arial"/>
              </a:rPr>
              <a:t>r</a:t>
            </a:r>
            <a:r>
              <a:rPr sz="1100" i="1" spc="15" dirty="0">
                <a:latin typeface="Arial"/>
                <a:cs typeface="Arial"/>
              </a:rPr>
              <a:t>it</a:t>
            </a:r>
            <a:r>
              <a:rPr sz="1100" i="1" spc="5" dirty="0">
                <a:latin typeface="Arial"/>
                <a:cs typeface="Arial"/>
              </a:rPr>
              <a:t>e  </a:t>
            </a:r>
            <a:r>
              <a:rPr sz="1100" i="1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101466" y="4616488"/>
            <a:ext cx="36068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9370" marR="5080" indent="-40005">
              <a:lnSpc>
                <a:spcPct val="100000"/>
              </a:lnSpc>
              <a:spcBef>
                <a:spcPts val="120"/>
              </a:spcBef>
            </a:pP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100" b="1" spc="-1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100" b="1" spc="4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100" b="1" spc="5" dirty="0">
                <a:solidFill>
                  <a:srgbClr val="0000FF"/>
                </a:solidFill>
                <a:latin typeface="Arial"/>
                <a:cs typeface="Arial"/>
              </a:rPr>
              <a:t>d  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100" b="1" spc="-3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100" b="1" spc="2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100" b="1" spc="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876934" y="5553455"/>
            <a:ext cx="548640" cy="704215"/>
          </a:xfrm>
          <a:custGeom>
            <a:avLst/>
            <a:gdLst/>
            <a:ahLst/>
            <a:cxnLst/>
            <a:rect l="l" t="t" r="r" b="b"/>
            <a:pathLst>
              <a:path w="548639" h="704214">
                <a:moveTo>
                  <a:pt x="548640" y="352044"/>
                </a:moveTo>
                <a:lnTo>
                  <a:pt x="545651" y="299876"/>
                </a:lnTo>
                <a:lnTo>
                  <a:pt x="536974" y="250134"/>
                </a:lnTo>
                <a:lnTo>
                  <a:pt x="523042" y="203352"/>
                </a:lnTo>
                <a:lnTo>
                  <a:pt x="504287" y="160068"/>
                </a:lnTo>
                <a:lnTo>
                  <a:pt x="481142" y="120816"/>
                </a:lnTo>
                <a:lnTo>
                  <a:pt x="454039" y="86132"/>
                </a:lnTo>
                <a:lnTo>
                  <a:pt x="423413" y="56554"/>
                </a:lnTo>
                <a:lnTo>
                  <a:pt x="389695" y="32615"/>
                </a:lnTo>
                <a:lnTo>
                  <a:pt x="353318" y="14852"/>
                </a:lnTo>
                <a:lnTo>
                  <a:pt x="314715" y="3802"/>
                </a:lnTo>
                <a:lnTo>
                  <a:pt x="274320" y="0"/>
                </a:lnTo>
                <a:lnTo>
                  <a:pt x="233580" y="3802"/>
                </a:lnTo>
                <a:lnTo>
                  <a:pt x="194765" y="14852"/>
                </a:lnTo>
                <a:lnTo>
                  <a:pt x="158285" y="32615"/>
                </a:lnTo>
                <a:lnTo>
                  <a:pt x="124553" y="56554"/>
                </a:lnTo>
                <a:lnTo>
                  <a:pt x="93981" y="86132"/>
                </a:lnTo>
                <a:lnTo>
                  <a:pt x="66982" y="120816"/>
                </a:lnTo>
                <a:lnTo>
                  <a:pt x="43968" y="160068"/>
                </a:lnTo>
                <a:lnTo>
                  <a:pt x="25350" y="203352"/>
                </a:lnTo>
                <a:lnTo>
                  <a:pt x="11541" y="250134"/>
                </a:lnTo>
                <a:lnTo>
                  <a:pt x="2954" y="299876"/>
                </a:lnTo>
                <a:lnTo>
                  <a:pt x="0" y="352044"/>
                </a:lnTo>
                <a:lnTo>
                  <a:pt x="2954" y="403868"/>
                </a:lnTo>
                <a:lnTo>
                  <a:pt x="11541" y="453397"/>
                </a:lnTo>
                <a:lnTo>
                  <a:pt x="25350" y="500075"/>
                </a:lnTo>
                <a:lnTo>
                  <a:pt x="43968" y="543346"/>
                </a:lnTo>
                <a:lnTo>
                  <a:pt x="66982" y="582653"/>
                </a:lnTo>
                <a:lnTo>
                  <a:pt x="93981" y="617439"/>
                </a:lnTo>
                <a:lnTo>
                  <a:pt x="124553" y="647149"/>
                </a:lnTo>
                <a:lnTo>
                  <a:pt x="158285" y="671225"/>
                </a:lnTo>
                <a:lnTo>
                  <a:pt x="194765" y="689111"/>
                </a:lnTo>
                <a:lnTo>
                  <a:pt x="233580" y="700251"/>
                </a:lnTo>
                <a:lnTo>
                  <a:pt x="274320" y="704088"/>
                </a:lnTo>
                <a:lnTo>
                  <a:pt x="314715" y="700251"/>
                </a:lnTo>
                <a:lnTo>
                  <a:pt x="353318" y="689111"/>
                </a:lnTo>
                <a:lnTo>
                  <a:pt x="389695" y="671225"/>
                </a:lnTo>
                <a:lnTo>
                  <a:pt x="423413" y="647149"/>
                </a:lnTo>
                <a:lnTo>
                  <a:pt x="454039" y="617439"/>
                </a:lnTo>
                <a:lnTo>
                  <a:pt x="481142" y="582653"/>
                </a:lnTo>
                <a:lnTo>
                  <a:pt x="504287" y="543346"/>
                </a:lnTo>
                <a:lnTo>
                  <a:pt x="523042" y="500075"/>
                </a:lnTo>
                <a:lnTo>
                  <a:pt x="536974" y="453397"/>
                </a:lnTo>
                <a:lnTo>
                  <a:pt x="545651" y="403868"/>
                </a:lnTo>
                <a:lnTo>
                  <a:pt x="548640" y="352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876933" y="5553455"/>
            <a:ext cx="548640" cy="704215"/>
          </a:xfrm>
          <a:custGeom>
            <a:avLst/>
            <a:gdLst/>
            <a:ahLst/>
            <a:cxnLst/>
            <a:rect l="l" t="t" r="r" b="b"/>
            <a:pathLst>
              <a:path w="548639" h="704214">
                <a:moveTo>
                  <a:pt x="548639" y="352043"/>
                </a:moveTo>
                <a:lnTo>
                  <a:pt x="545651" y="299876"/>
                </a:lnTo>
                <a:lnTo>
                  <a:pt x="536974" y="250134"/>
                </a:lnTo>
                <a:lnTo>
                  <a:pt x="523042" y="203352"/>
                </a:lnTo>
                <a:lnTo>
                  <a:pt x="504287" y="160068"/>
                </a:lnTo>
                <a:lnTo>
                  <a:pt x="481142" y="120816"/>
                </a:lnTo>
                <a:lnTo>
                  <a:pt x="454039" y="86132"/>
                </a:lnTo>
                <a:lnTo>
                  <a:pt x="423413" y="56554"/>
                </a:lnTo>
                <a:lnTo>
                  <a:pt x="389695" y="32615"/>
                </a:lnTo>
                <a:lnTo>
                  <a:pt x="353318" y="14852"/>
                </a:lnTo>
                <a:lnTo>
                  <a:pt x="314715" y="3802"/>
                </a:lnTo>
                <a:lnTo>
                  <a:pt x="274319" y="0"/>
                </a:lnTo>
                <a:lnTo>
                  <a:pt x="233580" y="3802"/>
                </a:lnTo>
                <a:lnTo>
                  <a:pt x="194765" y="14852"/>
                </a:lnTo>
                <a:lnTo>
                  <a:pt x="158285" y="32615"/>
                </a:lnTo>
                <a:lnTo>
                  <a:pt x="124553" y="56554"/>
                </a:lnTo>
                <a:lnTo>
                  <a:pt x="93981" y="86132"/>
                </a:lnTo>
                <a:lnTo>
                  <a:pt x="66982" y="120816"/>
                </a:lnTo>
                <a:lnTo>
                  <a:pt x="43968" y="160068"/>
                </a:lnTo>
                <a:lnTo>
                  <a:pt x="25350" y="203352"/>
                </a:lnTo>
                <a:lnTo>
                  <a:pt x="11541" y="250134"/>
                </a:lnTo>
                <a:lnTo>
                  <a:pt x="2954" y="299876"/>
                </a:lnTo>
                <a:lnTo>
                  <a:pt x="0" y="352043"/>
                </a:lnTo>
                <a:lnTo>
                  <a:pt x="2954" y="403868"/>
                </a:lnTo>
                <a:lnTo>
                  <a:pt x="11541" y="453397"/>
                </a:lnTo>
                <a:lnTo>
                  <a:pt x="25350" y="500075"/>
                </a:lnTo>
                <a:lnTo>
                  <a:pt x="43968" y="543346"/>
                </a:lnTo>
                <a:lnTo>
                  <a:pt x="66982" y="582653"/>
                </a:lnTo>
                <a:lnTo>
                  <a:pt x="93981" y="617439"/>
                </a:lnTo>
                <a:lnTo>
                  <a:pt x="124553" y="647149"/>
                </a:lnTo>
                <a:lnTo>
                  <a:pt x="158285" y="671225"/>
                </a:lnTo>
                <a:lnTo>
                  <a:pt x="194765" y="689111"/>
                </a:lnTo>
                <a:lnTo>
                  <a:pt x="233580" y="700251"/>
                </a:lnTo>
                <a:lnTo>
                  <a:pt x="274319" y="704087"/>
                </a:lnTo>
                <a:lnTo>
                  <a:pt x="314715" y="700251"/>
                </a:lnTo>
                <a:lnTo>
                  <a:pt x="353318" y="689111"/>
                </a:lnTo>
                <a:lnTo>
                  <a:pt x="389695" y="671225"/>
                </a:lnTo>
                <a:lnTo>
                  <a:pt x="423413" y="647149"/>
                </a:lnTo>
                <a:lnTo>
                  <a:pt x="454039" y="617439"/>
                </a:lnTo>
                <a:lnTo>
                  <a:pt x="481142" y="582653"/>
                </a:lnTo>
                <a:lnTo>
                  <a:pt x="504287" y="543346"/>
                </a:lnTo>
                <a:lnTo>
                  <a:pt x="523042" y="500075"/>
                </a:lnTo>
                <a:lnTo>
                  <a:pt x="536974" y="453397"/>
                </a:lnTo>
                <a:lnTo>
                  <a:pt x="545651" y="403868"/>
                </a:lnTo>
                <a:lnTo>
                  <a:pt x="548639" y="352043"/>
                </a:lnTo>
                <a:close/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4007496" y="5733574"/>
            <a:ext cx="29464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b="1" spc="20" dirty="0">
                <a:latin typeface="Arial"/>
                <a:cs typeface="Arial"/>
              </a:rPr>
              <a:t>S</a:t>
            </a:r>
            <a:r>
              <a:rPr sz="950" b="1" spc="-5" dirty="0">
                <a:latin typeface="Arial"/>
                <a:cs typeface="Arial"/>
              </a:rPr>
              <a:t>i</a:t>
            </a:r>
            <a:r>
              <a:rPr sz="950" b="1" dirty="0">
                <a:latin typeface="Arial"/>
                <a:cs typeface="Arial"/>
              </a:rPr>
              <a:t>g</a:t>
            </a:r>
            <a:r>
              <a:rPr sz="950" b="1" spc="20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932820" y="5884450"/>
            <a:ext cx="447040" cy="17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b="1" spc="20" dirty="0">
                <a:latin typeface="Arial"/>
                <a:cs typeface="Arial"/>
              </a:rPr>
              <a:t>E</a:t>
            </a:r>
            <a:r>
              <a:rPr sz="950" b="1" spc="-5" dirty="0">
                <a:latin typeface="Arial"/>
                <a:cs typeface="Arial"/>
              </a:rPr>
              <a:t>x</a:t>
            </a:r>
            <a:r>
              <a:rPr sz="950" b="1" spc="15" dirty="0">
                <a:latin typeface="Arial"/>
                <a:cs typeface="Arial"/>
              </a:rPr>
              <a:t>t</a:t>
            </a:r>
            <a:r>
              <a:rPr sz="950" b="1" spc="55" dirty="0">
                <a:latin typeface="Arial"/>
                <a:cs typeface="Arial"/>
              </a:rPr>
              <a:t>e</a:t>
            </a:r>
            <a:r>
              <a:rPr sz="950" b="1" spc="15" dirty="0">
                <a:latin typeface="Arial"/>
                <a:cs typeface="Arial"/>
              </a:rPr>
              <a:t>n</a:t>
            </a:r>
            <a:r>
              <a:rPr sz="950" b="1" spc="20" dirty="0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665354" y="4290060"/>
            <a:ext cx="251460" cy="629920"/>
          </a:xfrm>
          <a:custGeom>
            <a:avLst/>
            <a:gdLst/>
            <a:ahLst/>
            <a:cxnLst/>
            <a:rect l="l" t="t" r="r" b="b"/>
            <a:pathLst>
              <a:path w="251460" h="629920">
                <a:moveTo>
                  <a:pt x="251460" y="502920"/>
                </a:moveTo>
                <a:lnTo>
                  <a:pt x="251460" y="126492"/>
                </a:lnTo>
                <a:lnTo>
                  <a:pt x="241577" y="77152"/>
                </a:lnTo>
                <a:lnTo>
                  <a:pt x="214693" y="36957"/>
                </a:lnTo>
                <a:lnTo>
                  <a:pt x="174950" y="9906"/>
                </a:lnTo>
                <a:lnTo>
                  <a:pt x="126492" y="0"/>
                </a:lnTo>
                <a:lnTo>
                  <a:pt x="77152" y="9906"/>
                </a:lnTo>
                <a:lnTo>
                  <a:pt x="36957" y="36957"/>
                </a:lnTo>
                <a:lnTo>
                  <a:pt x="9906" y="77152"/>
                </a:lnTo>
                <a:lnTo>
                  <a:pt x="0" y="126492"/>
                </a:lnTo>
                <a:lnTo>
                  <a:pt x="0" y="502920"/>
                </a:lnTo>
                <a:lnTo>
                  <a:pt x="9906" y="552259"/>
                </a:lnTo>
                <a:lnTo>
                  <a:pt x="36957" y="592455"/>
                </a:lnTo>
                <a:lnTo>
                  <a:pt x="77152" y="619506"/>
                </a:lnTo>
                <a:lnTo>
                  <a:pt x="126492" y="629412"/>
                </a:lnTo>
                <a:lnTo>
                  <a:pt x="174950" y="619506"/>
                </a:lnTo>
                <a:lnTo>
                  <a:pt x="214693" y="592455"/>
                </a:lnTo>
                <a:lnTo>
                  <a:pt x="241577" y="552259"/>
                </a:lnTo>
                <a:lnTo>
                  <a:pt x="251460" y="502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665353" y="4290059"/>
            <a:ext cx="251460" cy="629920"/>
          </a:xfrm>
          <a:custGeom>
            <a:avLst/>
            <a:gdLst/>
            <a:ahLst/>
            <a:cxnLst/>
            <a:rect l="l" t="t" r="r" b="b"/>
            <a:pathLst>
              <a:path w="251460" h="629920">
                <a:moveTo>
                  <a:pt x="126491" y="629411"/>
                </a:moveTo>
                <a:lnTo>
                  <a:pt x="174950" y="619505"/>
                </a:lnTo>
                <a:lnTo>
                  <a:pt x="214693" y="592454"/>
                </a:lnTo>
                <a:lnTo>
                  <a:pt x="241577" y="552259"/>
                </a:lnTo>
                <a:lnTo>
                  <a:pt x="251459" y="502919"/>
                </a:lnTo>
                <a:lnTo>
                  <a:pt x="251459" y="126491"/>
                </a:lnTo>
                <a:lnTo>
                  <a:pt x="241577" y="77152"/>
                </a:lnTo>
                <a:lnTo>
                  <a:pt x="214693" y="36956"/>
                </a:lnTo>
                <a:lnTo>
                  <a:pt x="174950" y="9905"/>
                </a:lnTo>
                <a:lnTo>
                  <a:pt x="126491" y="0"/>
                </a:lnTo>
                <a:lnTo>
                  <a:pt x="77152" y="9905"/>
                </a:lnTo>
                <a:lnTo>
                  <a:pt x="36956" y="36956"/>
                </a:lnTo>
                <a:lnTo>
                  <a:pt x="9905" y="77152"/>
                </a:lnTo>
                <a:lnTo>
                  <a:pt x="0" y="126491"/>
                </a:lnTo>
                <a:lnTo>
                  <a:pt x="0" y="502919"/>
                </a:lnTo>
                <a:lnTo>
                  <a:pt x="9905" y="552259"/>
                </a:lnTo>
                <a:lnTo>
                  <a:pt x="36956" y="592454"/>
                </a:lnTo>
                <a:lnTo>
                  <a:pt x="77152" y="619505"/>
                </a:lnTo>
                <a:lnTo>
                  <a:pt x="126491" y="629411"/>
                </a:lnTo>
                <a:close/>
              </a:path>
            </a:pathLst>
          </a:custGeom>
          <a:ln w="10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2725812" y="4328452"/>
            <a:ext cx="144145" cy="532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685" marR="5080" indent="-7620" algn="just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Arial"/>
                <a:cs typeface="Arial"/>
              </a:rPr>
              <a:t>M  </a:t>
            </a:r>
            <a:r>
              <a:rPr sz="1100" b="1" spc="5" dirty="0">
                <a:latin typeface="Arial"/>
                <a:cs typeface="Arial"/>
              </a:rPr>
              <a:t>U  </a:t>
            </a:r>
            <a:r>
              <a:rPr sz="1100" b="1" spc="1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2243206" y="4152900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827" y="0"/>
                </a:lnTo>
              </a:path>
            </a:pathLst>
          </a:custGeom>
          <a:ln w="43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238377" y="5843015"/>
            <a:ext cx="94615" cy="125095"/>
          </a:xfrm>
          <a:custGeom>
            <a:avLst/>
            <a:gdLst/>
            <a:ahLst/>
            <a:cxnLst/>
            <a:rect l="l" t="t" r="r" b="b"/>
            <a:pathLst>
              <a:path w="94614" h="125095">
                <a:moveTo>
                  <a:pt x="94487" y="0"/>
                </a:moveTo>
                <a:lnTo>
                  <a:pt x="0" y="124967"/>
                </a:lnTo>
              </a:path>
            </a:pathLst>
          </a:custGeom>
          <a:ln w="83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3207396" y="5671096"/>
            <a:ext cx="1797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30" dirty="0">
                <a:latin typeface="Arial"/>
                <a:cs typeface="Arial"/>
              </a:rPr>
              <a:t>1</a:t>
            </a:r>
            <a:r>
              <a:rPr sz="1100" b="1" spc="10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5346070" y="2569464"/>
            <a:ext cx="3237230" cy="386080"/>
          </a:xfrm>
          <a:custGeom>
            <a:avLst/>
            <a:gdLst/>
            <a:ahLst/>
            <a:cxnLst/>
            <a:rect l="l" t="t" r="r" b="b"/>
            <a:pathLst>
              <a:path w="3237229" h="386080">
                <a:moveTo>
                  <a:pt x="0" y="0"/>
                </a:moveTo>
                <a:lnTo>
                  <a:pt x="0" y="385572"/>
                </a:lnTo>
                <a:lnTo>
                  <a:pt x="3236976" y="385572"/>
                </a:lnTo>
                <a:lnTo>
                  <a:pt x="3236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346069" y="2569463"/>
            <a:ext cx="3237230" cy="386080"/>
          </a:xfrm>
          <a:custGeom>
            <a:avLst/>
            <a:gdLst/>
            <a:ahLst/>
            <a:cxnLst/>
            <a:rect l="l" t="t" r="r" b="b"/>
            <a:pathLst>
              <a:path w="3237229" h="386080">
                <a:moveTo>
                  <a:pt x="0" y="385571"/>
                </a:moveTo>
                <a:lnTo>
                  <a:pt x="3236975" y="385571"/>
                </a:lnTo>
                <a:lnTo>
                  <a:pt x="3236975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ln w="9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705478" y="2595372"/>
            <a:ext cx="499871" cy="6294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796918" y="2804160"/>
            <a:ext cx="73152" cy="3337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874642" y="2834639"/>
            <a:ext cx="85343" cy="2377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966081" y="2804160"/>
            <a:ext cx="73152" cy="3291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54474" y="2804160"/>
            <a:ext cx="85343" cy="3291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185538" y="2804160"/>
            <a:ext cx="36576" cy="4206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188086" y="2569464"/>
            <a:ext cx="1079500" cy="386080"/>
          </a:xfrm>
          <a:custGeom>
            <a:avLst/>
            <a:gdLst/>
            <a:ahLst/>
            <a:cxnLst/>
            <a:rect l="l" t="t" r="r" b="b"/>
            <a:pathLst>
              <a:path w="1079500" h="386080">
                <a:moveTo>
                  <a:pt x="0" y="0"/>
                </a:moveTo>
                <a:lnTo>
                  <a:pt x="0" y="385572"/>
                </a:lnTo>
                <a:lnTo>
                  <a:pt x="1078992" y="385572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88086" y="2569463"/>
            <a:ext cx="1079500" cy="386080"/>
          </a:xfrm>
          <a:custGeom>
            <a:avLst/>
            <a:gdLst/>
            <a:ahLst/>
            <a:cxnLst/>
            <a:rect l="l" t="t" r="r" b="b"/>
            <a:pathLst>
              <a:path w="1079500" h="386080">
                <a:moveTo>
                  <a:pt x="0" y="385571"/>
                </a:moveTo>
                <a:lnTo>
                  <a:pt x="1078991" y="385571"/>
                </a:lnTo>
                <a:lnTo>
                  <a:pt x="1078991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ln w="9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657477" y="2630423"/>
            <a:ext cx="146304" cy="2834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556894" y="2804160"/>
            <a:ext cx="36576" cy="4206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654430" y="2804160"/>
            <a:ext cx="158495" cy="3337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860170" y="2804160"/>
            <a:ext cx="36576" cy="4206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267078" y="2569464"/>
            <a:ext cx="1079500" cy="386080"/>
          </a:xfrm>
          <a:custGeom>
            <a:avLst/>
            <a:gdLst/>
            <a:ahLst/>
            <a:cxnLst/>
            <a:rect l="l" t="t" r="r" b="b"/>
            <a:pathLst>
              <a:path w="1079500" h="386080">
                <a:moveTo>
                  <a:pt x="0" y="0"/>
                </a:moveTo>
                <a:lnTo>
                  <a:pt x="0" y="385572"/>
                </a:lnTo>
                <a:lnTo>
                  <a:pt x="1078992" y="385572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267077" y="2569463"/>
            <a:ext cx="1079500" cy="386080"/>
          </a:xfrm>
          <a:custGeom>
            <a:avLst/>
            <a:gdLst/>
            <a:ahLst/>
            <a:cxnLst/>
            <a:rect l="l" t="t" r="r" b="b"/>
            <a:pathLst>
              <a:path w="1079500" h="386080">
                <a:moveTo>
                  <a:pt x="0" y="385571"/>
                </a:moveTo>
                <a:lnTo>
                  <a:pt x="1078991" y="385571"/>
                </a:lnTo>
                <a:lnTo>
                  <a:pt x="1078991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ln w="9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754758" y="2599944"/>
            <a:ext cx="121920" cy="3749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678558" y="2804160"/>
            <a:ext cx="36576" cy="4206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766950" y="2805683"/>
            <a:ext cx="85343" cy="32461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896490" y="2804160"/>
            <a:ext cx="36576" cy="42062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109094" y="2569464"/>
            <a:ext cx="1079500" cy="386080"/>
          </a:xfrm>
          <a:custGeom>
            <a:avLst/>
            <a:gdLst/>
            <a:ahLst/>
            <a:cxnLst/>
            <a:rect l="l" t="t" r="r" b="b"/>
            <a:pathLst>
              <a:path w="1079500" h="386080">
                <a:moveTo>
                  <a:pt x="0" y="0"/>
                </a:moveTo>
                <a:lnTo>
                  <a:pt x="0" y="385572"/>
                </a:lnTo>
                <a:lnTo>
                  <a:pt x="1078992" y="385572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109093" y="2569463"/>
            <a:ext cx="1079500" cy="386080"/>
          </a:xfrm>
          <a:custGeom>
            <a:avLst/>
            <a:gdLst/>
            <a:ahLst/>
            <a:cxnLst/>
            <a:rect l="l" t="t" r="r" b="b"/>
            <a:pathLst>
              <a:path w="1079500" h="386080">
                <a:moveTo>
                  <a:pt x="0" y="385571"/>
                </a:moveTo>
                <a:lnTo>
                  <a:pt x="1078991" y="385571"/>
                </a:lnTo>
                <a:lnTo>
                  <a:pt x="1078991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ln w="9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365125" y="2596895"/>
            <a:ext cx="573023" cy="6278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570866" y="2804160"/>
            <a:ext cx="158495" cy="3337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779654" y="2804160"/>
            <a:ext cx="36576" cy="42062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41" name="object 1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42" name="object 1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3054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 de</a:t>
            </a:r>
            <a:r>
              <a:rPr spc="-10" dirty="0"/>
              <a:t> </a:t>
            </a:r>
            <a:r>
              <a:rPr spc="-5" dirty="0"/>
              <a:t>Harvard</a:t>
            </a:r>
          </a:p>
        </p:txBody>
      </p:sp>
      <p:sp>
        <p:nvSpPr>
          <p:cNvPr id="5" name="object 5"/>
          <p:cNvSpPr/>
          <p:nvPr/>
        </p:nvSpPr>
        <p:spPr>
          <a:xfrm>
            <a:off x="7542154" y="3491484"/>
            <a:ext cx="1728470" cy="835660"/>
          </a:xfrm>
          <a:custGeom>
            <a:avLst/>
            <a:gdLst/>
            <a:ahLst/>
            <a:cxnLst/>
            <a:rect l="l" t="t" r="r" b="b"/>
            <a:pathLst>
              <a:path w="1728470" h="835660">
                <a:moveTo>
                  <a:pt x="0" y="0"/>
                </a:moveTo>
                <a:lnTo>
                  <a:pt x="0" y="835152"/>
                </a:lnTo>
                <a:lnTo>
                  <a:pt x="1728216" y="835152"/>
                </a:lnTo>
                <a:lnTo>
                  <a:pt x="1728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33009" y="3482340"/>
            <a:ext cx="1746885" cy="853440"/>
          </a:xfrm>
          <a:custGeom>
            <a:avLst/>
            <a:gdLst/>
            <a:ahLst/>
            <a:cxnLst/>
            <a:rect l="l" t="t" r="r" b="b"/>
            <a:pathLst>
              <a:path w="1746884" h="853439">
                <a:moveTo>
                  <a:pt x="1746504" y="853440"/>
                </a:moveTo>
                <a:lnTo>
                  <a:pt x="1746504" y="0"/>
                </a:lnTo>
                <a:lnTo>
                  <a:pt x="0" y="0"/>
                </a:lnTo>
                <a:lnTo>
                  <a:pt x="0" y="853440"/>
                </a:lnTo>
                <a:lnTo>
                  <a:pt x="9144" y="853440"/>
                </a:ln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lnTo>
                  <a:pt x="1728216" y="18288"/>
                </a:lnTo>
                <a:lnTo>
                  <a:pt x="1728216" y="9144"/>
                </a:lnTo>
                <a:lnTo>
                  <a:pt x="1737360" y="18288"/>
                </a:lnTo>
                <a:lnTo>
                  <a:pt x="1737360" y="853440"/>
                </a:lnTo>
                <a:lnTo>
                  <a:pt x="1746504" y="853440"/>
                </a:lnTo>
                <a:close/>
              </a:path>
              <a:path w="1746884" h="853439">
                <a:moveTo>
                  <a:pt x="18288" y="18288"/>
                </a:move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close/>
              </a:path>
              <a:path w="1746884" h="853439">
                <a:moveTo>
                  <a:pt x="18288" y="835152"/>
                </a:moveTo>
                <a:lnTo>
                  <a:pt x="18288" y="18288"/>
                </a:lnTo>
                <a:lnTo>
                  <a:pt x="9144" y="18288"/>
                </a:lnTo>
                <a:lnTo>
                  <a:pt x="9144" y="835152"/>
                </a:lnTo>
                <a:lnTo>
                  <a:pt x="18288" y="835152"/>
                </a:lnTo>
                <a:close/>
              </a:path>
              <a:path w="1746884" h="853439">
                <a:moveTo>
                  <a:pt x="1737360" y="835152"/>
                </a:moveTo>
                <a:lnTo>
                  <a:pt x="9144" y="835152"/>
                </a:lnTo>
                <a:lnTo>
                  <a:pt x="18288" y="844296"/>
                </a:lnTo>
                <a:lnTo>
                  <a:pt x="18288" y="853440"/>
                </a:lnTo>
                <a:lnTo>
                  <a:pt x="1728216" y="853440"/>
                </a:lnTo>
                <a:lnTo>
                  <a:pt x="1728216" y="844296"/>
                </a:lnTo>
                <a:lnTo>
                  <a:pt x="1737360" y="835152"/>
                </a:lnTo>
                <a:close/>
              </a:path>
              <a:path w="1746884" h="853439">
                <a:moveTo>
                  <a:pt x="18288" y="853440"/>
                </a:moveTo>
                <a:lnTo>
                  <a:pt x="18288" y="844296"/>
                </a:lnTo>
                <a:lnTo>
                  <a:pt x="9144" y="835152"/>
                </a:lnTo>
                <a:lnTo>
                  <a:pt x="9144" y="853440"/>
                </a:lnTo>
                <a:lnTo>
                  <a:pt x="18288" y="853440"/>
                </a:lnTo>
                <a:close/>
              </a:path>
              <a:path w="1746884" h="853439">
                <a:moveTo>
                  <a:pt x="1737360" y="18288"/>
                </a:moveTo>
                <a:lnTo>
                  <a:pt x="1728216" y="9144"/>
                </a:lnTo>
                <a:lnTo>
                  <a:pt x="1728216" y="18288"/>
                </a:lnTo>
                <a:lnTo>
                  <a:pt x="1737360" y="18288"/>
                </a:lnTo>
                <a:close/>
              </a:path>
              <a:path w="1746884" h="853439">
                <a:moveTo>
                  <a:pt x="1737360" y="835152"/>
                </a:moveTo>
                <a:lnTo>
                  <a:pt x="1737360" y="18288"/>
                </a:lnTo>
                <a:lnTo>
                  <a:pt x="1728216" y="18288"/>
                </a:lnTo>
                <a:lnTo>
                  <a:pt x="1728216" y="835152"/>
                </a:lnTo>
                <a:lnTo>
                  <a:pt x="1737360" y="835152"/>
                </a:lnTo>
                <a:close/>
              </a:path>
              <a:path w="1746884" h="853439">
                <a:moveTo>
                  <a:pt x="1737360" y="853440"/>
                </a:moveTo>
                <a:lnTo>
                  <a:pt x="1737360" y="835152"/>
                </a:lnTo>
                <a:lnTo>
                  <a:pt x="1728216" y="844296"/>
                </a:lnTo>
                <a:lnTo>
                  <a:pt x="1728216" y="853440"/>
                </a:lnTo>
                <a:lnTo>
                  <a:pt x="1737360" y="853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42154" y="3718050"/>
            <a:ext cx="1728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Input/Output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25902" y="2182368"/>
            <a:ext cx="553720" cy="170815"/>
          </a:xfrm>
          <a:custGeom>
            <a:avLst/>
            <a:gdLst/>
            <a:ahLst/>
            <a:cxnLst/>
            <a:rect l="l" t="t" r="r" b="b"/>
            <a:pathLst>
              <a:path w="553720" h="170814">
                <a:moveTo>
                  <a:pt x="170688" y="56388"/>
                </a:moveTo>
                <a:lnTo>
                  <a:pt x="170688" y="0"/>
                </a:lnTo>
                <a:lnTo>
                  <a:pt x="0" y="85344"/>
                </a:lnTo>
                <a:lnTo>
                  <a:pt x="143256" y="156972"/>
                </a:lnTo>
                <a:lnTo>
                  <a:pt x="143256" y="56388"/>
                </a:lnTo>
                <a:lnTo>
                  <a:pt x="170688" y="56388"/>
                </a:lnTo>
                <a:close/>
              </a:path>
              <a:path w="553720" h="170814">
                <a:moveTo>
                  <a:pt x="411480" y="114300"/>
                </a:moveTo>
                <a:lnTo>
                  <a:pt x="411480" y="56388"/>
                </a:lnTo>
                <a:lnTo>
                  <a:pt x="143256" y="56388"/>
                </a:lnTo>
                <a:lnTo>
                  <a:pt x="143256" y="114300"/>
                </a:lnTo>
                <a:lnTo>
                  <a:pt x="411480" y="114300"/>
                </a:lnTo>
                <a:close/>
              </a:path>
              <a:path w="553720" h="170814">
                <a:moveTo>
                  <a:pt x="170688" y="170688"/>
                </a:moveTo>
                <a:lnTo>
                  <a:pt x="170688" y="114300"/>
                </a:lnTo>
                <a:lnTo>
                  <a:pt x="143256" y="114300"/>
                </a:lnTo>
                <a:lnTo>
                  <a:pt x="143256" y="156972"/>
                </a:lnTo>
                <a:lnTo>
                  <a:pt x="170688" y="170688"/>
                </a:lnTo>
                <a:close/>
              </a:path>
              <a:path w="553720" h="170814">
                <a:moveTo>
                  <a:pt x="553212" y="85344"/>
                </a:moveTo>
                <a:lnTo>
                  <a:pt x="382524" y="0"/>
                </a:lnTo>
                <a:lnTo>
                  <a:pt x="382524" y="56388"/>
                </a:lnTo>
                <a:lnTo>
                  <a:pt x="411480" y="56388"/>
                </a:lnTo>
                <a:lnTo>
                  <a:pt x="411480" y="156210"/>
                </a:lnTo>
                <a:lnTo>
                  <a:pt x="553212" y="85344"/>
                </a:lnTo>
                <a:close/>
              </a:path>
              <a:path w="553720" h="170814">
                <a:moveTo>
                  <a:pt x="411480" y="156210"/>
                </a:moveTo>
                <a:lnTo>
                  <a:pt x="411480" y="114300"/>
                </a:lnTo>
                <a:lnTo>
                  <a:pt x="382524" y="114300"/>
                </a:lnTo>
                <a:lnTo>
                  <a:pt x="382524" y="170688"/>
                </a:lnTo>
                <a:lnTo>
                  <a:pt x="411480" y="156210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1974" y="1906524"/>
            <a:ext cx="0" cy="3817620"/>
          </a:xfrm>
          <a:custGeom>
            <a:avLst/>
            <a:gdLst/>
            <a:ahLst/>
            <a:cxnLst/>
            <a:rect l="l" t="t" r="r" b="b"/>
            <a:pathLst>
              <a:path h="3817620">
                <a:moveTo>
                  <a:pt x="0" y="0"/>
                </a:moveTo>
                <a:lnTo>
                  <a:pt x="0" y="3817620"/>
                </a:lnTo>
              </a:path>
            </a:pathLst>
          </a:custGeom>
          <a:ln w="57912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1974" y="2182368"/>
            <a:ext cx="1440180" cy="170815"/>
          </a:xfrm>
          <a:custGeom>
            <a:avLst/>
            <a:gdLst/>
            <a:ahLst/>
            <a:cxnLst/>
            <a:rect l="l" t="t" r="r" b="b"/>
            <a:pathLst>
              <a:path w="1440179" h="170814">
                <a:moveTo>
                  <a:pt x="172212" y="56388"/>
                </a:moveTo>
                <a:lnTo>
                  <a:pt x="172212" y="0"/>
                </a:lnTo>
                <a:lnTo>
                  <a:pt x="0" y="85344"/>
                </a:lnTo>
                <a:lnTo>
                  <a:pt x="143256" y="156338"/>
                </a:lnTo>
                <a:lnTo>
                  <a:pt x="143256" y="56388"/>
                </a:lnTo>
                <a:lnTo>
                  <a:pt x="172212" y="56388"/>
                </a:lnTo>
                <a:close/>
              </a:path>
              <a:path w="1440179" h="170814">
                <a:moveTo>
                  <a:pt x="1296924" y="114300"/>
                </a:moveTo>
                <a:lnTo>
                  <a:pt x="1296924" y="56388"/>
                </a:lnTo>
                <a:lnTo>
                  <a:pt x="143256" y="56388"/>
                </a:lnTo>
                <a:lnTo>
                  <a:pt x="143256" y="114300"/>
                </a:lnTo>
                <a:lnTo>
                  <a:pt x="1296924" y="114300"/>
                </a:lnTo>
                <a:close/>
              </a:path>
              <a:path w="1440179" h="170814">
                <a:moveTo>
                  <a:pt x="172212" y="170688"/>
                </a:moveTo>
                <a:lnTo>
                  <a:pt x="172212" y="114300"/>
                </a:lnTo>
                <a:lnTo>
                  <a:pt x="143256" y="114300"/>
                </a:lnTo>
                <a:lnTo>
                  <a:pt x="143256" y="156338"/>
                </a:lnTo>
                <a:lnTo>
                  <a:pt x="172212" y="170688"/>
                </a:lnTo>
                <a:close/>
              </a:path>
              <a:path w="1440179" h="170814">
                <a:moveTo>
                  <a:pt x="1440180" y="85344"/>
                </a:moveTo>
                <a:lnTo>
                  <a:pt x="1267968" y="0"/>
                </a:lnTo>
                <a:lnTo>
                  <a:pt x="1267968" y="56388"/>
                </a:lnTo>
                <a:lnTo>
                  <a:pt x="1296924" y="56388"/>
                </a:lnTo>
                <a:lnTo>
                  <a:pt x="1296924" y="156338"/>
                </a:lnTo>
                <a:lnTo>
                  <a:pt x="1440180" y="85344"/>
                </a:lnTo>
                <a:close/>
              </a:path>
              <a:path w="1440179" h="170814">
                <a:moveTo>
                  <a:pt x="1296924" y="156338"/>
                </a:moveTo>
                <a:lnTo>
                  <a:pt x="1296924" y="114300"/>
                </a:lnTo>
                <a:lnTo>
                  <a:pt x="1267968" y="114300"/>
                </a:lnTo>
                <a:lnTo>
                  <a:pt x="1267968" y="170688"/>
                </a:lnTo>
                <a:lnTo>
                  <a:pt x="1296924" y="156338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25902" y="2776727"/>
            <a:ext cx="1245235" cy="134620"/>
          </a:xfrm>
          <a:custGeom>
            <a:avLst/>
            <a:gdLst/>
            <a:ahLst/>
            <a:cxnLst/>
            <a:rect l="l" t="t" r="r" b="b"/>
            <a:pathLst>
              <a:path w="1245234" h="134619">
                <a:moveTo>
                  <a:pt x="1133856" y="89916"/>
                </a:moveTo>
                <a:lnTo>
                  <a:pt x="1133856" y="44196"/>
                </a:lnTo>
                <a:lnTo>
                  <a:pt x="0" y="44196"/>
                </a:lnTo>
                <a:lnTo>
                  <a:pt x="0" y="89916"/>
                </a:lnTo>
                <a:lnTo>
                  <a:pt x="1133856" y="89916"/>
                </a:lnTo>
                <a:close/>
              </a:path>
              <a:path w="1245234" h="134619">
                <a:moveTo>
                  <a:pt x="1245108" y="67056"/>
                </a:moveTo>
                <a:lnTo>
                  <a:pt x="1110996" y="0"/>
                </a:lnTo>
                <a:lnTo>
                  <a:pt x="1110996" y="44196"/>
                </a:lnTo>
                <a:lnTo>
                  <a:pt x="1133856" y="44196"/>
                </a:lnTo>
                <a:lnTo>
                  <a:pt x="1133856" y="122682"/>
                </a:lnTo>
                <a:lnTo>
                  <a:pt x="1245108" y="67056"/>
                </a:lnTo>
                <a:close/>
              </a:path>
              <a:path w="1245234" h="134619">
                <a:moveTo>
                  <a:pt x="1133856" y="122682"/>
                </a:moveTo>
                <a:lnTo>
                  <a:pt x="1133856" y="89916"/>
                </a:lnTo>
                <a:lnTo>
                  <a:pt x="1110996" y="89916"/>
                </a:lnTo>
                <a:lnTo>
                  <a:pt x="1110996" y="134112"/>
                </a:lnTo>
                <a:lnTo>
                  <a:pt x="1133856" y="1226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25902" y="2470404"/>
            <a:ext cx="899160" cy="172720"/>
          </a:xfrm>
          <a:custGeom>
            <a:avLst/>
            <a:gdLst/>
            <a:ahLst/>
            <a:cxnLst/>
            <a:rect l="l" t="t" r="r" b="b"/>
            <a:pathLst>
              <a:path w="899160" h="172719">
                <a:moveTo>
                  <a:pt x="755904" y="114300"/>
                </a:moveTo>
                <a:lnTo>
                  <a:pt x="755904" y="57912"/>
                </a:lnTo>
                <a:lnTo>
                  <a:pt x="0" y="57912"/>
                </a:lnTo>
                <a:lnTo>
                  <a:pt x="0" y="114300"/>
                </a:lnTo>
                <a:lnTo>
                  <a:pt x="755904" y="114300"/>
                </a:lnTo>
                <a:close/>
              </a:path>
              <a:path w="899160" h="172719">
                <a:moveTo>
                  <a:pt x="899160" y="85344"/>
                </a:moveTo>
                <a:lnTo>
                  <a:pt x="726948" y="0"/>
                </a:lnTo>
                <a:lnTo>
                  <a:pt x="726948" y="57912"/>
                </a:lnTo>
                <a:lnTo>
                  <a:pt x="755904" y="57912"/>
                </a:lnTo>
                <a:lnTo>
                  <a:pt x="755904" y="157605"/>
                </a:lnTo>
                <a:lnTo>
                  <a:pt x="899160" y="85344"/>
                </a:lnTo>
                <a:close/>
              </a:path>
              <a:path w="899160" h="172719">
                <a:moveTo>
                  <a:pt x="755904" y="157605"/>
                </a:moveTo>
                <a:lnTo>
                  <a:pt x="755904" y="114300"/>
                </a:lnTo>
                <a:lnTo>
                  <a:pt x="726948" y="114300"/>
                </a:lnTo>
                <a:lnTo>
                  <a:pt x="726948" y="172212"/>
                </a:lnTo>
                <a:lnTo>
                  <a:pt x="755904" y="1576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21302" y="2776727"/>
            <a:ext cx="721360" cy="134620"/>
          </a:xfrm>
          <a:custGeom>
            <a:avLst/>
            <a:gdLst/>
            <a:ahLst/>
            <a:cxnLst/>
            <a:rect l="l" t="t" r="r" b="b"/>
            <a:pathLst>
              <a:path w="721359" h="134619">
                <a:moveTo>
                  <a:pt x="609600" y="89916"/>
                </a:moveTo>
                <a:lnTo>
                  <a:pt x="609600" y="44196"/>
                </a:lnTo>
                <a:lnTo>
                  <a:pt x="0" y="44196"/>
                </a:lnTo>
                <a:lnTo>
                  <a:pt x="0" y="89916"/>
                </a:lnTo>
                <a:lnTo>
                  <a:pt x="609600" y="89916"/>
                </a:lnTo>
                <a:close/>
              </a:path>
              <a:path w="721359" h="134619">
                <a:moveTo>
                  <a:pt x="720852" y="67056"/>
                </a:moveTo>
                <a:lnTo>
                  <a:pt x="586740" y="0"/>
                </a:lnTo>
                <a:lnTo>
                  <a:pt x="586740" y="44196"/>
                </a:lnTo>
                <a:lnTo>
                  <a:pt x="609600" y="44196"/>
                </a:lnTo>
                <a:lnTo>
                  <a:pt x="609600" y="122682"/>
                </a:lnTo>
                <a:lnTo>
                  <a:pt x="720852" y="67056"/>
                </a:lnTo>
                <a:close/>
              </a:path>
              <a:path w="721359" h="134619">
                <a:moveTo>
                  <a:pt x="609600" y="122682"/>
                </a:moveTo>
                <a:lnTo>
                  <a:pt x="609600" y="89916"/>
                </a:lnTo>
                <a:lnTo>
                  <a:pt x="586740" y="89916"/>
                </a:lnTo>
                <a:lnTo>
                  <a:pt x="586740" y="134112"/>
                </a:lnTo>
                <a:lnTo>
                  <a:pt x="609600" y="1226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42394" y="2122932"/>
            <a:ext cx="1450975" cy="835660"/>
          </a:xfrm>
          <a:custGeom>
            <a:avLst/>
            <a:gdLst/>
            <a:ahLst/>
            <a:cxnLst/>
            <a:rect l="l" t="t" r="r" b="b"/>
            <a:pathLst>
              <a:path w="1450975" h="835660">
                <a:moveTo>
                  <a:pt x="0" y="0"/>
                </a:moveTo>
                <a:lnTo>
                  <a:pt x="0" y="835152"/>
                </a:lnTo>
                <a:lnTo>
                  <a:pt x="1450848" y="835152"/>
                </a:lnTo>
                <a:lnTo>
                  <a:pt x="145084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3250" y="2113788"/>
            <a:ext cx="1470660" cy="853440"/>
          </a:xfrm>
          <a:custGeom>
            <a:avLst/>
            <a:gdLst/>
            <a:ahLst/>
            <a:cxnLst/>
            <a:rect l="l" t="t" r="r" b="b"/>
            <a:pathLst>
              <a:path w="1470660" h="853439">
                <a:moveTo>
                  <a:pt x="1470660" y="853440"/>
                </a:moveTo>
                <a:lnTo>
                  <a:pt x="1470660" y="0"/>
                </a:lnTo>
                <a:lnTo>
                  <a:pt x="0" y="0"/>
                </a:lnTo>
                <a:lnTo>
                  <a:pt x="0" y="853440"/>
                </a:lnTo>
                <a:lnTo>
                  <a:pt x="9144" y="853440"/>
                </a:lnTo>
                <a:lnTo>
                  <a:pt x="9144" y="18288"/>
                </a:lnTo>
                <a:lnTo>
                  <a:pt x="19812" y="9144"/>
                </a:lnTo>
                <a:lnTo>
                  <a:pt x="19812" y="18288"/>
                </a:lnTo>
                <a:lnTo>
                  <a:pt x="1450848" y="18288"/>
                </a:lnTo>
                <a:lnTo>
                  <a:pt x="1450848" y="9144"/>
                </a:lnTo>
                <a:lnTo>
                  <a:pt x="1459992" y="18288"/>
                </a:lnTo>
                <a:lnTo>
                  <a:pt x="1459992" y="853440"/>
                </a:lnTo>
                <a:lnTo>
                  <a:pt x="1470660" y="853440"/>
                </a:lnTo>
                <a:close/>
              </a:path>
              <a:path w="1470660" h="853439">
                <a:moveTo>
                  <a:pt x="19812" y="18288"/>
                </a:moveTo>
                <a:lnTo>
                  <a:pt x="19812" y="9144"/>
                </a:lnTo>
                <a:lnTo>
                  <a:pt x="9144" y="18288"/>
                </a:lnTo>
                <a:lnTo>
                  <a:pt x="19812" y="18288"/>
                </a:lnTo>
                <a:close/>
              </a:path>
              <a:path w="1470660" h="853439">
                <a:moveTo>
                  <a:pt x="19812" y="835152"/>
                </a:moveTo>
                <a:lnTo>
                  <a:pt x="19812" y="18288"/>
                </a:lnTo>
                <a:lnTo>
                  <a:pt x="9144" y="18288"/>
                </a:lnTo>
                <a:lnTo>
                  <a:pt x="9144" y="835152"/>
                </a:lnTo>
                <a:lnTo>
                  <a:pt x="19812" y="835152"/>
                </a:lnTo>
                <a:close/>
              </a:path>
              <a:path w="1470660" h="853439">
                <a:moveTo>
                  <a:pt x="1459992" y="835152"/>
                </a:moveTo>
                <a:lnTo>
                  <a:pt x="9144" y="835152"/>
                </a:lnTo>
                <a:lnTo>
                  <a:pt x="19812" y="844296"/>
                </a:lnTo>
                <a:lnTo>
                  <a:pt x="19812" y="853440"/>
                </a:lnTo>
                <a:lnTo>
                  <a:pt x="1450848" y="853440"/>
                </a:lnTo>
                <a:lnTo>
                  <a:pt x="1450848" y="844296"/>
                </a:lnTo>
                <a:lnTo>
                  <a:pt x="1459992" y="835152"/>
                </a:lnTo>
                <a:close/>
              </a:path>
              <a:path w="1470660" h="853439">
                <a:moveTo>
                  <a:pt x="19812" y="853440"/>
                </a:moveTo>
                <a:lnTo>
                  <a:pt x="19812" y="844296"/>
                </a:lnTo>
                <a:lnTo>
                  <a:pt x="9144" y="835152"/>
                </a:lnTo>
                <a:lnTo>
                  <a:pt x="9144" y="853440"/>
                </a:lnTo>
                <a:lnTo>
                  <a:pt x="19812" y="853440"/>
                </a:lnTo>
                <a:close/>
              </a:path>
              <a:path w="1470660" h="853439">
                <a:moveTo>
                  <a:pt x="1459992" y="18288"/>
                </a:moveTo>
                <a:lnTo>
                  <a:pt x="1450848" y="9144"/>
                </a:lnTo>
                <a:lnTo>
                  <a:pt x="1450848" y="18288"/>
                </a:lnTo>
                <a:lnTo>
                  <a:pt x="1459992" y="18288"/>
                </a:lnTo>
                <a:close/>
              </a:path>
              <a:path w="1470660" h="853439">
                <a:moveTo>
                  <a:pt x="1459992" y="835152"/>
                </a:moveTo>
                <a:lnTo>
                  <a:pt x="1459992" y="18288"/>
                </a:lnTo>
                <a:lnTo>
                  <a:pt x="1450848" y="18288"/>
                </a:lnTo>
                <a:lnTo>
                  <a:pt x="1450848" y="835152"/>
                </a:lnTo>
                <a:lnTo>
                  <a:pt x="1459992" y="835152"/>
                </a:lnTo>
                <a:close/>
              </a:path>
              <a:path w="1470660" h="853439">
                <a:moveTo>
                  <a:pt x="1459992" y="853440"/>
                </a:moveTo>
                <a:lnTo>
                  <a:pt x="1459992" y="835152"/>
                </a:lnTo>
                <a:lnTo>
                  <a:pt x="1450848" y="844296"/>
                </a:lnTo>
                <a:lnTo>
                  <a:pt x="1450848" y="853440"/>
                </a:lnTo>
                <a:lnTo>
                  <a:pt x="1459992" y="853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42394" y="2221483"/>
            <a:ext cx="14509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246379" indent="-2159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2000" spc="-1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sz="2000" spc="-4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am  Memory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93242" y="2182368"/>
            <a:ext cx="792480" cy="170815"/>
          </a:xfrm>
          <a:custGeom>
            <a:avLst/>
            <a:gdLst/>
            <a:ahLst/>
            <a:cxnLst/>
            <a:rect l="l" t="t" r="r" b="b"/>
            <a:pathLst>
              <a:path w="792479" h="170814">
                <a:moveTo>
                  <a:pt x="649224" y="114300"/>
                </a:moveTo>
                <a:lnTo>
                  <a:pt x="649224" y="56388"/>
                </a:lnTo>
                <a:lnTo>
                  <a:pt x="0" y="56388"/>
                </a:lnTo>
                <a:lnTo>
                  <a:pt x="0" y="114300"/>
                </a:lnTo>
                <a:lnTo>
                  <a:pt x="649224" y="114300"/>
                </a:lnTo>
                <a:close/>
              </a:path>
              <a:path w="792479" h="170814">
                <a:moveTo>
                  <a:pt x="792480" y="85344"/>
                </a:moveTo>
                <a:lnTo>
                  <a:pt x="621792" y="0"/>
                </a:lnTo>
                <a:lnTo>
                  <a:pt x="621792" y="56388"/>
                </a:lnTo>
                <a:lnTo>
                  <a:pt x="649224" y="56388"/>
                </a:lnTo>
                <a:lnTo>
                  <a:pt x="649224" y="156972"/>
                </a:lnTo>
                <a:lnTo>
                  <a:pt x="792480" y="85344"/>
                </a:lnTo>
                <a:close/>
              </a:path>
              <a:path w="792479" h="170814">
                <a:moveTo>
                  <a:pt x="649224" y="156972"/>
                </a:moveTo>
                <a:lnTo>
                  <a:pt x="649224" y="114300"/>
                </a:lnTo>
                <a:lnTo>
                  <a:pt x="621792" y="114300"/>
                </a:lnTo>
                <a:lnTo>
                  <a:pt x="621792" y="170688"/>
                </a:lnTo>
                <a:lnTo>
                  <a:pt x="649224" y="15697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3242" y="2776727"/>
            <a:ext cx="792480" cy="134620"/>
          </a:xfrm>
          <a:custGeom>
            <a:avLst/>
            <a:gdLst/>
            <a:ahLst/>
            <a:cxnLst/>
            <a:rect l="l" t="t" r="r" b="b"/>
            <a:pathLst>
              <a:path w="792479" h="134619">
                <a:moveTo>
                  <a:pt x="134112" y="44196"/>
                </a:moveTo>
                <a:lnTo>
                  <a:pt x="134112" y="0"/>
                </a:lnTo>
                <a:lnTo>
                  <a:pt x="0" y="67056"/>
                </a:lnTo>
                <a:lnTo>
                  <a:pt x="111252" y="122682"/>
                </a:lnTo>
                <a:lnTo>
                  <a:pt x="111252" y="44196"/>
                </a:lnTo>
                <a:lnTo>
                  <a:pt x="134112" y="44196"/>
                </a:lnTo>
                <a:close/>
              </a:path>
              <a:path w="792479" h="134619">
                <a:moveTo>
                  <a:pt x="792480" y="89916"/>
                </a:moveTo>
                <a:lnTo>
                  <a:pt x="792480" y="44196"/>
                </a:lnTo>
                <a:lnTo>
                  <a:pt x="111252" y="44196"/>
                </a:lnTo>
                <a:lnTo>
                  <a:pt x="111252" y="89916"/>
                </a:lnTo>
                <a:lnTo>
                  <a:pt x="792480" y="89916"/>
                </a:lnTo>
                <a:close/>
              </a:path>
              <a:path w="792479" h="134619">
                <a:moveTo>
                  <a:pt x="134112" y="134112"/>
                </a:moveTo>
                <a:lnTo>
                  <a:pt x="134112" y="89916"/>
                </a:lnTo>
                <a:lnTo>
                  <a:pt x="111252" y="89916"/>
                </a:lnTo>
                <a:lnTo>
                  <a:pt x="111252" y="122682"/>
                </a:lnTo>
                <a:lnTo>
                  <a:pt x="134112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93242" y="2470404"/>
            <a:ext cx="792480" cy="172720"/>
          </a:xfrm>
          <a:custGeom>
            <a:avLst/>
            <a:gdLst/>
            <a:ahLst/>
            <a:cxnLst/>
            <a:rect l="l" t="t" r="r" b="b"/>
            <a:pathLst>
              <a:path w="792479" h="172719">
                <a:moveTo>
                  <a:pt x="172212" y="57912"/>
                </a:moveTo>
                <a:lnTo>
                  <a:pt x="172212" y="0"/>
                </a:lnTo>
                <a:lnTo>
                  <a:pt x="0" y="85344"/>
                </a:lnTo>
                <a:lnTo>
                  <a:pt x="143256" y="157605"/>
                </a:lnTo>
                <a:lnTo>
                  <a:pt x="143256" y="57912"/>
                </a:lnTo>
                <a:lnTo>
                  <a:pt x="172212" y="57912"/>
                </a:lnTo>
                <a:close/>
              </a:path>
              <a:path w="792479" h="172719">
                <a:moveTo>
                  <a:pt x="792480" y="114300"/>
                </a:moveTo>
                <a:lnTo>
                  <a:pt x="792480" y="57912"/>
                </a:lnTo>
                <a:lnTo>
                  <a:pt x="143256" y="57912"/>
                </a:lnTo>
                <a:lnTo>
                  <a:pt x="143256" y="114300"/>
                </a:lnTo>
                <a:lnTo>
                  <a:pt x="792480" y="114300"/>
                </a:lnTo>
                <a:close/>
              </a:path>
              <a:path w="792479" h="172719">
                <a:moveTo>
                  <a:pt x="172212" y="172212"/>
                </a:moveTo>
                <a:lnTo>
                  <a:pt x="172212" y="114300"/>
                </a:lnTo>
                <a:lnTo>
                  <a:pt x="143256" y="114300"/>
                </a:lnTo>
                <a:lnTo>
                  <a:pt x="143256" y="157605"/>
                </a:lnTo>
                <a:lnTo>
                  <a:pt x="172212" y="1722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85722" y="2122932"/>
            <a:ext cx="1450975" cy="835660"/>
          </a:xfrm>
          <a:custGeom>
            <a:avLst/>
            <a:gdLst/>
            <a:ahLst/>
            <a:cxnLst/>
            <a:rect l="l" t="t" r="r" b="b"/>
            <a:pathLst>
              <a:path w="1450975" h="835660">
                <a:moveTo>
                  <a:pt x="0" y="0"/>
                </a:moveTo>
                <a:lnTo>
                  <a:pt x="0" y="835152"/>
                </a:lnTo>
                <a:lnTo>
                  <a:pt x="1450848" y="835152"/>
                </a:lnTo>
                <a:lnTo>
                  <a:pt x="14508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76578" y="2113788"/>
            <a:ext cx="1469390" cy="853440"/>
          </a:xfrm>
          <a:custGeom>
            <a:avLst/>
            <a:gdLst/>
            <a:ahLst/>
            <a:cxnLst/>
            <a:rect l="l" t="t" r="r" b="b"/>
            <a:pathLst>
              <a:path w="1469389" h="853439">
                <a:moveTo>
                  <a:pt x="1469136" y="853440"/>
                </a:moveTo>
                <a:lnTo>
                  <a:pt x="1469136" y="0"/>
                </a:lnTo>
                <a:lnTo>
                  <a:pt x="0" y="0"/>
                </a:lnTo>
                <a:lnTo>
                  <a:pt x="0" y="853440"/>
                </a:lnTo>
                <a:lnTo>
                  <a:pt x="9144" y="853440"/>
                </a:ln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lnTo>
                  <a:pt x="1450848" y="18288"/>
                </a:lnTo>
                <a:lnTo>
                  <a:pt x="1450848" y="9144"/>
                </a:lnTo>
                <a:lnTo>
                  <a:pt x="1459992" y="18288"/>
                </a:lnTo>
                <a:lnTo>
                  <a:pt x="1459992" y="853440"/>
                </a:lnTo>
                <a:lnTo>
                  <a:pt x="1469136" y="853440"/>
                </a:lnTo>
                <a:close/>
              </a:path>
              <a:path w="1469389" h="853439">
                <a:moveTo>
                  <a:pt x="18288" y="18288"/>
                </a:move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close/>
              </a:path>
              <a:path w="1469389" h="853439">
                <a:moveTo>
                  <a:pt x="18288" y="835152"/>
                </a:moveTo>
                <a:lnTo>
                  <a:pt x="18288" y="18288"/>
                </a:lnTo>
                <a:lnTo>
                  <a:pt x="9144" y="18288"/>
                </a:lnTo>
                <a:lnTo>
                  <a:pt x="9144" y="835152"/>
                </a:lnTo>
                <a:lnTo>
                  <a:pt x="18288" y="835152"/>
                </a:lnTo>
                <a:close/>
              </a:path>
              <a:path w="1469389" h="853439">
                <a:moveTo>
                  <a:pt x="1459992" y="835152"/>
                </a:moveTo>
                <a:lnTo>
                  <a:pt x="9144" y="835152"/>
                </a:lnTo>
                <a:lnTo>
                  <a:pt x="18288" y="844296"/>
                </a:lnTo>
                <a:lnTo>
                  <a:pt x="18288" y="853440"/>
                </a:lnTo>
                <a:lnTo>
                  <a:pt x="1450848" y="853440"/>
                </a:lnTo>
                <a:lnTo>
                  <a:pt x="1450848" y="844296"/>
                </a:lnTo>
                <a:lnTo>
                  <a:pt x="1459992" y="835152"/>
                </a:lnTo>
                <a:close/>
              </a:path>
              <a:path w="1469389" h="853439">
                <a:moveTo>
                  <a:pt x="18288" y="853440"/>
                </a:moveTo>
                <a:lnTo>
                  <a:pt x="18288" y="844296"/>
                </a:lnTo>
                <a:lnTo>
                  <a:pt x="9144" y="835152"/>
                </a:lnTo>
                <a:lnTo>
                  <a:pt x="9144" y="853440"/>
                </a:lnTo>
                <a:lnTo>
                  <a:pt x="18288" y="853440"/>
                </a:lnTo>
                <a:close/>
              </a:path>
              <a:path w="1469389" h="853439">
                <a:moveTo>
                  <a:pt x="1459992" y="18288"/>
                </a:moveTo>
                <a:lnTo>
                  <a:pt x="1450848" y="9144"/>
                </a:lnTo>
                <a:lnTo>
                  <a:pt x="1450848" y="18288"/>
                </a:lnTo>
                <a:lnTo>
                  <a:pt x="1459992" y="18288"/>
                </a:lnTo>
                <a:close/>
              </a:path>
              <a:path w="1469389" h="853439">
                <a:moveTo>
                  <a:pt x="1459992" y="835152"/>
                </a:moveTo>
                <a:lnTo>
                  <a:pt x="1459992" y="18288"/>
                </a:lnTo>
                <a:lnTo>
                  <a:pt x="1450848" y="18288"/>
                </a:lnTo>
                <a:lnTo>
                  <a:pt x="1450848" y="835152"/>
                </a:lnTo>
                <a:lnTo>
                  <a:pt x="1459992" y="835152"/>
                </a:lnTo>
                <a:close/>
              </a:path>
              <a:path w="1469389" h="853439">
                <a:moveTo>
                  <a:pt x="1459992" y="853440"/>
                </a:moveTo>
                <a:lnTo>
                  <a:pt x="1459992" y="835152"/>
                </a:lnTo>
                <a:lnTo>
                  <a:pt x="1450848" y="844296"/>
                </a:lnTo>
                <a:lnTo>
                  <a:pt x="1450848" y="853440"/>
                </a:lnTo>
                <a:lnTo>
                  <a:pt x="1459992" y="853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85722" y="2306827"/>
            <a:ext cx="1450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ahoma"/>
                <a:cs typeface="Tahoma"/>
              </a:rPr>
              <a:t>CPU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62400" y="1905000"/>
            <a:ext cx="0" cy="3385185"/>
          </a:xfrm>
          <a:custGeom>
            <a:avLst/>
            <a:gdLst/>
            <a:ahLst/>
            <a:cxnLst/>
            <a:rect l="l" t="t" r="r" b="b"/>
            <a:pathLst>
              <a:path h="3385185">
                <a:moveTo>
                  <a:pt x="0" y="0"/>
                </a:moveTo>
                <a:lnTo>
                  <a:pt x="0" y="3384804"/>
                </a:lnTo>
              </a:path>
            </a:pathLst>
          </a:custGeom>
          <a:ln w="5638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1302" y="1906524"/>
            <a:ext cx="0" cy="3025140"/>
          </a:xfrm>
          <a:custGeom>
            <a:avLst/>
            <a:gdLst/>
            <a:ahLst/>
            <a:cxnLst/>
            <a:rect l="l" t="t" r="r" b="b"/>
            <a:pathLst>
              <a:path h="3025140">
                <a:moveTo>
                  <a:pt x="0" y="0"/>
                </a:moveTo>
                <a:lnTo>
                  <a:pt x="0" y="302514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63162" y="2468880"/>
            <a:ext cx="1079500" cy="172720"/>
          </a:xfrm>
          <a:custGeom>
            <a:avLst/>
            <a:gdLst/>
            <a:ahLst/>
            <a:cxnLst/>
            <a:rect l="l" t="t" r="r" b="b"/>
            <a:pathLst>
              <a:path w="1079500" h="172719">
                <a:moveTo>
                  <a:pt x="935736" y="114300"/>
                </a:moveTo>
                <a:lnTo>
                  <a:pt x="935736" y="57912"/>
                </a:lnTo>
                <a:lnTo>
                  <a:pt x="0" y="57912"/>
                </a:lnTo>
                <a:lnTo>
                  <a:pt x="0" y="114300"/>
                </a:lnTo>
                <a:lnTo>
                  <a:pt x="935736" y="114300"/>
                </a:lnTo>
                <a:close/>
              </a:path>
              <a:path w="1079500" h="172719">
                <a:moveTo>
                  <a:pt x="1078992" y="85344"/>
                </a:moveTo>
                <a:lnTo>
                  <a:pt x="906780" y="0"/>
                </a:lnTo>
                <a:lnTo>
                  <a:pt x="906780" y="57912"/>
                </a:lnTo>
                <a:lnTo>
                  <a:pt x="935736" y="57912"/>
                </a:lnTo>
                <a:lnTo>
                  <a:pt x="935736" y="157605"/>
                </a:lnTo>
                <a:lnTo>
                  <a:pt x="1078992" y="85344"/>
                </a:lnTo>
                <a:close/>
              </a:path>
              <a:path w="1079500" h="172719">
                <a:moveTo>
                  <a:pt x="935736" y="157605"/>
                </a:moveTo>
                <a:lnTo>
                  <a:pt x="935736" y="114300"/>
                </a:lnTo>
                <a:lnTo>
                  <a:pt x="906780" y="114300"/>
                </a:lnTo>
                <a:lnTo>
                  <a:pt x="906780" y="172212"/>
                </a:lnTo>
                <a:lnTo>
                  <a:pt x="935736" y="1576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01974" y="3549396"/>
            <a:ext cx="1440180" cy="172720"/>
          </a:xfrm>
          <a:custGeom>
            <a:avLst/>
            <a:gdLst/>
            <a:ahLst/>
            <a:cxnLst/>
            <a:rect l="l" t="t" r="r" b="b"/>
            <a:pathLst>
              <a:path w="1440179" h="172720">
                <a:moveTo>
                  <a:pt x="172212" y="57912"/>
                </a:moveTo>
                <a:lnTo>
                  <a:pt x="172212" y="0"/>
                </a:lnTo>
                <a:lnTo>
                  <a:pt x="0" y="86868"/>
                </a:lnTo>
                <a:lnTo>
                  <a:pt x="143256" y="157862"/>
                </a:lnTo>
                <a:lnTo>
                  <a:pt x="143256" y="57912"/>
                </a:lnTo>
                <a:lnTo>
                  <a:pt x="172212" y="57912"/>
                </a:lnTo>
                <a:close/>
              </a:path>
              <a:path w="1440179" h="172720">
                <a:moveTo>
                  <a:pt x="1296924" y="114300"/>
                </a:moveTo>
                <a:lnTo>
                  <a:pt x="1296924" y="57912"/>
                </a:lnTo>
                <a:lnTo>
                  <a:pt x="143256" y="57912"/>
                </a:lnTo>
                <a:lnTo>
                  <a:pt x="143256" y="114300"/>
                </a:lnTo>
                <a:lnTo>
                  <a:pt x="1296924" y="114300"/>
                </a:lnTo>
                <a:close/>
              </a:path>
              <a:path w="1440179" h="172720">
                <a:moveTo>
                  <a:pt x="172212" y="172212"/>
                </a:moveTo>
                <a:lnTo>
                  <a:pt x="172212" y="114300"/>
                </a:lnTo>
                <a:lnTo>
                  <a:pt x="143256" y="114300"/>
                </a:lnTo>
                <a:lnTo>
                  <a:pt x="143256" y="157862"/>
                </a:lnTo>
                <a:lnTo>
                  <a:pt x="172212" y="172212"/>
                </a:lnTo>
                <a:close/>
              </a:path>
              <a:path w="1440179" h="172720">
                <a:moveTo>
                  <a:pt x="1440180" y="86868"/>
                </a:moveTo>
                <a:lnTo>
                  <a:pt x="1267968" y="0"/>
                </a:lnTo>
                <a:lnTo>
                  <a:pt x="1267968" y="57912"/>
                </a:lnTo>
                <a:lnTo>
                  <a:pt x="1296924" y="57912"/>
                </a:lnTo>
                <a:lnTo>
                  <a:pt x="1296924" y="157862"/>
                </a:lnTo>
                <a:lnTo>
                  <a:pt x="1440180" y="86868"/>
                </a:lnTo>
                <a:close/>
              </a:path>
              <a:path w="1440179" h="172720">
                <a:moveTo>
                  <a:pt x="1296924" y="157862"/>
                </a:moveTo>
                <a:lnTo>
                  <a:pt x="1296924" y="114300"/>
                </a:lnTo>
                <a:lnTo>
                  <a:pt x="1267968" y="114300"/>
                </a:lnTo>
                <a:lnTo>
                  <a:pt x="1267968" y="172212"/>
                </a:lnTo>
                <a:lnTo>
                  <a:pt x="1296924" y="15786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21302" y="4145280"/>
            <a:ext cx="721360" cy="134620"/>
          </a:xfrm>
          <a:custGeom>
            <a:avLst/>
            <a:gdLst/>
            <a:ahLst/>
            <a:cxnLst/>
            <a:rect l="l" t="t" r="r" b="b"/>
            <a:pathLst>
              <a:path w="721359" h="134620">
                <a:moveTo>
                  <a:pt x="609600" y="88392"/>
                </a:moveTo>
                <a:lnTo>
                  <a:pt x="609600" y="44196"/>
                </a:lnTo>
                <a:lnTo>
                  <a:pt x="0" y="44196"/>
                </a:lnTo>
                <a:lnTo>
                  <a:pt x="0" y="88392"/>
                </a:lnTo>
                <a:lnTo>
                  <a:pt x="609600" y="88392"/>
                </a:lnTo>
                <a:close/>
              </a:path>
              <a:path w="721359" h="134620">
                <a:moveTo>
                  <a:pt x="720852" y="67056"/>
                </a:moveTo>
                <a:lnTo>
                  <a:pt x="586740" y="0"/>
                </a:lnTo>
                <a:lnTo>
                  <a:pt x="586740" y="44196"/>
                </a:lnTo>
                <a:lnTo>
                  <a:pt x="609600" y="44196"/>
                </a:lnTo>
                <a:lnTo>
                  <a:pt x="609600" y="122682"/>
                </a:lnTo>
                <a:lnTo>
                  <a:pt x="720852" y="67056"/>
                </a:lnTo>
                <a:close/>
              </a:path>
              <a:path w="721359" h="134620">
                <a:moveTo>
                  <a:pt x="609600" y="122682"/>
                </a:moveTo>
                <a:lnTo>
                  <a:pt x="609600" y="88392"/>
                </a:lnTo>
                <a:lnTo>
                  <a:pt x="586740" y="88392"/>
                </a:lnTo>
                <a:lnTo>
                  <a:pt x="586740" y="134112"/>
                </a:lnTo>
                <a:lnTo>
                  <a:pt x="609600" y="1226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63162" y="3837432"/>
            <a:ext cx="1079500" cy="172720"/>
          </a:xfrm>
          <a:custGeom>
            <a:avLst/>
            <a:gdLst/>
            <a:ahLst/>
            <a:cxnLst/>
            <a:rect l="l" t="t" r="r" b="b"/>
            <a:pathLst>
              <a:path w="1079500" h="172720">
                <a:moveTo>
                  <a:pt x="935736" y="114300"/>
                </a:moveTo>
                <a:lnTo>
                  <a:pt x="935736" y="57912"/>
                </a:lnTo>
                <a:lnTo>
                  <a:pt x="0" y="57912"/>
                </a:lnTo>
                <a:lnTo>
                  <a:pt x="0" y="114300"/>
                </a:lnTo>
                <a:lnTo>
                  <a:pt x="935736" y="114300"/>
                </a:lnTo>
                <a:close/>
              </a:path>
              <a:path w="1079500" h="172720">
                <a:moveTo>
                  <a:pt x="1078992" y="85344"/>
                </a:moveTo>
                <a:lnTo>
                  <a:pt x="906780" y="0"/>
                </a:lnTo>
                <a:lnTo>
                  <a:pt x="906780" y="57912"/>
                </a:lnTo>
                <a:lnTo>
                  <a:pt x="935736" y="57912"/>
                </a:lnTo>
                <a:lnTo>
                  <a:pt x="935736" y="157605"/>
                </a:lnTo>
                <a:lnTo>
                  <a:pt x="1078992" y="85344"/>
                </a:lnTo>
                <a:close/>
              </a:path>
              <a:path w="1079500" h="172720">
                <a:moveTo>
                  <a:pt x="935736" y="157605"/>
                </a:moveTo>
                <a:lnTo>
                  <a:pt x="935736" y="114300"/>
                </a:lnTo>
                <a:lnTo>
                  <a:pt x="906780" y="114300"/>
                </a:lnTo>
                <a:lnTo>
                  <a:pt x="906780" y="172212"/>
                </a:lnTo>
                <a:lnTo>
                  <a:pt x="935736" y="1576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42154" y="2122932"/>
            <a:ext cx="1245235" cy="835660"/>
          </a:xfrm>
          <a:custGeom>
            <a:avLst/>
            <a:gdLst/>
            <a:ahLst/>
            <a:cxnLst/>
            <a:rect l="l" t="t" r="r" b="b"/>
            <a:pathLst>
              <a:path w="1245234" h="835660">
                <a:moveTo>
                  <a:pt x="0" y="0"/>
                </a:moveTo>
                <a:lnTo>
                  <a:pt x="0" y="835152"/>
                </a:lnTo>
                <a:lnTo>
                  <a:pt x="1245108" y="835152"/>
                </a:lnTo>
                <a:lnTo>
                  <a:pt x="1245108" y="0"/>
                </a:lnTo>
                <a:lnTo>
                  <a:pt x="0" y="0"/>
                </a:lnTo>
                <a:close/>
              </a:path>
            </a:pathLst>
          </a:custGeom>
          <a:solidFill>
            <a:srgbClr val="98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33009" y="2113788"/>
            <a:ext cx="1263650" cy="853440"/>
          </a:xfrm>
          <a:custGeom>
            <a:avLst/>
            <a:gdLst/>
            <a:ahLst/>
            <a:cxnLst/>
            <a:rect l="l" t="t" r="r" b="b"/>
            <a:pathLst>
              <a:path w="1263650" h="853439">
                <a:moveTo>
                  <a:pt x="1263396" y="853440"/>
                </a:moveTo>
                <a:lnTo>
                  <a:pt x="1263396" y="0"/>
                </a:lnTo>
                <a:lnTo>
                  <a:pt x="0" y="0"/>
                </a:lnTo>
                <a:lnTo>
                  <a:pt x="0" y="853440"/>
                </a:lnTo>
                <a:lnTo>
                  <a:pt x="9144" y="853440"/>
                </a:ln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lnTo>
                  <a:pt x="1243584" y="18288"/>
                </a:lnTo>
                <a:lnTo>
                  <a:pt x="1243584" y="9144"/>
                </a:lnTo>
                <a:lnTo>
                  <a:pt x="1254252" y="18288"/>
                </a:lnTo>
                <a:lnTo>
                  <a:pt x="1254252" y="853440"/>
                </a:lnTo>
                <a:lnTo>
                  <a:pt x="1263396" y="853440"/>
                </a:lnTo>
                <a:close/>
              </a:path>
              <a:path w="1263650" h="853439">
                <a:moveTo>
                  <a:pt x="18288" y="18288"/>
                </a:move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close/>
              </a:path>
              <a:path w="1263650" h="853439">
                <a:moveTo>
                  <a:pt x="18288" y="835152"/>
                </a:moveTo>
                <a:lnTo>
                  <a:pt x="18288" y="18288"/>
                </a:lnTo>
                <a:lnTo>
                  <a:pt x="9144" y="18288"/>
                </a:lnTo>
                <a:lnTo>
                  <a:pt x="9144" y="835152"/>
                </a:lnTo>
                <a:lnTo>
                  <a:pt x="18288" y="835152"/>
                </a:lnTo>
                <a:close/>
              </a:path>
              <a:path w="1263650" h="853439">
                <a:moveTo>
                  <a:pt x="1254252" y="835152"/>
                </a:moveTo>
                <a:lnTo>
                  <a:pt x="9144" y="835152"/>
                </a:lnTo>
                <a:lnTo>
                  <a:pt x="18288" y="844296"/>
                </a:lnTo>
                <a:lnTo>
                  <a:pt x="18288" y="853440"/>
                </a:lnTo>
                <a:lnTo>
                  <a:pt x="1243584" y="853440"/>
                </a:lnTo>
                <a:lnTo>
                  <a:pt x="1243584" y="844296"/>
                </a:lnTo>
                <a:lnTo>
                  <a:pt x="1254252" y="835152"/>
                </a:lnTo>
                <a:close/>
              </a:path>
              <a:path w="1263650" h="853439">
                <a:moveTo>
                  <a:pt x="18288" y="853440"/>
                </a:moveTo>
                <a:lnTo>
                  <a:pt x="18288" y="844296"/>
                </a:lnTo>
                <a:lnTo>
                  <a:pt x="9144" y="835152"/>
                </a:lnTo>
                <a:lnTo>
                  <a:pt x="9144" y="853440"/>
                </a:lnTo>
                <a:lnTo>
                  <a:pt x="18288" y="853440"/>
                </a:lnTo>
                <a:close/>
              </a:path>
              <a:path w="1263650" h="853439">
                <a:moveTo>
                  <a:pt x="1254252" y="18288"/>
                </a:moveTo>
                <a:lnTo>
                  <a:pt x="1243584" y="9144"/>
                </a:lnTo>
                <a:lnTo>
                  <a:pt x="1243584" y="18288"/>
                </a:lnTo>
                <a:lnTo>
                  <a:pt x="1254252" y="18288"/>
                </a:lnTo>
                <a:close/>
              </a:path>
              <a:path w="1263650" h="853439">
                <a:moveTo>
                  <a:pt x="1254252" y="835152"/>
                </a:moveTo>
                <a:lnTo>
                  <a:pt x="1254252" y="18288"/>
                </a:lnTo>
                <a:lnTo>
                  <a:pt x="1243584" y="18288"/>
                </a:lnTo>
                <a:lnTo>
                  <a:pt x="1243584" y="835152"/>
                </a:lnTo>
                <a:lnTo>
                  <a:pt x="1254252" y="835152"/>
                </a:lnTo>
                <a:close/>
              </a:path>
              <a:path w="1263650" h="853439">
                <a:moveTo>
                  <a:pt x="1254252" y="853440"/>
                </a:moveTo>
                <a:lnTo>
                  <a:pt x="1254252" y="835152"/>
                </a:lnTo>
                <a:lnTo>
                  <a:pt x="1243584" y="844296"/>
                </a:lnTo>
                <a:lnTo>
                  <a:pt x="1243584" y="853440"/>
                </a:lnTo>
                <a:lnTo>
                  <a:pt x="1254252" y="853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542154" y="2221483"/>
            <a:ext cx="12452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 marR="165735" indent="18732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Data  Me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7838830" y="6766331"/>
            <a:ext cx="151828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400" b="1" spc="-10" dirty="0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sz="1400" b="1" spc="-15" dirty="0">
                <a:solidFill>
                  <a:srgbClr val="3200CC"/>
                </a:solidFill>
                <a:latin typeface="Arial"/>
                <a:cs typeface="Arial"/>
              </a:rPr>
              <a:t>11,12,13 </a:t>
            </a:r>
            <a:r>
              <a:rPr sz="1400" b="1" dirty="0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sz="1400" b="1" spc="-55" dirty="0">
                <a:solidFill>
                  <a:srgbClr val="3200CC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dirty="0">
                <a:solidFill>
                  <a:srgbClr val="3200CC"/>
                </a:solidFill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89693" y="1790191"/>
            <a:ext cx="8148320" cy="465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5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Datapath +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68300" marR="3622040" indent="-18161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368300" algn="l"/>
              </a:tabLst>
            </a:pP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Program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Memory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armazenamento 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programas</a:t>
            </a:r>
            <a:endParaRPr sz="2000">
              <a:latin typeface="Arial"/>
              <a:cs typeface="Arial"/>
            </a:endParaRPr>
          </a:p>
          <a:p>
            <a:pPr marL="368300" marR="3766820" indent="-18161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68300" algn="l"/>
              </a:tabLst>
            </a:pP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Data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Memory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armazenamento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 dados para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processamento,</a:t>
            </a:r>
            <a:endParaRPr sz="20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tabLst>
                <a:tab pos="5424805" algn="l"/>
              </a:tabLst>
            </a:pPr>
            <a:r>
              <a:rPr sz="2000" dirty="0">
                <a:latin typeface="Arial"/>
                <a:cs typeface="Arial"/>
              </a:rPr>
              <a:t>resultados	</a:t>
            </a:r>
            <a:r>
              <a:rPr sz="2700" b="1" spc="-7" baseline="-44753" dirty="0">
                <a:latin typeface="Tahoma"/>
                <a:cs typeface="Tahoma"/>
              </a:rPr>
              <a:t>Control</a:t>
            </a:r>
            <a:r>
              <a:rPr sz="2700" b="1" spc="-30" baseline="-44753" dirty="0">
                <a:latin typeface="Tahoma"/>
                <a:cs typeface="Tahoma"/>
              </a:rPr>
              <a:t> </a:t>
            </a:r>
            <a:r>
              <a:rPr sz="2700" b="1" spc="-7" baseline="-44753" dirty="0">
                <a:latin typeface="Tahoma"/>
                <a:cs typeface="Tahoma"/>
              </a:rPr>
              <a:t>Bus</a:t>
            </a:r>
            <a:endParaRPr sz="2700" baseline="-44753">
              <a:latin typeface="Tahoma"/>
              <a:cs typeface="Tahoma"/>
            </a:endParaRPr>
          </a:p>
          <a:p>
            <a:pPr marL="368300" indent="-18161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68300" algn="l"/>
                <a:tab pos="5053965" algn="l"/>
              </a:tabLst>
            </a:pP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CPU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processamento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informação	</a:t>
            </a:r>
            <a:r>
              <a:rPr sz="2700" b="1" spc="-7" baseline="-38580" dirty="0">
                <a:solidFill>
                  <a:srgbClr val="FF0000"/>
                </a:solidFill>
                <a:latin typeface="Tahoma"/>
                <a:cs typeface="Tahoma"/>
              </a:rPr>
              <a:t>Address</a:t>
            </a:r>
            <a:r>
              <a:rPr sz="2700" b="1" spc="22" baseline="-385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700" b="1" spc="-7" baseline="-38580" dirty="0">
                <a:solidFill>
                  <a:srgbClr val="FF0000"/>
                </a:solidFill>
                <a:latin typeface="Tahoma"/>
                <a:cs typeface="Tahoma"/>
              </a:rPr>
              <a:t>Bus</a:t>
            </a:r>
            <a:endParaRPr sz="2700" baseline="-38580">
              <a:latin typeface="Tahoma"/>
              <a:cs typeface="Tahoma"/>
            </a:endParaRPr>
          </a:p>
          <a:p>
            <a:pPr marL="3683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através </a:t>
            </a:r>
            <a:r>
              <a:rPr sz="2000" dirty="0">
                <a:latin typeface="Arial"/>
                <a:cs typeface="Arial"/>
              </a:rPr>
              <a:t>da execução do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programa</a:t>
            </a:r>
            <a:endParaRPr sz="20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tabLst>
                <a:tab pos="4683760" algn="l"/>
              </a:tabLst>
            </a:pPr>
            <a:r>
              <a:rPr sz="2000" dirty="0">
                <a:latin typeface="Arial"/>
                <a:cs typeface="Arial"/>
              </a:rPr>
              <a:t>armazenado na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memória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	</a:t>
            </a:r>
            <a:r>
              <a:rPr sz="2700" b="1" spc="-7" baseline="4629" dirty="0">
                <a:solidFill>
                  <a:srgbClr val="3232CC"/>
                </a:solidFill>
                <a:latin typeface="Tahoma"/>
                <a:cs typeface="Tahoma"/>
              </a:rPr>
              <a:t>Data</a:t>
            </a:r>
            <a:r>
              <a:rPr sz="2700" b="1" spc="-15" baseline="4629" dirty="0">
                <a:solidFill>
                  <a:srgbClr val="3232CC"/>
                </a:solidFill>
                <a:latin typeface="Tahoma"/>
                <a:cs typeface="Tahoma"/>
              </a:rPr>
              <a:t> </a:t>
            </a:r>
            <a:r>
              <a:rPr sz="2700" b="1" spc="-7" baseline="4629" dirty="0">
                <a:solidFill>
                  <a:srgbClr val="3232CC"/>
                </a:solidFill>
                <a:latin typeface="Tahoma"/>
                <a:cs typeface="Tahoma"/>
              </a:rPr>
              <a:t>Bus</a:t>
            </a:r>
            <a:endParaRPr sz="2700" baseline="4629">
              <a:latin typeface="Tahoma"/>
              <a:cs typeface="Tahoma"/>
            </a:endParaRPr>
          </a:p>
          <a:p>
            <a:pPr marL="3683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programa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7651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Implementação de um </a:t>
            </a:r>
            <a:r>
              <a:rPr i="1" spc="-5" dirty="0">
                <a:latin typeface="Arial"/>
                <a:cs typeface="Arial"/>
              </a:rPr>
              <a:t>Datapath </a:t>
            </a:r>
            <a:r>
              <a:rPr spc="-5" dirty="0"/>
              <a:t>– </a:t>
            </a:r>
            <a:r>
              <a:rPr dirty="0"/>
              <a:t>juntando</a:t>
            </a:r>
            <a:r>
              <a:rPr spc="110" dirty="0"/>
              <a:t> </a:t>
            </a:r>
            <a:r>
              <a:rPr dirty="0"/>
              <a:t>tudo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3941" y="1500631"/>
            <a:ext cx="6715759" cy="6775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93675" marR="5080" indent="-181610">
              <a:lnSpc>
                <a:spcPts val="2500"/>
              </a:lnSpc>
              <a:spcBef>
                <a:spcPts val="295"/>
              </a:spcBef>
              <a:buChar char="•"/>
              <a:tabLst>
                <a:tab pos="194310" algn="l"/>
                <a:tab pos="4017645" algn="l"/>
                <a:tab pos="4547870" algn="l"/>
              </a:tabLst>
            </a:pPr>
            <a:r>
              <a:rPr sz="2200" spc="-5" dirty="0">
                <a:latin typeface="Arial"/>
                <a:cs typeface="Arial"/>
              </a:rPr>
              <a:t>Fluxo da informação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execução	de </a:t>
            </a:r>
            <a:r>
              <a:rPr sz="2200" spc="-10" dirty="0">
                <a:latin typeface="Arial"/>
                <a:cs typeface="Arial"/>
              </a:rPr>
              <a:t>uma </a:t>
            </a:r>
            <a:r>
              <a:rPr sz="2200" spc="-5" dirty="0">
                <a:latin typeface="Arial"/>
                <a:cs typeface="Arial"/>
              </a:rPr>
              <a:t>instrução  aritmética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imediata.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Exemplo:	</a:t>
            </a:r>
            <a:r>
              <a:rPr sz="2200" b="1" spc="-5" dirty="0">
                <a:solidFill>
                  <a:srgbClr val="3232CC"/>
                </a:solidFill>
                <a:latin typeface="Courier New"/>
                <a:cs typeface="Courier New"/>
              </a:rPr>
              <a:t>addi</a:t>
            </a:r>
            <a:r>
              <a:rPr sz="2200" b="1" spc="-3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3232CC"/>
                </a:solidFill>
                <a:latin typeface="Courier New"/>
                <a:cs typeface="Courier New"/>
              </a:rPr>
              <a:t>$4,$15,0x2F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43578" y="4558283"/>
            <a:ext cx="594360" cy="0"/>
          </a:xfrm>
          <a:custGeom>
            <a:avLst/>
            <a:gdLst/>
            <a:ahLst/>
            <a:cxnLst/>
            <a:rect l="l" t="t" r="r" b="b"/>
            <a:pathLst>
              <a:path w="594359">
                <a:moveTo>
                  <a:pt x="0" y="0"/>
                </a:moveTo>
                <a:lnTo>
                  <a:pt x="594359" y="0"/>
                </a:lnTo>
              </a:path>
            </a:pathLst>
          </a:custGeom>
          <a:ln w="16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25746" y="4506467"/>
            <a:ext cx="155575" cy="104139"/>
          </a:xfrm>
          <a:custGeom>
            <a:avLst/>
            <a:gdLst/>
            <a:ahLst/>
            <a:cxnLst/>
            <a:rect l="l" t="t" r="r" b="b"/>
            <a:pathLst>
              <a:path w="155575" h="104139">
                <a:moveTo>
                  <a:pt x="155448" y="51816"/>
                </a:moveTo>
                <a:lnTo>
                  <a:pt x="0" y="0"/>
                </a:lnTo>
                <a:lnTo>
                  <a:pt x="0" y="103632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3129" y="4792979"/>
            <a:ext cx="111760" cy="565785"/>
          </a:xfrm>
          <a:custGeom>
            <a:avLst/>
            <a:gdLst/>
            <a:ahLst/>
            <a:cxnLst/>
            <a:rect l="l" t="t" r="r" b="b"/>
            <a:pathLst>
              <a:path w="111759" h="565785">
                <a:moveTo>
                  <a:pt x="0" y="0"/>
                </a:moveTo>
                <a:lnTo>
                  <a:pt x="111251" y="0"/>
                </a:lnTo>
                <a:lnTo>
                  <a:pt x="111251" y="565403"/>
                </a:lnTo>
              </a:path>
            </a:pathLst>
          </a:custGeom>
          <a:ln w="16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84169" y="4774691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43578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6966" y="4706111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39" h="137160">
                <a:moveTo>
                  <a:pt x="205740" y="68580"/>
                </a:moveTo>
                <a:lnTo>
                  <a:pt x="0" y="0"/>
                </a:lnTo>
                <a:lnTo>
                  <a:pt x="0" y="137160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95204" y="5327393"/>
            <a:ext cx="6781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Arial"/>
                <a:cs typeface="Arial"/>
              </a:rPr>
              <a:t>Registos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75510" y="4020311"/>
            <a:ext cx="998219" cy="0"/>
          </a:xfrm>
          <a:custGeom>
            <a:avLst/>
            <a:gdLst/>
            <a:ahLst/>
            <a:cxnLst/>
            <a:rect l="l" t="t" r="r" b="b"/>
            <a:pathLst>
              <a:path w="998220">
                <a:moveTo>
                  <a:pt x="0" y="0"/>
                </a:moveTo>
                <a:lnTo>
                  <a:pt x="998219" y="0"/>
                </a:lnTo>
              </a:path>
            </a:pathLst>
          </a:custGeom>
          <a:ln w="4357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56966" y="3951732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39" h="137160">
                <a:moveTo>
                  <a:pt x="205740" y="68580"/>
                </a:moveTo>
                <a:lnTo>
                  <a:pt x="0" y="0"/>
                </a:lnTo>
                <a:lnTo>
                  <a:pt x="0" y="137160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41681" y="3724655"/>
            <a:ext cx="835660" cy="0"/>
          </a:xfrm>
          <a:custGeom>
            <a:avLst/>
            <a:gdLst/>
            <a:ahLst/>
            <a:cxnLst/>
            <a:rect l="l" t="t" r="r" b="b"/>
            <a:pathLst>
              <a:path w="835660">
                <a:moveTo>
                  <a:pt x="0" y="0"/>
                </a:moveTo>
                <a:lnTo>
                  <a:pt x="835151" y="0"/>
                </a:lnTo>
              </a:path>
            </a:pathLst>
          </a:custGeom>
          <a:ln w="4357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60070" y="3656076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39" h="137160">
                <a:moveTo>
                  <a:pt x="205740" y="68580"/>
                </a:moveTo>
                <a:lnTo>
                  <a:pt x="0" y="0"/>
                </a:lnTo>
                <a:lnTo>
                  <a:pt x="0" y="137160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41681" y="4149851"/>
            <a:ext cx="881380" cy="0"/>
          </a:xfrm>
          <a:custGeom>
            <a:avLst/>
            <a:gdLst/>
            <a:ahLst/>
            <a:cxnLst/>
            <a:rect l="l" t="t" r="r" b="b"/>
            <a:pathLst>
              <a:path w="881380">
                <a:moveTo>
                  <a:pt x="0" y="0"/>
                </a:moveTo>
                <a:lnTo>
                  <a:pt x="880871" y="0"/>
                </a:lnTo>
              </a:path>
            </a:pathLst>
          </a:custGeom>
          <a:ln w="16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10362" y="4096511"/>
            <a:ext cx="155575" cy="105410"/>
          </a:xfrm>
          <a:custGeom>
            <a:avLst/>
            <a:gdLst/>
            <a:ahLst/>
            <a:cxnLst/>
            <a:rect l="l" t="t" r="r" b="b"/>
            <a:pathLst>
              <a:path w="155575" h="105410">
                <a:moveTo>
                  <a:pt x="155448" y="53340"/>
                </a:moveTo>
                <a:lnTo>
                  <a:pt x="0" y="0"/>
                </a:lnTo>
                <a:lnTo>
                  <a:pt x="0" y="105156"/>
                </a:lnTo>
                <a:lnTo>
                  <a:pt x="155448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2558" y="4447032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295" y="0"/>
                </a:lnTo>
              </a:path>
            </a:pathLst>
          </a:custGeom>
          <a:ln w="4357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58090" y="4378452"/>
            <a:ext cx="205740" cy="139065"/>
          </a:xfrm>
          <a:custGeom>
            <a:avLst/>
            <a:gdLst/>
            <a:ahLst/>
            <a:cxnLst/>
            <a:rect l="l" t="t" r="r" b="b"/>
            <a:pathLst>
              <a:path w="205739" h="139064">
                <a:moveTo>
                  <a:pt x="205740" y="68580"/>
                </a:moveTo>
                <a:lnTo>
                  <a:pt x="0" y="0"/>
                </a:lnTo>
                <a:lnTo>
                  <a:pt x="0" y="138684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01346" y="5108447"/>
            <a:ext cx="475615" cy="0"/>
          </a:xfrm>
          <a:custGeom>
            <a:avLst/>
            <a:gdLst/>
            <a:ahLst/>
            <a:cxnLst/>
            <a:rect l="l" t="t" r="r" b="b"/>
            <a:pathLst>
              <a:path w="475614">
                <a:moveTo>
                  <a:pt x="0" y="0"/>
                </a:moveTo>
                <a:lnTo>
                  <a:pt x="475487" y="0"/>
                </a:lnTo>
              </a:path>
            </a:pathLst>
          </a:custGeom>
          <a:ln w="4357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60070" y="5038344"/>
            <a:ext cx="205740" cy="139065"/>
          </a:xfrm>
          <a:custGeom>
            <a:avLst/>
            <a:gdLst/>
            <a:ahLst/>
            <a:cxnLst/>
            <a:rect l="l" t="t" r="r" b="b"/>
            <a:pathLst>
              <a:path w="205739" h="139064">
                <a:moveTo>
                  <a:pt x="205740" y="70104"/>
                </a:moveTo>
                <a:lnTo>
                  <a:pt x="0" y="0"/>
                </a:lnTo>
                <a:lnTo>
                  <a:pt x="0" y="138684"/>
                </a:lnTo>
                <a:lnTo>
                  <a:pt x="205740" y="701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2706" y="3733800"/>
            <a:ext cx="881380" cy="245745"/>
          </a:xfrm>
          <a:custGeom>
            <a:avLst/>
            <a:gdLst/>
            <a:ahLst/>
            <a:cxnLst/>
            <a:rect l="l" t="t" r="r" b="b"/>
            <a:pathLst>
              <a:path w="881379" h="245745">
                <a:moveTo>
                  <a:pt x="0" y="0"/>
                </a:moveTo>
                <a:lnTo>
                  <a:pt x="880871" y="245363"/>
                </a:lnTo>
              </a:path>
            </a:pathLst>
          </a:custGeom>
          <a:ln w="10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62706" y="3733800"/>
            <a:ext cx="189230" cy="637540"/>
          </a:xfrm>
          <a:custGeom>
            <a:avLst/>
            <a:gdLst/>
            <a:ahLst/>
            <a:cxnLst/>
            <a:rect l="l" t="t" r="r" b="b"/>
            <a:pathLst>
              <a:path w="189229" h="637539">
                <a:moveTo>
                  <a:pt x="0" y="0"/>
                </a:moveTo>
                <a:lnTo>
                  <a:pt x="0" y="539495"/>
                </a:lnTo>
                <a:lnTo>
                  <a:pt x="188975" y="637031"/>
                </a:lnTo>
              </a:path>
            </a:pathLst>
          </a:custGeom>
          <a:ln w="10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62706" y="4370832"/>
            <a:ext cx="189230" cy="638810"/>
          </a:xfrm>
          <a:custGeom>
            <a:avLst/>
            <a:gdLst/>
            <a:ahLst/>
            <a:cxnLst/>
            <a:rect l="l" t="t" r="r" b="b"/>
            <a:pathLst>
              <a:path w="189229" h="638810">
                <a:moveTo>
                  <a:pt x="0" y="638555"/>
                </a:moveTo>
                <a:lnTo>
                  <a:pt x="0" y="99059"/>
                </a:lnTo>
                <a:lnTo>
                  <a:pt x="188975" y="0"/>
                </a:lnTo>
              </a:path>
            </a:pathLst>
          </a:custGeom>
          <a:ln w="10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2706" y="4764023"/>
            <a:ext cx="881380" cy="245745"/>
          </a:xfrm>
          <a:custGeom>
            <a:avLst/>
            <a:gdLst/>
            <a:ahLst/>
            <a:cxnLst/>
            <a:rect l="l" t="t" r="r" b="b"/>
            <a:pathLst>
              <a:path w="881379" h="245745">
                <a:moveTo>
                  <a:pt x="0" y="245363"/>
                </a:moveTo>
                <a:lnTo>
                  <a:pt x="880871" y="0"/>
                </a:lnTo>
              </a:path>
            </a:pathLst>
          </a:custGeom>
          <a:ln w="10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43578" y="3979164"/>
            <a:ext cx="0" cy="784860"/>
          </a:xfrm>
          <a:custGeom>
            <a:avLst/>
            <a:gdLst/>
            <a:ahLst/>
            <a:cxnLst/>
            <a:rect l="l" t="t" r="r" b="b"/>
            <a:pathLst>
              <a:path h="784860">
                <a:moveTo>
                  <a:pt x="0" y="0"/>
                </a:moveTo>
                <a:lnTo>
                  <a:pt x="0" y="784859"/>
                </a:lnTo>
              </a:path>
            </a:pathLst>
          </a:custGeom>
          <a:ln w="10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31862" y="3609846"/>
            <a:ext cx="35242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latin typeface="Arial"/>
                <a:cs typeface="Arial"/>
              </a:rPr>
              <a:t>A</a:t>
            </a:r>
            <a:r>
              <a:rPr sz="1300" spc="5" dirty="0">
                <a:latin typeface="Arial"/>
                <a:cs typeface="Arial"/>
              </a:rPr>
              <a:t>L</a:t>
            </a:r>
            <a:r>
              <a:rPr sz="1300" spc="10" dirty="0">
                <a:latin typeface="Arial"/>
                <a:cs typeface="Arial"/>
              </a:rPr>
              <a:t>U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53871" y="4458714"/>
            <a:ext cx="4521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993200"/>
                </a:solidFill>
                <a:latin typeface="Arial"/>
                <a:cs typeface="Arial"/>
              </a:rPr>
              <a:t>R</a:t>
            </a:r>
            <a:r>
              <a:rPr sz="1100" b="1" spc="-5" dirty="0">
                <a:solidFill>
                  <a:srgbClr val="993200"/>
                </a:solidFill>
                <a:latin typeface="Arial"/>
                <a:cs typeface="Arial"/>
              </a:rPr>
              <a:t>esu</a:t>
            </a:r>
            <a:r>
              <a:rPr sz="1100" b="1" spc="-10" dirty="0">
                <a:solidFill>
                  <a:srgbClr val="993200"/>
                </a:solidFill>
                <a:latin typeface="Arial"/>
                <a:cs typeface="Arial"/>
              </a:rPr>
              <a:t>l</a:t>
            </a:r>
            <a:r>
              <a:rPr sz="1100" b="1" dirty="0">
                <a:solidFill>
                  <a:srgbClr val="993200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01346" y="5108447"/>
            <a:ext cx="0" cy="1382395"/>
          </a:xfrm>
          <a:custGeom>
            <a:avLst/>
            <a:gdLst/>
            <a:ahLst/>
            <a:cxnLst/>
            <a:rect l="l" t="t" r="r" b="b"/>
            <a:pathLst>
              <a:path h="1382395">
                <a:moveTo>
                  <a:pt x="0" y="0"/>
                </a:moveTo>
                <a:lnTo>
                  <a:pt x="0" y="1382267"/>
                </a:lnTo>
              </a:path>
            </a:pathLst>
          </a:custGeom>
          <a:ln w="4357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41681" y="3724655"/>
            <a:ext cx="0" cy="861060"/>
          </a:xfrm>
          <a:custGeom>
            <a:avLst/>
            <a:gdLst/>
            <a:ahLst/>
            <a:cxnLst/>
            <a:rect l="l" t="t" r="r" b="b"/>
            <a:pathLst>
              <a:path h="861060">
                <a:moveTo>
                  <a:pt x="0" y="0"/>
                </a:moveTo>
                <a:lnTo>
                  <a:pt x="0" y="861059"/>
                </a:lnTo>
              </a:path>
            </a:pathLst>
          </a:custGeom>
          <a:ln w="16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87305" y="4381500"/>
            <a:ext cx="754380" cy="0"/>
          </a:xfrm>
          <a:custGeom>
            <a:avLst/>
            <a:gdLst/>
            <a:ahLst/>
            <a:cxnLst/>
            <a:rect l="l" t="t" r="r" b="b"/>
            <a:pathLst>
              <a:path w="754380">
                <a:moveTo>
                  <a:pt x="754376" y="0"/>
                </a:moveTo>
                <a:lnTo>
                  <a:pt x="0" y="0"/>
                </a:lnTo>
              </a:path>
            </a:pathLst>
          </a:custGeom>
          <a:ln w="16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09678" y="411784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4" y="32004"/>
                </a:moveTo>
                <a:lnTo>
                  <a:pt x="60078" y="19288"/>
                </a:lnTo>
                <a:lnTo>
                  <a:pt x="53530" y="9144"/>
                </a:lnTo>
                <a:lnTo>
                  <a:pt x="43838" y="2428"/>
                </a:lnTo>
                <a:lnTo>
                  <a:pt x="32004" y="0"/>
                </a:lnTo>
                <a:lnTo>
                  <a:pt x="19288" y="2428"/>
                </a:lnTo>
                <a:lnTo>
                  <a:pt x="9144" y="9144"/>
                </a:lnTo>
                <a:lnTo>
                  <a:pt x="2428" y="19288"/>
                </a:lnTo>
                <a:lnTo>
                  <a:pt x="0" y="32004"/>
                </a:lnTo>
                <a:lnTo>
                  <a:pt x="2428" y="43838"/>
                </a:lnTo>
                <a:lnTo>
                  <a:pt x="9144" y="53530"/>
                </a:lnTo>
                <a:lnTo>
                  <a:pt x="19288" y="60078"/>
                </a:lnTo>
                <a:lnTo>
                  <a:pt x="32004" y="62484"/>
                </a:lnTo>
                <a:lnTo>
                  <a:pt x="43838" y="60078"/>
                </a:lnTo>
                <a:lnTo>
                  <a:pt x="53530" y="53530"/>
                </a:lnTo>
                <a:lnTo>
                  <a:pt x="60078" y="43838"/>
                </a:lnTo>
                <a:lnTo>
                  <a:pt x="62484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09678" y="411784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3" y="32003"/>
                </a:moveTo>
                <a:lnTo>
                  <a:pt x="60078" y="19288"/>
                </a:lnTo>
                <a:lnTo>
                  <a:pt x="53530" y="9143"/>
                </a:lnTo>
                <a:lnTo>
                  <a:pt x="43838" y="2428"/>
                </a:lnTo>
                <a:lnTo>
                  <a:pt x="32003" y="0"/>
                </a:lnTo>
                <a:lnTo>
                  <a:pt x="19288" y="2428"/>
                </a:lnTo>
                <a:lnTo>
                  <a:pt x="9143" y="9143"/>
                </a:lnTo>
                <a:lnTo>
                  <a:pt x="2428" y="19288"/>
                </a:lnTo>
                <a:lnTo>
                  <a:pt x="0" y="32003"/>
                </a:lnTo>
                <a:lnTo>
                  <a:pt x="2428" y="43838"/>
                </a:lnTo>
                <a:lnTo>
                  <a:pt x="9143" y="53530"/>
                </a:lnTo>
                <a:lnTo>
                  <a:pt x="19288" y="60078"/>
                </a:lnTo>
                <a:lnTo>
                  <a:pt x="32003" y="62483"/>
                </a:lnTo>
                <a:lnTo>
                  <a:pt x="43838" y="60078"/>
                </a:lnTo>
                <a:lnTo>
                  <a:pt x="53530" y="53530"/>
                </a:lnTo>
                <a:lnTo>
                  <a:pt x="60078" y="43838"/>
                </a:lnTo>
                <a:lnTo>
                  <a:pt x="62483" y="32003"/>
                </a:lnTo>
                <a:close/>
              </a:path>
            </a:pathLst>
          </a:custGeom>
          <a:ln w="16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01297" y="4341115"/>
            <a:ext cx="79244" cy="80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50225" y="4422138"/>
            <a:ext cx="7467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Instruction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43578" y="4192523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171" y="0"/>
                </a:lnTo>
              </a:path>
            </a:pathLst>
          </a:custGeom>
          <a:ln w="16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64558" y="4140708"/>
            <a:ext cx="155575" cy="104139"/>
          </a:xfrm>
          <a:custGeom>
            <a:avLst/>
            <a:gdLst/>
            <a:ahLst/>
            <a:cxnLst/>
            <a:rect l="l" t="t" r="r" b="b"/>
            <a:pathLst>
              <a:path w="155575" h="104139">
                <a:moveTo>
                  <a:pt x="155448" y="51816"/>
                </a:moveTo>
                <a:lnTo>
                  <a:pt x="0" y="0"/>
                </a:lnTo>
                <a:lnTo>
                  <a:pt x="0" y="103632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394079" y="4080762"/>
            <a:ext cx="3124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5" dirty="0">
                <a:latin typeface="Arial"/>
                <a:cs typeface="Arial"/>
              </a:rPr>
              <a:t>Ze</a:t>
            </a:r>
            <a:r>
              <a:rPr sz="1100" i="1" spc="-10" dirty="0">
                <a:latin typeface="Arial"/>
                <a:cs typeface="Arial"/>
              </a:rPr>
              <a:t>r</a:t>
            </a:r>
            <a:r>
              <a:rPr sz="1100" i="1" dirty="0">
                <a:latin typeface="Arial"/>
                <a:cs typeface="Arial"/>
              </a:rPr>
              <a:t>o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10633" y="4507991"/>
            <a:ext cx="123825" cy="125095"/>
          </a:xfrm>
          <a:custGeom>
            <a:avLst/>
            <a:gdLst/>
            <a:ahLst/>
            <a:cxnLst/>
            <a:rect l="l" t="t" r="r" b="b"/>
            <a:pathLst>
              <a:path w="123825" h="125095">
                <a:moveTo>
                  <a:pt x="123443" y="0"/>
                </a:moveTo>
                <a:lnTo>
                  <a:pt x="0" y="124967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13178" y="4332222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300350" y="3941064"/>
            <a:ext cx="116205" cy="127000"/>
          </a:xfrm>
          <a:custGeom>
            <a:avLst/>
            <a:gdLst/>
            <a:ahLst/>
            <a:cxnLst/>
            <a:rect l="l" t="t" r="r" b="b"/>
            <a:pathLst>
              <a:path w="116204" h="127000">
                <a:moveTo>
                  <a:pt x="115823" y="0"/>
                </a:moveTo>
                <a:lnTo>
                  <a:pt x="0" y="126491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296799" y="3766818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88214" y="3662171"/>
            <a:ext cx="94615" cy="125095"/>
          </a:xfrm>
          <a:custGeom>
            <a:avLst/>
            <a:gdLst/>
            <a:ahLst/>
            <a:cxnLst/>
            <a:rect l="l" t="t" r="r" b="b"/>
            <a:pathLst>
              <a:path w="94614" h="125095">
                <a:moveTo>
                  <a:pt x="94487" y="0"/>
                </a:moveTo>
                <a:lnTo>
                  <a:pt x="0" y="124967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706000" y="3487926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261493" y="4085844"/>
            <a:ext cx="94615" cy="127000"/>
          </a:xfrm>
          <a:custGeom>
            <a:avLst/>
            <a:gdLst/>
            <a:ahLst/>
            <a:cxnLst/>
            <a:rect l="l" t="t" r="r" b="b"/>
            <a:pathLst>
              <a:path w="94614" h="127000">
                <a:moveTo>
                  <a:pt x="94487" y="0"/>
                </a:moveTo>
                <a:lnTo>
                  <a:pt x="0" y="126491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279280" y="3911598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301118" y="4698491"/>
            <a:ext cx="94615" cy="127000"/>
          </a:xfrm>
          <a:custGeom>
            <a:avLst/>
            <a:gdLst/>
            <a:ahLst/>
            <a:cxnLst/>
            <a:rect l="l" t="t" r="r" b="b"/>
            <a:pathLst>
              <a:path w="94614" h="127000">
                <a:moveTo>
                  <a:pt x="94487" y="0"/>
                </a:moveTo>
                <a:lnTo>
                  <a:pt x="0" y="126491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318904" y="4524245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255641" y="5308091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9247" y="0"/>
                </a:lnTo>
              </a:path>
            </a:pathLst>
          </a:custGeom>
          <a:ln w="16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22697" y="5256276"/>
            <a:ext cx="155575" cy="104139"/>
          </a:xfrm>
          <a:custGeom>
            <a:avLst/>
            <a:gdLst/>
            <a:ahLst/>
            <a:cxnLst/>
            <a:rect l="l" t="t" r="r" b="b"/>
            <a:pathLst>
              <a:path w="155575" h="104139">
                <a:moveTo>
                  <a:pt x="155448" y="51816"/>
                </a:moveTo>
                <a:lnTo>
                  <a:pt x="0" y="0"/>
                </a:lnTo>
                <a:lnTo>
                  <a:pt x="0" y="103632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22826" y="6428232"/>
            <a:ext cx="108585" cy="125095"/>
          </a:xfrm>
          <a:custGeom>
            <a:avLst/>
            <a:gdLst/>
            <a:ahLst/>
            <a:cxnLst/>
            <a:rect l="l" t="t" r="r" b="b"/>
            <a:pathLst>
              <a:path w="108584" h="125095">
                <a:moveTo>
                  <a:pt x="108203" y="0"/>
                </a:moveTo>
                <a:lnTo>
                  <a:pt x="0" y="124967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813178" y="6252461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350897" y="4963667"/>
            <a:ext cx="628015" cy="944880"/>
          </a:xfrm>
          <a:custGeom>
            <a:avLst/>
            <a:gdLst/>
            <a:ahLst/>
            <a:cxnLst/>
            <a:rect l="l" t="t" r="r" b="b"/>
            <a:pathLst>
              <a:path w="628014" h="944879">
                <a:moveTo>
                  <a:pt x="0" y="944879"/>
                </a:moveTo>
                <a:lnTo>
                  <a:pt x="545591" y="941831"/>
                </a:lnTo>
                <a:lnTo>
                  <a:pt x="545591" y="0"/>
                </a:lnTo>
                <a:lnTo>
                  <a:pt x="627887" y="0"/>
                </a:lnTo>
              </a:path>
            </a:pathLst>
          </a:custGeom>
          <a:ln w="43578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62022" y="4893564"/>
            <a:ext cx="205740" cy="139065"/>
          </a:xfrm>
          <a:custGeom>
            <a:avLst/>
            <a:gdLst/>
            <a:ahLst/>
            <a:cxnLst/>
            <a:rect l="l" t="t" r="r" b="b"/>
            <a:pathLst>
              <a:path w="205739" h="139064">
                <a:moveTo>
                  <a:pt x="205740" y="70104"/>
                </a:moveTo>
                <a:lnTo>
                  <a:pt x="0" y="0"/>
                </a:lnTo>
                <a:lnTo>
                  <a:pt x="0" y="138684"/>
                </a:lnTo>
                <a:lnTo>
                  <a:pt x="205740" y="70104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26157" y="5843015"/>
            <a:ext cx="137160" cy="125095"/>
          </a:xfrm>
          <a:custGeom>
            <a:avLst/>
            <a:gdLst/>
            <a:ahLst/>
            <a:cxnLst/>
            <a:rect l="l" t="t" r="r" b="b"/>
            <a:pathLst>
              <a:path w="137160" h="125095">
                <a:moveTo>
                  <a:pt x="137159" y="0"/>
                </a:moveTo>
                <a:lnTo>
                  <a:pt x="0" y="124967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537847" y="5668769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743578" y="4553711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>
                <a:moveTo>
                  <a:pt x="0" y="0"/>
                </a:moveTo>
                <a:lnTo>
                  <a:pt x="397763" y="0"/>
                </a:lnTo>
              </a:path>
            </a:pathLst>
          </a:custGeom>
          <a:ln w="4357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75510" y="458571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16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19934" y="4533900"/>
            <a:ext cx="157480" cy="104139"/>
          </a:xfrm>
          <a:custGeom>
            <a:avLst/>
            <a:gdLst/>
            <a:ahLst/>
            <a:cxnLst/>
            <a:rect l="l" t="t" r="r" b="b"/>
            <a:pathLst>
              <a:path w="157479" h="104139">
                <a:moveTo>
                  <a:pt x="156972" y="51816"/>
                </a:moveTo>
                <a:lnTo>
                  <a:pt x="0" y="0"/>
                </a:lnTo>
                <a:lnTo>
                  <a:pt x="0" y="103632"/>
                </a:lnTo>
                <a:lnTo>
                  <a:pt x="15697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02001" y="4585715"/>
            <a:ext cx="2569845" cy="722630"/>
          </a:xfrm>
          <a:custGeom>
            <a:avLst/>
            <a:gdLst/>
            <a:ahLst/>
            <a:cxnLst/>
            <a:rect l="l" t="t" r="r" b="b"/>
            <a:pathLst>
              <a:path w="2569845" h="722629">
                <a:moveTo>
                  <a:pt x="0" y="0"/>
                </a:moveTo>
                <a:lnTo>
                  <a:pt x="0" y="722375"/>
                </a:lnTo>
                <a:lnTo>
                  <a:pt x="2569463" y="722375"/>
                </a:lnTo>
              </a:path>
            </a:pathLst>
          </a:custGeom>
          <a:ln w="16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41681" y="4387595"/>
            <a:ext cx="1417320" cy="1518285"/>
          </a:xfrm>
          <a:custGeom>
            <a:avLst/>
            <a:gdLst/>
            <a:ahLst/>
            <a:cxnLst/>
            <a:rect l="l" t="t" r="r" b="b"/>
            <a:pathLst>
              <a:path w="1417320" h="1518285">
                <a:moveTo>
                  <a:pt x="0" y="0"/>
                </a:moveTo>
                <a:lnTo>
                  <a:pt x="0" y="1517903"/>
                </a:lnTo>
                <a:lnTo>
                  <a:pt x="1417319" y="1517903"/>
                </a:lnTo>
              </a:path>
            </a:pathLst>
          </a:custGeom>
          <a:ln w="43578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42238" y="5836920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39" h="137160">
                <a:moveTo>
                  <a:pt x="205740" y="68580"/>
                </a:moveTo>
                <a:lnTo>
                  <a:pt x="0" y="0"/>
                </a:lnTo>
                <a:lnTo>
                  <a:pt x="0" y="137160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87888" y="4708706"/>
            <a:ext cx="106062" cy="106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01346" y="5609844"/>
            <a:ext cx="6684645" cy="881380"/>
          </a:xfrm>
          <a:custGeom>
            <a:avLst/>
            <a:gdLst/>
            <a:ahLst/>
            <a:cxnLst/>
            <a:rect l="l" t="t" r="r" b="b"/>
            <a:pathLst>
              <a:path w="6684645" h="881379">
                <a:moveTo>
                  <a:pt x="0" y="880871"/>
                </a:moveTo>
                <a:lnTo>
                  <a:pt x="6684263" y="880871"/>
                </a:lnTo>
                <a:lnTo>
                  <a:pt x="6684263" y="0"/>
                </a:lnTo>
                <a:lnTo>
                  <a:pt x="6429755" y="0"/>
                </a:lnTo>
              </a:path>
            </a:pathLst>
          </a:custGeom>
          <a:ln w="4357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78430" y="4396740"/>
            <a:ext cx="251460" cy="754380"/>
          </a:xfrm>
          <a:custGeom>
            <a:avLst/>
            <a:gdLst/>
            <a:ahLst/>
            <a:cxnLst/>
            <a:rect l="l" t="t" r="r" b="b"/>
            <a:pathLst>
              <a:path w="251460" h="754379">
                <a:moveTo>
                  <a:pt x="251460" y="629412"/>
                </a:moveTo>
                <a:lnTo>
                  <a:pt x="251460" y="126492"/>
                </a:lnTo>
                <a:lnTo>
                  <a:pt x="241577" y="77152"/>
                </a:lnTo>
                <a:lnTo>
                  <a:pt x="214693" y="36957"/>
                </a:lnTo>
                <a:lnTo>
                  <a:pt x="174950" y="9906"/>
                </a:lnTo>
                <a:lnTo>
                  <a:pt x="126492" y="0"/>
                </a:lnTo>
                <a:lnTo>
                  <a:pt x="77152" y="9906"/>
                </a:lnTo>
                <a:lnTo>
                  <a:pt x="36957" y="36957"/>
                </a:lnTo>
                <a:lnTo>
                  <a:pt x="9906" y="77152"/>
                </a:lnTo>
                <a:lnTo>
                  <a:pt x="0" y="126492"/>
                </a:lnTo>
                <a:lnTo>
                  <a:pt x="0" y="629412"/>
                </a:lnTo>
                <a:lnTo>
                  <a:pt x="9906" y="677870"/>
                </a:lnTo>
                <a:lnTo>
                  <a:pt x="36957" y="717613"/>
                </a:lnTo>
                <a:lnTo>
                  <a:pt x="77152" y="744497"/>
                </a:lnTo>
                <a:lnTo>
                  <a:pt x="126492" y="754380"/>
                </a:lnTo>
                <a:lnTo>
                  <a:pt x="174950" y="744497"/>
                </a:lnTo>
                <a:lnTo>
                  <a:pt x="214693" y="717613"/>
                </a:lnTo>
                <a:lnTo>
                  <a:pt x="241577" y="677870"/>
                </a:lnTo>
                <a:lnTo>
                  <a:pt x="251460" y="629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78430" y="4396739"/>
            <a:ext cx="251460" cy="754380"/>
          </a:xfrm>
          <a:custGeom>
            <a:avLst/>
            <a:gdLst/>
            <a:ahLst/>
            <a:cxnLst/>
            <a:rect l="l" t="t" r="r" b="b"/>
            <a:pathLst>
              <a:path w="251460" h="754379">
                <a:moveTo>
                  <a:pt x="126491" y="754379"/>
                </a:moveTo>
                <a:lnTo>
                  <a:pt x="174950" y="744497"/>
                </a:lnTo>
                <a:lnTo>
                  <a:pt x="214693" y="717613"/>
                </a:lnTo>
                <a:lnTo>
                  <a:pt x="241577" y="677870"/>
                </a:lnTo>
                <a:lnTo>
                  <a:pt x="251459" y="629411"/>
                </a:lnTo>
                <a:lnTo>
                  <a:pt x="251459" y="126491"/>
                </a:lnTo>
                <a:lnTo>
                  <a:pt x="241577" y="77152"/>
                </a:lnTo>
                <a:lnTo>
                  <a:pt x="214693" y="36956"/>
                </a:lnTo>
                <a:lnTo>
                  <a:pt x="174950" y="9905"/>
                </a:lnTo>
                <a:lnTo>
                  <a:pt x="126491" y="0"/>
                </a:lnTo>
                <a:lnTo>
                  <a:pt x="77152" y="9905"/>
                </a:lnTo>
                <a:lnTo>
                  <a:pt x="36956" y="36956"/>
                </a:lnTo>
                <a:lnTo>
                  <a:pt x="9905" y="77152"/>
                </a:lnTo>
                <a:lnTo>
                  <a:pt x="0" y="126491"/>
                </a:lnTo>
                <a:lnTo>
                  <a:pt x="0" y="629411"/>
                </a:lnTo>
                <a:lnTo>
                  <a:pt x="9905" y="677870"/>
                </a:lnTo>
                <a:lnTo>
                  <a:pt x="36956" y="717613"/>
                </a:lnTo>
                <a:lnTo>
                  <a:pt x="77152" y="744497"/>
                </a:lnTo>
                <a:lnTo>
                  <a:pt x="126491" y="754379"/>
                </a:lnTo>
                <a:close/>
              </a:path>
            </a:pathLst>
          </a:custGeom>
          <a:ln w="10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232791" y="4495289"/>
            <a:ext cx="14224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5080" indent="-7620" algn="just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M  U  X</a:t>
            </a:r>
            <a:endParaRPr sz="11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761617" y="4545331"/>
            <a:ext cx="79244" cy="80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21330" y="4698491"/>
            <a:ext cx="129539" cy="127000"/>
          </a:xfrm>
          <a:custGeom>
            <a:avLst/>
            <a:gdLst/>
            <a:ahLst/>
            <a:cxnLst/>
            <a:rect l="l" t="t" r="r" b="b"/>
            <a:pathLst>
              <a:path w="129539" h="127000">
                <a:moveTo>
                  <a:pt x="129539" y="0"/>
                </a:moveTo>
                <a:lnTo>
                  <a:pt x="0" y="126491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526923" y="4524245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919850" y="5201412"/>
            <a:ext cx="251460" cy="754380"/>
          </a:xfrm>
          <a:custGeom>
            <a:avLst/>
            <a:gdLst/>
            <a:ahLst/>
            <a:cxnLst/>
            <a:rect l="l" t="t" r="r" b="b"/>
            <a:pathLst>
              <a:path w="251459" h="754379">
                <a:moveTo>
                  <a:pt x="251460" y="629412"/>
                </a:moveTo>
                <a:lnTo>
                  <a:pt x="251460" y="126492"/>
                </a:lnTo>
                <a:lnTo>
                  <a:pt x="241792" y="77152"/>
                </a:lnTo>
                <a:lnTo>
                  <a:pt x="215265" y="36957"/>
                </a:lnTo>
                <a:lnTo>
                  <a:pt x="175593" y="9906"/>
                </a:lnTo>
                <a:lnTo>
                  <a:pt x="126492" y="0"/>
                </a:lnTo>
                <a:lnTo>
                  <a:pt x="77152" y="9906"/>
                </a:lnTo>
                <a:lnTo>
                  <a:pt x="36957" y="36957"/>
                </a:lnTo>
                <a:lnTo>
                  <a:pt x="9906" y="77152"/>
                </a:lnTo>
                <a:lnTo>
                  <a:pt x="0" y="126492"/>
                </a:lnTo>
                <a:lnTo>
                  <a:pt x="0" y="629412"/>
                </a:lnTo>
                <a:lnTo>
                  <a:pt x="9906" y="677870"/>
                </a:lnTo>
                <a:lnTo>
                  <a:pt x="36957" y="717613"/>
                </a:lnTo>
                <a:lnTo>
                  <a:pt x="77152" y="744497"/>
                </a:lnTo>
                <a:lnTo>
                  <a:pt x="126492" y="754380"/>
                </a:lnTo>
                <a:lnTo>
                  <a:pt x="175593" y="744497"/>
                </a:lnTo>
                <a:lnTo>
                  <a:pt x="215265" y="717613"/>
                </a:lnTo>
                <a:lnTo>
                  <a:pt x="241792" y="677870"/>
                </a:lnTo>
                <a:lnTo>
                  <a:pt x="251460" y="629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9850" y="5201411"/>
            <a:ext cx="251460" cy="754380"/>
          </a:xfrm>
          <a:custGeom>
            <a:avLst/>
            <a:gdLst/>
            <a:ahLst/>
            <a:cxnLst/>
            <a:rect l="l" t="t" r="r" b="b"/>
            <a:pathLst>
              <a:path w="251459" h="754379">
                <a:moveTo>
                  <a:pt x="126491" y="754379"/>
                </a:moveTo>
                <a:lnTo>
                  <a:pt x="175593" y="744497"/>
                </a:lnTo>
                <a:lnTo>
                  <a:pt x="215264" y="717613"/>
                </a:lnTo>
                <a:lnTo>
                  <a:pt x="241792" y="677870"/>
                </a:lnTo>
                <a:lnTo>
                  <a:pt x="251459" y="629411"/>
                </a:lnTo>
                <a:lnTo>
                  <a:pt x="251459" y="126491"/>
                </a:lnTo>
                <a:lnTo>
                  <a:pt x="241792" y="77152"/>
                </a:lnTo>
                <a:lnTo>
                  <a:pt x="215264" y="36956"/>
                </a:lnTo>
                <a:lnTo>
                  <a:pt x="175593" y="9905"/>
                </a:lnTo>
                <a:lnTo>
                  <a:pt x="126491" y="0"/>
                </a:lnTo>
                <a:lnTo>
                  <a:pt x="77152" y="9905"/>
                </a:lnTo>
                <a:lnTo>
                  <a:pt x="36956" y="36956"/>
                </a:lnTo>
                <a:lnTo>
                  <a:pt x="9905" y="77152"/>
                </a:lnTo>
                <a:lnTo>
                  <a:pt x="0" y="126491"/>
                </a:lnTo>
                <a:lnTo>
                  <a:pt x="0" y="629411"/>
                </a:lnTo>
                <a:lnTo>
                  <a:pt x="9905" y="677870"/>
                </a:lnTo>
                <a:lnTo>
                  <a:pt x="36956" y="717613"/>
                </a:lnTo>
                <a:lnTo>
                  <a:pt x="77152" y="744497"/>
                </a:lnTo>
                <a:lnTo>
                  <a:pt x="126491" y="754379"/>
                </a:lnTo>
                <a:close/>
              </a:path>
            </a:pathLst>
          </a:custGeom>
          <a:ln w="10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974210" y="5299961"/>
            <a:ext cx="14224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5080" indent="-762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M  U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986401" y="5635241"/>
            <a:ext cx="1193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608953" y="5358383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163" y="0"/>
                </a:lnTo>
              </a:path>
            </a:pathLst>
          </a:custGeom>
          <a:ln w="16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64402" y="5306568"/>
            <a:ext cx="155575" cy="105410"/>
          </a:xfrm>
          <a:custGeom>
            <a:avLst/>
            <a:gdLst/>
            <a:ahLst/>
            <a:cxnLst/>
            <a:rect l="l" t="t" r="r" b="b"/>
            <a:pathLst>
              <a:path w="155575" h="105410">
                <a:moveTo>
                  <a:pt x="155448" y="51816"/>
                </a:moveTo>
                <a:lnTo>
                  <a:pt x="0" y="0"/>
                </a:lnTo>
                <a:lnTo>
                  <a:pt x="0" y="105156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90596" y="4501442"/>
            <a:ext cx="106062" cy="1060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15290" y="460552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4357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70738" y="4535424"/>
            <a:ext cx="205740" cy="139065"/>
          </a:xfrm>
          <a:custGeom>
            <a:avLst/>
            <a:gdLst/>
            <a:ahLst/>
            <a:cxnLst/>
            <a:rect l="l" t="t" r="r" b="b"/>
            <a:pathLst>
              <a:path w="205739" h="139064">
                <a:moveTo>
                  <a:pt x="205740" y="70104"/>
                </a:moveTo>
                <a:lnTo>
                  <a:pt x="0" y="0"/>
                </a:lnTo>
                <a:lnTo>
                  <a:pt x="0" y="138684"/>
                </a:lnTo>
                <a:lnTo>
                  <a:pt x="205740" y="7010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50953" y="4306823"/>
            <a:ext cx="128270" cy="125095"/>
          </a:xfrm>
          <a:custGeom>
            <a:avLst/>
            <a:gdLst/>
            <a:ahLst/>
            <a:cxnLst/>
            <a:rect l="l" t="t" r="r" b="b"/>
            <a:pathLst>
              <a:path w="128269" h="125095">
                <a:moveTo>
                  <a:pt x="128015" y="0"/>
                </a:moveTo>
                <a:lnTo>
                  <a:pt x="0" y="124967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756548" y="4131054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276478" y="3517392"/>
            <a:ext cx="1399540" cy="1760220"/>
          </a:xfrm>
          <a:custGeom>
            <a:avLst/>
            <a:gdLst/>
            <a:ahLst/>
            <a:cxnLst/>
            <a:rect l="l" t="t" r="r" b="b"/>
            <a:pathLst>
              <a:path w="1399539" h="1760220">
                <a:moveTo>
                  <a:pt x="0" y="0"/>
                </a:moveTo>
                <a:lnTo>
                  <a:pt x="0" y="1760220"/>
                </a:lnTo>
                <a:lnTo>
                  <a:pt x="1399032" y="1760220"/>
                </a:lnTo>
                <a:lnTo>
                  <a:pt x="13990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76477" y="3517391"/>
            <a:ext cx="1399540" cy="1760220"/>
          </a:xfrm>
          <a:custGeom>
            <a:avLst/>
            <a:gdLst/>
            <a:ahLst/>
            <a:cxnLst/>
            <a:rect l="l" t="t" r="r" b="b"/>
            <a:pathLst>
              <a:path w="1399539" h="1760220">
                <a:moveTo>
                  <a:pt x="0" y="1760219"/>
                </a:moveTo>
                <a:lnTo>
                  <a:pt x="1399031" y="1760219"/>
                </a:lnTo>
                <a:lnTo>
                  <a:pt x="1399031" y="0"/>
                </a:lnTo>
                <a:lnTo>
                  <a:pt x="0" y="0"/>
                </a:lnTo>
                <a:lnTo>
                  <a:pt x="0" y="1760219"/>
                </a:lnTo>
                <a:close/>
              </a:path>
            </a:pathLst>
          </a:custGeom>
          <a:ln w="10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331348" y="3529074"/>
            <a:ext cx="50990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Read  Reg.</a:t>
            </a:r>
            <a:r>
              <a:rPr sz="11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#1</a:t>
            </a:r>
            <a:endParaRPr sz="1100">
              <a:latin typeface="Arial"/>
              <a:cs typeface="Arial"/>
            </a:endParaRPr>
          </a:p>
          <a:p>
            <a:pPr marR="12700">
              <a:lnSpc>
                <a:spcPct val="100000"/>
              </a:lnSpc>
              <a:spcBef>
                <a:spcPts val="580"/>
              </a:spcBef>
            </a:pPr>
            <a:r>
              <a:rPr sz="1100" i="1" spc="-5" dirty="0">
                <a:latin typeface="Arial"/>
                <a:cs typeface="Arial"/>
              </a:rPr>
              <a:t>Read  Reg.</a:t>
            </a:r>
            <a:r>
              <a:rPr sz="1100" i="1" spc="-9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#2</a:t>
            </a:r>
            <a:endParaRPr sz="1100">
              <a:latin typeface="Arial"/>
              <a:cs typeface="Arial"/>
            </a:endParaRPr>
          </a:p>
          <a:p>
            <a:pPr marR="152400">
              <a:lnSpc>
                <a:spcPct val="100000"/>
              </a:lnSpc>
              <a:spcBef>
                <a:spcPts val="800"/>
              </a:spcBef>
            </a:pPr>
            <a:r>
              <a:rPr sz="1100" b="1" spc="-1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1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100" b="1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e  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Reg.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331348" y="5004305"/>
            <a:ext cx="7035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Write</a:t>
            </a:r>
            <a:r>
              <a:rPr sz="11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122304" y="3824730"/>
            <a:ext cx="50990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5494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d 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11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#1</a:t>
            </a:r>
            <a:endParaRPr sz="11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129923" y="4405374"/>
            <a:ext cx="50228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54940">
              <a:lnSpc>
                <a:spcPct val="100000"/>
              </a:lnSpc>
              <a:spcBef>
                <a:spcPts val="100"/>
              </a:spcBef>
            </a:pPr>
            <a:r>
              <a:rPr sz="1100" i="1" spc="-10" dirty="0">
                <a:latin typeface="Arial"/>
                <a:cs typeface="Arial"/>
              </a:rPr>
              <a:t>R</a:t>
            </a:r>
            <a:r>
              <a:rPr sz="1100" i="1" spc="-5" dirty="0">
                <a:latin typeface="Arial"/>
                <a:cs typeface="Arial"/>
              </a:rPr>
              <a:t>ea</a:t>
            </a:r>
            <a:r>
              <a:rPr sz="1100" i="1" dirty="0">
                <a:latin typeface="Arial"/>
                <a:cs typeface="Arial"/>
              </a:rPr>
              <a:t>d  </a:t>
            </a:r>
            <a:r>
              <a:rPr sz="1100" i="1" spc="-5" dirty="0">
                <a:latin typeface="Arial"/>
                <a:cs typeface="Arial"/>
              </a:rPr>
              <a:t>Data</a:t>
            </a:r>
            <a:r>
              <a:rPr sz="1100" i="1" spc="-8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#2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386462" y="4149851"/>
            <a:ext cx="0" cy="294640"/>
          </a:xfrm>
          <a:custGeom>
            <a:avLst/>
            <a:gdLst/>
            <a:ahLst/>
            <a:cxnLst/>
            <a:rect l="l" t="t" r="r" b="b"/>
            <a:pathLst>
              <a:path h="294639">
                <a:moveTo>
                  <a:pt x="0" y="0"/>
                </a:moveTo>
                <a:lnTo>
                  <a:pt x="0" y="294131"/>
                </a:lnTo>
              </a:path>
            </a:pathLst>
          </a:custGeom>
          <a:ln w="4357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334192" y="4099106"/>
            <a:ext cx="106062" cy="1060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241681" y="4762500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415" y="0"/>
                </a:lnTo>
              </a:path>
            </a:pathLst>
          </a:custGeom>
          <a:ln w="167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508382" y="4710684"/>
            <a:ext cx="155575" cy="104139"/>
          </a:xfrm>
          <a:custGeom>
            <a:avLst/>
            <a:gdLst/>
            <a:ahLst/>
            <a:cxnLst/>
            <a:rect l="l" t="t" r="r" b="b"/>
            <a:pathLst>
              <a:path w="155575" h="104139">
                <a:moveTo>
                  <a:pt x="155448" y="51816"/>
                </a:moveTo>
                <a:lnTo>
                  <a:pt x="0" y="0"/>
                </a:lnTo>
                <a:lnTo>
                  <a:pt x="0" y="103632"/>
                </a:lnTo>
                <a:lnTo>
                  <a:pt x="155448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29006" y="4541520"/>
            <a:ext cx="94615" cy="127000"/>
          </a:xfrm>
          <a:custGeom>
            <a:avLst/>
            <a:gdLst/>
            <a:ahLst/>
            <a:cxnLst/>
            <a:rect l="l" t="t" r="r" b="b"/>
            <a:pathLst>
              <a:path w="94614" h="127000">
                <a:moveTo>
                  <a:pt x="94487" y="0"/>
                </a:moveTo>
                <a:lnTo>
                  <a:pt x="0" y="126491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2948316" y="4367274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142865" y="4553711"/>
            <a:ext cx="1607820" cy="1245235"/>
          </a:xfrm>
          <a:custGeom>
            <a:avLst/>
            <a:gdLst/>
            <a:ahLst/>
            <a:cxnLst/>
            <a:rect l="l" t="t" r="r" b="b"/>
            <a:pathLst>
              <a:path w="1607820" h="1245235">
                <a:moveTo>
                  <a:pt x="0" y="0"/>
                </a:moveTo>
                <a:lnTo>
                  <a:pt x="0" y="1245107"/>
                </a:lnTo>
                <a:lnTo>
                  <a:pt x="1607819" y="1245107"/>
                </a:lnTo>
              </a:path>
            </a:pathLst>
          </a:custGeom>
          <a:ln w="4357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33922" y="5730240"/>
            <a:ext cx="205740" cy="137160"/>
          </a:xfrm>
          <a:custGeom>
            <a:avLst/>
            <a:gdLst/>
            <a:ahLst/>
            <a:cxnLst/>
            <a:rect l="l" t="t" r="r" b="b"/>
            <a:pathLst>
              <a:path w="205740" h="137160">
                <a:moveTo>
                  <a:pt x="205740" y="68580"/>
                </a:moveTo>
                <a:lnTo>
                  <a:pt x="0" y="0"/>
                </a:lnTo>
                <a:lnTo>
                  <a:pt x="0" y="137160"/>
                </a:lnTo>
                <a:lnTo>
                  <a:pt x="205740" y="685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682617" y="5265419"/>
            <a:ext cx="117475" cy="125095"/>
          </a:xfrm>
          <a:custGeom>
            <a:avLst/>
            <a:gdLst/>
            <a:ahLst/>
            <a:cxnLst/>
            <a:rect l="l" t="t" r="r" b="b"/>
            <a:pathLst>
              <a:path w="117475" h="125095">
                <a:moveTo>
                  <a:pt x="117347" y="0"/>
                </a:moveTo>
                <a:lnTo>
                  <a:pt x="0" y="124967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679066" y="5089649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301362" y="5751576"/>
            <a:ext cx="116205" cy="127000"/>
          </a:xfrm>
          <a:custGeom>
            <a:avLst/>
            <a:gdLst/>
            <a:ahLst/>
            <a:cxnLst/>
            <a:rect l="l" t="t" r="r" b="b"/>
            <a:pathLst>
              <a:path w="116204" h="127000">
                <a:moveTo>
                  <a:pt x="115823" y="0"/>
                </a:moveTo>
                <a:lnTo>
                  <a:pt x="0" y="126491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7297811" y="5577329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481194" y="4050792"/>
            <a:ext cx="1012190" cy="1508760"/>
          </a:xfrm>
          <a:custGeom>
            <a:avLst/>
            <a:gdLst/>
            <a:ahLst/>
            <a:cxnLst/>
            <a:rect l="l" t="t" r="r" b="b"/>
            <a:pathLst>
              <a:path w="1012190" h="1508760">
                <a:moveTo>
                  <a:pt x="0" y="0"/>
                </a:moveTo>
                <a:lnTo>
                  <a:pt x="0" y="1508760"/>
                </a:lnTo>
                <a:lnTo>
                  <a:pt x="1011936" y="1508760"/>
                </a:lnTo>
                <a:lnTo>
                  <a:pt x="10119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481193" y="4050791"/>
            <a:ext cx="1012190" cy="1508760"/>
          </a:xfrm>
          <a:custGeom>
            <a:avLst/>
            <a:gdLst/>
            <a:ahLst/>
            <a:cxnLst/>
            <a:rect l="l" t="t" r="r" b="b"/>
            <a:pathLst>
              <a:path w="1012190" h="1508760">
                <a:moveTo>
                  <a:pt x="0" y="1508759"/>
                </a:moveTo>
                <a:lnTo>
                  <a:pt x="1011935" y="1508759"/>
                </a:lnTo>
                <a:lnTo>
                  <a:pt x="1011935" y="0"/>
                </a:lnTo>
                <a:lnTo>
                  <a:pt x="0" y="0"/>
                </a:lnTo>
                <a:lnTo>
                  <a:pt x="0" y="1508759"/>
                </a:lnTo>
                <a:close/>
              </a:path>
            </a:pathLst>
          </a:custGeom>
          <a:ln w="10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7471547" y="3719574"/>
            <a:ext cx="10312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Arial"/>
                <a:cs typeface="Arial"/>
              </a:rPr>
              <a:t>Data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Memory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535994" y="4434330"/>
            <a:ext cx="5264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536062" y="5112510"/>
            <a:ext cx="33909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Arial"/>
                <a:cs typeface="Arial"/>
              </a:rPr>
              <a:t>W</a:t>
            </a:r>
            <a:r>
              <a:rPr sz="1100" i="1" spc="-10" dirty="0">
                <a:latin typeface="Arial"/>
                <a:cs typeface="Arial"/>
              </a:rPr>
              <a:t>r</a:t>
            </a:r>
            <a:r>
              <a:rPr sz="1100" i="1" spc="5" dirty="0">
                <a:latin typeface="Arial"/>
                <a:cs typeface="Arial"/>
              </a:rPr>
              <a:t>i</a:t>
            </a:r>
            <a:r>
              <a:rPr sz="1100" i="1" spc="-10" dirty="0">
                <a:latin typeface="Arial"/>
                <a:cs typeface="Arial"/>
              </a:rPr>
              <a:t>t</a:t>
            </a:r>
            <a:r>
              <a:rPr sz="1100" i="1" dirty="0">
                <a:latin typeface="Arial"/>
                <a:cs typeface="Arial"/>
              </a:rPr>
              <a:t>e  </a:t>
            </a:r>
            <a:r>
              <a:rPr sz="1100" i="1" spc="-5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102990" y="4614162"/>
            <a:ext cx="3467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 marR="5080" indent="-40005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ea</a:t>
            </a:r>
            <a:r>
              <a:rPr sz="1100" dirty="0">
                <a:latin typeface="Arial"/>
                <a:cs typeface="Arial"/>
              </a:rPr>
              <a:t>d  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875410" y="5553455"/>
            <a:ext cx="548640" cy="704215"/>
          </a:xfrm>
          <a:custGeom>
            <a:avLst/>
            <a:gdLst/>
            <a:ahLst/>
            <a:cxnLst/>
            <a:rect l="l" t="t" r="r" b="b"/>
            <a:pathLst>
              <a:path w="548639" h="704214">
                <a:moveTo>
                  <a:pt x="548640" y="352044"/>
                </a:moveTo>
                <a:lnTo>
                  <a:pt x="545685" y="300219"/>
                </a:lnTo>
                <a:lnTo>
                  <a:pt x="537098" y="250690"/>
                </a:lnTo>
                <a:lnTo>
                  <a:pt x="523289" y="204012"/>
                </a:lnTo>
                <a:lnTo>
                  <a:pt x="504671" y="160741"/>
                </a:lnTo>
                <a:lnTo>
                  <a:pt x="481657" y="121434"/>
                </a:lnTo>
                <a:lnTo>
                  <a:pt x="454658" y="86648"/>
                </a:lnTo>
                <a:lnTo>
                  <a:pt x="424086" y="56938"/>
                </a:lnTo>
                <a:lnTo>
                  <a:pt x="390354" y="32862"/>
                </a:lnTo>
                <a:lnTo>
                  <a:pt x="353874" y="14976"/>
                </a:lnTo>
                <a:lnTo>
                  <a:pt x="315059" y="3836"/>
                </a:lnTo>
                <a:lnTo>
                  <a:pt x="274320" y="0"/>
                </a:lnTo>
                <a:lnTo>
                  <a:pt x="233924" y="3836"/>
                </a:lnTo>
                <a:lnTo>
                  <a:pt x="195321" y="14976"/>
                </a:lnTo>
                <a:lnTo>
                  <a:pt x="158944" y="32862"/>
                </a:lnTo>
                <a:lnTo>
                  <a:pt x="125226" y="56938"/>
                </a:lnTo>
                <a:lnTo>
                  <a:pt x="94600" y="86648"/>
                </a:lnTo>
                <a:lnTo>
                  <a:pt x="67497" y="121434"/>
                </a:lnTo>
                <a:lnTo>
                  <a:pt x="44352" y="160741"/>
                </a:lnTo>
                <a:lnTo>
                  <a:pt x="25597" y="204012"/>
                </a:lnTo>
                <a:lnTo>
                  <a:pt x="11665" y="250690"/>
                </a:lnTo>
                <a:lnTo>
                  <a:pt x="2988" y="300219"/>
                </a:lnTo>
                <a:lnTo>
                  <a:pt x="0" y="352044"/>
                </a:lnTo>
                <a:lnTo>
                  <a:pt x="2988" y="404211"/>
                </a:lnTo>
                <a:lnTo>
                  <a:pt x="11665" y="453953"/>
                </a:lnTo>
                <a:lnTo>
                  <a:pt x="25597" y="500735"/>
                </a:lnTo>
                <a:lnTo>
                  <a:pt x="44352" y="544019"/>
                </a:lnTo>
                <a:lnTo>
                  <a:pt x="67497" y="583271"/>
                </a:lnTo>
                <a:lnTo>
                  <a:pt x="94600" y="617955"/>
                </a:lnTo>
                <a:lnTo>
                  <a:pt x="125226" y="647533"/>
                </a:lnTo>
                <a:lnTo>
                  <a:pt x="158944" y="671472"/>
                </a:lnTo>
                <a:lnTo>
                  <a:pt x="195321" y="689235"/>
                </a:lnTo>
                <a:lnTo>
                  <a:pt x="233924" y="700285"/>
                </a:lnTo>
                <a:lnTo>
                  <a:pt x="274320" y="704088"/>
                </a:lnTo>
                <a:lnTo>
                  <a:pt x="315059" y="700285"/>
                </a:lnTo>
                <a:lnTo>
                  <a:pt x="353874" y="689235"/>
                </a:lnTo>
                <a:lnTo>
                  <a:pt x="390354" y="671472"/>
                </a:lnTo>
                <a:lnTo>
                  <a:pt x="424086" y="647533"/>
                </a:lnTo>
                <a:lnTo>
                  <a:pt x="454658" y="617955"/>
                </a:lnTo>
                <a:lnTo>
                  <a:pt x="481657" y="583271"/>
                </a:lnTo>
                <a:lnTo>
                  <a:pt x="504671" y="544019"/>
                </a:lnTo>
                <a:lnTo>
                  <a:pt x="523289" y="500735"/>
                </a:lnTo>
                <a:lnTo>
                  <a:pt x="537098" y="453953"/>
                </a:lnTo>
                <a:lnTo>
                  <a:pt x="545685" y="404211"/>
                </a:lnTo>
                <a:lnTo>
                  <a:pt x="548640" y="352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875409" y="5553455"/>
            <a:ext cx="548640" cy="704215"/>
          </a:xfrm>
          <a:custGeom>
            <a:avLst/>
            <a:gdLst/>
            <a:ahLst/>
            <a:cxnLst/>
            <a:rect l="l" t="t" r="r" b="b"/>
            <a:pathLst>
              <a:path w="548639" h="704214">
                <a:moveTo>
                  <a:pt x="548639" y="352043"/>
                </a:moveTo>
                <a:lnTo>
                  <a:pt x="545685" y="300219"/>
                </a:lnTo>
                <a:lnTo>
                  <a:pt x="537098" y="250690"/>
                </a:lnTo>
                <a:lnTo>
                  <a:pt x="523289" y="204012"/>
                </a:lnTo>
                <a:lnTo>
                  <a:pt x="504671" y="160741"/>
                </a:lnTo>
                <a:lnTo>
                  <a:pt x="481657" y="121434"/>
                </a:lnTo>
                <a:lnTo>
                  <a:pt x="454658" y="86648"/>
                </a:lnTo>
                <a:lnTo>
                  <a:pt x="424086" y="56938"/>
                </a:lnTo>
                <a:lnTo>
                  <a:pt x="390354" y="32862"/>
                </a:lnTo>
                <a:lnTo>
                  <a:pt x="353874" y="14976"/>
                </a:lnTo>
                <a:lnTo>
                  <a:pt x="315059" y="3836"/>
                </a:lnTo>
                <a:lnTo>
                  <a:pt x="274319" y="0"/>
                </a:lnTo>
                <a:lnTo>
                  <a:pt x="233924" y="3836"/>
                </a:lnTo>
                <a:lnTo>
                  <a:pt x="195321" y="14976"/>
                </a:lnTo>
                <a:lnTo>
                  <a:pt x="158944" y="32862"/>
                </a:lnTo>
                <a:lnTo>
                  <a:pt x="125226" y="56938"/>
                </a:lnTo>
                <a:lnTo>
                  <a:pt x="94600" y="86648"/>
                </a:lnTo>
                <a:lnTo>
                  <a:pt x="67497" y="121434"/>
                </a:lnTo>
                <a:lnTo>
                  <a:pt x="44352" y="160741"/>
                </a:lnTo>
                <a:lnTo>
                  <a:pt x="25597" y="204012"/>
                </a:lnTo>
                <a:lnTo>
                  <a:pt x="11665" y="250690"/>
                </a:lnTo>
                <a:lnTo>
                  <a:pt x="2988" y="300219"/>
                </a:lnTo>
                <a:lnTo>
                  <a:pt x="0" y="352043"/>
                </a:lnTo>
                <a:lnTo>
                  <a:pt x="2988" y="404211"/>
                </a:lnTo>
                <a:lnTo>
                  <a:pt x="11665" y="453953"/>
                </a:lnTo>
                <a:lnTo>
                  <a:pt x="25597" y="500735"/>
                </a:lnTo>
                <a:lnTo>
                  <a:pt x="44352" y="544019"/>
                </a:lnTo>
                <a:lnTo>
                  <a:pt x="67497" y="583271"/>
                </a:lnTo>
                <a:lnTo>
                  <a:pt x="94600" y="617955"/>
                </a:lnTo>
                <a:lnTo>
                  <a:pt x="125226" y="647533"/>
                </a:lnTo>
                <a:lnTo>
                  <a:pt x="158944" y="671472"/>
                </a:lnTo>
                <a:lnTo>
                  <a:pt x="195321" y="689234"/>
                </a:lnTo>
                <a:lnTo>
                  <a:pt x="233924" y="700285"/>
                </a:lnTo>
                <a:lnTo>
                  <a:pt x="274319" y="704087"/>
                </a:lnTo>
                <a:lnTo>
                  <a:pt x="315059" y="700285"/>
                </a:lnTo>
                <a:lnTo>
                  <a:pt x="353874" y="689234"/>
                </a:lnTo>
                <a:lnTo>
                  <a:pt x="390354" y="671472"/>
                </a:lnTo>
                <a:lnTo>
                  <a:pt x="424086" y="647533"/>
                </a:lnTo>
                <a:lnTo>
                  <a:pt x="454658" y="617955"/>
                </a:lnTo>
                <a:lnTo>
                  <a:pt x="481657" y="583271"/>
                </a:lnTo>
                <a:lnTo>
                  <a:pt x="504671" y="544019"/>
                </a:lnTo>
                <a:lnTo>
                  <a:pt x="523289" y="500735"/>
                </a:lnTo>
                <a:lnTo>
                  <a:pt x="537098" y="453953"/>
                </a:lnTo>
                <a:lnTo>
                  <a:pt x="545685" y="404211"/>
                </a:lnTo>
                <a:lnTo>
                  <a:pt x="548639" y="352043"/>
                </a:lnTo>
                <a:close/>
              </a:path>
            </a:pathLst>
          </a:custGeom>
          <a:ln w="10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3999876" y="5729729"/>
            <a:ext cx="298450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5" dirty="0">
                <a:latin typeface="Arial"/>
                <a:cs typeface="Arial"/>
              </a:rPr>
              <a:t>Si</a:t>
            </a:r>
            <a:r>
              <a:rPr sz="950" b="1" spc="30" dirty="0">
                <a:latin typeface="Arial"/>
                <a:cs typeface="Arial"/>
              </a:rPr>
              <a:t>g</a:t>
            </a:r>
            <a:r>
              <a:rPr sz="950" b="1" spc="20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926724" y="5880605"/>
            <a:ext cx="445134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5" dirty="0">
                <a:latin typeface="Arial"/>
                <a:cs typeface="Arial"/>
              </a:rPr>
              <a:t>Extend</a:t>
            </a:r>
            <a:endParaRPr sz="95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663830" y="4290060"/>
            <a:ext cx="251460" cy="629920"/>
          </a:xfrm>
          <a:custGeom>
            <a:avLst/>
            <a:gdLst/>
            <a:ahLst/>
            <a:cxnLst/>
            <a:rect l="l" t="t" r="r" b="b"/>
            <a:pathLst>
              <a:path w="251460" h="629920">
                <a:moveTo>
                  <a:pt x="251460" y="502920"/>
                </a:moveTo>
                <a:lnTo>
                  <a:pt x="251460" y="126492"/>
                </a:lnTo>
                <a:lnTo>
                  <a:pt x="241577" y="77152"/>
                </a:lnTo>
                <a:lnTo>
                  <a:pt x="214693" y="36957"/>
                </a:lnTo>
                <a:lnTo>
                  <a:pt x="174950" y="9906"/>
                </a:lnTo>
                <a:lnTo>
                  <a:pt x="126492" y="0"/>
                </a:lnTo>
                <a:lnTo>
                  <a:pt x="77152" y="9906"/>
                </a:lnTo>
                <a:lnTo>
                  <a:pt x="36957" y="36957"/>
                </a:lnTo>
                <a:lnTo>
                  <a:pt x="9906" y="77152"/>
                </a:lnTo>
                <a:lnTo>
                  <a:pt x="0" y="126492"/>
                </a:lnTo>
                <a:lnTo>
                  <a:pt x="0" y="502920"/>
                </a:lnTo>
                <a:lnTo>
                  <a:pt x="9906" y="552259"/>
                </a:lnTo>
                <a:lnTo>
                  <a:pt x="36957" y="592455"/>
                </a:lnTo>
                <a:lnTo>
                  <a:pt x="77152" y="619506"/>
                </a:lnTo>
                <a:lnTo>
                  <a:pt x="126492" y="629412"/>
                </a:lnTo>
                <a:lnTo>
                  <a:pt x="174950" y="619506"/>
                </a:lnTo>
                <a:lnTo>
                  <a:pt x="214693" y="592455"/>
                </a:lnTo>
                <a:lnTo>
                  <a:pt x="241577" y="552259"/>
                </a:lnTo>
                <a:lnTo>
                  <a:pt x="251460" y="502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663830" y="4290059"/>
            <a:ext cx="251460" cy="629920"/>
          </a:xfrm>
          <a:custGeom>
            <a:avLst/>
            <a:gdLst/>
            <a:ahLst/>
            <a:cxnLst/>
            <a:rect l="l" t="t" r="r" b="b"/>
            <a:pathLst>
              <a:path w="251460" h="629920">
                <a:moveTo>
                  <a:pt x="126491" y="629411"/>
                </a:moveTo>
                <a:lnTo>
                  <a:pt x="174950" y="619505"/>
                </a:lnTo>
                <a:lnTo>
                  <a:pt x="214693" y="592454"/>
                </a:lnTo>
                <a:lnTo>
                  <a:pt x="241577" y="552259"/>
                </a:lnTo>
                <a:lnTo>
                  <a:pt x="251459" y="502919"/>
                </a:lnTo>
                <a:lnTo>
                  <a:pt x="251459" y="126491"/>
                </a:lnTo>
                <a:lnTo>
                  <a:pt x="241577" y="77152"/>
                </a:lnTo>
                <a:lnTo>
                  <a:pt x="214693" y="36956"/>
                </a:lnTo>
                <a:lnTo>
                  <a:pt x="174950" y="9905"/>
                </a:lnTo>
                <a:lnTo>
                  <a:pt x="126491" y="0"/>
                </a:lnTo>
                <a:lnTo>
                  <a:pt x="77152" y="9905"/>
                </a:lnTo>
                <a:lnTo>
                  <a:pt x="36956" y="36956"/>
                </a:lnTo>
                <a:lnTo>
                  <a:pt x="9905" y="77152"/>
                </a:lnTo>
                <a:lnTo>
                  <a:pt x="0" y="126491"/>
                </a:lnTo>
                <a:lnTo>
                  <a:pt x="0" y="502919"/>
                </a:lnTo>
                <a:lnTo>
                  <a:pt x="9905" y="552259"/>
                </a:lnTo>
                <a:lnTo>
                  <a:pt x="36956" y="592454"/>
                </a:lnTo>
                <a:lnTo>
                  <a:pt x="77152" y="619505"/>
                </a:lnTo>
                <a:lnTo>
                  <a:pt x="126491" y="629411"/>
                </a:lnTo>
                <a:close/>
              </a:path>
            </a:pathLst>
          </a:custGeom>
          <a:ln w="10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2718192" y="4326126"/>
            <a:ext cx="14224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5080" indent="-7620" algn="just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M  U  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241681" y="4152900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351" y="0"/>
                </a:lnTo>
              </a:path>
            </a:pathLst>
          </a:custGeom>
          <a:ln w="4357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236853" y="5843015"/>
            <a:ext cx="94615" cy="125095"/>
          </a:xfrm>
          <a:custGeom>
            <a:avLst/>
            <a:gdLst/>
            <a:ahLst/>
            <a:cxnLst/>
            <a:rect l="l" t="t" r="r" b="b"/>
            <a:pathLst>
              <a:path w="94614" h="125095">
                <a:moveTo>
                  <a:pt x="94487" y="0"/>
                </a:moveTo>
                <a:lnTo>
                  <a:pt x="0" y="124967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3199776" y="5668769"/>
            <a:ext cx="181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1</a:t>
            </a:r>
            <a:r>
              <a:rPr sz="1100" b="1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5346070" y="2569464"/>
            <a:ext cx="3238500" cy="386080"/>
          </a:xfrm>
          <a:custGeom>
            <a:avLst/>
            <a:gdLst/>
            <a:ahLst/>
            <a:cxnLst/>
            <a:rect l="l" t="t" r="r" b="b"/>
            <a:pathLst>
              <a:path w="3238500" h="386080">
                <a:moveTo>
                  <a:pt x="0" y="0"/>
                </a:moveTo>
                <a:lnTo>
                  <a:pt x="0" y="385572"/>
                </a:lnTo>
                <a:lnTo>
                  <a:pt x="3238500" y="385572"/>
                </a:lnTo>
                <a:lnTo>
                  <a:pt x="3238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346069" y="2569463"/>
            <a:ext cx="3238500" cy="386080"/>
          </a:xfrm>
          <a:custGeom>
            <a:avLst/>
            <a:gdLst/>
            <a:ahLst/>
            <a:cxnLst/>
            <a:rect l="l" t="t" r="r" b="b"/>
            <a:pathLst>
              <a:path w="3238500" h="386080">
                <a:moveTo>
                  <a:pt x="0" y="385571"/>
                </a:moveTo>
                <a:lnTo>
                  <a:pt x="3238499" y="385571"/>
                </a:lnTo>
                <a:lnTo>
                  <a:pt x="3238499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ln w="91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705478" y="2595372"/>
            <a:ext cx="512064" cy="6294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96918" y="2804160"/>
            <a:ext cx="73152" cy="3337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876166" y="2834639"/>
            <a:ext cx="85343" cy="2377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966081" y="2804160"/>
            <a:ext cx="73152" cy="3291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055997" y="2804160"/>
            <a:ext cx="85343" cy="3291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187062" y="2804160"/>
            <a:ext cx="36576" cy="4206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88086" y="2569464"/>
            <a:ext cx="1079500" cy="386080"/>
          </a:xfrm>
          <a:custGeom>
            <a:avLst/>
            <a:gdLst/>
            <a:ahLst/>
            <a:cxnLst/>
            <a:rect l="l" t="t" r="r" b="b"/>
            <a:pathLst>
              <a:path w="1079500" h="386080">
                <a:moveTo>
                  <a:pt x="0" y="0"/>
                </a:moveTo>
                <a:lnTo>
                  <a:pt x="0" y="385572"/>
                </a:lnTo>
                <a:lnTo>
                  <a:pt x="1078992" y="385572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88086" y="2569463"/>
            <a:ext cx="1079500" cy="386080"/>
          </a:xfrm>
          <a:custGeom>
            <a:avLst/>
            <a:gdLst/>
            <a:ahLst/>
            <a:cxnLst/>
            <a:rect l="l" t="t" r="r" b="b"/>
            <a:pathLst>
              <a:path w="1079500" h="386080">
                <a:moveTo>
                  <a:pt x="0" y="385571"/>
                </a:moveTo>
                <a:lnTo>
                  <a:pt x="1078991" y="385571"/>
                </a:lnTo>
                <a:lnTo>
                  <a:pt x="1078991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ln w="91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657477" y="2630423"/>
            <a:ext cx="146304" cy="2834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556894" y="2804160"/>
            <a:ext cx="36576" cy="42062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654430" y="2804160"/>
            <a:ext cx="158495" cy="3337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60170" y="2804160"/>
            <a:ext cx="36576" cy="4206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267078" y="2569464"/>
            <a:ext cx="1079500" cy="386080"/>
          </a:xfrm>
          <a:custGeom>
            <a:avLst/>
            <a:gdLst/>
            <a:ahLst/>
            <a:cxnLst/>
            <a:rect l="l" t="t" r="r" b="b"/>
            <a:pathLst>
              <a:path w="1079500" h="386080">
                <a:moveTo>
                  <a:pt x="0" y="0"/>
                </a:moveTo>
                <a:lnTo>
                  <a:pt x="0" y="385572"/>
                </a:lnTo>
                <a:lnTo>
                  <a:pt x="1078992" y="385572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267077" y="2569463"/>
            <a:ext cx="1079500" cy="386080"/>
          </a:xfrm>
          <a:custGeom>
            <a:avLst/>
            <a:gdLst/>
            <a:ahLst/>
            <a:cxnLst/>
            <a:rect l="l" t="t" r="r" b="b"/>
            <a:pathLst>
              <a:path w="1079500" h="386080">
                <a:moveTo>
                  <a:pt x="0" y="385571"/>
                </a:moveTo>
                <a:lnTo>
                  <a:pt x="1078991" y="385571"/>
                </a:lnTo>
                <a:lnTo>
                  <a:pt x="1078991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ln w="91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756282" y="2599944"/>
            <a:ext cx="121920" cy="3749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678558" y="2804160"/>
            <a:ext cx="36576" cy="42062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766950" y="2805683"/>
            <a:ext cx="85343" cy="32461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898014" y="2804160"/>
            <a:ext cx="36576" cy="42062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109094" y="2569464"/>
            <a:ext cx="1079500" cy="386080"/>
          </a:xfrm>
          <a:custGeom>
            <a:avLst/>
            <a:gdLst/>
            <a:ahLst/>
            <a:cxnLst/>
            <a:rect l="l" t="t" r="r" b="b"/>
            <a:pathLst>
              <a:path w="1079500" h="386080">
                <a:moveTo>
                  <a:pt x="0" y="0"/>
                </a:moveTo>
                <a:lnTo>
                  <a:pt x="0" y="385572"/>
                </a:lnTo>
                <a:lnTo>
                  <a:pt x="1078992" y="385572"/>
                </a:lnTo>
                <a:lnTo>
                  <a:pt x="107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109093" y="2569463"/>
            <a:ext cx="1079500" cy="386080"/>
          </a:xfrm>
          <a:custGeom>
            <a:avLst/>
            <a:gdLst/>
            <a:ahLst/>
            <a:cxnLst/>
            <a:rect l="l" t="t" r="r" b="b"/>
            <a:pathLst>
              <a:path w="1079500" h="386080">
                <a:moveTo>
                  <a:pt x="0" y="385571"/>
                </a:moveTo>
                <a:lnTo>
                  <a:pt x="1078991" y="385571"/>
                </a:lnTo>
                <a:lnTo>
                  <a:pt x="1078991" y="0"/>
                </a:lnTo>
                <a:lnTo>
                  <a:pt x="0" y="0"/>
                </a:lnTo>
                <a:lnTo>
                  <a:pt x="0" y="385571"/>
                </a:lnTo>
                <a:close/>
              </a:path>
            </a:pathLst>
          </a:custGeom>
          <a:ln w="91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365125" y="2596895"/>
            <a:ext cx="573023" cy="6278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13538" y="2804160"/>
            <a:ext cx="73152" cy="3337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736982" y="2804160"/>
            <a:ext cx="36576" cy="42062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42" name="object 1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43" name="object 1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7651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Implementação de um </a:t>
            </a:r>
            <a:r>
              <a:rPr i="1" spc="-5" dirty="0">
                <a:latin typeface="Arial"/>
                <a:cs typeface="Arial"/>
              </a:rPr>
              <a:t>Datapath </a:t>
            </a:r>
            <a:r>
              <a:rPr spc="-5" dirty="0"/>
              <a:t>– </a:t>
            </a:r>
            <a:r>
              <a:rPr dirty="0"/>
              <a:t>juntando</a:t>
            </a:r>
            <a:r>
              <a:rPr spc="110" dirty="0"/>
              <a:t> </a:t>
            </a:r>
            <a:r>
              <a:rPr dirty="0"/>
              <a:t>tudo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3941" y="1500631"/>
            <a:ext cx="58134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94310" algn="l"/>
              </a:tabLst>
            </a:pPr>
            <a:r>
              <a:rPr sz="2200" b="1" spc="-5" dirty="0">
                <a:solidFill>
                  <a:srgbClr val="3232CC"/>
                </a:solidFill>
                <a:latin typeface="Arial"/>
                <a:cs typeface="Arial"/>
              </a:rPr>
              <a:t>2º passo</a:t>
            </a:r>
            <a:r>
              <a:rPr sz="2200" spc="-5" dirty="0">
                <a:latin typeface="Arial"/>
                <a:cs typeface="Arial"/>
              </a:rPr>
              <a:t>: inclusão do bloco </a:t>
            </a:r>
            <a:r>
              <a:rPr sz="2200" i="1" spc="-5" dirty="0">
                <a:latin typeface="Arial"/>
                <a:cs typeface="Arial"/>
              </a:rPr>
              <a:t>Instruction</a:t>
            </a:r>
            <a:r>
              <a:rPr sz="2200" i="1" spc="6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Fetch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6721" y="2340864"/>
            <a:ext cx="7984490" cy="4014470"/>
          </a:xfrm>
          <a:custGeom>
            <a:avLst/>
            <a:gdLst/>
            <a:ahLst/>
            <a:cxnLst/>
            <a:rect l="l" t="t" r="r" b="b"/>
            <a:pathLst>
              <a:path w="7984490" h="4014470">
                <a:moveTo>
                  <a:pt x="0" y="0"/>
                </a:moveTo>
                <a:lnTo>
                  <a:pt x="0" y="4014216"/>
                </a:lnTo>
                <a:lnTo>
                  <a:pt x="7984236" y="4014216"/>
                </a:lnTo>
                <a:lnTo>
                  <a:pt x="79842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01618" y="4776215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655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85082" y="4730496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59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32581" y="4114800"/>
            <a:ext cx="965200" cy="0"/>
          </a:xfrm>
          <a:custGeom>
            <a:avLst/>
            <a:gdLst/>
            <a:ahLst/>
            <a:cxnLst/>
            <a:rect l="l" t="t" r="r" b="b"/>
            <a:pathLst>
              <a:path w="965200">
                <a:moveTo>
                  <a:pt x="0" y="0"/>
                </a:moveTo>
                <a:lnTo>
                  <a:pt x="964691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85082" y="4069080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59" h="90170">
                <a:moveTo>
                  <a:pt x="137160" y="45720"/>
                </a:moveTo>
                <a:lnTo>
                  <a:pt x="0" y="0"/>
                </a:lnTo>
                <a:lnTo>
                  <a:pt x="0" y="89916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2238" y="3855720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04238" y="3810000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2238" y="4227576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04238" y="4181855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34262" y="4489703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6934" y="4443984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7706" y="5068823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>
                <a:moveTo>
                  <a:pt x="0" y="0"/>
                </a:moveTo>
                <a:lnTo>
                  <a:pt x="45872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04238" y="5023104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22241" y="3863339"/>
            <a:ext cx="576580" cy="215265"/>
          </a:xfrm>
          <a:custGeom>
            <a:avLst/>
            <a:gdLst/>
            <a:ahLst/>
            <a:cxnLst/>
            <a:rect l="l" t="t" r="r" b="b"/>
            <a:pathLst>
              <a:path w="576579" h="215264">
                <a:moveTo>
                  <a:pt x="0" y="0"/>
                </a:moveTo>
                <a:lnTo>
                  <a:pt x="576071" y="214883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22241" y="3863339"/>
            <a:ext cx="123825" cy="559435"/>
          </a:xfrm>
          <a:custGeom>
            <a:avLst/>
            <a:gdLst/>
            <a:ahLst/>
            <a:cxnLst/>
            <a:rect l="l" t="t" r="r" b="b"/>
            <a:pathLst>
              <a:path w="123825" h="559435">
                <a:moveTo>
                  <a:pt x="0" y="0"/>
                </a:moveTo>
                <a:lnTo>
                  <a:pt x="0" y="473963"/>
                </a:lnTo>
                <a:lnTo>
                  <a:pt x="123443" y="559307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22241" y="4421123"/>
            <a:ext cx="123825" cy="562610"/>
          </a:xfrm>
          <a:custGeom>
            <a:avLst/>
            <a:gdLst/>
            <a:ahLst/>
            <a:cxnLst/>
            <a:rect l="l" t="t" r="r" b="b"/>
            <a:pathLst>
              <a:path w="123825" h="562610">
                <a:moveTo>
                  <a:pt x="0" y="562355"/>
                </a:moveTo>
                <a:lnTo>
                  <a:pt x="0" y="88391"/>
                </a:lnTo>
                <a:lnTo>
                  <a:pt x="12344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22241" y="4767071"/>
            <a:ext cx="576580" cy="216535"/>
          </a:xfrm>
          <a:custGeom>
            <a:avLst/>
            <a:gdLst/>
            <a:ahLst/>
            <a:cxnLst/>
            <a:rect l="l" t="t" r="r" b="b"/>
            <a:pathLst>
              <a:path w="576579" h="216535">
                <a:moveTo>
                  <a:pt x="0" y="216407"/>
                </a:moveTo>
                <a:lnTo>
                  <a:pt x="576071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98314" y="4078223"/>
            <a:ext cx="0" cy="688975"/>
          </a:xfrm>
          <a:custGeom>
            <a:avLst/>
            <a:gdLst/>
            <a:ahLst/>
            <a:cxnLst/>
            <a:rect l="l" t="t" r="r" b="b"/>
            <a:pathLst>
              <a:path h="688975">
                <a:moveTo>
                  <a:pt x="0" y="0"/>
                </a:moveTo>
                <a:lnTo>
                  <a:pt x="0" y="688847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797862" y="4926582"/>
            <a:ext cx="31242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5" dirty="0">
                <a:latin typeface="Arial"/>
                <a:cs typeface="Arial"/>
              </a:rPr>
              <a:t>A</a:t>
            </a:r>
            <a:r>
              <a:rPr sz="1150" spc="-10" dirty="0">
                <a:latin typeface="Arial"/>
                <a:cs typeface="Arial"/>
              </a:rPr>
              <a:t>L</a:t>
            </a:r>
            <a:r>
              <a:rPr sz="1150" spc="10" dirty="0">
                <a:latin typeface="Arial"/>
                <a:cs typeface="Arial"/>
              </a:rPr>
              <a:t>U</a:t>
            </a:r>
            <a:endParaRPr sz="11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63467" y="4498338"/>
            <a:ext cx="4000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R</a:t>
            </a:r>
            <a:r>
              <a:rPr sz="950" b="1" spc="10" dirty="0">
                <a:latin typeface="Arial"/>
                <a:cs typeface="Arial"/>
              </a:rPr>
              <a:t>es</a:t>
            </a:r>
            <a:r>
              <a:rPr sz="950" b="1" spc="5" dirty="0">
                <a:latin typeface="Arial"/>
                <a:cs typeface="Arial"/>
              </a:rPr>
              <a:t>u</a:t>
            </a:r>
            <a:r>
              <a:rPr sz="950" b="1" spc="-5" dirty="0">
                <a:latin typeface="Arial"/>
                <a:cs typeface="Arial"/>
              </a:rPr>
              <a:t>l</a:t>
            </a:r>
            <a:r>
              <a:rPr sz="950" b="1" dirty="0">
                <a:latin typeface="Arial"/>
                <a:cs typeface="Arial"/>
              </a:rPr>
              <a:t>t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57706" y="5068823"/>
            <a:ext cx="0" cy="1213485"/>
          </a:xfrm>
          <a:custGeom>
            <a:avLst/>
            <a:gdLst/>
            <a:ahLst/>
            <a:cxnLst/>
            <a:rect l="l" t="t" r="r" b="b"/>
            <a:pathLst>
              <a:path h="1213485">
                <a:moveTo>
                  <a:pt x="0" y="0"/>
                </a:moveTo>
                <a:lnTo>
                  <a:pt x="0" y="1213103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42238" y="3855720"/>
            <a:ext cx="0" cy="754380"/>
          </a:xfrm>
          <a:custGeom>
            <a:avLst/>
            <a:gdLst/>
            <a:ahLst/>
            <a:cxnLst/>
            <a:rect l="l" t="t" r="r" b="b"/>
            <a:pathLst>
              <a:path h="754379">
                <a:moveTo>
                  <a:pt x="0" y="0"/>
                </a:moveTo>
                <a:lnTo>
                  <a:pt x="0" y="754379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14806" y="420014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54864" y="27432"/>
                </a:moveTo>
                <a:lnTo>
                  <a:pt x="52720" y="16716"/>
                </a:lnTo>
                <a:lnTo>
                  <a:pt x="46863" y="8001"/>
                </a:lnTo>
                <a:lnTo>
                  <a:pt x="38147" y="2143"/>
                </a:lnTo>
                <a:lnTo>
                  <a:pt x="27432" y="0"/>
                </a:lnTo>
                <a:lnTo>
                  <a:pt x="16716" y="2143"/>
                </a:lnTo>
                <a:lnTo>
                  <a:pt x="8001" y="8001"/>
                </a:lnTo>
                <a:lnTo>
                  <a:pt x="2143" y="16716"/>
                </a:lnTo>
                <a:lnTo>
                  <a:pt x="0" y="27432"/>
                </a:lnTo>
                <a:lnTo>
                  <a:pt x="2143" y="38147"/>
                </a:lnTo>
                <a:lnTo>
                  <a:pt x="8001" y="46863"/>
                </a:lnTo>
                <a:lnTo>
                  <a:pt x="16716" y="52720"/>
                </a:lnTo>
                <a:lnTo>
                  <a:pt x="27432" y="54864"/>
                </a:lnTo>
                <a:lnTo>
                  <a:pt x="38147" y="52720"/>
                </a:lnTo>
                <a:lnTo>
                  <a:pt x="46863" y="46863"/>
                </a:lnTo>
                <a:lnTo>
                  <a:pt x="52720" y="38147"/>
                </a:lnTo>
                <a:lnTo>
                  <a:pt x="54864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14806" y="420014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54863" y="27431"/>
                </a:moveTo>
                <a:lnTo>
                  <a:pt x="52720" y="16716"/>
                </a:lnTo>
                <a:lnTo>
                  <a:pt x="46862" y="8000"/>
                </a:lnTo>
                <a:lnTo>
                  <a:pt x="38147" y="2143"/>
                </a:lnTo>
                <a:lnTo>
                  <a:pt x="27431" y="0"/>
                </a:lnTo>
                <a:lnTo>
                  <a:pt x="16716" y="2143"/>
                </a:lnTo>
                <a:lnTo>
                  <a:pt x="8000" y="8000"/>
                </a:lnTo>
                <a:lnTo>
                  <a:pt x="2143" y="16716"/>
                </a:lnTo>
                <a:lnTo>
                  <a:pt x="0" y="27431"/>
                </a:lnTo>
                <a:lnTo>
                  <a:pt x="2143" y="38147"/>
                </a:lnTo>
                <a:lnTo>
                  <a:pt x="8000" y="46862"/>
                </a:lnTo>
                <a:lnTo>
                  <a:pt x="16716" y="52720"/>
                </a:lnTo>
                <a:lnTo>
                  <a:pt x="27431" y="54863"/>
                </a:lnTo>
                <a:lnTo>
                  <a:pt x="38147" y="52720"/>
                </a:lnTo>
                <a:lnTo>
                  <a:pt x="46862" y="46862"/>
                </a:lnTo>
                <a:lnTo>
                  <a:pt x="52720" y="38147"/>
                </a:lnTo>
                <a:lnTo>
                  <a:pt x="54863" y="27431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98314" y="4265676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93386" y="4219955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59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73199" y="4167630"/>
            <a:ext cx="29083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Z</a:t>
            </a:r>
            <a:r>
              <a:rPr sz="950" b="1" spc="10" dirty="0">
                <a:latin typeface="Arial"/>
                <a:cs typeface="Arial"/>
              </a:rPr>
              <a:t>e</a:t>
            </a:r>
            <a:r>
              <a:rPr sz="950" b="1" spc="-5" dirty="0">
                <a:latin typeface="Arial"/>
                <a:cs typeface="Arial"/>
              </a:rPr>
              <a:t>r</a:t>
            </a:r>
            <a:r>
              <a:rPr sz="950" b="1" spc="5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59274" y="4533900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108203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358770" y="4379466"/>
            <a:ext cx="1606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5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26942" y="4044695"/>
            <a:ext cx="104139" cy="111760"/>
          </a:xfrm>
          <a:custGeom>
            <a:avLst/>
            <a:gdLst/>
            <a:ahLst/>
            <a:cxnLst/>
            <a:rect l="l" t="t" r="r" b="b"/>
            <a:pathLst>
              <a:path w="104139" h="111760">
                <a:moveTo>
                  <a:pt x="103631" y="0"/>
                </a:moveTo>
                <a:lnTo>
                  <a:pt x="0" y="1112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23391" y="3891786"/>
            <a:ext cx="1606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5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33906" y="3799332"/>
            <a:ext cx="82550" cy="111760"/>
          </a:xfrm>
          <a:custGeom>
            <a:avLst/>
            <a:gdLst/>
            <a:ahLst/>
            <a:cxnLst/>
            <a:rect l="l" t="t" r="r" b="b"/>
            <a:pathLst>
              <a:path w="82550" h="111760">
                <a:moveTo>
                  <a:pt x="82295" y="0"/>
                </a:moveTo>
                <a:lnTo>
                  <a:pt x="0" y="1112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48643" y="3646422"/>
            <a:ext cx="933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97101" y="4172711"/>
            <a:ext cx="82550" cy="109855"/>
          </a:xfrm>
          <a:custGeom>
            <a:avLst/>
            <a:gdLst/>
            <a:ahLst/>
            <a:cxnLst/>
            <a:rect l="l" t="t" r="r" b="b"/>
            <a:pathLst>
              <a:path w="82550" h="109854">
                <a:moveTo>
                  <a:pt x="82295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710316" y="4018278"/>
            <a:ext cx="933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38250" y="4710683"/>
            <a:ext cx="82550" cy="109855"/>
          </a:xfrm>
          <a:custGeom>
            <a:avLst/>
            <a:gdLst/>
            <a:ahLst/>
            <a:cxnLst/>
            <a:rect l="l" t="t" r="r" b="b"/>
            <a:pathLst>
              <a:path w="82550" h="109854">
                <a:moveTo>
                  <a:pt x="82295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752988" y="4556250"/>
            <a:ext cx="933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563490" y="5244083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21402" y="5199888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59" h="90170">
                <a:moveTo>
                  <a:pt x="137160" y="44196"/>
                </a:moveTo>
                <a:lnTo>
                  <a:pt x="0" y="0"/>
                </a:lnTo>
                <a:lnTo>
                  <a:pt x="0" y="89916"/>
                </a:lnTo>
                <a:lnTo>
                  <a:pt x="137160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69941" y="6227063"/>
            <a:ext cx="93345" cy="109855"/>
          </a:xfrm>
          <a:custGeom>
            <a:avLst/>
            <a:gdLst/>
            <a:ahLst/>
            <a:cxnLst/>
            <a:rect l="l" t="t" r="r" b="b"/>
            <a:pathLst>
              <a:path w="93345" h="109854">
                <a:moveTo>
                  <a:pt x="92963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358770" y="6072629"/>
            <a:ext cx="1606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5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523109" y="5768339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18182" y="5722620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07969" y="4940807"/>
            <a:ext cx="687705" cy="830580"/>
          </a:xfrm>
          <a:custGeom>
            <a:avLst/>
            <a:gdLst/>
            <a:ahLst/>
            <a:cxnLst/>
            <a:rect l="l" t="t" r="r" b="b"/>
            <a:pathLst>
              <a:path w="687704" h="830579">
                <a:moveTo>
                  <a:pt x="0" y="830579"/>
                </a:moveTo>
                <a:lnTo>
                  <a:pt x="542543" y="829055"/>
                </a:lnTo>
                <a:lnTo>
                  <a:pt x="542543" y="0"/>
                </a:lnTo>
                <a:lnTo>
                  <a:pt x="68732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84626" y="4896611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137160" y="44196"/>
                </a:moveTo>
                <a:lnTo>
                  <a:pt x="0" y="0"/>
                </a:lnTo>
                <a:lnTo>
                  <a:pt x="0" y="89916"/>
                </a:lnTo>
                <a:lnTo>
                  <a:pt x="137160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79497" y="5713476"/>
            <a:ext cx="82550" cy="109855"/>
          </a:xfrm>
          <a:custGeom>
            <a:avLst/>
            <a:gdLst/>
            <a:ahLst/>
            <a:cxnLst/>
            <a:rect l="l" t="t" r="r" b="b"/>
            <a:pathLst>
              <a:path w="82550" h="109854">
                <a:moveTo>
                  <a:pt x="82295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545467" y="5560565"/>
            <a:ext cx="1619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Arial"/>
                <a:cs typeface="Arial"/>
              </a:rPr>
              <a:t>1</a:t>
            </a:r>
            <a:r>
              <a:rPr sz="950" b="1" spc="5" dirty="0">
                <a:latin typeface="Arial"/>
                <a:cs typeface="Arial"/>
              </a:rPr>
              <a:t>6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425318" y="5713476"/>
            <a:ext cx="120650" cy="109855"/>
          </a:xfrm>
          <a:custGeom>
            <a:avLst/>
            <a:gdLst/>
            <a:ahLst/>
            <a:cxnLst/>
            <a:rect l="l" t="t" r="r" b="b"/>
            <a:pathLst>
              <a:path w="120650" h="109854">
                <a:moveTo>
                  <a:pt x="120395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433959" y="5560565"/>
            <a:ext cx="1619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98314" y="4582667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4">
                <a:moveTo>
                  <a:pt x="0" y="0"/>
                </a:moveTo>
                <a:lnTo>
                  <a:pt x="33680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24450" y="4536948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90" h="91439">
                <a:moveTo>
                  <a:pt x="135636" y="45720"/>
                </a:moveTo>
                <a:lnTo>
                  <a:pt x="0" y="0"/>
                </a:lnTo>
                <a:lnTo>
                  <a:pt x="0" y="91440"/>
                </a:lnTo>
                <a:lnTo>
                  <a:pt x="135636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40202" y="4610100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>
                <a:moveTo>
                  <a:pt x="0" y="0"/>
                </a:moveTo>
                <a:lnTo>
                  <a:pt x="353567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83102" y="4564380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135636" y="45720"/>
                </a:moveTo>
                <a:lnTo>
                  <a:pt x="0" y="0"/>
                </a:lnTo>
                <a:lnTo>
                  <a:pt x="0" y="91440"/>
                </a:lnTo>
                <a:lnTo>
                  <a:pt x="135636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56025" y="4610100"/>
            <a:ext cx="2289175" cy="634365"/>
          </a:xfrm>
          <a:custGeom>
            <a:avLst/>
            <a:gdLst/>
            <a:ahLst/>
            <a:cxnLst/>
            <a:rect l="l" t="t" r="r" b="b"/>
            <a:pathLst>
              <a:path w="2289175" h="634364">
                <a:moveTo>
                  <a:pt x="0" y="0"/>
                </a:moveTo>
                <a:lnTo>
                  <a:pt x="0" y="633983"/>
                </a:lnTo>
                <a:lnTo>
                  <a:pt x="2289047" y="633983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42238" y="4610100"/>
            <a:ext cx="1103630" cy="1158240"/>
          </a:xfrm>
          <a:custGeom>
            <a:avLst/>
            <a:gdLst/>
            <a:ahLst/>
            <a:cxnLst/>
            <a:rect l="l" t="t" r="r" b="b"/>
            <a:pathLst>
              <a:path w="1103629" h="1158239">
                <a:moveTo>
                  <a:pt x="0" y="0"/>
                </a:moveTo>
                <a:lnTo>
                  <a:pt x="0" y="1158239"/>
                </a:lnTo>
                <a:lnTo>
                  <a:pt x="1103375" y="1158239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07452" y="4730762"/>
            <a:ext cx="69570" cy="69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57706" y="5509259"/>
            <a:ext cx="5382895" cy="772795"/>
          </a:xfrm>
          <a:custGeom>
            <a:avLst/>
            <a:gdLst/>
            <a:ahLst/>
            <a:cxnLst/>
            <a:rect l="l" t="t" r="r" b="b"/>
            <a:pathLst>
              <a:path w="5382895" h="772795">
                <a:moveTo>
                  <a:pt x="0" y="772667"/>
                </a:moveTo>
                <a:lnTo>
                  <a:pt x="5382767" y="772667"/>
                </a:lnTo>
                <a:lnTo>
                  <a:pt x="5382767" y="0"/>
                </a:lnTo>
                <a:lnTo>
                  <a:pt x="5178551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21786" y="4445508"/>
            <a:ext cx="219710" cy="661670"/>
          </a:xfrm>
          <a:custGeom>
            <a:avLst/>
            <a:gdLst/>
            <a:ahLst/>
            <a:cxnLst/>
            <a:rect l="l" t="t" r="r" b="b"/>
            <a:pathLst>
              <a:path w="219710" h="661670">
                <a:moveTo>
                  <a:pt x="219456" y="551688"/>
                </a:moveTo>
                <a:lnTo>
                  <a:pt x="219456" y="109728"/>
                </a:lnTo>
                <a:lnTo>
                  <a:pt x="210883" y="66865"/>
                </a:lnTo>
                <a:lnTo>
                  <a:pt x="187452" y="32004"/>
                </a:lnTo>
                <a:lnTo>
                  <a:pt x="152590" y="8572"/>
                </a:lnTo>
                <a:lnTo>
                  <a:pt x="109728" y="0"/>
                </a:lnTo>
                <a:lnTo>
                  <a:pt x="66865" y="8572"/>
                </a:lnTo>
                <a:lnTo>
                  <a:pt x="32004" y="32004"/>
                </a:lnTo>
                <a:lnTo>
                  <a:pt x="8572" y="66865"/>
                </a:lnTo>
                <a:lnTo>
                  <a:pt x="0" y="109728"/>
                </a:lnTo>
                <a:lnTo>
                  <a:pt x="0" y="551688"/>
                </a:lnTo>
                <a:lnTo>
                  <a:pt x="8572" y="594550"/>
                </a:lnTo>
                <a:lnTo>
                  <a:pt x="32004" y="629412"/>
                </a:lnTo>
                <a:lnTo>
                  <a:pt x="66865" y="652843"/>
                </a:lnTo>
                <a:lnTo>
                  <a:pt x="109728" y="661416"/>
                </a:lnTo>
                <a:lnTo>
                  <a:pt x="152590" y="652843"/>
                </a:lnTo>
                <a:lnTo>
                  <a:pt x="187452" y="629412"/>
                </a:lnTo>
                <a:lnTo>
                  <a:pt x="210883" y="594550"/>
                </a:lnTo>
                <a:lnTo>
                  <a:pt x="219456" y="5516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21786" y="4445507"/>
            <a:ext cx="219710" cy="661670"/>
          </a:xfrm>
          <a:custGeom>
            <a:avLst/>
            <a:gdLst/>
            <a:ahLst/>
            <a:cxnLst/>
            <a:rect l="l" t="t" r="r" b="b"/>
            <a:pathLst>
              <a:path w="219710" h="661670">
                <a:moveTo>
                  <a:pt x="109727" y="661415"/>
                </a:moveTo>
                <a:lnTo>
                  <a:pt x="152590" y="652843"/>
                </a:lnTo>
                <a:lnTo>
                  <a:pt x="187451" y="629411"/>
                </a:lnTo>
                <a:lnTo>
                  <a:pt x="210883" y="594550"/>
                </a:lnTo>
                <a:lnTo>
                  <a:pt x="219455" y="551687"/>
                </a:lnTo>
                <a:lnTo>
                  <a:pt x="219455" y="109727"/>
                </a:lnTo>
                <a:lnTo>
                  <a:pt x="210883" y="66865"/>
                </a:lnTo>
                <a:lnTo>
                  <a:pt x="187451" y="32003"/>
                </a:lnTo>
                <a:lnTo>
                  <a:pt x="152590" y="8572"/>
                </a:lnTo>
                <a:lnTo>
                  <a:pt x="109727" y="0"/>
                </a:lnTo>
                <a:lnTo>
                  <a:pt x="66865" y="8572"/>
                </a:lnTo>
                <a:lnTo>
                  <a:pt x="32003" y="32003"/>
                </a:lnTo>
                <a:lnTo>
                  <a:pt x="8572" y="66865"/>
                </a:lnTo>
                <a:lnTo>
                  <a:pt x="0" y="109727"/>
                </a:lnTo>
                <a:lnTo>
                  <a:pt x="0" y="551687"/>
                </a:lnTo>
                <a:lnTo>
                  <a:pt x="8572" y="594550"/>
                </a:lnTo>
                <a:lnTo>
                  <a:pt x="32003" y="629411"/>
                </a:lnTo>
                <a:lnTo>
                  <a:pt x="66865" y="652843"/>
                </a:lnTo>
                <a:lnTo>
                  <a:pt x="109727" y="661415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167003" y="4530342"/>
            <a:ext cx="127000" cy="466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" marR="5080" indent="-7620" algn="just">
              <a:lnSpc>
                <a:spcPct val="101600"/>
              </a:lnSpc>
              <a:spcBef>
                <a:spcPts val="90"/>
              </a:spcBef>
            </a:pPr>
            <a:r>
              <a:rPr sz="950" b="1" dirty="0">
                <a:latin typeface="Arial"/>
                <a:cs typeface="Arial"/>
              </a:rPr>
              <a:t>M  U  X</a:t>
            </a:r>
            <a:endParaRPr sz="9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721240" y="4575314"/>
            <a:ext cx="69570" cy="6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22013" y="4710683"/>
            <a:ext cx="114300" cy="109855"/>
          </a:xfrm>
          <a:custGeom>
            <a:avLst/>
            <a:gdLst/>
            <a:ahLst/>
            <a:cxnLst/>
            <a:rect l="l" t="t" r="r" b="b"/>
            <a:pathLst>
              <a:path w="114300" h="109854">
                <a:moveTo>
                  <a:pt x="114299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426082" y="4556250"/>
            <a:ext cx="1606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5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023482" y="5151120"/>
            <a:ext cx="220979" cy="661670"/>
          </a:xfrm>
          <a:custGeom>
            <a:avLst/>
            <a:gdLst/>
            <a:ahLst/>
            <a:cxnLst/>
            <a:rect l="l" t="t" r="r" b="b"/>
            <a:pathLst>
              <a:path w="220979" h="661670">
                <a:moveTo>
                  <a:pt x="220980" y="551688"/>
                </a:moveTo>
                <a:lnTo>
                  <a:pt x="220980" y="109728"/>
                </a:lnTo>
                <a:lnTo>
                  <a:pt x="212169" y="66865"/>
                </a:lnTo>
                <a:lnTo>
                  <a:pt x="188214" y="32004"/>
                </a:lnTo>
                <a:lnTo>
                  <a:pt x="152828" y="8572"/>
                </a:lnTo>
                <a:lnTo>
                  <a:pt x="109728" y="0"/>
                </a:lnTo>
                <a:lnTo>
                  <a:pt x="66865" y="8572"/>
                </a:lnTo>
                <a:lnTo>
                  <a:pt x="32004" y="32004"/>
                </a:lnTo>
                <a:lnTo>
                  <a:pt x="8572" y="66865"/>
                </a:lnTo>
                <a:lnTo>
                  <a:pt x="0" y="109728"/>
                </a:lnTo>
                <a:lnTo>
                  <a:pt x="0" y="551688"/>
                </a:lnTo>
                <a:lnTo>
                  <a:pt x="8572" y="594550"/>
                </a:lnTo>
                <a:lnTo>
                  <a:pt x="32004" y="629412"/>
                </a:lnTo>
                <a:lnTo>
                  <a:pt x="66865" y="652843"/>
                </a:lnTo>
                <a:lnTo>
                  <a:pt x="109728" y="661416"/>
                </a:lnTo>
                <a:lnTo>
                  <a:pt x="152828" y="652843"/>
                </a:lnTo>
                <a:lnTo>
                  <a:pt x="188214" y="629412"/>
                </a:lnTo>
                <a:lnTo>
                  <a:pt x="212169" y="594550"/>
                </a:lnTo>
                <a:lnTo>
                  <a:pt x="220980" y="5516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023481" y="5151120"/>
            <a:ext cx="220979" cy="661670"/>
          </a:xfrm>
          <a:custGeom>
            <a:avLst/>
            <a:gdLst/>
            <a:ahLst/>
            <a:cxnLst/>
            <a:rect l="l" t="t" r="r" b="b"/>
            <a:pathLst>
              <a:path w="220979" h="661670">
                <a:moveTo>
                  <a:pt x="109727" y="661415"/>
                </a:moveTo>
                <a:lnTo>
                  <a:pt x="152828" y="652843"/>
                </a:lnTo>
                <a:lnTo>
                  <a:pt x="188213" y="629411"/>
                </a:lnTo>
                <a:lnTo>
                  <a:pt x="212169" y="594550"/>
                </a:lnTo>
                <a:lnTo>
                  <a:pt x="220979" y="551687"/>
                </a:lnTo>
                <a:lnTo>
                  <a:pt x="220979" y="109727"/>
                </a:lnTo>
                <a:lnTo>
                  <a:pt x="212169" y="66865"/>
                </a:lnTo>
                <a:lnTo>
                  <a:pt x="188213" y="32003"/>
                </a:lnTo>
                <a:lnTo>
                  <a:pt x="152828" y="8572"/>
                </a:lnTo>
                <a:lnTo>
                  <a:pt x="109727" y="0"/>
                </a:lnTo>
                <a:lnTo>
                  <a:pt x="66865" y="8572"/>
                </a:lnTo>
                <a:lnTo>
                  <a:pt x="32003" y="32003"/>
                </a:lnTo>
                <a:lnTo>
                  <a:pt x="8572" y="66865"/>
                </a:lnTo>
                <a:lnTo>
                  <a:pt x="0" y="109727"/>
                </a:lnTo>
                <a:lnTo>
                  <a:pt x="0" y="551687"/>
                </a:lnTo>
                <a:lnTo>
                  <a:pt x="8572" y="594550"/>
                </a:lnTo>
                <a:lnTo>
                  <a:pt x="32003" y="629411"/>
                </a:lnTo>
                <a:lnTo>
                  <a:pt x="66865" y="652843"/>
                </a:lnTo>
                <a:lnTo>
                  <a:pt x="109727" y="661415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9070222" y="5235954"/>
            <a:ext cx="127000" cy="3200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415" marR="5080" indent="-6350">
              <a:lnSpc>
                <a:spcPct val="102099"/>
              </a:lnSpc>
              <a:spcBef>
                <a:spcPts val="85"/>
              </a:spcBef>
            </a:pPr>
            <a:r>
              <a:rPr sz="950" b="1" spc="5" dirty="0">
                <a:latin typeface="Arial"/>
                <a:cs typeface="Arial"/>
              </a:rPr>
              <a:t>M  U</a:t>
            </a:r>
            <a:endParaRPr sz="9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079365" y="5530085"/>
            <a:ext cx="107314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X</a:t>
            </a:r>
            <a:endParaRPr sz="9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782690" y="5289803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886322" y="5244084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59" h="90170">
                <a:moveTo>
                  <a:pt x="137160" y="45720"/>
                </a:moveTo>
                <a:lnTo>
                  <a:pt x="0" y="0"/>
                </a:lnTo>
                <a:lnTo>
                  <a:pt x="0" y="89916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39373" y="4547882"/>
            <a:ext cx="69570" cy="6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14094" y="4351020"/>
            <a:ext cx="219710" cy="551815"/>
          </a:xfrm>
          <a:custGeom>
            <a:avLst/>
            <a:gdLst/>
            <a:ahLst/>
            <a:cxnLst/>
            <a:rect l="l" t="t" r="r" b="b"/>
            <a:pathLst>
              <a:path w="219710" h="551814">
                <a:moveTo>
                  <a:pt x="219456" y="441960"/>
                </a:moveTo>
                <a:lnTo>
                  <a:pt x="219456" y="111252"/>
                </a:lnTo>
                <a:lnTo>
                  <a:pt x="210883" y="68151"/>
                </a:lnTo>
                <a:lnTo>
                  <a:pt x="187452" y="32766"/>
                </a:lnTo>
                <a:lnTo>
                  <a:pt x="152590" y="8810"/>
                </a:lnTo>
                <a:lnTo>
                  <a:pt x="109728" y="0"/>
                </a:lnTo>
                <a:lnTo>
                  <a:pt x="66865" y="8810"/>
                </a:lnTo>
                <a:lnTo>
                  <a:pt x="32004" y="32766"/>
                </a:lnTo>
                <a:lnTo>
                  <a:pt x="8572" y="68151"/>
                </a:lnTo>
                <a:lnTo>
                  <a:pt x="0" y="111252"/>
                </a:lnTo>
                <a:lnTo>
                  <a:pt x="0" y="441960"/>
                </a:lnTo>
                <a:lnTo>
                  <a:pt x="8572" y="484822"/>
                </a:lnTo>
                <a:lnTo>
                  <a:pt x="32004" y="519684"/>
                </a:lnTo>
                <a:lnTo>
                  <a:pt x="66865" y="543115"/>
                </a:lnTo>
                <a:lnTo>
                  <a:pt x="109728" y="551688"/>
                </a:lnTo>
                <a:lnTo>
                  <a:pt x="152590" y="543115"/>
                </a:lnTo>
                <a:lnTo>
                  <a:pt x="187452" y="519684"/>
                </a:lnTo>
                <a:lnTo>
                  <a:pt x="210883" y="484822"/>
                </a:lnTo>
                <a:lnTo>
                  <a:pt x="219456" y="441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14094" y="4351020"/>
            <a:ext cx="219710" cy="551815"/>
          </a:xfrm>
          <a:custGeom>
            <a:avLst/>
            <a:gdLst/>
            <a:ahLst/>
            <a:cxnLst/>
            <a:rect l="l" t="t" r="r" b="b"/>
            <a:pathLst>
              <a:path w="219710" h="551814">
                <a:moveTo>
                  <a:pt x="109727" y="551687"/>
                </a:moveTo>
                <a:lnTo>
                  <a:pt x="152590" y="543115"/>
                </a:lnTo>
                <a:lnTo>
                  <a:pt x="187451" y="519683"/>
                </a:lnTo>
                <a:lnTo>
                  <a:pt x="210883" y="484822"/>
                </a:lnTo>
                <a:lnTo>
                  <a:pt x="219455" y="441959"/>
                </a:lnTo>
                <a:lnTo>
                  <a:pt x="219455" y="111251"/>
                </a:lnTo>
                <a:lnTo>
                  <a:pt x="210883" y="68151"/>
                </a:lnTo>
                <a:lnTo>
                  <a:pt x="187451" y="32765"/>
                </a:lnTo>
                <a:lnTo>
                  <a:pt x="152590" y="8810"/>
                </a:lnTo>
                <a:lnTo>
                  <a:pt x="109727" y="0"/>
                </a:lnTo>
                <a:lnTo>
                  <a:pt x="66865" y="8810"/>
                </a:lnTo>
                <a:lnTo>
                  <a:pt x="32003" y="32765"/>
                </a:lnTo>
                <a:lnTo>
                  <a:pt x="8572" y="68151"/>
                </a:lnTo>
                <a:lnTo>
                  <a:pt x="0" y="111251"/>
                </a:lnTo>
                <a:lnTo>
                  <a:pt x="0" y="441959"/>
                </a:lnTo>
                <a:lnTo>
                  <a:pt x="8572" y="484822"/>
                </a:lnTo>
                <a:lnTo>
                  <a:pt x="32003" y="519683"/>
                </a:lnTo>
                <a:lnTo>
                  <a:pt x="66865" y="543115"/>
                </a:lnTo>
                <a:lnTo>
                  <a:pt x="109727" y="551687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059311" y="4380990"/>
            <a:ext cx="127000" cy="466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" marR="5080" indent="-7620" algn="just">
              <a:lnSpc>
                <a:spcPct val="101600"/>
              </a:lnSpc>
              <a:spcBef>
                <a:spcPts val="90"/>
              </a:spcBef>
            </a:pPr>
            <a:r>
              <a:rPr sz="950" b="1" dirty="0">
                <a:latin typeface="Arial"/>
                <a:cs typeface="Arial"/>
              </a:rPr>
              <a:t>M  U  X</a:t>
            </a:r>
            <a:endParaRPr sz="95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233550" y="4626863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13382" y="4581144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50542" y="3672840"/>
            <a:ext cx="1089660" cy="1544320"/>
          </a:xfrm>
          <a:custGeom>
            <a:avLst/>
            <a:gdLst/>
            <a:ahLst/>
            <a:cxnLst/>
            <a:rect l="l" t="t" r="r" b="b"/>
            <a:pathLst>
              <a:path w="1089660" h="1544320">
                <a:moveTo>
                  <a:pt x="0" y="0"/>
                </a:moveTo>
                <a:lnTo>
                  <a:pt x="0" y="1543812"/>
                </a:lnTo>
                <a:lnTo>
                  <a:pt x="1089660" y="1543812"/>
                </a:lnTo>
                <a:lnTo>
                  <a:pt x="1089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50542" y="3672839"/>
            <a:ext cx="1089660" cy="1544320"/>
          </a:xfrm>
          <a:custGeom>
            <a:avLst/>
            <a:gdLst/>
            <a:ahLst/>
            <a:cxnLst/>
            <a:rect l="l" t="t" r="r" b="b"/>
            <a:pathLst>
              <a:path w="1089660" h="1544320">
                <a:moveTo>
                  <a:pt x="0" y="1543811"/>
                </a:moveTo>
                <a:lnTo>
                  <a:pt x="1089659" y="1543811"/>
                </a:lnTo>
                <a:lnTo>
                  <a:pt x="1089659" y="0"/>
                </a:lnTo>
                <a:lnTo>
                  <a:pt x="0" y="0"/>
                </a:lnTo>
                <a:lnTo>
                  <a:pt x="0" y="1543811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586615" y="4041138"/>
            <a:ext cx="461009" cy="7023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85"/>
              </a:spcBef>
            </a:pPr>
            <a:r>
              <a:rPr sz="950" b="1" dirty="0">
                <a:latin typeface="Arial"/>
                <a:cs typeface="Arial"/>
              </a:rPr>
              <a:t>Read  Reg.</a:t>
            </a:r>
            <a:r>
              <a:rPr sz="950" b="1" spc="-7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#2</a:t>
            </a:r>
            <a:endParaRPr sz="950">
              <a:latin typeface="Arial"/>
              <a:cs typeface="Arial"/>
            </a:endParaRPr>
          </a:p>
          <a:p>
            <a:pPr marL="12700" marR="133985">
              <a:lnSpc>
                <a:spcPct val="101099"/>
              </a:lnSpc>
              <a:spcBef>
                <a:spcPts val="705"/>
              </a:spcBef>
            </a:pPr>
            <a:r>
              <a:rPr sz="950" b="1" spc="-5" dirty="0">
                <a:latin typeface="Arial"/>
                <a:cs typeface="Arial"/>
              </a:rPr>
              <a:t>W</a:t>
            </a:r>
            <a:r>
              <a:rPr sz="950" b="1" spc="10" dirty="0">
                <a:latin typeface="Arial"/>
                <a:cs typeface="Arial"/>
              </a:rPr>
              <a:t>r</a:t>
            </a:r>
            <a:r>
              <a:rPr sz="950" b="1" spc="-5" dirty="0">
                <a:latin typeface="Arial"/>
                <a:cs typeface="Arial"/>
              </a:rPr>
              <a:t>i</a:t>
            </a:r>
            <a:r>
              <a:rPr sz="950" b="1" dirty="0">
                <a:latin typeface="Arial"/>
                <a:cs typeface="Arial"/>
              </a:rPr>
              <a:t>te  Reg.</a:t>
            </a:r>
            <a:endParaRPr sz="9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586615" y="4976874"/>
            <a:ext cx="63119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dirty="0">
                <a:latin typeface="Arial"/>
                <a:cs typeface="Arial"/>
              </a:rPr>
              <a:t>Write</a:t>
            </a:r>
            <a:r>
              <a:rPr sz="950" b="1" spc="-5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Data</a:t>
            </a:r>
            <a:endParaRPr sz="9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586615" y="3351848"/>
            <a:ext cx="1045210" cy="7620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775"/>
              </a:spcBef>
            </a:pPr>
            <a:r>
              <a:rPr sz="1150" dirty="0">
                <a:latin typeface="Arial"/>
                <a:cs typeface="Arial"/>
              </a:rPr>
              <a:t>Registos</a:t>
            </a:r>
            <a:endParaRPr sz="1150">
              <a:latin typeface="Arial"/>
              <a:cs typeface="Arial"/>
            </a:endParaRPr>
          </a:p>
          <a:p>
            <a:pPr marL="12700" marR="589280">
              <a:lnSpc>
                <a:spcPct val="102099"/>
              </a:lnSpc>
              <a:spcBef>
                <a:spcPts val="535"/>
              </a:spcBef>
            </a:pPr>
            <a:r>
              <a:rPr sz="950" b="1" dirty="0">
                <a:latin typeface="Arial"/>
                <a:cs typeface="Arial"/>
              </a:rPr>
              <a:t>Read  Reg.</a:t>
            </a:r>
            <a:r>
              <a:rPr sz="950" b="1" spc="-7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#1</a:t>
            </a:r>
            <a:endParaRPr sz="950">
              <a:latin typeface="Arial"/>
              <a:cs typeface="Arial"/>
            </a:endParaRPr>
          </a:p>
          <a:p>
            <a:pPr marL="731520">
              <a:lnSpc>
                <a:spcPts val="875"/>
              </a:lnSpc>
            </a:pPr>
            <a:r>
              <a:rPr sz="950" b="1" spc="5" dirty="0">
                <a:latin typeface="Arial"/>
                <a:cs typeface="Arial"/>
              </a:rPr>
              <a:t>R</a:t>
            </a:r>
            <a:r>
              <a:rPr sz="950" b="1" spc="10" dirty="0">
                <a:latin typeface="Arial"/>
                <a:cs typeface="Arial"/>
              </a:rPr>
              <a:t>ea</a:t>
            </a:r>
            <a:r>
              <a:rPr sz="950" b="1" spc="5" dirty="0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170307" y="4088382"/>
            <a:ext cx="46100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dirty="0">
                <a:latin typeface="Arial"/>
                <a:cs typeface="Arial"/>
              </a:rPr>
              <a:t>Data</a:t>
            </a:r>
            <a:r>
              <a:rPr sz="950" b="1" spc="-5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#1</a:t>
            </a:r>
            <a:endParaRPr sz="9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170307" y="4452618"/>
            <a:ext cx="461645" cy="31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5255">
              <a:lnSpc>
                <a:spcPct val="101099"/>
              </a:lnSpc>
              <a:spcBef>
                <a:spcPts val="95"/>
              </a:spcBef>
            </a:pPr>
            <a:r>
              <a:rPr sz="950" b="1" spc="5" dirty="0">
                <a:latin typeface="Arial"/>
                <a:cs typeface="Arial"/>
              </a:rPr>
              <a:t>R</a:t>
            </a:r>
            <a:r>
              <a:rPr sz="950" b="1" spc="10" dirty="0">
                <a:latin typeface="Arial"/>
                <a:cs typeface="Arial"/>
              </a:rPr>
              <a:t>ea</a:t>
            </a:r>
            <a:r>
              <a:rPr sz="950" b="1" dirty="0">
                <a:latin typeface="Arial"/>
                <a:cs typeface="Arial"/>
              </a:rPr>
              <a:t>d  Data</a:t>
            </a:r>
            <a:r>
              <a:rPr sz="950" b="1" spc="-7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#2</a:t>
            </a:r>
            <a:endParaRPr sz="95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834262" y="4227576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555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799476" y="4195838"/>
            <a:ext cx="69570" cy="69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42238" y="4765547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5">
                <a:moveTo>
                  <a:pt x="0" y="0"/>
                </a:moveTo>
                <a:lnTo>
                  <a:pt x="24536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876934" y="4719828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82318" y="4572000"/>
            <a:ext cx="82550" cy="109855"/>
          </a:xfrm>
          <a:custGeom>
            <a:avLst/>
            <a:gdLst/>
            <a:ahLst/>
            <a:cxnLst/>
            <a:rect l="l" t="t" r="r" b="b"/>
            <a:pathLst>
              <a:path w="82550" h="109854">
                <a:moveTo>
                  <a:pt x="82295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4297055" y="4419090"/>
            <a:ext cx="933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572633" y="4582667"/>
            <a:ext cx="1312545" cy="1092835"/>
          </a:xfrm>
          <a:custGeom>
            <a:avLst/>
            <a:gdLst/>
            <a:ahLst/>
            <a:cxnLst/>
            <a:rect l="l" t="t" r="r" b="b"/>
            <a:pathLst>
              <a:path w="1312545" h="1092835">
                <a:moveTo>
                  <a:pt x="0" y="0"/>
                </a:moveTo>
                <a:lnTo>
                  <a:pt x="0" y="1092707"/>
                </a:lnTo>
                <a:lnTo>
                  <a:pt x="1312163" y="1092707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874130" y="5629655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90" h="91439">
                <a:moveTo>
                  <a:pt x="135636" y="45720"/>
                </a:moveTo>
                <a:lnTo>
                  <a:pt x="0" y="0"/>
                </a:lnTo>
                <a:lnTo>
                  <a:pt x="0" y="91440"/>
                </a:lnTo>
                <a:lnTo>
                  <a:pt x="135636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46497" y="5205983"/>
            <a:ext cx="102235" cy="111760"/>
          </a:xfrm>
          <a:custGeom>
            <a:avLst/>
            <a:gdLst/>
            <a:ahLst/>
            <a:cxnLst/>
            <a:rect l="l" t="t" r="r" b="b"/>
            <a:pathLst>
              <a:path w="102234" h="111760">
                <a:moveTo>
                  <a:pt x="102107" y="0"/>
                </a:moveTo>
                <a:lnTo>
                  <a:pt x="0" y="1112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7241423" y="5053074"/>
            <a:ext cx="1619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813426" y="5634227"/>
            <a:ext cx="102235" cy="109855"/>
          </a:xfrm>
          <a:custGeom>
            <a:avLst/>
            <a:gdLst/>
            <a:ahLst/>
            <a:cxnLst/>
            <a:rect l="l" t="t" r="r" b="b"/>
            <a:pathLst>
              <a:path w="102234" h="109854">
                <a:moveTo>
                  <a:pt x="102107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7808350" y="5479793"/>
            <a:ext cx="1619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760086" y="4142232"/>
            <a:ext cx="889000" cy="1323340"/>
          </a:xfrm>
          <a:custGeom>
            <a:avLst/>
            <a:gdLst/>
            <a:ahLst/>
            <a:cxnLst/>
            <a:rect l="l" t="t" r="r" b="b"/>
            <a:pathLst>
              <a:path w="889000" h="1323339">
                <a:moveTo>
                  <a:pt x="0" y="0"/>
                </a:moveTo>
                <a:lnTo>
                  <a:pt x="0" y="1322832"/>
                </a:lnTo>
                <a:lnTo>
                  <a:pt x="888492" y="1322832"/>
                </a:lnTo>
                <a:lnTo>
                  <a:pt x="888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760086" y="4142232"/>
            <a:ext cx="889000" cy="1323340"/>
          </a:xfrm>
          <a:custGeom>
            <a:avLst/>
            <a:gdLst/>
            <a:ahLst/>
            <a:cxnLst/>
            <a:rect l="l" t="t" r="r" b="b"/>
            <a:pathLst>
              <a:path w="889000" h="1323339">
                <a:moveTo>
                  <a:pt x="0" y="1322831"/>
                </a:moveTo>
                <a:lnTo>
                  <a:pt x="888491" y="1322831"/>
                </a:lnTo>
                <a:lnTo>
                  <a:pt x="888491" y="0"/>
                </a:lnTo>
                <a:lnTo>
                  <a:pt x="0" y="0"/>
                </a:lnTo>
                <a:lnTo>
                  <a:pt x="0" y="1322831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7750438" y="3847590"/>
            <a:ext cx="90868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latin typeface="Arial"/>
                <a:cs typeface="Arial"/>
              </a:rPr>
              <a:t>Data</a:t>
            </a:r>
            <a:r>
              <a:rPr sz="1150" spc="-7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Memory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796158" y="4490718"/>
            <a:ext cx="5156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Add</a:t>
            </a:r>
            <a:r>
              <a:rPr sz="950" b="1" spc="10" dirty="0">
                <a:latin typeface="Arial"/>
                <a:cs typeface="Arial"/>
              </a:rPr>
              <a:t>r</a:t>
            </a:r>
            <a:r>
              <a:rPr sz="950" b="1" spc="-5" dirty="0">
                <a:latin typeface="Arial"/>
                <a:cs typeface="Arial"/>
              </a:rPr>
              <a:t>e</a:t>
            </a:r>
            <a:r>
              <a:rPr sz="950" b="1" spc="10" dirty="0">
                <a:latin typeface="Arial"/>
                <a:cs typeface="Arial"/>
              </a:rPr>
              <a:t>s</a:t>
            </a:r>
            <a:r>
              <a:rPr sz="950" b="1" spc="5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796158" y="5072886"/>
            <a:ext cx="33147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Arial"/>
                <a:cs typeface="Arial"/>
              </a:rPr>
              <a:t>W</a:t>
            </a:r>
            <a:r>
              <a:rPr sz="950" b="1" spc="-5" dirty="0">
                <a:latin typeface="Arial"/>
                <a:cs typeface="Arial"/>
              </a:rPr>
              <a:t>r</a:t>
            </a:r>
            <a:r>
              <a:rPr sz="950" b="1" spc="5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t</a:t>
            </a:r>
            <a:r>
              <a:rPr sz="950" b="1" spc="5" dirty="0">
                <a:latin typeface="Arial"/>
                <a:cs typeface="Arial"/>
              </a:rPr>
              <a:t>e</a:t>
            </a:r>
            <a:endParaRPr sz="9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796158" y="5219189"/>
            <a:ext cx="29146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D</a:t>
            </a:r>
            <a:r>
              <a:rPr sz="950" b="1" spc="10" dirty="0">
                <a:latin typeface="Arial"/>
                <a:cs typeface="Arial"/>
              </a:rPr>
              <a:t>a</a:t>
            </a:r>
            <a:r>
              <a:rPr sz="950" b="1" dirty="0">
                <a:latin typeface="Arial"/>
                <a:cs typeface="Arial"/>
              </a:rPr>
              <a:t>ta</a:t>
            </a:r>
            <a:endParaRPr sz="9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286886" y="4633974"/>
            <a:ext cx="325120" cy="3200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720" marR="5080" indent="-33655">
              <a:lnSpc>
                <a:spcPct val="102099"/>
              </a:lnSpc>
              <a:spcBef>
                <a:spcPts val="85"/>
              </a:spcBef>
            </a:pPr>
            <a:r>
              <a:rPr sz="950" b="1" spc="5" dirty="0">
                <a:latin typeface="Arial"/>
                <a:cs typeface="Arial"/>
              </a:rPr>
              <a:t>R</a:t>
            </a:r>
            <a:r>
              <a:rPr sz="950" b="1" spc="10" dirty="0">
                <a:latin typeface="Arial"/>
                <a:cs typeface="Arial"/>
              </a:rPr>
              <a:t>e</a:t>
            </a:r>
            <a:r>
              <a:rPr sz="950" b="1" spc="-5" dirty="0">
                <a:latin typeface="Arial"/>
                <a:cs typeface="Arial"/>
              </a:rPr>
              <a:t>a</a:t>
            </a:r>
            <a:r>
              <a:rPr sz="950" b="1" dirty="0">
                <a:latin typeface="Arial"/>
                <a:cs typeface="Arial"/>
              </a:rPr>
              <a:t>d  D</a:t>
            </a:r>
            <a:r>
              <a:rPr sz="950" b="1" spc="10" dirty="0">
                <a:latin typeface="Arial"/>
                <a:cs typeface="Arial"/>
              </a:rPr>
              <a:t>a</a:t>
            </a:r>
            <a:r>
              <a:rPr sz="950" b="1" dirty="0">
                <a:latin typeface="Arial"/>
                <a:cs typeface="Arial"/>
              </a:rPr>
              <a:t>ta</a:t>
            </a:r>
            <a:endParaRPr sz="95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8648577" y="4792979"/>
            <a:ext cx="134620" cy="497205"/>
          </a:xfrm>
          <a:custGeom>
            <a:avLst/>
            <a:gdLst/>
            <a:ahLst/>
            <a:cxnLst/>
            <a:rect l="l" t="t" r="r" b="b"/>
            <a:pathLst>
              <a:path w="134620" h="497204">
                <a:moveTo>
                  <a:pt x="0" y="0"/>
                </a:moveTo>
                <a:lnTo>
                  <a:pt x="134111" y="0"/>
                </a:lnTo>
                <a:lnTo>
                  <a:pt x="134111" y="496823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5342" y="5460492"/>
            <a:ext cx="481965" cy="617220"/>
          </a:xfrm>
          <a:custGeom>
            <a:avLst/>
            <a:gdLst/>
            <a:ahLst/>
            <a:cxnLst/>
            <a:rect l="l" t="t" r="r" b="b"/>
            <a:pathLst>
              <a:path w="481964" h="617220">
                <a:moveTo>
                  <a:pt x="481584" y="307848"/>
                </a:moveTo>
                <a:lnTo>
                  <a:pt x="477691" y="252335"/>
                </a:lnTo>
                <a:lnTo>
                  <a:pt x="466473" y="200160"/>
                </a:lnTo>
                <a:lnTo>
                  <a:pt x="448620" y="152174"/>
                </a:lnTo>
                <a:lnTo>
                  <a:pt x="424821" y="109230"/>
                </a:lnTo>
                <a:lnTo>
                  <a:pt x="395767" y="72181"/>
                </a:lnTo>
                <a:lnTo>
                  <a:pt x="362147" y="41881"/>
                </a:lnTo>
                <a:lnTo>
                  <a:pt x="324651" y="19182"/>
                </a:lnTo>
                <a:lnTo>
                  <a:pt x="283969" y="4937"/>
                </a:lnTo>
                <a:lnTo>
                  <a:pt x="240792" y="0"/>
                </a:lnTo>
                <a:lnTo>
                  <a:pt x="197212" y="4937"/>
                </a:lnTo>
                <a:lnTo>
                  <a:pt x="156317" y="19182"/>
                </a:lnTo>
                <a:lnTo>
                  <a:pt x="118759" y="41881"/>
                </a:lnTo>
                <a:lnTo>
                  <a:pt x="85189" y="72181"/>
                </a:lnTo>
                <a:lnTo>
                  <a:pt x="56260" y="109230"/>
                </a:lnTo>
                <a:lnTo>
                  <a:pt x="32624" y="152174"/>
                </a:lnTo>
                <a:lnTo>
                  <a:pt x="14934" y="200160"/>
                </a:lnTo>
                <a:lnTo>
                  <a:pt x="3842" y="252335"/>
                </a:lnTo>
                <a:lnTo>
                  <a:pt x="0" y="307848"/>
                </a:lnTo>
                <a:lnTo>
                  <a:pt x="3842" y="363412"/>
                </a:lnTo>
                <a:lnTo>
                  <a:pt x="14934" y="415727"/>
                </a:lnTo>
                <a:lnTo>
                  <a:pt x="32624" y="463916"/>
                </a:lnTo>
                <a:lnTo>
                  <a:pt x="56260" y="507101"/>
                </a:lnTo>
                <a:lnTo>
                  <a:pt x="85189" y="544402"/>
                </a:lnTo>
                <a:lnTo>
                  <a:pt x="118759" y="574943"/>
                </a:lnTo>
                <a:lnTo>
                  <a:pt x="156317" y="597844"/>
                </a:lnTo>
                <a:lnTo>
                  <a:pt x="197212" y="612229"/>
                </a:lnTo>
                <a:lnTo>
                  <a:pt x="240792" y="617220"/>
                </a:lnTo>
                <a:lnTo>
                  <a:pt x="283969" y="612229"/>
                </a:lnTo>
                <a:lnTo>
                  <a:pt x="324651" y="597844"/>
                </a:lnTo>
                <a:lnTo>
                  <a:pt x="362147" y="574943"/>
                </a:lnTo>
                <a:lnTo>
                  <a:pt x="395767" y="544402"/>
                </a:lnTo>
                <a:lnTo>
                  <a:pt x="424821" y="507101"/>
                </a:lnTo>
                <a:lnTo>
                  <a:pt x="448620" y="463916"/>
                </a:lnTo>
                <a:lnTo>
                  <a:pt x="466473" y="415727"/>
                </a:lnTo>
                <a:lnTo>
                  <a:pt x="477691" y="363412"/>
                </a:lnTo>
                <a:lnTo>
                  <a:pt x="481584" y="307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55342" y="5460491"/>
            <a:ext cx="481965" cy="617220"/>
          </a:xfrm>
          <a:custGeom>
            <a:avLst/>
            <a:gdLst/>
            <a:ahLst/>
            <a:cxnLst/>
            <a:rect l="l" t="t" r="r" b="b"/>
            <a:pathLst>
              <a:path w="481964" h="617220">
                <a:moveTo>
                  <a:pt x="481583" y="307847"/>
                </a:moveTo>
                <a:lnTo>
                  <a:pt x="477691" y="252335"/>
                </a:lnTo>
                <a:lnTo>
                  <a:pt x="466473" y="200160"/>
                </a:lnTo>
                <a:lnTo>
                  <a:pt x="448620" y="152174"/>
                </a:lnTo>
                <a:lnTo>
                  <a:pt x="424821" y="109230"/>
                </a:lnTo>
                <a:lnTo>
                  <a:pt x="395767" y="72181"/>
                </a:lnTo>
                <a:lnTo>
                  <a:pt x="362147" y="41881"/>
                </a:lnTo>
                <a:lnTo>
                  <a:pt x="324651" y="19182"/>
                </a:lnTo>
                <a:lnTo>
                  <a:pt x="283969" y="4937"/>
                </a:lnTo>
                <a:lnTo>
                  <a:pt x="240791" y="0"/>
                </a:lnTo>
                <a:lnTo>
                  <a:pt x="197212" y="4937"/>
                </a:lnTo>
                <a:lnTo>
                  <a:pt x="156317" y="19182"/>
                </a:lnTo>
                <a:lnTo>
                  <a:pt x="118759" y="41881"/>
                </a:lnTo>
                <a:lnTo>
                  <a:pt x="85189" y="72181"/>
                </a:lnTo>
                <a:lnTo>
                  <a:pt x="56260" y="109230"/>
                </a:lnTo>
                <a:lnTo>
                  <a:pt x="32624" y="152174"/>
                </a:lnTo>
                <a:lnTo>
                  <a:pt x="14934" y="200160"/>
                </a:lnTo>
                <a:lnTo>
                  <a:pt x="3842" y="252335"/>
                </a:lnTo>
                <a:lnTo>
                  <a:pt x="0" y="307847"/>
                </a:lnTo>
                <a:lnTo>
                  <a:pt x="3842" y="363412"/>
                </a:lnTo>
                <a:lnTo>
                  <a:pt x="14934" y="415727"/>
                </a:lnTo>
                <a:lnTo>
                  <a:pt x="32624" y="463916"/>
                </a:lnTo>
                <a:lnTo>
                  <a:pt x="56260" y="507101"/>
                </a:lnTo>
                <a:lnTo>
                  <a:pt x="85189" y="544402"/>
                </a:lnTo>
                <a:lnTo>
                  <a:pt x="118759" y="574943"/>
                </a:lnTo>
                <a:lnTo>
                  <a:pt x="156317" y="597844"/>
                </a:lnTo>
                <a:lnTo>
                  <a:pt x="197212" y="612229"/>
                </a:lnTo>
                <a:lnTo>
                  <a:pt x="240791" y="617219"/>
                </a:lnTo>
                <a:lnTo>
                  <a:pt x="283969" y="612229"/>
                </a:lnTo>
                <a:lnTo>
                  <a:pt x="324651" y="597844"/>
                </a:lnTo>
                <a:lnTo>
                  <a:pt x="362147" y="574943"/>
                </a:lnTo>
                <a:lnTo>
                  <a:pt x="395767" y="544402"/>
                </a:lnTo>
                <a:lnTo>
                  <a:pt x="424821" y="507101"/>
                </a:lnTo>
                <a:lnTo>
                  <a:pt x="448620" y="463916"/>
                </a:lnTo>
                <a:lnTo>
                  <a:pt x="466473" y="415727"/>
                </a:lnTo>
                <a:lnTo>
                  <a:pt x="477691" y="363412"/>
                </a:lnTo>
                <a:lnTo>
                  <a:pt x="481583" y="307847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4897511" y="5612381"/>
            <a:ext cx="394335" cy="290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5405">
              <a:lnSpc>
                <a:spcPct val="102400"/>
              </a:lnSpc>
              <a:spcBef>
                <a:spcPts val="90"/>
              </a:spcBef>
            </a:pPr>
            <a:r>
              <a:rPr sz="850" b="1" spc="5" dirty="0">
                <a:latin typeface="Arial"/>
                <a:cs typeface="Arial"/>
              </a:rPr>
              <a:t>Sign  </a:t>
            </a:r>
            <a:r>
              <a:rPr sz="850" b="1" spc="15" dirty="0">
                <a:latin typeface="Arial"/>
                <a:cs typeface="Arial"/>
              </a:rPr>
              <a:t>E</a:t>
            </a:r>
            <a:r>
              <a:rPr sz="850" b="1" dirty="0">
                <a:latin typeface="Arial"/>
                <a:cs typeface="Arial"/>
              </a:rPr>
              <a:t>xte</a:t>
            </a:r>
            <a:r>
              <a:rPr sz="850" b="1" spc="15" dirty="0">
                <a:latin typeface="Arial"/>
                <a:cs typeface="Arial"/>
              </a:rPr>
              <a:t>n</a:t>
            </a:r>
            <a:r>
              <a:rPr sz="850" b="1" spc="5" dirty="0">
                <a:latin typeface="Arial"/>
                <a:cs typeface="Arial"/>
              </a:rPr>
              <a:t>d</a:t>
            </a:r>
            <a:endParaRPr sz="85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818776" y="4898402"/>
            <a:ext cx="69570" cy="69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607452" y="4867922"/>
            <a:ext cx="69570" cy="695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2599320" y="5132322"/>
            <a:ext cx="705485" cy="37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5080" indent="-73660">
              <a:lnSpc>
                <a:spcPct val="100899"/>
              </a:lnSpc>
              <a:spcBef>
                <a:spcPts val="100"/>
              </a:spcBef>
            </a:pPr>
            <a:r>
              <a:rPr sz="1150" spc="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150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5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50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50" spc="-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150" spc="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15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50" spc="5" dirty="0">
                <a:solidFill>
                  <a:srgbClr val="FF0000"/>
                </a:solidFill>
                <a:latin typeface="Arial"/>
                <a:cs typeface="Arial"/>
              </a:rPr>
              <a:t>ion  Memory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374014" y="4902707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0" y="0"/>
                </a:moveTo>
                <a:lnTo>
                  <a:pt x="268223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19733" y="4837176"/>
            <a:ext cx="113030" cy="109855"/>
          </a:xfrm>
          <a:custGeom>
            <a:avLst/>
            <a:gdLst/>
            <a:ahLst/>
            <a:cxnLst/>
            <a:rect l="l" t="t" r="r" b="b"/>
            <a:pathLst>
              <a:path w="113029" h="109854">
                <a:moveTo>
                  <a:pt x="112775" y="0"/>
                </a:moveTo>
                <a:lnTo>
                  <a:pt x="0" y="109727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3422280" y="4682742"/>
            <a:ext cx="1619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950" b="1" spc="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2541910" y="3782567"/>
            <a:ext cx="832485" cy="1324610"/>
          </a:xfrm>
          <a:custGeom>
            <a:avLst/>
            <a:gdLst/>
            <a:ahLst/>
            <a:cxnLst/>
            <a:rect l="l" t="t" r="r" b="b"/>
            <a:pathLst>
              <a:path w="832485" h="1324610">
                <a:moveTo>
                  <a:pt x="0" y="0"/>
                </a:moveTo>
                <a:lnTo>
                  <a:pt x="0" y="1324356"/>
                </a:lnTo>
                <a:lnTo>
                  <a:pt x="832104" y="1324356"/>
                </a:lnTo>
                <a:lnTo>
                  <a:pt x="8321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541909" y="3782567"/>
            <a:ext cx="832485" cy="1324610"/>
          </a:xfrm>
          <a:custGeom>
            <a:avLst/>
            <a:gdLst/>
            <a:ahLst/>
            <a:cxnLst/>
            <a:rect l="l" t="t" r="r" b="b"/>
            <a:pathLst>
              <a:path w="832485" h="1324610">
                <a:moveTo>
                  <a:pt x="0" y="1324355"/>
                </a:moveTo>
                <a:lnTo>
                  <a:pt x="832103" y="1324355"/>
                </a:lnTo>
                <a:lnTo>
                  <a:pt x="832103" y="0"/>
                </a:lnTo>
                <a:lnTo>
                  <a:pt x="0" y="0"/>
                </a:lnTo>
                <a:lnTo>
                  <a:pt x="0" y="1324355"/>
                </a:lnTo>
                <a:close/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2576968" y="3942078"/>
            <a:ext cx="645160" cy="31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1099"/>
              </a:lnSpc>
              <a:spcBef>
                <a:spcPts val="95"/>
              </a:spcBef>
            </a:pPr>
            <a:r>
              <a:rPr sz="95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950" b="1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950" b="1" spc="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95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95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950" b="1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950" b="1" spc="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95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95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950" b="1" dirty="0">
                <a:solidFill>
                  <a:srgbClr val="FF0000"/>
                </a:solidFill>
                <a:latin typeface="Arial"/>
                <a:cs typeface="Arial"/>
              </a:rPr>
              <a:t>on  </a:t>
            </a:r>
            <a:r>
              <a:rPr sz="950" b="1" spc="5" dirty="0">
                <a:solidFill>
                  <a:srgbClr val="FF0000"/>
                </a:solidFill>
                <a:latin typeface="Arial"/>
                <a:cs typeface="Arial"/>
              </a:rPr>
              <a:t>Address</a:t>
            </a:r>
            <a:endParaRPr sz="95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691268" y="4774182"/>
            <a:ext cx="64516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50" b="1" dirty="0">
                <a:solidFill>
                  <a:srgbClr val="FF0000"/>
                </a:solidFill>
                <a:latin typeface="Arial"/>
                <a:cs typeface="Arial"/>
              </a:rPr>
              <a:t>Instruction</a:t>
            </a:r>
            <a:endParaRPr sz="95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266065" y="2644139"/>
            <a:ext cx="353695" cy="1489075"/>
          </a:xfrm>
          <a:custGeom>
            <a:avLst/>
            <a:gdLst/>
            <a:ahLst/>
            <a:cxnLst/>
            <a:rect l="l" t="t" r="r" b="b"/>
            <a:pathLst>
              <a:path w="353694" h="1489075">
                <a:moveTo>
                  <a:pt x="0" y="1488947"/>
                </a:moveTo>
                <a:lnTo>
                  <a:pt x="0" y="0"/>
                </a:lnTo>
                <a:lnTo>
                  <a:pt x="353567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12014" y="2612136"/>
            <a:ext cx="96520" cy="66040"/>
          </a:xfrm>
          <a:custGeom>
            <a:avLst/>
            <a:gdLst/>
            <a:ahLst/>
            <a:cxnLst/>
            <a:rect l="l" t="t" r="r" b="b"/>
            <a:pathLst>
              <a:path w="96519" h="66039">
                <a:moveTo>
                  <a:pt x="96012" y="32004"/>
                </a:moveTo>
                <a:lnTo>
                  <a:pt x="0" y="0"/>
                </a:lnTo>
                <a:lnTo>
                  <a:pt x="0" y="65532"/>
                </a:lnTo>
                <a:lnTo>
                  <a:pt x="96012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045086" y="4114800"/>
            <a:ext cx="401320" cy="0"/>
          </a:xfrm>
          <a:custGeom>
            <a:avLst/>
            <a:gdLst/>
            <a:ahLst/>
            <a:cxnLst/>
            <a:rect l="l" t="t" r="r" b="b"/>
            <a:pathLst>
              <a:path w="401319">
                <a:moveTo>
                  <a:pt x="0" y="0"/>
                </a:moveTo>
                <a:lnTo>
                  <a:pt x="400811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438278" y="4082796"/>
            <a:ext cx="96520" cy="64135"/>
          </a:xfrm>
          <a:custGeom>
            <a:avLst/>
            <a:gdLst/>
            <a:ahLst/>
            <a:cxnLst/>
            <a:rect l="l" t="t" r="r" b="b"/>
            <a:pathLst>
              <a:path w="96519" h="64135">
                <a:moveTo>
                  <a:pt x="96012" y="32004"/>
                </a:moveTo>
                <a:lnTo>
                  <a:pt x="0" y="0"/>
                </a:lnTo>
                <a:lnTo>
                  <a:pt x="0" y="64008"/>
                </a:lnTo>
                <a:lnTo>
                  <a:pt x="96012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714378" y="3782567"/>
            <a:ext cx="330835" cy="662940"/>
          </a:xfrm>
          <a:custGeom>
            <a:avLst/>
            <a:gdLst/>
            <a:ahLst/>
            <a:cxnLst/>
            <a:rect l="l" t="t" r="r" b="b"/>
            <a:pathLst>
              <a:path w="330835" h="662939">
                <a:moveTo>
                  <a:pt x="0" y="0"/>
                </a:moveTo>
                <a:lnTo>
                  <a:pt x="0" y="662940"/>
                </a:lnTo>
                <a:lnTo>
                  <a:pt x="330708" y="662940"/>
                </a:lnTo>
                <a:lnTo>
                  <a:pt x="3307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1714378" y="3782567"/>
            <a:ext cx="330835" cy="662940"/>
          </a:xfrm>
          <a:prstGeom prst="rect">
            <a:avLst/>
          </a:prstGeom>
          <a:ln w="14706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</a:pPr>
            <a:r>
              <a:rPr sz="1150" b="1" spc="5" dirty="0">
                <a:solidFill>
                  <a:srgbClr val="FF0000"/>
                </a:solidFill>
                <a:latin typeface="Arial"/>
                <a:cs typeface="Arial"/>
              </a:rPr>
              <a:t>PC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231280" y="4080014"/>
            <a:ext cx="69570" cy="695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087758" y="4050791"/>
            <a:ext cx="102235" cy="111760"/>
          </a:xfrm>
          <a:custGeom>
            <a:avLst/>
            <a:gdLst/>
            <a:ahLst/>
            <a:cxnLst/>
            <a:rect l="l" t="t" r="r" b="b"/>
            <a:pathLst>
              <a:path w="102235" h="111760">
                <a:moveTo>
                  <a:pt x="102107" y="0"/>
                </a:moveTo>
                <a:lnTo>
                  <a:pt x="0" y="111251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2082684" y="3897882"/>
            <a:ext cx="1606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950" b="1" spc="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502545" y="2377439"/>
            <a:ext cx="0" cy="1728470"/>
          </a:xfrm>
          <a:custGeom>
            <a:avLst/>
            <a:gdLst/>
            <a:ahLst/>
            <a:cxnLst/>
            <a:rect l="l" t="t" r="r" b="b"/>
            <a:pathLst>
              <a:path h="1728470">
                <a:moveTo>
                  <a:pt x="0" y="0"/>
                </a:moveTo>
                <a:lnTo>
                  <a:pt x="0" y="1728215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502545" y="4105655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>
                <a:moveTo>
                  <a:pt x="0" y="0"/>
                </a:moveTo>
                <a:lnTo>
                  <a:pt x="124964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618366" y="4073652"/>
            <a:ext cx="97790" cy="66040"/>
          </a:xfrm>
          <a:custGeom>
            <a:avLst/>
            <a:gdLst/>
            <a:ahLst/>
            <a:cxnLst/>
            <a:rect l="l" t="t" r="r" b="b"/>
            <a:pathLst>
              <a:path w="97789" h="66039">
                <a:moveTo>
                  <a:pt x="97536" y="32004"/>
                </a:moveTo>
                <a:lnTo>
                  <a:pt x="0" y="0"/>
                </a:lnTo>
                <a:lnTo>
                  <a:pt x="0" y="65532"/>
                </a:lnTo>
                <a:lnTo>
                  <a:pt x="97536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499237" y="3159251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07442" y="3127248"/>
            <a:ext cx="96520" cy="64135"/>
          </a:xfrm>
          <a:custGeom>
            <a:avLst/>
            <a:gdLst/>
            <a:ahLst/>
            <a:cxnLst/>
            <a:rect l="l" t="t" r="r" b="b"/>
            <a:pathLst>
              <a:path w="96519" h="64135">
                <a:moveTo>
                  <a:pt x="96012" y="32004"/>
                </a:moveTo>
                <a:lnTo>
                  <a:pt x="0" y="0"/>
                </a:lnTo>
                <a:lnTo>
                  <a:pt x="0" y="64008"/>
                </a:lnTo>
                <a:lnTo>
                  <a:pt x="96012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2369196" y="2800602"/>
            <a:ext cx="749300" cy="4171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solidFill>
                  <a:srgbClr val="FF0000"/>
                </a:solidFill>
                <a:latin typeface="Arial"/>
                <a:cs typeface="Arial"/>
              </a:rPr>
              <a:t>Add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950" b="1" spc="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2709550" y="2520695"/>
            <a:ext cx="440690" cy="143510"/>
          </a:xfrm>
          <a:custGeom>
            <a:avLst/>
            <a:gdLst/>
            <a:ahLst/>
            <a:cxnLst/>
            <a:rect l="l" t="t" r="r" b="b"/>
            <a:pathLst>
              <a:path w="440689" h="143510">
                <a:moveTo>
                  <a:pt x="0" y="0"/>
                </a:moveTo>
                <a:lnTo>
                  <a:pt x="440435" y="143255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709550" y="2520695"/>
            <a:ext cx="93345" cy="372110"/>
          </a:xfrm>
          <a:custGeom>
            <a:avLst/>
            <a:gdLst/>
            <a:ahLst/>
            <a:cxnLst/>
            <a:rect l="l" t="t" r="r" b="b"/>
            <a:pathLst>
              <a:path w="93344" h="372110">
                <a:moveTo>
                  <a:pt x="0" y="0"/>
                </a:moveTo>
                <a:lnTo>
                  <a:pt x="0" y="313943"/>
                </a:lnTo>
                <a:lnTo>
                  <a:pt x="92963" y="371855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709550" y="2892551"/>
            <a:ext cx="93345" cy="373380"/>
          </a:xfrm>
          <a:custGeom>
            <a:avLst/>
            <a:gdLst/>
            <a:ahLst/>
            <a:cxnLst/>
            <a:rect l="l" t="t" r="r" b="b"/>
            <a:pathLst>
              <a:path w="93344" h="373379">
                <a:moveTo>
                  <a:pt x="0" y="373379"/>
                </a:moveTo>
                <a:lnTo>
                  <a:pt x="0" y="56387"/>
                </a:lnTo>
                <a:lnTo>
                  <a:pt x="92963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709550" y="3121151"/>
            <a:ext cx="440690" cy="144780"/>
          </a:xfrm>
          <a:custGeom>
            <a:avLst/>
            <a:gdLst/>
            <a:ahLst/>
            <a:cxnLst/>
            <a:rect l="l" t="t" r="r" b="b"/>
            <a:pathLst>
              <a:path w="440689" h="144779">
                <a:moveTo>
                  <a:pt x="0" y="144779"/>
                </a:moveTo>
                <a:lnTo>
                  <a:pt x="440435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149986" y="266395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165225" y="2892551"/>
            <a:ext cx="440690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440435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605662" y="2368295"/>
            <a:ext cx="0" cy="524510"/>
          </a:xfrm>
          <a:custGeom>
            <a:avLst/>
            <a:gdLst/>
            <a:ahLst/>
            <a:cxnLst/>
            <a:rect l="l" t="t" r="r" b="b"/>
            <a:pathLst>
              <a:path h="524510">
                <a:moveTo>
                  <a:pt x="0" y="524255"/>
                </a:moveTo>
                <a:lnTo>
                  <a:pt x="0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510165" y="2368295"/>
            <a:ext cx="2095500" cy="0"/>
          </a:xfrm>
          <a:custGeom>
            <a:avLst/>
            <a:gdLst/>
            <a:ahLst/>
            <a:cxnLst/>
            <a:rect l="l" t="t" r="r" b="b"/>
            <a:pathLst>
              <a:path w="2095500">
                <a:moveTo>
                  <a:pt x="2095496" y="0"/>
                </a:moveTo>
                <a:lnTo>
                  <a:pt x="0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45" name="object 1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46" name="object 1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7651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Implementação de um </a:t>
            </a:r>
            <a:r>
              <a:rPr i="1" spc="-5" dirty="0">
                <a:latin typeface="Arial"/>
                <a:cs typeface="Arial"/>
              </a:rPr>
              <a:t>Datapath </a:t>
            </a:r>
            <a:r>
              <a:rPr spc="-5" dirty="0"/>
              <a:t>– </a:t>
            </a:r>
            <a:r>
              <a:rPr dirty="0"/>
              <a:t>juntando</a:t>
            </a:r>
            <a:r>
              <a:rPr spc="110" dirty="0"/>
              <a:t> </a:t>
            </a:r>
            <a:r>
              <a:rPr dirty="0"/>
              <a:t>tudo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3941" y="1500631"/>
            <a:ext cx="674750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marR="5080" indent="-18161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94310" algn="l"/>
              </a:tabLst>
            </a:pPr>
            <a:r>
              <a:rPr sz="2200" b="1" spc="-5" dirty="0">
                <a:solidFill>
                  <a:srgbClr val="3232CC"/>
                </a:solidFill>
                <a:latin typeface="Arial"/>
                <a:cs typeface="Arial"/>
              </a:rPr>
              <a:t>3º passo</a:t>
            </a:r>
            <a:r>
              <a:rPr sz="2200" spc="-5" dirty="0">
                <a:latin typeface="Arial"/>
                <a:cs typeface="Arial"/>
              </a:rPr>
              <a:t>: adição das instruções de salto condicional  (</a:t>
            </a:r>
            <a:r>
              <a:rPr sz="2200" i="1" spc="-5" dirty="0">
                <a:latin typeface="Arial"/>
                <a:cs typeface="Arial"/>
              </a:rPr>
              <a:t>branches</a:t>
            </a:r>
            <a:r>
              <a:rPr sz="2200" spc="-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6721" y="2340864"/>
            <a:ext cx="7984490" cy="4014470"/>
          </a:xfrm>
          <a:custGeom>
            <a:avLst/>
            <a:gdLst/>
            <a:ahLst/>
            <a:cxnLst/>
            <a:rect l="l" t="t" r="r" b="b"/>
            <a:pathLst>
              <a:path w="7984490" h="4014470">
                <a:moveTo>
                  <a:pt x="0" y="0"/>
                </a:moveTo>
                <a:lnTo>
                  <a:pt x="0" y="4014216"/>
                </a:lnTo>
                <a:lnTo>
                  <a:pt x="7984236" y="4014216"/>
                </a:lnTo>
                <a:lnTo>
                  <a:pt x="79842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01618" y="4776215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655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85082" y="4730496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59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32581" y="4114800"/>
            <a:ext cx="965200" cy="0"/>
          </a:xfrm>
          <a:custGeom>
            <a:avLst/>
            <a:gdLst/>
            <a:ahLst/>
            <a:cxnLst/>
            <a:rect l="l" t="t" r="r" b="b"/>
            <a:pathLst>
              <a:path w="965200">
                <a:moveTo>
                  <a:pt x="0" y="0"/>
                </a:moveTo>
                <a:lnTo>
                  <a:pt x="964691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85082" y="4069080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59" h="90170">
                <a:moveTo>
                  <a:pt x="137160" y="45720"/>
                </a:moveTo>
                <a:lnTo>
                  <a:pt x="0" y="0"/>
                </a:lnTo>
                <a:lnTo>
                  <a:pt x="0" y="89916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2238" y="3855720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04238" y="3810000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2238" y="4227576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04238" y="4181855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34262" y="4489703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6934" y="4443984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7706" y="5068823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>
                <a:moveTo>
                  <a:pt x="0" y="0"/>
                </a:moveTo>
                <a:lnTo>
                  <a:pt x="45872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04238" y="5023104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22241" y="3863339"/>
            <a:ext cx="576580" cy="215265"/>
          </a:xfrm>
          <a:custGeom>
            <a:avLst/>
            <a:gdLst/>
            <a:ahLst/>
            <a:cxnLst/>
            <a:rect l="l" t="t" r="r" b="b"/>
            <a:pathLst>
              <a:path w="576579" h="215264">
                <a:moveTo>
                  <a:pt x="0" y="0"/>
                </a:moveTo>
                <a:lnTo>
                  <a:pt x="576071" y="214883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22241" y="3863339"/>
            <a:ext cx="123825" cy="559435"/>
          </a:xfrm>
          <a:custGeom>
            <a:avLst/>
            <a:gdLst/>
            <a:ahLst/>
            <a:cxnLst/>
            <a:rect l="l" t="t" r="r" b="b"/>
            <a:pathLst>
              <a:path w="123825" h="559435">
                <a:moveTo>
                  <a:pt x="0" y="0"/>
                </a:moveTo>
                <a:lnTo>
                  <a:pt x="0" y="473963"/>
                </a:lnTo>
                <a:lnTo>
                  <a:pt x="123443" y="559307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22241" y="4421123"/>
            <a:ext cx="123825" cy="562610"/>
          </a:xfrm>
          <a:custGeom>
            <a:avLst/>
            <a:gdLst/>
            <a:ahLst/>
            <a:cxnLst/>
            <a:rect l="l" t="t" r="r" b="b"/>
            <a:pathLst>
              <a:path w="123825" h="562610">
                <a:moveTo>
                  <a:pt x="0" y="562355"/>
                </a:moveTo>
                <a:lnTo>
                  <a:pt x="0" y="88391"/>
                </a:lnTo>
                <a:lnTo>
                  <a:pt x="12344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22241" y="4767071"/>
            <a:ext cx="576580" cy="216535"/>
          </a:xfrm>
          <a:custGeom>
            <a:avLst/>
            <a:gdLst/>
            <a:ahLst/>
            <a:cxnLst/>
            <a:rect l="l" t="t" r="r" b="b"/>
            <a:pathLst>
              <a:path w="576579" h="216535">
                <a:moveTo>
                  <a:pt x="0" y="216407"/>
                </a:moveTo>
                <a:lnTo>
                  <a:pt x="576071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98314" y="4078223"/>
            <a:ext cx="0" cy="688975"/>
          </a:xfrm>
          <a:custGeom>
            <a:avLst/>
            <a:gdLst/>
            <a:ahLst/>
            <a:cxnLst/>
            <a:rect l="l" t="t" r="r" b="b"/>
            <a:pathLst>
              <a:path h="688975">
                <a:moveTo>
                  <a:pt x="0" y="0"/>
                </a:moveTo>
                <a:lnTo>
                  <a:pt x="0" y="688847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797862" y="4926582"/>
            <a:ext cx="31242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5" dirty="0">
                <a:latin typeface="Arial"/>
                <a:cs typeface="Arial"/>
              </a:rPr>
              <a:t>A</a:t>
            </a:r>
            <a:r>
              <a:rPr sz="1150" spc="-10" dirty="0">
                <a:latin typeface="Arial"/>
                <a:cs typeface="Arial"/>
              </a:rPr>
              <a:t>L</a:t>
            </a:r>
            <a:r>
              <a:rPr sz="1150" spc="10" dirty="0">
                <a:latin typeface="Arial"/>
                <a:cs typeface="Arial"/>
              </a:rPr>
              <a:t>U</a:t>
            </a:r>
            <a:endParaRPr sz="11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63467" y="4498338"/>
            <a:ext cx="4000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R</a:t>
            </a:r>
            <a:r>
              <a:rPr sz="950" b="1" spc="10" dirty="0">
                <a:latin typeface="Arial"/>
                <a:cs typeface="Arial"/>
              </a:rPr>
              <a:t>es</a:t>
            </a:r>
            <a:r>
              <a:rPr sz="950" b="1" spc="5" dirty="0">
                <a:latin typeface="Arial"/>
                <a:cs typeface="Arial"/>
              </a:rPr>
              <a:t>u</a:t>
            </a:r>
            <a:r>
              <a:rPr sz="950" b="1" spc="-5" dirty="0">
                <a:latin typeface="Arial"/>
                <a:cs typeface="Arial"/>
              </a:rPr>
              <a:t>l</a:t>
            </a:r>
            <a:r>
              <a:rPr sz="950" b="1" dirty="0">
                <a:latin typeface="Arial"/>
                <a:cs typeface="Arial"/>
              </a:rPr>
              <a:t>t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57706" y="5068823"/>
            <a:ext cx="0" cy="1213485"/>
          </a:xfrm>
          <a:custGeom>
            <a:avLst/>
            <a:gdLst/>
            <a:ahLst/>
            <a:cxnLst/>
            <a:rect l="l" t="t" r="r" b="b"/>
            <a:pathLst>
              <a:path h="1213485">
                <a:moveTo>
                  <a:pt x="0" y="0"/>
                </a:moveTo>
                <a:lnTo>
                  <a:pt x="0" y="1213103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42238" y="3855720"/>
            <a:ext cx="0" cy="754380"/>
          </a:xfrm>
          <a:custGeom>
            <a:avLst/>
            <a:gdLst/>
            <a:ahLst/>
            <a:cxnLst/>
            <a:rect l="l" t="t" r="r" b="b"/>
            <a:pathLst>
              <a:path h="754379">
                <a:moveTo>
                  <a:pt x="0" y="0"/>
                </a:moveTo>
                <a:lnTo>
                  <a:pt x="0" y="754379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14806" y="420014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54864" y="27432"/>
                </a:moveTo>
                <a:lnTo>
                  <a:pt x="52720" y="16716"/>
                </a:lnTo>
                <a:lnTo>
                  <a:pt x="46863" y="8001"/>
                </a:lnTo>
                <a:lnTo>
                  <a:pt x="38147" y="2143"/>
                </a:lnTo>
                <a:lnTo>
                  <a:pt x="27432" y="0"/>
                </a:lnTo>
                <a:lnTo>
                  <a:pt x="16716" y="2143"/>
                </a:lnTo>
                <a:lnTo>
                  <a:pt x="8001" y="8001"/>
                </a:lnTo>
                <a:lnTo>
                  <a:pt x="2143" y="16716"/>
                </a:lnTo>
                <a:lnTo>
                  <a:pt x="0" y="27432"/>
                </a:lnTo>
                <a:lnTo>
                  <a:pt x="2143" y="38147"/>
                </a:lnTo>
                <a:lnTo>
                  <a:pt x="8001" y="46863"/>
                </a:lnTo>
                <a:lnTo>
                  <a:pt x="16716" y="52720"/>
                </a:lnTo>
                <a:lnTo>
                  <a:pt x="27432" y="54864"/>
                </a:lnTo>
                <a:lnTo>
                  <a:pt x="38147" y="52720"/>
                </a:lnTo>
                <a:lnTo>
                  <a:pt x="46863" y="46863"/>
                </a:lnTo>
                <a:lnTo>
                  <a:pt x="52720" y="38147"/>
                </a:lnTo>
                <a:lnTo>
                  <a:pt x="54864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14806" y="420014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54863" y="27431"/>
                </a:moveTo>
                <a:lnTo>
                  <a:pt x="52720" y="16716"/>
                </a:lnTo>
                <a:lnTo>
                  <a:pt x="46862" y="8000"/>
                </a:lnTo>
                <a:lnTo>
                  <a:pt x="38147" y="2143"/>
                </a:lnTo>
                <a:lnTo>
                  <a:pt x="27431" y="0"/>
                </a:lnTo>
                <a:lnTo>
                  <a:pt x="16716" y="2143"/>
                </a:lnTo>
                <a:lnTo>
                  <a:pt x="8000" y="8000"/>
                </a:lnTo>
                <a:lnTo>
                  <a:pt x="2143" y="16716"/>
                </a:lnTo>
                <a:lnTo>
                  <a:pt x="0" y="27431"/>
                </a:lnTo>
                <a:lnTo>
                  <a:pt x="2143" y="38147"/>
                </a:lnTo>
                <a:lnTo>
                  <a:pt x="8000" y="46862"/>
                </a:lnTo>
                <a:lnTo>
                  <a:pt x="16716" y="52720"/>
                </a:lnTo>
                <a:lnTo>
                  <a:pt x="27431" y="54863"/>
                </a:lnTo>
                <a:lnTo>
                  <a:pt x="38147" y="52720"/>
                </a:lnTo>
                <a:lnTo>
                  <a:pt x="46862" y="46862"/>
                </a:lnTo>
                <a:lnTo>
                  <a:pt x="52720" y="38147"/>
                </a:lnTo>
                <a:lnTo>
                  <a:pt x="54863" y="27431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98314" y="4265676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93386" y="4219955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59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73199" y="4167630"/>
            <a:ext cx="29083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Z</a:t>
            </a:r>
            <a:r>
              <a:rPr sz="950" b="1" spc="10" dirty="0">
                <a:latin typeface="Arial"/>
                <a:cs typeface="Arial"/>
              </a:rPr>
              <a:t>e</a:t>
            </a:r>
            <a:r>
              <a:rPr sz="950" b="1" spc="-5" dirty="0">
                <a:latin typeface="Arial"/>
                <a:cs typeface="Arial"/>
              </a:rPr>
              <a:t>r</a:t>
            </a:r>
            <a:r>
              <a:rPr sz="950" b="1" spc="5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59274" y="4533900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108203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358770" y="4379466"/>
            <a:ext cx="1606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5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26942" y="4044695"/>
            <a:ext cx="104139" cy="111760"/>
          </a:xfrm>
          <a:custGeom>
            <a:avLst/>
            <a:gdLst/>
            <a:ahLst/>
            <a:cxnLst/>
            <a:rect l="l" t="t" r="r" b="b"/>
            <a:pathLst>
              <a:path w="104139" h="111760">
                <a:moveTo>
                  <a:pt x="103631" y="0"/>
                </a:moveTo>
                <a:lnTo>
                  <a:pt x="0" y="1112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23391" y="3891786"/>
            <a:ext cx="1606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5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33906" y="3799332"/>
            <a:ext cx="82550" cy="111760"/>
          </a:xfrm>
          <a:custGeom>
            <a:avLst/>
            <a:gdLst/>
            <a:ahLst/>
            <a:cxnLst/>
            <a:rect l="l" t="t" r="r" b="b"/>
            <a:pathLst>
              <a:path w="82550" h="111760">
                <a:moveTo>
                  <a:pt x="82295" y="0"/>
                </a:moveTo>
                <a:lnTo>
                  <a:pt x="0" y="1112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48643" y="3646422"/>
            <a:ext cx="933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97101" y="4172711"/>
            <a:ext cx="82550" cy="109855"/>
          </a:xfrm>
          <a:custGeom>
            <a:avLst/>
            <a:gdLst/>
            <a:ahLst/>
            <a:cxnLst/>
            <a:rect l="l" t="t" r="r" b="b"/>
            <a:pathLst>
              <a:path w="82550" h="109854">
                <a:moveTo>
                  <a:pt x="82295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710316" y="4018278"/>
            <a:ext cx="933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38250" y="4710683"/>
            <a:ext cx="82550" cy="109855"/>
          </a:xfrm>
          <a:custGeom>
            <a:avLst/>
            <a:gdLst/>
            <a:ahLst/>
            <a:cxnLst/>
            <a:rect l="l" t="t" r="r" b="b"/>
            <a:pathLst>
              <a:path w="82550" h="109854">
                <a:moveTo>
                  <a:pt x="82295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752988" y="4556250"/>
            <a:ext cx="933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563490" y="5244083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21402" y="5199888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59" h="90170">
                <a:moveTo>
                  <a:pt x="137160" y="44196"/>
                </a:moveTo>
                <a:lnTo>
                  <a:pt x="0" y="0"/>
                </a:lnTo>
                <a:lnTo>
                  <a:pt x="0" y="89916"/>
                </a:lnTo>
                <a:lnTo>
                  <a:pt x="137160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69941" y="6227063"/>
            <a:ext cx="93345" cy="109855"/>
          </a:xfrm>
          <a:custGeom>
            <a:avLst/>
            <a:gdLst/>
            <a:ahLst/>
            <a:cxnLst/>
            <a:rect l="l" t="t" r="r" b="b"/>
            <a:pathLst>
              <a:path w="93345" h="109854">
                <a:moveTo>
                  <a:pt x="92963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358770" y="6072629"/>
            <a:ext cx="1606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5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523109" y="5768339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18182" y="5722620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07969" y="4940807"/>
            <a:ext cx="687705" cy="830580"/>
          </a:xfrm>
          <a:custGeom>
            <a:avLst/>
            <a:gdLst/>
            <a:ahLst/>
            <a:cxnLst/>
            <a:rect l="l" t="t" r="r" b="b"/>
            <a:pathLst>
              <a:path w="687704" h="830579">
                <a:moveTo>
                  <a:pt x="0" y="830579"/>
                </a:moveTo>
                <a:lnTo>
                  <a:pt x="542543" y="829055"/>
                </a:lnTo>
                <a:lnTo>
                  <a:pt x="542543" y="0"/>
                </a:lnTo>
                <a:lnTo>
                  <a:pt x="68732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84626" y="4896611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137160" y="44196"/>
                </a:moveTo>
                <a:lnTo>
                  <a:pt x="0" y="0"/>
                </a:lnTo>
                <a:lnTo>
                  <a:pt x="0" y="89916"/>
                </a:lnTo>
                <a:lnTo>
                  <a:pt x="137160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79497" y="5713476"/>
            <a:ext cx="82550" cy="109855"/>
          </a:xfrm>
          <a:custGeom>
            <a:avLst/>
            <a:gdLst/>
            <a:ahLst/>
            <a:cxnLst/>
            <a:rect l="l" t="t" r="r" b="b"/>
            <a:pathLst>
              <a:path w="82550" h="109854">
                <a:moveTo>
                  <a:pt x="82295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545467" y="5560565"/>
            <a:ext cx="1619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Arial"/>
                <a:cs typeface="Arial"/>
              </a:rPr>
              <a:t>1</a:t>
            </a:r>
            <a:r>
              <a:rPr sz="950" b="1" spc="5" dirty="0">
                <a:latin typeface="Arial"/>
                <a:cs typeface="Arial"/>
              </a:rPr>
              <a:t>6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425318" y="5713476"/>
            <a:ext cx="120650" cy="109855"/>
          </a:xfrm>
          <a:custGeom>
            <a:avLst/>
            <a:gdLst/>
            <a:ahLst/>
            <a:cxnLst/>
            <a:rect l="l" t="t" r="r" b="b"/>
            <a:pathLst>
              <a:path w="120650" h="109854">
                <a:moveTo>
                  <a:pt x="120395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433959" y="5560565"/>
            <a:ext cx="1619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98314" y="4582667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4">
                <a:moveTo>
                  <a:pt x="0" y="0"/>
                </a:moveTo>
                <a:lnTo>
                  <a:pt x="33680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24450" y="4536948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90" h="91439">
                <a:moveTo>
                  <a:pt x="135636" y="45720"/>
                </a:moveTo>
                <a:lnTo>
                  <a:pt x="0" y="0"/>
                </a:lnTo>
                <a:lnTo>
                  <a:pt x="0" y="91440"/>
                </a:lnTo>
                <a:lnTo>
                  <a:pt x="135636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40202" y="4610100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>
                <a:moveTo>
                  <a:pt x="0" y="0"/>
                </a:moveTo>
                <a:lnTo>
                  <a:pt x="353567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83102" y="4564380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135636" y="45720"/>
                </a:moveTo>
                <a:lnTo>
                  <a:pt x="0" y="0"/>
                </a:lnTo>
                <a:lnTo>
                  <a:pt x="0" y="91440"/>
                </a:lnTo>
                <a:lnTo>
                  <a:pt x="135636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56025" y="4610100"/>
            <a:ext cx="2289175" cy="634365"/>
          </a:xfrm>
          <a:custGeom>
            <a:avLst/>
            <a:gdLst/>
            <a:ahLst/>
            <a:cxnLst/>
            <a:rect l="l" t="t" r="r" b="b"/>
            <a:pathLst>
              <a:path w="2289175" h="634364">
                <a:moveTo>
                  <a:pt x="0" y="0"/>
                </a:moveTo>
                <a:lnTo>
                  <a:pt x="0" y="633983"/>
                </a:lnTo>
                <a:lnTo>
                  <a:pt x="2289047" y="633983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42238" y="4610100"/>
            <a:ext cx="1103630" cy="1158240"/>
          </a:xfrm>
          <a:custGeom>
            <a:avLst/>
            <a:gdLst/>
            <a:ahLst/>
            <a:cxnLst/>
            <a:rect l="l" t="t" r="r" b="b"/>
            <a:pathLst>
              <a:path w="1103629" h="1158239">
                <a:moveTo>
                  <a:pt x="0" y="0"/>
                </a:moveTo>
                <a:lnTo>
                  <a:pt x="0" y="1158239"/>
                </a:lnTo>
                <a:lnTo>
                  <a:pt x="1103375" y="1158239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07452" y="4730762"/>
            <a:ext cx="69570" cy="69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57706" y="5509259"/>
            <a:ext cx="5382895" cy="772795"/>
          </a:xfrm>
          <a:custGeom>
            <a:avLst/>
            <a:gdLst/>
            <a:ahLst/>
            <a:cxnLst/>
            <a:rect l="l" t="t" r="r" b="b"/>
            <a:pathLst>
              <a:path w="5382895" h="772795">
                <a:moveTo>
                  <a:pt x="0" y="772667"/>
                </a:moveTo>
                <a:lnTo>
                  <a:pt x="5382767" y="772667"/>
                </a:lnTo>
                <a:lnTo>
                  <a:pt x="5382767" y="0"/>
                </a:lnTo>
                <a:lnTo>
                  <a:pt x="5178551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21786" y="4445508"/>
            <a:ext cx="219710" cy="661670"/>
          </a:xfrm>
          <a:custGeom>
            <a:avLst/>
            <a:gdLst/>
            <a:ahLst/>
            <a:cxnLst/>
            <a:rect l="l" t="t" r="r" b="b"/>
            <a:pathLst>
              <a:path w="219710" h="661670">
                <a:moveTo>
                  <a:pt x="219456" y="551688"/>
                </a:moveTo>
                <a:lnTo>
                  <a:pt x="219456" y="109728"/>
                </a:lnTo>
                <a:lnTo>
                  <a:pt x="210883" y="66865"/>
                </a:lnTo>
                <a:lnTo>
                  <a:pt x="187452" y="32004"/>
                </a:lnTo>
                <a:lnTo>
                  <a:pt x="152590" y="8572"/>
                </a:lnTo>
                <a:lnTo>
                  <a:pt x="109728" y="0"/>
                </a:lnTo>
                <a:lnTo>
                  <a:pt x="66865" y="8572"/>
                </a:lnTo>
                <a:lnTo>
                  <a:pt x="32004" y="32004"/>
                </a:lnTo>
                <a:lnTo>
                  <a:pt x="8572" y="66865"/>
                </a:lnTo>
                <a:lnTo>
                  <a:pt x="0" y="109728"/>
                </a:lnTo>
                <a:lnTo>
                  <a:pt x="0" y="551688"/>
                </a:lnTo>
                <a:lnTo>
                  <a:pt x="8572" y="594550"/>
                </a:lnTo>
                <a:lnTo>
                  <a:pt x="32004" y="629412"/>
                </a:lnTo>
                <a:lnTo>
                  <a:pt x="66865" y="652843"/>
                </a:lnTo>
                <a:lnTo>
                  <a:pt x="109728" y="661416"/>
                </a:lnTo>
                <a:lnTo>
                  <a:pt x="152590" y="652843"/>
                </a:lnTo>
                <a:lnTo>
                  <a:pt x="187452" y="629412"/>
                </a:lnTo>
                <a:lnTo>
                  <a:pt x="210883" y="594550"/>
                </a:lnTo>
                <a:lnTo>
                  <a:pt x="219456" y="5516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21786" y="4445507"/>
            <a:ext cx="219710" cy="661670"/>
          </a:xfrm>
          <a:custGeom>
            <a:avLst/>
            <a:gdLst/>
            <a:ahLst/>
            <a:cxnLst/>
            <a:rect l="l" t="t" r="r" b="b"/>
            <a:pathLst>
              <a:path w="219710" h="661670">
                <a:moveTo>
                  <a:pt x="109727" y="661415"/>
                </a:moveTo>
                <a:lnTo>
                  <a:pt x="152590" y="652843"/>
                </a:lnTo>
                <a:lnTo>
                  <a:pt x="187451" y="629411"/>
                </a:lnTo>
                <a:lnTo>
                  <a:pt x="210883" y="594550"/>
                </a:lnTo>
                <a:lnTo>
                  <a:pt x="219455" y="551687"/>
                </a:lnTo>
                <a:lnTo>
                  <a:pt x="219455" y="109727"/>
                </a:lnTo>
                <a:lnTo>
                  <a:pt x="210883" y="66865"/>
                </a:lnTo>
                <a:lnTo>
                  <a:pt x="187451" y="32003"/>
                </a:lnTo>
                <a:lnTo>
                  <a:pt x="152590" y="8572"/>
                </a:lnTo>
                <a:lnTo>
                  <a:pt x="109727" y="0"/>
                </a:lnTo>
                <a:lnTo>
                  <a:pt x="66865" y="8572"/>
                </a:lnTo>
                <a:lnTo>
                  <a:pt x="32003" y="32003"/>
                </a:lnTo>
                <a:lnTo>
                  <a:pt x="8572" y="66865"/>
                </a:lnTo>
                <a:lnTo>
                  <a:pt x="0" y="109727"/>
                </a:lnTo>
                <a:lnTo>
                  <a:pt x="0" y="551687"/>
                </a:lnTo>
                <a:lnTo>
                  <a:pt x="8572" y="594550"/>
                </a:lnTo>
                <a:lnTo>
                  <a:pt x="32003" y="629411"/>
                </a:lnTo>
                <a:lnTo>
                  <a:pt x="66865" y="652843"/>
                </a:lnTo>
                <a:lnTo>
                  <a:pt x="109727" y="661415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167003" y="4530342"/>
            <a:ext cx="127000" cy="466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" marR="5080" indent="-7620" algn="just">
              <a:lnSpc>
                <a:spcPct val="101600"/>
              </a:lnSpc>
              <a:spcBef>
                <a:spcPts val="90"/>
              </a:spcBef>
            </a:pPr>
            <a:r>
              <a:rPr sz="950" b="1" dirty="0">
                <a:latin typeface="Arial"/>
                <a:cs typeface="Arial"/>
              </a:rPr>
              <a:t>M  U  X</a:t>
            </a:r>
            <a:endParaRPr sz="9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721240" y="4575314"/>
            <a:ext cx="69570" cy="6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22013" y="4710683"/>
            <a:ext cx="114300" cy="109855"/>
          </a:xfrm>
          <a:custGeom>
            <a:avLst/>
            <a:gdLst/>
            <a:ahLst/>
            <a:cxnLst/>
            <a:rect l="l" t="t" r="r" b="b"/>
            <a:pathLst>
              <a:path w="114300" h="109854">
                <a:moveTo>
                  <a:pt x="114299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426082" y="4556250"/>
            <a:ext cx="1606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5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023482" y="5151120"/>
            <a:ext cx="220979" cy="661670"/>
          </a:xfrm>
          <a:custGeom>
            <a:avLst/>
            <a:gdLst/>
            <a:ahLst/>
            <a:cxnLst/>
            <a:rect l="l" t="t" r="r" b="b"/>
            <a:pathLst>
              <a:path w="220979" h="661670">
                <a:moveTo>
                  <a:pt x="220980" y="551688"/>
                </a:moveTo>
                <a:lnTo>
                  <a:pt x="220980" y="109728"/>
                </a:lnTo>
                <a:lnTo>
                  <a:pt x="212169" y="66865"/>
                </a:lnTo>
                <a:lnTo>
                  <a:pt x="188214" y="32004"/>
                </a:lnTo>
                <a:lnTo>
                  <a:pt x="152828" y="8572"/>
                </a:lnTo>
                <a:lnTo>
                  <a:pt x="109728" y="0"/>
                </a:lnTo>
                <a:lnTo>
                  <a:pt x="66865" y="8572"/>
                </a:lnTo>
                <a:lnTo>
                  <a:pt x="32004" y="32004"/>
                </a:lnTo>
                <a:lnTo>
                  <a:pt x="8572" y="66865"/>
                </a:lnTo>
                <a:lnTo>
                  <a:pt x="0" y="109728"/>
                </a:lnTo>
                <a:lnTo>
                  <a:pt x="0" y="551688"/>
                </a:lnTo>
                <a:lnTo>
                  <a:pt x="8572" y="594550"/>
                </a:lnTo>
                <a:lnTo>
                  <a:pt x="32004" y="629412"/>
                </a:lnTo>
                <a:lnTo>
                  <a:pt x="66865" y="652843"/>
                </a:lnTo>
                <a:lnTo>
                  <a:pt x="109728" y="661416"/>
                </a:lnTo>
                <a:lnTo>
                  <a:pt x="152828" y="652843"/>
                </a:lnTo>
                <a:lnTo>
                  <a:pt x="188214" y="629412"/>
                </a:lnTo>
                <a:lnTo>
                  <a:pt x="212169" y="594550"/>
                </a:lnTo>
                <a:lnTo>
                  <a:pt x="220980" y="5516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023481" y="5151120"/>
            <a:ext cx="220979" cy="661670"/>
          </a:xfrm>
          <a:custGeom>
            <a:avLst/>
            <a:gdLst/>
            <a:ahLst/>
            <a:cxnLst/>
            <a:rect l="l" t="t" r="r" b="b"/>
            <a:pathLst>
              <a:path w="220979" h="661670">
                <a:moveTo>
                  <a:pt x="109727" y="661415"/>
                </a:moveTo>
                <a:lnTo>
                  <a:pt x="152828" y="652843"/>
                </a:lnTo>
                <a:lnTo>
                  <a:pt x="188213" y="629411"/>
                </a:lnTo>
                <a:lnTo>
                  <a:pt x="212169" y="594550"/>
                </a:lnTo>
                <a:lnTo>
                  <a:pt x="220979" y="551687"/>
                </a:lnTo>
                <a:lnTo>
                  <a:pt x="220979" y="109727"/>
                </a:lnTo>
                <a:lnTo>
                  <a:pt x="212169" y="66865"/>
                </a:lnTo>
                <a:lnTo>
                  <a:pt x="188213" y="32003"/>
                </a:lnTo>
                <a:lnTo>
                  <a:pt x="152828" y="8572"/>
                </a:lnTo>
                <a:lnTo>
                  <a:pt x="109727" y="0"/>
                </a:lnTo>
                <a:lnTo>
                  <a:pt x="66865" y="8572"/>
                </a:lnTo>
                <a:lnTo>
                  <a:pt x="32003" y="32003"/>
                </a:lnTo>
                <a:lnTo>
                  <a:pt x="8572" y="66865"/>
                </a:lnTo>
                <a:lnTo>
                  <a:pt x="0" y="109727"/>
                </a:lnTo>
                <a:lnTo>
                  <a:pt x="0" y="551687"/>
                </a:lnTo>
                <a:lnTo>
                  <a:pt x="8572" y="594550"/>
                </a:lnTo>
                <a:lnTo>
                  <a:pt x="32003" y="629411"/>
                </a:lnTo>
                <a:lnTo>
                  <a:pt x="66865" y="652843"/>
                </a:lnTo>
                <a:lnTo>
                  <a:pt x="109727" y="661415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9070222" y="5235954"/>
            <a:ext cx="127000" cy="3200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415" marR="5080" indent="-6350">
              <a:lnSpc>
                <a:spcPct val="102099"/>
              </a:lnSpc>
              <a:spcBef>
                <a:spcPts val="85"/>
              </a:spcBef>
            </a:pPr>
            <a:r>
              <a:rPr sz="950" b="1" spc="5" dirty="0">
                <a:latin typeface="Arial"/>
                <a:cs typeface="Arial"/>
              </a:rPr>
              <a:t>M  U</a:t>
            </a:r>
            <a:endParaRPr sz="9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079365" y="5530085"/>
            <a:ext cx="107314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X</a:t>
            </a:r>
            <a:endParaRPr sz="9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782690" y="5289803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886322" y="5244084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59" h="90170">
                <a:moveTo>
                  <a:pt x="137160" y="45720"/>
                </a:moveTo>
                <a:lnTo>
                  <a:pt x="0" y="0"/>
                </a:lnTo>
                <a:lnTo>
                  <a:pt x="0" y="89916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39373" y="4547882"/>
            <a:ext cx="69570" cy="6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14094" y="4351020"/>
            <a:ext cx="219710" cy="551815"/>
          </a:xfrm>
          <a:custGeom>
            <a:avLst/>
            <a:gdLst/>
            <a:ahLst/>
            <a:cxnLst/>
            <a:rect l="l" t="t" r="r" b="b"/>
            <a:pathLst>
              <a:path w="219710" h="551814">
                <a:moveTo>
                  <a:pt x="219456" y="441960"/>
                </a:moveTo>
                <a:lnTo>
                  <a:pt x="219456" y="111252"/>
                </a:lnTo>
                <a:lnTo>
                  <a:pt x="210883" y="68151"/>
                </a:lnTo>
                <a:lnTo>
                  <a:pt x="187452" y="32766"/>
                </a:lnTo>
                <a:lnTo>
                  <a:pt x="152590" y="8810"/>
                </a:lnTo>
                <a:lnTo>
                  <a:pt x="109728" y="0"/>
                </a:lnTo>
                <a:lnTo>
                  <a:pt x="66865" y="8810"/>
                </a:lnTo>
                <a:lnTo>
                  <a:pt x="32004" y="32766"/>
                </a:lnTo>
                <a:lnTo>
                  <a:pt x="8572" y="68151"/>
                </a:lnTo>
                <a:lnTo>
                  <a:pt x="0" y="111252"/>
                </a:lnTo>
                <a:lnTo>
                  <a:pt x="0" y="441960"/>
                </a:lnTo>
                <a:lnTo>
                  <a:pt x="8572" y="484822"/>
                </a:lnTo>
                <a:lnTo>
                  <a:pt x="32004" y="519684"/>
                </a:lnTo>
                <a:lnTo>
                  <a:pt x="66865" y="543115"/>
                </a:lnTo>
                <a:lnTo>
                  <a:pt x="109728" y="551688"/>
                </a:lnTo>
                <a:lnTo>
                  <a:pt x="152590" y="543115"/>
                </a:lnTo>
                <a:lnTo>
                  <a:pt x="187452" y="519684"/>
                </a:lnTo>
                <a:lnTo>
                  <a:pt x="210883" y="484822"/>
                </a:lnTo>
                <a:lnTo>
                  <a:pt x="219456" y="441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14094" y="4351020"/>
            <a:ext cx="219710" cy="551815"/>
          </a:xfrm>
          <a:custGeom>
            <a:avLst/>
            <a:gdLst/>
            <a:ahLst/>
            <a:cxnLst/>
            <a:rect l="l" t="t" r="r" b="b"/>
            <a:pathLst>
              <a:path w="219710" h="551814">
                <a:moveTo>
                  <a:pt x="109727" y="551687"/>
                </a:moveTo>
                <a:lnTo>
                  <a:pt x="152590" y="543115"/>
                </a:lnTo>
                <a:lnTo>
                  <a:pt x="187451" y="519683"/>
                </a:lnTo>
                <a:lnTo>
                  <a:pt x="210883" y="484822"/>
                </a:lnTo>
                <a:lnTo>
                  <a:pt x="219455" y="441959"/>
                </a:lnTo>
                <a:lnTo>
                  <a:pt x="219455" y="111251"/>
                </a:lnTo>
                <a:lnTo>
                  <a:pt x="210883" y="68151"/>
                </a:lnTo>
                <a:lnTo>
                  <a:pt x="187451" y="32765"/>
                </a:lnTo>
                <a:lnTo>
                  <a:pt x="152590" y="8810"/>
                </a:lnTo>
                <a:lnTo>
                  <a:pt x="109727" y="0"/>
                </a:lnTo>
                <a:lnTo>
                  <a:pt x="66865" y="8810"/>
                </a:lnTo>
                <a:lnTo>
                  <a:pt x="32003" y="32765"/>
                </a:lnTo>
                <a:lnTo>
                  <a:pt x="8572" y="68151"/>
                </a:lnTo>
                <a:lnTo>
                  <a:pt x="0" y="111251"/>
                </a:lnTo>
                <a:lnTo>
                  <a:pt x="0" y="441959"/>
                </a:lnTo>
                <a:lnTo>
                  <a:pt x="8572" y="484822"/>
                </a:lnTo>
                <a:lnTo>
                  <a:pt x="32003" y="519683"/>
                </a:lnTo>
                <a:lnTo>
                  <a:pt x="66865" y="543115"/>
                </a:lnTo>
                <a:lnTo>
                  <a:pt x="109727" y="551687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059311" y="4380990"/>
            <a:ext cx="127000" cy="466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" marR="5080" indent="-7620" algn="just">
              <a:lnSpc>
                <a:spcPct val="101600"/>
              </a:lnSpc>
              <a:spcBef>
                <a:spcPts val="90"/>
              </a:spcBef>
            </a:pPr>
            <a:r>
              <a:rPr sz="950" b="1" dirty="0">
                <a:latin typeface="Arial"/>
                <a:cs typeface="Arial"/>
              </a:rPr>
              <a:t>M  U  X</a:t>
            </a:r>
            <a:endParaRPr sz="95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233550" y="4626863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13382" y="4581144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50542" y="3672840"/>
            <a:ext cx="1089660" cy="1544320"/>
          </a:xfrm>
          <a:custGeom>
            <a:avLst/>
            <a:gdLst/>
            <a:ahLst/>
            <a:cxnLst/>
            <a:rect l="l" t="t" r="r" b="b"/>
            <a:pathLst>
              <a:path w="1089660" h="1544320">
                <a:moveTo>
                  <a:pt x="0" y="0"/>
                </a:moveTo>
                <a:lnTo>
                  <a:pt x="0" y="1543812"/>
                </a:lnTo>
                <a:lnTo>
                  <a:pt x="1089660" y="1543812"/>
                </a:lnTo>
                <a:lnTo>
                  <a:pt x="1089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50542" y="3672839"/>
            <a:ext cx="1089660" cy="1544320"/>
          </a:xfrm>
          <a:custGeom>
            <a:avLst/>
            <a:gdLst/>
            <a:ahLst/>
            <a:cxnLst/>
            <a:rect l="l" t="t" r="r" b="b"/>
            <a:pathLst>
              <a:path w="1089660" h="1544320">
                <a:moveTo>
                  <a:pt x="0" y="1543811"/>
                </a:moveTo>
                <a:lnTo>
                  <a:pt x="1089659" y="1543811"/>
                </a:lnTo>
                <a:lnTo>
                  <a:pt x="1089659" y="0"/>
                </a:lnTo>
                <a:lnTo>
                  <a:pt x="0" y="0"/>
                </a:lnTo>
                <a:lnTo>
                  <a:pt x="0" y="1543811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586615" y="3351848"/>
            <a:ext cx="806450" cy="5029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775"/>
              </a:spcBef>
            </a:pPr>
            <a:r>
              <a:rPr sz="1150" spc="5" dirty="0">
                <a:latin typeface="Arial"/>
                <a:cs typeface="Arial"/>
              </a:rPr>
              <a:t>R</a:t>
            </a:r>
            <a:r>
              <a:rPr sz="1150" spc="-10" dirty="0">
                <a:latin typeface="Arial"/>
                <a:cs typeface="Arial"/>
              </a:rPr>
              <a:t>e</a:t>
            </a:r>
            <a:r>
              <a:rPr sz="1150" spc="5" dirty="0">
                <a:latin typeface="Arial"/>
                <a:cs typeface="Arial"/>
              </a:rPr>
              <a:t>g</a:t>
            </a:r>
            <a:r>
              <a:rPr sz="1150" spc="-10" dirty="0">
                <a:latin typeface="Arial"/>
                <a:cs typeface="Arial"/>
              </a:rPr>
              <a:t>i</a:t>
            </a:r>
            <a:r>
              <a:rPr sz="1150" spc="10" dirty="0">
                <a:latin typeface="Arial"/>
                <a:cs typeface="Arial"/>
              </a:rPr>
              <a:t>s</a:t>
            </a:r>
            <a:r>
              <a:rPr sz="1150" spc="-15" dirty="0">
                <a:latin typeface="Arial"/>
                <a:cs typeface="Arial"/>
              </a:rPr>
              <a:t>t</a:t>
            </a:r>
            <a:r>
              <a:rPr sz="1150" spc="5" dirty="0">
                <a:latin typeface="Arial"/>
                <a:cs typeface="Arial"/>
              </a:rPr>
              <a:t>os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950" b="1" dirty="0">
                <a:latin typeface="Arial"/>
                <a:cs typeface="Arial"/>
              </a:rPr>
              <a:t>Read</a:t>
            </a:r>
            <a:endParaRPr sz="9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586615" y="3766818"/>
            <a:ext cx="461009" cy="97663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950" b="1" dirty="0">
                <a:latin typeface="Arial"/>
                <a:cs typeface="Arial"/>
              </a:rPr>
              <a:t>Reg.</a:t>
            </a:r>
            <a:r>
              <a:rPr sz="950" b="1" spc="-8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#1</a:t>
            </a:r>
            <a:endParaRPr sz="950">
              <a:latin typeface="Arial"/>
              <a:cs typeface="Arial"/>
            </a:endParaRPr>
          </a:p>
          <a:p>
            <a:pPr marL="12700" marR="5080">
              <a:lnSpc>
                <a:spcPct val="102099"/>
              </a:lnSpc>
              <a:spcBef>
                <a:spcPts val="495"/>
              </a:spcBef>
            </a:pPr>
            <a:r>
              <a:rPr sz="950" b="1" dirty="0">
                <a:latin typeface="Arial"/>
                <a:cs typeface="Arial"/>
              </a:rPr>
              <a:t>Read  Reg.</a:t>
            </a:r>
            <a:r>
              <a:rPr sz="950" b="1" spc="-8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#2</a:t>
            </a:r>
            <a:endParaRPr sz="950">
              <a:latin typeface="Arial"/>
              <a:cs typeface="Arial"/>
            </a:endParaRPr>
          </a:p>
          <a:p>
            <a:pPr marL="12700" marR="133985">
              <a:lnSpc>
                <a:spcPct val="101099"/>
              </a:lnSpc>
              <a:spcBef>
                <a:spcPts val="705"/>
              </a:spcBef>
            </a:pPr>
            <a:r>
              <a:rPr sz="950" b="1" spc="-5" dirty="0">
                <a:latin typeface="Arial"/>
                <a:cs typeface="Arial"/>
              </a:rPr>
              <a:t>W</a:t>
            </a:r>
            <a:r>
              <a:rPr sz="950" b="1" spc="10" dirty="0">
                <a:latin typeface="Arial"/>
                <a:cs typeface="Arial"/>
              </a:rPr>
              <a:t>r</a:t>
            </a:r>
            <a:r>
              <a:rPr sz="950" b="1" spc="-5" dirty="0">
                <a:latin typeface="Arial"/>
                <a:cs typeface="Arial"/>
              </a:rPr>
              <a:t>i</a:t>
            </a:r>
            <a:r>
              <a:rPr sz="950" b="1" dirty="0">
                <a:latin typeface="Arial"/>
                <a:cs typeface="Arial"/>
              </a:rPr>
              <a:t>te  Reg.</a:t>
            </a:r>
            <a:endParaRPr sz="9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586615" y="4976874"/>
            <a:ext cx="63119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dirty="0">
                <a:latin typeface="Arial"/>
                <a:cs typeface="Arial"/>
              </a:rPr>
              <a:t>Write</a:t>
            </a:r>
            <a:r>
              <a:rPr sz="950" b="1" spc="-5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Data</a:t>
            </a:r>
            <a:endParaRPr sz="9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170307" y="3942078"/>
            <a:ext cx="461645" cy="31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5255">
              <a:lnSpc>
                <a:spcPct val="101099"/>
              </a:lnSpc>
              <a:spcBef>
                <a:spcPts val="95"/>
              </a:spcBef>
            </a:pPr>
            <a:r>
              <a:rPr sz="950" b="1" spc="5" dirty="0">
                <a:latin typeface="Arial"/>
                <a:cs typeface="Arial"/>
              </a:rPr>
              <a:t>R</a:t>
            </a:r>
            <a:r>
              <a:rPr sz="950" b="1" spc="10" dirty="0">
                <a:latin typeface="Arial"/>
                <a:cs typeface="Arial"/>
              </a:rPr>
              <a:t>ea</a:t>
            </a:r>
            <a:r>
              <a:rPr sz="950" b="1" dirty="0">
                <a:latin typeface="Arial"/>
                <a:cs typeface="Arial"/>
              </a:rPr>
              <a:t>d  Data</a:t>
            </a:r>
            <a:r>
              <a:rPr sz="950" b="1" spc="-7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#1</a:t>
            </a:r>
            <a:endParaRPr sz="9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170307" y="4452618"/>
            <a:ext cx="461645" cy="31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5255">
              <a:lnSpc>
                <a:spcPct val="101099"/>
              </a:lnSpc>
              <a:spcBef>
                <a:spcPts val="95"/>
              </a:spcBef>
            </a:pPr>
            <a:r>
              <a:rPr sz="950" b="1" spc="5" dirty="0">
                <a:latin typeface="Arial"/>
                <a:cs typeface="Arial"/>
              </a:rPr>
              <a:t>R</a:t>
            </a:r>
            <a:r>
              <a:rPr sz="950" b="1" spc="10" dirty="0">
                <a:latin typeface="Arial"/>
                <a:cs typeface="Arial"/>
              </a:rPr>
              <a:t>ea</a:t>
            </a:r>
            <a:r>
              <a:rPr sz="950" b="1" dirty="0">
                <a:latin typeface="Arial"/>
                <a:cs typeface="Arial"/>
              </a:rPr>
              <a:t>d  Data</a:t>
            </a:r>
            <a:r>
              <a:rPr sz="950" b="1" spc="-7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#2</a:t>
            </a:r>
            <a:endParaRPr sz="95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834262" y="4227576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555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799476" y="4195838"/>
            <a:ext cx="69570" cy="69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42238" y="4765547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5">
                <a:moveTo>
                  <a:pt x="0" y="0"/>
                </a:moveTo>
                <a:lnTo>
                  <a:pt x="24536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876934" y="4719828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82318" y="4572000"/>
            <a:ext cx="82550" cy="109855"/>
          </a:xfrm>
          <a:custGeom>
            <a:avLst/>
            <a:gdLst/>
            <a:ahLst/>
            <a:cxnLst/>
            <a:rect l="l" t="t" r="r" b="b"/>
            <a:pathLst>
              <a:path w="82550" h="109854">
                <a:moveTo>
                  <a:pt x="82295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4297055" y="4419090"/>
            <a:ext cx="933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572633" y="4582667"/>
            <a:ext cx="1312545" cy="1092835"/>
          </a:xfrm>
          <a:custGeom>
            <a:avLst/>
            <a:gdLst/>
            <a:ahLst/>
            <a:cxnLst/>
            <a:rect l="l" t="t" r="r" b="b"/>
            <a:pathLst>
              <a:path w="1312545" h="1092835">
                <a:moveTo>
                  <a:pt x="0" y="0"/>
                </a:moveTo>
                <a:lnTo>
                  <a:pt x="0" y="1092707"/>
                </a:lnTo>
                <a:lnTo>
                  <a:pt x="1312163" y="1092707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874130" y="5629655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90" h="91439">
                <a:moveTo>
                  <a:pt x="135636" y="45720"/>
                </a:moveTo>
                <a:lnTo>
                  <a:pt x="0" y="0"/>
                </a:lnTo>
                <a:lnTo>
                  <a:pt x="0" y="91440"/>
                </a:lnTo>
                <a:lnTo>
                  <a:pt x="135636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46497" y="5205983"/>
            <a:ext cx="102235" cy="111760"/>
          </a:xfrm>
          <a:custGeom>
            <a:avLst/>
            <a:gdLst/>
            <a:ahLst/>
            <a:cxnLst/>
            <a:rect l="l" t="t" r="r" b="b"/>
            <a:pathLst>
              <a:path w="102234" h="111760">
                <a:moveTo>
                  <a:pt x="102107" y="0"/>
                </a:moveTo>
                <a:lnTo>
                  <a:pt x="0" y="1112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7241423" y="5053074"/>
            <a:ext cx="1619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813426" y="5634227"/>
            <a:ext cx="102235" cy="109855"/>
          </a:xfrm>
          <a:custGeom>
            <a:avLst/>
            <a:gdLst/>
            <a:ahLst/>
            <a:cxnLst/>
            <a:rect l="l" t="t" r="r" b="b"/>
            <a:pathLst>
              <a:path w="102234" h="109854">
                <a:moveTo>
                  <a:pt x="102107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7808350" y="5479793"/>
            <a:ext cx="1619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760086" y="4142232"/>
            <a:ext cx="889000" cy="1323340"/>
          </a:xfrm>
          <a:custGeom>
            <a:avLst/>
            <a:gdLst/>
            <a:ahLst/>
            <a:cxnLst/>
            <a:rect l="l" t="t" r="r" b="b"/>
            <a:pathLst>
              <a:path w="889000" h="1323339">
                <a:moveTo>
                  <a:pt x="0" y="0"/>
                </a:moveTo>
                <a:lnTo>
                  <a:pt x="0" y="1322832"/>
                </a:lnTo>
                <a:lnTo>
                  <a:pt x="888492" y="1322832"/>
                </a:lnTo>
                <a:lnTo>
                  <a:pt x="888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760086" y="4142232"/>
            <a:ext cx="889000" cy="1323340"/>
          </a:xfrm>
          <a:custGeom>
            <a:avLst/>
            <a:gdLst/>
            <a:ahLst/>
            <a:cxnLst/>
            <a:rect l="l" t="t" r="r" b="b"/>
            <a:pathLst>
              <a:path w="889000" h="1323339">
                <a:moveTo>
                  <a:pt x="0" y="1322831"/>
                </a:moveTo>
                <a:lnTo>
                  <a:pt x="888491" y="1322831"/>
                </a:lnTo>
                <a:lnTo>
                  <a:pt x="888491" y="0"/>
                </a:lnTo>
                <a:lnTo>
                  <a:pt x="0" y="0"/>
                </a:lnTo>
                <a:lnTo>
                  <a:pt x="0" y="1322831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7750438" y="3847590"/>
            <a:ext cx="90868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latin typeface="Arial"/>
                <a:cs typeface="Arial"/>
              </a:rPr>
              <a:t>Data</a:t>
            </a:r>
            <a:r>
              <a:rPr sz="1150" spc="-7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Memory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796158" y="4490718"/>
            <a:ext cx="5156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Add</a:t>
            </a:r>
            <a:r>
              <a:rPr sz="950" b="1" spc="10" dirty="0">
                <a:latin typeface="Arial"/>
                <a:cs typeface="Arial"/>
              </a:rPr>
              <a:t>r</a:t>
            </a:r>
            <a:r>
              <a:rPr sz="950" b="1" spc="-5" dirty="0">
                <a:latin typeface="Arial"/>
                <a:cs typeface="Arial"/>
              </a:rPr>
              <a:t>e</a:t>
            </a:r>
            <a:r>
              <a:rPr sz="950" b="1" spc="10" dirty="0">
                <a:latin typeface="Arial"/>
                <a:cs typeface="Arial"/>
              </a:rPr>
              <a:t>s</a:t>
            </a:r>
            <a:r>
              <a:rPr sz="950" b="1" spc="5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796158" y="5072886"/>
            <a:ext cx="331470" cy="31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5"/>
              </a:spcBef>
            </a:pPr>
            <a:r>
              <a:rPr sz="950" b="1" spc="10" dirty="0">
                <a:latin typeface="Arial"/>
                <a:cs typeface="Arial"/>
              </a:rPr>
              <a:t>W</a:t>
            </a:r>
            <a:r>
              <a:rPr sz="950" b="1" spc="-5" dirty="0">
                <a:latin typeface="Arial"/>
                <a:cs typeface="Arial"/>
              </a:rPr>
              <a:t>r</a:t>
            </a:r>
            <a:r>
              <a:rPr sz="950" b="1" spc="5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t</a:t>
            </a:r>
            <a:r>
              <a:rPr sz="950" b="1" dirty="0">
                <a:latin typeface="Arial"/>
                <a:cs typeface="Arial"/>
              </a:rPr>
              <a:t>e  </a:t>
            </a:r>
            <a:r>
              <a:rPr sz="950" b="1" spc="5" dirty="0">
                <a:latin typeface="Arial"/>
                <a:cs typeface="Arial"/>
              </a:rPr>
              <a:t>Data</a:t>
            </a:r>
            <a:endParaRPr sz="9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286886" y="4633974"/>
            <a:ext cx="325120" cy="3200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720" marR="5080" indent="-33655">
              <a:lnSpc>
                <a:spcPct val="102099"/>
              </a:lnSpc>
              <a:spcBef>
                <a:spcPts val="85"/>
              </a:spcBef>
            </a:pPr>
            <a:r>
              <a:rPr sz="950" b="1" spc="5" dirty="0">
                <a:latin typeface="Arial"/>
                <a:cs typeface="Arial"/>
              </a:rPr>
              <a:t>R</a:t>
            </a:r>
            <a:r>
              <a:rPr sz="950" b="1" spc="10" dirty="0">
                <a:latin typeface="Arial"/>
                <a:cs typeface="Arial"/>
              </a:rPr>
              <a:t>e</a:t>
            </a:r>
            <a:r>
              <a:rPr sz="950" b="1" spc="-5" dirty="0">
                <a:latin typeface="Arial"/>
                <a:cs typeface="Arial"/>
              </a:rPr>
              <a:t>a</a:t>
            </a:r>
            <a:r>
              <a:rPr sz="950" b="1" dirty="0">
                <a:latin typeface="Arial"/>
                <a:cs typeface="Arial"/>
              </a:rPr>
              <a:t>d  D</a:t>
            </a:r>
            <a:r>
              <a:rPr sz="950" b="1" spc="10" dirty="0">
                <a:latin typeface="Arial"/>
                <a:cs typeface="Arial"/>
              </a:rPr>
              <a:t>a</a:t>
            </a:r>
            <a:r>
              <a:rPr sz="950" b="1" dirty="0">
                <a:latin typeface="Arial"/>
                <a:cs typeface="Arial"/>
              </a:rPr>
              <a:t>ta</a:t>
            </a:r>
            <a:endParaRPr sz="95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8648577" y="4792979"/>
            <a:ext cx="134620" cy="497205"/>
          </a:xfrm>
          <a:custGeom>
            <a:avLst/>
            <a:gdLst/>
            <a:ahLst/>
            <a:cxnLst/>
            <a:rect l="l" t="t" r="r" b="b"/>
            <a:pathLst>
              <a:path w="134620" h="497204">
                <a:moveTo>
                  <a:pt x="0" y="0"/>
                </a:moveTo>
                <a:lnTo>
                  <a:pt x="134111" y="0"/>
                </a:lnTo>
                <a:lnTo>
                  <a:pt x="134111" y="496823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855342" y="5460492"/>
            <a:ext cx="481965" cy="617220"/>
          </a:xfrm>
          <a:custGeom>
            <a:avLst/>
            <a:gdLst/>
            <a:ahLst/>
            <a:cxnLst/>
            <a:rect l="l" t="t" r="r" b="b"/>
            <a:pathLst>
              <a:path w="481964" h="617220">
                <a:moveTo>
                  <a:pt x="481584" y="307848"/>
                </a:moveTo>
                <a:lnTo>
                  <a:pt x="477691" y="252335"/>
                </a:lnTo>
                <a:lnTo>
                  <a:pt x="466473" y="200160"/>
                </a:lnTo>
                <a:lnTo>
                  <a:pt x="448620" y="152174"/>
                </a:lnTo>
                <a:lnTo>
                  <a:pt x="424821" y="109230"/>
                </a:lnTo>
                <a:lnTo>
                  <a:pt x="395767" y="72181"/>
                </a:lnTo>
                <a:lnTo>
                  <a:pt x="362147" y="41881"/>
                </a:lnTo>
                <a:lnTo>
                  <a:pt x="324651" y="19182"/>
                </a:lnTo>
                <a:lnTo>
                  <a:pt x="283969" y="4937"/>
                </a:lnTo>
                <a:lnTo>
                  <a:pt x="240792" y="0"/>
                </a:lnTo>
                <a:lnTo>
                  <a:pt x="197212" y="4937"/>
                </a:lnTo>
                <a:lnTo>
                  <a:pt x="156317" y="19182"/>
                </a:lnTo>
                <a:lnTo>
                  <a:pt x="118759" y="41881"/>
                </a:lnTo>
                <a:lnTo>
                  <a:pt x="85189" y="72181"/>
                </a:lnTo>
                <a:lnTo>
                  <a:pt x="56260" y="109230"/>
                </a:lnTo>
                <a:lnTo>
                  <a:pt x="32624" y="152174"/>
                </a:lnTo>
                <a:lnTo>
                  <a:pt x="14934" y="200160"/>
                </a:lnTo>
                <a:lnTo>
                  <a:pt x="3842" y="252335"/>
                </a:lnTo>
                <a:lnTo>
                  <a:pt x="0" y="307848"/>
                </a:lnTo>
                <a:lnTo>
                  <a:pt x="3842" y="363412"/>
                </a:lnTo>
                <a:lnTo>
                  <a:pt x="14934" y="415727"/>
                </a:lnTo>
                <a:lnTo>
                  <a:pt x="32624" y="463916"/>
                </a:lnTo>
                <a:lnTo>
                  <a:pt x="56260" y="507101"/>
                </a:lnTo>
                <a:lnTo>
                  <a:pt x="85189" y="544402"/>
                </a:lnTo>
                <a:lnTo>
                  <a:pt x="118759" y="574943"/>
                </a:lnTo>
                <a:lnTo>
                  <a:pt x="156317" y="597844"/>
                </a:lnTo>
                <a:lnTo>
                  <a:pt x="197212" y="612229"/>
                </a:lnTo>
                <a:lnTo>
                  <a:pt x="240792" y="617220"/>
                </a:lnTo>
                <a:lnTo>
                  <a:pt x="283969" y="612229"/>
                </a:lnTo>
                <a:lnTo>
                  <a:pt x="324651" y="597844"/>
                </a:lnTo>
                <a:lnTo>
                  <a:pt x="362147" y="574943"/>
                </a:lnTo>
                <a:lnTo>
                  <a:pt x="395767" y="544402"/>
                </a:lnTo>
                <a:lnTo>
                  <a:pt x="424821" y="507101"/>
                </a:lnTo>
                <a:lnTo>
                  <a:pt x="448620" y="463916"/>
                </a:lnTo>
                <a:lnTo>
                  <a:pt x="466473" y="415727"/>
                </a:lnTo>
                <a:lnTo>
                  <a:pt x="477691" y="363412"/>
                </a:lnTo>
                <a:lnTo>
                  <a:pt x="481584" y="307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5342" y="5460491"/>
            <a:ext cx="481965" cy="617220"/>
          </a:xfrm>
          <a:custGeom>
            <a:avLst/>
            <a:gdLst/>
            <a:ahLst/>
            <a:cxnLst/>
            <a:rect l="l" t="t" r="r" b="b"/>
            <a:pathLst>
              <a:path w="481964" h="617220">
                <a:moveTo>
                  <a:pt x="481583" y="307847"/>
                </a:moveTo>
                <a:lnTo>
                  <a:pt x="477691" y="252335"/>
                </a:lnTo>
                <a:lnTo>
                  <a:pt x="466473" y="200160"/>
                </a:lnTo>
                <a:lnTo>
                  <a:pt x="448620" y="152174"/>
                </a:lnTo>
                <a:lnTo>
                  <a:pt x="424821" y="109230"/>
                </a:lnTo>
                <a:lnTo>
                  <a:pt x="395767" y="72181"/>
                </a:lnTo>
                <a:lnTo>
                  <a:pt x="362147" y="41881"/>
                </a:lnTo>
                <a:lnTo>
                  <a:pt x="324651" y="19182"/>
                </a:lnTo>
                <a:lnTo>
                  <a:pt x="283969" y="4937"/>
                </a:lnTo>
                <a:lnTo>
                  <a:pt x="240791" y="0"/>
                </a:lnTo>
                <a:lnTo>
                  <a:pt x="197212" y="4937"/>
                </a:lnTo>
                <a:lnTo>
                  <a:pt x="156317" y="19182"/>
                </a:lnTo>
                <a:lnTo>
                  <a:pt x="118759" y="41881"/>
                </a:lnTo>
                <a:lnTo>
                  <a:pt x="85189" y="72181"/>
                </a:lnTo>
                <a:lnTo>
                  <a:pt x="56260" y="109230"/>
                </a:lnTo>
                <a:lnTo>
                  <a:pt x="32624" y="152174"/>
                </a:lnTo>
                <a:lnTo>
                  <a:pt x="14934" y="200160"/>
                </a:lnTo>
                <a:lnTo>
                  <a:pt x="3842" y="252335"/>
                </a:lnTo>
                <a:lnTo>
                  <a:pt x="0" y="307847"/>
                </a:lnTo>
                <a:lnTo>
                  <a:pt x="3842" y="363412"/>
                </a:lnTo>
                <a:lnTo>
                  <a:pt x="14934" y="415727"/>
                </a:lnTo>
                <a:lnTo>
                  <a:pt x="32624" y="463916"/>
                </a:lnTo>
                <a:lnTo>
                  <a:pt x="56260" y="507101"/>
                </a:lnTo>
                <a:lnTo>
                  <a:pt x="85189" y="544402"/>
                </a:lnTo>
                <a:lnTo>
                  <a:pt x="118759" y="574943"/>
                </a:lnTo>
                <a:lnTo>
                  <a:pt x="156317" y="597844"/>
                </a:lnTo>
                <a:lnTo>
                  <a:pt x="197212" y="612229"/>
                </a:lnTo>
                <a:lnTo>
                  <a:pt x="240791" y="617219"/>
                </a:lnTo>
                <a:lnTo>
                  <a:pt x="283969" y="612229"/>
                </a:lnTo>
                <a:lnTo>
                  <a:pt x="324651" y="597844"/>
                </a:lnTo>
                <a:lnTo>
                  <a:pt x="362147" y="574943"/>
                </a:lnTo>
                <a:lnTo>
                  <a:pt x="395767" y="544402"/>
                </a:lnTo>
                <a:lnTo>
                  <a:pt x="424821" y="507101"/>
                </a:lnTo>
                <a:lnTo>
                  <a:pt x="448620" y="463916"/>
                </a:lnTo>
                <a:lnTo>
                  <a:pt x="466473" y="415727"/>
                </a:lnTo>
                <a:lnTo>
                  <a:pt x="477691" y="363412"/>
                </a:lnTo>
                <a:lnTo>
                  <a:pt x="481583" y="307847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4897511" y="5612381"/>
            <a:ext cx="394335" cy="290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5405">
              <a:lnSpc>
                <a:spcPct val="102400"/>
              </a:lnSpc>
              <a:spcBef>
                <a:spcPts val="90"/>
              </a:spcBef>
            </a:pPr>
            <a:r>
              <a:rPr sz="850" b="1" spc="5" dirty="0">
                <a:latin typeface="Arial"/>
                <a:cs typeface="Arial"/>
              </a:rPr>
              <a:t>Sign  </a:t>
            </a:r>
            <a:r>
              <a:rPr sz="850" b="1" spc="15" dirty="0">
                <a:latin typeface="Arial"/>
                <a:cs typeface="Arial"/>
              </a:rPr>
              <a:t>E</a:t>
            </a:r>
            <a:r>
              <a:rPr sz="850" b="1" dirty="0">
                <a:latin typeface="Arial"/>
                <a:cs typeface="Arial"/>
              </a:rPr>
              <a:t>xte</a:t>
            </a:r>
            <a:r>
              <a:rPr sz="850" b="1" spc="15" dirty="0">
                <a:latin typeface="Arial"/>
                <a:cs typeface="Arial"/>
              </a:rPr>
              <a:t>n</a:t>
            </a:r>
            <a:r>
              <a:rPr sz="850" b="1" spc="5" dirty="0">
                <a:latin typeface="Arial"/>
                <a:cs typeface="Arial"/>
              </a:rPr>
              <a:t>d</a:t>
            </a:r>
            <a:endParaRPr sz="85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607452" y="4867922"/>
            <a:ext cx="69570" cy="6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2599320" y="5132322"/>
            <a:ext cx="705485" cy="37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5080" indent="-73660">
              <a:lnSpc>
                <a:spcPct val="100899"/>
              </a:lnSpc>
              <a:spcBef>
                <a:spcPts val="100"/>
              </a:spcBef>
            </a:pPr>
            <a:r>
              <a:rPr sz="1150" spc="5" dirty="0">
                <a:latin typeface="Arial"/>
                <a:cs typeface="Arial"/>
              </a:rPr>
              <a:t>In</a:t>
            </a:r>
            <a:r>
              <a:rPr sz="1150" spc="-5" dirty="0">
                <a:latin typeface="Arial"/>
                <a:cs typeface="Arial"/>
              </a:rPr>
              <a:t>s</a:t>
            </a:r>
            <a:r>
              <a:rPr sz="1150" dirty="0">
                <a:latin typeface="Arial"/>
                <a:cs typeface="Arial"/>
              </a:rPr>
              <a:t>t</a:t>
            </a:r>
            <a:r>
              <a:rPr sz="1150" spc="-5" dirty="0">
                <a:latin typeface="Arial"/>
                <a:cs typeface="Arial"/>
              </a:rPr>
              <a:t>r</a:t>
            </a:r>
            <a:r>
              <a:rPr sz="1150" spc="-10" dirty="0">
                <a:latin typeface="Arial"/>
                <a:cs typeface="Arial"/>
              </a:rPr>
              <a:t>u</a:t>
            </a:r>
            <a:r>
              <a:rPr sz="1150" spc="10" dirty="0">
                <a:latin typeface="Arial"/>
                <a:cs typeface="Arial"/>
              </a:rPr>
              <a:t>c</a:t>
            </a:r>
            <a:r>
              <a:rPr sz="1150" spc="-15" dirty="0">
                <a:latin typeface="Arial"/>
                <a:cs typeface="Arial"/>
              </a:rPr>
              <a:t>t</a:t>
            </a:r>
            <a:r>
              <a:rPr sz="1150" spc="5" dirty="0">
                <a:latin typeface="Arial"/>
                <a:cs typeface="Arial"/>
              </a:rPr>
              <a:t>ion  Memory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374014" y="4902707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0" y="0"/>
                </a:moveTo>
                <a:lnTo>
                  <a:pt x="26822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419733" y="4837176"/>
            <a:ext cx="113030" cy="109855"/>
          </a:xfrm>
          <a:custGeom>
            <a:avLst/>
            <a:gdLst/>
            <a:ahLst/>
            <a:cxnLst/>
            <a:rect l="l" t="t" r="r" b="b"/>
            <a:pathLst>
              <a:path w="113029" h="109854">
                <a:moveTo>
                  <a:pt x="112775" y="0"/>
                </a:moveTo>
                <a:lnTo>
                  <a:pt x="0" y="109727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3422280" y="4682742"/>
            <a:ext cx="1619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2541910" y="3782567"/>
            <a:ext cx="832485" cy="1324610"/>
          </a:xfrm>
          <a:custGeom>
            <a:avLst/>
            <a:gdLst/>
            <a:ahLst/>
            <a:cxnLst/>
            <a:rect l="l" t="t" r="r" b="b"/>
            <a:pathLst>
              <a:path w="832485" h="1324610">
                <a:moveTo>
                  <a:pt x="0" y="0"/>
                </a:moveTo>
                <a:lnTo>
                  <a:pt x="0" y="1324356"/>
                </a:lnTo>
                <a:lnTo>
                  <a:pt x="832104" y="1324356"/>
                </a:lnTo>
                <a:lnTo>
                  <a:pt x="8321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541909" y="3782567"/>
            <a:ext cx="832485" cy="1324610"/>
          </a:xfrm>
          <a:custGeom>
            <a:avLst/>
            <a:gdLst/>
            <a:ahLst/>
            <a:cxnLst/>
            <a:rect l="l" t="t" r="r" b="b"/>
            <a:pathLst>
              <a:path w="832485" h="1324610">
                <a:moveTo>
                  <a:pt x="0" y="1324355"/>
                </a:moveTo>
                <a:lnTo>
                  <a:pt x="832103" y="1324355"/>
                </a:lnTo>
                <a:lnTo>
                  <a:pt x="832103" y="0"/>
                </a:lnTo>
                <a:lnTo>
                  <a:pt x="0" y="0"/>
                </a:lnTo>
                <a:lnTo>
                  <a:pt x="0" y="1324355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2564268" y="3942078"/>
            <a:ext cx="657860" cy="31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5"/>
              </a:spcBef>
            </a:pPr>
            <a:r>
              <a:rPr sz="950" b="1" spc="-5" dirty="0">
                <a:latin typeface="Arial"/>
                <a:cs typeface="Arial"/>
              </a:rPr>
              <a:t>I</a:t>
            </a:r>
            <a:r>
              <a:rPr sz="950" b="1" spc="5" dirty="0">
                <a:latin typeface="Arial"/>
                <a:cs typeface="Arial"/>
              </a:rPr>
              <a:t>n</a:t>
            </a:r>
            <a:r>
              <a:rPr sz="950" b="1" spc="10" dirty="0">
                <a:latin typeface="Arial"/>
                <a:cs typeface="Arial"/>
              </a:rPr>
              <a:t>s</a:t>
            </a:r>
            <a:r>
              <a:rPr sz="950" b="1" dirty="0">
                <a:latin typeface="Arial"/>
                <a:cs typeface="Arial"/>
              </a:rPr>
              <a:t>t</a:t>
            </a:r>
            <a:r>
              <a:rPr sz="950" b="1" spc="-5" dirty="0">
                <a:latin typeface="Arial"/>
                <a:cs typeface="Arial"/>
              </a:rPr>
              <a:t>r</a:t>
            </a:r>
            <a:r>
              <a:rPr sz="950" b="1" spc="5" dirty="0">
                <a:latin typeface="Arial"/>
                <a:cs typeface="Arial"/>
              </a:rPr>
              <a:t>u</a:t>
            </a:r>
            <a:r>
              <a:rPr sz="950" b="1" spc="10" dirty="0">
                <a:latin typeface="Arial"/>
                <a:cs typeface="Arial"/>
              </a:rPr>
              <a:t>c</a:t>
            </a:r>
            <a:r>
              <a:rPr sz="950" b="1" dirty="0">
                <a:latin typeface="Arial"/>
                <a:cs typeface="Arial"/>
              </a:rPr>
              <a:t>t</a:t>
            </a:r>
            <a:r>
              <a:rPr sz="950" b="1" spc="-5" dirty="0">
                <a:latin typeface="Arial"/>
                <a:cs typeface="Arial"/>
              </a:rPr>
              <a:t>i</a:t>
            </a:r>
            <a:r>
              <a:rPr sz="950" b="1" dirty="0">
                <a:latin typeface="Arial"/>
                <a:cs typeface="Arial"/>
              </a:rPr>
              <a:t>on  </a:t>
            </a:r>
            <a:r>
              <a:rPr sz="950" b="1" spc="5" dirty="0">
                <a:latin typeface="Arial"/>
                <a:cs typeface="Arial"/>
              </a:rPr>
              <a:t>Address</a:t>
            </a:r>
            <a:endParaRPr sz="95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678568" y="4774182"/>
            <a:ext cx="65786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dirty="0">
                <a:latin typeface="Arial"/>
                <a:cs typeface="Arial"/>
              </a:rPr>
              <a:t>Instruction</a:t>
            </a:r>
            <a:endParaRPr sz="95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2266065" y="2644139"/>
            <a:ext cx="353695" cy="1489075"/>
          </a:xfrm>
          <a:custGeom>
            <a:avLst/>
            <a:gdLst/>
            <a:ahLst/>
            <a:cxnLst/>
            <a:rect l="l" t="t" r="r" b="b"/>
            <a:pathLst>
              <a:path w="353694" h="1489075">
                <a:moveTo>
                  <a:pt x="0" y="1488947"/>
                </a:moveTo>
                <a:lnTo>
                  <a:pt x="0" y="0"/>
                </a:lnTo>
                <a:lnTo>
                  <a:pt x="353567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12014" y="2612136"/>
            <a:ext cx="96520" cy="66040"/>
          </a:xfrm>
          <a:custGeom>
            <a:avLst/>
            <a:gdLst/>
            <a:ahLst/>
            <a:cxnLst/>
            <a:rect l="l" t="t" r="r" b="b"/>
            <a:pathLst>
              <a:path w="96519" h="66039">
                <a:moveTo>
                  <a:pt x="96012" y="32004"/>
                </a:moveTo>
                <a:lnTo>
                  <a:pt x="0" y="0"/>
                </a:lnTo>
                <a:lnTo>
                  <a:pt x="0" y="65532"/>
                </a:lnTo>
                <a:lnTo>
                  <a:pt x="96012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045086" y="4114800"/>
            <a:ext cx="401320" cy="0"/>
          </a:xfrm>
          <a:custGeom>
            <a:avLst/>
            <a:gdLst/>
            <a:ahLst/>
            <a:cxnLst/>
            <a:rect l="l" t="t" r="r" b="b"/>
            <a:pathLst>
              <a:path w="401319">
                <a:moveTo>
                  <a:pt x="0" y="0"/>
                </a:moveTo>
                <a:lnTo>
                  <a:pt x="400811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438278" y="4082796"/>
            <a:ext cx="96520" cy="64135"/>
          </a:xfrm>
          <a:custGeom>
            <a:avLst/>
            <a:gdLst/>
            <a:ahLst/>
            <a:cxnLst/>
            <a:rect l="l" t="t" r="r" b="b"/>
            <a:pathLst>
              <a:path w="96519" h="64135">
                <a:moveTo>
                  <a:pt x="96012" y="32004"/>
                </a:moveTo>
                <a:lnTo>
                  <a:pt x="0" y="0"/>
                </a:lnTo>
                <a:lnTo>
                  <a:pt x="0" y="64008"/>
                </a:lnTo>
                <a:lnTo>
                  <a:pt x="96012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14378" y="3782567"/>
            <a:ext cx="330835" cy="662940"/>
          </a:xfrm>
          <a:custGeom>
            <a:avLst/>
            <a:gdLst/>
            <a:ahLst/>
            <a:cxnLst/>
            <a:rect l="l" t="t" r="r" b="b"/>
            <a:pathLst>
              <a:path w="330835" h="662939">
                <a:moveTo>
                  <a:pt x="0" y="0"/>
                </a:moveTo>
                <a:lnTo>
                  <a:pt x="0" y="662940"/>
                </a:lnTo>
                <a:lnTo>
                  <a:pt x="330708" y="662940"/>
                </a:lnTo>
                <a:lnTo>
                  <a:pt x="3307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714378" y="3782567"/>
            <a:ext cx="330835" cy="662940"/>
          </a:xfrm>
          <a:custGeom>
            <a:avLst/>
            <a:gdLst/>
            <a:ahLst/>
            <a:cxnLst/>
            <a:rect l="l" t="t" r="r" b="b"/>
            <a:pathLst>
              <a:path w="330835" h="662939">
                <a:moveTo>
                  <a:pt x="0" y="662939"/>
                </a:moveTo>
                <a:lnTo>
                  <a:pt x="330707" y="662939"/>
                </a:lnTo>
                <a:lnTo>
                  <a:pt x="330707" y="0"/>
                </a:lnTo>
                <a:lnTo>
                  <a:pt x="0" y="0"/>
                </a:lnTo>
                <a:lnTo>
                  <a:pt x="0" y="662939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1764169" y="4018278"/>
            <a:ext cx="230504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10" dirty="0">
                <a:latin typeface="Arial"/>
                <a:cs typeface="Arial"/>
              </a:rPr>
              <a:t>P</a:t>
            </a:r>
            <a:r>
              <a:rPr sz="1150" b="1" dirty="0">
                <a:latin typeface="Arial"/>
                <a:cs typeface="Arial"/>
              </a:rPr>
              <a:t>C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2231280" y="4080014"/>
            <a:ext cx="69570" cy="69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087758" y="4050791"/>
            <a:ext cx="102235" cy="111760"/>
          </a:xfrm>
          <a:custGeom>
            <a:avLst/>
            <a:gdLst/>
            <a:ahLst/>
            <a:cxnLst/>
            <a:rect l="l" t="t" r="r" b="b"/>
            <a:pathLst>
              <a:path w="102235" h="111760">
                <a:moveTo>
                  <a:pt x="102107" y="0"/>
                </a:moveTo>
                <a:lnTo>
                  <a:pt x="0" y="111251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2082684" y="3897882"/>
            <a:ext cx="1606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5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502545" y="2377439"/>
            <a:ext cx="0" cy="1728470"/>
          </a:xfrm>
          <a:custGeom>
            <a:avLst/>
            <a:gdLst/>
            <a:ahLst/>
            <a:cxnLst/>
            <a:rect l="l" t="t" r="r" b="b"/>
            <a:pathLst>
              <a:path h="1728470">
                <a:moveTo>
                  <a:pt x="0" y="0"/>
                </a:moveTo>
                <a:lnTo>
                  <a:pt x="0" y="1728215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502545" y="4105655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>
                <a:moveTo>
                  <a:pt x="0" y="0"/>
                </a:moveTo>
                <a:lnTo>
                  <a:pt x="124964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618366" y="4073652"/>
            <a:ext cx="97790" cy="66040"/>
          </a:xfrm>
          <a:custGeom>
            <a:avLst/>
            <a:gdLst/>
            <a:ahLst/>
            <a:cxnLst/>
            <a:rect l="l" t="t" r="r" b="b"/>
            <a:pathLst>
              <a:path w="97789" h="66039">
                <a:moveTo>
                  <a:pt x="97536" y="32004"/>
                </a:moveTo>
                <a:lnTo>
                  <a:pt x="0" y="0"/>
                </a:lnTo>
                <a:lnTo>
                  <a:pt x="0" y="65532"/>
                </a:lnTo>
                <a:lnTo>
                  <a:pt x="9753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818776" y="4898402"/>
            <a:ext cx="69570" cy="695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499237" y="3159251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07442" y="3127248"/>
            <a:ext cx="96520" cy="64135"/>
          </a:xfrm>
          <a:custGeom>
            <a:avLst/>
            <a:gdLst/>
            <a:ahLst/>
            <a:cxnLst/>
            <a:rect l="l" t="t" r="r" b="b"/>
            <a:pathLst>
              <a:path w="96519" h="64135">
                <a:moveTo>
                  <a:pt x="96012" y="32004"/>
                </a:moveTo>
                <a:lnTo>
                  <a:pt x="0" y="0"/>
                </a:lnTo>
                <a:lnTo>
                  <a:pt x="0" y="64008"/>
                </a:lnTo>
                <a:lnTo>
                  <a:pt x="96012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2369196" y="3045966"/>
            <a:ext cx="933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2855352" y="2800602"/>
            <a:ext cx="2635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Add</a:t>
            </a:r>
            <a:endParaRPr sz="95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2709550" y="2520695"/>
            <a:ext cx="440690" cy="143510"/>
          </a:xfrm>
          <a:custGeom>
            <a:avLst/>
            <a:gdLst/>
            <a:ahLst/>
            <a:cxnLst/>
            <a:rect l="l" t="t" r="r" b="b"/>
            <a:pathLst>
              <a:path w="440689" h="143510">
                <a:moveTo>
                  <a:pt x="0" y="0"/>
                </a:moveTo>
                <a:lnTo>
                  <a:pt x="440435" y="143255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709550" y="2520695"/>
            <a:ext cx="93345" cy="372110"/>
          </a:xfrm>
          <a:custGeom>
            <a:avLst/>
            <a:gdLst/>
            <a:ahLst/>
            <a:cxnLst/>
            <a:rect l="l" t="t" r="r" b="b"/>
            <a:pathLst>
              <a:path w="93344" h="372110">
                <a:moveTo>
                  <a:pt x="0" y="0"/>
                </a:moveTo>
                <a:lnTo>
                  <a:pt x="0" y="313943"/>
                </a:lnTo>
                <a:lnTo>
                  <a:pt x="92963" y="371855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709550" y="2892551"/>
            <a:ext cx="93345" cy="373380"/>
          </a:xfrm>
          <a:custGeom>
            <a:avLst/>
            <a:gdLst/>
            <a:ahLst/>
            <a:cxnLst/>
            <a:rect l="l" t="t" r="r" b="b"/>
            <a:pathLst>
              <a:path w="93344" h="373379">
                <a:moveTo>
                  <a:pt x="0" y="373379"/>
                </a:moveTo>
                <a:lnTo>
                  <a:pt x="0" y="56387"/>
                </a:lnTo>
                <a:lnTo>
                  <a:pt x="9296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709550" y="3121151"/>
            <a:ext cx="440690" cy="144780"/>
          </a:xfrm>
          <a:custGeom>
            <a:avLst/>
            <a:gdLst/>
            <a:ahLst/>
            <a:cxnLst/>
            <a:rect l="l" t="t" r="r" b="b"/>
            <a:pathLst>
              <a:path w="440689" h="144779">
                <a:moveTo>
                  <a:pt x="0" y="144779"/>
                </a:moveTo>
                <a:lnTo>
                  <a:pt x="440435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149986" y="266395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149986" y="2892551"/>
            <a:ext cx="2689860" cy="0"/>
          </a:xfrm>
          <a:custGeom>
            <a:avLst/>
            <a:gdLst/>
            <a:ahLst/>
            <a:cxnLst/>
            <a:rect l="l" t="t" r="r" b="b"/>
            <a:pathLst>
              <a:path w="2689860">
                <a:moveTo>
                  <a:pt x="0" y="0"/>
                </a:moveTo>
                <a:lnTo>
                  <a:pt x="2689859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6988362" y="3108450"/>
            <a:ext cx="28765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150" spc="5" dirty="0">
                <a:solidFill>
                  <a:srgbClr val="FF0000"/>
                </a:solidFill>
                <a:latin typeface="Arial"/>
                <a:cs typeface="Arial"/>
              </a:rPr>
              <a:t>dd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5841369" y="2894075"/>
            <a:ext cx="890269" cy="0"/>
          </a:xfrm>
          <a:custGeom>
            <a:avLst/>
            <a:gdLst/>
            <a:ahLst/>
            <a:cxnLst/>
            <a:rect l="l" t="t" r="r" b="b"/>
            <a:pathLst>
              <a:path w="890270">
                <a:moveTo>
                  <a:pt x="0" y="0"/>
                </a:moveTo>
                <a:lnTo>
                  <a:pt x="890015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720718" y="2848356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90" h="91439">
                <a:moveTo>
                  <a:pt x="135636" y="45720"/>
                </a:moveTo>
                <a:lnTo>
                  <a:pt x="0" y="0"/>
                </a:lnTo>
                <a:lnTo>
                  <a:pt x="0" y="91440"/>
                </a:lnTo>
                <a:lnTo>
                  <a:pt x="135636" y="457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525645" y="3569208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720718" y="3523488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90" h="91439">
                <a:moveTo>
                  <a:pt x="135636" y="45720"/>
                </a:moveTo>
                <a:lnTo>
                  <a:pt x="0" y="0"/>
                </a:lnTo>
                <a:lnTo>
                  <a:pt x="0" y="91440"/>
                </a:lnTo>
                <a:lnTo>
                  <a:pt x="135636" y="457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298314" y="3224783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447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824094" y="3179064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90" h="91439">
                <a:moveTo>
                  <a:pt x="135636" y="45720"/>
                </a:moveTo>
                <a:lnTo>
                  <a:pt x="0" y="0"/>
                </a:lnTo>
                <a:lnTo>
                  <a:pt x="0" y="91440"/>
                </a:lnTo>
                <a:lnTo>
                  <a:pt x="135636" y="457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105022" y="3279648"/>
            <a:ext cx="426720" cy="579120"/>
          </a:xfrm>
          <a:custGeom>
            <a:avLst/>
            <a:gdLst/>
            <a:ahLst/>
            <a:cxnLst/>
            <a:rect l="l" t="t" r="r" b="b"/>
            <a:pathLst>
              <a:path w="426720" h="579120">
                <a:moveTo>
                  <a:pt x="426720" y="289560"/>
                </a:moveTo>
                <a:lnTo>
                  <a:pt x="423266" y="237484"/>
                </a:lnTo>
                <a:lnTo>
                  <a:pt x="413315" y="188482"/>
                </a:lnTo>
                <a:lnTo>
                  <a:pt x="397481" y="143368"/>
                </a:lnTo>
                <a:lnTo>
                  <a:pt x="376379" y="102958"/>
                </a:lnTo>
                <a:lnTo>
                  <a:pt x="350624" y="68067"/>
                </a:lnTo>
                <a:lnTo>
                  <a:pt x="320830" y="39511"/>
                </a:lnTo>
                <a:lnTo>
                  <a:pt x="287611" y="18104"/>
                </a:lnTo>
                <a:lnTo>
                  <a:pt x="251583" y="4661"/>
                </a:lnTo>
                <a:lnTo>
                  <a:pt x="213360" y="0"/>
                </a:lnTo>
                <a:lnTo>
                  <a:pt x="175136" y="4661"/>
                </a:lnTo>
                <a:lnTo>
                  <a:pt x="139108" y="18104"/>
                </a:lnTo>
                <a:lnTo>
                  <a:pt x="105889" y="39511"/>
                </a:lnTo>
                <a:lnTo>
                  <a:pt x="76095" y="68067"/>
                </a:lnTo>
                <a:lnTo>
                  <a:pt x="50340" y="102958"/>
                </a:lnTo>
                <a:lnTo>
                  <a:pt x="29238" y="143368"/>
                </a:lnTo>
                <a:lnTo>
                  <a:pt x="13404" y="188482"/>
                </a:lnTo>
                <a:lnTo>
                  <a:pt x="3453" y="237484"/>
                </a:lnTo>
                <a:lnTo>
                  <a:pt x="0" y="289560"/>
                </a:lnTo>
                <a:lnTo>
                  <a:pt x="3453" y="341233"/>
                </a:lnTo>
                <a:lnTo>
                  <a:pt x="13404" y="390022"/>
                </a:lnTo>
                <a:lnTo>
                  <a:pt x="29238" y="435073"/>
                </a:lnTo>
                <a:lnTo>
                  <a:pt x="50340" y="475534"/>
                </a:lnTo>
                <a:lnTo>
                  <a:pt x="76095" y="510550"/>
                </a:lnTo>
                <a:lnTo>
                  <a:pt x="105889" y="539270"/>
                </a:lnTo>
                <a:lnTo>
                  <a:pt x="139108" y="560840"/>
                </a:lnTo>
                <a:lnTo>
                  <a:pt x="175136" y="574407"/>
                </a:lnTo>
                <a:lnTo>
                  <a:pt x="213360" y="579120"/>
                </a:lnTo>
                <a:lnTo>
                  <a:pt x="251583" y="574407"/>
                </a:lnTo>
                <a:lnTo>
                  <a:pt x="287611" y="560840"/>
                </a:lnTo>
                <a:lnTo>
                  <a:pt x="320830" y="539270"/>
                </a:lnTo>
                <a:lnTo>
                  <a:pt x="350624" y="510550"/>
                </a:lnTo>
                <a:lnTo>
                  <a:pt x="376379" y="475534"/>
                </a:lnTo>
                <a:lnTo>
                  <a:pt x="397481" y="435073"/>
                </a:lnTo>
                <a:lnTo>
                  <a:pt x="413315" y="390022"/>
                </a:lnTo>
                <a:lnTo>
                  <a:pt x="423266" y="341233"/>
                </a:lnTo>
                <a:lnTo>
                  <a:pt x="426720" y="289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105021" y="3279647"/>
            <a:ext cx="426720" cy="579120"/>
          </a:xfrm>
          <a:custGeom>
            <a:avLst/>
            <a:gdLst/>
            <a:ahLst/>
            <a:cxnLst/>
            <a:rect l="l" t="t" r="r" b="b"/>
            <a:pathLst>
              <a:path w="426720" h="579120">
                <a:moveTo>
                  <a:pt x="426719" y="289559"/>
                </a:moveTo>
                <a:lnTo>
                  <a:pt x="423266" y="237484"/>
                </a:lnTo>
                <a:lnTo>
                  <a:pt x="413315" y="188482"/>
                </a:lnTo>
                <a:lnTo>
                  <a:pt x="397481" y="143368"/>
                </a:lnTo>
                <a:lnTo>
                  <a:pt x="376379" y="102958"/>
                </a:lnTo>
                <a:lnTo>
                  <a:pt x="350624" y="68067"/>
                </a:lnTo>
                <a:lnTo>
                  <a:pt x="320830" y="39511"/>
                </a:lnTo>
                <a:lnTo>
                  <a:pt x="287611" y="18104"/>
                </a:lnTo>
                <a:lnTo>
                  <a:pt x="251583" y="4661"/>
                </a:lnTo>
                <a:lnTo>
                  <a:pt x="213359" y="0"/>
                </a:lnTo>
                <a:lnTo>
                  <a:pt x="175136" y="4661"/>
                </a:lnTo>
                <a:lnTo>
                  <a:pt x="139108" y="18104"/>
                </a:lnTo>
                <a:lnTo>
                  <a:pt x="105889" y="39511"/>
                </a:lnTo>
                <a:lnTo>
                  <a:pt x="76095" y="68067"/>
                </a:lnTo>
                <a:lnTo>
                  <a:pt x="50340" y="102958"/>
                </a:lnTo>
                <a:lnTo>
                  <a:pt x="29238" y="143368"/>
                </a:lnTo>
                <a:lnTo>
                  <a:pt x="13404" y="188482"/>
                </a:lnTo>
                <a:lnTo>
                  <a:pt x="3453" y="237484"/>
                </a:lnTo>
                <a:lnTo>
                  <a:pt x="0" y="289559"/>
                </a:lnTo>
                <a:lnTo>
                  <a:pt x="3453" y="341233"/>
                </a:lnTo>
                <a:lnTo>
                  <a:pt x="13404" y="390022"/>
                </a:lnTo>
                <a:lnTo>
                  <a:pt x="29238" y="435073"/>
                </a:lnTo>
                <a:lnTo>
                  <a:pt x="50340" y="475533"/>
                </a:lnTo>
                <a:lnTo>
                  <a:pt x="76095" y="510550"/>
                </a:lnTo>
                <a:lnTo>
                  <a:pt x="105889" y="539270"/>
                </a:lnTo>
                <a:lnTo>
                  <a:pt x="139108" y="560840"/>
                </a:lnTo>
                <a:lnTo>
                  <a:pt x="175136" y="574407"/>
                </a:lnTo>
                <a:lnTo>
                  <a:pt x="213359" y="579119"/>
                </a:lnTo>
                <a:lnTo>
                  <a:pt x="251583" y="574407"/>
                </a:lnTo>
                <a:lnTo>
                  <a:pt x="287611" y="560840"/>
                </a:lnTo>
                <a:lnTo>
                  <a:pt x="320830" y="539270"/>
                </a:lnTo>
                <a:lnTo>
                  <a:pt x="350624" y="510550"/>
                </a:lnTo>
                <a:lnTo>
                  <a:pt x="376379" y="475533"/>
                </a:lnTo>
                <a:lnTo>
                  <a:pt x="397481" y="435073"/>
                </a:lnTo>
                <a:lnTo>
                  <a:pt x="413315" y="390022"/>
                </a:lnTo>
                <a:lnTo>
                  <a:pt x="423266" y="341233"/>
                </a:lnTo>
                <a:lnTo>
                  <a:pt x="426719" y="289559"/>
                </a:lnTo>
                <a:close/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6182243" y="3411726"/>
            <a:ext cx="27114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850" b="1" spc="1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850" b="1" dirty="0">
                <a:solidFill>
                  <a:srgbClr val="FF0000"/>
                </a:solidFill>
                <a:latin typeface="Arial"/>
                <a:cs typeface="Arial"/>
              </a:rPr>
              <a:t>ift</a:t>
            </a:r>
            <a:endParaRPr sz="85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6157859" y="3544314"/>
            <a:ext cx="32004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b="1" spc="5" dirty="0">
                <a:solidFill>
                  <a:srgbClr val="FF0000"/>
                </a:solidFill>
                <a:latin typeface="Arial"/>
                <a:cs typeface="Arial"/>
              </a:rPr>
              <a:t>Left</a:t>
            </a:r>
            <a:r>
              <a:rPr sz="85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569841" y="3509771"/>
            <a:ext cx="91440" cy="109855"/>
          </a:xfrm>
          <a:custGeom>
            <a:avLst/>
            <a:gdLst/>
            <a:ahLst/>
            <a:cxnLst/>
            <a:rect l="l" t="t" r="r" b="b"/>
            <a:pathLst>
              <a:path w="91440" h="109854">
                <a:moveTo>
                  <a:pt x="91439" y="0"/>
                </a:moveTo>
                <a:lnTo>
                  <a:pt x="0" y="109727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6622678" y="3344670"/>
            <a:ext cx="13462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spc="10" dirty="0">
                <a:solidFill>
                  <a:srgbClr val="FF0000"/>
                </a:solidFill>
                <a:latin typeface="Arial"/>
                <a:cs typeface="Arial"/>
              </a:rPr>
              <a:t>32</a:t>
            </a:r>
            <a:endParaRPr sz="7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528693" y="2833116"/>
            <a:ext cx="100965" cy="111760"/>
          </a:xfrm>
          <a:custGeom>
            <a:avLst/>
            <a:gdLst/>
            <a:ahLst/>
            <a:cxnLst/>
            <a:rect l="l" t="t" r="r" b="b"/>
            <a:pathLst>
              <a:path w="100965" h="111760">
                <a:moveTo>
                  <a:pt x="100583" y="0"/>
                </a:moveTo>
                <a:lnTo>
                  <a:pt x="0" y="111251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6593723" y="2669538"/>
            <a:ext cx="13462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spc="10" dirty="0">
                <a:solidFill>
                  <a:srgbClr val="FF0000"/>
                </a:solidFill>
                <a:latin typeface="Arial"/>
                <a:cs typeface="Arial"/>
              </a:rPr>
              <a:t>32</a:t>
            </a:r>
            <a:endParaRPr sz="7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7394326" y="3165347"/>
            <a:ext cx="113030" cy="109855"/>
          </a:xfrm>
          <a:custGeom>
            <a:avLst/>
            <a:gdLst/>
            <a:ahLst/>
            <a:cxnLst/>
            <a:rect l="l" t="t" r="r" b="b"/>
            <a:pathLst>
              <a:path w="113029" h="109854">
                <a:moveTo>
                  <a:pt x="112775" y="0"/>
                </a:moveTo>
                <a:lnTo>
                  <a:pt x="0" y="109727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7477642" y="3000246"/>
            <a:ext cx="13335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750" b="1" spc="1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6856353" y="2796539"/>
            <a:ext cx="441959" cy="169545"/>
          </a:xfrm>
          <a:custGeom>
            <a:avLst/>
            <a:gdLst/>
            <a:ahLst/>
            <a:cxnLst/>
            <a:rect l="l" t="t" r="r" b="b"/>
            <a:pathLst>
              <a:path w="441959" h="169544">
                <a:moveTo>
                  <a:pt x="0" y="0"/>
                </a:moveTo>
                <a:lnTo>
                  <a:pt x="441959" y="169163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856353" y="2796539"/>
            <a:ext cx="96520" cy="440690"/>
          </a:xfrm>
          <a:custGeom>
            <a:avLst/>
            <a:gdLst/>
            <a:ahLst/>
            <a:cxnLst/>
            <a:rect l="l" t="t" r="r" b="b"/>
            <a:pathLst>
              <a:path w="96520" h="440689">
                <a:moveTo>
                  <a:pt x="0" y="0"/>
                </a:moveTo>
                <a:lnTo>
                  <a:pt x="0" y="373379"/>
                </a:lnTo>
                <a:lnTo>
                  <a:pt x="96011" y="440435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856353" y="3236975"/>
            <a:ext cx="96520" cy="441959"/>
          </a:xfrm>
          <a:custGeom>
            <a:avLst/>
            <a:gdLst/>
            <a:ahLst/>
            <a:cxnLst/>
            <a:rect l="l" t="t" r="r" b="b"/>
            <a:pathLst>
              <a:path w="96520" h="441960">
                <a:moveTo>
                  <a:pt x="0" y="441959"/>
                </a:moveTo>
                <a:lnTo>
                  <a:pt x="0" y="68579"/>
                </a:lnTo>
                <a:lnTo>
                  <a:pt x="96011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856353" y="3509771"/>
            <a:ext cx="441959" cy="169545"/>
          </a:xfrm>
          <a:custGeom>
            <a:avLst/>
            <a:gdLst/>
            <a:ahLst/>
            <a:cxnLst/>
            <a:rect l="l" t="t" r="r" b="b"/>
            <a:pathLst>
              <a:path w="441959" h="169545">
                <a:moveTo>
                  <a:pt x="0" y="169163"/>
                </a:moveTo>
                <a:lnTo>
                  <a:pt x="441959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298314" y="2965703"/>
            <a:ext cx="0" cy="544195"/>
          </a:xfrm>
          <a:custGeom>
            <a:avLst/>
            <a:gdLst/>
            <a:ahLst/>
            <a:cxnLst/>
            <a:rect l="l" t="t" r="r" b="b"/>
            <a:pathLst>
              <a:path h="544195">
                <a:moveTo>
                  <a:pt x="0" y="0"/>
                </a:moveTo>
                <a:lnTo>
                  <a:pt x="0" y="544067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850513" y="3573779"/>
            <a:ext cx="0" cy="1367155"/>
          </a:xfrm>
          <a:custGeom>
            <a:avLst/>
            <a:gdLst/>
            <a:ahLst/>
            <a:cxnLst/>
            <a:rect l="l" t="t" r="r" b="b"/>
            <a:pathLst>
              <a:path h="1367154">
                <a:moveTo>
                  <a:pt x="0" y="1367027"/>
                </a:moveTo>
                <a:lnTo>
                  <a:pt x="0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850513" y="3569208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969386" y="3523488"/>
            <a:ext cx="135890" cy="90170"/>
          </a:xfrm>
          <a:custGeom>
            <a:avLst/>
            <a:gdLst/>
            <a:ahLst/>
            <a:cxnLst/>
            <a:rect l="l" t="t" r="r" b="b"/>
            <a:pathLst>
              <a:path w="135889" h="90170">
                <a:moveTo>
                  <a:pt x="135636" y="45720"/>
                </a:moveTo>
                <a:lnTo>
                  <a:pt x="0" y="0"/>
                </a:lnTo>
                <a:lnTo>
                  <a:pt x="0" y="89916"/>
                </a:lnTo>
                <a:lnTo>
                  <a:pt x="135636" y="457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502545" y="2368295"/>
            <a:ext cx="7077709" cy="0"/>
          </a:xfrm>
          <a:custGeom>
            <a:avLst/>
            <a:gdLst/>
            <a:ahLst/>
            <a:cxnLst/>
            <a:rect l="l" t="t" r="r" b="b"/>
            <a:pathLst>
              <a:path w="7077709">
                <a:moveTo>
                  <a:pt x="0" y="0"/>
                </a:moveTo>
                <a:lnTo>
                  <a:pt x="7077452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962778" y="2506980"/>
            <a:ext cx="220979" cy="855344"/>
          </a:xfrm>
          <a:custGeom>
            <a:avLst/>
            <a:gdLst/>
            <a:ahLst/>
            <a:cxnLst/>
            <a:rect l="l" t="t" r="r" b="b"/>
            <a:pathLst>
              <a:path w="220979" h="855345">
                <a:moveTo>
                  <a:pt x="220980" y="743712"/>
                </a:moveTo>
                <a:lnTo>
                  <a:pt x="220980" y="109728"/>
                </a:lnTo>
                <a:lnTo>
                  <a:pt x="212169" y="66865"/>
                </a:lnTo>
                <a:lnTo>
                  <a:pt x="188214" y="32004"/>
                </a:lnTo>
                <a:lnTo>
                  <a:pt x="152828" y="8572"/>
                </a:lnTo>
                <a:lnTo>
                  <a:pt x="109728" y="0"/>
                </a:lnTo>
                <a:lnTo>
                  <a:pt x="66865" y="8572"/>
                </a:lnTo>
                <a:lnTo>
                  <a:pt x="32004" y="32004"/>
                </a:lnTo>
                <a:lnTo>
                  <a:pt x="8572" y="66865"/>
                </a:lnTo>
                <a:lnTo>
                  <a:pt x="0" y="109728"/>
                </a:lnTo>
                <a:lnTo>
                  <a:pt x="0" y="743712"/>
                </a:lnTo>
                <a:lnTo>
                  <a:pt x="8572" y="786812"/>
                </a:lnTo>
                <a:lnTo>
                  <a:pt x="32004" y="822198"/>
                </a:lnTo>
                <a:lnTo>
                  <a:pt x="66865" y="846153"/>
                </a:lnTo>
                <a:lnTo>
                  <a:pt x="109728" y="854964"/>
                </a:lnTo>
                <a:lnTo>
                  <a:pt x="152828" y="846153"/>
                </a:lnTo>
                <a:lnTo>
                  <a:pt x="188214" y="822198"/>
                </a:lnTo>
                <a:lnTo>
                  <a:pt x="212169" y="786812"/>
                </a:lnTo>
                <a:lnTo>
                  <a:pt x="220980" y="743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962777" y="2506979"/>
            <a:ext cx="220979" cy="855344"/>
          </a:xfrm>
          <a:custGeom>
            <a:avLst/>
            <a:gdLst/>
            <a:ahLst/>
            <a:cxnLst/>
            <a:rect l="l" t="t" r="r" b="b"/>
            <a:pathLst>
              <a:path w="220979" h="855345">
                <a:moveTo>
                  <a:pt x="109727" y="854963"/>
                </a:moveTo>
                <a:lnTo>
                  <a:pt x="152828" y="846153"/>
                </a:lnTo>
                <a:lnTo>
                  <a:pt x="188213" y="822197"/>
                </a:lnTo>
                <a:lnTo>
                  <a:pt x="212169" y="786812"/>
                </a:lnTo>
                <a:lnTo>
                  <a:pt x="220979" y="743711"/>
                </a:lnTo>
                <a:lnTo>
                  <a:pt x="220979" y="109727"/>
                </a:lnTo>
                <a:lnTo>
                  <a:pt x="212169" y="66865"/>
                </a:lnTo>
                <a:lnTo>
                  <a:pt x="188213" y="32003"/>
                </a:lnTo>
                <a:lnTo>
                  <a:pt x="152828" y="8572"/>
                </a:lnTo>
                <a:lnTo>
                  <a:pt x="109727" y="0"/>
                </a:lnTo>
                <a:lnTo>
                  <a:pt x="66865" y="8572"/>
                </a:lnTo>
                <a:lnTo>
                  <a:pt x="32003" y="32003"/>
                </a:lnTo>
                <a:lnTo>
                  <a:pt x="8572" y="66865"/>
                </a:lnTo>
                <a:lnTo>
                  <a:pt x="0" y="109727"/>
                </a:lnTo>
                <a:lnTo>
                  <a:pt x="0" y="743711"/>
                </a:lnTo>
                <a:lnTo>
                  <a:pt x="8572" y="786812"/>
                </a:lnTo>
                <a:lnTo>
                  <a:pt x="32003" y="822197"/>
                </a:lnTo>
                <a:lnTo>
                  <a:pt x="66865" y="846153"/>
                </a:lnTo>
                <a:lnTo>
                  <a:pt x="109727" y="854963"/>
                </a:lnTo>
                <a:close/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8007994" y="2689351"/>
            <a:ext cx="127000" cy="31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 marR="5080" indent="-7620">
              <a:lnSpc>
                <a:spcPct val="101099"/>
              </a:lnSpc>
              <a:spcBef>
                <a:spcPts val="95"/>
              </a:spcBef>
            </a:pPr>
            <a:r>
              <a:rPr sz="950" b="1" spc="5" dirty="0">
                <a:solidFill>
                  <a:srgbClr val="FF0000"/>
                </a:solidFill>
                <a:latin typeface="Arial"/>
                <a:cs typeface="Arial"/>
              </a:rPr>
              <a:t>M  U</a:t>
            </a:r>
            <a:endParaRPr sz="95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8018662" y="2983482"/>
            <a:ext cx="107314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950">
              <a:latin typeface="Arial"/>
              <a:cs typeface="Arial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5853562" y="2671572"/>
            <a:ext cx="1984375" cy="0"/>
          </a:xfrm>
          <a:custGeom>
            <a:avLst/>
            <a:gdLst/>
            <a:ahLst/>
            <a:cxnLst/>
            <a:rect l="l" t="t" r="r" b="b"/>
            <a:pathLst>
              <a:path w="1984375">
                <a:moveTo>
                  <a:pt x="0" y="0"/>
                </a:moveTo>
                <a:lnTo>
                  <a:pt x="1984247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825618" y="2627376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59" h="90169">
                <a:moveTo>
                  <a:pt x="137160" y="44196"/>
                </a:moveTo>
                <a:lnTo>
                  <a:pt x="0" y="0"/>
                </a:lnTo>
                <a:lnTo>
                  <a:pt x="0" y="89916"/>
                </a:lnTo>
                <a:lnTo>
                  <a:pt x="137160" y="441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818776" y="2857766"/>
            <a:ext cx="69570" cy="695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183757" y="2933700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5">
                <a:moveTo>
                  <a:pt x="0" y="0"/>
                </a:moveTo>
                <a:lnTo>
                  <a:pt x="399287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583045" y="2368295"/>
            <a:ext cx="0" cy="565785"/>
          </a:xfrm>
          <a:custGeom>
            <a:avLst/>
            <a:gdLst/>
            <a:ahLst/>
            <a:cxnLst/>
            <a:rect l="l" t="t" r="r" b="b"/>
            <a:pathLst>
              <a:path h="565785">
                <a:moveTo>
                  <a:pt x="0" y="565403"/>
                </a:moveTo>
                <a:lnTo>
                  <a:pt x="0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853562" y="2671572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222503"/>
                </a:moveTo>
                <a:lnTo>
                  <a:pt x="0" y="0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299581" y="2892551"/>
            <a:ext cx="105410" cy="111760"/>
          </a:xfrm>
          <a:custGeom>
            <a:avLst/>
            <a:gdLst/>
            <a:ahLst/>
            <a:cxnLst/>
            <a:rect l="l" t="t" r="r" b="b"/>
            <a:pathLst>
              <a:path w="105409" h="111760">
                <a:moveTo>
                  <a:pt x="105155" y="0"/>
                </a:moveTo>
                <a:lnTo>
                  <a:pt x="0" y="111251"/>
                </a:lnTo>
              </a:path>
            </a:pathLst>
          </a:custGeom>
          <a:ln w="147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8370706" y="2728974"/>
            <a:ext cx="13462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spc="10" dirty="0">
                <a:solidFill>
                  <a:srgbClr val="FF0000"/>
                </a:solidFill>
                <a:latin typeface="Arial"/>
                <a:cs typeface="Arial"/>
              </a:rPr>
              <a:t>32</a:t>
            </a:r>
            <a:endParaRPr sz="750">
              <a:latin typeface="Arial"/>
              <a:cs typeface="Arial"/>
            </a:endParaRPr>
          </a:p>
        </p:txBody>
      </p:sp>
      <p:sp>
        <p:nvSpPr>
          <p:cNvPr id="184" name="object 18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85" name="object 18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86" name="object 1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181" name="object 181"/>
          <p:cNvSpPr txBox="1"/>
          <p:nvPr/>
        </p:nvSpPr>
        <p:spPr>
          <a:xfrm>
            <a:off x="4351920" y="2642106"/>
            <a:ext cx="39751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50" b="1" spc="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150" b="1" spc="-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150" b="1" spc="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7509647" y="3300474"/>
            <a:ext cx="32766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15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50" b="1" spc="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7439542" y="2416555"/>
            <a:ext cx="39751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50" b="1" spc="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150" b="1" spc="-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150" b="1" spc="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7651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Implementação de um </a:t>
            </a:r>
            <a:r>
              <a:rPr i="1" spc="-5" dirty="0">
                <a:latin typeface="Arial"/>
                <a:cs typeface="Arial"/>
              </a:rPr>
              <a:t>Datapath </a:t>
            </a:r>
            <a:r>
              <a:rPr spc="-5" dirty="0"/>
              <a:t>– </a:t>
            </a:r>
            <a:r>
              <a:rPr dirty="0"/>
              <a:t>juntando</a:t>
            </a:r>
            <a:r>
              <a:rPr spc="110" dirty="0"/>
              <a:t> </a:t>
            </a:r>
            <a:r>
              <a:rPr dirty="0"/>
              <a:t>tudo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3941" y="1500631"/>
            <a:ext cx="60388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95"/>
              </a:spcBef>
              <a:buChar char="•"/>
              <a:tabLst>
                <a:tab pos="194310" algn="l"/>
              </a:tabLst>
            </a:pPr>
            <a:r>
              <a:rPr sz="2200" spc="-5" dirty="0">
                <a:latin typeface="Arial"/>
                <a:cs typeface="Arial"/>
              </a:rPr>
              <a:t>Fluxo da informação durante o </a:t>
            </a:r>
            <a:r>
              <a:rPr sz="2200" i="1" spc="-5" dirty="0">
                <a:latin typeface="Arial"/>
                <a:cs typeface="Arial"/>
              </a:rPr>
              <a:t>instruction</a:t>
            </a:r>
            <a:r>
              <a:rPr sz="2200" i="1" spc="9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fetch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6721" y="2339340"/>
            <a:ext cx="7984490" cy="4014470"/>
          </a:xfrm>
          <a:custGeom>
            <a:avLst/>
            <a:gdLst/>
            <a:ahLst/>
            <a:cxnLst/>
            <a:rect l="l" t="t" r="r" b="b"/>
            <a:pathLst>
              <a:path w="7984490" h="4014470">
                <a:moveTo>
                  <a:pt x="0" y="0"/>
                </a:moveTo>
                <a:lnTo>
                  <a:pt x="0" y="4014216"/>
                </a:lnTo>
                <a:lnTo>
                  <a:pt x="7984236" y="4014216"/>
                </a:lnTo>
                <a:lnTo>
                  <a:pt x="79842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01618" y="4774691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0" y="0"/>
                </a:moveTo>
                <a:lnTo>
                  <a:pt x="295655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85082" y="4728972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59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32581" y="4113276"/>
            <a:ext cx="965200" cy="0"/>
          </a:xfrm>
          <a:custGeom>
            <a:avLst/>
            <a:gdLst/>
            <a:ahLst/>
            <a:cxnLst/>
            <a:rect l="l" t="t" r="r" b="b"/>
            <a:pathLst>
              <a:path w="965200">
                <a:moveTo>
                  <a:pt x="0" y="0"/>
                </a:moveTo>
                <a:lnTo>
                  <a:pt x="964691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85082" y="4067555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59" h="90170">
                <a:moveTo>
                  <a:pt x="137160" y="45720"/>
                </a:moveTo>
                <a:lnTo>
                  <a:pt x="0" y="0"/>
                </a:lnTo>
                <a:lnTo>
                  <a:pt x="0" y="89916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2238" y="3854195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04238" y="3808476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60" h="90170">
                <a:moveTo>
                  <a:pt x="137160" y="45720"/>
                </a:moveTo>
                <a:lnTo>
                  <a:pt x="0" y="0"/>
                </a:lnTo>
                <a:lnTo>
                  <a:pt x="0" y="89916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2238" y="4226051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04238" y="4180332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34262" y="448817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6934" y="4442460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7706" y="5067300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>
                <a:moveTo>
                  <a:pt x="0" y="0"/>
                </a:moveTo>
                <a:lnTo>
                  <a:pt x="45872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04238" y="5021580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22241" y="3861815"/>
            <a:ext cx="576580" cy="215265"/>
          </a:xfrm>
          <a:custGeom>
            <a:avLst/>
            <a:gdLst/>
            <a:ahLst/>
            <a:cxnLst/>
            <a:rect l="l" t="t" r="r" b="b"/>
            <a:pathLst>
              <a:path w="576579" h="215264">
                <a:moveTo>
                  <a:pt x="0" y="0"/>
                </a:moveTo>
                <a:lnTo>
                  <a:pt x="576071" y="214883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22241" y="3861815"/>
            <a:ext cx="123825" cy="559435"/>
          </a:xfrm>
          <a:custGeom>
            <a:avLst/>
            <a:gdLst/>
            <a:ahLst/>
            <a:cxnLst/>
            <a:rect l="l" t="t" r="r" b="b"/>
            <a:pathLst>
              <a:path w="123825" h="559435">
                <a:moveTo>
                  <a:pt x="0" y="0"/>
                </a:moveTo>
                <a:lnTo>
                  <a:pt x="0" y="473963"/>
                </a:lnTo>
                <a:lnTo>
                  <a:pt x="123443" y="559307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22241" y="4419600"/>
            <a:ext cx="123825" cy="562610"/>
          </a:xfrm>
          <a:custGeom>
            <a:avLst/>
            <a:gdLst/>
            <a:ahLst/>
            <a:cxnLst/>
            <a:rect l="l" t="t" r="r" b="b"/>
            <a:pathLst>
              <a:path w="123825" h="562610">
                <a:moveTo>
                  <a:pt x="0" y="562355"/>
                </a:moveTo>
                <a:lnTo>
                  <a:pt x="0" y="88391"/>
                </a:lnTo>
                <a:lnTo>
                  <a:pt x="12344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22241" y="4765547"/>
            <a:ext cx="576580" cy="216535"/>
          </a:xfrm>
          <a:custGeom>
            <a:avLst/>
            <a:gdLst/>
            <a:ahLst/>
            <a:cxnLst/>
            <a:rect l="l" t="t" r="r" b="b"/>
            <a:pathLst>
              <a:path w="576579" h="216535">
                <a:moveTo>
                  <a:pt x="0" y="216407"/>
                </a:moveTo>
                <a:lnTo>
                  <a:pt x="576071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98314" y="4076700"/>
            <a:ext cx="0" cy="688975"/>
          </a:xfrm>
          <a:custGeom>
            <a:avLst/>
            <a:gdLst/>
            <a:ahLst/>
            <a:cxnLst/>
            <a:rect l="l" t="t" r="r" b="b"/>
            <a:pathLst>
              <a:path h="688975">
                <a:moveTo>
                  <a:pt x="0" y="0"/>
                </a:moveTo>
                <a:lnTo>
                  <a:pt x="0" y="688847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797862" y="4925057"/>
            <a:ext cx="31242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5" dirty="0">
                <a:latin typeface="Arial"/>
                <a:cs typeface="Arial"/>
              </a:rPr>
              <a:t>A</a:t>
            </a:r>
            <a:r>
              <a:rPr sz="1150" spc="-10" dirty="0">
                <a:latin typeface="Arial"/>
                <a:cs typeface="Arial"/>
              </a:rPr>
              <a:t>L</a:t>
            </a:r>
            <a:r>
              <a:rPr sz="1150" spc="10" dirty="0">
                <a:latin typeface="Arial"/>
                <a:cs typeface="Arial"/>
              </a:rPr>
              <a:t>U</a:t>
            </a:r>
            <a:endParaRPr sz="11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63467" y="4496814"/>
            <a:ext cx="4000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R</a:t>
            </a:r>
            <a:r>
              <a:rPr sz="950" b="1" spc="10" dirty="0">
                <a:latin typeface="Arial"/>
                <a:cs typeface="Arial"/>
              </a:rPr>
              <a:t>es</a:t>
            </a:r>
            <a:r>
              <a:rPr sz="950" b="1" spc="5" dirty="0">
                <a:latin typeface="Arial"/>
                <a:cs typeface="Arial"/>
              </a:rPr>
              <a:t>u</a:t>
            </a:r>
            <a:r>
              <a:rPr sz="950" b="1" spc="-5" dirty="0">
                <a:latin typeface="Arial"/>
                <a:cs typeface="Arial"/>
              </a:rPr>
              <a:t>l</a:t>
            </a:r>
            <a:r>
              <a:rPr sz="950" b="1" dirty="0">
                <a:latin typeface="Arial"/>
                <a:cs typeface="Arial"/>
              </a:rPr>
              <a:t>t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57706" y="5067300"/>
            <a:ext cx="0" cy="1213485"/>
          </a:xfrm>
          <a:custGeom>
            <a:avLst/>
            <a:gdLst/>
            <a:ahLst/>
            <a:cxnLst/>
            <a:rect l="l" t="t" r="r" b="b"/>
            <a:pathLst>
              <a:path h="1213485">
                <a:moveTo>
                  <a:pt x="0" y="0"/>
                </a:moveTo>
                <a:lnTo>
                  <a:pt x="0" y="1213103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42238" y="3854195"/>
            <a:ext cx="0" cy="754380"/>
          </a:xfrm>
          <a:custGeom>
            <a:avLst/>
            <a:gdLst/>
            <a:ahLst/>
            <a:cxnLst/>
            <a:rect l="l" t="t" r="r" b="b"/>
            <a:pathLst>
              <a:path h="754379">
                <a:moveTo>
                  <a:pt x="0" y="0"/>
                </a:moveTo>
                <a:lnTo>
                  <a:pt x="0" y="754379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14806" y="419862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54864" y="27432"/>
                </a:moveTo>
                <a:lnTo>
                  <a:pt x="52720" y="16716"/>
                </a:lnTo>
                <a:lnTo>
                  <a:pt x="46863" y="8001"/>
                </a:lnTo>
                <a:lnTo>
                  <a:pt x="38147" y="2143"/>
                </a:lnTo>
                <a:lnTo>
                  <a:pt x="27432" y="0"/>
                </a:lnTo>
                <a:lnTo>
                  <a:pt x="16716" y="2143"/>
                </a:lnTo>
                <a:lnTo>
                  <a:pt x="8001" y="8001"/>
                </a:lnTo>
                <a:lnTo>
                  <a:pt x="2143" y="16716"/>
                </a:lnTo>
                <a:lnTo>
                  <a:pt x="0" y="27432"/>
                </a:lnTo>
                <a:lnTo>
                  <a:pt x="2143" y="38147"/>
                </a:lnTo>
                <a:lnTo>
                  <a:pt x="8001" y="46863"/>
                </a:lnTo>
                <a:lnTo>
                  <a:pt x="16716" y="52720"/>
                </a:lnTo>
                <a:lnTo>
                  <a:pt x="27432" y="54864"/>
                </a:lnTo>
                <a:lnTo>
                  <a:pt x="38147" y="52720"/>
                </a:lnTo>
                <a:lnTo>
                  <a:pt x="46863" y="46863"/>
                </a:lnTo>
                <a:lnTo>
                  <a:pt x="52720" y="38147"/>
                </a:lnTo>
                <a:lnTo>
                  <a:pt x="54864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14806" y="419862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54863" y="27431"/>
                </a:moveTo>
                <a:lnTo>
                  <a:pt x="52720" y="16716"/>
                </a:lnTo>
                <a:lnTo>
                  <a:pt x="46862" y="8000"/>
                </a:lnTo>
                <a:lnTo>
                  <a:pt x="38147" y="2143"/>
                </a:lnTo>
                <a:lnTo>
                  <a:pt x="27431" y="0"/>
                </a:lnTo>
                <a:lnTo>
                  <a:pt x="16716" y="2143"/>
                </a:lnTo>
                <a:lnTo>
                  <a:pt x="8000" y="8000"/>
                </a:lnTo>
                <a:lnTo>
                  <a:pt x="2143" y="16716"/>
                </a:lnTo>
                <a:lnTo>
                  <a:pt x="0" y="27431"/>
                </a:lnTo>
                <a:lnTo>
                  <a:pt x="2143" y="38147"/>
                </a:lnTo>
                <a:lnTo>
                  <a:pt x="8000" y="46862"/>
                </a:lnTo>
                <a:lnTo>
                  <a:pt x="16716" y="52720"/>
                </a:lnTo>
                <a:lnTo>
                  <a:pt x="27431" y="54863"/>
                </a:lnTo>
                <a:lnTo>
                  <a:pt x="38147" y="52720"/>
                </a:lnTo>
                <a:lnTo>
                  <a:pt x="46862" y="46862"/>
                </a:lnTo>
                <a:lnTo>
                  <a:pt x="52720" y="38147"/>
                </a:lnTo>
                <a:lnTo>
                  <a:pt x="54863" y="27431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98314" y="4264151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93386" y="4218432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59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73199" y="4166106"/>
            <a:ext cx="29083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Z</a:t>
            </a:r>
            <a:r>
              <a:rPr sz="950" b="1" spc="10" dirty="0">
                <a:latin typeface="Arial"/>
                <a:cs typeface="Arial"/>
              </a:rPr>
              <a:t>e</a:t>
            </a:r>
            <a:r>
              <a:rPr sz="950" b="1" spc="-5" dirty="0">
                <a:latin typeface="Arial"/>
                <a:cs typeface="Arial"/>
              </a:rPr>
              <a:t>r</a:t>
            </a:r>
            <a:r>
              <a:rPr sz="950" b="1" spc="5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59274" y="4532376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108203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358770" y="4377942"/>
            <a:ext cx="1606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5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26942" y="4043171"/>
            <a:ext cx="104139" cy="111760"/>
          </a:xfrm>
          <a:custGeom>
            <a:avLst/>
            <a:gdLst/>
            <a:ahLst/>
            <a:cxnLst/>
            <a:rect l="l" t="t" r="r" b="b"/>
            <a:pathLst>
              <a:path w="104139" h="111760">
                <a:moveTo>
                  <a:pt x="103631" y="0"/>
                </a:moveTo>
                <a:lnTo>
                  <a:pt x="0" y="1112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23391" y="3890262"/>
            <a:ext cx="1606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5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33906" y="3797808"/>
            <a:ext cx="82550" cy="111760"/>
          </a:xfrm>
          <a:custGeom>
            <a:avLst/>
            <a:gdLst/>
            <a:ahLst/>
            <a:cxnLst/>
            <a:rect l="l" t="t" r="r" b="b"/>
            <a:pathLst>
              <a:path w="82550" h="111760">
                <a:moveTo>
                  <a:pt x="82295" y="0"/>
                </a:moveTo>
                <a:lnTo>
                  <a:pt x="0" y="1112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48643" y="3644898"/>
            <a:ext cx="933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97101" y="4171188"/>
            <a:ext cx="82550" cy="109855"/>
          </a:xfrm>
          <a:custGeom>
            <a:avLst/>
            <a:gdLst/>
            <a:ahLst/>
            <a:cxnLst/>
            <a:rect l="l" t="t" r="r" b="b"/>
            <a:pathLst>
              <a:path w="82550" h="109854">
                <a:moveTo>
                  <a:pt x="82295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710316" y="4016754"/>
            <a:ext cx="933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38250" y="4709159"/>
            <a:ext cx="82550" cy="109855"/>
          </a:xfrm>
          <a:custGeom>
            <a:avLst/>
            <a:gdLst/>
            <a:ahLst/>
            <a:cxnLst/>
            <a:rect l="l" t="t" r="r" b="b"/>
            <a:pathLst>
              <a:path w="82550" h="109854">
                <a:moveTo>
                  <a:pt x="82295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752988" y="4554726"/>
            <a:ext cx="933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563490" y="5242559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21402" y="5198364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59" h="90170">
                <a:moveTo>
                  <a:pt x="137160" y="44196"/>
                </a:moveTo>
                <a:lnTo>
                  <a:pt x="0" y="0"/>
                </a:lnTo>
                <a:lnTo>
                  <a:pt x="0" y="89916"/>
                </a:lnTo>
                <a:lnTo>
                  <a:pt x="137160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69941" y="6225539"/>
            <a:ext cx="93345" cy="109855"/>
          </a:xfrm>
          <a:custGeom>
            <a:avLst/>
            <a:gdLst/>
            <a:ahLst/>
            <a:cxnLst/>
            <a:rect l="l" t="t" r="r" b="b"/>
            <a:pathLst>
              <a:path w="93345" h="109854">
                <a:moveTo>
                  <a:pt x="92963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358770" y="6071105"/>
            <a:ext cx="1606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5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523109" y="5766815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18182" y="5721096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07969" y="4939283"/>
            <a:ext cx="687705" cy="830580"/>
          </a:xfrm>
          <a:custGeom>
            <a:avLst/>
            <a:gdLst/>
            <a:ahLst/>
            <a:cxnLst/>
            <a:rect l="l" t="t" r="r" b="b"/>
            <a:pathLst>
              <a:path w="687704" h="830579">
                <a:moveTo>
                  <a:pt x="0" y="830579"/>
                </a:moveTo>
                <a:lnTo>
                  <a:pt x="542543" y="827531"/>
                </a:lnTo>
                <a:lnTo>
                  <a:pt x="542543" y="0"/>
                </a:lnTo>
                <a:lnTo>
                  <a:pt x="68732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84626" y="4893564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79497" y="5711951"/>
            <a:ext cx="82550" cy="109855"/>
          </a:xfrm>
          <a:custGeom>
            <a:avLst/>
            <a:gdLst/>
            <a:ahLst/>
            <a:cxnLst/>
            <a:rect l="l" t="t" r="r" b="b"/>
            <a:pathLst>
              <a:path w="82550" h="109854">
                <a:moveTo>
                  <a:pt x="82295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545467" y="5559041"/>
            <a:ext cx="1619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Arial"/>
                <a:cs typeface="Arial"/>
              </a:rPr>
              <a:t>1</a:t>
            </a:r>
            <a:r>
              <a:rPr sz="950" b="1" spc="5" dirty="0">
                <a:latin typeface="Arial"/>
                <a:cs typeface="Arial"/>
              </a:rPr>
              <a:t>6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425318" y="5711951"/>
            <a:ext cx="120650" cy="109855"/>
          </a:xfrm>
          <a:custGeom>
            <a:avLst/>
            <a:gdLst/>
            <a:ahLst/>
            <a:cxnLst/>
            <a:rect l="l" t="t" r="r" b="b"/>
            <a:pathLst>
              <a:path w="120650" h="109854">
                <a:moveTo>
                  <a:pt x="120395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433959" y="5559041"/>
            <a:ext cx="1619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98314" y="4581144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4">
                <a:moveTo>
                  <a:pt x="0" y="0"/>
                </a:moveTo>
                <a:lnTo>
                  <a:pt x="33680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24450" y="4535424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90" h="91439">
                <a:moveTo>
                  <a:pt x="135636" y="45720"/>
                </a:moveTo>
                <a:lnTo>
                  <a:pt x="0" y="0"/>
                </a:lnTo>
                <a:lnTo>
                  <a:pt x="0" y="91440"/>
                </a:lnTo>
                <a:lnTo>
                  <a:pt x="135636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40202" y="4608576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>
                <a:moveTo>
                  <a:pt x="0" y="0"/>
                </a:moveTo>
                <a:lnTo>
                  <a:pt x="353567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83102" y="4562855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89" h="91439">
                <a:moveTo>
                  <a:pt x="135636" y="45720"/>
                </a:moveTo>
                <a:lnTo>
                  <a:pt x="0" y="0"/>
                </a:lnTo>
                <a:lnTo>
                  <a:pt x="0" y="91440"/>
                </a:lnTo>
                <a:lnTo>
                  <a:pt x="135636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56025" y="4608576"/>
            <a:ext cx="2289175" cy="634365"/>
          </a:xfrm>
          <a:custGeom>
            <a:avLst/>
            <a:gdLst/>
            <a:ahLst/>
            <a:cxnLst/>
            <a:rect l="l" t="t" r="r" b="b"/>
            <a:pathLst>
              <a:path w="2289175" h="634364">
                <a:moveTo>
                  <a:pt x="0" y="0"/>
                </a:moveTo>
                <a:lnTo>
                  <a:pt x="0" y="633983"/>
                </a:lnTo>
                <a:lnTo>
                  <a:pt x="2289047" y="633983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42238" y="4608576"/>
            <a:ext cx="1103630" cy="1158240"/>
          </a:xfrm>
          <a:custGeom>
            <a:avLst/>
            <a:gdLst/>
            <a:ahLst/>
            <a:cxnLst/>
            <a:rect l="l" t="t" r="r" b="b"/>
            <a:pathLst>
              <a:path w="1103629" h="1158239">
                <a:moveTo>
                  <a:pt x="0" y="0"/>
                </a:moveTo>
                <a:lnTo>
                  <a:pt x="0" y="1158239"/>
                </a:lnTo>
                <a:lnTo>
                  <a:pt x="1103375" y="1158239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07452" y="4729238"/>
            <a:ext cx="69570" cy="69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57706" y="5507735"/>
            <a:ext cx="5382895" cy="772795"/>
          </a:xfrm>
          <a:custGeom>
            <a:avLst/>
            <a:gdLst/>
            <a:ahLst/>
            <a:cxnLst/>
            <a:rect l="l" t="t" r="r" b="b"/>
            <a:pathLst>
              <a:path w="5382895" h="772795">
                <a:moveTo>
                  <a:pt x="0" y="772667"/>
                </a:moveTo>
                <a:lnTo>
                  <a:pt x="5382767" y="772667"/>
                </a:lnTo>
                <a:lnTo>
                  <a:pt x="5382767" y="0"/>
                </a:lnTo>
                <a:lnTo>
                  <a:pt x="5178551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21786" y="4443984"/>
            <a:ext cx="219710" cy="661670"/>
          </a:xfrm>
          <a:custGeom>
            <a:avLst/>
            <a:gdLst/>
            <a:ahLst/>
            <a:cxnLst/>
            <a:rect l="l" t="t" r="r" b="b"/>
            <a:pathLst>
              <a:path w="219710" h="661670">
                <a:moveTo>
                  <a:pt x="219456" y="551688"/>
                </a:moveTo>
                <a:lnTo>
                  <a:pt x="219456" y="109728"/>
                </a:lnTo>
                <a:lnTo>
                  <a:pt x="210883" y="66865"/>
                </a:lnTo>
                <a:lnTo>
                  <a:pt x="187452" y="32004"/>
                </a:lnTo>
                <a:lnTo>
                  <a:pt x="152590" y="8572"/>
                </a:lnTo>
                <a:lnTo>
                  <a:pt x="109728" y="0"/>
                </a:lnTo>
                <a:lnTo>
                  <a:pt x="66865" y="8572"/>
                </a:lnTo>
                <a:lnTo>
                  <a:pt x="32004" y="32004"/>
                </a:lnTo>
                <a:lnTo>
                  <a:pt x="8572" y="66865"/>
                </a:lnTo>
                <a:lnTo>
                  <a:pt x="0" y="109728"/>
                </a:lnTo>
                <a:lnTo>
                  <a:pt x="0" y="551688"/>
                </a:lnTo>
                <a:lnTo>
                  <a:pt x="8572" y="594550"/>
                </a:lnTo>
                <a:lnTo>
                  <a:pt x="32004" y="629412"/>
                </a:lnTo>
                <a:lnTo>
                  <a:pt x="66865" y="652843"/>
                </a:lnTo>
                <a:lnTo>
                  <a:pt x="109728" y="661416"/>
                </a:lnTo>
                <a:lnTo>
                  <a:pt x="152590" y="652843"/>
                </a:lnTo>
                <a:lnTo>
                  <a:pt x="187452" y="629412"/>
                </a:lnTo>
                <a:lnTo>
                  <a:pt x="210883" y="594550"/>
                </a:lnTo>
                <a:lnTo>
                  <a:pt x="219456" y="5516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21786" y="4443983"/>
            <a:ext cx="219710" cy="661670"/>
          </a:xfrm>
          <a:custGeom>
            <a:avLst/>
            <a:gdLst/>
            <a:ahLst/>
            <a:cxnLst/>
            <a:rect l="l" t="t" r="r" b="b"/>
            <a:pathLst>
              <a:path w="219710" h="661670">
                <a:moveTo>
                  <a:pt x="109727" y="661415"/>
                </a:moveTo>
                <a:lnTo>
                  <a:pt x="152590" y="652843"/>
                </a:lnTo>
                <a:lnTo>
                  <a:pt x="187451" y="629411"/>
                </a:lnTo>
                <a:lnTo>
                  <a:pt x="210883" y="594550"/>
                </a:lnTo>
                <a:lnTo>
                  <a:pt x="219455" y="551687"/>
                </a:lnTo>
                <a:lnTo>
                  <a:pt x="219455" y="109727"/>
                </a:lnTo>
                <a:lnTo>
                  <a:pt x="210883" y="66865"/>
                </a:lnTo>
                <a:lnTo>
                  <a:pt x="187451" y="32003"/>
                </a:lnTo>
                <a:lnTo>
                  <a:pt x="152590" y="8572"/>
                </a:lnTo>
                <a:lnTo>
                  <a:pt x="109727" y="0"/>
                </a:lnTo>
                <a:lnTo>
                  <a:pt x="66865" y="8572"/>
                </a:lnTo>
                <a:lnTo>
                  <a:pt x="32003" y="32003"/>
                </a:lnTo>
                <a:lnTo>
                  <a:pt x="8572" y="66865"/>
                </a:lnTo>
                <a:lnTo>
                  <a:pt x="0" y="109727"/>
                </a:lnTo>
                <a:lnTo>
                  <a:pt x="0" y="551687"/>
                </a:lnTo>
                <a:lnTo>
                  <a:pt x="8572" y="594550"/>
                </a:lnTo>
                <a:lnTo>
                  <a:pt x="32003" y="629411"/>
                </a:lnTo>
                <a:lnTo>
                  <a:pt x="66865" y="652843"/>
                </a:lnTo>
                <a:lnTo>
                  <a:pt x="109727" y="661415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167003" y="4528818"/>
            <a:ext cx="127000" cy="466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" marR="5080" indent="-7620" algn="just">
              <a:lnSpc>
                <a:spcPct val="101600"/>
              </a:lnSpc>
              <a:spcBef>
                <a:spcPts val="90"/>
              </a:spcBef>
            </a:pPr>
            <a:r>
              <a:rPr sz="950" b="1" dirty="0">
                <a:latin typeface="Arial"/>
                <a:cs typeface="Arial"/>
              </a:rPr>
              <a:t>M  U  X</a:t>
            </a:r>
            <a:endParaRPr sz="9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721240" y="4573790"/>
            <a:ext cx="69570" cy="6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22013" y="4709159"/>
            <a:ext cx="114300" cy="109855"/>
          </a:xfrm>
          <a:custGeom>
            <a:avLst/>
            <a:gdLst/>
            <a:ahLst/>
            <a:cxnLst/>
            <a:rect l="l" t="t" r="r" b="b"/>
            <a:pathLst>
              <a:path w="114300" h="109854">
                <a:moveTo>
                  <a:pt x="114299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426082" y="4554726"/>
            <a:ext cx="1606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5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023482" y="5149596"/>
            <a:ext cx="220979" cy="661670"/>
          </a:xfrm>
          <a:custGeom>
            <a:avLst/>
            <a:gdLst/>
            <a:ahLst/>
            <a:cxnLst/>
            <a:rect l="l" t="t" r="r" b="b"/>
            <a:pathLst>
              <a:path w="220979" h="661670">
                <a:moveTo>
                  <a:pt x="220980" y="551688"/>
                </a:moveTo>
                <a:lnTo>
                  <a:pt x="220980" y="109728"/>
                </a:lnTo>
                <a:lnTo>
                  <a:pt x="212169" y="66865"/>
                </a:lnTo>
                <a:lnTo>
                  <a:pt x="188214" y="32004"/>
                </a:lnTo>
                <a:lnTo>
                  <a:pt x="152828" y="8572"/>
                </a:lnTo>
                <a:lnTo>
                  <a:pt x="109728" y="0"/>
                </a:lnTo>
                <a:lnTo>
                  <a:pt x="66865" y="8572"/>
                </a:lnTo>
                <a:lnTo>
                  <a:pt x="32004" y="32004"/>
                </a:lnTo>
                <a:lnTo>
                  <a:pt x="8572" y="66865"/>
                </a:lnTo>
                <a:lnTo>
                  <a:pt x="0" y="109728"/>
                </a:lnTo>
                <a:lnTo>
                  <a:pt x="0" y="551688"/>
                </a:lnTo>
                <a:lnTo>
                  <a:pt x="8572" y="594550"/>
                </a:lnTo>
                <a:lnTo>
                  <a:pt x="32004" y="629412"/>
                </a:lnTo>
                <a:lnTo>
                  <a:pt x="66865" y="652843"/>
                </a:lnTo>
                <a:lnTo>
                  <a:pt x="109728" y="661416"/>
                </a:lnTo>
                <a:lnTo>
                  <a:pt x="152828" y="652843"/>
                </a:lnTo>
                <a:lnTo>
                  <a:pt x="188214" y="629412"/>
                </a:lnTo>
                <a:lnTo>
                  <a:pt x="212169" y="594550"/>
                </a:lnTo>
                <a:lnTo>
                  <a:pt x="220980" y="5516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023481" y="5149595"/>
            <a:ext cx="220979" cy="661670"/>
          </a:xfrm>
          <a:custGeom>
            <a:avLst/>
            <a:gdLst/>
            <a:ahLst/>
            <a:cxnLst/>
            <a:rect l="l" t="t" r="r" b="b"/>
            <a:pathLst>
              <a:path w="220979" h="661670">
                <a:moveTo>
                  <a:pt x="109727" y="661415"/>
                </a:moveTo>
                <a:lnTo>
                  <a:pt x="152828" y="652843"/>
                </a:lnTo>
                <a:lnTo>
                  <a:pt x="188213" y="629411"/>
                </a:lnTo>
                <a:lnTo>
                  <a:pt x="212169" y="594550"/>
                </a:lnTo>
                <a:lnTo>
                  <a:pt x="220979" y="551687"/>
                </a:lnTo>
                <a:lnTo>
                  <a:pt x="220979" y="109727"/>
                </a:lnTo>
                <a:lnTo>
                  <a:pt x="212169" y="66865"/>
                </a:lnTo>
                <a:lnTo>
                  <a:pt x="188213" y="32003"/>
                </a:lnTo>
                <a:lnTo>
                  <a:pt x="152828" y="8572"/>
                </a:lnTo>
                <a:lnTo>
                  <a:pt x="109727" y="0"/>
                </a:lnTo>
                <a:lnTo>
                  <a:pt x="66865" y="8572"/>
                </a:lnTo>
                <a:lnTo>
                  <a:pt x="32003" y="32003"/>
                </a:lnTo>
                <a:lnTo>
                  <a:pt x="8572" y="66865"/>
                </a:lnTo>
                <a:lnTo>
                  <a:pt x="0" y="109727"/>
                </a:lnTo>
                <a:lnTo>
                  <a:pt x="0" y="551687"/>
                </a:lnTo>
                <a:lnTo>
                  <a:pt x="8572" y="594550"/>
                </a:lnTo>
                <a:lnTo>
                  <a:pt x="32003" y="629411"/>
                </a:lnTo>
                <a:lnTo>
                  <a:pt x="66865" y="652843"/>
                </a:lnTo>
                <a:lnTo>
                  <a:pt x="109727" y="661415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9070222" y="5234429"/>
            <a:ext cx="127000" cy="3200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415" marR="5080" indent="-6350">
              <a:lnSpc>
                <a:spcPct val="102099"/>
              </a:lnSpc>
              <a:spcBef>
                <a:spcPts val="85"/>
              </a:spcBef>
            </a:pPr>
            <a:r>
              <a:rPr sz="950" b="1" spc="5" dirty="0">
                <a:latin typeface="Arial"/>
                <a:cs typeface="Arial"/>
              </a:rPr>
              <a:t>M  U</a:t>
            </a:r>
            <a:endParaRPr sz="9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079365" y="5528561"/>
            <a:ext cx="107314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X</a:t>
            </a:r>
            <a:endParaRPr sz="9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782690" y="5286755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886322" y="5242560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59" h="90170">
                <a:moveTo>
                  <a:pt x="137160" y="44196"/>
                </a:moveTo>
                <a:lnTo>
                  <a:pt x="0" y="0"/>
                </a:lnTo>
                <a:lnTo>
                  <a:pt x="0" y="89916"/>
                </a:lnTo>
                <a:lnTo>
                  <a:pt x="137160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39373" y="4546358"/>
            <a:ext cx="69570" cy="69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14094" y="4349496"/>
            <a:ext cx="219710" cy="551815"/>
          </a:xfrm>
          <a:custGeom>
            <a:avLst/>
            <a:gdLst/>
            <a:ahLst/>
            <a:cxnLst/>
            <a:rect l="l" t="t" r="r" b="b"/>
            <a:pathLst>
              <a:path w="219710" h="551814">
                <a:moveTo>
                  <a:pt x="219456" y="441960"/>
                </a:moveTo>
                <a:lnTo>
                  <a:pt x="219456" y="111252"/>
                </a:lnTo>
                <a:lnTo>
                  <a:pt x="210883" y="68151"/>
                </a:lnTo>
                <a:lnTo>
                  <a:pt x="187452" y="32766"/>
                </a:lnTo>
                <a:lnTo>
                  <a:pt x="152590" y="8810"/>
                </a:lnTo>
                <a:lnTo>
                  <a:pt x="109728" y="0"/>
                </a:lnTo>
                <a:lnTo>
                  <a:pt x="66865" y="8810"/>
                </a:lnTo>
                <a:lnTo>
                  <a:pt x="32004" y="32766"/>
                </a:lnTo>
                <a:lnTo>
                  <a:pt x="8572" y="68151"/>
                </a:lnTo>
                <a:lnTo>
                  <a:pt x="0" y="111252"/>
                </a:lnTo>
                <a:lnTo>
                  <a:pt x="0" y="441960"/>
                </a:lnTo>
                <a:lnTo>
                  <a:pt x="8572" y="484822"/>
                </a:lnTo>
                <a:lnTo>
                  <a:pt x="32004" y="519684"/>
                </a:lnTo>
                <a:lnTo>
                  <a:pt x="66865" y="543115"/>
                </a:lnTo>
                <a:lnTo>
                  <a:pt x="109728" y="551688"/>
                </a:lnTo>
                <a:lnTo>
                  <a:pt x="152590" y="543115"/>
                </a:lnTo>
                <a:lnTo>
                  <a:pt x="187452" y="519684"/>
                </a:lnTo>
                <a:lnTo>
                  <a:pt x="210883" y="484822"/>
                </a:lnTo>
                <a:lnTo>
                  <a:pt x="219456" y="441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14094" y="4349495"/>
            <a:ext cx="219710" cy="551815"/>
          </a:xfrm>
          <a:custGeom>
            <a:avLst/>
            <a:gdLst/>
            <a:ahLst/>
            <a:cxnLst/>
            <a:rect l="l" t="t" r="r" b="b"/>
            <a:pathLst>
              <a:path w="219710" h="551814">
                <a:moveTo>
                  <a:pt x="109727" y="551687"/>
                </a:moveTo>
                <a:lnTo>
                  <a:pt x="152590" y="543115"/>
                </a:lnTo>
                <a:lnTo>
                  <a:pt x="187451" y="519683"/>
                </a:lnTo>
                <a:lnTo>
                  <a:pt x="210883" y="484822"/>
                </a:lnTo>
                <a:lnTo>
                  <a:pt x="219455" y="441959"/>
                </a:lnTo>
                <a:lnTo>
                  <a:pt x="219455" y="111251"/>
                </a:lnTo>
                <a:lnTo>
                  <a:pt x="210883" y="68151"/>
                </a:lnTo>
                <a:lnTo>
                  <a:pt x="187451" y="32765"/>
                </a:lnTo>
                <a:lnTo>
                  <a:pt x="152590" y="8810"/>
                </a:lnTo>
                <a:lnTo>
                  <a:pt x="109727" y="0"/>
                </a:lnTo>
                <a:lnTo>
                  <a:pt x="66865" y="8810"/>
                </a:lnTo>
                <a:lnTo>
                  <a:pt x="32003" y="32765"/>
                </a:lnTo>
                <a:lnTo>
                  <a:pt x="8572" y="68151"/>
                </a:lnTo>
                <a:lnTo>
                  <a:pt x="0" y="111251"/>
                </a:lnTo>
                <a:lnTo>
                  <a:pt x="0" y="441959"/>
                </a:lnTo>
                <a:lnTo>
                  <a:pt x="8572" y="484822"/>
                </a:lnTo>
                <a:lnTo>
                  <a:pt x="32003" y="519683"/>
                </a:lnTo>
                <a:lnTo>
                  <a:pt x="66865" y="543115"/>
                </a:lnTo>
                <a:lnTo>
                  <a:pt x="109727" y="551687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059311" y="4379466"/>
            <a:ext cx="127000" cy="466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" marR="5080" indent="-7620" algn="just">
              <a:lnSpc>
                <a:spcPct val="101600"/>
              </a:lnSpc>
              <a:spcBef>
                <a:spcPts val="90"/>
              </a:spcBef>
            </a:pPr>
            <a:r>
              <a:rPr sz="950" b="1" dirty="0">
                <a:latin typeface="Arial"/>
                <a:cs typeface="Arial"/>
              </a:rPr>
              <a:t>M  U  X</a:t>
            </a:r>
            <a:endParaRPr sz="95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233550" y="462533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13382" y="4579620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50542" y="3671316"/>
            <a:ext cx="1089660" cy="1544320"/>
          </a:xfrm>
          <a:custGeom>
            <a:avLst/>
            <a:gdLst/>
            <a:ahLst/>
            <a:cxnLst/>
            <a:rect l="l" t="t" r="r" b="b"/>
            <a:pathLst>
              <a:path w="1089660" h="1544320">
                <a:moveTo>
                  <a:pt x="0" y="0"/>
                </a:moveTo>
                <a:lnTo>
                  <a:pt x="0" y="1543812"/>
                </a:lnTo>
                <a:lnTo>
                  <a:pt x="1089660" y="1543812"/>
                </a:lnTo>
                <a:lnTo>
                  <a:pt x="1089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50542" y="3671315"/>
            <a:ext cx="1089660" cy="1544320"/>
          </a:xfrm>
          <a:custGeom>
            <a:avLst/>
            <a:gdLst/>
            <a:ahLst/>
            <a:cxnLst/>
            <a:rect l="l" t="t" r="r" b="b"/>
            <a:pathLst>
              <a:path w="1089660" h="1544320">
                <a:moveTo>
                  <a:pt x="0" y="1543811"/>
                </a:moveTo>
                <a:lnTo>
                  <a:pt x="1089659" y="1543811"/>
                </a:lnTo>
                <a:lnTo>
                  <a:pt x="1089659" y="0"/>
                </a:lnTo>
                <a:lnTo>
                  <a:pt x="0" y="0"/>
                </a:lnTo>
                <a:lnTo>
                  <a:pt x="0" y="1543811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586615" y="3350324"/>
            <a:ext cx="806450" cy="6496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775"/>
              </a:spcBef>
            </a:pPr>
            <a:r>
              <a:rPr sz="1150" spc="5" dirty="0">
                <a:latin typeface="Arial"/>
                <a:cs typeface="Arial"/>
              </a:rPr>
              <a:t>R</a:t>
            </a:r>
            <a:r>
              <a:rPr sz="1150" spc="-10" dirty="0">
                <a:latin typeface="Arial"/>
                <a:cs typeface="Arial"/>
              </a:rPr>
              <a:t>e</a:t>
            </a:r>
            <a:r>
              <a:rPr sz="1150" spc="5" dirty="0">
                <a:latin typeface="Arial"/>
                <a:cs typeface="Arial"/>
              </a:rPr>
              <a:t>g</a:t>
            </a:r>
            <a:r>
              <a:rPr sz="1150" spc="-10" dirty="0">
                <a:latin typeface="Arial"/>
                <a:cs typeface="Arial"/>
              </a:rPr>
              <a:t>i</a:t>
            </a:r>
            <a:r>
              <a:rPr sz="1150" spc="10" dirty="0">
                <a:latin typeface="Arial"/>
                <a:cs typeface="Arial"/>
              </a:rPr>
              <a:t>s</a:t>
            </a:r>
            <a:r>
              <a:rPr sz="1150" spc="-15" dirty="0">
                <a:latin typeface="Arial"/>
                <a:cs typeface="Arial"/>
              </a:rPr>
              <a:t>t</a:t>
            </a:r>
            <a:r>
              <a:rPr sz="1150" spc="5" dirty="0">
                <a:latin typeface="Arial"/>
                <a:cs typeface="Arial"/>
              </a:rPr>
              <a:t>os</a:t>
            </a:r>
            <a:endParaRPr sz="1150">
              <a:latin typeface="Arial"/>
              <a:cs typeface="Arial"/>
            </a:endParaRPr>
          </a:p>
          <a:p>
            <a:pPr marL="12700" marR="350520">
              <a:lnSpc>
                <a:spcPct val="101099"/>
              </a:lnSpc>
              <a:spcBef>
                <a:spcPts val="550"/>
              </a:spcBef>
            </a:pPr>
            <a:r>
              <a:rPr sz="950" b="1" dirty="0">
                <a:latin typeface="Arial"/>
                <a:cs typeface="Arial"/>
              </a:rPr>
              <a:t>Read  Reg.</a:t>
            </a:r>
            <a:r>
              <a:rPr sz="950" b="1" spc="-7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#1</a:t>
            </a:r>
            <a:endParaRPr sz="9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586615" y="4975349"/>
            <a:ext cx="63119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dirty="0">
                <a:latin typeface="Arial"/>
                <a:cs typeface="Arial"/>
              </a:rPr>
              <a:t>Write</a:t>
            </a:r>
            <a:r>
              <a:rPr sz="950" b="1" spc="-5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Data</a:t>
            </a:r>
            <a:endParaRPr sz="9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305943" y="3940554"/>
            <a:ext cx="3257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R</a:t>
            </a:r>
            <a:r>
              <a:rPr sz="950" b="1" spc="10" dirty="0">
                <a:latin typeface="Arial"/>
                <a:cs typeface="Arial"/>
              </a:rPr>
              <a:t>ea</a:t>
            </a:r>
            <a:r>
              <a:rPr sz="950" b="1" spc="5" dirty="0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170307" y="4086858"/>
            <a:ext cx="46100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dirty="0">
                <a:latin typeface="Arial"/>
                <a:cs typeface="Arial"/>
              </a:rPr>
              <a:t>Data</a:t>
            </a:r>
            <a:r>
              <a:rPr sz="950" b="1" spc="-5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#1</a:t>
            </a:r>
            <a:endParaRPr sz="9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170307" y="4451094"/>
            <a:ext cx="461645" cy="31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5255">
              <a:lnSpc>
                <a:spcPct val="101099"/>
              </a:lnSpc>
              <a:spcBef>
                <a:spcPts val="95"/>
              </a:spcBef>
            </a:pPr>
            <a:r>
              <a:rPr sz="950" b="1" spc="5" dirty="0">
                <a:latin typeface="Arial"/>
                <a:cs typeface="Arial"/>
              </a:rPr>
              <a:t>R</a:t>
            </a:r>
            <a:r>
              <a:rPr sz="950" b="1" spc="10" dirty="0">
                <a:latin typeface="Arial"/>
                <a:cs typeface="Arial"/>
              </a:rPr>
              <a:t>ea</a:t>
            </a:r>
            <a:r>
              <a:rPr sz="950" b="1" dirty="0">
                <a:latin typeface="Arial"/>
                <a:cs typeface="Arial"/>
              </a:rPr>
              <a:t>d  Data</a:t>
            </a:r>
            <a:r>
              <a:rPr sz="950" b="1" spc="-7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#2</a:t>
            </a:r>
            <a:endParaRPr sz="95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834262" y="4226051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555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799476" y="4194314"/>
            <a:ext cx="69570" cy="69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42238" y="4764023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5">
                <a:moveTo>
                  <a:pt x="0" y="0"/>
                </a:moveTo>
                <a:lnTo>
                  <a:pt x="24536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876934" y="4718304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82318" y="4570476"/>
            <a:ext cx="82550" cy="109855"/>
          </a:xfrm>
          <a:custGeom>
            <a:avLst/>
            <a:gdLst/>
            <a:ahLst/>
            <a:cxnLst/>
            <a:rect l="l" t="t" r="r" b="b"/>
            <a:pathLst>
              <a:path w="82550" h="109854">
                <a:moveTo>
                  <a:pt x="82295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4297055" y="4039614"/>
            <a:ext cx="750570" cy="7023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1625" marR="5080">
              <a:lnSpc>
                <a:spcPct val="102099"/>
              </a:lnSpc>
              <a:spcBef>
                <a:spcPts val="85"/>
              </a:spcBef>
            </a:pPr>
            <a:r>
              <a:rPr sz="950" b="1" dirty="0">
                <a:latin typeface="Arial"/>
                <a:cs typeface="Arial"/>
              </a:rPr>
              <a:t>Read  Reg.</a:t>
            </a:r>
            <a:r>
              <a:rPr sz="950" b="1" spc="-7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#2</a:t>
            </a:r>
            <a:endParaRPr sz="950">
              <a:latin typeface="Arial"/>
              <a:cs typeface="Arial"/>
            </a:endParaRPr>
          </a:p>
          <a:p>
            <a:pPr marL="301625" marR="133985" indent="-289560">
              <a:lnSpc>
                <a:spcPct val="101099"/>
              </a:lnSpc>
              <a:spcBef>
                <a:spcPts val="705"/>
              </a:spcBef>
              <a:tabLst>
                <a:tab pos="301625" algn="l"/>
              </a:tabLst>
            </a:pPr>
            <a:r>
              <a:rPr sz="1425" b="1" spc="7" baseline="2923" dirty="0">
                <a:latin typeface="Arial"/>
                <a:cs typeface="Arial"/>
              </a:rPr>
              <a:t>5	</a:t>
            </a:r>
            <a:r>
              <a:rPr sz="950" b="1" spc="-5" dirty="0">
                <a:latin typeface="Arial"/>
                <a:cs typeface="Arial"/>
              </a:rPr>
              <a:t>W</a:t>
            </a:r>
            <a:r>
              <a:rPr sz="950" b="1" spc="10" dirty="0">
                <a:latin typeface="Arial"/>
                <a:cs typeface="Arial"/>
              </a:rPr>
              <a:t>r</a:t>
            </a:r>
            <a:r>
              <a:rPr sz="950" b="1" spc="-5" dirty="0">
                <a:latin typeface="Arial"/>
                <a:cs typeface="Arial"/>
              </a:rPr>
              <a:t>i</a:t>
            </a:r>
            <a:r>
              <a:rPr sz="950" b="1" dirty="0">
                <a:latin typeface="Arial"/>
                <a:cs typeface="Arial"/>
              </a:rPr>
              <a:t>te  Reg.</a:t>
            </a:r>
            <a:endParaRPr sz="95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572633" y="4581144"/>
            <a:ext cx="1312545" cy="1092835"/>
          </a:xfrm>
          <a:custGeom>
            <a:avLst/>
            <a:gdLst/>
            <a:ahLst/>
            <a:cxnLst/>
            <a:rect l="l" t="t" r="r" b="b"/>
            <a:pathLst>
              <a:path w="1312545" h="1092835">
                <a:moveTo>
                  <a:pt x="0" y="0"/>
                </a:moveTo>
                <a:lnTo>
                  <a:pt x="0" y="1092707"/>
                </a:lnTo>
                <a:lnTo>
                  <a:pt x="1312163" y="1092707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874130" y="5628132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90" h="91439">
                <a:moveTo>
                  <a:pt x="135636" y="45720"/>
                </a:moveTo>
                <a:lnTo>
                  <a:pt x="0" y="0"/>
                </a:lnTo>
                <a:lnTo>
                  <a:pt x="0" y="91440"/>
                </a:lnTo>
                <a:lnTo>
                  <a:pt x="135636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46497" y="5204459"/>
            <a:ext cx="102235" cy="111760"/>
          </a:xfrm>
          <a:custGeom>
            <a:avLst/>
            <a:gdLst/>
            <a:ahLst/>
            <a:cxnLst/>
            <a:rect l="l" t="t" r="r" b="b"/>
            <a:pathLst>
              <a:path w="102234" h="111760">
                <a:moveTo>
                  <a:pt x="102107" y="0"/>
                </a:moveTo>
                <a:lnTo>
                  <a:pt x="0" y="1112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7241423" y="5051549"/>
            <a:ext cx="1619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813426" y="5632703"/>
            <a:ext cx="102235" cy="109855"/>
          </a:xfrm>
          <a:custGeom>
            <a:avLst/>
            <a:gdLst/>
            <a:ahLst/>
            <a:cxnLst/>
            <a:rect l="l" t="t" r="r" b="b"/>
            <a:pathLst>
              <a:path w="102234" h="109854">
                <a:moveTo>
                  <a:pt x="102107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7808350" y="5478269"/>
            <a:ext cx="1619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760086" y="4140708"/>
            <a:ext cx="889000" cy="1323340"/>
          </a:xfrm>
          <a:custGeom>
            <a:avLst/>
            <a:gdLst/>
            <a:ahLst/>
            <a:cxnLst/>
            <a:rect l="l" t="t" r="r" b="b"/>
            <a:pathLst>
              <a:path w="889000" h="1323339">
                <a:moveTo>
                  <a:pt x="0" y="0"/>
                </a:moveTo>
                <a:lnTo>
                  <a:pt x="0" y="1322832"/>
                </a:lnTo>
                <a:lnTo>
                  <a:pt x="888492" y="1322832"/>
                </a:lnTo>
                <a:lnTo>
                  <a:pt x="888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760086" y="4140707"/>
            <a:ext cx="889000" cy="1323340"/>
          </a:xfrm>
          <a:custGeom>
            <a:avLst/>
            <a:gdLst/>
            <a:ahLst/>
            <a:cxnLst/>
            <a:rect l="l" t="t" r="r" b="b"/>
            <a:pathLst>
              <a:path w="889000" h="1323339">
                <a:moveTo>
                  <a:pt x="0" y="1322831"/>
                </a:moveTo>
                <a:lnTo>
                  <a:pt x="888491" y="1322831"/>
                </a:lnTo>
                <a:lnTo>
                  <a:pt x="888491" y="0"/>
                </a:lnTo>
                <a:lnTo>
                  <a:pt x="0" y="0"/>
                </a:lnTo>
                <a:lnTo>
                  <a:pt x="0" y="1322831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7750438" y="3846066"/>
            <a:ext cx="90868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latin typeface="Arial"/>
                <a:cs typeface="Arial"/>
              </a:rPr>
              <a:t>Data</a:t>
            </a:r>
            <a:r>
              <a:rPr sz="1150" spc="-7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Memory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796158" y="4489194"/>
            <a:ext cx="5156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Add</a:t>
            </a:r>
            <a:r>
              <a:rPr sz="950" b="1" spc="10" dirty="0">
                <a:latin typeface="Arial"/>
                <a:cs typeface="Arial"/>
              </a:rPr>
              <a:t>r</a:t>
            </a:r>
            <a:r>
              <a:rPr sz="950" b="1" spc="-5" dirty="0">
                <a:latin typeface="Arial"/>
                <a:cs typeface="Arial"/>
              </a:rPr>
              <a:t>e</a:t>
            </a:r>
            <a:r>
              <a:rPr sz="950" b="1" spc="10" dirty="0">
                <a:latin typeface="Arial"/>
                <a:cs typeface="Arial"/>
              </a:rPr>
              <a:t>s</a:t>
            </a:r>
            <a:r>
              <a:rPr sz="950" b="1" spc="5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796158" y="5071361"/>
            <a:ext cx="331470" cy="31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5"/>
              </a:spcBef>
            </a:pPr>
            <a:r>
              <a:rPr sz="950" b="1" spc="10" dirty="0">
                <a:latin typeface="Arial"/>
                <a:cs typeface="Arial"/>
              </a:rPr>
              <a:t>W</a:t>
            </a:r>
            <a:r>
              <a:rPr sz="950" b="1" spc="-5" dirty="0">
                <a:latin typeface="Arial"/>
                <a:cs typeface="Arial"/>
              </a:rPr>
              <a:t>r</a:t>
            </a:r>
            <a:r>
              <a:rPr sz="950" b="1" spc="5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t</a:t>
            </a:r>
            <a:r>
              <a:rPr sz="950" b="1" dirty="0">
                <a:latin typeface="Arial"/>
                <a:cs typeface="Arial"/>
              </a:rPr>
              <a:t>e  </a:t>
            </a:r>
            <a:r>
              <a:rPr sz="950" b="1" spc="5" dirty="0">
                <a:latin typeface="Arial"/>
                <a:cs typeface="Arial"/>
              </a:rPr>
              <a:t>Data</a:t>
            </a:r>
            <a:endParaRPr sz="9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286886" y="4632450"/>
            <a:ext cx="325120" cy="3200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720" marR="5080" indent="-33655">
              <a:lnSpc>
                <a:spcPct val="102099"/>
              </a:lnSpc>
              <a:spcBef>
                <a:spcPts val="85"/>
              </a:spcBef>
            </a:pPr>
            <a:r>
              <a:rPr sz="950" b="1" spc="5" dirty="0">
                <a:latin typeface="Arial"/>
                <a:cs typeface="Arial"/>
              </a:rPr>
              <a:t>R</a:t>
            </a:r>
            <a:r>
              <a:rPr sz="950" b="1" spc="10" dirty="0">
                <a:latin typeface="Arial"/>
                <a:cs typeface="Arial"/>
              </a:rPr>
              <a:t>e</a:t>
            </a:r>
            <a:r>
              <a:rPr sz="950" b="1" spc="-5" dirty="0">
                <a:latin typeface="Arial"/>
                <a:cs typeface="Arial"/>
              </a:rPr>
              <a:t>a</a:t>
            </a:r>
            <a:r>
              <a:rPr sz="950" b="1" dirty="0">
                <a:latin typeface="Arial"/>
                <a:cs typeface="Arial"/>
              </a:rPr>
              <a:t>d  D</a:t>
            </a:r>
            <a:r>
              <a:rPr sz="950" b="1" spc="10" dirty="0">
                <a:latin typeface="Arial"/>
                <a:cs typeface="Arial"/>
              </a:rPr>
              <a:t>a</a:t>
            </a:r>
            <a:r>
              <a:rPr sz="950" b="1" dirty="0">
                <a:latin typeface="Arial"/>
                <a:cs typeface="Arial"/>
              </a:rPr>
              <a:t>ta</a:t>
            </a:r>
            <a:endParaRPr sz="95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8648577" y="4791455"/>
            <a:ext cx="134620" cy="495300"/>
          </a:xfrm>
          <a:custGeom>
            <a:avLst/>
            <a:gdLst/>
            <a:ahLst/>
            <a:cxnLst/>
            <a:rect l="l" t="t" r="r" b="b"/>
            <a:pathLst>
              <a:path w="134620" h="495300">
                <a:moveTo>
                  <a:pt x="0" y="0"/>
                </a:moveTo>
                <a:lnTo>
                  <a:pt x="134111" y="0"/>
                </a:lnTo>
                <a:lnTo>
                  <a:pt x="134111" y="495299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855342" y="5458968"/>
            <a:ext cx="481965" cy="617220"/>
          </a:xfrm>
          <a:custGeom>
            <a:avLst/>
            <a:gdLst/>
            <a:ahLst/>
            <a:cxnLst/>
            <a:rect l="l" t="t" r="r" b="b"/>
            <a:pathLst>
              <a:path w="481964" h="617220">
                <a:moveTo>
                  <a:pt x="481584" y="307848"/>
                </a:moveTo>
                <a:lnTo>
                  <a:pt x="477691" y="252335"/>
                </a:lnTo>
                <a:lnTo>
                  <a:pt x="466473" y="200160"/>
                </a:lnTo>
                <a:lnTo>
                  <a:pt x="448620" y="152174"/>
                </a:lnTo>
                <a:lnTo>
                  <a:pt x="424821" y="109230"/>
                </a:lnTo>
                <a:lnTo>
                  <a:pt x="395767" y="72181"/>
                </a:lnTo>
                <a:lnTo>
                  <a:pt x="362147" y="41881"/>
                </a:lnTo>
                <a:lnTo>
                  <a:pt x="324651" y="19182"/>
                </a:lnTo>
                <a:lnTo>
                  <a:pt x="283969" y="4937"/>
                </a:lnTo>
                <a:lnTo>
                  <a:pt x="240792" y="0"/>
                </a:lnTo>
                <a:lnTo>
                  <a:pt x="197212" y="4937"/>
                </a:lnTo>
                <a:lnTo>
                  <a:pt x="156317" y="19182"/>
                </a:lnTo>
                <a:lnTo>
                  <a:pt x="118759" y="41881"/>
                </a:lnTo>
                <a:lnTo>
                  <a:pt x="85189" y="72181"/>
                </a:lnTo>
                <a:lnTo>
                  <a:pt x="56260" y="109230"/>
                </a:lnTo>
                <a:lnTo>
                  <a:pt x="32624" y="152174"/>
                </a:lnTo>
                <a:lnTo>
                  <a:pt x="14934" y="200160"/>
                </a:lnTo>
                <a:lnTo>
                  <a:pt x="3842" y="252335"/>
                </a:lnTo>
                <a:lnTo>
                  <a:pt x="0" y="307848"/>
                </a:lnTo>
                <a:lnTo>
                  <a:pt x="3842" y="363412"/>
                </a:lnTo>
                <a:lnTo>
                  <a:pt x="14934" y="415727"/>
                </a:lnTo>
                <a:lnTo>
                  <a:pt x="32624" y="463916"/>
                </a:lnTo>
                <a:lnTo>
                  <a:pt x="56260" y="507101"/>
                </a:lnTo>
                <a:lnTo>
                  <a:pt x="85189" y="544402"/>
                </a:lnTo>
                <a:lnTo>
                  <a:pt x="118759" y="574943"/>
                </a:lnTo>
                <a:lnTo>
                  <a:pt x="156317" y="597844"/>
                </a:lnTo>
                <a:lnTo>
                  <a:pt x="197212" y="612229"/>
                </a:lnTo>
                <a:lnTo>
                  <a:pt x="240792" y="617220"/>
                </a:lnTo>
                <a:lnTo>
                  <a:pt x="283969" y="612229"/>
                </a:lnTo>
                <a:lnTo>
                  <a:pt x="324651" y="597844"/>
                </a:lnTo>
                <a:lnTo>
                  <a:pt x="362147" y="574943"/>
                </a:lnTo>
                <a:lnTo>
                  <a:pt x="395767" y="544402"/>
                </a:lnTo>
                <a:lnTo>
                  <a:pt x="424821" y="507101"/>
                </a:lnTo>
                <a:lnTo>
                  <a:pt x="448620" y="463916"/>
                </a:lnTo>
                <a:lnTo>
                  <a:pt x="466473" y="415727"/>
                </a:lnTo>
                <a:lnTo>
                  <a:pt x="477691" y="363412"/>
                </a:lnTo>
                <a:lnTo>
                  <a:pt x="481584" y="307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5342" y="5458967"/>
            <a:ext cx="481965" cy="617220"/>
          </a:xfrm>
          <a:custGeom>
            <a:avLst/>
            <a:gdLst/>
            <a:ahLst/>
            <a:cxnLst/>
            <a:rect l="l" t="t" r="r" b="b"/>
            <a:pathLst>
              <a:path w="481964" h="617220">
                <a:moveTo>
                  <a:pt x="481583" y="307847"/>
                </a:moveTo>
                <a:lnTo>
                  <a:pt x="477691" y="252335"/>
                </a:lnTo>
                <a:lnTo>
                  <a:pt x="466473" y="200160"/>
                </a:lnTo>
                <a:lnTo>
                  <a:pt x="448620" y="152174"/>
                </a:lnTo>
                <a:lnTo>
                  <a:pt x="424821" y="109230"/>
                </a:lnTo>
                <a:lnTo>
                  <a:pt x="395767" y="72181"/>
                </a:lnTo>
                <a:lnTo>
                  <a:pt x="362147" y="41881"/>
                </a:lnTo>
                <a:lnTo>
                  <a:pt x="324651" y="19182"/>
                </a:lnTo>
                <a:lnTo>
                  <a:pt x="283969" y="4937"/>
                </a:lnTo>
                <a:lnTo>
                  <a:pt x="240791" y="0"/>
                </a:lnTo>
                <a:lnTo>
                  <a:pt x="197212" y="4937"/>
                </a:lnTo>
                <a:lnTo>
                  <a:pt x="156317" y="19182"/>
                </a:lnTo>
                <a:lnTo>
                  <a:pt x="118759" y="41881"/>
                </a:lnTo>
                <a:lnTo>
                  <a:pt x="85189" y="72181"/>
                </a:lnTo>
                <a:lnTo>
                  <a:pt x="56260" y="109230"/>
                </a:lnTo>
                <a:lnTo>
                  <a:pt x="32624" y="152174"/>
                </a:lnTo>
                <a:lnTo>
                  <a:pt x="14934" y="200160"/>
                </a:lnTo>
                <a:lnTo>
                  <a:pt x="3842" y="252335"/>
                </a:lnTo>
                <a:lnTo>
                  <a:pt x="0" y="307847"/>
                </a:lnTo>
                <a:lnTo>
                  <a:pt x="3842" y="363412"/>
                </a:lnTo>
                <a:lnTo>
                  <a:pt x="14934" y="415727"/>
                </a:lnTo>
                <a:lnTo>
                  <a:pt x="32624" y="463916"/>
                </a:lnTo>
                <a:lnTo>
                  <a:pt x="56260" y="507101"/>
                </a:lnTo>
                <a:lnTo>
                  <a:pt x="85189" y="544402"/>
                </a:lnTo>
                <a:lnTo>
                  <a:pt x="118759" y="574943"/>
                </a:lnTo>
                <a:lnTo>
                  <a:pt x="156317" y="597844"/>
                </a:lnTo>
                <a:lnTo>
                  <a:pt x="197212" y="612229"/>
                </a:lnTo>
                <a:lnTo>
                  <a:pt x="240791" y="617219"/>
                </a:lnTo>
                <a:lnTo>
                  <a:pt x="283969" y="612229"/>
                </a:lnTo>
                <a:lnTo>
                  <a:pt x="324651" y="597844"/>
                </a:lnTo>
                <a:lnTo>
                  <a:pt x="362147" y="574943"/>
                </a:lnTo>
                <a:lnTo>
                  <a:pt x="395767" y="544402"/>
                </a:lnTo>
                <a:lnTo>
                  <a:pt x="424821" y="507101"/>
                </a:lnTo>
                <a:lnTo>
                  <a:pt x="448620" y="463916"/>
                </a:lnTo>
                <a:lnTo>
                  <a:pt x="466473" y="415727"/>
                </a:lnTo>
                <a:lnTo>
                  <a:pt x="477691" y="363412"/>
                </a:lnTo>
                <a:lnTo>
                  <a:pt x="481583" y="307847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4897511" y="5610857"/>
            <a:ext cx="394335" cy="290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5405">
              <a:lnSpc>
                <a:spcPct val="102400"/>
              </a:lnSpc>
              <a:spcBef>
                <a:spcPts val="90"/>
              </a:spcBef>
            </a:pPr>
            <a:r>
              <a:rPr sz="850" b="1" spc="5" dirty="0">
                <a:latin typeface="Arial"/>
                <a:cs typeface="Arial"/>
              </a:rPr>
              <a:t>Sign  </a:t>
            </a:r>
            <a:r>
              <a:rPr sz="850" b="1" spc="15" dirty="0">
                <a:latin typeface="Arial"/>
                <a:cs typeface="Arial"/>
              </a:rPr>
              <a:t>E</a:t>
            </a:r>
            <a:r>
              <a:rPr sz="850" b="1" dirty="0">
                <a:latin typeface="Arial"/>
                <a:cs typeface="Arial"/>
              </a:rPr>
              <a:t>xte</a:t>
            </a:r>
            <a:r>
              <a:rPr sz="850" b="1" spc="15" dirty="0">
                <a:latin typeface="Arial"/>
                <a:cs typeface="Arial"/>
              </a:rPr>
              <a:t>n</a:t>
            </a:r>
            <a:r>
              <a:rPr sz="850" b="1" spc="5" dirty="0">
                <a:latin typeface="Arial"/>
                <a:cs typeface="Arial"/>
              </a:rPr>
              <a:t>d</a:t>
            </a:r>
            <a:endParaRPr sz="85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607452" y="4866398"/>
            <a:ext cx="69570" cy="69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2599320" y="5130798"/>
            <a:ext cx="705485" cy="37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5080" indent="-73660">
              <a:lnSpc>
                <a:spcPct val="100899"/>
              </a:lnSpc>
              <a:spcBef>
                <a:spcPts val="100"/>
              </a:spcBef>
            </a:pPr>
            <a:r>
              <a:rPr sz="1150" spc="5" dirty="0">
                <a:latin typeface="Arial"/>
                <a:cs typeface="Arial"/>
              </a:rPr>
              <a:t>In</a:t>
            </a:r>
            <a:r>
              <a:rPr sz="1150" spc="-5" dirty="0">
                <a:latin typeface="Arial"/>
                <a:cs typeface="Arial"/>
              </a:rPr>
              <a:t>s</a:t>
            </a:r>
            <a:r>
              <a:rPr sz="1150" dirty="0">
                <a:latin typeface="Arial"/>
                <a:cs typeface="Arial"/>
              </a:rPr>
              <a:t>t</a:t>
            </a:r>
            <a:r>
              <a:rPr sz="1150" spc="-5" dirty="0">
                <a:latin typeface="Arial"/>
                <a:cs typeface="Arial"/>
              </a:rPr>
              <a:t>r</a:t>
            </a:r>
            <a:r>
              <a:rPr sz="1150" spc="-10" dirty="0">
                <a:latin typeface="Arial"/>
                <a:cs typeface="Arial"/>
              </a:rPr>
              <a:t>u</a:t>
            </a:r>
            <a:r>
              <a:rPr sz="1150" spc="10" dirty="0">
                <a:latin typeface="Arial"/>
                <a:cs typeface="Arial"/>
              </a:rPr>
              <a:t>c</a:t>
            </a:r>
            <a:r>
              <a:rPr sz="1150" spc="-15" dirty="0">
                <a:latin typeface="Arial"/>
                <a:cs typeface="Arial"/>
              </a:rPr>
              <a:t>t</a:t>
            </a:r>
            <a:r>
              <a:rPr sz="1150" spc="5" dirty="0">
                <a:latin typeface="Arial"/>
                <a:cs typeface="Arial"/>
              </a:rPr>
              <a:t>ion  Memory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374014" y="4901183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0" y="0"/>
                </a:moveTo>
                <a:lnTo>
                  <a:pt x="26822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419733" y="4835651"/>
            <a:ext cx="113030" cy="109855"/>
          </a:xfrm>
          <a:custGeom>
            <a:avLst/>
            <a:gdLst/>
            <a:ahLst/>
            <a:cxnLst/>
            <a:rect l="l" t="t" r="r" b="b"/>
            <a:pathLst>
              <a:path w="113029" h="109854">
                <a:moveTo>
                  <a:pt x="112775" y="0"/>
                </a:moveTo>
                <a:lnTo>
                  <a:pt x="0" y="109727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3422280" y="4681218"/>
            <a:ext cx="1619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2541910" y="3781044"/>
            <a:ext cx="832485" cy="1324610"/>
          </a:xfrm>
          <a:custGeom>
            <a:avLst/>
            <a:gdLst/>
            <a:ahLst/>
            <a:cxnLst/>
            <a:rect l="l" t="t" r="r" b="b"/>
            <a:pathLst>
              <a:path w="832485" h="1324610">
                <a:moveTo>
                  <a:pt x="0" y="0"/>
                </a:moveTo>
                <a:lnTo>
                  <a:pt x="0" y="1324356"/>
                </a:lnTo>
                <a:lnTo>
                  <a:pt x="832104" y="1324356"/>
                </a:lnTo>
                <a:lnTo>
                  <a:pt x="8321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541909" y="3781044"/>
            <a:ext cx="832485" cy="1324610"/>
          </a:xfrm>
          <a:custGeom>
            <a:avLst/>
            <a:gdLst/>
            <a:ahLst/>
            <a:cxnLst/>
            <a:rect l="l" t="t" r="r" b="b"/>
            <a:pathLst>
              <a:path w="832485" h="1324610">
                <a:moveTo>
                  <a:pt x="0" y="1324355"/>
                </a:moveTo>
                <a:lnTo>
                  <a:pt x="832103" y="1324355"/>
                </a:lnTo>
                <a:lnTo>
                  <a:pt x="832103" y="0"/>
                </a:lnTo>
                <a:lnTo>
                  <a:pt x="0" y="0"/>
                </a:lnTo>
                <a:lnTo>
                  <a:pt x="0" y="1324355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2564268" y="3940554"/>
            <a:ext cx="657860" cy="31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5"/>
              </a:spcBef>
            </a:pPr>
            <a:r>
              <a:rPr sz="950" b="1" spc="-5" dirty="0">
                <a:latin typeface="Arial"/>
                <a:cs typeface="Arial"/>
              </a:rPr>
              <a:t>I</a:t>
            </a:r>
            <a:r>
              <a:rPr sz="950" b="1" spc="5" dirty="0">
                <a:latin typeface="Arial"/>
                <a:cs typeface="Arial"/>
              </a:rPr>
              <a:t>n</a:t>
            </a:r>
            <a:r>
              <a:rPr sz="950" b="1" spc="10" dirty="0">
                <a:latin typeface="Arial"/>
                <a:cs typeface="Arial"/>
              </a:rPr>
              <a:t>s</a:t>
            </a:r>
            <a:r>
              <a:rPr sz="950" b="1" dirty="0">
                <a:latin typeface="Arial"/>
                <a:cs typeface="Arial"/>
              </a:rPr>
              <a:t>t</a:t>
            </a:r>
            <a:r>
              <a:rPr sz="950" b="1" spc="-5" dirty="0">
                <a:latin typeface="Arial"/>
                <a:cs typeface="Arial"/>
              </a:rPr>
              <a:t>r</a:t>
            </a:r>
            <a:r>
              <a:rPr sz="950" b="1" spc="5" dirty="0">
                <a:latin typeface="Arial"/>
                <a:cs typeface="Arial"/>
              </a:rPr>
              <a:t>u</a:t>
            </a:r>
            <a:r>
              <a:rPr sz="950" b="1" spc="10" dirty="0">
                <a:latin typeface="Arial"/>
                <a:cs typeface="Arial"/>
              </a:rPr>
              <a:t>c</a:t>
            </a:r>
            <a:r>
              <a:rPr sz="950" b="1" dirty="0">
                <a:latin typeface="Arial"/>
                <a:cs typeface="Arial"/>
              </a:rPr>
              <a:t>t</a:t>
            </a:r>
            <a:r>
              <a:rPr sz="950" b="1" spc="-5" dirty="0">
                <a:latin typeface="Arial"/>
                <a:cs typeface="Arial"/>
              </a:rPr>
              <a:t>i</a:t>
            </a:r>
            <a:r>
              <a:rPr sz="950" b="1" dirty="0">
                <a:latin typeface="Arial"/>
                <a:cs typeface="Arial"/>
              </a:rPr>
              <a:t>on  </a:t>
            </a:r>
            <a:r>
              <a:rPr sz="950" b="1" spc="5" dirty="0">
                <a:latin typeface="Arial"/>
                <a:cs typeface="Arial"/>
              </a:rPr>
              <a:t>Address</a:t>
            </a:r>
            <a:endParaRPr sz="95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678568" y="4772657"/>
            <a:ext cx="65786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dirty="0">
                <a:latin typeface="Arial"/>
                <a:cs typeface="Arial"/>
              </a:rPr>
              <a:t>Instruction</a:t>
            </a:r>
            <a:endParaRPr sz="95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2266065" y="2642616"/>
            <a:ext cx="321945" cy="1489075"/>
          </a:xfrm>
          <a:custGeom>
            <a:avLst/>
            <a:gdLst/>
            <a:ahLst/>
            <a:cxnLst/>
            <a:rect l="l" t="t" r="r" b="b"/>
            <a:pathLst>
              <a:path w="321944" h="1489075">
                <a:moveTo>
                  <a:pt x="0" y="1488947"/>
                </a:moveTo>
                <a:lnTo>
                  <a:pt x="0" y="0"/>
                </a:lnTo>
                <a:lnTo>
                  <a:pt x="321563" y="0"/>
                </a:lnTo>
              </a:path>
            </a:pathLst>
          </a:custGeom>
          <a:ln w="2647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576962" y="2598420"/>
            <a:ext cx="131445" cy="88900"/>
          </a:xfrm>
          <a:custGeom>
            <a:avLst/>
            <a:gdLst/>
            <a:ahLst/>
            <a:cxnLst/>
            <a:rect l="l" t="t" r="r" b="b"/>
            <a:pathLst>
              <a:path w="131444" h="88900">
                <a:moveTo>
                  <a:pt x="131064" y="44196"/>
                </a:moveTo>
                <a:lnTo>
                  <a:pt x="0" y="0"/>
                </a:lnTo>
                <a:lnTo>
                  <a:pt x="0" y="88392"/>
                </a:lnTo>
                <a:lnTo>
                  <a:pt x="131064" y="441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045086" y="4113276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>
                <a:moveTo>
                  <a:pt x="0" y="0"/>
                </a:moveTo>
                <a:lnTo>
                  <a:pt x="368807" y="0"/>
                </a:lnTo>
              </a:path>
            </a:pathLst>
          </a:custGeom>
          <a:ln w="2647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403226" y="4069080"/>
            <a:ext cx="131445" cy="88900"/>
          </a:xfrm>
          <a:custGeom>
            <a:avLst/>
            <a:gdLst/>
            <a:ahLst/>
            <a:cxnLst/>
            <a:rect l="l" t="t" r="r" b="b"/>
            <a:pathLst>
              <a:path w="131444" h="88900">
                <a:moveTo>
                  <a:pt x="131064" y="44196"/>
                </a:moveTo>
                <a:lnTo>
                  <a:pt x="0" y="0"/>
                </a:lnTo>
                <a:lnTo>
                  <a:pt x="0" y="88392"/>
                </a:lnTo>
                <a:lnTo>
                  <a:pt x="131064" y="441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14378" y="3781044"/>
            <a:ext cx="330835" cy="662940"/>
          </a:xfrm>
          <a:custGeom>
            <a:avLst/>
            <a:gdLst/>
            <a:ahLst/>
            <a:cxnLst/>
            <a:rect l="l" t="t" r="r" b="b"/>
            <a:pathLst>
              <a:path w="330835" h="662939">
                <a:moveTo>
                  <a:pt x="0" y="0"/>
                </a:moveTo>
                <a:lnTo>
                  <a:pt x="0" y="662940"/>
                </a:lnTo>
                <a:lnTo>
                  <a:pt x="330708" y="662940"/>
                </a:lnTo>
                <a:lnTo>
                  <a:pt x="3307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714378" y="3781044"/>
            <a:ext cx="330835" cy="662940"/>
          </a:xfrm>
          <a:custGeom>
            <a:avLst/>
            <a:gdLst/>
            <a:ahLst/>
            <a:cxnLst/>
            <a:rect l="l" t="t" r="r" b="b"/>
            <a:pathLst>
              <a:path w="330835" h="662939">
                <a:moveTo>
                  <a:pt x="0" y="662939"/>
                </a:moveTo>
                <a:lnTo>
                  <a:pt x="330707" y="662939"/>
                </a:lnTo>
                <a:lnTo>
                  <a:pt x="330707" y="0"/>
                </a:lnTo>
                <a:lnTo>
                  <a:pt x="0" y="0"/>
                </a:lnTo>
                <a:lnTo>
                  <a:pt x="0" y="662939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1764169" y="4016754"/>
            <a:ext cx="230504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10" dirty="0">
                <a:latin typeface="Arial"/>
                <a:cs typeface="Arial"/>
              </a:rPr>
              <a:t>P</a:t>
            </a:r>
            <a:r>
              <a:rPr sz="1150" b="1" dirty="0">
                <a:latin typeface="Arial"/>
                <a:cs typeface="Arial"/>
              </a:rPr>
              <a:t>C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2231280" y="4078490"/>
            <a:ext cx="69570" cy="69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087758" y="4049267"/>
            <a:ext cx="102235" cy="111760"/>
          </a:xfrm>
          <a:custGeom>
            <a:avLst/>
            <a:gdLst/>
            <a:ahLst/>
            <a:cxnLst/>
            <a:rect l="l" t="t" r="r" b="b"/>
            <a:pathLst>
              <a:path w="102235" h="111760">
                <a:moveTo>
                  <a:pt x="102107" y="0"/>
                </a:moveTo>
                <a:lnTo>
                  <a:pt x="0" y="111251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2082684" y="3896358"/>
            <a:ext cx="1606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5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502545" y="2375916"/>
            <a:ext cx="0" cy="1728470"/>
          </a:xfrm>
          <a:custGeom>
            <a:avLst/>
            <a:gdLst/>
            <a:ahLst/>
            <a:cxnLst/>
            <a:rect l="l" t="t" r="r" b="b"/>
            <a:pathLst>
              <a:path h="1728470">
                <a:moveTo>
                  <a:pt x="0" y="0"/>
                </a:moveTo>
                <a:lnTo>
                  <a:pt x="0" y="1728215"/>
                </a:lnTo>
              </a:path>
            </a:pathLst>
          </a:custGeom>
          <a:ln w="2647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502545" y="410413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36" y="0"/>
                </a:lnTo>
              </a:path>
            </a:pathLst>
          </a:custGeom>
          <a:ln w="2647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583314" y="4059936"/>
            <a:ext cx="132715" cy="88900"/>
          </a:xfrm>
          <a:custGeom>
            <a:avLst/>
            <a:gdLst/>
            <a:ahLst/>
            <a:cxnLst/>
            <a:rect l="l" t="t" r="r" b="b"/>
            <a:pathLst>
              <a:path w="132714" h="88900">
                <a:moveTo>
                  <a:pt x="132588" y="44196"/>
                </a:moveTo>
                <a:lnTo>
                  <a:pt x="0" y="0"/>
                </a:lnTo>
                <a:lnTo>
                  <a:pt x="0" y="88392"/>
                </a:lnTo>
                <a:lnTo>
                  <a:pt x="132588" y="441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818776" y="4896878"/>
            <a:ext cx="69570" cy="695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499237" y="315772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607442" y="3125724"/>
            <a:ext cx="96520" cy="64135"/>
          </a:xfrm>
          <a:custGeom>
            <a:avLst/>
            <a:gdLst/>
            <a:ahLst/>
            <a:cxnLst/>
            <a:rect l="l" t="t" r="r" b="b"/>
            <a:pathLst>
              <a:path w="96519" h="64135">
                <a:moveTo>
                  <a:pt x="96012" y="32004"/>
                </a:moveTo>
                <a:lnTo>
                  <a:pt x="0" y="0"/>
                </a:lnTo>
                <a:lnTo>
                  <a:pt x="0" y="64008"/>
                </a:lnTo>
                <a:lnTo>
                  <a:pt x="96012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2369196" y="3044442"/>
            <a:ext cx="933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2855352" y="2799078"/>
            <a:ext cx="2635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Add</a:t>
            </a:r>
            <a:endParaRPr sz="950">
              <a:latin typeface="Arial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2709550" y="2519172"/>
            <a:ext cx="440690" cy="143510"/>
          </a:xfrm>
          <a:custGeom>
            <a:avLst/>
            <a:gdLst/>
            <a:ahLst/>
            <a:cxnLst/>
            <a:rect l="l" t="t" r="r" b="b"/>
            <a:pathLst>
              <a:path w="440689" h="143510">
                <a:moveTo>
                  <a:pt x="0" y="0"/>
                </a:moveTo>
                <a:lnTo>
                  <a:pt x="440435" y="143255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709550" y="2519172"/>
            <a:ext cx="93345" cy="372110"/>
          </a:xfrm>
          <a:custGeom>
            <a:avLst/>
            <a:gdLst/>
            <a:ahLst/>
            <a:cxnLst/>
            <a:rect l="l" t="t" r="r" b="b"/>
            <a:pathLst>
              <a:path w="93344" h="372110">
                <a:moveTo>
                  <a:pt x="0" y="0"/>
                </a:moveTo>
                <a:lnTo>
                  <a:pt x="0" y="313943"/>
                </a:lnTo>
                <a:lnTo>
                  <a:pt x="92963" y="371855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709550" y="2891027"/>
            <a:ext cx="93345" cy="373380"/>
          </a:xfrm>
          <a:custGeom>
            <a:avLst/>
            <a:gdLst/>
            <a:ahLst/>
            <a:cxnLst/>
            <a:rect l="l" t="t" r="r" b="b"/>
            <a:pathLst>
              <a:path w="93344" h="373379">
                <a:moveTo>
                  <a:pt x="0" y="373379"/>
                </a:moveTo>
                <a:lnTo>
                  <a:pt x="0" y="56387"/>
                </a:lnTo>
                <a:lnTo>
                  <a:pt x="9296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709550" y="3119627"/>
            <a:ext cx="440690" cy="144780"/>
          </a:xfrm>
          <a:custGeom>
            <a:avLst/>
            <a:gdLst/>
            <a:ahLst/>
            <a:cxnLst/>
            <a:rect l="l" t="t" r="r" b="b"/>
            <a:pathLst>
              <a:path w="440689" h="144779">
                <a:moveTo>
                  <a:pt x="0" y="144779"/>
                </a:moveTo>
                <a:lnTo>
                  <a:pt x="440435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149986" y="2662427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149986" y="2891027"/>
            <a:ext cx="2689860" cy="0"/>
          </a:xfrm>
          <a:custGeom>
            <a:avLst/>
            <a:gdLst/>
            <a:ahLst/>
            <a:cxnLst/>
            <a:rect l="l" t="t" r="r" b="b"/>
            <a:pathLst>
              <a:path w="2689860">
                <a:moveTo>
                  <a:pt x="0" y="0"/>
                </a:moveTo>
                <a:lnTo>
                  <a:pt x="2689859" y="0"/>
                </a:lnTo>
              </a:path>
            </a:pathLst>
          </a:custGeom>
          <a:ln w="2647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6988362" y="3106926"/>
            <a:ext cx="28765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" dirty="0">
                <a:latin typeface="Arial"/>
                <a:cs typeface="Arial"/>
              </a:rPr>
              <a:t>A</a:t>
            </a:r>
            <a:r>
              <a:rPr sz="1150" spc="5" dirty="0">
                <a:latin typeface="Arial"/>
                <a:cs typeface="Arial"/>
              </a:rPr>
              <a:t>dd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5841369" y="2892551"/>
            <a:ext cx="890269" cy="0"/>
          </a:xfrm>
          <a:custGeom>
            <a:avLst/>
            <a:gdLst/>
            <a:ahLst/>
            <a:cxnLst/>
            <a:rect l="l" t="t" r="r" b="b"/>
            <a:pathLst>
              <a:path w="890270">
                <a:moveTo>
                  <a:pt x="0" y="0"/>
                </a:moveTo>
                <a:lnTo>
                  <a:pt x="890015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720718" y="2846832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90" h="91439">
                <a:moveTo>
                  <a:pt x="135636" y="45720"/>
                </a:moveTo>
                <a:lnTo>
                  <a:pt x="0" y="0"/>
                </a:lnTo>
                <a:lnTo>
                  <a:pt x="0" y="91440"/>
                </a:lnTo>
                <a:lnTo>
                  <a:pt x="135636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720718" y="3521964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90" h="91439">
                <a:moveTo>
                  <a:pt x="135636" y="45720"/>
                </a:moveTo>
                <a:lnTo>
                  <a:pt x="0" y="0"/>
                </a:lnTo>
                <a:lnTo>
                  <a:pt x="0" y="91440"/>
                </a:lnTo>
                <a:lnTo>
                  <a:pt x="135636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298314" y="3223259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447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824094" y="3177540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90" h="91439">
                <a:moveTo>
                  <a:pt x="135636" y="45720"/>
                </a:moveTo>
                <a:lnTo>
                  <a:pt x="0" y="0"/>
                </a:lnTo>
                <a:lnTo>
                  <a:pt x="0" y="91440"/>
                </a:lnTo>
                <a:lnTo>
                  <a:pt x="135636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105022" y="3278123"/>
            <a:ext cx="426720" cy="577850"/>
          </a:xfrm>
          <a:custGeom>
            <a:avLst/>
            <a:gdLst/>
            <a:ahLst/>
            <a:cxnLst/>
            <a:rect l="l" t="t" r="r" b="b"/>
            <a:pathLst>
              <a:path w="426720" h="577850">
                <a:moveTo>
                  <a:pt x="426720" y="289560"/>
                </a:moveTo>
                <a:lnTo>
                  <a:pt x="423266" y="237484"/>
                </a:lnTo>
                <a:lnTo>
                  <a:pt x="413315" y="188482"/>
                </a:lnTo>
                <a:lnTo>
                  <a:pt x="397481" y="143368"/>
                </a:lnTo>
                <a:lnTo>
                  <a:pt x="376379" y="102958"/>
                </a:lnTo>
                <a:lnTo>
                  <a:pt x="350624" y="68067"/>
                </a:lnTo>
                <a:lnTo>
                  <a:pt x="320830" y="39511"/>
                </a:lnTo>
                <a:lnTo>
                  <a:pt x="287611" y="18104"/>
                </a:lnTo>
                <a:lnTo>
                  <a:pt x="251583" y="4661"/>
                </a:lnTo>
                <a:lnTo>
                  <a:pt x="213360" y="0"/>
                </a:lnTo>
                <a:lnTo>
                  <a:pt x="175136" y="4661"/>
                </a:lnTo>
                <a:lnTo>
                  <a:pt x="139108" y="18104"/>
                </a:lnTo>
                <a:lnTo>
                  <a:pt x="105889" y="39511"/>
                </a:lnTo>
                <a:lnTo>
                  <a:pt x="76095" y="68067"/>
                </a:lnTo>
                <a:lnTo>
                  <a:pt x="50340" y="102958"/>
                </a:lnTo>
                <a:lnTo>
                  <a:pt x="29238" y="143368"/>
                </a:lnTo>
                <a:lnTo>
                  <a:pt x="13404" y="188482"/>
                </a:lnTo>
                <a:lnTo>
                  <a:pt x="3453" y="237484"/>
                </a:lnTo>
                <a:lnTo>
                  <a:pt x="0" y="289560"/>
                </a:lnTo>
                <a:lnTo>
                  <a:pt x="3453" y="341181"/>
                </a:lnTo>
                <a:lnTo>
                  <a:pt x="13404" y="389830"/>
                </a:lnTo>
                <a:lnTo>
                  <a:pt x="29238" y="434678"/>
                </a:lnTo>
                <a:lnTo>
                  <a:pt x="50340" y="474898"/>
                </a:lnTo>
                <a:lnTo>
                  <a:pt x="76095" y="509661"/>
                </a:lnTo>
                <a:lnTo>
                  <a:pt x="105889" y="538141"/>
                </a:lnTo>
                <a:lnTo>
                  <a:pt x="139108" y="559508"/>
                </a:lnTo>
                <a:lnTo>
                  <a:pt x="175136" y="572936"/>
                </a:lnTo>
                <a:lnTo>
                  <a:pt x="213360" y="577596"/>
                </a:lnTo>
                <a:lnTo>
                  <a:pt x="251583" y="572936"/>
                </a:lnTo>
                <a:lnTo>
                  <a:pt x="287611" y="559508"/>
                </a:lnTo>
                <a:lnTo>
                  <a:pt x="320830" y="538141"/>
                </a:lnTo>
                <a:lnTo>
                  <a:pt x="350624" y="509661"/>
                </a:lnTo>
                <a:lnTo>
                  <a:pt x="376379" y="474898"/>
                </a:lnTo>
                <a:lnTo>
                  <a:pt x="397481" y="434678"/>
                </a:lnTo>
                <a:lnTo>
                  <a:pt x="413315" y="389830"/>
                </a:lnTo>
                <a:lnTo>
                  <a:pt x="423266" y="341181"/>
                </a:lnTo>
                <a:lnTo>
                  <a:pt x="426720" y="289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105021" y="3278123"/>
            <a:ext cx="426720" cy="577850"/>
          </a:xfrm>
          <a:custGeom>
            <a:avLst/>
            <a:gdLst/>
            <a:ahLst/>
            <a:cxnLst/>
            <a:rect l="l" t="t" r="r" b="b"/>
            <a:pathLst>
              <a:path w="426720" h="577850">
                <a:moveTo>
                  <a:pt x="426719" y="289559"/>
                </a:moveTo>
                <a:lnTo>
                  <a:pt x="423266" y="237484"/>
                </a:lnTo>
                <a:lnTo>
                  <a:pt x="413315" y="188482"/>
                </a:lnTo>
                <a:lnTo>
                  <a:pt x="397481" y="143368"/>
                </a:lnTo>
                <a:lnTo>
                  <a:pt x="376379" y="102958"/>
                </a:lnTo>
                <a:lnTo>
                  <a:pt x="350624" y="68067"/>
                </a:lnTo>
                <a:lnTo>
                  <a:pt x="320830" y="39511"/>
                </a:lnTo>
                <a:lnTo>
                  <a:pt x="287611" y="18104"/>
                </a:lnTo>
                <a:lnTo>
                  <a:pt x="251583" y="4661"/>
                </a:lnTo>
                <a:lnTo>
                  <a:pt x="213359" y="0"/>
                </a:lnTo>
                <a:lnTo>
                  <a:pt x="175136" y="4661"/>
                </a:lnTo>
                <a:lnTo>
                  <a:pt x="139108" y="18104"/>
                </a:lnTo>
                <a:lnTo>
                  <a:pt x="105889" y="39511"/>
                </a:lnTo>
                <a:lnTo>
                  <a:pt x="76095" y="68067"/>
                </a:lnTo>
                <a:lnTo>
                  <a:pt x="50340" y="102958"/>
                </a:lnTo>
                <a:lnTo>
                  <a:pt x="29238" y="143368"/>
                </a:lnTo>
                <a:lnTo>
                  <a:pt x="13404" y="188482"/>
                </a:lnTo>
                <a:lnTo>
                  <a:pt x="3453" y="237484"/>
                </a:lnTo>
                <a:lnTo>
                  <a:pt x="0" y="289559"/>
                </a:lnTo>
                <a:lnTo>
                  <a:pt x="3453" y="341181"/>
                </a:lnTo>
                <a:lnTo>
                  <a:pt x="13404" y="389830"/>
                </a:lnTo>
                <a:lnTo>
                  <a:pt x="29238" y="434678"/>
                </a:lnTo>
                <a:lnTo>
                  <a:pt x="50340" y="474898"/>
                </a:lnTo>
                <a:lnTo>
                  <a:pt x="76095" y="509661"/>
                </a:lnTo>
                <a:lnTo>
                  <a:pt x="105889" y="538141"/>
                </a:lnTo>
                <a:lnTo>
                  <a:pt x="139108" y="559508"/>
                </a:lnTo>
                <a:lnTo>
                  <a:pt x="175136" y="572936"/>
                </a:lnTo>
                <a:lnTo>
                  <a:pt x="213359" y="577595"/>
                </a:lnTo>
                <a:lnTo>
                  <a:pt x="251583" y="572936"/>
                </a:lnTo>
                <a:lnTo>
                  <a:pt x="287611" y="559508"/>
                </a:lnTo>
                <a:lnTo>
                  <a:pt x="320830" y="538141"/>
                </a:lnTo>
                <a:lnTo>
                  <a:pt x="350624" y="509661"/>
                </a:lnTo>
                <a:lnTo>
                  <a:pt x="376379" y="474898"/>
                </a:lnTo>
                <a:lnTo>
                  <a:pt x="397481" y="434678"/>
                </a:lnTo>
                <a:lnTo>
                  <a:pt x="413315" y="389830"/>
                </a:lnTo>
                <a:lnTo>
                  <a:pt x="423266" y="341181"/>
                </a:lnTo>
                <a:lnTo>
                  <a:pt x="426719" y="289559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6182243" y="3410202"/>
            <a:ext cx="58610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72770" algn="l"/>
              </a:tabLst>
            </a:pPr>
            <a:r>
              <a:rPr sz="850" b="1" spc="5" dirty="0">
                <a:latin typeface="Arial"/>
                <a:cs typeface="Arial"/>
              </a:rPr>
              <a:t>Shift  </a:t>
            </a:r>
            <a:r>
              <a:rPr sz="850" b="1" spc="-40" dirty="0">
                <a:latin typeface="Arial"/>
                <a:cs typeface="Arial"/>
              </a:rPr>
              <a:t> </a:t>
            </a:r>
            <a:r>
              <a:rPr sz="8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157859" y="3542790"/>
            <a:ext cx="32004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b="1" spc="5" dirty="0">
                <a:latin typeface="Arial"/>
                <a:cs typeface="Arial"/>
              </a:rPr>
              <a:t>Left</a:t>
            </a:r>
            <a:r>
              <a:rPr sz="850" b="1" spc="-60" dirty="0">
                <a:latin typeface="Arial"/>
                <a:cs typeface="Arial"/>
              </a:rPr>
              <a:t> </a:t>
            </a:r>
            <a:r>
              <a:rPr sz="850" b="1" spc="5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569841" y="3508247"/>
            <a:ext cx="91440" cy="109855"/>
          </a:xfrm>
          <a:custGeom>
            <a:avLst/>
            <a:gdLst/>
            <a:ahLst/>
            <a:cxnLst/>
            <a:rect l="l" t="t" r="r" b="b"/>
            <a:pathLst>
              <a:path w="91440" h="109854">
                <a:moveTo>
                  <a:pt x="91439" y="0"/>
                </a:moveTo>
                <a:lnTo>
                  <a:pt x="0" y="109727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6622678" y="3343146"/>
            <a:ext cx="13462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spc="10" dirty="0">
                <a:latin typeface="Arial"/>
                <a:cs typeface="Arial"/>
              </a:rPr>
              <a:t>32</a:t>
            </a:r>
            <a:endParaRPr sz="75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528693" y="2831591"/>
            <a:ext cx="100965" cy="111760"/>
          </a:xfrm>
          <a:custGeom>
            <a:avLst/>
            <a:gdLst/>
            <a:ahLst/>
            <a:cxnLst/>
            <a:rect l="l" t="t" r="r" b="b"/>
            <a:pathLst>
              <a:path w="100965" h="111760">
                <a:moveTo>
                  <a:pt x="100583" y="0"/>
                </a:moveTo>
                <a:lnTo>
                  <a:pt x="0" y="111251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6593723" y="2668015"/>
            <a:ext cx="13462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spc="10" dirty="0">
                <a:latin typeface="Arial"/>
                <a:cs typeface="Arial"/>
              </a:rPr>
              <a:t>32</a:t>
            </a:r>
            <a:endParaRPr sz="75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7394326" y="3163823"/>
            <a:ext cx="113030" cy="109855"/>
          </a:xfrm>
          <a:custGeom>
            <a:avLst/>
            <a:gdLst/>
            <a:ahLst/>
            <a:cxnLst/>
            <a:rect l="l" t="t" r="r" b="b"/>
            <a:pathLst>
              <a:path w="113029" h="109854">
                <a:moveTo>
                  <a:pt x="112775" y="0"/>
                </a:moveTo>
                <a:lnTo>
                  <a:pt x="0" y="109727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7477642" y="2998722"/>
            <a:ext cx="13335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dirty="0">
                <a:latin typeface="Arial"/>
                <a:cs typeface="Arial"/>
              </a:rPr>
              <a:t>3</a:t>
            </a:r>
            <a:r>
              <a:rPr sz="750" b="1" spc="10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856353" y="2795016"/>
            <a:ext cx="441959" cy="169545"/>
          </a:xfrm>
          <a:custGeom>
            <a:avLst/>
            <a:gdLst/>
            <a:ahLst/>
            <a:cxnLst/>
            <a:rect l="l" t="t" r="r" b="b"/>
            <a:pathLst>
              <a:path w="441959" h="169544">
                <a:moveTo>
                  <a:pt x="0" y="0"/>
                </a:moveTo>
                <a:lnTo>
                  <a:pt x="441959" y="169163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856353" y="2795016"/>
            <a:ext cx="96520" cy="440690"/>
          </a:xfrm>
          <a:custGeom>
            <a:avLst/>
            <a:gdLst/>
            <a:ahLst/>
            <a:cxnLst/>
            <a:rect l="l" t="t" r="r" b="b"/>
            <a:pathLst>
              <a:path w="96520" h="440689">
                <a:moveTo>
                  <a:pt x="0" y="0"/>
                </a:moveTo>
                <a:lnTo>
                  <a:pt x="0" y="373379"/>
                </a:lnTo>
                <a:lnTo>
                  <a:pt x="96011" y="440435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856353" y="3235451"/>
            <a:ext cx="96520" cy="441959"/>
          </a:xfrm>
          <a:custGeom>
            <a:avLst/>
            <a:gdLst/>
            <a:ahLst/>
            <a:cxnLst/>
            <a:rect l="l" t="t" r="r" b="b"/>
            <a:pathLst>
              <a:path w="96520" h="441960">
                <a:moveTo>
                  <a:pt x="0" y="441959"/>
                </a:moveTo>
                <a:lnTo>
                  <a:pt x="0" y="68579"/>
                </a:lnTo>
                <a:lnTo>
                  <a:pt x="96011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856353" y="3508247"/>
            <a:ext cx="441959" cy="169545"/>
          </a:xfrm>
          <a:custGeom>
            <a:avLst/>
            <a:gdLst/>
            <a:ahLst/>
            <a:cxnLst/>
            <a:rect l="l" t="t" r="r" b="b"/>
            <a:pathLst>
              <a:path w="441959" h="169545">
                <a:moveTo>
                  <a:pt x="0" y="169163"/>
                </a:moveTo>
                <a:lnTo>
                  <a:pt x="441959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298314" y="2964179"/>
            <a:ext cx="0" cy="544195"/>
          </a:xfrm>
          <a:custGeom>
            <a:avLst/>
            <a:gdLst/>
            <a:ahLst/>
            <a:cxnLst/>
            <a:rect l="l" t="t" r="r" b="b"/>
            <a:pathLst>
              <a:path h="544195">
                <a:moveTo>
                  <a:pt x="0" y="0"/>
                </a:moveTo>
                <a:lnTo>
                  <a:pt x="0" y="544067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50513" y="3572255"/>
            <a:ext cx="0" cy="1367155"/>
          </a:xfrm>
          <a:custGeom>
            <a:avLst/>
            <a:gdLst/>
            <a:ahLst/>
            <a:cxnLst/>
            <a:rect l="l" t="t" r="r" b="b"/>
            <a:pathLst>
              <a:path h="1367154">
                <a:moveTo>
                  <a:pt x="0" y="1367027"/>
                </a:moveTo>
                <a:lnTo>
                  <a:pt x="0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850513" y="3567683"/>
            <a:ext cx="129539" cy="0"/>
          </a:xfrm>
          <a:custGeom>
            <a:avLst/>
            <a:gdLst/>
            <a:ahLst/>
            <a:cxnLst/>
            <a:rect l="l" t="t" r="r" b="b"/>
            <a:pathLst>
              <a:path w="129539">
                <a:moveTo>
                  <a:pt x="0" y="0"/>
                </a:moveTo>
                <a:lnTo>
                  <a:pt x="129539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969386" y="3521964"/>
            <a:ext cx="135890" cy="90170"/>
          </a:xfrm>
          <a:custGeom>
            <a:avLst/>
            <a:gdLst/>
            <a:ahLst/>
            <a:cxnLst/>
            <a:rect l="l" t="t" r="r" b="b"/>
            <a:pathLst>
              <a:path w="135889" h="90170">
                <a:moveTo>
                  <a:pt x="135636" y="45720"/>
                </a:moveTo>
                <a:lnTo>
                  <a:pt x="0" y="0"/>
                </a:lnTo>
                <a:lnTo>
                  <a:pt x="0" y="89916"/>
                </a:lnTo>
                <a:lnTo>
                  <a:pt x="135636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502545" y="2366772"/>
            <a:ext cx="7077709" cy="0"/>
          </a:xfrm>
          <a:custGeom>
            <a:avLst/>
            <a:gdLst/>
            <a:ahLst/>
            <a:cxnLst/>
            <a:rect l="l" t="t" r="r" b="b"/>
            <a:pathLst>
              <a:path w="7077709">
                <a:moveTo>
                  <a:pt x="0" y="0"/>
                </a:moveTo>
                <a:lnTo>
                  <a:pt x="7077452" y="0"/>
                </a:lnTo>
              </a:path>
            </a:pathLst>
          </a:custGeom>
          <a:ln w="2647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62778" y="2505455"/>
            <a:ext cx="220979" cy="855344"/>
          </a:xfrm>
          <a:custGeom>
            <a:avLst/>
            <a:gdLst/>
            <a:ahLst/>
            <a:cxnLst/>
            <a:rect l="l" t="t" r="r" b="b"/>
            <a:pathLst>
              <a:path w="220979" h="855345">
                <a:moveTo>
                  <a:pt x="220980" y="743712"/>
                </a:moveTo>
                <a:lnTo>
                  <a:pt x="220980" y="109728"/>
                </a:lnTo>
                <a:lnTo>
                  <a:pt x="212169" y="66865"/>
                </a:lnTo>
                <a:lnTo>
                  <a:pt x="188214" y="32004"/>
                </a:lnTo>
                <a:lnTo>
                  <a:pt x="152828" y="8572"/>
                </a:lnTo>
                <a:lnTo>
                  <a:pt x="109728" y="0"/>
                </a:lnTo>
                <a:lnTo>
                  <a:pt x="66865" y="8572"/>
                </a:lnTo>
                <a:lnTo>
                  <a:pt x="32004" y="32004"/>
                </a:lnTo>
                <a:lnTo>
                  <a:pt x="8572" y="66865"/>
                </a:lnTo>
                <a:lnTo>
                  <a:pt x="0" y="109728"/>
                </a:lnTo>
                <a:lnTo>
                  <a:pt x="0" y="743712"/>
                </a:lnTo>
                <a:lnTo>
                  <a:pt x="8572" y="786812"/>
                </a:lnTo>
                <a:lnTo>
                  <a:pt x="32004" y="822198"/>
                </a:lnTo>
                <a:lnTo>
                  <a:pt x="66865" y="846153"/>
                </a:lnTo>
                <a:lnTo>
                  <a:pt x="109728" y="854964"/>
                </a:lnTo>
                <a:lnTo>
                  <a:pt x="152828" y="846153"/>
                </a:lnTo>
                <a:lnTo>
                  <a:pt x="188214" y="822198"/>
                </a:lnTo>
                <a:lnTo>
                  <a:pt x="212169" y="786812"/>
                </a:lnTo>
                <a:lnTo>
                  <a:pt x="220980" y="743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962777" y="2505455"/>
            <a:ext cx="220979" cy="855344"/>
          </a:xfrm>
          <a:custGeom>
            <a:avLst/>
            <a:gdLst/>
            <a:ahLst/>
            <a:cxnLst/>
            <a:rect l="l" t="t" r="r" b="b"/>
            <a:pathLst>
              <a:path w="220979" h="855345">
                <a:moveTo>
                  <a:pt x="109727" y="854963"/>
                </a:moveTo>
                <a:lnTo>
                  <a:pt x="152828" y="846153"/>
                </a:lnTo>
                <a:lnTo>
                  <a:pt x="188213" y="822197"/>
                </a:lnTo>
                <a:lnTo>
                  <a:pt x="212169" y="786812"/>
                </a:lnTo>
                <a:lnTo>
                  <a:pt x="220979" y="743711"/>
                </a:lnTo>
                <a:lnTo>
                  <a:pt x="220979" y="109727"/>
                </a:lnTo>
                <a:lnTo>
                  <a:pt x="212169" y="66865"/>
                </a:lnTo>
                <a:lnTo>
                  <a:pt x="188213" y="32003"/>
                </a:lnTo>
                <a:lnTo>
                  <a:pt x="152828" y="8572"/>
                </a:lnTo>
                <a:lnTo>
                  <a:pt x="109727" y="0"/>
                </a:lnTo>
                <a:lnTo>
                  <a:pt x="66865" y="8572"/>
                </a:lnTo>
                <a:lnTo>
                  <a:pt x="32003" y="32003"/>
                </a:lnTo>
                <a:lnTo>
                  <a:pt x="8572" y="66865"/>
                </a:lnTo>
                <a:lnTo>
                  <a:pt x="0" y="109727"/>
                </a:lnTo>
                <a:lnTo>
                  <a:pt x="0" y="743711"/>
                </a:lnTo>
                <a:lnTo>
                  <a:pt x="8572" y="786812"/>
                </a:lnTo>
                <a:lnTo>
                  <a:pt x="32003" y="822197"/>
                </a:lnTo>
                <a:lnTo>
                  <a:pt x="66865" y="846153"/>
                </a:lnTo>
                <a:lnTo>
                  <a:pt x="109727" y="854963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8007994" y="2686302"/>
            <a:ext cx="127000" cy="3200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9685" marR="5080" indent="-7620">
              <a:lnSpc>
                <a:spcPct val="102099"/>
              </a:lnSpc>
              <a:spcBef>
                <a:spcPts val="85"/>
              </a:spcBef>
            </a:pPr>
            <a:r>
              <a:rPr sz="950" b="1" spc="5" dirty="0">
                <a:latin typeface="Arial"/>
                <a:cs typeface="Arial"/>
              </a:rPr>
              <a:t>M  U</a:t>
            </a:r>
            <a:endParaRPr sz="95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8018662" y="2980434"/>
            <a:ext cx="107314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X</a:t>
            </a:r>
            <a:endParaRPr sz="950">
              <a:latin typeface="Arial"/>
              <a:cs typeface="Arial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5853562" y="2670047"/>
            <a:ext cx="1950720" cy="0"/>
          </a:xfrm>
          <a:custGeom>
            <a:avLst/>
            <a:gdLst/>
            <a:ahLst/>
            <a:cxnLst/>
            <a:rect l="l" t="t" r="r" b="b"/>
            <a:pathLst>
              <a:path w="1950720">
                <a:moveTo>
                  <a:pt x="0" y="0"/>
                </a:moveTo>
                <a:lnTo>
                  <a:pt x="1950719" y="0"/>
                </a:lnTo>
              </a:path>
            </a:pathLst>
          </a:custGeom>
          <a:ln w="2647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790566" y="2613660"/>
            <a:ext cx="172720" cy="114300"/>
          </a:xfrm>
          <a:custGeom>
            <a:avLst/>
            <a:gdLst/>
            <a:ahLst/>
            <a:cxnLst/>
            <a:rect l="l" t="t" r="r" b="b"/>
            <a:pathLst>
              <a:path w="172720" h="114300">
                <a:moveTo>
                  <a:pt x="172212" y="56388"/>
                </a:moveTo>
                <a:lnTo>
                  <a:pt x="0" y="0"/>
                </a:lnTo>
                <a:lnTo>
                  <a:pt x="0" y="114300"/>
                </a:lnTo>
                <a:lnTo>
                  <a:pt x="172212" y="563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818776" y="2856242"/>
            <a:ext cx="69570" cy="695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183757" y="2932175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5">
                <a:moveTo>
                  <a:pt x="0" y="0"/>
                </a:moveTo>
                <a:lnTo>
                  <a:pt x="399287" y="0"/>
                </a:lnTo>
              </a:path>
            </a:pathLst>
          </a:custGeom>
          <a:ln w="2647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583045" y="2366772"/>
            <a:ext cx="0" cy="565785"/>
          </a:xfrm>
          <a:custGeom>
            <a:avLst/>
            <a:gdLst/>
            <a:ahLst/>
            <a:cxnLst/>
            <a:rect l="l" t="t" r="r" b="b"/>
            <a:pathLst>
              <a:path h="565785">
                <a:moveTo>
                  <a:pt x="0" y="565403"/>
                </a:moveTo>
                <a:lnTo>
                  <a:pt x="0" y="0"/>
                </a:lnTo>
              </a:path>
            </a:pathLst>
          </a:custGeom>
          <a:ln w="2647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853562" y="2670047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222503"/>
                </a:moveTo>
                <a:lnTo>
                  <a:pt x="0" y="0"/>
                </a:lnTo>
              </a:path>
            </a:pathLst>
          </a:custGeom>
          <a:ln w="2647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299581" y="2891027"/>
            <a:ext cx="105410" cy="111760"/>
          </a:xfrm>
          <a:custGeom>
            <a:avLst/>
            <a:gdLst/>
            <a:ahLst/>
            <a:cxnLst/>
            <a:rect l="l" t="t" r="r" b="b"/>
            <a:pathLst>
              <a:path w="105409" h="111760">
                <a:moveTo>
                  <a:pt x="105155" y="0"/>
                </a:moveTo>
                <a:lnTo>
                  <a:pt x="0" y="111251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8370706" y="2727450"/>
            <a:ext cx="13462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spc="10" dirty="0">
                <a:latin typeface="Arial"/>
                <a:cs typeface="Arial"/>
              </a:rPr>
              <a:t>32</a:t>
            </a:r>
            <a:endParaRPr sz="750">
              <a:latin typeface="Arial"/>
              <a:cs typeface="Arial"/>
            </a:endParaRPr>
          </a:p>
        </p:txBody>
      </p:sp>
      <p:sp>
        <p:nvSpPr>
          <p:cNvPr id="182" name="object 18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83" name="object 18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84" name="object 1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180" name="object 180"/>
          <p:cNvSpPr txBox="1"/>
          <p:nvPr/>
        </p:nvSpPr>
        <p:spPr>
          <a:xfrm>
            <a:off x="4351920" y="2640582"/>
            <a:ext cx="39751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spc="-5" dirty="0">
                <a:latin typeface="Arial"/>
                <a:cs typeface="Arial"/>
              </a:rPr>
              <a:t>P</a:t>
            </a:r>
            <a:r>
              <a:rPr sz="1150" b="1" spc="5" dirty="0">
                <a:latin typeface="Arial"/>
                <a:cs typeface="Arial"/>
              </a:rPr>
              <a:t>C</a:t>
            </a:r>
            <a:r>
              <a:rPr sz="1150" b="1" spc="-5" dirty="0">
                <a:latin typeface="Arial"/>
                <a:cs typeface="Arial"/>
              </a:rPr>
              <a:t>+</a:t>
            </a:r>
            <a:r>
              <a:rPr sz="1150" b="1" spc="5" dirty="0"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7439542" y="2415031"/>
            <a:ext cx="39751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spc="-5" dirty="0">
                <a:latin typeface="Arial"/>
                <a:cs typeface="Arial"/>
              </a:rPr>
              <a:t>P</a:t>
            </a:r>
            <a:r>
              <a:rPr sz="1150" b="1" spc="5" dirty="0">
                <a:latin typeface="Arial"/>
                <a:cs typeface="Arial"/>
              </a:rPr>
              <a:t>C</a:t>
            </a:r>
            <a:r>
              <a:rPr sz="1150" b="1" spc="-5" dirty="0">
                <a:latin typeface="Arial"/>
                <a:cs typeface="Arial"/>
              </a:rPr>
              <a:t>+</a:t>
            </a:r>
            <a:r>
              <a:rPr sz="1150" b="1" spc="5" dirty="0"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7651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Implementação de um </a:t>
            </a:r>
            <a:r>
              <a:rPr i="1" spc="-5" dirty="0">
                <a:latin typeface="Arial"/>
                <a:cs typeface="Arial"/>
              </a:rPr>
              <a:t>Datapath </a:t>
            </a:r>
            <a:r>
              <a:rPr spc="-5" dirty="0"/>
              <a:t>– </a:t>
            </a:r>
            <a:r>
              <a:rPr dirty="0"/>
              <a:t>juntando</a:t>
            </a:r>
            <a:r>
              <a:rPr spc="110" dirty="0"/>
              <a:t> </a:t>
            </a:r>
            <a:r>
              <a:rPr dirty="0"/>
              <a:t>tudo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3941" y="1500631"/>
            <a:ext cx="70186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95"/>
              </a:spcBef>
              <a:buChar char="•"/>
              <a:tabLst>
                <a:tab pos="194310" algn="l"/>
              </a:tabLst>
            </a:pPr>
            <a:r>
              <a:rPr sz="2200" spc="-5" dirty="0">
                <a:latin typeface="Arial"/>
                <a:cs typeface="Arial"/>
              </a:rPr>
              <a:t>Fluxo da informação na execução de </a:t>
            </a:r>
            <a:r>
              <a:rPr sz="2200" spc="-10" dirty="0">
                <a:latin typeface="Arial"/>
                <a:cs typeface="Arial"/>
              </a:rPr>
              <a:t>uma </a:t>
            </a:r>
            <a:r>
              <a:rPr sz="2200" spc="-5" dirty="0">
                <a:latin typeface="Arial"/>
                <a:cs typeface="Arial"/>
              </a:rPr>
              <a:t>instrução</a:t>
            </a:r>
            <a:r>
              <a:rPr sz="2200" spc="1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endParaRPr sz="2200">
              <a:latin typeface="Arial"/>
              <a:cs typeface="Arial"/>
            </a:endParaRPr>
          </a:p>
          <a:p>
            <a:pPr marL="193675">
              <a:lnSpc>
                <a:spcPct val="100000"/>
              </a:lnSpc>
            </a:pPr>
            <a:r>
              <a:rPr sz="2200" i="1" spc="-5" dirty="0">
                <a:latin typeface="Arial"/>
                <a:cs typeface="Arial"/>
              </a:rPr>
              <a:t>branch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6721" y="2339340"/>
            <a:ext cx="7984490" cy="4014470"/>
          </a:xfrm>
          <a:custGeom>
            <a:avLst/>
            <a:gdLst/>
            <a:ahLst/>
            <a:cxnLst/>
            <a:rect l="l" t="t" r="r" b="b"/>
            <a:pathLst>
              <a:path w="7984490" h="4014470">
                <a:moveTo>
                  <a:pt x="0" y="0"/>
                </a:moveTo>
                <a:lnTo>
                  <a:pt x="0" y="4014216"/>
                </a:lnTo>
                <a:lnTo>
                  <a:pt x="7984236" y="4014216"/>
                </a:lnTo>
                <a:lnTo>
                  <a:pt x="79842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01618" y="4774691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6511" y="0"/>
                </a:lnTo>
              </a:path>
            </a:pathLst>
          </a:custGeom>
          <a:ln w="2647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75938" y="4725924"/>
            <a:ext cx="146685" cy="97790"/>
          </a:xfrm>
          <a:custGeom>
            <a:avLst/>
            <a:gdLst/>
            <a:ahLst/>
            <a:cxnLst/>
            <a:rect l="l" t="t" r="r" b="b"/>
            <a:pathLst>
              <a:path w="146684" h="97789">
                <a:moveTo>
                  <a:pt x="146304" y="48768"/>
                </a:moveTo>
                <a:lnTo>
                  <a:pt x="0" y="0"/>
                </a:lnTo>
                <a:lnTo>
                  <a:pt x="0" y="97536"/>
                </a:lnTo>
                <a:lnTo>
                  <a:pt x="146304" y="487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32581" y="4113276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547" y="0"/>
                </a:lnTo>
              </a:path>
            </a:pathLst>
          </a:custGeom>
          <a:ln w="2647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75938" y="4064508"/>
            <a:ext cx="146685" cy="96520"/>
          </a:xfrm>
          <a:custGeom>
            <a:avLst/>
            <a:gdLst/>
            <a:ahLst/>
            <a:cxnLst/>
            <a:rect l="l" t="t" r="r" b="b"/>
            <a:pathLst>
              <a:path w="146684" h="96520">
                <a:moveTo>
                  <a:pt x="146304" y="48768"/>
                </a:moveTo>
                <a:lnTo>
                  <a:pt x="0" y="0"/>
                </a:lnTo>
                <a:lnTo>
                  <a:pt x="0" y="96012"/>
                </a:lnTo>
                <a:lnTo>
                  <a:pt x="146304" y="487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2238" y="3854195"/>
            <a:ext cx="765175" cy="0"/>
          </a:xfrm>
          <a:custGeom>
            <a:avLst/>
            <a:gdLst/>
            <a:ahLst/>
            <a:cxnLst/>
            <a:rect l="l" t="t" r="r" b="b"/>
            <a:pathLst>
              <a:path w="765175">
                <a:moveTo>
                  <a:pt x="0" y="0"/>
                </a:moveTo>
                <a:lnTo>
                  <a:pt x="765047" y="0"/>
                </a:lnTo>
              </a:path>
            </a:pathLst>
          </a:custGeom>
          <a:ln w="2647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95094" y="3805428"/>
            <a:ext cx="146685" cy="96520"/>
          </a:xfrm>
          <a:custGeom>
            <a:avLst/>
            <a:gdLst/>
            <a:ahLst/>
            <a:cxnLst/>
            <a:rect l="l" t="t" r="r" b="b"/>
            <a:pathLst>
              <a:path w="146685" h="96520">
                <a:moveTo>
                  <a:pt x="146304" y="48768"/>
                </a:moveTo>
                <a:lnTo>
                  <a:pt x="0" y="0"/>
                </a:lnTo>
                <a:lnTo>
                  <a:pt x="0" y="96012"/>
                </a:lnTo>
                <a:lnTo>
                  <a:pt x="146304" y="487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2238" y="4226051"/>
            <a:ext cx="765175" cy="0"/>
          </a:xfrm>
          <a:custGeom>
            <a:avLst/>
            <a:gdLst/>
            <a:ahLst/>
            <a:cxnLst/>
            <a:rect l="l" t="t" r="r" b="b"/>
            <a:pathLst>
              <a:path w="765175">
                <a:moveTo>
                  <a:pt x="0" y="0"/>
                </a:moveTo>
                <a:lnTo>
                  <a:pt x="765047" y="0"/>
                </a:lnTo>
              </a:path>
            </a:pathLst>
          </a:custGeom>
          <a:ln w="2647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5094" y="4177284"/>
            <a:ext cx="146685" cy="97790"/>
          </a:xfrm>
          <a:custGeom>
            <a:avLst/>
            <a:gdLst/>
            <a:ahLst/>
            <a:cxnLst/>
            <a:rect l="l" t="t" r="r" b="b"/>
            <a:pathLst>
              <a:path w="146685" h="97789">
                <a:moveTo>
                  <a:pt x="146304" y="48768"/>
                </a:moveTo>
                <a:lnTo>
                  <a:pt x="0" y="0"/>
                </a:lnTo>
                <a:lnTo>
                  <a:pt x="0" y="97536"/>
                </a:lnTo>
                <a:lnTo>
                  <a:pt x="146304" y="487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34262" y="4488179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6934" y="4442460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7706" y="5067300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>
                <a:moveTo>
                  <a:pt x="0" y="0"/>
                </a:moveTo>
                <a:lnTo>
                  <a:pt x="45872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04238" y="5021580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22241" y="3861815"/>
            <a:ext cx="576580" cy="215265"/>
          </a:xfrm>
          <a:custGeom>
            <a:avLst/>
            <a:gdLst/>
            <a:ahLst/>
            <a:cxnLst/>
            <a:rect l="l" t="t" r="r" b="b"/>
            <a:pathLst>
              <a:path w="576579" h="215264">
                <a:moveTo>
                  <a:pt x="0" y="0"/>
                </a:moveTo>
                <a:lnTo>
                  <a:pt x="576071" y="214883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22241" y="3861815"/>
            <a:ext cx="123825" cy="559435"/>
          </a:xfrm>
          <a:custGeom>
            <a:avLst/>
            <a:gdLst/>
            <a:ahLst/>
            <a:cxnLst/>
            <a:rect l="l" t="t" r="r" b="b"/>
            <a:pathLst>
              <a:path w="123825" h="559435">
                <a:moveTo>
                  <a:pt x="0" y="0"/>
                </a:moveTo>
                <a:lnTo>
                  <a:pt x="0" y="473963"/>
                </a:lnTo>
                <a:lnTo>
                  <a:pt x="123443" y="559307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22241" y="4419600"/>
            <a:ext cx="123825" cy="562610"/>
          </a:xfrm>
          <a:custGeom>
            <a:avLst/>
            <a:gdLst/>
            <a:ahLst/>
            <a:cxnLst/>
            <a:rect l="l" t="t" r="r" b="b"/>
            <a:pathLst>
              <a:path w="123825" h="562610">
                <a:moveTo>
                  <a:pt x="0" y="562355"/>
                </a:moveTo>
                <a:lnTo>
                  <a:pt x="0" y="88391"/>
                </a:lnTo>
                <a:lnTo>
                  <a:pt x="12344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22241" y="4765547"/>
            <a:ext cx="576580" cy="216535"/>
          </a:xfrm>
          <a:custGeom>
            <a:avLst/>
            <a:gdLst/>
            <a:ahLst/>
            <a:cxnLst/>
            <a:rect l="l" t="t" r="r" b="b"/>
            <a:pathLst>
              <a:path w="576579" h="216535">
                <a:moveTo>
                  <a:pt x="0" y="216407"/>
                </a:moveTo>
                <a:lnTo>
                  <a:pt x="576071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98314" y="4076700"/>
            <a:ext cx="0" cy="688975"/>
          </a:xfrm>
          <a:custGeom>
            <a:avLst/>
            <a:gdLst/>
            <a:ahLst/>
            <a:cxnLst/>
            <a:rect l="l" t="t" r="r" b="b"/>
            <a:pathLst>
              <a:path h="688975">
                <a:moveTo>
                  <a:pt x="0" y="0"/>
                </a:moveTo>
                <a:lnTo>
                  <a:pt x="0" y="688847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797862" y="4925057"/>
            <a:ext cx="31242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5" dirty="0">
                <a:latin typeface="Arial"/>
                <a:cs typeface="Arial"/>
              </a:rPr>
              <a:t>A</a:t>
            </a:r>
            <a:r>
              <a:rPr sz="1150" spc="-10" dirty="0">
                <a:latin typeface="Arial"/>
                <a:cs typeface="Arial"/>
              </a:rPr>
              <a:t>L</a:t>
            </a:r>
            <a:r>
              <a:rPr sz="1150" spc="10" dirty="0">
                <a:latin typeface="Arial"/>
                <a:cs typeface="Arial"/>
              </a:rPr>
              <a:t>U</a:t>
            </a:r>
            <a:endParaRPr sz="11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63467" y="4496814"/>
            <a:ext cx="4000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R</a:t>
            </a:r>
            <a:r>
              <a:rPr sz="950" b="1" spc="10" dirty="0">
                <a:latin typeface="Arial"/>
                <a:cs typeface="Arial"/>
              </a:rPr>
              <a:t>es</a:t>
            </a:r>
            <a:r>
              <a:rPr sz="950" b="1" spc="5" dirty="0">
                <a:latin typeface="Arial"/>
                <a:cs typeface="Arial"/>
              </a:rPr>
              <a:t>u</a:t>
            </a:r>
            <a:r>
              <a:rPr sz="950" b="1" spc="-5" dirty="0">
                <a:latin typeface="Arial"/>
                <a:cs typeface="Arial"/>
              </a:rPr>
              <a:t>l</a:t>
            </a:r>
            <a:r>
              <a:rPr sz="950" b="1" dirty="0">
                <a:latin typeface="Arial"/>
                <a:cs typeface="Arial"/>
              </a:rPr>
              <a:t>t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57706" y="5067300"/>
            <a:ext cx="0" cy="1213485"/>
          </a:xfrm>
          <a:custGeom>
            <a:avLst/>
            <a:gdLst/>
            <a:ahLst/>
            <a:cxnLst/>
            <a:rect l="l" t="t" r="r" b="b"/>
            <a:pathLst>
              <a:path h="1213485">
                <a:moveTo>
                  <a:pt x="0" y="0"/>
                </a:moveTo>
                <a:lnTo>
                  <a:pt x="0" y="1213103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42238" y="3854195"/>
            <a:ext cx="0" cy="754380"/>
          </a:xfrm>
          <a:custGeom>
            <a:avLst/>
            <a:gdLst/>
            <a:ahLst/>
            <a:cxnLst/>
            <a:rect l="l" t="t" r="r" b="b"/>
            <a:pathLst>
              <a:path h="754379">
                <a:moveTo>
                  <a:pt x="0" y="0"/>
                </a:moveTo>
                <a:lnTo>
                  <a:pt x="0" y="754379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14806" y="419862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54864" y="27432"/>
                </a:moveTo>
                <a:lnTo>
                  <a:pt x="52720" y="16716"/>
                </a:lnTo>
                <a:lnTo>
                  <a:pt x="46863" y="8001"/>
                </a:lnTo>
                <a:lnTo>
                  <a:pt x="38147" y="2143"/>
                </a:lnTo>
                <a:lnTo>
                  <a:pt x="27432" y="0"/>
                </a:lnTo>
                <a:lnTo>
                  <a:pt x="16716" y="2143"/>
                </a:lnTo>
                <a:lnTo>
                  <a:pt x="8001" y="8001"/>
                </a:lnTo>
                <a:lnTo>
                  <a:pt x="2143" y="16716"/>
                </a:lnTo>
                <a:lnTo>
                  <a:pt x="0" y="27432"/>
                </a:lnTo>
                <a:lnTo>
                  <a:pt x="2143" y="38147"/>
                </a:lnTo>
                <a:lnTo>
                  <a:pt x="8001" y="46863"/>
                </a:lnTo>
                <a:lnTo>
                  <a:pt x="16716" y="52720"/>
                </a:lnTo>
                <a:lnTo>
                  <a:pt x="27432" y="54864"/>
                </a:lnTo>
                <a:lnTo>
                  <a:pt x="38147" y="52720"/>
                </a:lnTo>
                <a:lnTo>
                  <a:pt x="46863" y="46863"/>
                </a:lnTo>
                <a:lnTo>
                  <a:pt x="52720" y="38147"/>
                </a:lnTo>
                <a:lnTo>
                  <a:pt x="54864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14806" y="419862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54863" y="27431"/>
                </a:moveTo>
                <a:lnTo>
                  <a:pt x="52720" y="16716"/>
                </a:lnTo>
                <a:lnTo>
                  <a:pt x="46862" y="8000"/>
                </a:lnTo>
                <a:lnTo>
                  <a:pt x="38147" y="2143"/>
                </a:lnTo>
                <a:lnTo>
                  <a:pt x="27431" y="0"/>
                </a:lnTo>
                <a:lnTo>
                  <a:pt x="16716" y="2143"/>
                </a:lnTo>
                <a:lnTo>
                  <a:pt x="8000" y="8000"/>
                </a:lnTo>
                <a:lnTo>
                  <a:pt x="2143" y="16716"/>
                </a:lnTo>
                <a:lnTo>
                  <a:pt x="0" y="27431"/>
                </a:lnTo>
                <a:lnTo>
                  <a:pt x="2143" y="38147"/>
                </a:lnTo>
                <a:lnTo>
                  <a:pt x="8000" y="46862"/>
                </a:lnTo>
                <a:lnTo>
                  <a:pt x="16716" y="52720"/>
                </a:lnTo>
                <a:lnTo>
                  <a:pt x="27431" y="54863"/>
                </a:lnTo>
                <a:lnTo>
                  <a:pt x="38147" y="52720"/>
                </a:lnTo>
                <a:lnTo>
                  <a:pt x="46862" y="46862"/>
                </a:lnTo>
                <a:lnTo>
                  <a:pt x="52720" y="38147"/>
                </a:lnTo>
                <a:lnTo>
                  <a:pt x="54863" y="27431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98314" y="4264151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26471">
            <a:solidFill>
              <a:srgbClr val="762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84242" y="4215384"/>
            <a:ext cx="146685" cy="97790"/>
          </a:xfrm>
          <a:custGeom>
            <a:avLst/>
            <a:gdLst/>
            <a:ahLst/>
            <a:cxnLst/>
            <a:rect l="l" t="t" r="r" b="b"/>
            <a:pathLst>
              <a:path w="146684" h="97789">
                <a:moveTo>
                  <a:pt x="146304" y="48768"/>
                </a:moveTo>
                <a:lnTo>
                  <a:pt x="0" y="0"/>
                </a:lnTo>
                <a:lnTo>
                  <a:pt x="0" y="97536"/>
                </a:lnTo>
                <a:lnTo>
                  <a:pt x="146304" y="48768"/>
                </a:lnTo>
                <a:close/>
              </a:path>
            </a:pathLst>
          </a:custGeom>
          <a:solidFill>
            <a:srgbClr val="762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73199" y="4166106"/>
            <a:ext cx="29083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Z</a:t>
            </a:r>
            <a:r>
              <a:rPr sz="950" b="1" spc="10" dirty="0">
                <a:latin typeface="Arial"/>
                <a:cs typeface="Arial"/>
              </a:rPr>
              <a:t>e</a:t>
            </a:r>
            <a:r>
              <a:rPr sz="950" b="1" spc="-5" dirty="0">
                <a:latin typeface="Arial"/>
                <a:cs typeface="Arial"/>
              </a:rPr>
              <a:t>r</a:t>
            </a:r>
            <a:r>
              <a:rPr sz="950" b="1" spc="5" dirty="0">
                <a:latin typeface="Arial"/>
                <a:cs typeface="Arial"/>
              </a:rPr>
              <a:t>o</a:t>
            </a:r>
            <a:endParaRPr sz="9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59274" y="4532376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108203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358770" y="4377942"/>
            <a:ext cx="1606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5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26942" y="4043171"/>
            <a:ext cx="104139" cy="111760"/>
          </a:xfrm>
          <a:custGeom>
            <a:avLst/>
            <a:gdLst/>
            <a:ahLst/>
            <a:cxnLst/>
            <a:rect l="l" t="t" r="r" b="b"/>
            <a:pathLst>
              <a:path w="104139" h="111760">
                <a:moveTo>
                  <a:pt x="103631" y="0"/>
                </a:moveTo>
                <a:lnTo>
                  <a:pt x="0" y="1112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23391" y="3890262"/>
            <a:ext cx="1606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5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33906" y="3797808"/>
            <a:ext cx="82550" cy="111760"/>
          </a:xfrm>
          <a:custGeom>
            <a:avLst/>
            <a:gdLst/>
            <a:ahLst/>
            <a:cxnLst/>
            <a:rect l="l" t="t" r="r" b="b"/>
            <a:pathLst>
              <a:path w="82550" h="111760">
                <a:moveTo>
                  <a:pt x="82295" y="0"/>
                </a:moveTo>
                <a:lnTo>
                  <a:pt x="0" y="1112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48643" y="3644898"/>
            <a:ext cx="933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97101" y="4171188"/>
            <a:ext cx="82550" cy="109855"/>
          </a:xfrm>
          <a:custGeom>
            <a:avLst/>
            <a:gdLst/>
            <a:ahLst/>
            <a:cxnLst/>
            <a:rect l="l" t="t" r="r" b="b"/>
            <a:pathLst>
              <a:path w="82550" h="109854">
                <a:moveTo>
                  <a:pt x="82295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710316" y="4016754"/>
            <a:ext cx="933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38250" y="4709159"/>
            <a:ext cx="82550" cy="109855"/>
          </a:xfrm>
          <a:custGeom>
            <a:avLst/>
            <a:gdLst/>
            <a:ahLst/>
            <a:cxnLst/>
            <a:rect l="l" t="t" r="r" b="b"/>
            <a:pathLst>
              <a:path w="82550" h="109854">
                <a:moveTo>
                  <a:pt x="82295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752988" y="4554726"/>
            <a:ext cx="933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563490" y="5242559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21402" y="5198364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59" h="90170">
                <a:moveTo>
                  <a:pt x="137160" y="44196"/>
                </a:moveTo>
                <a:lnTo>
                  <a:pt x="0" y="0"/>
                </a:lnTo>
                <a:lnTo>
                  <a:pt x="0" y="89916"/>
                </a:lnTo>
                <a:lnTo>
                  <a:pt x="137160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69941" y="6225539"/>
            <a:ext cx="93345" cy="109855"/>
          </a:xfrm>
          <a:custGeom>
            <a:avLst/>
            <a:gdLst/>
            <a:ahLst/>
            <a:cxnLst/>
            <a:rect l="l" t="t" r="r" b="b"/>
            <a:pathLst>
              <a:path w="93345" h="109854">
                <a:moveTo>
                  <a:pt x="92963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358770" y="6071105"/>
            <a:ext cx="1606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5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523109" y="5766815"/>
            <a:ext cx="205740" cy="0"/>
          </a:xfrm>
          <a:custGeom>
            <a:avLst/>
            <a:gdLst/>
            <a:ahLst/>
            <a:cxnLst/>
            <a:rect l="l" t="t" r="r" b="b"/>
            <a:pathLst>
              <a:path w="205739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14706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18182" y="5721096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07969" y="4939283"/>
            <a:ext cx="680085" cy="830580"/>
          </a:xfrm>
          <a:custGeom>
            <a:avLst/>
            <a:gdLst/>
            <a:ahLst/>
            <a:cxnLst/>
            <a:rect l="l" t="t" r="r" b="b"/>
            <a:pathLst>
              <a:path w="680085" h="830579">
                <a:moveTo>
                  <a:pt x="0" y="830579"/>
                </a:moveTo>
                <a:lnTo>
                  <a:pt x="542543" y="827531"/>
                </a:lnTo>
                <a:lnTo>
                  <a:pt x="542543" y="0"/>
                </a:lnTo>
                <a:lnTo>
                  <a:pt x="679703" y="0"/>
                </a:lnTo>
              </a:path>
            </a:pathLst>
          </a:custGeom>
          <a:ln w="2647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75482" y="4892040"/>
            <a:ext cx="146685" cy="96520"/>
          </a:xfrm>
          <a:custGeom>
            <a:avLst/>
            <a:gdLst/>
            <a:ahLst/>
            <a:cxnLst/>
            <a:rect l="l" t="t" r="r" b="b"/>
            <a:pathLst>
              <a:path w="146685" h="96520">
                <a:moveTo>
                  <a:pt x="146304" y="47244"/>
                </a:moveTo>
                <a:lnTo>
                  <a:pt x="0" y="0"/>
                </a:lnTo>
                <a:lnTo>
                  <a:pt x="0" y="96012"/>
                </a:lnTo>
                <a:lnTo>
                  <a:pt x="146304" y="47244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79497" y="5711951"/>
            <a:ext cx="82550" cy="109855"/>
          </a:xfrm>
          <a:custGeom>
            <a:avLst/>
            <a:gdLst/>
            <a:ahLst/>
            <a:cxnLst/>
            <a:rect l="l" t="t" r="r" b="b"/>
            <a:pathLst>
              <a:path w="82550" h="109854">
                <a:moveTo>
                  <a:pt x="82295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545467" y="5559041"/>
            <a:ext cx="1619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Arial"/>
                <a:cs typeface="Arial"/>
              </a:rPr>
              <a:t>1</a:t>
            </a:r>
            <a:r>
              <a:rPr sz="950" b="1" spc="5" dirty="0">
                <a:latin typeface="Arial"/>
                <a:cs typeface="Arial"/>
              </a:rPr>
              <a:t>6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425318" y="5711951"/>
            <a:ext cx="120650" cy="109855"/>
          </a:xfrm>
          <a:custGeom>
            <a:avLst/>
            <a:gdLst/>
            <a:ahLst/>
            <a:cxnLst/>
            <a:rect l="l" t="t" r="r" b="b"/>
            <a:pathLst>
              <a:path w="120650" h="109854">
                <a:moveTo>
                  <a:pt x="120395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433959" y="5559041"/>
            <a:ext cx="1619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298314" y="4581144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4">
                <a:moveTo>
                  <a:pt x="0" y="0"/>
                </a:moveTo>
                <a:lnTo>
                  <a:pt x="33680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24450" y="4535424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90" h="91439">
                <a:moveTo>
                  <a:pt x="135636" y="45720"/>
                </a:moveTo>
                <a:lnTo>
                  <a:pt x="0" y="0"/>
                </a:lnTo>
                <a:lnTo>
                  <a:pt x="0" y="91440"/>
                </a:lnTo>
                <a:lnTo>
                  <a:pt x="135636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40202" y="4608576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947" y="0"/>
                </a:lnTo>
              </a:path>
            </a:pathLst>
          </a:custGeom>
          <a:ln w="2647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73958" y="4559808"/>
            <a:ext cx="144780" cy="97790"/>
          </a:xfrm>
          <a:custGeom>
            <a:avLst/>
            <a:gdLst/>
            <a:ahLst/>
            <a:cxnLst/>
            <a:rect l="l" t="t" r="r" b="b"/>
            <a:pathLst>
              <a:path w="144779" h="97789">
                <a:moveTo>
                  <a:pt x="144780" y="48768"/>
                </a:moveTo>
                <a:lnTo>
                  <a:pt x="0" y="0"/>
                </a:lnTo>
                <a:lnTo>
                  <a:pt x="0" y="97536"/>
                </a:lnTo>
                <a:lnTo>
                  <a:pt x="144780" y="487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56025" y="4608576"/>
            <a:ext cx="2289175" cy="634365"/>
          </a:xfrm>
          <a:custGeom>
            <a:avLst/>
            <a:gdLst/>
            <a:ahLst/>
            <a:cxnLst/>
            <a:rect l="l" t="t" r="r" b="b"/>
            <a:pathLst>
              <a:path w="2289175" h="634364">
                <a:moveTo>
                  <a:pt x="0" y="0"/>
                </a:moveTo>
                <a:lnTo>
                  <a:pt x="0" y="633983"/>
                </a:lnTo>
                <a:lnTo>
                  <a:pt x="2289047" y="633983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42238" y="4608576"/>
            <a:ext cx="1103630" cy="1158240"/>
          </a:xfrm>
          <a:custGeom>
            <a:avLst/>
            <a:gdLst/>
            <a:ahLst/>
            <a:cxnLst/>
            <a:rect l="l" t="t" r="r" b="b"/>
            <a:pathLst>
              <a:path w="1103629" h="1158239">
                <a:moveTo>
                  <a:pt x="0" y="0"/>
                </a:moveTo>
                <a:lnTo>
                  <a:pt x="0" y="1158239"/>
                </a:lnTo>
                <a:lnTo>
                  <a:pt x="1103375" y="1158239"/>
                </a:lnTo>
              </a:path>
            </a:pathLst>
          </a:custGeom>
          <a:ln w="2647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07452" y="4729238"/>
            <a:ext cx="69570" cy="69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57706" y="5507735"/>
            <a:ext cx="5382895" cy="772795"/>
          </a:xfrm>
          <a:custGeom>
            <a:avLst/>
            <a:gdLst/>
            <a:ahLst/>
            <a:cxnLst/>
            <a:rect l="l" t="t" r="r" b="b"/>
            <a:pathLst>
              <a:path w="5382895" h="772795">
                <a:moveTo>
                  <a:pt x="0" y="772667"/>
                </a:moveTo>
                <a:lnTo>
                  <a:pt x="5382767" y="772667"/>
                </a:lnTo>
                <a:lnTo>
                  <a:pt x="5382767" y="0"/>
                </a:lnTo>
                <a:lnTo>
                  <a:pt x="5178551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21786" y="4443984"/>
            <a:ext cx="219710" cy="661670"/>
          </a:xfrm>
          <a:custGeom>
            <a:avLst/>
            <a:gdLst/>
            <a:ahLst/>
            <a:cxnLst/>
            <a:rect l="l" t="t" r="r" b="b"/>
            <a:pathLst>
              <a:path w="219710" h="661670">
                <a:moveTo>
                  <a:pt x="219456" y="551688"/>
                </a:moveTo>
                <a:lnTo>
                  <a:pt x="219456" y="109728"/>
                </a:lnTo>
                <a:lnTo>
                  <a:pt x="210883" y="66865"/>
                </a:lnTo>
                <a:lnTo>
                  <a:pt x="187452" y="32004"/>
                </a:lnTo>
                <a:lnTo>
                  <a:pt x="152590" y="8572"/>
                </a:lnTo>
                <a:lnTo>
                  <a:pt x="109728" y="0"/>
                </a:lnTo>
                <a:lnTo>
                  <a:pt x="66865" y="8572"/>
                </a:lnTo>
                <a:lnTo>
                  <a:pt x="32004" y="32004"/>
                </a:lnTo>
                <a:lnTo>
                  <a:pt x="8572" y="66865"/>
                </a:lnTo>
                <a:lnTo>
                  <a:pt x="0" y="109728"/>
                </a:lnTo>
                <a:lnTo>
                  <a:pt x="0" y="551688"/>
                </a:lnTo>
                <a:lnTo>
                  <a:pt x="8572" y="594550"/>
                </a:lnTo>
                <a:lnTo>
                  <a:pt x="32004" y="629412"/>
                </a:lnTo>
                <a:lnTo>
                  <a:pt x="66865" y="652843"/>
                </a:lnTo>
                <a:lnTo>
                  <a:pt x="109728" y="661416"/>
                </a:lnTo>
                <a:lnTo>
                  <a:pt x="152590" y="652843"/>
                </a:lnTo>
                <a:lnTo>
                  <a:pt x="187452" y="629412"/>
                </a:lnTo>
                <a:lnTo>
                  <a:pt x="210883" y="594550"/>
                </a:lnTo>
                <a:lnTo>
                  <a:pt x="219456" y="5516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21786" y="4443983"/>
            <a:ext cx="219710" cy="661670"/>
          </a:xfrm>
          <a:custGeom>
            <a:avLst/>
            <a:gdLst/>
            <a:ahLst/>
            <a:cxnLst/>
            <a:rect l="l" t="t" r="r" b="b"/>
            <a:pathLst>
              <a:path w="219710" h="661670">
                <a:moveTo>
                  <a:pt x="109727" y="661415"/>
                </a:moveTo>
                <a:lnTo>
                  <a:pt x="152590" y="652843"/>
                </a:lnTo>
                <a:lnTo>
                  <a:pt x="187451" y="629411"/>
                </a:lnTo>
                <a:lnTo>
                  <a:pt x="210883" y="594550"/>
                </a:lnTo>
                <a:lnTo>
                  <a:pt x="219455" y="551687"/>
                </a:lnTo>
                <a:lnTo>
                  <a:pt x="219455" y="109727"/>
                </a:lnTo>
                <a:lnTo>
                  <a:pt x="210883" y="66865"/>
                </a:lnTo>
                <a:lnTo>
                  <a:pt x="187451" y="32003"/>
                </a:lnTo>
                <a:lnTo>
                  <a:pt x="152590" y="8572"/>
                </a:lnTo>
                <a:lnTo>
                  <a:pt x="109727" y="0"/>
                </a:lnTo>
                <a:lnTo>
                  <a:pt x="66865" y="8572"/>
                </a:lnTo>
                <a:lnTo>
                  <a:pt x="32003" y="32003"/>
                </a:lnTo>
                <a:lnTo>
                  <a:pt x="8572" y="66865"/>
                </a:lnTo>
                <a:lnTo>
                  <a:pt x="0" y="109727"/>
                </a:lnTo>
                <a:lnTo>
                  <a:pt x="0" y="551687"/>
                </a:lnTo>
                <a:lnTo>
                  <a:pt x="8572" y="594550"/>
                </a:lnTo>
                <a:lnTo>
                  <a:pt x="32003" y="629411"/>
                </a:lnTo>
                <a:lnTo>
                  <a:pt x="66865" y="652843"/>
                </a:lnTo>
                <a:lnTo>
                  <a:pt x="109727" y="661415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167003" y="4528818"/>
            <a:ext cx="127000" cy="466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" marR="5080" indent="-7620" algn="just">
              <a:lnSpc>
                <a:spcPct val="101600"/>
              </a:lnSpc>
              <a:spcBef>
                <a:spcPts val="90"/>
              </a:spcBef>
            </a:pPr>
            <a:r>
              <a:rPr sz="950" b="1" dirty="0">
                <a:latin typeface="Arial"/>
                <a:cs typeface="Arial"/>
              </a:rPr>
              <a:t>M  U  X</a:t>
            </a:r>
            <a:endParaRPr sz="9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721240" y="4573790"/>
            <a:ext cx="69570" cy="6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22013" y="4709159"/>
            <a:ext cx="114300" cy="109855"/>
          </a:xfrm>
          <a:custGeom>
            <a:avLst/>
            <a:gdLst/>
            <a:ahLst/>
            <a:cxnLst/>
            <a:rect l="l" t="t" r="r" b="b"/>
            <a:pathLst>
              <a:path w="114300" h="109854">
                <a:moveTo>
                  <a:pt x="114299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426082" y="4554726"/>
            <a:ext cx="1606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5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023482" y="5149596"/>
            <a:ext cx="220979" cy="661670"/>
          </a:xfrm>
          <a:custGeom>
            <a:avLst/>
            <a:gdLst/>
            <a:ahLst/>
            <a:cxnLst/>
            <a:rect l="l" t="t" r="r" b="b"/>
            <a:pathLst>
              <a:path w="220979" h="661670">
                <a:moveTo>
                  <a:pt x="220980" y="551688"/>
                </a:moveTo>
                <a:lnTo>
                  <a:pt x="220980" y="109728"/>
                </a:lnTo>
                <a:lnTo>
                  <a:pt x="212169" y="66865"/>
                </a:lnTo>
                <a:lnTo>
                  <a:pt x="188214" y="32004"/>
                </a:lnTo>
                <a:lnTo>
                  <a:pt x="152828" y="8572"/>
                </a:lnTo>
                <a:lnTo>
                  <a:pt x="109728" y="0"/>
                </a:lnTo>
                <a:lnTo>
                  <a:pt x="66865" y="8572"/>
                </a:lnTo>
                <a:lnTo>
                  <a:pt x="32004" y="32004"/>
                </a:lnTo>
                <a:lnTo>
                  <a:pt x="8572" y="66865"/>
                </a:lnTo>
                <a:lnTo>
                  <a:pt x="0" y="109728"/>
                </a:lnTo>
                <a:lnTo>
                  <a:pt x="0" y="551688"/>
                </a:lnTo>
                <a:lnTo>
                  <a:pt x="8572" y="594550"/>
                </a:lnTo>
                <a:lnTo>
                  <a:pt x="32004" y="629412"/>
                </a:lnTo>
                <a:lnTo>
                  <a:pt x="66865" y="652843"/>
                </a:lnTo>
                <a:lnTo>
                  <a:pt x="109728" y="661416"/>
                </a:lnTo>
                <a:lnTo>
                  <a:pt x="152828" y="652843"/>
                </a:lnTo>
                <a:lnTo>
                  <a:pt x="188214" y="629412"/>
                </a:lnTo>
                <a:lnTo>
                  <a:pt x="212169" y="594550"/>
                </a:lnTo>
                <a:lnTo>
                  <a:pt x="220980" y="5516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023481" y="5149595"/>
            <a:ext cx="220979" cy="661670"/>
          </a:xfrm>
          <a:custGeom>
            <a:avLst/>
            <a:gdLst/>
            <a:ahLst/>
            <a:cxnLst/>
            <a:rect l="l" t="t" r="r" b="b"/>
            <a:pathLst>
              <a:path w="220979" h="661670">
                <a:moveTo>
                  <a:pt x="109727" y="661415"/>
                </a:moveTo>
                <a:lnTo>
                  <a:pt x="152828" y="652843"/>
                </a:lnTo>
                <a:lnTo>
                  <a:pt x="188213" y="629411"/>
                </a:lnTo>
                <a:lnTo>
                  <a:pt x="212169" y="594550"/>
                </a:lnTo>
                <a:lnTo>
                  <a:pt x="220979" y="551687"/>
                </a:lnTo>
                <a:lnTo>
                  <a:pt x="220979" y="109727"/>
                </a:lnTo>
                <a:lnTo>
                  <a:pt x="212169" y="66865"/>
                </a:lnTo>
                <a:lnTo>
                  <a:pt x="188213" y="32003"/>
                </a:lnTo>
                <a:lnTo>
                  <a:pt x="152828" y="8572"/>
                </a:lnTo>
                <a:lnTo>
                  <a:pt x="109727" y="0"/>
                </a:lnTo>
                <a:lnTo>
                  <a:pt x="66865" y="8572"/>
                </a:lnTo>
                <a:lnTo>
                  <a:pt x="32003" y="32003"/>
                </a:lnTo>
                <a:lnTo>
                  <a:pt x="8572" y="66865"/>
                </a:lnTo>
                <a:lnTo>
                  <a:pt x="0" y="109727"/>
                </a:lnTo>
                <a:lnTo>
                  <a:pt x="0" y="551687"/>
                </a:lnTo>
                <a:lnTo>
                  <a:pt x="8572" y="594550"/>
                </a:lnTo>
                <a:lnTo>
                  <a:pt x="32003" y="629411"/>
                </a:lnTo>
                <a:lnTo>
                  <a:pt x="66865" y="652843"/>
                </a:lnTo>
                <a:lnTo>
                  <a:pt x="109727" y="661415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9070222" y="5234429"/>
            <a:ext cx="127000" cy="3200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415" marR="5080" indent="-6350">
              <a:lnSpc>
                <a:spcPct val="102099"/>
              </a:lnSpc>
              <a:spcBef>
                <a:spcPts val="85"/>
              </a:spcBef>
            </a:pPr>
            <a:r>
              <a:rPr sz="950" b="1" spc="5" dirty="0">
                <a:latin typeface="Arial"/>
                <a:cs typeface="Arial"/>
              </a:rPr>
              <a:t>M  U</a:t>
            </a:r>
            <a:endParaRPr sz="9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079365" y="5528561"/>
            <a:ext cx="107314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X</a:t>
            </a:r>
            <a:endParaRPr sz="9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782690" y="5286755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886322" y="5242560"/>
            <a:ext cx="137160" cy="90170"/>
          </a:xfrm>
          <a:custGeom>
            <a:avLst/>
            <a:gdLst/>
            <a:ahLst/>
            <a:cxnLst/>
            <a:rect l="l" t="t" r="r" b="b"/>
            <a:pathLst>
              <a:path w="137159" h="90170">
                <a:moveTo>
                  <a:pt x="137160" y="44196"/>
                </a:moveTo>
                <a:lnTo>
                  <a:pt x="0" y="0"/>
                </a:lnTo>
                <a:lnTo>
                  <a:pt x="0" y="89916"/>
                </a:lnTo>
                <a:lnTo>
                  <a:pt x="137160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39373" y="4546358"/>
            <a:ext cx="69570" cy="69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14094" y="4349496"/>
            <a:ext cx="219710" cy="551815"/>
          </a:xfrm>
          <a:custGeom>
            <a:avLst/>
            <a:gdLst/>
            <a:ahLst/>
            <a:cxnLst/>
            <a:rect l="l" t="t" r="r" b="b"/>
            <a:pathLst>
              <a:path w="219710" h="551814">
                <a:moveTo>
                  <a:pt x="219456" y="441960"/>
                </a:moveTo>
                <a:lnTo>
                  <a:pt x="219456" y="111252"/>
                </a:lnTo>
                <a:lnTo>
                  <a:pt x="210883" y="68151"/>
                </a:lnTo>
                <a:lnTo>
                  <a:pt x="187452" y="32766"/>
                </a:lnTo>
                <a:lnTo>
                  <a:pt x="152590" y="8810"/>
                </a:lnTo>
                <a:lnTo>
                  <a:pt x="109728" y="0"/>
                </a:lnTo>
                <a:lnTo>
                  <a:pt x="66865" y="8810"/>
                </a:lnTo>
                <a:lnTo>
                  <a:pt x="32004" y="32766"/>
                </a:lnTo>
                <a:lnTo>
                  <a:pt x="8572" y="68151"/>
                </a:lnTo>
                <a:lnTo>
                  <a:pt x="0" y="111252"/>
                </a:lnTo>
                <a:lnTo>
                  <a:pt x="0" y="441960"/>
                </a:lnTo>
                <a:lnTo>
                  <a:pt x="8572" y="484822"/>
                </a:lnTo>
                <a:lnTo>
                  <a:pt x="32004" y="519684"/>
                </a:lnTo>
                <a:lnTo>
                  <a:pt x="66865" y="543115"/>
                </a:lnTo>
                <a:lnTo>
                  <a:pt x="109728" y="551688"/>
                </a:lnTo>
                <a:lnTo>
                  <a:pt x="152590" y="543115"/>
                </a:lnTo>
                <a:lnTo>
                  <a:pt x="187452" y="519684"/>
                </a:lnTo>
                <a:lnTo>
                  <a:pt x="210883" y="484822"/>
                </a:lnTo>
                <a:lnTo>
                  <a:pt x="219456" y="441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14094" y="4349495"/>
            <a:ext cx="219710" cy="551815"/>
          </a:xfrm>
          <a:custGeom>
            <a:avLst/>
            <a:gdLst/>
            <a:ahLst/>
            <a:cxnLst/>
            <a:rect l="l" t="t" r="r" b="b"/>
            <a:pathLst>
              <a:path w="219710" h="551814">
                <a:moveTo>
                  <a:pt x="109727" y="551687"/>
                </a:moveTo>
                <a:lnTo>
                  <a:pt x="152590" y="543115"/>
                </a:lnTo>
                <a:lnTo>
                  <a:pt x="187451" y="519683"/>
                </a:lnTo>
                <a:lnTo>
                  <a:pt x="210883" y="484822"/>
                </a:lnTo>
                <a:lnTo>
                  <a:pt x="219455" y="441959"/>
                </a:lnTo>
                <a:lnTo>
                  <a:pt x="219455" y="111251"/>
                </a:lnTo>
                <a:lnTo>
                  <a:pt x="210883" y="68151"/>
                </a:lnTo>
                <a:lnTo>
                  <a:pt x="187451" y="32765"/>
                </a:lnTo>
                <a:lnTo>
                  <a:pt x="152590" y="8810"/>
                </a:lnTo>
                <a:lnTo>
                  <a:pt x="109727" y="0"/>
                </a:lnTo>
                <a:lnTo>
                  <a:pt x="66865" y="8810"/>
                </a:lnTo>
                <a:lnTo>
                  <a:pt x="32003" y="32765"/>
                </a:lnTo>
                <a:lnTo>
                  <a:pt x="8572" y="68151"/>
                </a:lnTo>
                <a:lnTo>
                  <a:pt x="0" y="111251"/>
                </a:lnTo>
                <a:lnTo>
                  <a:pt x="0" y="441959"/>
                </a:lnTo>
                <a:lnTo>
                  <a:pt x="8572" y="484822"/>
                </a:lnTo>
                <a:lnTo>
                  <a:pt x="32003" y="519683"/>
                </a:lnTo>
                <a:lnTo>
                  <a:pt x="66865" y="543115"/>
                </a:lnTo>
                <a:lnTo>
                  <a:pt x="109727" y="551687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059311" y="4379466"/>
            <a:ext cx="127000" cy="466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" marR="5080" indent="-7620" algn="just">
              <a:lnSpc>
                <a:spcPct val="101600"/>
              </a:lnSpc>
              <a:spcBef>
                <a:spcPts val="90"/>
              </a:spcBef>
            </a:pPr>
            <a:r>
              <a:rPr sz="950" b="1" dirty="0">
                <a:latin typeface="Arial"/>
                <a:cs typeface="Arial"/>
              </a:rPr>
              <a:t>M  U  X</a:t>
            </a:r>
            <a:endParaRPr sz="95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233550" y="462533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13382" y="4579620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50542" y="3671316"/>
            <a:ext cx="1089660" cy="1544320"/>
          </a:xfrm>
          <a:custGeom>
            <a:avLst/>
            <a:gdLst/>
            <a:ahLst/>
            <a:cxnLst/>
            <a:rect l="l" t="t" r="r" b="b"/>
            <a:pathLst>
              <a:path w="1089660" h="1544320">
                <a:moveTo>
                  <a:pt x="0" y="0"/>
                </a:moveTo>
                <a:lnTo>
                  <a:pt x="0" y="1543812"/>
                </a:lnTo>
                <a:lnTo>
                  <a:pt x="1089660" y="1543812"/>
                </a:lnTo>
                <a:lnTo>
                  <a:pt x="10896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50542" y="3671315"/>
            <a:ext cx="1089660" cy="1544320"/>
          </a:xfrm>
          <a:custGeom>
            <a:avLst/>
            <a:gdLst/>
            <a:ahLst/>
            <a:cxnLst/>
            <a:rect l="l" t="t" r="r" b="b"/>
            <a:pathLst>
              <a:path w="1089660" h="1544320">
                <a:moveTo>
                  <a:pt x="0" y="1543811"/>
                </a:moveTo>
                <a:lnTo>
                  <a:pt x="1089659" y="1543811"/>
                </a:lnTo>
                <a:lnTo>
                  <a:pt x="1089659" y="0"/>
                </a:lnTo>
                <a:lnTo>
                  <a:pt x="0" y="0"/>
                </a:lnTo>
                <a:lnTo>
                  <a:pt x="0" y="1543811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586615" y="4975349"/>
            <a:ext cx="63119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dirty="0">
                <a:latin typeface="Arial"/>
                <a:cs typeface="Arial"/>
              </a:rPr>
              <a:t>Write</a:t>
            </a:r>
            <a:r>
              <a:rPr sz="950" b="1" spc="-5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Data</a:t>
            </a:r>
            <a:endParaRPr sz="9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586615" y="3350324"/>
            <a:ext cx="1045210" cy="7620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775"/>
              </a:spcBef>
            </a:pPr>
            <a:r>
              <a:rPr sz="1150" dirty="0">
                <a:latin typeface="Arial"/>
                <a:cs typeface="Arial"/>
              </a:rPr>
              <a:t>Registos</a:t>
            </a:r>
            <a:endParaRPr sz="1150">
              <a:latin typeface="Arial"/>
              <a:cs typeface="Arial"/>
            </a:endParaRPr>
          </a:p>
          <a:p>
            <a:pPr marL="12700" marR="589280">
              <a:lnSpc>
                <a:spcPct val="101099"/>
              </a:lnSpc>
              <a:spcBef>
                <a:spcPts val="550"/>
              </a:spcBef>
            </a:pPr>
            <a:r>
              <a:rPr sz="950" b="1" dirty="0">
                <a:latin typeface="Arial"/>
                <a:cs typeface="Arial"/>
              </a:rPr>
              <a:t>Read  Reg.</a:t>
            </a:r>
            <a:r>
              <a:rPr sz="950" b="1" spc="-7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#1</a:t>
            </a:r>
            <a:endParaRPr sz="950">
              <a:latin typeface="Arial"/>
              <a:cs typeface="Arial"/>
            </a:endParaRPr>
          </a:p>
          <a:p>
            <a:pPr marL="731520">
              <a:lnSpc>
                <a:spcPts val="890"/>
              </a:lnSpc>
            </a:pPr>
            <a:r>
              <a:rPr sz="950" b="1" spc="5" dirty="0">
                <a:latin typeface="Arial"/>
                <a:cs typeface="Arial"/>
              </a:rPr>
              <a:t>R</a:t>
            </a:r>
            <a:r>
              <a:rPr sz="950" b="1" spc="10" dirty="0">
                <a:latin typeface="Arial"/>
                <a:cs typeface="Arial"/>
              </a:rPr>
              <a:t>ea</a:t>
            </a:r>
            <a:r>
              <a:rPr sz="950" b="1" spc="5" dirty="0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170307" y="4086858"/>
            <a:ext cx="461009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dirty="0">
                <a:latin typeface="Arial"/>
                <a:cs typeface="Arial"/>
              </a:rPr>
              <a:t>Data</a:t>
            </a:r>
            <a:r>
              <a:rPr sz="950" b="1" spc="-5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#1</a:t>
            </a:r>
            <a:endParaRPr sz="9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170307" y="4451094"/>
            <a:ext cx="461645" cy="31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5255">
              <a:lnSpc>
                <a:spcPct val="101099"/>
              </a:lnSpc>
              <a:spcBef>
                <a:spcPts val="95"/>
              </a:spcBef>
            </a:pPr>
            <a:r>
              <a:rPr sz="950" b="1" spc="5" dirty="0">
                <a:latin typeface="Arial"/>
                <a:cs typeface="Arial"/>
              </a:rPr>
              <a:t>R</a:t>
            </a:r>
            <a:r>
              <a:rPr sz="950" b="1" spc="10" dirty="0">
                <a:latin typeface="Arial"/>
                <a:cs typeface="Arial"/>
              </a:rPr>
              <a:t>ea</a:t>
            </a:r>
            <a:r>
              <a:rPr sz="950" b="1" dirty="0">
                <a:latin typeface="Arial"/>
                <a:cs typeface="Arial"/>
              </a:rPr>
              <a:t>d  Data</a:t>
            </a:r>
            <a:r>
              <a:rPr sz="950" b="1" spc="-7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#2</a:t>
            </a:r>
            <a:endParaRPr sz="95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834262" y="4226051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555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799476" y="4194314"/>
            <a:ext cx="69570" cy="69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642238" y="4764023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5">
                <a:moveTo>
                  <a:pt x="0" y="0"/>
                </a:moveTo>
                <a:lnTo>
                  <a:pt x="24536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876934" y="4718304"/>
            <a:ext cx="137160" cy="91440"/>
          </a:xfrm>
          <a:custGeom>
            <a:avLst/>
            <a:gdLst/>
            <a:ahLst/>
            <a:cxnLst/>
            <a:rect l="l" t="t" r="r" b="b"/>
            <a:pathLst>
              <a:path w="137160" h="91439">
                <a:moveTo>
                  <a:pt x="137160" y="45720"/>
                </a:moveTo>
                <a:lnTo>
                  <a:pt x="0" y="0"/>
                </a:lnTo>
                <a:lnTo>
                  <a:pt x="0" y="91440"/>
                </a:lnTo>
                <a:lnTo>
                  <a:pt x="13716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282318" y="4570476"/>
            <a:ext cx="82550" cy="109855"/>
          </a:xfrm>
          <a:custGeom>
            <a:avLst/>
            <a:gdLst/>
            <a:ahLst/>
            <a:cxnLst/>
            <a:rect l="l" t="t" r="r" b="b"/>
            <a:pathLst>
              <a:path w="82550" h="109854">
                <a:moveTo>
                  <a:pt x="82295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4297055" y="4039614"/>
            <a:ext cx="750570" cy="7023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1625" marR="5080">
              <a:lnSpc>
                <a:spcPct val="102099"/>
              </a:lnSpc>
              <a:spcBef>
                <a:spcPts val="85"/>
              </a:spcBef>
            </a:pPr>
            <a:r>
              <a:rPr sz="950" b="1" dirty="0">
                <a:latin typeface="Arial"/>
                <a:cs typeface="Arial"/>
              </a:rPr>
              <a:t>Read  Reg.</a:t>
            </a:r>
            <a:r>
              <a:rPr sz="950" b="1" spc="-7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#2</a:t>
            </a:r>
            <a:endParaRPr sz="950">
              <a:latin typeface="Arial"/>
              <a:cs typeface="Arial"/>
            </a:endParaRPr>
          </a:p>
          <a:p>
            <a:pPr marL="301625" marR="133985" indent="-289560">
              <a:lnSpc>
                <a:spcPct val="101099"/>
              </a:lnSpc>
              <a:spcBef>
                <a:spcPts val="705"/>
              </a:spcBef>
              <a:tabLst>
                <a:tab pos="301625" algn="l"/>
              </a:tabLst>
            </a:pPr>
            <a:r>
              <a:rPr sz="1425" b="1" spc="7" baseline="2923" dirty="0">
                <a:latin typeface="Arial"/>
                <a:cs typeface="Arial"/>
              </a:rPr>
              <a:t>5	</a:t>
            </a:r>
            <a:r>
              <a:rPr sz="950" b="1" spc="-5" dirty="0">
                <a:latin typeface="Arial"/>
                <a:cs typeface="Arial"/>
              </a:rPr>
              <a:t>W</a:t>
            </a:r>
            <a:r>
              <a:rPr sz="950" b="1" spc="10" dirty="0">
                <a:latin typeface="Arial"/>
                <a:cs typeface="Arial"/>
              </a:rPr>
              <a:t>r</a:t>
            </a:r>
            <a:r>
              <a:rPr sz="950" b="1" spc="-5" dirty="0">
                <a:latin typeface="Arial"/>
                <a:cs typeface="Arial"/>
              </a:rPr>
              <a:t>i</a:t>
            </a:r>
            <a:r>
              <a:rPr sz="950" b="1" dirty="0">
                <a:latin typeface="Arial"/>
                <a:cs typeface="Arial"/>
              </a:rPr>
              <a:t>te  Reg.</a:t>
            </a:r>
            <a:endParaRPr sz="95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7572633" y="4581144"/>
            <a:ext cx="1312545" cy="1092835"/>
          </a:xfrm>
          <a:custGeom>
            <a:avLst/>
            <a:gdLst/>
            <a:ahLst/>
            <a:cxnLst/>
            <a:rect l="l" t="t" r="r" b="b"/>
            <a:pathLst>
              <a:path w="1312545" h="1092835">
                <a:moveTo>
                  <a:pt x="0" y="0"/>
                </a:moveTo>
                <a:lnTo>
                  <a:pt x="0" y="1092707"/>
                </a:lnTo>
                <a:lnTo>
                  <a:pt x="1312163" y="1092707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874130" y="5628132"/>
            <a:ext cx="135890" cy="91440"/>
          </a:xfrm>
          <a:custGeom>
            <a:avLst/>
            <a:gdLst/>
            <a:ahLst/>
            <a:cxnLst/>
            <a:rect l="l" t="t" r="r" b="b"/>
            <a:pathLst>
              <a:path w="135890" h="91439">
                <a:moveTo>
                  <a:pt x="135636" y="45720"/>
                </a:moveTo>
                <a:lnTo>
                  <a:pt x="0" y="0"/>
                </a:lnTo>
                <a:lnTo>
                  <a:pt x="0" y="91440"/>
                </a:lnTo>
                <a:lnTo>
                  <a:pt x="135636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246497" y="5204459"/>
            <a:ext cx="102235" cy="111760"/>
          </a:xfrm>
          <a:custGeom>
            <a:avLst/>
            <a:gdLst/>
            <a:ahLst/>
            <a:cxnLst/>
            <a:rect l="l" t="t" r="r" b="b"/>
            <a:pathLst>
              <a:path w="102234" h="111760">
                <a:moveTo>
                  <a:pt x="102107" y="0"/>
                </a:moveTo>
                <a:lnTo>
                  <a:pt x="0" y="1112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7241423" y="5051549"/>
            <a:ext cx="1619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813426" y="5632703"/>
            <a:ext cx="102235" cy="109855"/>
          </a:xfrm>
          <a:custGeom>
            <a:avLst/>
            <a:gdLst/>
            <a:ahLst/>
            <a:cxnLst/>
            <a:rect l="l" t="t" r="r" b="b"/>
            <a:pathLst>
              <a:path w="102234" h="109854">
                <a:moveTo>
                  <a:pt x="102107" y="0"/>
                </a:moveTo>
                <a:lnTo>
                  <a:pt x="0" y="10972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7808350" y="5478269"/>
            <a:ext cx="1619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760086" y="4140708"/>
            <a:ext cx="889000" cy="1323340"/>
          </a:xfrm>
          <a:custGeom>
            <a:avLst/>
            <a:gdLst/>
            <a:ahLst/>
            <a:cxnLst/>
            <a:rect l="l" t="t" r="r" b="b"/>
            <a:pathLst>
              <a:path w="889000" h="1323339">
                <a:moveTo>
                  <a:pt x="0" y="0"/>
                </a:moveTo>
                <a:lnTo>
                  <a:pt x="0" y="1322832"/>
                </a:lnTo>
                <a:lnTo>
                  <a:pt x="888492" y="1322832"/>
                </a:lnTo>
                <a:lnTo>
                  <a:pt x="888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760086" y="4140707"/>
            <a:ext cx="889000" cy="1323340"/>
          </a:xfrm>
          <a:custGeom>
            <a:avLst/>
            <a:gdLst/>
            <a:ahLst/>
            <a:cxnLst/>
            <a:rect l="l" t="t" r="r" b="b"/>
            <a:pathLst>
              <a:path w="889000" h="1323339">
                <a:moveTo>
                  <a:pt x="0" y="1322831"/>
                </a:moveTo>
                <a:lnTo>
                  <a:pt x="888491" y="1322831"/>
                </a:lnTo>
                <a:lnTo>
                  <a:pt x="888491" y="0"/>
                </a:lnTo>
                <a:lnTo>
                  <a:pt x="0" y="0"/>
                </a:lnTo>
                <a:lnTo>
                  <a:pt x="0" y="1322831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7750438" y="3846066"/>
            <a:ext cx="90868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latin typeface="Arial"/>
                <a:cs typeface="Arial"/>
              </a:rPr>
              <a:t>Data</a:t>
            </a:r>
            <a:r>
              <a:rPr sz="1150" spc="-7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Memory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796158" y="4489194"/>
            <a:ext cx="5156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Add</a:t>
            </a:r>
            <a:r>
              <a:rPr sz="950" b="1" spc="10" dirty="0">
                <a:latin typeface="Arial"/>
                <a:cs typeface="Arial"/>
              </a:rPr>
              <a:t>r</a:t>
            </a:r>
            <a:r>
              <a:rPr sz="950" b="1" spc="-5" dirty="0">
                <a:latin typeface="Arial"/>
                <a:cs typeface="Arial"/>
              </a:rPr>
              <a:t>e</a:t>
            </a:r>
            <a:r>
              <a:rPr sz="950" b="1" spc="10" dirty="0">
                <a:latin typeface="Arial"/>
                <a:cs typeface="Arial"/>
              </a:rPr>
              <a:t>s</a:t>
            </a:r>
            <a:r>
              <a:rPr sz="950" b="1" spc="5" dirty="0"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796158" y="5071361"/>
            <a:ext cx="331470" cy="31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5"/>
              </a:spcBef>
            </a:pPr>
            <a:r>
              <a:rPr sz="950" b="1" spc="10" dirty="0">
                <a:latin typeface="Arial"/>
                <a:cs typeface="Arial"/>
              </a:rPr>
              <a:t>W</a:t>
            </a:r>
            <a:r>
              <a:rPr sz="950" b="1" spc="-5" dirty="0">
                <a:latin typeface="Arial"/>
                <a:cs typeface="Arial"/>
              </a:rPr>
              <a:t>r</a:t>
            </a:r>
            <a:r>
              <a:rPr sz="950" b="1" spc="5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t</a:t>
            </a:r>
            <a:r>
              <a:rPr sz="950" b="1" dirty="0">
                <a:latin typeface="Arial"/>
                <a:cs typeface="Arial"/>
              </a:rPr>
              <a:t>e  </a:t>
            </a:r>
            <a:r>
              <a:rPr sz="950" b="1" spc="5" dirty="0">
                <a:latin typeface="Arial"/>
                <a:cs typeface="Arial"/>
              </a:rPr>
              <a:t>Data</a:t>
            </a:r>
            <a:endParaRPr sz="9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286886" y="4632450"/>
            <a:ext cx="325120" cy="3200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720" marR="5080" indent="-33655">
              <a:lnSpc>
                <a:spcPct val="102099"/>
              </a:lnSpc>
              <a:spcBef>
                <a:spcPts val="85"/>
              </a:spcBef>
            </a:pPr>
            <a:r>
              <a:rPr sz="950" b="1" spc="5" dirty="0">
                <a:latin typeface="Arial"/>
                <a:cs typeface="Arial"/>
              </a:rPr>
              <a:t>R</a:t>
            </a:r>
            <a:r>
              <a:rPr sz="950" b="1" spc="10" dirty="0">
                <a:latin typeface="Arial"/>
                <a:cs typeface="Arial"/>
              </a:rPr>
              <a:t>e</a:t>
            </a:r>
            <a:r>
              <a:rPr sz="950" b="1" spc="-5" dirty="0">
                <a:latin typeface="Arial"/>
                <a:cs typeface="Arial"/>
              </a:rPr>
              <a:t>a</a:t>
            </a:r>
            <a:r>
              <a:rPr sz="950" b="1" dirty="0">
                <a:latin typeface="Arial"/>
                <a:cs typeface="Arial"/>
              </a:rPr>
              <a:t>d  D</a:t>
            </a:r>
            <a:r>
              <a:rPr sz="950" b="1" spc="10" dirty="0">
                <a:latin typeface="Arial"/>
                <a:cs typeface="Arial"/>
              </a:rPr>
              <a:t>a</a:t>
            </a:r>
            <a:r>
              <a:rPr sz="950" b="1" dirty="0">
                <a:latin typeface="Arial"/>
                <a:cs typeface="Arial"/>
              </a:rPr>
              <a:t>ta</a:t>
            </a:r>
            <a:endParaRPr sz="95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8648577" y="4791455"/>
            <a:ext cx="134620" cy="495300"/>
          </a:xfrm>
          <a:custGeom>
            <a:avLst/>
            <a:gdLst/>
            <a:ahLst/>
            <a:cxnLst/>
            <a:rect l="l" t="t" r="r" b="b"/>
            <a:pathLst>
              <a:path w="134620" h="495300">
                <a:moveTo>
                  <a:pt x="0" y="0"/>
                </a:moveTo>
                <a:lnTo>
                  <a:pt x="134111" y="0"/>
                </a:lnTo>
                <a:lnTo>
                  <a:pt x="134111" y="495299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855342" y="5458968"/>
            <a:ext cx="481965" cy="617220"/>
          </a:xfrm>
          <a:custGeom>
            <a:avLst/>
            <a:gdLst/>
            <a:ahLst/>
            <a:cxnLst/>
            <a:rect l="l" t="t" r="r" b="b"/>
            <a:pathLst>
              <a:path w="481964" h="617220">
                <a:moveTo>
                  <a:pt x="481584" y="307848"/>
                </a:moveTo>
                <a:lnTo>
                  <a:pt x="477691" y="252335"/>
                </a:lnTo>
                <a:lnTo>
                  <a:pt x="466473" y="200160"/>
                </a:lnTo>
                <a:lnTo>
                  <a:pt x="448620" y="152174"/>
                </a:lnTo>
                <a:lnTo>
                  <a:pt x="424821" y="109230"/>
                </a:lnTo>
                <a:lnTo>
                  <a:pt x="395767" y="72181"/>
                </a:lnTo>
                <a:lnTo>
                  <a:pt x="362147" y="41881"/>
                </a:lnTo>
                <a:lnTo>
                  <a:pt x="324651" y="19182"/>
                </a:lnTo>
                <a:lnTo>
                  <a:pt x="283969" y="4937"/>
                </a:lnTo>
                <a:lnTo>
                  <a:pt x="240792" y="0"/>
                </a:lnTo>
                <a:lnTo>
                  <a:pt x="197212" y="4937"/>
                </a:lnTo>
                <a:lnTo>
                  <a:pt x="156317" y="19182"/>
                </a:lnTo>
                <a:lnTo>
                  <a:pt x="118759" y="41881"/>
                </a:lnTo>
                <a:lnTo>
                  <a:pt x="85189" y="72181"/>
                </a:lnTo>
                <a:lnTo>
                  <a:pt x="56260" y="109230"/>
                </a:lnTo>
                <a:lnTo>
                  <a:pt x="32624" y="152174"/>
                </a:lnTo>
                <a:lnTo>
                  <a:pt x="14934" y="200160"/>
                </a:lnTo>
                <a:lnTo>
                  <a:pt x="3842" y="252335"/>
                </a:lnTo>
                <a:lnTo>
                  <a:pt x="0" y="307848"/>
                </a:lnTo>
                <a:lnTo>
                  <a:pt x="3842" y="363412"/>
                </a:lnTo>
                <a:lnTo>
                  <a:pt x="14934" y="415727"/>
                </a:lnTo>
                <a:lnTo>
                  <a:pt x="32624" y="463916"/>
                </a:lnTo>
                <a:lnTo>
                  <a:pt x="56260" y="507101"/>
                </a:lnTo>
                <a:lnTo>
                  <a:pt x="85189" y="544402"/>
                </a:lnTo>
                <a:lnTo>
                  <a:pt x="118759" y="574943"/>
                </a:lnTo>
                <a:lnTo>
                  <a:pt x="156317" y="597844"/>
                </a:lnTo>
                <a:lnTo>
                  <a:pt x="197212" y="612229"/>
                </a:lnTo>
                <a:lnTo>
                  <a:pt x="240792" y="617220"/>
                </a:lnTo>
                <a:lnTo>
                  <a:pt x="283969" y="612229"/>
                </a:lnTo>
                <a:lnTo>
                  <a:pt x="324651" y="597844"/>
                </a:lnTo>
                <a:lnTo>
                  <a:pt x="362147" y="574943"/>
                </a:lnTo>
                <a:lnTo>
                  <a:pt x="395767" y="544402"/>
                </a:lnTo>
                <a:lnTo>
                  <a:pt x="424821" y="507101"/>
                </a:lnTo>
                <a:lnTo>
                  <a:pt x="448620" y="463916"/>
                </a:lnTo>
                <a:lnTo>
                  <a:pt x="466473" y="415727"/>
                </a:lnTo>
                <a:lnTo>
                  <a:pt x="477691" y="363412"/>
                </a:lnTo>
                <a:lnTo>
                  <a:pt x="481584" y="307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855342" y="5458967"/>
            <a:ext cx="481965" cy="617220"/>
          </a:xfrm>
          <a:custGeom>
            <a:avLst/>
            <a:gdLst/>
            <a:ahLst/>
            <a:cxnLst/>
            <a:rect l="l" t="t" r="r" b="b"/>
            <a:pathLst>
              <a:path w="481964" h="617220">
                <a:moveTo>
                  <a:pt x="481583" y="307847"/>
                </a:moveTo>
                <a:lnTo>
                  <a:pt x="477691" y="252335"/>
                </a:lnTo>
                <a:lnTo>
                  <a:pt x="466473" y="200160"/>
                </a:lnTo>
                <a:lnTo>
                  <a:pt x="448620" y="152174"/>
                </a:lnTo>
                <a:lnTo>
                  <a:pt x="424821" y="109230"/>
                </a:lnTo>
                <a:lnTo>
                  <a:pt x="395767" y="72181"/>
                </a:lnTo>
                <a:lnTo>
                  <a:pt x="362147" y="41881"/>
                </a:lnTo>
                <a:lnTo>
                  <a:pt x="324651" y="19182"/>
                </a:lnTo>
                <a:lnTo>
                  <a:pt x="283969" y="4937"/>
                </a:lnTo>
                <a:lnTo>
                  <a:pt x="240791" y="0"/>
                </a:lnTo>
                <a:lnTo>
                  <a:pt x="197212" y="4937"/>
                </a:lnTo>
                <a:lnTo>
                  <a:pt x="156317" y="19182"/>
                </a:lnTo>
                <a:lnTo>
                  <a:pt x="118759" y="41881"/>
                </a:lnTo>
                <a:lnTo>
                  <a:pt x="85189" y="72181"/>
                </a:lnTo>
                <a:lnTo>
                  <a:pt x="56260" y="109230"/>
                </a:lnTo>
                <a:lnTo>
                  <a:pt x="32624" y="152174"/>
                </a:lnTo>
                <a:lnTo>
                  <a:pt x="14934" y="200160"/>
                </a:lnTo>
                <a:lnTo>
                  <a:pt x="3842" y="252335"/>
                </a:lnTo>
                <a:lnTo>
                  <a:pt x="0" y="307847"/>
                </a:lnTo>
                <a:lnTo>
                  <a:pt x="3842" y="363412"/>
                </a:lnTo>
                <a:lnTo>
                  <a:pt x="14934" y="415727"/>
                </a:lnTo>
                <a:lnTo>
                  <a:pt x="32624" y="463916"/>
                </a:lnTo>
                <a:lnTo>
                  <a:pt x="56260" y="507101"/>
                </a:lnTo>
                <a:lnTo>
                  <a:pt x="85189" y="544402"/>
                </a:lnTo>
                <a:lnTo>
                  <a:pt x="118759" y="574943"/>
                </a:lnTo>
                <a:lnTo>
                  <a:pt x="156317" y="597844"/>
                </a:lnTo>
                <a:lnTo>
                  <a:pt x="197212" y="612229"/>
                </a:lnTo>
                <a:lnTo>
                  <a:pt x="240791" y="617219"/>
                </a:lnTo>
                <a:lnTo>
                  <a:pt x="283969" y="612229"/>
                </a:lnTo>
                <a:lnTo>
                  <a:pt x="324651" y="597844"/>
                </a:lnTo>
                <a:lnTo>
                  <a:pt x="362147" y="574943"/>
                </a:lnTo>
                <a:lnTo>
                  <a:pt x="395767" y="544402"/>
                </a:lnTo>
                <a:lnTo>
                  <a:pt x="424821" y="507101"/>
                </a:lnTo>
                <a:lnTo>
                  <a:pt x="448620" y="463916"/>
                </a:lnTo>
                <a:lnTo>
                  <a:pt x="466473" y="415727"/>
                </a:lnTo>
                <a:lnTo>
                  <a:pt x="477691" y="363412"/>
                </a:lnTo>
                <a:lnTo>
                  <a:pt x="481583" y="307847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4897511" y="5610857"/>
            <a:ext cx="394335" cy="290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5405">
              <a:lnSpc>
                <a:spcPct val="102400"/>
              </a:lnSpc>
              <a:spcBef>
                <a:spcPts val="90"/>
              </a:spcBef>
            </a:pPr>
            <a:r>
              <a:rPr sz="850" b="1" spc="5" dirty="0">
                <a:latin typeface="Arial"/>
                <a:cs typeface="Arial"/>
              </a:rPr>
              <a:t>Sign  </a:t>
            </a:r>
            <a:r>
              <a:rPr sz="850" b="1" spc="15" dirty="0">
                <a:latin typeface="Arial"/>
                <a:cs typeface="Arial"/>
              </a:rPr>
              <a:t>E</a:t>
            </a:r>
            <a:r>
              <a:rPr sz="850" b="1" dirty="0">
                <a:latin typeface="Arial"/>
                <a:cs typeface="Arial"/>
              </a:rPr>
              <a:t>xte</a:t>
            </a:r>
            <a:r>
              <a:rPr sz="850" b="1" spc="15" dirty="0">
                <a:latin typeface="Arial"/>
                <a:cs typeface="Arial"/>
              </a:rPr>
              <a:t>n</a:t>
            </a:r>
            <a:r>
              <a:rPr sz="850" b="1" spc="5" dirty="0">
                <a:latin typeface="Arial"/>
                <a:cs typeface="Arial"/>
              </a:rPr>
              <a:t>d</a:t>
            </a:r>
            <a:endParaRPr sz="85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607452" y="4866398"/>
            <a:ext cx="69570" cy="69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2599320" y="5130798"/>
            <a:ext cx="705485" cy="37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5080" indent="-73660">
              <a:lnSpc>
                <a:spcPct val="100899"/>
              </a:lnSpc>
              <a:spcBef>
                <a:spcPts val="100"/>
              </a:spcBef>
            </a:pPr>
            <a:r>
              <a:rPr sz="1150" spc="5" dirty="0">
                <a:latin typeface="Arial"/>
                <a:cs typeface="Arial"/>
              </a:rPr>
              <a:t>In</a:t>
            </a:r>
            <a:r>
              <a:rPr sz="1150" spc="-5" dirty="0">
                <a:latin typeface="Arial"/>
                <a:cs typeface="Arial"/>
              </a:rPr>
              <a:t>s</a:t>
            </a:r>
            <a:r>
              <a:rPr sz="1150" dirty="0">
                <a:latin typeface="Arial"/>
                <a:cs typeface="Arial"/>
              </a:rPr>
              <a:t>t</a:t>
            </a:r>
            <a:r>
              <a:rPr sz="1150" spc="-5" dirty="0">
                <a:latin typeface="Arial"/>
                <a:cs typeface="Arial"/>
              </a:rPr>
              <a:t>r</a:t>
            </a:r>
            <a:r>
              <a:rPr sz="1150" spc="-10" dirty="0">
                <a:latin typeface="Arial"/>
                <a:cs typeface="Arial"/>
              </a:rPr>
              <a:t>u</a:t>
            </a:r>
            <a:r>
              <a:rPr sz="1150" spc="10" dirty="0">
                <a:latin typeface="Arial"/>
                <a:cs typeface="Arial"/>
              </a:rPr>
              <a:t>c</a:t>
            </a:r>
            <a:r>
              <a:rPr sz="1150" spc="-15" dirty="0">
                <a:latin typeface="Arial"/>
                <a:cs typeface="Arial"/>
              </a:rPr>
              <a:t>t</a:t>
            </a:r>
            <a:r>
              <a:rPr sz="1150" spc="5" dirty="0">
                <a:latin typeface="Arial"/>
                <a:cs typeface="Arial"/>
              </a:rPr>
              <a:t>ion  Memory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3374014" y="4901183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0" y="0"/>
                </a:moveTo>
                <a:lnTo>
                  <a:pt x="26822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419733" y="4835651"/>
            <a:ext cx="113030" cy="109855"/>
          </a:xfrm>
          <a:custGeom>
            <a:avLst/>
            <a:gdLst/>
            <a:ahLst/>
            <a:cxnLst/>
            <a:rect l="l" t="t" r="r" b="b"/>
            <a:pathLst>
              <a:path w="113029" h="109854">
                <a:moveTo>
                  <a:pt x="112775" y="0"/>
                </a:moveTo>
                <a:lnTo>
                  <a:pt x="0" y="109727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3422280" y="4681218"/>
            <a:ext cx="1619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2541910" y="3781044"/>
            <a:ext cx="832485" cy="1324610"/>
          </a:xfrm>
          <a:custGeom>
            <a:avLst/>
            <a:gdLst/>
            <a:ahLst/>
            <a:cxnLst/>
            <a:rect l="l" t="t" r="r" b="b"/>
            <a:pathLst>
              <a:path w="832485" h="1324610">
                <a:moveTo>
                  <a:pt x="0" y="0"/>
                </a:moveTo>
                <a:lnTo>
                  <a:pt x="0" y="1324356"/>
                </a:lnTo>
                <a:lnTo>
                  <a:pt x="832104" y="1324356"/>
                </a:lnTo>
                <a:lnTo>
                  <a:pt x="8321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541909" y="3781044"/>
            <a:ext cx="832485" cy="1324610"/>
          </a:xfrm>
          <a:custGeom>
            <a:avLst/>
            <a:gdLst/>
            <a:ahLst/>
            <a:cxnLst/>
            <a:rect l="l" t="t" r="r" b="b"/>
            <a:pathLst>
              <a:path w="832485" h="1324610">
                <a:moveTo>
                  <a:pt x="0" y="1324355"/>
                </a:moveTo>
                <a:lnTo>
                  <a:pt x="832103" y="1324355"/>
                </a:lnTo>
                <a:lnTo>
                  <a:pt x="832103" y="0"/>
                </a:lnTo>
                <a:lnTo>
                  <a:pt x="0" y="0"/>
                </a:lnTo>
                <a:lnTo>
                  <a:pt x="0" y="1324355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2564268" y="3940554"/>
            <a:ext cx="657860" cy="31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5"/>
              </a:spcBef>
            </a:pPr>
            <a:r>
              <a:rPr sz="950" b="1" spc="-5" dirty="0">
                <a:latin typeface="Arial"/>
                <a:cs typeface="Arial"/>
              </a:rPr>
              <a:t>I</a:t>
            </a:r>
            <a:r>
              <a:rPr sz="950" b="1" spc="5" dirty="0">
                <a:latin typeface="Arial"/>
                <a:cs typeface="Arial"/>
              </a:rPr>
              <a:t>n</a:t>
            </a:r>
            <a:r>
              <a:rPr sz="950" b="1" spc="10" dirty="0">
                <a:latin typeface="Arial"/>
                <a:cs typeface="Arial"/>
              </a:rPr>
              <a:t>s</a:t>
            </a:r>
            <a:r>
              <a:rPr sz="950" b="1" dirty="0">
                <a:latin typeface="Arial"/>
                <a:cs typeface="Arial"/>
              </a:rPr>
              <a:t>t</a:t>
            </a:r>
            <a:r>
              <a:rPr sz="950" b="1" spc="-5" dirty="0">
                <a:latin typeface="Arial"/>
                <a:cs typeface="Arial"/>
              </a:rPr>
              <a:t>r</a:t>
            </a:r>
            <a:r>
              <a:rPr sz="950" b="1" spc="5" dirty="0">
                <a:latin typeface="Arial"/>
                <a:cs typeface="Arial"/>
              </a:rPr>
              <a:t>u</a:t>
            </a:r>
            <a:r>
              <a:rPr sz="950" b="1" spc="10" dirty="0">
                <a:latin typeface="Arial"/>
                <a:cs typeface="Arial"/>
              </a:rPr>
              <a:t>c</a:t>
            </a:r>
            <a:r>
              <a:rPr sz="950" b="1" dirty="0">
                <a:latin typeface="Arial"/>
                <a:cs typeface="Arial"/>
              </a:rPr>
              <a:t>t</a:t>
            </a:r>
            <a:r>
              <a:rPr sz="950" b="1" spc="-5" dirty="0">
                <a:latin typeface="Arial"/>
                <a:cs typeface="Arial"/>
              </a:rPr>
              <a:t>i</a:t>
            </a:r>
            <a:r>
              <a:rPr sz="950" b="1" dirty="0">
                <a:latin typeface="Arial"/>
                <a:cs typeface="Arial"/>
              </a:rPr>
              <a:t>on  </a:t>
            </a:r>
            <a:r>
              <a:rPr sz="950" b="1" spc="5" dirty="0">
                <a:latin typeface="Arial"/>
                <a:cs typeface="Arial"/>
              </a:rPr>
              <a:t>Address</a:t>
            </a:r>
            <a:endParaRPr sz="95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678568" y="4772657"/>
            <a:ext cx="65786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dirty="0">
                <a:latin typeface="Arial"/>
                <a:cs typeface="Arial"/>
              </a:rPr>
              <a:t>Instruction</a:t>
            </a:r>
            <a:endParaRPr sz="95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2266065" y="2642616"/>
            <a:ext cx="321945" cy="1489075"/>
          </a:xfrm>
          <a:custGeom>
            <a:avLst/>
            <a:gdLst/>
            <a:ahLst/>
            <a:cxnLst/>
            <a:rect l="l" t="t" r="r" b="b"/>
            <a:pathLst>
              <a:path w="321944" h="1489075">
                <a:moveTo>
                  <a:pt x="0" y="1488947"/>
                </a:moveTo>
                <a:lnTo>
                  <a:pt x="0" y="0"/>
                </a:lnTo>
                <a:lnTo>
                  <a:pt x="321563" y="0"/>
                </a:lnTo>
              </a:path>
            </a:pathLst>
          </a:custGeom>
          <a:ln w="26471">
            <a:solidFill>
              <a:srgbClr val="C04F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576962" y="2598420"/>
            <a:ext cx="131445" cy="88900"/>
          </a:xfrm>
          <a:custGeom>
            <a:avLst/>
            <a:gdLst/>
            <a:ahLst/>
            <a:cxnLst/>
            <a:rect l="l" t="t" r="r" b="b"/>
            <a:pathLst>
              <a:path w="131444" h="88900">
                <a:moveTo>
                  <a:pt x="131064" y="44196"/>
                </a:moveTo>
                <a:lnTo>
                  <a:pt x="0" y="0"/>
                </a:lnTo>
                <a:lnTo>
                  <a:pt x="0" y="88392"/>
                </a:lnTo>
                <a:lnTo>
                  <a:pt x="131064" y="44196"/>
                </a:lnTo>
                <a:close/>
              </a:path>
            </a:pathLst>
          </a:custGeom>
          <a:solidFill>
            <a:srgbClr val="C04F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045086" y="4113276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>
                <a:moveTo>
                  <a:pt x="0" y="0"/>
                </a:moveTo>
                <a:lnTo>
                  <a:pt x="368807" y="0"/>
                </a:lnTo>
              </a:path>
            </a:pathLst>
          </a:custGeom>
          <a:ln w="26471">
            <a:solidFill>
              <a:srgbClr val="C04F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403226" y="4069080"/>
            <a:ext cx="131445" cy="88900"/>
          </a:xfrm>
          <a:custGeom>
            <a:avLst/>
            <a:gdLst/>
            <a:ahLst/>
            <a:cxnLst/>
            <a:rect l="l" t="t" r="r" b="b"/>
            <a:pathLst>
              <a:path w="131444" h="88900">
                <a:moveTo>
                  <a:pt x="131064" y="44196"/>
                </a:moveTo>
                <a:lnTo>
                  <a:pt x="0" y="0"/>
                </a:lnTo>
                <a:lnTo>
                  <a:pt x="0" y="88392"/>
                </a:lnTo>
                <a:lnTo>
                  <a:pt x="131064" y="44196"/>
                </a:lnTo>
                <a:close/>
              </a:path>
            </a:pathLst>
          </a:custGeom>
          <a:solidFill>
            <a:srgbClr val="C04F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14378" y="3781044"/>
            <a:ext cx="330835" cy="662940"/>
          </a:xfrm>
          <a:custGeom>
            <a:avLst/>
            <a:gdLst/>
            <a:ahLst/>
            <a:cxnLst/>
            <a:rect l="l" t="t" r="r" b="b"/>
            <a:pathLst>
              <a:path w="330835" h="662939">
                <a:moveTo>
                  <a:pt x="0" y="0"/>
                </a:moveTo>
                <a:lnTo>
                  <a:pt x="0" y="662940"/>
                </a:lnTo>
                <a:lnTo>
                  <a:pt x="330708" y="662940"/>
                </a:lnTo>
                <a:lnTo>
                  <a:pt x="3307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14378" y="3781044"/>
            <a:ext cx="330835" cy="662940"/>
          </a:xfrm>
          <a:custGeom>
            <a:avLst/>
            <a:gdLst/>
            <a:ahLst/>
            <a:cxnLst/>
            <a:rect l="l" t="t" r="r" b="b"/>
            <a:pathLst>
              <a:path w="330835" h="662939">
                <a:moveTo>
                  <a:pt x="0" y="662939"/>
                </a:moveTo>
                <a:lnTo>
                  <a:pt x="330707" y="662939"/>
                </a:lnTo>
                <a:lnTo>
                  <a:pt x="330707" y="0"/>
                </a:lnTo>
                <a:lnTo>
                  <a:pt x="0" y="0"/>
                </a:lnTo>
                <a:lnTo>
                  <a:pt x="0" y="662939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1764169" y="4016754"/>
            <a:ext cx="230504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10" dirty="0">
                <a:latin typeface="Arial"/>
                <a:cs typeface="Arial"/>
              </a:rPr>
              <a:t>P</a:t>
            </a:r>
            <a:r>
              <a:rPr sz="1150" b="1" dirty="0">
                <a:latin typeface="Arial"/>
                <a:cs typeface="Arial"/>
              </a:rPr>
              <a:t>C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231280" y="4078490"/>
            <a:ext cx="69570" cy="69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087758" y="4049267"/>
            <a:ext cx="102235" cy="111760"/>
          </a:xfrm>
          <a:custGeom>
            <a:avLst/>
            <a:gdLst/>
            <a:ahLst/>
            <a:cxnLst/>
            <a:rect l="l" t="t" r="r" b="b"/>
            <a:pathLst>
              <a:path w="102235" h="111760">
                <a:moveTo>
                  <a:pt x="102107" y="0"/>
                </a:moveTo>
                <a:lnTo>
                  <a:pt x="0" y="111251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2082684" y="3896358"/>
            <a:ext cx="16065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5" dirty="0">
                <a:latin typeface="Arial"/>
                <a:cs typeface="Arial"/>
              </a:rPr>
              <a:t>3</a:t>
            </a:r>
            <a:r>
              <a:rPr sz="950" b="1" spc="5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1502545" y="2375916"/>
            <a:ext cx="0" cy="1728470"/>
          </a:xfrm>
          <a:custGeom>
            <a:avLst/>
            <a:gdLst/>
            <a:ahLst/>
            <a:cxnLst/>
            <a:rect l="l" t="t" r="r" b="b"/>
            <a:pathLst>
              <a:path h="1728470">
                <a:moveTo>
                  <a:pt x="0" y="0"/>
                </a:moveTo>
                <a:lnTo>
                  <a:pt x="0" y="1728215"/>
                </a:lnTo>
              </a:path>
            </a:pathLst>
          </a:custGeom>
          <a:ln w="26471">
            <a:solidFill>
              <a:srgbClr val="C04F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502545" y="410413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436" y="0"/>
                </a:lnTo>
              </a:path>
            </a:pathLst>
          </a:custGeom>
          <a:ln w="26471">
            <a:solidFill>
              <a:srgbClr val="C04F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583314" y="4059936"/>
            <a:ext cx="132715" cy="88900"/>
          </a:xfrm>
          <a:custGeom>
            <a:avLst/>
            <a:gdLst/>
            <a:ahLst/>
            <a:cxnLst/>
            <a:rect l="l" t="t" r="r" b="b"/>
            <a:pathLst>
              <a:path w="132714" h="88900">
                <a:moveTo>
                  <a:pt x="132588" y="44196"/>
                </a:moveTo>
                <a:lnTo>
                  <a:pt x="0" y="0"/>
                </a:lnTo>
                <a:lnTo>
                  <a:pt x="0" y="88392"/>
                </a:lnTo>
                <a:lnTo>
                  <a:pt x="132588" y="44196"/>
                </a:lnTo>
                <a:close/>
              </a:path>
            </a:pathLst>
          </a:custGeom>
          <a:solidFill>
            <a:srgbClr val="C04F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818776" y="4896878"/>
            <a:ext cx="69570" cy="695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499237" y="315772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607442" y="3125724"/>
            <a:ext cx="96520" cy="64135"/>
          </a:xfrm>
          <a:custGeom>
            <a:avLst/>
            <a:gdLst/>
            <a:ahLst/>
            <a:cxnLst/>
            <a:rect l="l" t="t" r="r" b="b"/>
            <a:pathLst>
              <a:path w="96519" h="64135">
                <a:moveTo>
                  <a:pt x="96012" y="32004"/>
                </a:moveTo>
                <a:lnTo>
                  <a:pt x="0" y="0"/>
                </a:lnTo>
                <a:lnTo>
                  <a:pt x="0" y="64008"/>
                </a:lnTo>
                <a:lnTo>
                  <a:pt x="96012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2369196" y="3044442"/>
            <a:ext cx="9334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2855352" y="2799078"/>
            <a:ext cx="26352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Add</a:t>
            </a:r>
            <a:endParaRPr sz="95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2709550" y="2519172"/>
            <a:ext cx="440690" cy="143510"/>
          </a:xfrm>
          <a:custGeom>
            <a:avLst/>
            <a:gdLst/>
            <a:ahLst/>
            <a:cxnLst/>
            <a:rect l="l" t="t" r="r" b="b"/>
            <a:pathLst>
              <a:path w="440689" h="143510">
                <a:moveTo>
                  <a:pt x="0" y="0"/>
                </a:moveTo>
                <a:lnTo>
                  <a:pt x="440435" y="143255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709550" y="2519172"/>
            <a:ext cx="93345" cy="372110"/>
          </a:xfrm>
          <a:custGeom>
            <a:avLst/>
            <a:gdLst/>
            <a:ahLst/>
            <a:cxnLst/>
            <a:rect l="l" t="t" r="r" b="b"/>
            <a:pathLst>
              <a:path w="93344" h="372110">
                <a:moveTo>
                  <a:pt x="0" y="0"/>
                </a:moveTo>
                <a:lnTo>
                  <a:pt x="0" y="313943"/>
                </a:lnTo>
                <a:lnTo>
                  <a:pt x="92963" y="371855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709550" y="2891027"/>
            <a:ext cx="93345" cy="373380"/>
          </a:xfrm>
          <a:custGeom>
            <a:avLst/>
            <a:gdLst/>
            <a:ahLst/>
            <a:cxnLst/>
            <a:rect l="l" t="t" r="r" b="b"/>
            <a:pathLst>
              <a:path w="93344" h="373379">
                <a:moveTo>
                  <a:pt x="0" y="373379"/>
                </a:moveTo>
                <a:lnTo>
                  <a:pt x="0" y="56387"/>
                </a:lnTo>
                <a:lnTo>
                  <a:pt x="92963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709550" y="3119627"/>
            <a:ext cx="440690" cy="144780"/>
          </a:xfrm>
          <a:custGeom>
            <a:avLst/>
            <a:gdLst/>
            <a:ahLst/>
            <a:cxnLst/>
            <a:rect l="l" t="t" r="r" b="b"/>
            <a:pathLst>
              <a:path w="440689" h="144779">
                <a:moveTo>
                  <a:pt x="0" y="144779"/>
                </a:moveTo>
                <a:lnTo>
                  <a:pt x="440435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149986" y="2662427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149986" y="2891027"/>
            <a:ext cx="2689860" cy="0"/>
          </a:xfrm>
          <a:custGeom>
            <a:avLst/>
            <a:gdLst/>
            <a:ahLst/>
            <a:cxnLst/>
            <a:rect l="l" t="t" r="r" b="b"/>
            <a:pathLst>
              <a:path w="2689860">
                <a:moveTo>
                  <a:pt x="0" y="0"/>
                </a:moveTo>
                <a:lnTo>
                  <a:pt x="2689859" y="0"/>
                </a:lnTo>
              </a:path>
            </a:pathLst>
          </a:custGeom>
          <a:ln w="26471">
            <a:solidFill>
              <a:srgbClr val="C04F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6988362" y="3106926"/>
            <a:ext cx="28765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" dirty="0">
                <a:latin typeface="Arial"/>
                <a:cs typeface="Arial"/>
              </a:rPr>
              <a:t>A</a:t>
            </a:r>
            <a:r>
              <a:rPr sz="1150" spc="5" dirty="0">
                <a:latin typeface="Arial"/>
                <a:cs typeface="Arial"/>
              </a:rPr>
              <a:t>dd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5841369" y="2892551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>
                <a:moveTo>
                  <a:pt x="0" y="0"/>
                </a:moveTo>
                <a:lnTo>
                  <a:pt x="882395" y="0"/>
                </a:lnTo>
              </a:path>
            </a:pathLst>
          </a:custGeom>
          <a:ln w="26471">
            <a:solidFill>
              <a:srgbClr val="C04F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711574" y="2843784"/>
            <a:ext cx="144780" cy="97790"/>
          </a:xfrm>
          <a:custGeom>
            <a:avLst/>
            <a:gdLst/>
            <a:ahLst/>
            <a:cxnLst/>
            <a:rect l="l" t="t" r="r" b="b"/>
            <a:pathLst>
              <a:path w="144779" h="97789">
                <a:moveTo>
                  <a:pt x="144780" y="48768"/>
                </a:moveTo>
                <a:lnTo>
                  <a:pt x="0" y="0"/>
                </a:lnTo>
                <a:lnTo>
                  <a:pt x="0" y="97536"/>
                </a:lnTo>
                <a:lnTo>
                  <a:pt x="144780" y="48768"/>
                </a:lnTo>
                <a:close/>
              </a:path>
            </a:pathLst>
          </a:custGeom>
          <a:solidFill>
            <a:srgbClr val="C04F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25645" y="3567683"/>
            <a:ext cx="198120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2647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711574" y="3518916"/>
            <a:ext cx="144780" cy="97790"/>
          </a:xfrm>
          <a:custGeom>
            <a:avLst/>
            <a:gdLst/>
            <a:ahLst/>
            <a:cxnLst/>
            <a:rect l="l" t="t" r="r" b="b"/>
            <a:pathLst>
              <a:path w="144779" h="97789">
                <a:moveTo>
                  <a:pt x="144780" y="48768"/>
                </a:moveTo>
                <a:lnTo>
                  <a:pt x="0" y="0"/>
                </a:lnTo>
                <a:lnTo>
                  <a:pt x="0" y="97536"/>
                </a:lnTo>
                <a:lnTo>
                  <a:pt x="144780" y="48768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298314" y="3223259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4">
                <a:moveTo>
                  <a:pt x="0" y="0"/>
                </a:moveTo>
                <a:lnTo>
                  <a:pt x="528827" y="0"/>
                </a:lnTo>
              </a:path>
            </a:pathLst>
          </a:custGeom>
          <a:ln w="2647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814950" y="3174492"/>
            <a:ext cx="144780" cy="97790"/>
          </a:xfrm>
          <a:custGeom>
            <a:avLst/>
            <a:gdLst/>
            <a:ahLst/>
            <a:cxnLst/>
            <a:rect l="l" t="t" r="r" b="b"/>
            <a:pathLst>
              <a:path w="144779" h="97789">
                <a:moveTo>
                  <a:pt x="144780" y="48768"/>
                </a:moveTo>
                <a:lnTo>
                  <a:pt x="0" y="0"/>
                </a:lnTo>
                <a:lnTo>
                  <a:pt x="0" y="97536"/>
                </a:lnTo>
                <a:lnTo>
                  <a:pt x="144780" y="48768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105022" y="3278123"/>
            <a:ext cx="426720" cy="577850"/>
          </a:xfrm>
          <a:custGeom>
            <a:avLst/>
            <a:gdLst/>
            <a:ahLst/>
            <a:cxnLst/>
            <a:rect l="l" t="t" r="r" b="b"/>
            <a:pathLst>
              <a:path w="426720" h="577850">
                <a:moveTo>
                  <a:pt x="426720" y="289560"/>
                </a:moveTo>
                <a:lnTo>
                  <a:pt x="423266" y="237484"/>
                </a:lnTo>
                <a:lnTo>
                  <a:pt x="413315" y="188482"/>
                </a:lnTo>
                <a:lnTo>
                  <a:pt x="397481" y="143368"/>
                </a:lnTo>
                <a:lnTo>
                  <a:pt x="376379" y="102958"/>
                </a:lnTo>
                <a:lnTo>
                  <a:pt x="350624" y="68067"/>
                </a:lnTo>
                <a:lnTo>
                  <a:pt x="320830" y="39511"/>
                </a:lnTo>
                <a:lnTo>
                  <a:pt x="287611" y="18104"/>
                </a:lnTo>
                <a:lnTo>
                  <a:pt x="251583" y="4661"/>
                </a:lnTo>
                <a:lnTo>
                  <a:pt x="213360" y="0"/>
                </a:lnTo>
                <a:lnTo>
                  <a:pt x="175136" y="4661"/>
                </a:lnTo>
                <a:lnTo>
                  <a:pt x="139108" y="18104"/>
                </a:lnTo>
                <a:lnTo>
                  <a:pt x="105889" y="39511"/>
                </a:lnTo>
                <a:lnTo>
                  <a:pt x="76095" y="68067"/>
                </a:lnTo>
                <a:lnTo>
                  <a:pt x="50340" y="102958"/>
                </a:lnTo>
                <a:lnTo>
                  <a:pt x="29238" y="143368"/>
                </a:lnTo>
                <a:lnTo>
                  <a:pt x="13404" y="188482"/>
                </a:lnTo>
                <a:lnTo>
                  <a:pt x="3453" y="237484"/>
                </a:lnTo>
                <a:lnTo>
                  <a:pt x="0" y="289560"/>
                </a:lnTo>
                <a:lnTo>
                  <a:pt x="3453" y="341181"/>
                </a:lnTo>
                <a:lnTo>
                  <a:pt x="13404" y="389830"/>
                </a:lnTo>
                <a:lnTo>
                  <a:pt x="29238" y="434678"/>
                </a:lnTo>
                <a:lnTo>
                  <a:pt x="50340" y="474898"/>
                </a:lnTo>
                <a:lnTo>
                  <a:pt x="76095" y="509661"/>
                </a:lnTo>
                <a:lnTo>
                  <a:pt x="105889" y="538141"/>
                </a:lnTo>
                <a:lnTo>
                  <a:pt x="139108" y="559508"/>
                </a:lnTo>
                <a:lnTo>
                  <a:pt x="175136" y="572936"/>
                </a:lnTo>
                <a:lnTo>
                  <a:pt x="213360" y="577596"/>
                </a:lnTo>
                <a:lnTo>
                  <a:pt x="251583" y="572936"/>
                </a:lnTo>
                <a:lnTo>
                  <a:pt x="287611" y="559508"/>
                </a:lnTo>
                <a:lnTo>
                  <a:pt x="320830" y="538141"/>
                </a:lnTo>
                <a:lnTo>
                  <a:pt x="350624" y="509661"/>
                </a:lnTo>
                <a:lnTo>
                  <a:pt x="376379" y="474898"/>
                </a:lnTo>
                <a:lnTo>
                  <a:pt x="397481" y="434678"/>
                </a:lnTo>
                <a:lnTo>
                  <a:pt x="413315" y="389830"/>
                </a:lnTo>
                <a:lnTo>
                  <a:pt x="423266" y="341181"/>
                </a:lnTo>
                <a:lnTo>
                  <a:pt x="426720" y="289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105021" y="3278123"/>
            <a:ext cx="426720" cy="577850"/>
          </a:xfrm>
          <a:custGeom>
            <a:avLst/>
            <a:gdLst/>
            <a:ahLst/>
            <a:cxnLst/>
            <a:rect l="l" t="t" r="r" b="b"/>
            <a:pathLst>
              <a:path w="426720" h="577850">
                <a:moveTo>
                  <a:pt x="426719" y="289559"/>
                </a:moveTo>
                <a:lnTo>
                  <a:pt x="423266" y="237484"/>
                </a:lnTo>
                <a:lnTo>
                  <a:pt x="413315" y="188482"/>
                </a:lnTo>
                <a:lnTo>
                  <a:pt x="397481" y="143368"/>
                </a:lnTo>
                <a:lnTo>
                  <a:pt x="376379" y="102958"/>
                </a:lnTo>
                <a:lnTo>
                  <a:pt x="350624" y="68067"/>
                </a:lnTo>
                <a:lnTo>
                  <a:pt x="320830" y="39511"/>
                </a:lnTo>
                <a:lnTo>
                  <a:pt x="287611" y="18104"/>
                </a:lnTo>
                <a:lnTo>
                  <a:pt x="251583" y="4661"/>
                </a:lnTo>
                <a:lnTo>
                  <a:pt x="213359" y="0"/>
                </a:lnTo>
                <a:lnTo>
                  <a:pt x="175136" y="4661"/>
                </a:lnTo>
                <a:lnTo>
                  <a:pt x="139108" y="18104"/>
                </a:lnTo>
                <a:lnTo>
                  <a:pt x="105889" y="39511"/>
                </a:lnTo>
                <a:lnTo>
                  <a:pt x="76095" y="68067"/>
                </a:lnTo>
                <a:lnTo>
                  <a:pt x="50340" y="102958"/>
                </a:lnTo>
                <a:lnTo>
                  <a:pt x="29238" y="143368"/>
                </a:lnTo>
                <a:lnTo>
                  <a:pt x="13404" y="188482"/>
                </a:lnTo>
                <a:lnTo>
                  <a:pt x="3453" y="237484"/>
                </a:lnTo>
                <a:lnTo>
                  <a:pt x="0" y="289559"/>
                </a:lnTo>
                <a:lnTo>
                  <a:pt x="3453" y="341181"/>
                </a:lnTo>
                <a:lnTo>
                  <a:pt x="13404" y="389830"/>
                </a:lnTo>
                <a:lnTo>
                  <a:pt x="29238" y="434678"/>
                </a:lnTo>
                <a:lnTo>
                  <a:pt x="50340" y="474898"/>
                </a:lnTo>
                <a:lnTo>
                  <a:pt x="76095" y="509661"/>
                </a:lnTo>
                <a:lnTo>
                  <a:pt x="105889" y="538141"/>
                </a:lnTo>
                <a:lnTo>
                  <a:pt x="139108" y="559508"/>
                </a:lnTo>
                <a:lnTo>
                  <a:pt x="175136" y="572936"/>
                </a:lnTo>
                <a:lnTo>
                  <a:pt x="213359" y="577595"/>
                </a:lnTo>
                <a:lnTo>
                  <a:pt x="251583" y="572936"/>
                </a:lnTo>
                <a:lnTo>
                  <a:pt x="287611" y="559508"/>
                </a:lnTo>
                <a:lnTo>
                  <a:pt x="320830" y="538141"/>
                </a:lnTo>
                <a:lnTo>
                  <a:pt x="350624" y="509661"/>
                </a:lnTo>
                <a:lnTo>
                  <a:pt x="376379" y="474898"/>
                </a:lnTo>
                <a:lnTo>
                  <a:pt x="397481" y="434678"/>
                </a:lnTo>
                <a:lnTo>
                  <a:pt x="413315" y="389830"/>
                </a:lnTo>
                <a:lnTo>
                  <a:pt x="423266" y="341181"/>
                </a:lnTo>
                <a:lnTo>
                  <a:pt x="426719" y="289559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6157859" y="3410202"/>
            <a:ext cx="320040" cy="290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4130">
              <a:lnSpc>
                <a:spcPct val="102400"/>
              </a:lnSpc>
              <a:spcBef>
                <a:spcPts val="90"/>
              </a:spcBef>
            </a:pPr>
            <a:r>
              <a:rPr sz="850" b="1" spc="5" dirty="0">
                <a:latin typeface="Arial"/>
                <a:cs typeface="Arial"/>
              </a:rPr>
              <a:t>Shift  Left</a:t>
            </a:r>
            <a:r>
              <a:rPr sz="850" b="1" spc="-80" dirty="0">
                <a:latin typeface="Arial"/>
                <a:cs typeface="Arial"/>
              </a:rPr>
              <a:t> </a:t>
            </a:r>
            <a:r>
              <a:rPr sz="850" b="1" spc="5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6569841" y="3508247"/>
            <a:ext cx="91440" cy="109855"/>
          </a:xfrm>
          <a:custGeom>
            <a:avLst/>
            <a:gdLst/>
            <a:ahLst/>
            <a:cxnLst/>
            <a:rect l="l" t="t" r="r" b="b"/>
            <a:pathLst>
              <a:path w="91440" h="109854">
                <a:moveTo>
                  <a:pt x="91439" y="0"/>
                </a:moveTo>
                <a:lnTo>
                  <a:pt x="0" y="109727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6622678" y="3343146"/>
            <a:ext cx="13462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spc="10" dirty="0">
                <a:latin typeface="Arial"/>
                <a:cs typeface="Arial"/>
              </a:rPr>
              <a:t>32</a:t>
            </a:r>
            <a:endParaRPr sz="75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528693" y="2831591"/>
            <a:ext cx="100965" cy="111760"/>
          </a:xfrm>
          <a:custGeom>
            <a:avLst/>
            <a:gdLst/>
            <a:ahLst/>
            <a:cxnLst/>
            <a:rect l="l" t="t" r="r" b="b"/>
            <a:pathLst>
              <a:path w="100965" h="111760">
                <a:moveTo>
                  <a:pt x="100583" y="0"/>
                </a:moveTo>
                <a:lnTo>
                  <a:pt x="0" y="111251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6593723" y="2668015"/>
            <a:ext cx="13462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spc="10" dirty="0">
                <a:latin typeface="Arial"/>
                <a:cs typeface="Arial"/>
              </a:rPr>
              <a:t>32</a:t>
            </a:r>
            <a:endParaRPr sz="7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7394326" y="3163823"/>
            <a:ext cx="113030" cy="109855"/>
          </a:xfrm>
          <a:custGeom>
            <a:avLst/>
            <a:gdLst/>
            <a:ahLst/>
            <a:cxnLst/>
            <a:rect l="l" t="t" r="r" b="b"/>
            <a:pathLst>
              <a:path w="113029" h="109854">
                <a:moveTo>
                  <a:pt x="112775" y="0"/>
                </a:moveTo>
                <a:lnTo>
                  <a:pt x="0" y="109727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7477642" y="2998722"/>
            <a:ext cx="13335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dirty="0">
                <a:latin typeface="Arial"/>
                <a:cs typeface="Arial"/>
              </a:rPr>
              <a:t>3</a:t>
            </a:r>
            <a:r>
              <a:rPr sz="750" b="1" spc="10" dirty="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856353" y="2795016"/>
            <a:ext cx="441959" cy="169545"/>
          </a:xfrm>
          <a:custGeom>
            <a:avLst/>
            <a:gdLst/>
            <a:ahLst/>
            <a:cxnLst/>
            <a:rect l="l" t="t" r="r" b="b"/>
            <a:pathLst>
              <a:path w="441959" h="169544">
                <a:moveTo>
                  <a:pt x="0" y="0"/>
                </a:moveTo>
                <a:lnTo>
                  <a:pt x="441959" y="169163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856353" y="2795016"/>
            <a:ext cx="96520" cy="440690"/>
          </a:xfrm>
          <a:custGeom>
            <a:avLst/>
            <a:gdLst/>
            <a:ahLst/>
            <a:cxnLst/>
            <a:rect l="l" t="t" r="r" b="b"/>
            <a:pathLst>
              <a:path w="96520" h="440689">
                <a:moveTo>
                  <a:pt x="0" y="0"/>
                </a:moveTo>
                <a:lnTo>
                  <a:pt x="0" y="373379"/>
                </a:lnTo>
                <a:lnTo>
                  <a:pt x="96011" y="440435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856353" y="3235451"/>
            <a:ext cx="96520" cy="441959"/>
          </a:xfrm>
          <a:custGeom>
            <a:avLst/>
            <a:gdLst/>
            <a:ahLst/>
            <a:cxnLst/>
            <a:rect l="l" t="t" r="r" b="b"/>
            <a:pathLst>
              <a:path w="96520" h="441960">
                <a:moveTo>
                  <a:pt x="0" y="441959"/>
                </a:moveTo>
                <a:lnTo>
                  <a:pt x="0" y="68579"/>
                </a:lnTo>
                <a:lnTo>
                  <a:pt x="96011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856353" y="3508247"/>
            <a:ext cx="441959" cy="169545"/>
          </a:xfrm>
          <a:custGeom>
            <a:avLst/>
            <a:gdLst/>
            <a:ahLst/>
            <a:cxnLst/>
            <a:rect l="l" t="t" r="r" b="b"/>
            <a:pathLst>
              <a:path w="441959" h="169545">
                <a:moveTo>
                  <a:pt x="0" y="169163"/>
                </a:moveTo>
                <a:lnTo>
                  <a:pt x="441959" y="0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298314" y="2964179"/>
            <a:ext cx="0" cy="544195"/>
          </a:xfrm>
          <a:custGeom>
            <a:avLst/>
            <a:gdLst/>
            <a:ahLst/>
            <a:cxnLst/>
            <a:rect l="l" t="t" r="r" b="b"/>
            <a:pathLst>
              <a:path h="544195">
                <a:moveTo>
                  <a:pt x="0" y="0"/>
                </a:moveTo>
                <a:lnTo>
                  <a:pt x="0" y="544067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850513" y="3572255"/>
            <a:ext cx="0" cy="1367155"/>
          </a:xfrm>
          <a:custGeom>
            <a:avLst/>
            <a:gdLst/>
            <a:ahLst/>
            <a:cxnLst/>
            <a:rect l="l" t="t" r="r" b="b"/>
            <a:pathLst>
              <a:path h="1367154">
                <a:moveTo>
                  <a:pt x="0" y="1367027"/>
                </a:moveTo>
                <a:lnTo>
                  <a:pt x="0" y="0"/>
                </a:lnTo>
              </a:path>
            </a:pathLst>
          </a:custGeom>
          <a:ln w="2647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50513" y="3567683"/>
            <a:ext cx="121920" cy="0"/>
          </a:xfrm>
          <a:custGeom>
            <a:avLst/>
            <a:gdLst/>
            <a:ahLst/>
            <a:cxnLst/>
            <a:rect l="l" t="t" r="r" b="b"/>
            <a:pathLst>
              <a:path w="121920">
                <a:moveTo>
                  <a:pt x="0" y="0"/>
                </a:moveTo>
                <a:lnTo>
                  <a:pt x="121919" y="0"/>
                </a:lnTo>
              </a:path>
            </a:pathLst>
          </a:custGeom>
          <a:ln w="26471">
            <a:solidFill>
              <a:srgbClr val="006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960242" y="3518916"/>
            <a:ext cx="144780" cy="96520"/>
          </a:xfrm>
          <a:custGeom>
            <a:avLst/>
            <a:gdLst/>
            <a:ahLst/>
            <a:cxnLst/>
            <a:rect l="l" t="t" r="r" b="b"/>
            <a:pathLst>
              <a:path w="144779" h="96520">
                <a:moveTo>
                  <a:pt x="144780" y="48768"/>
                </a:moveTo>
                <a:lnTo>
                  <a:pt x="0" y="0"/>
                </a:lnTo>
                <a:lnTo>
                  <a:pt x="0" y="96012"/>
                </a:lnTo>
                <a:lnTo>
                  <a:pt x="144780" y="48768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502545" y="2366772"/>
            <a:ext cx="7077709" cy="0"/>
          </a:xfrm>
          <a:custGeom>
            <a:avLst/>
            <a:gdLst/>
            <a:ahLst/>
            <a:cxnLst/>
            <a:rect l="l" t="t" r="r" b="b"/>
            <a:pathLst>
              <a:path w="7077709">
                <a:moveTo>
                  <a:pt x="0" y="0"/>
                </a:moveTo>
                <a:lnTo>
                  <a:pt x="7077452" y="0"/>
                </a:lnTo>
              </a:path>
            </a:pathLst>
          </a:custGeom>
          <a:ln w="26471">
            <a:solidFill>
              <a:srgbClr val="C04F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962778" y="2505455"/>
            <a:ext cx="220979" cy="855344"/>
          </a:xfrm>
          <a:custGeom>
            <a:avLst/>
            <a:gdLst/>
            <a:ahLst/>
            <a:cxnLst/>
            <a:rect l="l" t="t" r="r" b="b"/>
            <a:pathLst>
              <a:path w="220979" h="855345">
                <a:moveTo>
                  <a:pt x="220980" y="743712"/>
                </a:moveTo>
                <a:lnTo>
                  <a:pt x="220980" y="109728"/>
                </a:lnTo>
                <a:lnTo>
                  <a:pt x="212169" y="66865"/>
                </a:lnTo>
                <a:lnTo>
                  <a:pt x="188214" y="32004"/>
                </a:lnTo>
                <a:lnTo>
                  <a:pt x="152828" y="8572"/>
                </a:lnTo>
                <a:lnTo>
                  <a:pt x="109728" y="0"/>
                </a:lnTo>
                <a:lnTo>
                  <a:pt x="66865" y="8572"/>
                </a:lnTo>
                <a:lnTo>
                  <a:pt x="32004" y="32004"/>
                </a:lnTo>
                <a:lnTo>
                  <a:pt x="8572" y="66865"/>
                </a:lnTo>
                <a:lnTo>
                  <a:pt x="0" y="109728"/>
                </a:lnTo>
                <a:lnTo>
                  <a:pt x="0" y="743712"/>
                </a:lnTo>
                <a:lnTo>
                  <a:pt x="8572" y="786812"/>
                </a:lnTo>
                <a:lnTo>
                  <a:pt x="32004" y="822198"/>
                </a:lnTo>
                <a:lnTo>
                  <a:pt x="66865" y="846153"/>
                </a:lnTo>
                <a:lnTo>
                  <a:pt x="109728" y="854964"/>
                </a:lnTo>
                <a:lnTo>
                  <a:pt x="152828" y="846153"/>
                </a:lnTo>
                <a:lnTo>
                  <a:pt x="188214" y="822198"/>
                </a:lnTo>
                <a:lnTo>
                  <a:pt x="212169" y="786812"/>
                </a:lnTo>
                <a:lnTo>
                  <a:pt x="220980" y="743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62777" y="2505455"/>
            <a:ext cx="220979" cy="855344"/>
          </a:xfrm>
          <a:custGeom>
            <a:avLst/>
            <a:gdLst/>
            <a:ahLst/>
            <a:cxnLst/>
            <a:rect l="l" t="t" r="r" b="b"/>
            <a:pathLst>
              <a:path w="220979" h="855345">
                <a:moveTo>
                  <a:pt x="109727" y="854963"/>
                </a:moveTo>
                <a:lnTo>
                  <a:pt x="152828" y="846153"/>
                </a:lnTo>
                <a:lnTo>
                  <a:pt x="188213" y="822197"/>
                </a:lnTo>
                <a:lnTo>
                  <a:pt x="212169" y="786812"/>
                </a:lnTo>
                <a:lnTo>
                  <a:pt x="220979" y="743711"/>
                </a:lnTo>
                <a:lnTo>
                  <a:pt x="220979" y="109727"/>
                </a:lnTo>
                <a:lnTo>
                  <a:pt x="212169" y="66865"/>
                </a:lnTo>
                <a:lnTo>
                  <a:pt x="188213" y="32003"/>
                </a:lnTo>
                <a:lnTo>
                  <a:pt x="152828" y="8572"/>
                </a:lnTo>
                <a:lnTo>
                  <a:pt x="109727" y="0"/>
                </a:lnTo>
                <a:lnTo>
                  <a:pt x="66865" y="8572"/>
                </a:lnTo>
                <a:lnTo>
                  <a:pt x="32003" y="32003"/>
                </a:lnTo>
                <a:lnTo>
                  <a:pt x="8572" y="66865"/>
                </a:lnTo>
                <a:lnTo>
                  <a:pt x="0" y="109727"/>
                </a:lnTo>
                <a:lnTo>
                  <a:pt x="0" y="743711"/>
                </a:lnTo>
                <a:lnTo>
                  <a:pt x="8572" y="786812"/>
                </a:lnTo>
                <a:lnTo>
                  <a:pt x="32003" y="822197"/>
                </a:lnTo>
                <a:lnTo>
                  <a:pt x="66865" y="846153"/>
                </a:lnTo>
                <a:lnTo>
                  <a:pt x="109727" y="854963"/>
                </a:lnTo>
                <a:close/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8007994" y="2686302"/>
            <a:ext cx="127000" cy="3200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9685" marR="5080" indent="-7620">
              <a:lnSpc>
                <a:spcPct val="102099"/>
              </a:lnSpc>
              <a:spcBef>
                <a:spcPts val="85"/>
              </a:spcBef>
            </a:pPr>
            <a:r>
              <a:rPr sz="950" b="1" spc="5" dirty="0">
                <a:latin typeface="Arial"/>
                <a:cs typeface="Arial"/>
              </a:rPr>
              <a:t>M  U</a:t>
            </a:r>
            <a:endParaRPr sz="95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8018662" y="2980434"/>
            <a:ext cx="107314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5" dirty="0">
                <a:latin typeface="Arial"/>
                <a:cs typeface="Arial"/>
              </a:rPr>
              <a:t>X</a:t>
            </a:r>
            <a:endParaRPr sz="950">
              <a:latin typeface="Arial"/>
              <a:cs typeface="Arial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5853562" y="2670047"/>
            <a:ext cx="1975485" cy="0"/>
          </a:xfrm>
          <a:custGeom>
            <a:avLst/>
            <a:gdLst/>
            <a:ahLst/>
            <a:cxnLst/>
            <a:rect l="l" t="t" r="r" b="b"/>
            <a:pathLst>
              <a:path w="1975484">
                <a:moveTo>
                  <a:pt x="0" y="0"/>
                </a:moveTo>
                <a:lnTo>
                  <a:pt x="1975103" y="0"/>
                </a:lnTo>
              </a:path>
            </a:pathLst>
          </a:custGeom>
          <a:ln w="26471">
            <a:solidFill>
              <a:srgbClr val="C04F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816474" y="2622804"/>
            <a:ext cx="146685" cy="96520"/>
          </a:xfrm>
          <a:custGeom>
            <a:avLst/>
            <a:gdLst/>
            <a:ahLst/>
            <a:cxnLst/>
            <a:rect l="l" t="t" r="r" b="b"/>
            <a:pathLst>
              <a:path w="146684" h="96519">
                <a:moveTo>
                  <a:pt x="146304" y="47244"/>
                </a:moveTo>
                <a:lnTo>
                  <a:pt x="0" y="0"/>
                </a:lnTo>
                <a:lnTo>
                  <a:pt x="0" y="96012"/>
                </a:lnTo>
                <a:lnTo>
                  <a:pt x="146304" y="47244"/>
                </a:lnTo>
                <a:close/>
              </a:path>
            </a:pathLst>
          </a:custGeom>
          <a:solidFill>
            <a:srgbClr val="C04F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818776" y="2856242"/>
            <a:ext cx="69570" cy="695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183757" y="2932175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5">
                <a:moveTo>
                  <a:pt x="0" y="0"/>
                </a:moveTo>
                <a:lnTo>
                  <a:pt x="399287" y="0"/>
                </a:lnTo>
              </a:path>
            </a:pathLst>
          </a:custGeom>
          <a:ln w="26471">
            <a:solidFill>
              <a:srgbClr val="C04F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583045" y="2366772"/>
            <a:ext cx="0" cy="565785"/>
          </a:xfrm>
          <a:custGeom>
            <a:avLst/>
            <a:gdLst/>
            <a:ahLst/>
            <a:cxnLst/>
            <a:rect l="l" t="t" r="r" b="b"/>
            <a:pathLst>
              <a:path h="565785">
                <a:moveTo>
                  <a:pt x="0" y="565403"/>
                </a:moveTo>
                <a:lnTo>
                  <a:pt x="0" y="0"/>
                </a:lnTo>
              </a:path>
            </a:pathLst>
          </a:custGeom>
          <a:ln w="26471">
            <a:solidFill>
              <a:srgbClr val="C04F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853562" y="2670047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222503"/>
                </a:moveTo>
                <a:lnTo>
                  <a:pt x="0" y="0"/>
                </a:lnTo>
              </a:path>
            </a:pathLst>
          </a:custGeom>
          <a:ln w="26471">
            <a:solidFill>
              <a:srgbClr val="C04F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299581" y="2891027"/>
            <a:ext cx="105410" cy="111760"/>
          </a:xfrm>
          <a:custGeom>
            <a:avLst/>
            <a:gdLst/>
            <a:ahLst/>
            <a:cxnLst/>
            <a:rect l="l" t="t" r="r" b="b"/>
            <a:pathLst>
              <a:path w="105409" h="111760">
                <a:moveTo>
                  <a:pt x="105155" y="0"/>
                </a:moveTo>
                <a:lnTo>
                  <a:pt x="0" y="111251"/>
                </a:lnTo>
              </a:path>
            </a:pathLst>
          </a:custGeom>
          <a:ln w="14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8370706" y="2727450"/>
            <a:ext cx="134620" cy="142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spc="10" dirty="0">
                <a:latin typeface="Arial"/>
                <a:cs typeface="Arial"/>
              </a:rPr>
              <a:t>32</a:t>
            </a:r>
            <a:endParaRPr sz="75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4351920" y="2640582"/>
            <a:ext cx="39751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spc="-5" dirty="0">
                <a:latin typeface="Arial"/>
                <a:cs typeface="Arial"/>
              </a:rPr>
              <a:t>P</a:t>
            </a:r>
            <a:r>
              <a:rPr sz="1150" b="1" spc="5" dirty="0">
                <a:latin typeface="Arial"/>
                <a:cs typeface="Arial"/>
              </a:rPr>
              <a:t>C</a:t>
            </a:r>
            <a:r>
              <a:rPr sz="1150" b="1" spc="-5" dirty="0">
                <a:latin typeface="Arial"/>
                <a:cs typeface="Arial"/>
              </a:rPr>
              <a:t>+</a:t>
            </a:r>
            <a:r>
              <a:rPr sz="1150" b="1" spc="5" dirty="0"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7439542" y="2415031"/>
            <a:ext cx="39751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spc="-5" dirty="0">
                <a:latin typeface="Arial"/>
                <a:cs typeface="Arial"/>
              </a:rPr>
              <a:t>P</a:t>
            </a:r>
            <a:r>
              <a:rPr sz="1150" b="1" spc="5" dirty="0">
                <a:latin typeface="Arial"/>
                <a:cs typeface="Arial"/>
              </a:rPr>
              <a:t>C</a:t>
            </a:r>
            <a:r>
              <a:rPr sz="1150" b="1" spc="-5" dirty="0">
                <a:latin typeface="Arial"/>
                <a:cs typeface="Arial"/>
              </a:rPr>
              <a:t>+</a:t>
            </a:r>
            <a:r>
              <a:rPr sz="1150" b="1" spc="5" dirty="0"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7509647" y="3297426"/>
            <a:ext cx="32766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spc="-5" dirty="0">
                <a:latin typeface="Arial"/>
                <a:cs typeface="Arial"/>
              </a:rPr>
              <a:t>B</a:t>
            </a:r>
            <a:r>
              <a:rPr sz="1150" b="1" dirty="0">
                <a:latin typeface="Arial"/>
                <a:cs typeface="Arial"/>
              </a:rPr>
              <a:t>T</a:t>
            </a:r>
            <a:r>
              <a:rPr sz="1150" b="1" spc="10" dirty="0">
                <a:latin typeface="Arial"/>
                <a:cs typeface="Arial"/>
              </a:rPr>
              <a:t>A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7589593" y="3493008"/>
            <a:ext cx="503555" cy="771525"/>
          </a:xfrm>
          <a:custGeom>
            <a:avLst/>
            <a:gdLst/>
            <a:ahLst/>
            <a:cxnLst/>
            <a:rect l="l" t="t" r="r" b="b"/>
            <a:pathLst>
              <a:path w="503554" h="771525">
                <a:moveTo>
                  <a:pt x="40952" y="771143"/>
                </a:moveTo>
                <a:lnTo>
                  <a:pt x="43646" y="726167"/>
                </a:lnTo>
                <a:lnTo>
                  <a:pt x="40196" y="683093"/>
                </a:lnTo>
                <a:lnTo>
                  <a:pt x="32503" y="639799"/>
                </a:lnTo>
                <a:lnTo>
                  <a:pt x="22469" y="594164"/>
                </a:lnTo>
                <a:lnTo>
                  <a:pt x="11996" y="544067"/>
                </a:lnTo>
                <a:lnTo>
                  <a:pt x="5020" y="497641"/>
                </a:lnTo>
                <a:lnTo>
                  <a:pt x="604" y="448842"/>
                </a:lnTo>
                <a:lnTo>
                  <a:pt x="0" y="400149"/>
                </a:lnTo>
                <a:lnTo>
                  <a:pt x="4460" y="354043"/>
                </a:lnTo>
                <a:lnTo>
                  <a:pt x="15239" y="313002"/>
                </a:lnTo>
                <a:lnTo>
                  <a:pt x="33590" y="279505"/>
                </a:lnTo>
                <a:lnTo>
                  <a:pt x="98250" y="243762"/>
                </a:lnTo>
                <a:lnTo>
                  <a:pt x="143229" y="241695"/>
                </a:lnTo>
                <a:lnTo>
                  <a:pt x="192780" y="247078"/>
                </a:lnTo>
                <a:lnTo>
                  <a:pt x="243983" y="257160"/>
                </a:lnTo>
                <a:lnTo>
                  <a:pt x="293915" y="269190"/>
                </a:lnTo>
                <a:lnTo>
                  <a:pt x="339656" y="280415"/>
                </a:lnTo>
                <a:lnTo>
                  <a:pt x="385861" y="289146"/>
                </a:lnTo>
                <a:lnTo>
                  <a:pt x="451222" y="287918"/>
                </a:lnTo>
                <a:lnTo>
                  <a:pt x="487103" y="256222"/>
                </a:lnTo>
                <a:lnTo>
                  <a:pt x="501404" y="187401"/>
                </a:lnTo>
                <a:lnTo>
                  <a:pt x="502931" y="136989"/>
                </a:lnTo>
                <a:lnTo>
                  <a:pt x="502026" y="74799"/>
                </a:lnTo>
                <a:lnTo>
                  <a:pt x="499676" y="0"/>
                </a:lnTo>
              </a:path>
            </a:pathLst>
          </a:custGeom>
          <a:ln w="26471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040502" y="3358896"/>
            <a:ext cx="97790" cy="147955"/>
          </a:xfrm>
          <a:custGeom>
            <a:avLst/>
            <a:gdLst/>
            <a:ahLst/>
            <a:cxnLst/>
            <a:rect l="l" t="t" r="r" b="b"/>
            <a:pathLst>
              <a:path w="97790" h="147954">
                <a:moveTo>
                  <a:pt x="97536" y="144780"/>
                </a:moveTo>
                <a:lnTo>
                  <a:pt x="45720" y="0"/>
                </a:lnTo>
                <a:lnTo>
                  <a:pt x="0" y="147828"/>
                </a:lnTo>
                <a:lnTo>
                  <a:pt x="97536" y="1447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85" name="object 18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86" name="object 1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55" dirty="0"/>
              <a:t> </a:t>
            </a: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4975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latin typeface="Arial"/>
                <a:cs typeface="Arial"/>
              </a:rPr>
              <a:t>Datapath </a:t>
            </a:r>
            <a:r>
              <a:rPr i="1" dirty="0">
                <a:latin typeface="Arial"/>
                <a:cs typeface="Arial"/>
              </a:rPr>
              <a:t>single-cycle </a:t>
            </a:r>
            <a:r>
              <a:rPr spc="-5" dirty="0"/>
              <a:t>completo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3941" y="1500631"/>
            <a:ext cx="6898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94310" algn="l"/>
              </a:tabLst>
            </a:pPr>
            <a:r>
              <a:rPr sz="2000" i="1" dirty="0">
                <a:latin typeface="Arial"/>
                <a:cs typeface="Arial"/>
              </a:rPr>
              <a:t>Datapath </a:t>
            </a:r>
            <a:r>
              <a:rPr sz="2000" dirty="0">
                <a:latin typeface="Arial"/>
                <a:cs typeface="Arial"/>
              </a:rPr>
              <a:t>completo com </a:t>
            </a:r>
            <a:r>
              <a:rPr sz="2000" spc="-5" dirty="0">
                <a:latin typeface="Arial"/>
                <a:cs typeface="Arial"/>
              </a:rPr>
              <a:t>identificação </a:t>
            </a:r>
            <a:r>
              <a:rPr sz="2000" dirty="0">
                <a:latin typeface="Arial"/>
                <a:cs typeface="Arial"/>
              </a:rPr>
              <a:t>dos sinais de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controlo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98414" y="4925568"/>
            <a:ext cx="0" cy="332740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0"/>
                </a:moveTo>
                <a:lnTo>
                  <a:pt x="0" y="332231"/>
                </a:lnTo>
              </a:path>
            </a:pathLst>
          </a:custGeom>
          <a:ln w="144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41597" y="4248911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4">
                <a:moveTo>
                  <a:pt x="0" y="0"/>
                </a:moveTo>
                <a:lnTo>
                  <a:pt x="291083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20490" y="4204716"/>
            <a:ext cx="134620" cy="88900"/>
          </a:xfrm>
          <a:custGeom>
            <a:avLst/>
            <a:gdLst/>
            <a:ahLst/>
            <a:cxnLst/>
            <a:rect l="l" t="t" r="r" b="b"/>
            <a:pathLst>
              <a:path w="134620" h="88900">
                <a:moveTo>
                  <a:pt x="134112" y="44196"/>
                </a:moveTo>
                <a:lnTo>
                  <a:pt x="0" y="0"/>
                </a:lnTo>
                <a:lnTo>
                  <a:pt x="0" y="88392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6430" y="3002279"/>
            <a:ext cx="548640" cy="402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4753" y="3599688"/>
            <a:ext cx="948055" cy="0"/>
          </a:xfrm>
          <a:custGeom>
            <a:avLst/>
            <a:gdLst/>
            <a:ahLst/>
            <a:cxnLst/>
            <a:rect l="l" t="t" r="r" b="b"/>
            <a:pathLst>
              <a:path w="948054">
                <a:moveTo>
                  <a:pt x="0" y="0"/>
                </a:moveTo>
                <a:lnTo>
                  <a:pt x="947927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0490" y="3553967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5720"/>
                </a:moveTo>
                <a:lnTo>
                  <a:pt x="0" y="0"/>
                </a:lnTo>
                <a:lnTo>
                  <a:pt x="0" y="89916"/>
                </a:lnTo>
                <a:lnTo>
                  <a:pt x="134112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0986" y="3345179"/>
            <a:ext cx="759460" cy="0"/>
          </a:xfrm>
          <a:custGeom>
            <a:avLst/>
            <a:gdLst/>
            <a:ahLst/>
            <a:cxnLst/>
            <a:rect l="l" t="t" r="r" b="b"/>
            <a:pathLst>
              <a:path w="759460">
                <a:moveTo>
                  <a:pt x="0" y="0"/>
                </a:moveTo>
                <a:lnTo>
                  <a:pt x="75895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9270" y="3299460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5720"/>
                </a:moveTo>
                <a:lnTo>
                  <a:pt x="0" y="0"/>
                </a:lnTo>
                <a:lnTo>
                  <a:pt x="0" y="89916"/>
                </a:lnTo>
                <a:lnTo>
                  <a:pt x="134112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0986" y="3710939"/>
            <a:ext cx="759460" cy="0"/>
          </a:xfrm>
          <a:custGeom>
            <a:avLst/>
            <a:gdLst/>
            <a:ahLst/>
            <a:cxnLst/>
            <a:rect l="l" t="t" r="r" b="b"/>
            <a:pathLst>
              <a:path w="759460">
                <a:moveTo>
                  <a:pt x="0" y="0"/>
                </a:moveTo>
                <a:lnTo>
                  <a:pt x="75895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79270" y="3665220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5720"/>
                </a:moveTo>
                <a:lnTo>
                  <a:pt x="0" y="0"/>
                </a:lnTo>
                <a:lnTo>
                  <a:pt x="0" y="89916"/>
                </a:lnTo>
                <a:lnTo>
                  <a:pt x="134112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18438" y="3966971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>
                <a:moveTo>
                  <a:pt x="0" y="0"/>
                </a:moveTo>
                <a:lnTo>
                  <a:pt x="53339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61110" y="3922776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4196"/>
                </a:moveTo>
                <a:lnTo>
                  <a:pt x="0" y="0"/>
                </a:lnTo>
                <a:lnTo>
                  <a:pt x="0" y="89916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49730" y="4535423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7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79270" y="4491228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4196"/>
                </a:moveTo>
                <a:lnTo>
                  <a:pt x="0" y="0"/>
                </a:lnTo>
                <a:lnTo>
                  <a:pt x="0" y="89916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45157" y="4535423"/>
            <a:ext cx="0" cy="1152525"/>
          </a:xfrm>
          <a:custGeom>
            <a:avLst/>
            <a:gdLst/>
            <a:ahLst/>
            <a:cxnLst/>
            <a:rect l="l" t="t" r="r" b="b"/>
            <a:pathLst>
              <a:path h="1152525">
                <a:moveTo>
                  <a:pt x="0" y="0"/>
                </a:moveTo>
                <a:lnTo>
                  <a:pt x="0" y="1152143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30986" y="3345179"/>
            <a:ext cx="0" cy="741045"/>
          </a:xfrm>
          <a:custGeom>
            <a:avLst/>
            <a:gdLst/>
            <a:ahLst/>
            <a:cxnLst/>
            <a:rect l="l" t="t" r="r" b="b"/>
            <a:pathLst>
              <a:path h="741045">
                <a:moveTo>
                  <a:pt x="0" y="0"/>
                </a:moveTo>
                <a:lnTo>
                  <a:pt x="0" y="740663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03554" y="368350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340" y="27432"/>
                </a:moveTo>
                <a:lnTo>
                  <a:pt x="51220" y="16716"/>
                </a:lnTo>
                <a:lnTo>
                  <a:pt x="45529" y="8001"/>
                </a:lnTo>
                <a:lnTo>
                  <a:pt x="37266" y="2143"/>
                </a:lnTo>
                <a:lnTo>
                  <a:pt x="27432" y="0"/>
                </a:lnTo>
                <a:lnTo>
                  <a:pt x="16716" y="2143"/>
                </a:lnTo>
                <a:lnTo>
                  <a:pt x="8001" y="8001"/>
                </a:lnTo>
                <a:lnTo>
                  <a:pt x="2143" y="16716"/>
                </a:lnTo>
                <a:lnTo>
                  <a:pt x="0" y="27432"/>
                </a:lnTo>
                <a:lnTo>
                  <a:pt x="2143" y="37266"/>
                </a:lnTo>
                <a:lnTo>
                  <a:pt x="8001" y="45529"/>
                </a:lnTo>
                <a:lnTo>
                  <a:pt x="16716" y="51220"/>
                </a:lnTo>
                <a:lnTo>
                  <a:pt x="27432" y="53340"/>
                </a:lnTo>
                <a:lnTo>
                  <a:pt x="37266" y="51220"/>
                </a:lnTo>
                <a:lnTo>
                  <a:pt x="45529" y="45529"/>
                </a:lnTo>
                <a:lnTo>
                  <a:pt x="51220" y="37266"/>
                </a:lnTo>
                <a:lnTo>
                  <a:pt x="5334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03553" y="368350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339" y="27431"/>
                </a:moveTo>
                <a:lnTo>
                  <a:pt x="51220" y="16716"/>
                </a:lnTo>
                <a:lnTo>
                  <a:pt x="45529" y="8000"/>
                </a:lnTo>
                <a:lnTo>
                  <a:pt x="37266" y="2143"/>
                </a:lnTo>
                <a:lnTo>
                  <a:pt x="27431" y="0"/>
                </a:lnTo>
                <a:lnTo>
                  <a:pt x="16716" y="2143"/>
                </a:lnTo>
                <a:lnTo>
                  <a:pt x="8000" y="8000"/>
                </a:lnTo>
                <a:lnTo>
                  <a:pt x="2143" y="16716"/>
                </a:lnTo>
                <a:lnTo>
                  <a:pt x="0" y="27431"/>
                </a:lnTo>
                <a:lnTo>
                  <a:pt x="2143" y="37266"/>
                </a:lnTo>
                <a:lnTo>
                  <a:pt x="8000" y="45529"/>
                </a:lnTo>
                <a:lnTo>
                  <a:pt x="16716" y="51220"/>
                </a:lnTo>
                <a:lnTo>
                  <a:pt x="27431" y="53339"/>
                </a:lnTo>
                <a:lnTo>
                  <a:pt x="37266" y="51220"/>
                </a:lnTo>
                <a:lnTo>
                  <a:pt x="45529" y="45529"/>
                </a:lnTo>
                <a:lnTo>
                  <a:pt x="51220" y="37266"/>
                </a:lnTo>
                <a:lnTo>
                  <a:pt x="53339" y="27431"/>
                </a:lnTo>
                <a:close/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21529" y="3747515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9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12030" y="3703320"/>
            <a:ext cx="135890" cy="90170"/>
          </a:xfrm>
          <a:custGeom>
            <a:avLst/>
            <a:gdLst/>
            <a:ahLst/>
            <a:cxnLst/>
            <a:rect l="l" t="t" r="r" b="b"/>
            <a:pathLst>
              <a:path w="135890" h="90170">
                <a:moveTo>
                  <a:pt x="135636" y="44196"/>
                </a:moveTo>
                <a:lnTo>
                  <a:pt x="0" y="0"/>
                </a:lnTo>
                <a:lnTo>
                  <a:pt x="0" y="89916"/>
                </a:lnTo>
                <a:lnTo>
                  <a:pt x="135636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79521" y="3906011"/>
            <a:ext cx="152320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68525" y="3425952"/>
            <a:ext cx="147748" cy="26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13589" y="3186683"/>
            <a:ext cx="94408" cy="2606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2881" y="3552444"/>
            <a:ext cx="92884" cy="2606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22505" y="4079747"/>
            <a:ext cx="94408" cy="260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87874" y="4709159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45786" y="4664964"/>
            <a:ext cx="134620" cy="88900"/>
          </a:xfrm>
          <a:custGeom>
            <a:avLst/>
            <a:gdLst/>
            <a:ahLst/>
            <a:cxnLst/>
            <a:rect l="l" t="t" r="r" b="b"/>
            <a:pathLst>
              <a:path w="134620" h="88900">
                <a:moveTo>
                  <a:pt x="134112" y="44196"/>
                </a:moveTo>
                <a:lnTo>
                  <a:pt x="0" y="0"/>
                </a:lnTo>
                <a:lnTo>
                  <a:pt x="0" y="88392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94865" y="5378195"/>
            <a:ext cx="93345" cy="108585"/>
          </a:xfrm>
          <a:custGeom>
            <a:avLst/>
            <a:gdLst/>
            <a:ahLst/>
            <a:cxnLst/>
            <a:rect l="l" t="t" r="r" b="b"/>
            <a:pathLst>
              <a:path w="93345" h="108585">
                <a:moveTo>
                  <a:pt x="92963" y="0"/>
                </a:moveTo>
                <a:lnTo>
                  <a:pt x="0" y="1082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89353" y="5381244"/>
            <a:ext cx="134112" cy="2651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96618" y="5222747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1167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87118" y="5178552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4196"/>
                </a:moveTo>
                <a:lnTo>
                  <a:pt x="0" y="0"/>
                </a:lnTo>
                <a:lnTo>
                  <a:pt x="0" y="89916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39290" y="5064252"/>
            <a:ext cx="121920" cy="2651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61973" y="5064252"/>
            <a:ext cx="161464" cy="2651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21529" y="4052315"/>
            <a:ext cx="538480" cy="7620"/>
          </a:xfrm>
          <a:custGeom>
            <a:avLst/>
            <a:gdLst/>
            <a:ahLst/>
            <a:cxnLst/>
            <a:rect l="l" t="t" r="r" b="b"/>
            <a:pathLst>
              <a:path w="538479" h="7620">
                <a:moveTo>
                  <a:pt x="0" y="7619"/>
                </a:moveTo>
                <a:lnTo>
                  <a:pt x="53797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47309" y="4008120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4196"/>
                </a:moveTo>
                <a:lnTo>
                  <a:pt x="0" y="0"/>
                </a:lnTo>
                <a:lnTo>
                  <a:pt x="1524" y="89916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92374" y="4085844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7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29178" y="4041648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4196"/>
                </a:moveTo>
                <a:lnTo>
                  <a:pt x="0" y="0"/>
                </a:lnTo>
                <a:lnTo>
                  <a:pt x="0" y="89916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06674" y="4085844"/>
            <a:ext cx="2247900" cy="623570"/>
          </a:xfrm>
          <a:custGeom>
            <a:avLst/>
            <a:gdLst/>
            <a:ahLst/>
            <a:cxnLst/>
            <a:rect l="l" t="t" r="r" b="b"/>
            <a:pathLst>
              <a:path w="2247900" h="623570">
                <a:moveTo>
                  <a:pt x="0" y="0"/>
                </a:moveTo>
                <a:lnTo>
                  <a:pt x="0" y="623315"/>
                </a:lnTo>
                <a:lnTo>
                  <a:pt x="2247899" y="623315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30986" y="4085844"/>
            <a:ext cx="1082040" cy="1137285"/>
          </a:xfrm>
          <a:custGeom>
            <a:avLst/>
            <a:gdLst/>
            <a:ahLst/>
            <a:cxnLst/>
            <a:rect l="l" t="t" r="r" b="b"/>
            <a:pathLst>
              <a:path w="1082039" h="1137285">
                <a:moveTo>
                  <a:pt x="0" y="0"/>
                </a:moveTo>
                <a:lnTo>
                  <a:pt x="0" y="1136903"/>
                </a:lnTo>
                <a:lnTo>
                  <a:pt x="1082039" y="1136903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96332" y="4203590"/>
            <a:ext cx="67783" cy="693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45157" y="4969763"/>
            <a:ext cx="5184775" cy="718185"/>
          </a:xfrm>
          <a:custGeom>
            <a:avLst/>
            <a:gdLst/>
            <a:ahLst/>
            <a:cxnLst/>
            <a:rect l="l" t="t" r="r" b="b"/>
            <a:pathLst>
              <a:path w="5184775" h="718185">
                <a:moveTo>
                  <a:pt x="0" y="717803"/>
                </a:moveTo>
                <a:lnTo>
                  <a:pt x="5184647" y="717803"/>
                </a:lnTo>
                <a:lnTo>
                  <a:pt x="5184647" y="0"/>
                </a:lnTo>
                <a:lnTo>
                  <a:pt x="4986527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64814" y="3924300"/>
            <a:ext cx="216535" cy="649605"/>
          </a:xfrm>
          <a:custGeom>
            <a:avLst/>
            <a:gdLst/>
            <a:ahLst/>
            <a:cxnLst/>
            <a:rect l="l" t="t" r="r" b="b"/>
            <a:pathLst>
              <a:path w="216535" h="649604">
                <a:moveTo>
                  <a:pt x="216408" y="541020"/>
                </a:moveTo>
                <a:lnTo>
                  <a:pt x="216408" y="108204"/>
                </a:lnTo>
                <a:lnTo>
                  <a:pt x="208073" y="66222"/>
                </a:lnTo>
                <a:lnTo>
                  <a:pt x="185166" y="31813"/>
                </a:lnTo>
                <a:lnTo>
                  <a:pt x="150828" y="8548"/>
                </a:lnTo>
                <a:lnTo>
                  <a:pt x="108204" y="0"/>
                </a:lnTo>
                <a:lnTo>
                  <a:pt x="66222" y="8548"/>
                </a:lnTo>
                <a:lnTo>
                  <a:pt x="31813" y="31813"/>
                </a:lnTo>
                <a:lnTo>
                  <a:pt x="8548" y="66222"/>
                </a:lnTo>
                <a:lnTo>
                  <a:pt x="0" y="108204"/>
                </a:lnTo>
                <a:lnTo>
                  <a:pt x="0" y="541020"/>
                </a:lnTo>
                <a:lnTo>
                  <a:pt x="8548" y="583001"/>
                </a:lnTo>
                <a:lnTo>
                  <a:pt x="31813" y="617410"/>
                </a:lnTo>
                <a:lnTo>
                  <a:pt x="66222" y="640675"/>
                </a:lnTo>
                <a:lnTo>
                  <a:pt x="108204" y="649224"/>
                </a:lnTo>
                <a:lnTo>
                  <a:pt x="150828" y="640675"/>
                </a:lnTo>
                <a:lnTo>
                  <a:pt x="185166" y="617410"/>
                </a:lnTo>
                <a:lnTo>
                  <a:pt x="208073" y="583001"/>
                </a:lnTo>
                <a:lnTo>
                  <a:pt x="216408" y="54102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64813" y="3924300"/>
            <a:ext cx="216535" cy="649605"/>
          </a:xfrm>
          <a:custGeom>
            <a:avLst/>
            <a:gdLst/>
            <a:ahLst/>
            <a:cxnLst/>
            <a:rect l="l" t="t" r="r" b="b"/>
            <a:pathLst>
              <a:path w="216535" h="649604">
                <a:moveTo>
                  <a:pt x="108203" y="649223"/>
                </a:moveTo>
                <a:lnTo>
                  <a:pt x="150828" y="640675"/>
                </a:lnTo>
                <a:lnTo>
                  <a:pt x="185165" y="617410"/>
                </a:lnTo>
                <a:lnTo>
                  <a:pt x="208073" y="583001"/>
                </a:lnTo>
                <a:lnTo>
                  <a:pt x="216407" y="541019"/>
                </a:lnTo>
                <a:lnTo>
                  <a:pt x="216407" y="108203"/>
                </a:lnTo>
                <a:lnTo>
                  <a:pt x="208073" y="66222"/>
                </a:lnTo>
                <a:lnTo>
                  <a:pt x="185165" y="31813"/>
                </a:lnTo>
                <a:lnTo>
                  <a:pt x="150828" y="8548"/>
                </a:lnTo>
                <a:lnTo>
                  <a:pt x="108203" y="0"/>
                </a:lnTo>
                <a:lnTo>
                  <a:pt x="66222" y="8548"/>
                </a:lnTo>
                <a:lnTo>
                  <a:pt x="31813" y="31813"/>
                </a:lnTo>
                <a:lnTo>
                  <a:pt x="8548" y="66222"/>
                </a:lnTo>
                <a:lnTo>
                  <a:pt x="0" y="108203"/>
                </a:lnTo>
                <a:lnTo>
                  <a:pt x="0" y="541019"/>
                </a:lnTo>
                <a:lnTo>
                  <a:pt x="8548" y="583001"/>
                </a:lnTo>
                <a:lnTo>
                  <a:pt x="31813" y="617410"/>
                </a:lnTo>
                <a:lnTo>
                  <a:pt x="66222" y="640675"/>
                </a:lnTo>
                <a:lnTo>
                  <a:pt x="108203" y="649223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30346" y="4052315"/>
            <a:ext cx="97535" cy="2606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37965" y="4197096"/>
            <a:ext cx="73152" cy="2651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33394" y="4341876"/>
            <a:ext cx="85343" cy="2606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72020" y="4052714"/>
            <a:ext cx="69307" cy="677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59025" y="4078223"/>
            <a:ext cx="156892" cy="2651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21958" y="4617720"/>
            <a:ext cx="218440" cy="649605"/>
          </a:xfrm>
          <a:custGeom>
            <a:avLst/>
            <a:gdLst/>
            <a:ahLst/>
            <a:cxnLst/>
            <a:rect l="l" t="t" r="r" b="b"/>
            <a:pathLst>
              <a:path w="218440" h="649604">
                <a:moveTo>
                  <a:pt x="217932" y="541020"/>
                </a:moveTo>
                <a:lnTo>
                  <a:pt x="217932" y="108204"/>
                </a:lnTo>
                <a:lnTo>
                  <a:pt x="209383" y="65579"/>
                </a:lnTo>
                <a:lnTo>
                  <a:pt x="186118" y="31242"/>
                </a:lnTo>
                <a:lnTo>
                  <a:pt x="151709" y="8334"/>
                </a:lnTo>
                <a:lnTo>
                  <a:pt x="109728" y="0"/>
                </a:lnTo>
                <a:lnTo>
                  <a:pt x="66865" y="8334"/>
                </a:lnTo>
                <a:lnTo>
                  <a:pt x="32004" y="31242"/>
                </a:lnTo>
                <a:lnTo>
                  <a:pt x="8572" y="65579"/>
                </a:lnTo>
                <a:lnTo>
                  <a:pt x="0" y="108204"/>
                </a:lnTo>
                <a:lnTo>
                  <a:pt x="0" y="541020"/>
                </a:lnTo>
                <a:lnTo>
                  <a:pt x="8572" y="583001"/>
                </a:lnTo>
                <a:lnTo>
                  <a:pt x="32004" y="617410"/>
                </a:lnTo>
                <a:lnTo>
                  <a:pt x="66865" y="640675"/>
                </a:lnTo>
                <a:lnTo>
                  <a:pt x="109728" y="649224"/>
                </a:lnTo>
                <a:lnTo>
                  <a:pt x="151709" y="640675"/>
                </a:lnTo>
                <a:lnTo>
                  <a:pt x="186118" y="617410"/>
                </a:lnTo>
                <a:lnTo>
                  <a:pt x="209383" y="583001"/>
                </a:lnTo>
                <a:lnTo>
                  <a:pt x="217932" y="54102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021957" y="4617720"/>
            <a:ext cx="218440" cy="649605"/>
          </a:xfrm>
          <a:custGeom>
            <a:avLst/>
            <a:gdLst/>
            <a:ahLst/>
            <a:cxnLst/>
            <a:rect l="l" t="t" r="r" b="b"/>
            <a:pathLst>
              <a:path w="218440" h="649604">
                <a:moveTo>
                  <a:pt x="109727" y="649223"/>
                </a:moveTo>
                <a:lnTo>
                  <a:pt x="151709" y="640675"/>
                </a:lnTo>
                <a:lnTo>
                  <a:pt x="186118" y="617410"/>
                </a:lnTo>
                <a:lnTo>
                  <a:pt x="209383" y="583001"/>
                </a:lnTo>
                <a:lnTo>
                  <a:pt x="217931" y="541019"/>
                </a:lnTo>
                <a:lnTo>
                  <a:pt x="217931" y="108203"/>
                </a:lnTo>
                <a:lnTo>
                  <a:pt x="209383" y="65579"/>
                </a:lnTo>
                <a:lnTo>
                  <a:pt x="186118" y="31241"/>
                </a:lnTo>
                <a:lnTo>
                  <a:pt x="151709" y="8334"/>
                </a:lnTo>
                <a:lnTo>
                  <a:pt x="109727" y="0"/>
                </a:lnTo>
                <a:lnTo>
                  <a:pt x="66865" y="8334"/>
                </a:lnTo>
                <a:lnTo>
                  <a:pt x="32003" y="31241"/>
                </a:lnTo>
                <a:lnTo>
                  <a:pt x="8572" y="65579"/>
                </a:lnTo>
                <a:lnTo>
                  <a:pt x="0" y="108203"/>
                </a:lnTo>
                <a:lnTo>
                  <a:pt x="0" y="541019"/>
                </a:lnTo>
                <a:lnTo>
                  <a:pt x="8572" y="583001"/>
                </a:lnTo>
                <a:lnTo>
                  <a:pt x="32003" y="617410"/>
                </a:lnTo>
                <a:lnTo>
                  <a:pt x="66865" y="640675"/>
                </a:lnTo>
                <a:lnTo>
                  <a:pt x="109727" y="649223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087490" y="4745735"/>
            <a:ext cx="97535" cy="2606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096633" y="4890515"/>
            <a:ext cx="73152" cy="2651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090538" y="5035296"/>
            <a:ext cx="85343" cy="2606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85738" y="475183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887846" y="4707636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4196"/>
                </a:moveTo>
                <a:lnTo>
                  <a:pt x="0" y="0"/>
                </a:lnTo>
                <a:lnTo>
                  <a:pt x="0" y="89916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58147" y="4025282"/>
            <a:ext cx="67783" cy="677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95222" y="3832860"/>
            <a:ext cx="216535" cy="541020"/>
          </a:xfrm>
          <a:custGeom>
            <a:avLst/>
            <a:gdLst/>
            <a:ahLst/>
            <a:cxnLst/>
            <a:rect l="l" t="t" r="r" b="b"/>
            <a:pathLst>
              <a:path w="216535" h="541020">
                <a:moveTo>
                  <a:pt x="216408" y="432816"/>
                </a:moveTo>
                <a:lnTo>
                  <a:pt x="216408" y="108204"/>
                </a:lnTo>
                <a:lnTo>
                  <a:pt x="207859" y="65579"/>
                </a:lnTo>
                <a:lnTo>
                  <a:pt x="184594" y="31242"/>
                </a:lnTo>
                <a:lnTo>
                  <a:pt x="150185" y="8334"/>
                </a:lnTo>
                <a:lnTo>
                  <a:pt x="108204" y="0"/>
                </a:lnTo>
                <a:lnTo>
                  <a:pt x="66222" y="8334"/>
                </a:lnTo>
                <a:lnTo>
                  <a:pt x="31813" y="31242"/>
                </a:lnTo>
                <a:lnTo>
                  <a:pt x="8548" y="65579"/>
                </a:lnTo>
                <a:lnTo>
                  <a:pt x="0" y="108204"/>
                </a:lnTo>
                <a:lnTo>
                  <a:pt x="0" y="432816"/>
                </a:lnTo>
                <a:lnTo>
                  <a:pt x="8548" y="474797"/>
                </a:lnTo>
                <a:lnTo>
                  <a:pt x="31813" y="509206"/>
                </a:lnTo>
                <a:lnTo>
                  <a:pt x="66222" y="532471"/>
                </a:lnTo>
                <a:lnTo>
                  <a:pt x="108204" y="541020"/>
                </a:lnTo>
                <a:lnTo>
                  <a:pt x="150185" y="532471"/>
                </a:lnTo>
                <a:lnTo>
                  <a:pt x="184594" y="509206"/>
                </a:lnTo>
                <a:lnTo>
                  <a:pt x="207859" y="474797"/>
                </a:lnTo>
                <a:lnTo>
                  <a:pt x="216408" y="43281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95221" y="3832859"/>
            <a:ext cx="216535" cy="541020"/>
          </a:xfrm>
          <a:custGeom>
            <a:avLst/>
            <a:gdLst/>
            <a:ahLst/>
            <a:cxnLst/>
            <a:rect l="l" t="t" r="r" b="b"/>
            <a:pathLst>
              <a:path w="216535" h="541020">
                <a:moveTo>
                  <a:pt x="108203" y="541019"/>
                </a:moveTo>
                <a:lnTo>
                  <a:pt x="150185" y="532471"/>
                </a:lnTo>
                <a:lnTo>
                  <a:pt x="184594" y="509206"/>
                </a:lnTo>
                <a:lnTo>
                  <a:pt x="207859" y="474797"/>
                </a:lnTo>
                <a:lnTo>
                  <a:pt x="216407" y="432815"/>
                </a:lnTo>
                <a:lnTo>
                  <a:pt x="216407" y="108203"/>
                </a:lnTo>
                <a:lnTo>
                  <a:pt x="207859" y="65579"/>
                </a:lnTo>
                <a:lnTo>
                  <a:pt x="184594" y="31241"/>
                </a:lnTo>
                <a:lnTo>
                  <a:pt x="150185" y="8334"/>
                </a:lnTo>
                <a:lnTo>
                  <a:pt x="108203" y="0"/>
                </a:lnTo>
                <a:lnTo>
                  <a:pt x="66222" y="8334"/>
                </a:lnTo>
                <a:lnTo>
                  <a:pt x="31813" y="31241"/>
                </a:lnTo>
                <a:lnTo>
                  <a:pt x="8548" y="65579"/>
                </a:lnTo>
                <a:lnTo>
                  <a:pt x="0" y="108203"/>
                </a:lnTo>
                <a:lnTo>
                  <a:pt x="0" y="432815"/>
                </a:lnTo>
                <a:lnTo>
                  <a:pt x="8548" y="474797"/>
                </a:lnTo>
                <a:lnTo>
                  <a:pt x="31813" y="509206"/>
                </a:lnTo>
                <a:lnTo>
                  <a:pt x="66222" y="532471"/>
                </a:lnTo>
                <a:lnTo>
                  <a:pt x="108203" y="541019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60753" y="3907535"/>
            <a:ext cx="97535" cy="2606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68374" y="4050791"/>
            <a:ext cx="73152" cy="2651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62277" y="4195571"/>
            <a:ext cx="85343" cy="2606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11630" y="4102607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45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88414" y="4058411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4196"/>
                </a:moveTo>
                <a:lnTo>
                  <a:pt x="0" y="0"/>
                </a:lnTo>
                <a:lnTo>
                  <a:pt x="0" y="89916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22526" y="3165348"/>
            <a:ext cx="1069975" cy="1516380"/>
          </a:xfrm>
          <a:custGeom>
            <a:avLst/>
            <a:gdLst/>
            <a:ahLst/>
            <a:cxnLst/>
            <a:rect l="l" t="t" r="r" b="b"/>
            <a:pathLst>
              <a:path w="1069975" h="1516379">
                <a:moveTo>
                  <a:pt x="0" y="0"/>
                </a:moveTo>
                <a:lnTo>
                  <a:pt x="0" y="1516380"/>
                </a:lnTo>
                <a:lnTo>
                  <a:pt x="1069848" y="1516380"/>
                </a:lnTo>
                <a:lnTo>
                  <a:pt x="10698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22525" y="3165347"/>
            <a:ext cx="1069975" cy="1516380"/>
          </a:xfrm>
          <a:custGeom>
            <a:avLst/>
            <a:gdLst/>
            <a:ahLst/>
            <a:cxnLst/>
            <a:rect l="l" t="t" r="r" b="b"/>
            <a:pathLst>
              <a:path w="1069975" h="1516379">
                <a:moveTo>
                  <a:pt x="0" y="1516379"/>
                </a:moveTo>
                <a:lnTo>
                  <a:pt x="1069847" y="1516379"/>
                </a:lnTo>
                <a:lnTo>
                  <a:pt x="1069847" y="0"/>
                </a:lnTo>
                <a:lnTo>
                  <a:pt x="0" y="0"/>
                </a:lnTo>
                <a:lnTo>
                  <a:pt x="0" y="1516379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78914" y="3221735"/>
            <a:ext cx="280415" cy="2651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78914" y="3364991"/>
            <a:ext cx="249935" cy="33832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65426" y="3364991"/>
            <a:ext cx="123443" cy="2606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78914" y="3573779"/>
            <a:ext cx="280415" cy="2651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78914" y="3717035"/>
            <a:ext cx="249935" cy="33832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65426" y="3717035"/>
            <a:ext cx="131064" cy="2606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69770" y="3948684"/>
            <a:ext cx="304800" cy="2651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478914" y="4093464"/>
            <a:ext cx="249935" cy="33832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469770" y="4491228"/>
            <a:ext cx="597408" cy="2651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86050" y="3476244"/>
            <a:ext cx="280415" cy="2651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51938" y="3619500"/>
            <a:ext cx="256031" cy="2651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38450" y="3619500"/>
            <a:ext cx="123443" cy="2606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86050" y="3976115"/>
            <a:ext cx="280415" cy="2651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51938" y="4120896"/>
            <a:ext cx="256031" cy="2651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38450" y="4120896"/>
            <a:ext cx="131064" cy="2606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85308" y="3679334"/>
            <a:ext cx="67783" cy="28458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30986" y="4238244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079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761110" y="4194048"/>
            <a:ext cx="134620" cy="88900"/>
          </a:xfrm>
          <a:custGeom>
            <a:avLst/>
            <a:gdLst/>
            <a:ahLst/>
            <a:cxnLst/>
            <a:rect l="l" t="t" r="r" b="b"/>
            <a:pathLst>
              <a:path w="134620" h="88900">
                <a:moveTo>
                  <a:pt x="134112" y="44196"/>
                </a:moveTo>
                <a:lnTo>
                  <a:pt x="0" y="0"/>
                </a:lnTo>
                <a:lnTo>
                  <a:pt x="0" y="88392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57429" y="3944111"/>
            <a:ext cx="94408" cy="2606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68269" y="4565903"/>
            <a:ext cx="147748" cy="2651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626053" y="4985003"/>
            <a:ext cx="147748" cy="26517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781422" y="3625596"/>
            <a:ext cx="873760" cy="1300480"/>
          </a:xfrm>
          <a:custGeom>
            <a:avLst/>
            <a:gdLst/>
            <a:ahLst/>
            <a:cxnLst/>
            <a:rect l="l" t="t" r="r" b="b"/>
            <a:pathLst>
              <a:path w="873759" h="1300479">
                <a:moveTo>
                  <a:pt x="0" y="0"/>
                </a:moveTo>
                <a:lnTo>
                  <a:pt x="0" y="1299972"/>
                </a:lnTo>
                <a:lnTo>
                  <a:pt x="873252" y="1299972"/>
                </a:lnTo>
                <a:lnTo>
                  <a:pt x="873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781421" y="3625595"/>
            <a:ext cx="873760" cy="1300480"/>
          </a:xfrm>
          <a:custGeom>
            <a:avLst/>
            <a:gdLst/>
            <a:ahLst/>
            <a:cxnLst/>
            <a:rect l="l" t="t" r="r" b="b"/>
            <a:pathLst>
              <a:path w="873759" h="1300479">
                <a:moveTo>
                  <a:pt x="0" y="1299971"/>
                </a:moveTo>
                <a:lnTo>
                  <a:pt x="873251" y="1299971"/>
                </a:lnTo>
                <a:lnTo>
                  <a:pt x="873251" y="0"/>
                </a:lnTo>
                <a:lnTo>
                  <a:pt x="0" y="0"/>
                </a:lnTo>
                <a:lnTo>
                  <a:pt x="0" y="1299971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8809616" y="3510091"/>
            <a:ext cx="187325" cy="89217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15" dirty="0">
                <a:latin typeface="Arial"/>
                <a:cs typeface="Arial"/>
              </a:rPr>
              <a:t>Data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830190" y="4000500"/>
            <a:ext cx="475487" cy="26517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830190" y="4521708"/>
            <a:ext cx="304800" cy="26517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839333" y="4666488"/>
            <a:ext cx="256031" cy="2651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320918" y="4154423"/>
            <a:ext cx="280415" cy="2651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354445" y="4299203"/>
            <a:ext cx="256031" cy="2651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54674" y="4265676"/>
            <a:ext cx="131445" cy="486409"/>
          </a:xfrm>
          <a:custGeom>
            <a:avLst/>
            <a:gdLst/>
            <a:ahLst/>
            <a:cxnLst/>
            <a:rect l="l" t="t" r="r" b="b"/>
            <a:pathLst>
              <a:path w="131445" h="486410">
                <a:moveTo>
                  <a:pt x="0" y="0"/>
                </a:moveTo>
                <a:lnTo>
                  <a:pt x="131063" y="0"/>
                </a:lnTo>
                <a:lnTo>
                  <a:pt x="131063" y="486155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721230" y="4920996"/>
            <a:ext cx="472440" cy="605155"/>
          </a:xfrm>
          <a:custGeom>
            <a:avLst/>
            <a:gdLst/>
            <a:ahLst/>
            <a:cxnLst/>
            <a:rect l="l" t="t" r="r" b="b"/>
            <a:pathLst>
              <a:path w="472439" h="605154">
                <a:moveTo>
                  <a:pt x="472440" y="301752"/>
                </a:moveTo>
                <a:lnTo>
                  <a:pt x="468654" y="247653"/>
                </a:lnTo>
                <a:lnTo>
                  <a:pt x="457731" y="196677"/>
                </a:lnTo>
                <a:lnTo>
                  <a:pt x="440323" y="149690"/>
                </a:lnTo>
                <a:lnTo>
                  <a:pt x="417082" y="107558"/>
                </a:lnTo>
                <a:lnTo>
                  <a:pt x="388661" y="71145"/>
                </a:lnTo>
                <a:lnTo>
                  <a:pt x="355712" y="41317"/>
                </a:lnTo>
                <a:lnTo>
                  <a:pt x="318888" y="18940"/>
                </a:lnTo>
                <a:lnTo>
                  <a:pt x="278839" y="4879"/>
                </a:lnTo>
                <a:lnTo>
                  <a:pt x="236220" y="0"/>
                </a:lnTo>
                <a:lnTo>
                  <a:pt x="193600" y="4879"/>
                </a:lnTo>
                <a:lnTo>
                  <a:pt x="153551" y="18940"/>
                </a:lnTo>
                <a:lnTo>
                  <a:pt x="116727" y="41317"/>
                </a:lnTo>
                <a:lnTo>
                  <a:pt x="83778" y="71145"/>
                </a:lnTo>
                <a:lnTo>
                  <a:pt x="55357" y="107558"/>
                </a:lnTo>
                <a:lnTo>
                  <a:pt x="32116" y="149690"/>
                </a:lnTo>
                <a:lnTo>
                  <a:pt x="14709" y="196677"/>
                </a:lnTo>
                <a:lnTo>
                  <a:pt x="3785" y="247653"/>
                </a:lnTo>
                <a:lnTo>
                  <a:pt x="0" y="301752"/>
                </a:lnTo>
                <a:lnTo>
                  <a:pt x="3785" y="356304"/>
                </a:lnTo>
                <a:lnTo>
                  <a:pt x="14709" y="407633"/>
                </a:lnTo>
                <a:lnTo>
                  <a:pt x="32116" y="454885"/>
                </a:lnTo>
                <a:lnTo>
                  <a:pt x="55357" y="497208"/>
                </a:lnTo>
                <a:lnTo>
                  <a:pt x="83778" y="533749"/>
                </a:lnTo>
                <a:lnTo>
                  <a:pt x="116727" y="563654"/>
                </a:lnTo>
                <a:lnTo>
                  <a:pt x="153551" y="586071"/>
                </a:lnTo>
                <a:lnTo>
                  <a:pt x="193600" y="600146"/>
                </a:lnTo>
                <a:lnTo>
                  <a:pt x="236220" y="605028"/>
                </a:lnTo>
                <a:lnTo>
                  <a:pt x="278839" y="600146"/>
                </a:lnTo>
                <a:lnTo>
                  <a:pt x="318888" y="586071"/>
                </a:lnTo>
                <a:lnTo>
                  <a:pt x="355712" y="563654"/>
                </a:lnTo>
                <a:lnTo>
                  <a:pt x="388661" y="533749"/>
                </a:lnTo>
                <a:lnTo>
                  <a:pt x="417082" y="497208"/>
                </a:lnTo>
                <a:lnTo>
                  <a:pt x="440323" y="454885"/>
                </a:lnTo>
                <a:lnTo>
                  <a:pt x="457731" y="407633"/>
                </a:lnTo>
                <a:lnTo>
                  <a:pt x="468654" y="356304"/>
                </a:lnTo>
                <a:lnTo>
                  <a:pt x="472440" y="301752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721230" y="4920995"/>
            <a:ext cx="472440" cy="605155"/>
          </a:xfrm>
          <a:custGeom>
            <a:avLst/>
            <a:gdLst/>
            <a:ahLst/>
            <a:cxnLst/>
            <a:rect l="l" t="t" r="r" b="b"/>
            <a:pathLst>
              <a:path w="472439" h="605154">
                <a:moveTo>
                  <a:pt x="472439" y="301751"/>
                </a:moveTo>
                <a:lnTo>
                  <a:pt x="468654" y="247653"/>
                </a:lnTo>
                <a:lnTo>
                  <a:pt x="457730" y="196677"/>
                </a:lnTo>
                <a:lnTo>
                  <a:pt x="440323" y="149690"/>
                </a:lnTo>
                <a:lnTo>
                  <a:pt x="417082" y="107558"/>
                </a:lnTo>
                <a:lnTo>
                  <a:pt x="388661" y="71145"/>
                </a:lnTo>
                <a:lnTo>
                  <a:pt x="355712" y="41317"/>
                </a:lnTo>
                <a:lnTo>
                  <a:pt x="318888" y="18940"/>
                </a:lnTo>
                <a:lnTo>
                  <a:pt x="278839" y="4879"/>
                </a:lnTo>
                <a:lnTo>
                  <a:pt x="236219" y="0"/>
                </a:lnTo>
                <a:lnTo>
                  <a:pt x="193600" y="4879"/>
                </a:lnTo>
                <a:lnTo>
                  <a:pt x="153551" y="18940"/>
                </a:lnTo>
                <a:lnTo>
                  <a:pt x="116727" y="41317"/>
                </a:lnTo>
                <a:lnTo>
                  <a:pt x="83778" y="71145"/>
                </a:lnTo>
                <a:lnTo>
                  <a:pt x="55357" y="107558"/>
                </a:lnTo>
                <a:lnTo>
                  <a:pt x="32116" y="149690"/>
                </a:lnTo>
                <a:lnTo>
                  <a:pt x="14709" y="196677"/>
                </a:lnTo>
                <a:lnTo>
                  <a:pt x="3785" y="247653"/>
                </a:lnTo>
                <a:lnTo>
                  <a:pt x="0" y="301751"/>
                </a:lnTo>
                <a:lnTo>
                  <a:pt x="3785" y="356304"/>
                </a:lnTo>
                <a:lnTo>
                  <a:pt x="14709" y="407633"/>
                </a:lnTo>
                <a:lnTo>
                  <a:pt x="32116" y="454885"/>
                </a:lnTo>
                <a:lnTo>
                  <a:pt x="55357" y="497208"/>
                </a:lnTo>
                <a:lnTo>
                  <a:pt x="83778" y="533749"/>
                </a:lnTo>
                <a:lnTo>
                  <a:pt x="116727" y="563654"/>
                </a:lnTo>
                <a:lnTo>
                  <a:pt x="153551" y="586071"/>
                </a:lnTo>
                <a:lnTo>
                  <a:pt x="193600" y="600146"/>
                </a:lnTo>
                <a:lnTo>
                  <a:pt x="236219" y="605027"/>
                </a:lnTo>
                <a:lnTo>
                  <a:pt x="278839" y="600146"/>
                </a:lnTo>
                <a:lnTo>
                  <a:pt x="318888" y="586071"/>
                </a:lnTo>
                <a:lnTo>
                  <a:pt x="355712" y="563654"/>
                </a:lnTo>
                <a:lnTo>
                  <a:pt x="388661" y="533749"/>
                </a:lnTo>
                <a:lnTo>
                  <a:pt x="417082" y="497208"/>
                </a:lnTo>
                <a:lnTo>
                  <a:pt x="440323" y="454885"/>
                </a:lnTo>
                <a:lnTo>
                  <a:pt x="457730" y="407633"/>
                </a:lnTo>
                <a:lnTo>
                  <a:pt x="468654" y="356304"/>
                </a:lnTo>
                <a:lnTo>
                  <a:pt x="472439" y="301751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843150" y="5111496"/>
            <a:ext cx="231647" cy="30632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783714" y="5242559"/>
            <a:ext cx="353568" cy="23774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496332" y="4339226"/>
            <a:ext cx="67783" cy="693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70866" y="2974848"/>
            <a:ext cx="646176" cy="31546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639446" y="3148583"/>
            <a:ext cx="512063" cy="40233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65810" y="437387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175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04308" y="4203191"/>
            <a:ext cx="150477" cy="26517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450470" y="3273552"/>
            <a:ext cx="815340" cy="1300480"/>
          </a:xfrm>
          <a:custGeom>
            <a:avLst/>
            <a:gdLst/>
            <a:ahLst/>
            <a:cxnLst/>
            <a:rect l="l" t="t" r="r" b="b"/>
            <a:pathLst>
              <a:path w="815339" h="1300479">
                <a:moveTo>
                  <a:pt x="0" y="0"/>
                </a:moveTo>
                <a:lnTo>
                  <a:pt x="0" y="1299972"/>
                </a:lnTo>
                <a:lnTo>
                  <a:pt x="815340" y="1299972"/>
                </a:lnTo>
                <a:lnTo>
                  <a:pt x="8153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450469" y="3273551"/>
            <a:ext cx="815340" cy="1300480"/>
          </a:xfrm>
          <a:custGeom>
            <a:avLst/>
            <a:gdLst/>
            <a:ahLst/>
            <a:cxnLst/>
            <a:rect l="l" t="t" r="r" b="b"/>
            <a:pathLst>
              <a:path w="815339" h="1300479">
                <a:moveTo>
                  <a:pt x="0" y="1299971"/>
                </a:moveTo>
                <a:lnTo>
                  <a:pt x="815339" y="1299971"/>
                </a:lnTo>
                <a:lnTo>
                  <a:pt x="815339" y="0"/>
                </a:lnTo>
                <a:lnTo>
                  <a:pt x="0" y="0"/>
                </a:lnTo>
                <a:lnTo>
                  <a:pt x="0" y="1299971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491618" y="3476244"/>
            <a:ext cx="609600" cy="26517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483997" y="3619500"/>
            <a:ext cx="475487" cy="26517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02869" y="4291584"/>
            <a:ext cx="609600" cy="26517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179197" y="2156460"/>
            <a:ext cx="347980" cy="1461770"/>
          </a:xfrm>
          <a:custGeom>
            <a:avLst/>
            <a:gdLst/>
            <a:ahLst/>
            <a:cxnLst/>
            <a:rect l="l" t="t" r="r" b="b"/>
            <a:pathLst>
              <a:path w="347980" h="1461770">
                <a:moveTo>
                  <a:pt x="0" y="1461515"/>
                </a:moveTo>
                <a:lnTo>
                  <a:pt x="0" y="0"/>
                </a:lnTo>
                <a:lnTo>
                  <a:pt x="34747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519050" y="2124455"/>
            <a:ext cx="94615" cy="64135"/>
          </a:xfrm>
          <a:custGeom>
            <a:avLst/>
            <a:gdLst/>
            <a:ahLst/>
            <a:cxnLst/>
            <a:rect l="l" t="t" r="r" b="b"/>
            <a:pathLst>
              <a:path w="94614" h="64135">
                <a:moveTo>
                  <a:pt x="94488" y="32004"/>
                </a:moveTo>
                <a:lnTo>
                  <a:pt x="0" y="0"/>
                </a:lnTo>
                <a:lnTo>
                  <a:pt x="0" y="64008"/>
                </a:lnTo>
                <a:lnTo>
                  <a:pt x="9448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962790" y="3599688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19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348362" y="3567684"/>
            <a:ext cx="94615" cy="64135"/>
          </a:xfrm>
          <a:custGeom>
            <a:avLst/>
            <a:gdLst/>
            <a:ahLst/>
            <a:cxnLst/>
            <a:rect l="l" t="t" r="r" b="b"/>
            <a:pathLst>
              <a:path w="94614" h="64135">
                <a:moveTo>
                  <a:pt x="94488" y="32004"/>
                </a:moveTo>
                <a:lnTo>
                  <a:pt x="0" y="0"/>
                </a:lnTo>
                <a:lnTo>
                  <a:pt x="0" y="64008"/>
                </a:lnTo>
                <a:lnTo>
                  <a:pt x="9448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636654" y="3273552"/>
            <a:ext cx="326390" cy="650875"/>
          </a:xfrm>
          <a:custGeom>
            <a:avLst/>
            <a:gdLst/>
            <a:ahLst/>
            <a:cxnLst/>
            <a:rect l="l" t="t" r="r" b="b"/>
            <a:pathLst>
              <a:path w="326389" h="650875">
                <a:moveTo>
                  <a:pt x="0" y="0"/>
                </a:moveTo>
                <a:lnTo>
                  <a:pt x="0" y="650748"/>
                </a:lnTo>
                <a:lnTo>
                  <a:pt x="326136" y="650748"/>
                </a:lnTo>
                <a:lnTo>
                  <a:pt x="326136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636653" y="3273551"/>
            <a:ext cx="326390" cy="650875"/>
          </a:xfrm>
          <a:custGeom>
            <a:avLst/>
            <a:gdLst/>
            <a:ahLst/>
            <a:cxnLst/>
            <a:rect l="l" t="t" r="r" b="b"/>
            <a:pathLst>
              <a:path w="326389" h="650875">
                <a:moveTo>
                  <a:pt x="0" y="650747"/>
                </a:moveTo>
                <a:lnTo>
                  <a:pt x="326135" y="650747"/>
                </a:lnTo>
                <a:lnTo>
                  <a:pt x="326135" y="0"/>
                </a:lnTo>
                <a:lnTo>
                  <a:pt x="0" y="0"/>
                </a:lnTo>
                <a:lnTo>
                  <a:pt x="0" y="650747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709806" y="3555491"/>
            <a:ext cx="182879" cy="31546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146068" y="3565034"/>
            <a:ext cx="67783" cy="6778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995192" y="3432047"/>
            <a:ext cx="155049" cy="26517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29393" y="1935479"/>
            <a:ext cx="0" cy="1656714"/>
          </a:xfrm>
          <a:custGeom>
            <a:avLst/>
            <a:gdLst/>
            <a:ahLst/>
            <a:cxnLst/>
            <a:rect l="l" t="t" r="r" b="b"/>
            <a:pathLst>
              <a:path h="1656714">
                <a:moveTo>
                  <a:pt x="0" y="0"/>
                </a:moveTo>
                <a:lnTo>
                  <a:pt x="0" y="1656587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27869" y="3592067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0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543690" y="3560064"/>
            <a:ext cx="94615" cy="62865"/>
          </a:xfrm>
          <a:custGeom>
            <a:avLst/>
            <a:gdLst/>
            <a:ahLst/>
            <a:cxnLst/>
            <a:rect l="l" t="t" r="r" b="b"/>
            <a:pathLst>
              <a:path w="94614" h="62864">
                <a:moveTo>
                  <a:pt x="94488" y="32004"/>
                </a:moveTo>
                <a:lnTo>
                  <a:pt x="0" y="0"/>
                </a:lnTo>
                <a:lnTo>
                  <a:pt x="0" y="62484"/>
                </a:lnTo>
                <a:lnTo>
                  <a:pt x="9448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668032" y="4369706"/>
            <a:ext cx="67783" cy="6778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357506" y="2662427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514478" y="2630424"/>
            <a:ext cx="94615" cy="64135"/>
          </a:xfrm>
          <a:custGeom>
            <a:avLst/>
            <a:gdLst/>
            <a:ahLst/>
            <a:cxnLst/>
            <a:rect l="l" t="t" r="r" b="b"/>
            <a:pathLst>
              <a:path w="94614" h="64135">
                <a:moveTo>
                  <a:pt x="94488" y="32004"/>
                </a:moveTo>
                <a:lnTo>
                  <a:pt x="0" y="0"/>
                </a:lnTo>
                <a:lnTo>
                  <a:pt x="0" y="64008"/>
                </a:lnTo>
                <a:lnTo>
                  <a:pt x="9448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264542" y="2596895"/>
            <a:ext cx="73152" cy="25603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046353" y="2400300"/>
            <a:ext cx="264287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5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688969" y="2401823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299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553078" y="2356104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69">
                <a:moveTo>
                  <a:pt x="134112" y="45720"/>
                </a:moveTo>
                <a:lnTo>
                  <a:pt x="0" y="0"/>
                </a:lnTo>
                <a:lnTo>
                  <a:pt x="0" y="89916"/>
                </a:lnTo>
                <a:lnTo>
                  <a:pt x="134112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362577" y="3064763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9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553078" y="3019044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69">
                <a:moveTo>
                  <a:pt x="134112" y="45720"/>
                </a:moveTo>
                <a:lnTo>
                  <a:pt x="0" y="0"/>
                </a:lnTo>
                <a:lnTo>
                  <a:pt x="0" y="89916"/>
                </a:lnTo>
                <a:lnTo>
                  <a:pt x="134112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121529" y="2726435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>
                <a:moveTo>
                  <a:pt x="0" y="0"/>
                </a:moveTo>
                <a:lnTo>
                  <a:pt x="361187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472050" y="2680716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69">
                <a:moveTo>
                  <a:pt x="134112" y="45720"/>
                </a:moveTo>
                <a:lnTo>
                  <a:pt x="0" y="0"/>
                </a:lnTo>
                <a:lnTo>
                  <a:pt x="0" y="89916"/>
                </a:lnTo>
                <a:lnTo>
                  <a:pt x="134112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49574" y="2779776"/>
            <a:ext cx="419100" cy="568960"/>
          </a:xfrm>
          <a:custGeom>
            <a:avLst/>
            <a:gdLst/>
            <a:ahLst/>
            <a:cxnLst/>
            <a:rect l="l" t="t" r="r" b="b"/>
            <a:pathLst>
              <a:path w="419100" h="568960">
                <a:moveTo>
                  <a:pt x="419100" y="283464"/>
                </a:moveTo>
                <a:lnTo>
                  <a:pt x="414813" y="226215"/>
                </a:lnTo>
                <a:lnTo>
                  <a:pt x="402526" y="172950"/>
                </a:lnTo>
                <a:lnTo>
                  <a:pt x="383095" y="124792"/>
                </a:lnTo>
                <a:lnTo>
                  <a:pt x="357378" y="82867"/>
                </a:lnTo>
                <a:lnTo>
                  <a:pt x="326231" y="48300"/>
                </a:lnTo>
                <a:lnTo>
                  <a:pt x="290512" y="22217"/>
                </a:lnTo>
                <a:lnTo>
                  <a:pt x="251079" y="5741"/>
                </a:lnTo>
                <a:lnTo>
                  <a:pt x="208788" y="0"/>
                </a:lnTo>
                <a:lnTo>
                  <a:pt x="166562" y="5741"/>
                </a:lnTo>
                <a:lnTo>
                  <a:pt x="127301" y="22217"/>
                </a:lnTo>
                <a:lnTo>
                  <a:pt x="91826" y="48300"/>
                </a:lnTo>
                <a:lnTo>
                  <a:pt x="60960" y="82867"/>
                </a:lnTo>
                <a:lnTo>
                  <a:pt x="35522" y="124792"/>
                </a:lnTo>
                <a:lnTo>
                  <a:pt x="16335" y="172950"/>
                </a:lnTo>
                <a:lnTo>
                  <a:pt x="4220" y="226215"/>
                </a:lnTo>
                <a:lnTo>
                  <a:pt x="0" y="283464"/>
                </a:lnTo>
                <a:lnTo>
                  <a:pt x="4220" y="340777"/>
                </a:lnTo>
                <a:lnTo>
                  <a:pt x="16335" y="394215"/>
                </a:lnTo>
                <a:lnTo>
                  <a:pt x="35522" y="442617"/>
                </a:lnTo>
                <a:lnTo>
                  <a:pt x="60960" y="484822"/>
                </a:lnTo>
                <a:lnTo>
                  <a:pt x="91826" y="519669"/>
                </a:lnTo>
                <a:lnTo>
                  <a:pt x="127301" y="545996"/>
                </a:lnTo>
                <a:lnTo>
                  <a:pt x="166562" y="562644"/>
                </a:lnTo>
                <a:lnTo>
                  <a:pt x="208788" y="568452"/>
                </a:lnTo>
                <a:lnTo>
                  <a:pt x="246505" y="563846"/>
                </a:lnTo>
                <a:lnTo>
                  <a:pt x="314790" y="529448"/>
                </a:lnTo>
                <a:lnTo>
                  <a:pt x="344154" y="501287"/>
                </a:lnTo>
                <a:lnTo>
                  <a:pt x="369529" y="466904"/>
                </a:lnTo>
                <a:lnTo>
                  <a:pt x="390313" y="427115"/>
                </a:lnTo>
                <a:lnTo>
                  <a:pt x="405904" y="382735"/>
                </a:lnTo>
                <a:lnTo>
                  <a:pt x="415700" y="334579"/>
                </a:lnTo>
                <a:lnTo>
                  <a:pt x="419100" y="283464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49574" y="2779775"/>
            <a:ext cx="419100" cy="568960"/>
          </a:xfrm>
          <a:custGeom>
            <a:avLst/>
            <a:gdLst/>
            <a:ahLst/>
            <a:cxnLst/>
            <a:rect l="l" t="t" r="r" b="b"/>
            <a:pathLst>
              <a:path w="419100" h="568960">
                <a:moveTo>
                  <a:pt x="419099" y="283463"/>
                </a:moveTo>
                <a:lnTo>
                  <a:pt x="414813" y="226215"/>
                </a:lnTo>
                <a:lnTo>
                  <a:pt x="402526" y="172950"/>
                </a:lnTo>
                <a:lnTo>
                  <a:pt x="383095" y="124792"/>
                </a:lnTo>
                <a:lnTo>
                  <a:pt x="357377" y="82867"/>
                </a:lnTo>
                <a:lnTo>
                  <a:pt x="326231" y="48300"/>
                </a:lnTo>
                <a:lnTo>
                  <a:pt x="290512" y="22217"/>
                </a:lnTo>
                <a:lnTo>
                  <a:pt x="251078" y="5741"/>
                </a:lnTo>
                <a:lnTo>
                  <a:pt x="208787" y="0"/>
                </a:lnTo>
                <a:lnTo>
                  <a:pt x="166562" y="5741"/>
                </a:lnTo>
                <a:lnTo>
                  <a:pt x="127301" y="22217"/>
                </a:lnTo>
                <a:lnTo>
                  <a:pt x="91826" y="48300"/>
                </a:lnTo>
                <a:lnTo>
                  <a:pt x="60959" y="82867"/>
                </a:lnTo>
                <a:lnTo>
                  <a:pt x="35522" y="124792"/>
                </a:lnTo>
                <a:lnTo>
                  <a:pt x="16335" y="172950"/>
                </a:lnTo>
                <a:lnTo>
                  <a:pt x="4220" y="226215"/>
                </a:lnTo>
                <a:lnTo>
                  <a:pt x="0" y="283463"/>
                </a:lnTo>
                <a:lnTo>
                  <a:pt x="4220" y="340777"/>
                </a:lnTo>
                <a:lnTo>
                  <a:pt x="16335" y="394215"/>
                </a:lnTo>
                <a:lnTo>
                  <a:pt x="35522" y="442617"/>
                </a:lnTo>
                <a:lnTo>
                  <a:pt x="60959" y="484822"/>
                </a:lnTo>
                <a:lnTo>
                  <a:pt x="91826" y="519669"/>
                </a:lnTo>
                <a:lnTo>
                  <a:pt x="127301" y="545996"/>
                </a:lnTo>
                <a:lnTo>
                  <a:pt x="166562" y="562644"/>
                </a:lnTo>
                <a:lnTo>
                  <a:pt x="208787" y="568451"/>
                </a:lnTo>
                <a:lnTo>
                  <a:pt x="246505" y="563846"/>
                </a:lnTo>
                <a:lnTo>
                  <a:pt x="314790" y="529448"/>
                </a:lnTo>
                <a:lnTo>
                  <a:pt x="344154" y="501287"/>
                </a:lnTo>
                <a:lnTo>
                  <a:pt x="369529" y="466904"/>
                </a:lnTo>
                <a:lnTo>
                  <a:pt x="390313" y="427115"/>
                </a:lnTo>
                <a:lnTo>
                  <a:pt x="405904" y="382735"/>
                </a:lnTo>
                <a:lnTo>
                  <a:pt x="415700" y="334579"/>
                </a:lnTo>
                <a:lnTo>
                  <a:pt x="419099" y="283463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041014" y="2950464"/>
            <a:ext cx="243840" cy="24231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021202" y="3081527"/>
            <a:ext cx="286512" cy="24231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405250" y="3005327"/>
            <a:ext cx="90170" cy="108585"/>
          </a:xfrm>
          <a:custGeom>
            <a:avLst/>
            <a:gdLst/>
            <a:ahLst/>
            <a:cxnLst/>
            <a:rect l="l" t="t" r="r" b="b"/>
            <a:pathLst>
              <a:path w="90170" h="108585">
                <a:moveTo>
                  <a:pt x="89915" y="0"/>
                </a:moveTo>
                <a:lnTo>
                  <a:pt x="0" y="108203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473830" y="2883407"/>
            <a:ext cx="109728" cy="21031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414906" y="2342388"/>
            <a:ext cx="82550" cy="108585"/>
          </a:xfrm>
          <a:custGeom>
            <a:avLst/>
            <a:gdLst/>
            <a:ahLst/>
            <a:cxnLst/>
            <a:rect l="l" t="t" r="r" b="b"/>
            <a:pathLst>
              <a:path w="82550" h="108585">
                <a:moveTo>
                  <a:pt x="82295" y="0"/>
                </a:moveTo>
                <a:lnTo>
                  <a:pt x="0" y="108203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495677" y="2220467"/>
            <a:ext cx="109728" cy="21031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214493" y="2667000"/>
            <a:ext cx="111760" cy="108585"/>
          </a:xfrm>
          <a:custGeom>
            <a:avLst/>
            <a:gdLst/>
            <a:ahLst/>
            <a:cxnLst/>
            <a:rect l="l" t="t" r="r" b="b"/>
            <a:pathLst>
              <a:path w="111759" h="108585">
                <a:moveTo>
                  <a:pt x="111251" y="0"/>
                </a:moveTo>
                <a:lnTo>
                  <a:pt x="0" y="108203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312030" y="2545079"/>
            <a:ext cx="109728" cy="21031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699637" y="3067811"/>
            <a:ext cx="0" cy="1344295"/>
          </a:xfrm>
          <a:custGeom>
            <a:avLst/>
            <a:gdLst/>
            <a:ahLst/>
            <a:cxnLst/>
            <a:rect l="l" t="t" r="r" b="b"/>
            <a:pathLst>
              <a:path h="1344295">
                <a:moveTo>
                  <a:pt x="0" y="1344167"/>
                </a:moveTo>
                <a:lnTo>
                  <a:pt x="0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699637" y="3063239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815462" y="3019044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69">
                <a:moveTo>
                  <a:pt x="134112" y="44196"/>
                </a:moveTo>
                <a:lnTo>
                  <a:pt x="0" y="0"/>
                </a:lnTo>
                <a:lnTo>
                  <a:pt x="0" y="89916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429393" y="1935479"/>
            <a:ext cx="6786880" cy="0"/>
          </a:xfrm>
          <a:custGeom>
            <a:avLst/>
            <a:gdLst/>
            <a:ahLst/>
            <a:cxnLst/>
            <a:rect l="l" t="t" r="r" b="b"/>
            <a:pathLst>
              <a:path w="6786880">
                <a:moveTo>
                  <a:pt x="0" y="0"/>
                </a:moveTo>
                <a:lnTo>
                  <a:pt x="6786368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610734" y="2020824"/>
            <a:ext cx="216535" cy="840105"/>
          </a:xfrm>
          <a:custGeom>
            <a:avLst/>
            <a:gdLst/>
            <a:ahLst/>
            <a:cxnLst/>
            <a:rect l="l" t="t" r="r" b="b"/>
            <a:pathLst>
              <a:path w="216534" h="840105">
                <a:moveTo>
                  <a:pt x="216408" y="731520"/>
                </a:moveTo>
                <a:lnTo>
                  <a:pt x="216408" y="108204"/>
                </a:lnTo>
                <a:lnTo>
                  <a:pt x="208073" y="66222"/>
                </a:lnTo>
                <a:lnTo>
                  <a:pt x="185166" y="31813"/>
                </a:lnTo>
                <a:lnTo>
                  <a:pt x="150828" y="8548"/>
                </a:lnTo>
                <a:lnTo>
                  <a:pt x="108204" y="0"/>
                </a:lnTo>
                <a:lnTo>
                  <a:pt x="66222" y="8548"/>
                </a:lnTo>
                <a:lnTo>
                  <a:pt x="31813" y="31813"/>
                </a:lnTo>
                <a:lnTo>
                  <a:pt x="8548" y="66222"/>
                </a:lnTo>
                <a:lnTo>
                  <a:pt x="0" y="108204"/>
                </a:lnTo>
                <a:lnTo>
                  <a:pt x="0" y="731520"/>
                </a:lnTo>
                <a:lnTo>
                  <a:pt x="8548" y="773501"/>
                </a:lnTo>
                <a:lnTo>
                  <a:pt x="31813" y="807910"/>
                </a:lnTo>
                <a:lnTo>
                  <a:pt x="66222" y="831175"/>
                </a:lnTo>
                <a:lnTo>
                  <a:pt x="108204" y="839724"/>
                </a:lnTo>
                <a:lnTo>
                  <a:pt x="150828" y="831175"/>
                </a:lnTo>
                <a:lnTo>
                  <a:pt x="185166" y="807910"/>
                </a:lnTo>
                <a:lnTo>
                  <a:pt x="208073" y="773501"/>
                </a:lnTo>
                <a:lnTo>
                  <a:pt x="216408" y="73152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610733" y="2020823"/>
            <a:ext cx="216535" cy="840105"/>
          </a:xfrm>
          <a:custGeom>
            <a:avLst/>
            <a:gdLst/>
            <a:ahLst/>
            <a:cxnLst/>
            <a:rect l="l" t="t" r="r" b="b"/>
            <a:pathLst>
              <a:path w="216534" h="840105">
                <a:moveTo>
                  <a:pt x="108203" y="839723"/>
                </a:moveTo>
                <a:lnTo>
                  <a:pt x="150828" y="831175"/>
                </a:lnTo>
                <a:lnTo>
                  <a:pt x="185165" y="807910"/>
                </a:lnTo>
                <a:lnTo>
                  <a:pt x="208073" y="773501"/>
                </a:lnTo>
                <a:lnTo>
                  <a:pt x="216407" y="731519"/>
                </a:lnTo>
                <a:lnTo>
                  <a:pt x="216407" y="108203"/>
                </a:lnTo>
                <a:lnTo>
                  <a:pt x="208073" y="66222"/>
                </a:lnTo>
                <a:lnTo>
                  <a:pt x="185165" y="31813"/>
                </a:lnTo>
                <a:lnTo>
                  <a:pt x="150828" y="8548"/>
                </a:lnTo>
                <a:lnTo>
                  <a:pt x="108203" y="0"/>
                </a:lnTo>
                <a:lnTo>
                  <a:pt x="66222" y="8548"/>
                </a:lnTo>
                <a:lnTo>
                  <a:pt x="31813" y="31813"/>
                </a:lnTo>
                <a:lnTo>
                  <a:pt x="8548" y="66222"/>
                </a:lnTo>
                <a:lnTo>
                  <a:pt x="0" y="108203"/>
                </a:lnTo>
                <a:lnTo>
                  <a:pt x="0" y="731519"/>
                </a:lnTo>
                <a:lnTo>
                  <a:pt x="8548" y="773501"/>
                </a:lnTo>
                <a:lnTo>
                  <a:pt x="31813" y="807910"/>
                </a:lnTo>
                <a:lnTo>
                  <a:pt x="66222" y="831175"/>
                </a:lnTo>
                <a:lnTo>
                  <a:pt x="108203" y="839723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676266" y="2244851"/>
            <a:ext cx="97535" cy="2606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683886" y="2389632"/>
            <a:ext cx="73152" cy="2651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679314" y="2534411"/>
            <a:ext cx="85343" cy="2606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701162" y="2183891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127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476621" y="2138172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69">
                <a:moveTo>
                  <a:pt x="134112" y="45720"/>
                </a:moveTo>
                <a:lnTo>
                  <a:pt x="0" y="0"/>
                </a:lnTo>
                <a:lnTo>
                  <a:pt x="0" y="89916"/>
                </a:lnTo>
                <a:lnTo>
                  <a:pt x="134112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68032" y="2365646"/>
            <a:ext cx="67783" cy="6930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827141" y="2441447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191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20333" y="1935479"/>
            <a:ext cx="0" cy="506095"/>
          </a:xfrm>
          <a:custGeom>
            <a:avLst/>
            <a:gdLst/>
            <a:ahLst/>
            <a:cxnLst/>
            <a:rect l="l" t="t" r="r" b="b"/>
            <a:pathLst>
              <a:path h="506094">
                <a:moveTo>
                  <a:pt x="0" y="505967"/>
                </a:moveTo>
                <a:lnTo>
                  <a:pt x="0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701162" y="2183891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217931"/>
                </a:moveTo>
                <a:lnTo>
                  <a:pt x="0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935345" y="2400300"/>
            <a:ext cx="83820" cy="108585"/>
          </a:xfrm>
          <a:custGeom>
            <a:avLst/>
            <a:gdLst/>
            <a:ahLst/>
            <a:cxnLst/>
            <a:rect l="l" t="t" r="r" b="b"/>
            <a:pathLst>
              <a:path w="83820" h="108585">
                <a:moveTo>
                  <a:pt x="83819" y="0"/>
                </a:moveTo>
                <a:lnTo>
                  <a:pt x="0" y="108203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996305" y="2278379"/>
            <a:ext cx="109728" cy="21031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193669" y="5219700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19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699637" y="4402835"/>
            <a:ext cx="0" cy="817244"/>
          </a:xfrm>
          <a:custGeom>
            <a:avLst/>
            <a:gdLst/>
            <a:ahLst/>
            <a:cxnLst/>
            <a:rect l="l" t="t" r="r" b="b"/>
            <a:pathLst>
              <a:path h="817245">
                <a:moveTo>
                  <a:pt x="0" y="816863"/>
                </a:moveTo>
                <a:lnTo>
                  <a:pt x="0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701162" y="4402835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7" y="0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830702" y="4358640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4196"/>
                </a:moveTo>
                <a:lnTo>
                  <a:pt x="0" y="0"/>
                </a:lnTo>
                <a:lnTo>
                  <a:pt x="0" y="89916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003426" y="4372355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144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118994" y="2945891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144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715890" y="2860547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144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073018" y="4573523"/>
            <a:ext cx="0" cy="264160"/>
          </a:xfrm>
          <a:custGeom>
            <a:avLst/>
            <a:gdLst/>
            <a:ahLst/>
            <a:cxnLst/>
            <a:rect l="l" t="t" r="r" b="b"/>
            <a:pathLst>
              <a:path h="264160">
                <a:moveTo>
                  <a:pt x="0" y="0"/>
                </a:moveTo>
                <a:lnTo>
                  <a:pt x="0" y="263651"/>
                </a:lnTo>
              </a:path>
            </a:pathLst>
          </a:custGeom>
          <a:ln w="144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131686" y="5263895"/>
            <a:ext cx="0" cy="207645"/>
          </a:xfrm>
          <a:custGeom>
            <a:avLst/>
            <a:gdLst/>
            <a:ahLst/>
            <a:cxnLst/>
            <a:rect l="l" t="t" r="r" b="b"/>
            <a:pathLst>
              <a:path h="207645">
                <a:moveTo>
                  <a:pt x="0" y="0"/>
                </a:moveTo>
                <a:lnTo>
                  <a:pt x="0" y="207263"/>
                </a:lnTo>
              </a:path>
            </a:pathLst>
          </a:custGeom>
          <a:ln w="144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763390" y="4317491"/>
            <a:ext cx="0" cy="597535"/>
          </a:xfrm>
          <a:custGeom>
            <a:avLst/>
            <a:gdLst/>
            <a:ahLst/>
            <a:cxnLst/>
            <a:rect l="l" t="t" r="r" b="b"/>
            <a:pathLst>
              <a:path h="597535">
                <a:moveTo>
                  <a:pt x="0" y="0"/>
                </a:moveTo>
                <a:lnTo>
                  <a:pt x="0" y="597407"/>
                </a:lnTo>
              </a:path>
            </a:pathLst>
          </a:custGeom>
          <a:ln w="144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812670" y="2744723"/>
            <a:ext cx="621791" cy="20116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604138" y="4748784"/>
            <a:ext cx="499872" cy="40233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748406" y="4882896"/>
            <a:ext cx="524255" cy="32004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575938" y="4986528"/>
            <a:ext cx="292608" cy="31546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582033" y="5158740"/>
            <a:ext cx="670559" cy="201168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383657" y="3150107"/>
            <a:ext cx="426719" cy="32004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261481" y="3285744"/>
            <a:ext cx="0" cy="340360"/>
          </a:xfrm>
          <a:custGeom>
            <a:avLst/>
            <a:gdLst/>
            <a:ahLst/>
            <a:cxnLst/>
            <a:rect l="l" t="t" r="r" b="b"/>
            <a:pathLst>
              <a:path h="340360">
                <a:moveTo>
                  <a:pt x="0" y="0"/>
                </a:moveTo>
                <a:lnTo>
                  <a:pt x="0" y="339851"/>
                </a:lnTo>
              </a:path>
            </a:pathLst>
          </a:custGeom>
          <a:ln w="144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019166" y="3151632"/>
            <a:ext cx="682751" cy="31546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627497" y="5317235"/>
            <a:ext cx="670559" cy="31546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561709" y="5487923"/>
            <a:ext cx="719327" cy="201168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615062" y="2048255"/>
            <a:ext cx="486409" cy="704215"/>
          </a:xfrm>
          <a:custGeom>
            <a:avLst/>
            <a:gdLst/>
            <a:ahLst/>
            <a:cxnLst/>
            <a:rect l="l" t="t" r="r" b="b"/>
            <a:pathLst>
              <a:path w="486410" h="704214">
                <a:moveTo>
                  <a:pt x="486156" y="568452"/>
                </a:moveTo>
                <a:lnTo>
                  <a:pt x="486156" y="134112"/>
                </a:lnTo>
                <a:lnTo>
                  <a:pt x="0" y="0"/>
                </a:lnTo>
                <a:lnTo>
                  <a:pt x="0" y="297180"/>
                </a:lnTo>
                <a:lnTo>
                  <a:pt x="100584" y="352044"/>
                </a:lnTo>
                <a:lnTo>
                  <a:pt x="100584" y="676025"/>
                </a:lnTo>
                <a:lnTo>
                  <a:pt x="486156" y="568452"/>
                </a:lnTo>
                <a:close/>
              </a:path>
              <a:path w="486410" h="704214">
                <a:moveTo>
                  <a:pt x="100584" y="676025"/>
                </a:moveTo>
                <a:lnTo>
                  <a:pt x="100584" y="352044"/>
                </a:lnTo>
                <a:lnTo>
                  <a:pt x="0" y="405384"/>
                </a:lnTo>
                <a:lnTo>
                  <a:pt x="0" y="704088"/>
                </a:lnTo>
                <a:lnTo>
                  <a:pt x="100584" y="67602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615062" y="2048255"/>
            <a:ext cx="486409" cy="704215"/>
          </a:xfrm>
          <a:custGeom>
            <a:avLst/>
            <a:gdLst/>
            <a:ahLst/>
            <a:cxnLst/>
            <a:rect l="l" t="t" r="r" b="b"/>
            <a:pathLst>
              <a:path w="486410" h="704214">
                <a:moveTo>
                  <a:pt x="0" y="0"/>
                </a:moveTo>
                <a:lnTo>
                  <a:pt x="486155" y="134111"/>
                </a:lnTo>
                <a:lnTo>
                  <a:pt x="486155" y="568451"/>
                </a:lnTo>
                <a:lnTo>
                  <a:pt x="0" y="704087"/>
                </a:lnTo>
                <a:lnTo>
                  <a:pt x="0" y="405383"/>
                </a:lnTo>
                <a:lnTo>
                  <a:pt x="100583" y="352043"/>
                </a:lnTo>
                <a:lnTo>
                  <a:pt x="0" y="297179"/>
                </a:lnTo>
                <a:lnTo>
                  <a:pt x="0" y="0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744602" y="2351532"/>
            <a:ext cx="280415" cy="31546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690238" y="2292096"/>
            <a:ext cx="487680" cy="866140"/>
          </a:xfrm>
          <a:custGeom>
            <a:avLst/>
            <a:gdLst/>
            <a:ahLst/>
            <a:cxnLst/>
            <a:rect l="l" t="t" r="r" b="b"/>
            <a:pathLst>
              <a:path w="487679" h="866139">
                <a:moveTo>
                  <a:pt x="487680" y="699516"/>
                </a:moveTo>
                <a:lnTo>
                  <a:pt x="487680" y="164592"/>
                </a:lnTo>
                <a:lnTo>
                  <a:pt x="0" y="0"/>
                </a:lnTo>
                <a:lnTo>
                  <a:pt x="0" y="364236"/>
                </a:lnTo>
                <a:lnTo>
                  <a:pt x="102108" y="432816"/>
                </a:lnTo>
                <a:lnTo>
                  <a:pt x="102108" y="830851"/>
                </a:lnTo>
                <a:lnTo>
                  <a:pt x="487680" y="699516"/>
                </a:lnTo>
                <a:close/>
              </a:path>
              <a:path w="487679" h="866139">
                <a:moveTo>
                  <a:pt x="102108" y="830851"/>
                </a:moveTo>
                <a:lnTo>
                  <a:pt x="102108" y="432816"/>
                </a:lnTo>
                <a:lnTo>
                  <a:pt x="0" y="498348"/>
                </a:lnTo>
                <a:lnTo>
                  <a:pt x="0" y="865632"/>
                </a:lnTo>
                <a:lnTo>
                  <a:pt x="102108" y="830851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690238" y="2292095"/>
            <a:ext cx="487680" cy="866140"/>
          </a:xfrm>
          <a:custGeom>
            <a:avLst/>
            <a:gdLst/>
            <a:ahLst/>
            <a:cxnLst/>
            <a:rect l="l" t="t" r="r" b="b"/>
            <a:pathLst>
              <a:path w="487679" h="866139">
                <a:moveTo>
                  <a:pt x="0" y="0"/>
                </a:moveTo>
                <a:lnTo>
                  <a:pt x="487679" y="164591"/>
                </a:lnTo>
                <a:lnTo>
                  <a:pt x="487679" y="699515"/>
                </a:lnTo>
                <a:lnTo>
                  <a:pt x="0" y="865631"/>
                </a:lnTo>
                <a:lnTo>
                  <a:pt x="0" y="498347"/>
                </a:lnTo>
                <a:lnTo>
                  <a:pt x="102107" y="43281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819778" y="2679192"/>
            <a:ext cx="280415" cy="31546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554602" y="3444240"/>
            <a:ext cx="582295" cy="986155"/>
          </a:xfrm>
          <a:custGeom>
            <a:avLst/>
            <a:gdLst/>
            <a:ahLst/>
            <a:cxnLst/>
            <a:rect l="l" t="t" r="r" b="b"/>
            <a:pathLst>
              <a:path w="582295" h="986154">
                <a:moveTo>
                  <a:pt x="582168" y="795528"/>
                </a:moveTo>
                <a:lnTo>
                  <a:pt x="582168" y="185928"/>
                </a:lnTo>
                <a:lnTo>
                  <a:pt x="0" y="0"/>
                </a:lnTo>
                <a:lnTo>
                  <a:pt x="0" y="416052"/>
                </a:lnTo>
                <a:lnTo>
                  <a:pt x="121920" y="492252"/>
                </a:lnTo>
                <a:lnTo>
                  <a:pt x="121920" y="946528"/>
                </a:lnTo>
                <a:lnTo>
                  <a:pt x="582168" y="795528"/>
                </a:lnTo>
                <a:close/>
              </a:path>
              <a:path w="582295" h="986154">
                <a:moveTo>
                  <a:pt x="121920" y="946528"/>
                </a:moveTo>
                <a:lnTo>
                  <a:pt x="121920" y="492252"/>
                </a:lnTo>
                <a:lnTo>
                  <a:pt x="0" y="566928"/>
                </a:lnTo>
                <a:lnTo>
                  <a:pt x="1524" y="986028"/>
                </a:lnTo>
                <a:lnTo>
                  <a:pt x="121920" y="946528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554602" y="3444239"/>
            <a:ext cx="582295" cy="986155"/>
          </a:xfrm>
          <a:custGeom>
            <a:avLst/>
            <a:gdLst/>
            <a:ahLst/>
            <a:cxnLst/>
            <a:rect l="l" t="t" r="r" b="b"/>
            <a:pathLst>
              <a:path w="582295" h="986154">
                <a:moveTo>
                  <a:pt x="0" y="0"/>
                </a:moveTo>
                <a:lnTo>
                  <a:pt x="582167" y="185927"/>
                </a:lnTo>
                <a:lnTo>
                  <a:pt x="582167" y="795527"/>
                </a:lnTo>
                <a:lnTo>
                  <a:pt x="1523" y="986027"/>
                </a:lnTo>
                <a:lnTo>
                  <a:pt x="0" y="566927"/>
                </a:lnTo>
                <a:lnTo>
                  <a:pt x="121919" y="492251"/>
                </a:lnTo>
                <a:lnTo>
                  <a:pt x="0" y="416051"/>
                </a:lnTo>
                <a:lnTo>
                  <a:pt x="0" y="0"/>
                </a:lnTo>
                <a:close/>
              </a:path>
            </a:pathLst>
          </a:custGeom>
          <a:ln w="8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845686" y="4329684"/>
            <a:ext cx="280415" cy="315468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743578" y="4014215"/>
            <a:ext cx="365759" cy="265175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842638" y="3689603"/>
            <a:ext cx="256031" cy="265175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240913" y="4607051"/>
            <a:ext cx="121920" cy="74930"/>
          </a:xfrm>
          <a:custGeom>
            <a:avLst/>
            <a:gdLst/>
            <a:ahLst/>
            <a:cxnLst/>
            <a:rect l="l" t="t" r="r" b="b"/>
            <a:pathLst>
              <a:path w="121920" h="74929">
                <a:moveTo>
                  <a:pt x="0" y="74675"/>
                </a:moveTo>
                <a:lnTo>
                  <a:pt x="60959" y="0"/>
                </a:lnTo>
                <a:lnTo>
                  <a:pt x="121919" y="74675"/>
                </a:lnTo>
              </a:path>
            </a:pathLst>
          </a:custGeom>
          <a:ln w="144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391278" y="4059935"/>
            <a:ext cx="1508760" cy="1071880"/>
          </a:xfrm>
          <a:custGeom>
            <a:avLst/>
            <a:gdLst/>
            <a:ahLst/>
            <a:cxnLst/>
            <a:rect l="l" t="t" r="r" b="b"/>
            <a:pathLst>
              <a:path w="1508759" h="1071879">
                <a:moveTo>
                  <a:pt x="0" y="0"/>
                </a:moveTo>
                <a:lnTo>
                  <a:pt x="0" y="1071371"/>
                </a:lnTo>
                <a:lnTo>
                  <a:pt x="1508759" y="1071371"/>
                </a:lnTo>
              </a:path>
            </a:pathLst>
          </a:custGeom>
          <a:ln w="14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887846" y="5087111"/>
            <a:ext cx="134620" cy="90170"/>
          </a:xfrm>
          <a:custGeom>
            <a:avLst/>
            <a:gdLst/>
            <a:ahLst/>
            <a:cxnLst/>
            <a:rect l="l" t="t" r="r" b="b"/>
            <a:pathLst>
              <a:path w="134620" h="90170">
                <a:moveTo>
                  <a:pt x="134112" y="44196"/>
                </a:moveTo>
                <a:lnTo>
                  <a:pt x="0" y="0"/>
                </a:lnTo>
                <a:lnTo>
                  <a:pt x="0" y="89916"/>
                </a:lnTo>
                <a:lnTo>
                  <a:pt x="134112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362065" y="4850891"/>
            <a:ext cx="121920" cy="74930"/>
          </a:xfrm>
          <a:custGeom>
            <a:avLst/>
            <a:gdLst/>
            <a:ahLst/>
            <a:cxnLst/>
            <a:rect l="l" t="t" r="r" b="b"/>
            <a:pathLst>
              <a:path w="121920" h="74929">
                <a:moveTo>
                  <a:pt x="0" y="74675"/>
                </a:moveTo>
                <a:lnTo>
                  <a:pt x="60959" y="0"/>
                </a:lnTo>
                <a:lnTo>
                  <a:pt x="121919" y="74675"/>
                </a:lnTo>
              </a:path>
            </a:pathLst>
          </a:custGeom>
          <a:ln w="144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38762" y="3849623"/>
            <a:ext cx="121920" cy="74930"/>
          </a:xfrm>
          <a:custGeom>
            <a:avLst/>
            <a:gdLst/>
            <a:ahLst/>
            <a:cxnLst/>
            <a:rect l="l" t="t" r="r" b="b"/>
            <a:pathLst>
              <a:path w="121919" h="74929">
                <a:moveTo>
                  <a:pt x="0" y="74675"/>
                </a:moveTo>
                <a:lnTo>
                  <a:pt x="60959" y="0"/>
                </a:lnTo>
                <a:lnTo>
                  <a:pt x="121919" y="74675"/>
                </a:lnTo>
              </a:path>
            </a:pathLst>
          </a:custGeom>
          <a:ln w="144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801246" y="3924300"/>
            <a:ext cx="0" cy="1697989"/>
          </a:xfrm>
          <a:custGeom>
            <a:avLst/>
            <a:gdLst/>
            <a:ahLst/>
            <a:cxnLst/>
            <a:rect l="l" t="t" r="r" b="b"/>
            <a:pathLst>
              <a:path h="1697989">
                <a:moveTo>
                  <a:pt x="0" y="0"/>
                </a:moveTo>
                <a:lnTo>
                  <a:pt x="0" y="1697735"/>
                </a:lnTo>
              </a:path>
            </a:pathLst>
          </a:custGeom>
          <a:ln w="144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301874" y="4681727"/>
            <a:ext cx="0" cy="940435"/>
          </a:xfrm>
          <a:custGeom>
            <a:avLst/>
            <a:gdLst/>
            <a:ahLst/>
            <a:cxnLst/>
            <a:rect l="l" t="t" r="r" b="b"/>
            <a:pathLst>
              <a:path h="940435">
                <a:moveTo>
                  <a:pt x="0" y="0"/>
                </a:moveTo>
                <a:lnTo>
                  <a:pt x="0" y="940307"/>
                </a:lnTo>
              </a:path>
            </a:pathLst>
          </a:custGeom>
          <a:ln w="144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423026" y="4925567"/>
            <a:ext cx="0" cy="695325"/>
          </a:xfrm>
          <a:custGeom>
            <a:avLst/>
            <a:gdLst/>
            <a:ahLst/>
            <a:cxnLst/>
            <a:rect l="l" t="t" r="r" b="b"/>
            <a:pathLst>
              <a:path h="695325">
                <a:moveTo>
                  <a:pt x="0" y="0"/>
                </a:moveTo>
                <a:lnTo>
                  <a:pt x="0" y="694943"/>
                </a:lnTo>
              </a:path>
            </a:pathLst>
          </a:custGeom>
          <a:ln w="144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382149" y="5622035"/>
            <a:ext cx="7040880" cy="0"/>
          </a:xfrm>
          <a:custGeom>
            <a:avLst/>
            <a:gdLst/>
            <a:ahLst/>
            <a:cxnLst/>
            <a:rect l="l" t="t" r="r" b="b"/>
            <a:pathLst>
              <a:path w="7040880">
                <a:moveTo>
                  <a:pt x="7040876" y="0"/>
                </a:moveTo>
                <a:lnTo>
                  <a:pt x="0" y="0"/>
                </a:lnTo>
              </a:path>
            </a:pathLst>
          </a:custGeom>
          <a:ln w="144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85110" y="560527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8" y="25908"/>
                </a:moveTo>
                <a:lnTo>
                  <a:pt x="33528" y="7620"/>
                </a:lnTo>
                <a:lnTo>
                  <a:pt x="25908" y="0"/>
                </a:lnTo>
                <a:lnTo>
                  <a:pt x="7620" y="0"/>
                </a:lnTo>
                <a:lnTo>
                  <a:pt x="0" y="7620"/>
                </a:lnTo>
                <a:lnTo>
                  <a:pt x="0" y="25908"/>
                </a:lnTo>
                <a:lnTo>
                  <a:pt x="7620" y="33528"/>
                </a:lnTo>
                <a:lnTo>
                  <a:pt x="25908" y="33528"/>
                </a:lnTo>
                <a:lnTo>
                  <a:pt x="33528" y="2590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285109" y="5605271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7" y="16763"/>
                </a:moveTo>
                <a:lnTo>
                  <a:pt x="33527" y="7619"/>
                </a:lnTo>
                <a:lnTo>
                  <a:pt x="25907" y="0"/>
                </a:lnTo>
                <a:lnTo>
                  <a:pt x="16763" y="0"/>
                </a:lnTo>
                <a:lnTo>
                  <a:pt x="7619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5907"/>
                </a:lnTo>
                <a:lnTo>
                  <a:pt x="7619" y="33527"/>
                </a:lnTo>
                <a:lnTo>
                  <a:pt x="16763" y="33527"/>
                </a:lnTo>
                <a:lnTo>
                  <a:pt x="25907" y="33527"/>
                </a:lnTo>
                <a:lnTo>
                  <a:pt x="33527" y="25907"/>
                </a:lnTo>
                <a:lnTo>
                  <a:pt x="33527" y="16763"/>
                </a:lnTo>
                <a:close/>
              </a:path>
            </a:pathLst>
          </a:custGeom>
          <a:ln w="144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84482" y="5600700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5052" y="27432"/>
                </a:moveTo>
                <a:lnTo>
                  <a:pt x="35052" y="18288"/>
                </a:lnTo>
                <a:lnTo>
                  <a:pt x="33694" y="10929"/>
                </a:lnTo>
                <a:lnTo>
                  <a:pt x="29908" y="5143"/>
                </a:lnTo>
                <a:lnTo>
                  <a:pt x="24122" y="1357"/>
                </a:lnTo>
                <a:lnTo>
                  <a:pt x="16764" y="0"/>
                </a:lnTo>
                <a:lnTo>
                  <a:pt x="7620" y="0"/>
                </a:lnTo>
                <a:lnTo>
                  <a:pt x="0" y="7620"/>
                </a:lnTo>
                <a:lnTo>
                  <a:pt x="0" y="27432"/>
                </a:lnTo>
                <a:lnTo>
                  <a:pt x="7620" y="35052"/>
                </a:lnTo>
                <a:lnTo>
                  <a:pt x="27432" y="35052"/>
                </a:lnTo>
                <a:lnTo>
                  <a:pt x="35052" y="2743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784481" y="5600700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35051" y="18287"/>
                </a:moveTo>
                <a:lnTo>
                  <a:pt x="33694" y="10929"/>
                </a:lnTo>
                <a:lnTo>
                  <a:pt x="29908" y="5143"/>
                </a:lnTo>
                <a:lnTo>
                  <a:pt x="24122" y="1357"/>
                </a:lnTo>
                <a:lnTo>
                  <a:pt x="16763" y="0"/>
                </a:lnTo>
                <a:lnTo>
                  <a:pt x="7619" y="0"/>
                </a:lnTo>
                <a:lnTo>
                  <a:pt x="0" y="7619"/>
                </a:lnTo>
                <a:lnTo>
                  <a:pt x="0" y="18287"/>
                </a:lnTo>
                <a:lnTo>
                  <a:pt x="0" y="27431"/>
                </a:lnTo>
                <a:lnTo>
                  <a:pt x="7619" y="35051"/>
                </a:lnTo>
                <a:lnTo>
                  <a:pt x="16763" y="35051"/>
                </a:lnTo>
                <a:lnTo>
                  <a:pt x="27431" y="35051"/>
                </a:lnTo>
                <a:lnTo>
                  <a:pt x="35051" y="27431"/>
                </a:lnTo>
                <a:lnTo>
                  <a:pt x="35051" y="18287"/>
                </a:lnTo>
                <a:close/>
              </a:path>
            </a:pathLst>
          </a:custGeom>
          <a:ln w="144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394339" y="5451347"/>
            <a:ext cx="390143" cy="32004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841626" y="3232404"/>
            <a:ext cx="621791" cy="237743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055742" y="3720084"/>
            <a:ext cx="402336" cy="237743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903342" y="4802123"/>
            <a:ext cx="390143" cy="237743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386721" y="5748528"/>
            <a:ext cx="4392295" cy="788035"/>
          </a:xfrm>
          <a:custGeom>
            <a:avLst/>
            <a:gdLst/>
            <a:ahLst/>
            <a:cxnLst/>
            <a:rect l="l" t="t" r="r" b="b"/>
            <a:pathLst>
              <a:path w="4392295" h="788034">
                <a:moveTo>
                  <a:pt x="0" y="0"/>
                </a:moveTo>
                <a:lnTo>
                  <a:pt x="0" y="787908"/>
                </a:lnTo>
                <a:lnTo>
                  <a:pt x="4392168" y="787908"/>
                </a:lnTo>
                <a:lnTo>
                  <a:pt x="4392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380622" y="5743956"/>
            <a:ext cx="4403090" cy="797560"/>
          </a:xfrm>
          <a:custGeom>
            <a:avLst/>
            <a:gdLst/>
            <a:ahLst/>
            <a:cxnLst/>
            <a:rect l="l" t="t" r="r" b="b"/>
            <a:pathLst>
              <a:path w="4403090" h="797559">
                <a:moveTo>
                  <a:pt x="4402836" y="797052"/>
                </a:moveTo>
                <a:lnTo>
                  <a:pt x="4402836" y="0"/>
                </a:lnTo>
                <a:lnTo>
                  <a:pt x="0" y="0"/>
                </a:lnTo>
                <a:lnTo>
                  <a:pt x="0" y="797052"/>
                </a:lnTo>
                <a:lnTo>
                  <a:pt x="6099" y="797052"/>
                </a:lnTo>
                <a:lnTo>
                  <a:pt x="6099" y="9144"/>
                </a:lnTo>
                <a:lnTo>
                  <a:pt x="10671" y="4572"/>
                </a:lnTo>
                <a:lnTo>
                  <a:pt x="10671" y="9144"/>
                </a:lnTo>
                <a:lnTo>
                  <a:pt x="4393692" y="9144"/>
                </a:lnTo>
                <a:lnTo>
                  <a:pt x="4393692" y="4572"/>
                </a:lnTo>
                <a:lnTo>
                  <a:pt x="4398264" y="9144"/>
                </a:lnTo>
                <a:lnTo>
                  <a:pt x="4398264" y="797052"/>
                </a:lnTo>
                <a:lnTo>
                  <a:pt x="4402836" y="797052"/>
                </a:lnTo>
                <a:close/>
              </a:path>
              <a:path w="4403090" h="797559">
                <a:moveTo>
                  <a:pt x="10671" y="9144"/>
                </a:moveTo>
                <a:lnTo>
                  <a:pt x="10671" y="4572"/>
                </a:lnTo>
                <a:lnTo>
                  <a:pt x="6099" y="9144"/>
                </a:lnTo>
                <a:lnTo>
                  <a:pt x="10671" y="9144"/>
                </a:lnTo>
                <a:close/>
              </a:path>
              <a:path w="4403090" h="797559">
                <a:moveTo>
                  <a:pt x="10671" y="787908"/>
                </a:moveTo>
                <a:lnTo>
                  <a:pt x="10671" y="9144"/>
                </a:lnTo>
                <a:lnTo>
                  <a:pt x="6099" y="9144"/>
                </a:lnTo>
                <a:lnTo>
                  <a:pt x="6099" y="787908"/>
                </a:lnTo>
                <a:lnTo>
                  <a:pt x="10671" y="787908"/>
                </a:lnTo>
                <a:close/>
              </a:path>
              <a:path w="4403090" h="797559">
                <a:moveTo>
                  <a:pt x="4398264" y="787908"/>
                </a:moveTo>
                <a:lnTo>
                  <a:pt x="6099" y="787908"/>
                </a:lnTo>
                <a:lnTo>
                  <a:pt x="10671" y="792480"/>
                </a:lnTo>
                <a:lnTo>
                  <a:pt x="10671" y="797052"/>
                </a:lnTo>
                <a:lnTo>
                  <a:pt x="4393692" y="797052"/>
                </a:lnTo>
                <a:lnTo>
                  <a:pt x="4393692" y="792480"/>
                </a:lnTo>
                <a:lnTo>
                  <a:pt x="4398264" y="787908"/>
                </a:lnTo>
                <a:close/>
              </a:path>
              <a:path w="4403090" h="797559">
                <a:moveTo>
                  <a:pt x="10671" y="797052"/>
                </a:moveTo>
                <a:lnTo>
                  <a:pt x="10671" y="792480"/>
                </a:lnTo>
                <a:lnTo>
                  <a:pt x="6099" y="787908"/>
                </a:lnTo>
                <a:lnTo>
                  <a:pt x="6099" y="797052"/>
                </a:lnTo>
                <a:lnTo>
                  <a:pt x="10671" y="797052"/>
                </a:lnTo>
                <a:close/>
              </a:path>
              <a:path w="4403090" h="797559">
                <a:moveTo>
                  <a:pt x="4398264" y="9144"/>
                </a:moveTo>
                <a:lnTo>
                  <a:pt x="4393692" y="4572"/>
                </a:lnTo>
                <a:lnTo>
                  <a:pt x="4393692" y="9144"/>
                </a:lnTo>
                <a:lnTo>
                  <a:pt x="4398264" y="9144"/>
                </a:lnTo>
                <a:close/>
              </a:path>
              <a:path w="4403090" h="797559">
                <a:moveTo>
                  <a:pt x="4398264" y="787908"/>
                </a:moveTo>
                <a:lnTo>
                  <a:pt x="4398264" y="9144"/>
                </a:lnTo>
                <a:lnTo>
                  <a:pt x="4393692" y="9144"/>
                </a:lnTo>
                <a:lnTo>
                  <a:pt x="4393692" y="787908"/>
                </a:lnTo>
                <a:lnTo>
                  <a:pt x="4398264" y="787908"/>
                </a:lnTo>
                <a:close/>
              </a:path>
              <a:path w="4403090" h="797559">
                <a:moveTo>
                  <a:pt x="4398264" y="797052"/>
                </a:moveTo>
                <a:lnTo>
                  <a:pt x="4398264" y="787908"/>
                </a:lnTo>
                <a:lnTo>
                  <a:pt x="4393692" y="792480"/>
                </a:lnTo>
                <a:lnTo>
                  <a:pt x="4393692" y="797052"/>
                </a:lnTo>
                <a:lnTo>
                  <a:pt x="4398264" y="797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 txBox="1"/>
          <p:nvPr/>
        </p:nvSpPr>
        <p:spPr>
          <a:xfrm>
            <a:off x="1386721" y="5776973"/>
            <a:ext cx="43922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marR="97790"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3232CC"/>
                </a:solidFill>
                <a:latin typeface="Arial"/>
                <a:cs typeface="Arial"/>
              </a:rPr>
              <a:t>A </a:t>
            </a:r>
            <a:r>
              <a:rPr sz="1500" b="1" dirty="0">
                <a:solidFill>
                  <a:srgbClr val="3232CC"/>
                </a:solidFill>
                <a:latin typeface="Arial"/>
                <a:cs typeface="Arial"/>
              </a:rPr>
              <a:t>utilização </a:t>
            </a:r>
            <a:r>
              <a:rPr sz="1500" b="1" spc="-5" dirty="0">
                <a:solidFill>
                  <a:srgbClr val="3232CC"/>
                </a:solidFill>
                <a:latin typeface="Arial"/>
                <a:cs typeface="Arial"/>
              </a:rPr>
              <a:t>de memórias </a:t>
            </a:r>
            <a:r>
              <a:rPr sz="1500" b="1" dirty="0">
                <a:solidFill>
                  <a:srgbClr val="3232CC"/>
                </a:solidFill>
                <a:latin typeface="Arial"/>
                <a:cs typeface="Arial"/>
              </a:rPr>
              <a:t>distintas </a:t>
            </a:r>
            <a:r>
              <a:rPr sz="1500" b="1" spc="-5" dirty="0">
                <a:solidFill>
                  <a:srgbClr val="3232CC"/>
                </a:solidFill>
                <a:latin typeface="Arial"/>
                <a:cs typeface="Arial"/>
              </a:rPr>
              <a:t>para</a:t>
            </a:r>
            <a:r>
              <a:rPr sz="1500" b="1" spc="-14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3232CC"/>
                </a:solidFill>
                <a:latin typeface="Arial"/>
                <a:cs typeface="Arial"/>
              </a:rPr>
              <a:t>dados  e código, permite a </a:t>
            </a:r>
            <a:r>
              <a:rPr sz="1500" b="1" dirty="0">
                <a:solidFill>
                  <a:srgbClr val="3232CC"/>
                </a:solidFill>
                <a:latin typeface="Arial"/>
                <a:cs typeface="Arial"/>
              </a:rPr>
              <a:t>execução </a:t>
            </a:r>
            <a:r>
              <a:rPr sz="1500" b="1" spc="-5" dirty="0">
                <a:solidFill>
                  <a:srgbClr val="3232CC"/>
                </a:solidFill>
                <a:latin typeface="Arial"/>
                <a:cs typeface="Arial"/>
              </a:rPr>
              <a:t>de </a:t>
            </a:r>
            <a:r>
              <a:rPr sz="1500" b="1" dirty="0">
                <a:solidFill>
                  <a:srgbClr val="3232CC"/>
                </a:solidFill>
                <a:latin typeface="Arial"/>
                <a:cs typeface="Arial"/>
              </a:rPr>
              <a:t>cada  instrução </a:t>
            </a:r>
            <a:r>
              <a:rPr sz="1500" b="1" spc="-5" dirty="0">
                <a:solidFill>
                  <a:srgbClr val="3232CC"/>
                </a:solidFill>
                <a:latin typeface="Arial"/>
                <a:cs typeface="Arial"/>
              </a:rPr>
              <a:t>num único </a:t>
            </a:r>
            <a:r>
              <a:rPr sz="1500" b="1" dirty="0">
                <a:solidFill>
                  <a:srgbClr val="3232CC"/>
                </a:solidFill>
                <a:latin typeface="Arial"/>
                <a:cs typeface="Arial"/>
              </a:rPr>
              <a:t>ciclo </a:t>
            </a:r>
            <a:r>
              <a:rPr sz="1500" b="1" spc="-5" dirty="0">
                <a:solidFill>
                  <a:srgbClr val="3232CC"/>
                </a:solidFill>
                <a:latin typeface="Arial"/>
                <a:cs typeface="Arial"/>
              </a:rPr>
              <a:t>de</a:t>
            </a:r>
            <a:r>
              <a:rPr sz="1500" b="1" spc="-9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3232CC"/>
                </a:solidFill>
                <a:latin typeface="Arial"/>
                <a:cs typeface="Arial"/>
              </a:rPr>
              <a:t>relógio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5838322" y="5974080"/>
            <a:ext cx="3528060" cy="562610"/>
          </a:xfrm>
          <a:custGeom>
            <a:avLst/>
            <a:gdLst/>
            <a:ahLst/>
            <a:cxnLst/>
            <a:rect l="l" t="t" r="r" b="b"/>
            <a:pathLst>
              <a:path w="3528059" h="562609">
                <a:moveTo>
                  <a:pt x="0" y="0"/>
                </a:moveTo>
                <a:lnTo>
                  <a:pt x="0" y="562356"/>
                </a:lnTo>
                <a:lnTo>
                  <a:pt x="3528060" y="562356"/>
                </a:lnTo>
                <a:lnTo>
                  <a:pt x="35280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832226" y="5967984"/>
            <a:ext cx="3540760" cy="574675"/>
          </a:xfrm>
          <a:custGeom>
            <a:avLst/>
            <a:gdLst/>
            <a:ahLst/>
            <a:cxnLst/>
            <a:rect l="l" t="t" r="r" b="b"/>
            <a:pathLst>
              <a:path w="3540759" h="574675">
                <a:moveTo>
                  <a:pt x="3540252" y="574548"/>
                </a:moveTo>
                <a:lnTo>
                  <a:pt x="3540252" y="0"/>
                </a:lnTo>
                <a:lnTo>
                  <a:pt x="0" y="0"/>
                </a:lnTo>
                <a:lnTo>
                  <a:pt x="0" y="574548"/>
                </a:lnTo>
                <a:lnTo>
                  <a:pt x="6096" y="57454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3528060" y="12192"/>
                </a:lnTo>
                <a:lnTo>
                  <a:pt x="3528060" y="6096"/>
                </a:lnTo>
                <a:lnTo>
                  <a:pt x="3534156" y="12192"/>
                </a:lnTo>
                <a:lnTo>
                  <a:pt x="3534156" y="574548"/>
                </a:lnTo>
                <a:lnTo>
                  <a:pt x="3540252" y="574548"/>
                </a:lnTo>
                <a:close/>
              </a:path>
              <a:path w="3540759" h="574675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3540759" h="574675">
                <a:moveTo>
                  <a:pt x="13716" y="562356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562356"/>
                </a:lnTo>
                <a:lnTo>
                  <a:pt x="13716" y="562356"/>
                </a:lnTo>
                <a:close/>
              </a:path>
              <a:path w="3540759" h="574675">
                <a:moveTo>
                  <a:pt x="3534156" y="562356"/>
                </a:moveTo>
                <a:lnTo>
                  <a:pt x="6096" y="562356"/>
                </a:lnTo>
                <a:lnTo>
                  <a:pt x="13716" y="568452"/>
                </a:lnTo>
                <a:lnTo>
                  <a:pt x="13716" y="574548"/>
                </a:lnTo>
                <a:lnTo>
                  <a:pt x="3528060" y="574548"/>
                </a:lnTo>
                <a:lnTo>
                  <a:pt x="3528060" y="568452"/>
                </a:lnTo>
                <a:lnTo>
                  <a:pt x="3534156" y="562356"/>
                </a:lnTo>
                <a:close/>
              </a:path>
              <a:path w="3540759" h="574675">
                <a:moveTo>
                  <a:pt x="13716" y="574548"/>
                </a:moveTo>
                <a:lnTo>
                  <a:pt x="13716" y="568452"/>
                </a:lnTo>
                <a:lnTo>
                  <a:pt x="6096" y="562356"/>
                </a:lnTo>
                <a:lnTo>
                  <a:pt x="6096" y="574548"/>
                </a:lnTo>
                <a:lnTo>
                  <a:pt x="13716" y="574548"/>
                </a:lnTo>
                <a:close/>
              </a:path>
              <a:path w="3540759" h="574675">
                <a:moveTo>
                  <a:pt x="3534156" y="12192"/>
                </a:moveTo>
                <a:lnTo>
                  <a:pt x="3528060" y="6096"/>
                </a:lnTo>
                <a:lnTo>
                  <a:pt x="3528060" y="12192"/>
                </a:lnTo>
                <a:lnTo>
                  <a:pt x="3534156" y="12192"/>
                </a:lnTo>
                <a:close/>
              </a:path>
              <a:path w="3540759" h="574675">
                <a:moveTo>
                  <a:pt x="3534156" y="562356"/>
                </a:moveTo>
                <a:lnTo>
                  <a:pt x="3534156" y="12192"/>
                </a:lnTo>
                <a:lnTo>
                  <a:pt x="3528060" y="12192"/>
                </a:lnTo>
                <a:lnTo>
                  <a:pt x="3528060" y="562356"/>
                </a:lnTo>
                <a:lnTo>
                  <a:pt x="3534156" y="562356"/>
                </a:lnTo>
                <a:close/>
              </a:path>
              <a:path w="3540759" h="574675">
                <a:moveTo>
                  <a:pt x="3534156" y="574548"/>
                </a:moveTo>
                <a:lnTo>
                  <a:pt x="3534156" y="562356"/>
                </a:lnTo>
                <a:lnTo>
                  <a:pt x="3528060" y="568452"/>
                </a:lnTo>
                <a:lnTo>
                  <a:pt x="3528060" y="574548"/>
                </a:lnTo>
                <a:lnTo>
                  <a:pt x="3534156" y="574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 txBox="1"/>
          <p:nvPr/>
        </p:nvSpPr>
        <p:spPr>
          <a:xfrm>
            <a:off x="5838322" y="6002525"/>
            <a:ext cx="35280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marR="186690" indent="3175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3232CC"/>
                </a:solidFill>
                <a:latin typeface="Arial"/>
                <a:cs typeface="Arial"/>
              </a:rPr>
              <a:t>Que </a:t>
            </a:r>
            <a:r>
              <a:rPr sz="1500" b="1" dirty="0">
                <a:solidFill>
                  <a:srgbClr val="3232CC"/>
                </a:solidFill>
                <a:latin typeface="Arial"/>
                <a:cs typeface="Arial"/>
              </a:rPr>
              <a:t>alterações </a:t>
            </a:r>
            <a:r>
              <a:rPr sz="1500" b="1" spc="-5" dirty="0">
                <a:solidFill>
                  <a:srgbClr val="3232CC"/>
                </a:solidFill>
                <a:latin typeface="Arial"/>
                <a:cs typeface="Arial"/>
              </a:rPr>
              <a:t>é </a:t>
            </a:r>
            <a:r>
              <a:rPr sz="1500" b="1" dirty="0">
                <a:solidFill>
                  <a:srgbClr val="3232CC"/>
                </a:solidFill>
                <a:latin typeface="Arial"/>
                <a:cs typeface="Arial"/>
              </a:rPr>
              <a:t>necessário fazer  </a:t>
            </a:r>
            <a:r>
              <a:rPr sz="1500" b="1" spc="-5" dirty="0">
                <a:solidFill>
                  <a:srgbClr val="3232CC"/>
                </a:solidFill>
                <a:latin typeface="Arial"/>
                <a:cs typeface="Arial"/>
              </a:rPr>
              <a:t>para incluir a </a:t>
            </a:r>
            <a:r>
              <a:rPr sz="1500" b="1" dirty="0">
                <a:solidFill>
                  <a:srgbClr val="3232CC"/>
                </a:solidFill>
                <a:latin typeface="Arial"/>
                <a:cs typeface="Arial"/>
              </a:rPr>
              <a:t>execução </a:t>
            </a:r>
            <a:r>
              <a:rPr sz="1500" b="1" spc="-5" dirty="0">
                <a:solidFill>
                  <a:srgbClr val="3232CC"/>
                </a:solidFill>
                <a:latin typeface="Arial"/>
                <a:cs typeface="Arial"/>
              </a:rPr>
              <a:t>do </a:t>
            </a:r>
            <a:r>
              <a:rPr sz="1500" b="1" dirty="0">
                <a:solidFill>
                  <a:srgbClr val="3232CC"/>
                </a:solidFill>
                <a:latin typeface="Arial"/>
                <a:cs typeface="Arial"/>
              </a:rPr>
              <a:t>“bne”</a:t>
            </a:r>
            <a:r>
              <a:rPr sz="1500" b="1" spc="-8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3232CC"/>
                </a:solidFill>
                <a:latin typeface="Arial"/>
                <a:cs typeface="Arial"/>
              </a:rPr>
              <a:t>?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7739770" y="6707631"/>
            <a:ext cx="1592580" cy="49910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b="1" spc="-10" dirty="0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sz="1400" b="1" spc="-15" dirty="0">
                <a:solidFill>
                  <a:srgbClr val="3200CC"/>
                </a:solidFill>
                <a:latin typeface="Arial"/>
                <a:cs typeface="Arial"/>
              </a:rPr>
              <a:t>11,12,13 </a:t>
            </a:r>
            <a:r>
              <a:rPr sz="1400" b="1" dirty="0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sz="1400" b="1" spc="-55" dirty="0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200CC"/>
                </a:solidFill>
                <a:latin typeface="Arial"/>
                <a:cs typeface="Arial"/>
              </a:rPr>
              <a:t>54</a:t>
            </a:r>
            <a:endParaRPr sz="14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155"/>
              </a:spcBef>
            </a:pP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flag</a:t>
            </a:r>
            <a:r>
              <a:rPr sz="1450" spc="-1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zero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7623759" y="7175706"/>
            <a:ext cx="998219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negada.</a:t>
            </a:r>
            <a:r>
              <a:rPr sz="1450" spc="-8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xor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1098450" y="6602601"/>
            <a:ext cx="5953125" cy="71247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075"/>
              </a:spcBef>
              <a:tabLst>
                <a:tab pos="2713990" algn="l"/>
              </a:tabLst>
            </a:pPr>
            <a:r>
              <a:rPr sz="1400" b="1" spc="-10" dirty="0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sz="1400" b="1" spc="35" dirty="0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200CC"/>
                </a:solidFill>
                <a:latin typeface="Arial"/>
                <a:cs typeface="Arial"/>
              </a:rPr>
              <a:t>2019/20	Arquitetura de Computadores</a:t>
            </a:r>
            <a:r>
              <a:rPr sz="1400" b="1" spc="-60" dirty="0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unidade controlo combinatoria com clock, ou seja, o </a:t>
            </a:r>
            <a:r>
              <a:rPr sz="1450" spc="-5" dirty="0">
                <a:solidFill>
                  <a:srgbClr val="FF2600"/>
                </a:solidFill>
                <a:latin typeface="Arial"/>
                <a:cs typeface="Arial"/>
              </a:rPr>
              <a:t>sistema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]e</a:t>
            </a:r>
            <a:r>
              <a:rPr sz="1450" spc="-7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sincrono.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93427" y="3324265"/>
            <a:ext cx="1080135" cy="15424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-635" algn="ctr">
              <a:lnSpc>
                <a:spcPts val="1700"/>
              </a:lnSpc>
              <a:spcBef>
                <a:spcPts val="190"/>
              </a:spcBef>
            </a:pP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nao ha mult  porque  ocupa muito  espa;ço  combinatorio  e</a:t>
            </a:r>
            <a:r>
              <a:rPr sz="1450" spc="-8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condiciona  a</a:t>
            </a:r>
            <a:r>
              <a:rPr sz="1450" spc="-8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FF2600"/>
                </a:solidFill>
                <a:latin typeface="Arial"/>
                <a:cs typeface="Arial"/>
              </a:rPr>
              <a:t>velocidade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8830" y="6726425"/>
            <a:ext cx="149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200CC"/>
                </a:solidFill>
                <a:latin typeface="Arial"/>
                <a:cs typeface="Arial"/>
              </a:rPr>
              <a:t>Aulas </a:t>
            </a:r>
            <a:r>
              <a:rPr sz="1400" b="1" spc="-15" dirty="0">
                <a:solidFill>
                  <a:srgbClr val="3200CC"/>
                </a:solidFill>
                <a:latin typeface="Arial"/>
                <a:cs typeface="Arial"/>
              </a:rPr>
              <a:t>11,12,13 </a:t>
            </a:r>
            <a:r>
              <a:rPr sz="1400" b="1" dirty="0">
                <a:solidFill>
                  <a:srgbClr val="3200CC"/>
                </a:solidFill>
                <a:latin typeface="Arial"/>
                <a:cs typeface="Arial"/>
              </a:rPr>
              <a:t>-</a:t>
            </a:r>
            <a:r>
              <a:rPr sz="1400" b="1" spc="-60" dirty="0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200CC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3054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Modelo de</a:t>
            </a:r>
            <a:r>
              <a:rPr spc="-10" dirty="0"/>
              <a:t> </a:t>
            </a:r>
            <a:r>
              <a:rPr spc="-5" dirty="0"/>
              <a:t>Harvard</a:t>
            </a:r>
          </a:p>
        </p:txBody>
      </p:sp>
      <p:sp>
        <p:nvSpPr>
          <p:cNvPr id="4" name="object 4"/>
          <p:cNvSpPr/>
          <p:nvPr/>
        </p:nvSpPr>
        <p:spPr>
          <a:xfrm>
            <a:off x="5400934" y="2020824"/>
            <a:ext cx="2879090" cy="3025140"/>
          </a:xfrm>
          <a:custGeom>
            <a:avLst/>
            <a:gdLst/>
            <a:ahLst/>
            <a:cxnLst/>
            <a:rect l="l" t="t" r="r" b="b"/>
            <a:pathLst>
              <a:path w="2879090" h="3025140">
                <a:moveTo>
                  <a:pt x="0" y="0"/>
                </a:moveTo>
                <a:lnTo>
                  <a:pt x="0" y="3025140"/>
                </a:lnTo>
                <a:lnTo>
                  <a:pt x="2878836" y="3025140"/>
                </a:lnTo>
                <a:lnTo>
                  <a:pt x="28788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00933" y="2020823"/>
            <a:ext cx="2879090" cy="3025140"/>
          </a:xfrm>
          <a:custGeom>
            <a:avLst/>
            <a:gdLst/>
            <a:ahLst/>
            <a:cxnLst/>
            <a:rect l="l" t="t" r="r" b="b"/>
            <a:pathLst>
              <a:path w="2879090" h="3025140">
                <a:moveTo>
                  <a:pt x="0" y="3025139"/>
                </a:moveTo>
                <a:lnTo>
                  <a:pt x="2878835" y="3025139"/>
                </a:lnTo>
                <a:lnTo>
                  <a:pt x="2878835" y="0"/>
                </a:lnTo>
                <a:lnTo>
                  <a:pt x="0" y="0"/>
                </a:lnTo>
                <a:lnTo>
                  <a:pt x="0" y="30251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44189" y="4671059"/>
            <a:ext cx="1152525" cy="230504"/>
          </a:xfrm>
          <a:prstGeom prst="rect">
            <a:avLst/>
          </a:prstGeom>
          <a:solidFill>
            <a:srgbClr val="CCFFCC"/>
          </a:solidFill>
          <a:ln w="317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35"/>
              </a:spcBef>
            </a:pPr>
            <a:r>
              <a:rPr sz="950" b="1" dirty="0">
                <a:latin typeface="Arial"/>
                <a:cs typeface="Arial"/>
              </a:rPr>
              <a:t>P</a:t>
            </a:r>
            <a:r>
              <a:rPr sz="950" dirty="0">
                <a:latin typeface="Arial"/>
                <a:cs typeface="Arial"/>
              </a:rPr>
              <a:t>rogram</a:t>
            </a:r>
            <a:r>
              <a:rPr sz="950" spc="-15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C</a:t>
            </a:r>
            <a:r>
              <a:rPr sz="950" dirty="0">
                <a:latin typeface="Arial"/>
                <a:cs typeface="Arial"/>
              </a:rPr>
              <a:t>ounter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44190" y="2279904"/>
            <a:ext cx="1152525" cy="231775"/>
          </a:xfrm>
          <a:custGeom>
            <a:avLst/>
            <a:gdLst/>
            <a:ahLst/>
            <a:cxnLst/>
            <a:rect l="l" t="t" r="r" b="b"/>
            <a:pathLst>
              <a:path w="1152525" h="231775">
                <a:moveTo>
                  <a:pt x="0" y="0"/>
                </a:moveTo>
                <a:lnTo>
                  <a:pt x="0" y="231648"/>
                </a:lnTo>
                <a:lnTo>
                  <a:pt x="1152144" y="231648"/>
                </a:lnTo>
                <a:lnTo>
                  <a:pt x="115214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44189" y="2279903"/>
            <a:ext cx="1152525" cy="2317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50"/>
              </a:spcBef>
            </a:pPr>
            <a:r>
              <a:rPr sz="950" b="1" dirty="0">
                <a:latin typeface="Arial"/>
                <a:cs typeface="Arial"/>
              </a:rPr>
              <a:t>A</a:t>
            </a:r>
            <a:r>
              <a:rPr sz="950" dirty="0">
                <a:latin typeface="Arial"/>
                <a:cs typeface="Arial"/>
              </a:rPr>
              <a:t>ddress</a:t>
            </a:r>
            <a:r>
              <a:rPr sz="950" spc="13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egister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4369" y="4671059"/>
            <a:ext cx="1150620" cy="230504"/>
          </a:xfrm>
          <a:prstGeom prst="rect">
            <a:avLst/>
          </a:prstGeom>
          <a:solidFill>
            <a:srgbClr val="CCFFCC"/>
          </a:solidFill>
          <a:ln w="317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35"/>
              </a:spcBef>
            </a:pPr>
            <a:r>
              <a:rPr sz="950" b="1" dirty="0">
                <a:latin typeface="Arial"/>
                <a:cs typeface="Arial"/>
              </a:rPr>
              <a:t>I</a:t>
            </a:r>
            <a:r>
              <a:rPr sz="950" dirty="0">
                <a:latin typeface="Arial"/>
                <a:cs typeface="Arial"/>
              </a:rPr>
              <a:t>nstruction</a:t>
            </a:r>
            <a:r>
              <a:rPr sz="950" spc="-20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R</a:t>
            </a:r>
            <a:r>
              <a:rPr sz="950" dirty="0">
                <a:latin typeface="Arial"/>
                <a:cs typeface="Arial"/>
              </a:rPr>
              <a:t>egister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4369" y="2699003"/>
            <a:ext cx="1150620" cy="230504"/>
          </a:xfrm>
          <a:prstGeom prst="rect">
            <a:avLst/>
          </a:prstGeom>
          <a:solidFill>
            <a:srgbClr val="CCFFCC"/>
          </a:solidFill>
          <a:ln w="317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35"/>
              </a:spcBef>
            </a:pPr>
            <a:r>
              <a:rPr sz="950" b="1" dirty="0">
                <a:latin typeface="Arial"/>
                <a:cs typeface="Arial"/>
              </a:rPr>
              <a:t>R</a:t>
            </a:r>
            <a:r>
              <a:rPr sz="950" dirty="0">
                <a:latin typeface="Arial"/>
                <a:cs typeface="Arial"/>
              </a:rPr>
              <a:t>egister</a:t>
            </a:r>
            <a:r>
              <a:rPr sz="950" spc="-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4369" y="3043427"/>
            <a:ext cx="1150620" cy="231775"/>
          </a:xfrm>
          <a:prstGeom prst="rect">
            <a:avLst/>
          </a:prstGeom>
          <a:solidFill>
            <a:srgbClr val="CCFFCC"/>
          </a:solidFill>
          <a:ln w="317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35"/>
              </a:spcBef>
            </a:pPr>
            <a:r>
              <a:rPr sz="950" b="1" dirty="0">
                <a:latin typeface="Arial"/>
                <a:cs typeface="Arial"/>
              </a:rPr>
              <a:t>R</a:t>
            </a:r>
            <a:r>
              <a:rPr sz="950" dirty="0">
                <a:latin typeface="Arial"/>
                <a:cs typeface="Arial"/>
              </a:rPr>
              <a:t>egister</a:t>
            </a:r>
            <a:r>
              <a:rPr sz="950" spc="-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4369" y="3534155"/>
            <a:ext cx="1150620" cy="230504"/>
          </a:xfrm>
          <a:prstGeom prst="rect">
            <a:avLst/>
          </a:prstGeom>
          <a:solidFill>
            <a:srgbClr val="CCFFCC"/>
          </a:solidFill>
          <a:ln w="317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35"/>
              </a:spcBef>
            </a:pPr>
            <a:r>
              <a:rPr sz="950" b="1" dirty="0">
                <a:latin typeface="Arial"/>
                <a:cs typeface="Arial"/>
              </a:rPr>
              <a:t>R</a:t>
            </a:r>
            <a:r>
              <a:rPr sz="950" dirty="0">
                <a:latin typeface="Arial"/>
                <a:cs typeface="Arial"/>
              </a:rPr>
              <a:t>egister</a:t>
            </a:r>
            <a:r>
              <a:rPr sz="950" spc="-5" dirty="0">
                <a:latin typeface="Arial"/>
                <a:cs typeface="Arial"/>
              </a:rPr>
              <a:t> </a:t>
            </a:r>
            <a:r>
              <a:rPr sz="950" spc="5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54093" y="3414676"/>
            <a:ext cx="65223" cy="65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98874" y="3414676"/>
            <a:ext cx="63699" cy="65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42130" y="3414676"/>
            <a:ext cx="65223" cy="65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24350" y="2752344"/>
            <a:ext cx="160020" cy="115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97223" y="2286305"/>
            <a:ext cx="188365" cy="1624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39590" y="2401824"/>
            <a:ext cx="0" cy="699770"/>
          </a:xfrm>
          <a:custGeom>
            <a:avLst/>
            <a:gdLst/>
            <a:ahLst/>
            <a:cxnLst/>
            <a:rect l="l" t="t" r="r" b="b"/>
            <a:pathLst>
              <a:path h="699769">
                <a:moveTo>
                  <a:pt x="0" y="0"/>
                </a:moveTo>
                <a:lnTo>
                  <a:pt x="0" y="699516"/>
                </a:lnTo>
              </a:path>
            </a:pathLst>
          </a:custGeom>
          <a:ln w="82296">
            <a:solidFill>
              <a:srgbClr val="98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80738" y="2401823"/>
            <a:ext cx="0" cy="699770"/>
          </a:xfrm>
          <a:custGeom>
            <a:avLst/>
            <a:gdLst/>
            <a:ahLst/>
            <a:cxnLst/>
            <a:rect l="l" t="t" r="r" b="b"/>
            <a:pathLst>
              <a:path h="699769">
                <a:moveTo>
                  <a:pt x="0" y="6995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98441" y="2401823"/>
            <a:ext cx="0" cy="699770"/>
          </a:xfrm>
          <a:custGeom>
            <a:avLst/>
            <a:gdLst/>
            <a:ahLst/>
            <a:cxnLst/>
            <a:rect l="l" t="t" r="r" b="b"/>
            <a:pathLst>
              <a:path h="699769">
                <a:moveTo>
                  <a:pt x="0" y="6995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57294" y="3070860"/>
            <a:ext cx="165100" cy="881380"/>
          </a:xfrm>
          <a:custGeom>
            <a:avLst/>
            <a:gdLst/>
            <a:ahLst/>
            <a:cxnLst/>
            <a:rect l="l" t="t" r="r" b="b"/>
            <a:pathLst>
              <a:path w="165100" h="881379">
                <a:moveTo>
                  <a:pt x="164592" y="839724"/>
                </a:moveTo>
                <a:lnTo>
                  <a:pt x="123444" y="839724"/>
                </a:lnTo>
                <a:lnTo>
                  <a:pt x="123444" y="0"/>
                </a:lnTo>
                <a:lnTo>
                  <a:pt x="41148" y="0"/>
                </a:lnTo>
                <a:lnTo>
                  <a:pt x="41148" y="839724"/>
                </a:lnTo>
                <a:lnTo>
                  <a:pt x="0" y="839724"/>
                </a:lnTo>
                <a:lnTo>
                  <a:pt x="82296" y="880872"/>
                </a:lnTo>
                <a:lnTo>
                  <a:pt x="164592" y="839724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7293" y="3076955"/>
            <a:ext cx="165100" cy="875030"/>
          </a:xfrm>
          <a:custGeom>
            <a:avLst/>
            <a:gdLst/>
            <a:ahLst/>
            <a:cxnLst/>
            <a:rect l="l" t="t" r="r" b="b"/>
            <a:pathLst>
              <a:path w="165100" h="875029">
                <a:moveTo>
                  <a:pt x="41147" y="0"/>
                </a:moveTo>
                <a:lnTo>
                  <a:pt x="41147" y="833627"/>
                </a:lnTo>
                <a:lnTo>
                  <a:pt x="0" y="833627"/>
                </a:lnTo>
                <a:lnTo>
                  <a:pt x="82295" y="874775"/>
                </a:lnTo>
                <a:lnTo>
                  <a:pt x="164591" y="833627"/>
                </a:lnTo>
                <a:lnTo>
                  <a:pt x="123443" y="833627"/>
                </a:lnTo>
                <a:lnTo>
                  <a:pt x="1234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73118" y="3574085"/>
            <a:ext cx="112470" cy="1624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73118" y="3086405"/>
            <a:ext cx="112470" cy="1624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44190" y="3951732"/>
            <a:ext cx="1295400" cy="327660"/>
          </a:xfrm>
          <a:custGeom>
            <a:avLst/>
            <a:gdLst/>
            <a:ahLst/>
            <a:cxnLst/>
            <a:rect l="l" t="t" r="r" b="b"/>
            <a:pathLst>
              <a:path w="1295400" h="327660">
                <a:moveTo>
                  <a:pt x="0" y="0"/>
                </a:moveTo>
                <a:lnTo>
                  <a:pt x="0" y="327660"/>
                </a:lnTo>
                <a:lnTo>
                  <a:pt x="1295400" y="327660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44189" y="3951732"/>
            <a:ext cx="1295400" cy="327660"/>
          </a:xfrm>
          <a:custGeom>
            <a:avLst/>
            <a:gdLst/>
            <a:ahLst/>
            <a:cxnLst/>
            <a:rect l="l" t="t" r="r" b="b"/>
            <a:pathLst>
              <a:path w="1295400" h="327660">
                <a:moveTo>
                  <a:pt x="0" y="327659"/>
                </a:moveTo>
                <a:lnTo>
                  <a:pt x="1295399" y="327659"/>
                </a:lnTo>
                <a:lnTo>
                  <a:pt x="1295399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39590" y="3951732"/>
            <a:ext cx="1295400" cy="327660"/>
          </a:xfrm>
          <a:custGeom>
            <a:avLst/>
            <a:gdLst/>
            <a:ahLst/>
            <a:cxnLst/>
            <a:rect l="l" t="t" r="r" b="b"/>
            <a:pathLst>
              <a:path w="1295400" h="327660">
                <a:moveTo>
                  <a:pt x="0" y="0"/>
                </a:moveTo>
                <a:lnTo>
                  <a:pt x="0" y="327660"/>
                </a:lnTo>
                <a:lnTo>
                  <a:pt x="1295400" y="327660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39590" y="3951732"/>
            <a:ext cx="1295400" cy="327660"/>
          </a:xfrm>
          <a:custGeom>
            <a:avLst/>
            <a:gdLst/>
            <a:ahLst/>
            <a:cxnLst/>
            <a:rect l="l" t="t" r="r" b="b"/>
            <a:pathLst>
              <a:path w="1295400" h="327660">
                <a:moveTo>
                  <a:pt x="0" y="327659"/>
                </a:moveTo>
                <a:lnTo>
                  <a:pt x="1295399" y="327659"/>
                </a:lnTo>
                <a:lnTo>
                  <a:pt x="1295399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44190" y="4279392"/>
            <a:ext cx="2590800" cy="190500"/>
          </a:xfrm>
          <a:custGeom>
            <a:avLst/>
            <a:gdLst/>
            <a:ahLst/>
            <a:cxnLst/>
            <a:rect l="l" t="t" r="r" b="b"/>
            <a:pathLst>
              <a:path w="2590800" h="190500">
                <a:moveTo>
                  <a:pt x="0" y="0"/>
                </a:moveTo>
                <a:lnTo>
                  <a:pt x="0" y="190500"/>
                </a:lnTo>
                <a:lnTo>
                  <a:pt x="2590800" y="190500"/>
                </a:lnTo>
                <a:lnTo>
                  <a:pt x="259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44189" y="4279391"/>
            <a:ext cx="2590800" cy="190500"/>
          </a:xfrm>
          <a:custGeom>
            <a:avLst/>
            <a:gdLst/>
            <a:ahLst/>
            <a:cxnLst/>
            <a:rect l="l" t="t" r="r" b="b"/>
            <a:pathLst>
              <a:path w="2590800" h="190500">
                <a:moveTo>
                  <a:pt x="0" y="190499"/>
                </a:moveTo>
                <a:lnTo>
                  <a:pt x="2590799" y="190499"/>
                </a:lnTo>
                <a:lnTo>
                  <a:pt x="2590799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544190" y="4016754"/>
            <a:ext cx="25908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10"/>
              </a:spcBef>
              <a:tabLst>
                <a:tab pos="1433830" algn="l"/>
              </a:tabLst>
            </a:pPr>
            <a:r>
              <a:rPr sz="950" b="1" dirty="0">
                <a:latin typeface="Arial"/>
                <a:cs typeface="Arial"/>
              </a:rPr>
              <a:t>I</a:t>
            </a:r>
            <a:r>
              <a:rPr sz="950" dirty="0">
                <a:latin typeface="Arial"/>
                <a:cs typeface="Arial"/>
              </a:rPr>
              <a:t>nstruction 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E</a:t>
            </a:r>
            <a:r>
              <a:rPr sz="950" dirty="0">
                <a:latin typeface="Arial"/>
                <a:cs typeface="Arial"/>
              </a:rPr>
              <a:t>xecution	</a:t>
            </a:r>
            <a:r>
              <a:rPr sz="950" b="1" dirty="0">
                <a:latin typeface="Arial"/>
                <a:cs typeface="Arial"/>
              </a:rPr>
              <a:t>I</a:t>
            </a:r>
            <a:r>
              <a:rPr sz="950" dirty="0">
                <a:latin typeface="Arial"/>
                <a:cs typeface="Arial"/>
              </a:rPr>
              <a:t>nstruction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D</a:t>
            </a:r>
            <a:r>
              <a:rPr sz="950" dirty="0">
                <a:latin typeface="Arial"/>
                <a:cs typeface="Arial"/>
              </a:rPr>
              <a:t>ecoder</a:t>
            </a:r>
            <a:endParaRPr sz="950">
              <a:latin typeface="Arial"/>
              <a:cs typeface="Arial"/>
            </a:endParaRPr>
          </a:p>
          <a:p>
            <a:pPr marL="103505">
              <a:lnSpc>
                <a:spcPct val="100000"/>
              </a:lnSpc>
              <a:spcBef>
                <a:spcPts val="900"/>
              </a:spcBef>
            </a:pPr>
            <a:r>
              <a:rPr sz="950" b="1" dirty="0">
                <a:latin typeface="Arial"/>
                <a:cs typeface="Arial"/>
              </a:rPr>
              <a:t>T</a:t>
            </a:r>
            <a:r>
              <a:rPr sz="950" dirty="0">
                <a:latin typeface="Arial"/>
                <a:cs typeface="Arial"/>
              </a:rPr>
              <a:t>iming and </a:t>
            </a:r>
            <a:r>
              <a:rPr sz="950" b="1" dirty="0">
                <a:latin typeface="Arial"/>
                <a:cs typeface="Arial"/>
              </a:rPr>
              <a:t>C</a:t>
            </a:r>
            <a:r>
              <a:rPr sz="950" dirty="0">
                <a:latin typeface="Arial"/>
                <a:cs typeface="Arial"/>
              </a:rPr>
              <a:t>ontrol </a:t>
            </a:r>
            <a:r>
              <a:rPr sz="950" b="1" dirty="0">
                <a:latin typeface="Arial"/>
                <a:cs typeface="Arial"/>
              </a:rPr>
              <a:t>U</a:t>
            </a:r>
            <a:r>
              <a:rPr sz="950" dirty="0">
                <a:latin typeface="Arial"/>
                <a:cs typeface="Arial"/>
              </a:rPr>
              <a:t>nit </a:t>
            </a:r>
            <a:r>
              <a:rPr sz="600" spc="15" dirty="0">
                <a:latin typeface="Arial"/>
                <a:cs typeface="Arial"/>
              </a:rPr>
              <a:t>(Synchronous </a:t>
            </a:r>
            <a:r>
              <a:rPr sz="600" spc="10" dirty="0">
                <a:latin typeface="Arial"/>
                <a:cs typeface="Arial"/>
              </a:rPr>
              <a:t>State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15" dirty="0">
                <a:latin typeface="Arial"/>
                <a:cs typeface="Arial"/>
              </a:rPr>
              <a:t>Machine)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457115" y="4468673"/>
            <a:ext cx="205129" cy="2036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18459" y="4468673"/>
            <a:ext cx="203605" cy="2036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19678" y="2511552"/>
            <a:ext cx="201295" cy="1440180"/>
          </a:xfrm>
          <a:custGeom>
            <a:avLst/>
            <a:gdLst/>
            <a:ahLst/>
            <a:cxnLst/>
            <a:rect l="l" t="t" r="r" b="b"/>
            <a:pathLst>
              <a:path w="201295" h="1440179">
                <a:moveTo>
                  <a:pt x="201168" y="50292"/>
                </a:moveTo>
                <a:lnTo>
                  <a:pt x="100584" y="0"/>
                </a:lnTo>
                <a:lnTo>
                  <a:pt x="0" y="50292"/>
                </a:lnTo>
                <a:lnTo>
                  <a:pt x="50292" y="50292"/>
                </a:lnTo>
                <a:lnTo>
                  <a:pt x="50292" y="1440180"/>
                </a:lnTo>
                <a:lnTo>
                  <a:pt x="150876" y="1440180"/>
                </a:lnTo>
                <a:lnTo>
                  <a:pt x="150876" y="50292"/>
                </a:lnTo>
                <a:lnTo>
                  <a:pt x="201168" y="50292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19677" y="2511551"/>
            <a:ext cx="201295" cy="1440180"/>
          </a:xfrm>
          <a:custGeom>
            <a:avLst/>
            <a:gdLst/>
            <a:ahLst/>
            <a:cxnLst/>
            <a:rect l="l" t="t" r="r" b="b"/>
            <a:pathLst>
              <a:path w="201295" h="1440179">
                <a:moveTo>
                  <a:pt x="50291" y="1440179"/>
                </a:moveTo>
                <a:lnTo>
                  <a:pt x="50291" y="50291"/>
                </a:lnTo>
                <a:lnTo>
                  <a:pt x="0" y="50291"/>
                </a:lnTo>
                <a:lnTo>
                  <a:pt x="100583" y="0"/>
                </a:lnTo>
                <a:lnTo>
                  <a:pt x="201167" y="50291"/>
                </a:lnTo>
                <a:lnTo>
                  <a:pt x="150875" y="50291"/>
                </a:lnTo>
                <a:lnTo>
                  <a:pt x="150875" y="1440179"/>
                </a:lnTo>
                <a:lnTo>
                  <a:pt x="50291" y="14401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95115" y="3086405"/>
            <a:ext cx="110946" cy="1624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73118" y="2740457"/>
            <a:ext cx="112470" cy="1624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79770" y="829055"/>
            <a:ext cx="431800" cy="259079"/>
          </a:xfrm>
          <a:custGeom>
            <a:avLst/>
            <a:gdLst/>
            <a:ahLst/>
            <a:cxnLst/>
            <a:rect l="l" t="t" r="r" b="b"/>
            <a:pathLst>
              <a:path w="431800" h="259080">
                <a:moveTo>
                  <a:pt x="64008" y="259080"/>
                </a:moveTo>
                <a:lnTo>
                  <a:pt x="64008" y="0"/>
                </a:lnTo>
                <a:lnTo>
                  <a:pt x="0" y="129540"/>
                </a:lnTo>
                <a:lnTo>
                  <a:pt x="64008" y="259080"/>
                </a:lnTo>
                <a:close/>
              </a:path>
              <a:path w="431800" h="259080">
                <a:moveTo>
                  <a:pt x="431292" y="193548"/>
                </a:moveTo>
                <a:lnTo>
                  <a:pt x="431292" y="64008"/>
                </a:lnTo>
                <a:lnTo>
                  <a:pt x="64008" y="64008"/>
                </a:lnTo>
                <a:lnTo>
                  <a:pt x="64008" y="193548"/>
                </a:lnTo>
                <a:lnTo>
                  <a:pt x="431292" y="193548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79769" y="829055"/>
            <a:ext cx="431800" cy="259079"/>
          </a:xfrm>
          <a:custGeom>
            <a:avLst/>
            <a:gdLst/>
            <a:ahLst/>
            <a:cxnLst/>
            <a:rect l="l" t="t" r="r" b="b"/>
            <a:pathLst>
              <a:path w="431800" h="259080">
                <a:moveTo>
                  <a:pt x="431291" y="193547"/>
                </a:moveTo>
                <a:lnTo>
                  <a:pt x="64007" y="193547"/>
                </a:lnTo>
                <a:lnTo>
                  <a:pt x="64007" y="259079"/>
                </a:lnTo>
                <a:lnTo>
                  <a:pt x="0" y="129539"/>
                </a:lnTo>
                <a:lnTo>
                  <a:pt x="64007" y="0"/>
                </a:lnTo>
                <a:lnTo>
                  <a:pt x="64007" y="64007"/>
                </a:lnTo>
                <a:lnTo>
                  <a:pt x="431291" y="64007"/>
                </a:lnTo>
                <a:lnTo>
                  <a:pt x="431291" y="1935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67806" y="1001268"/>
            <a:ext cx="143510" cy="3787140"/>
          </a:xfrm>
          <a:custGeom>
            <a:avLst/>
            <a:gdLst/>
            <a:ahLst/>
            <a:cxnLst/>
            <a:rect l="l" t="t" r="r" b="b"/>
            <a:pathLst>
              <a:path w="143509" h="3787140">
                <a:moveTo>
                  <a:pt x="0" y="3787140"/>
                </a:moveTo>
                <a:lnTo>
                  <a:pt x="143256" y="3787140"/>
                </a:lnTo>
                <a:lnTo>
                  <a:pt x="143256" y="0"/>
                </a:lnTo>
                <a:lnTo>
                  <a:pt x="0" y="0"/>
                </a:lnTo>
                <a:lnTo>
                  <a:pt x="0" y="378714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67806" y="5567172"/>
            <a:ext cx="143510" cy="269875"/>
          </a:xfrm>
          <a:custGeom>
            <a:avLst/>
            <a:gdLst/>
            <a:ahLst/>
            <a:cxnLst/>
            <a:rect l="l" t="t" r="r" b="b"/>
            <a:pathLst>
              <a:path w="143509" h="269875">
                <a:moveTo>
                  <a:pt x="0" y="269748"/>
                </a:moveTo>
                <a:lnTo>
                  <a:pt x="143256" y="269748"/>
                </a:lnTo>
                <a:lnTo>
                  <a:pt x="143256" y="0"/>
                </a:lnTo>
                <a:lnTo>
                  <a:pt x="0" y="0"/>
                </a:lnTo>
                <a:lnTo>
                  <a:pt x="0" y="269748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67805" y="1001267"/>
            <a:ext cx="0" cy="3226435"/>
          </a:xfrm>
          <a:custGeom>
            <a:avLst/>
            <a:gdLst/>
            <a:ahLst/>
            <a:cxnLst/>
            <a:rect l="l" t="t" r="r" b="b"/>
            <a:pathLst>
              <a:path h="3226435">
                <a:moveTo>
                  <a:pt x="0" y="0"/>
                </a:moveTo>
                <a:lnTo>
                  <a:pt x="0" y="32263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67805" y="4370832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60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11062" y="1001267"/>
            <a:ext cx="0" cy="4836160"/>
          </a:xfrm>
          <a:custGeom>
            <a:avLst/>
            <a:gdLst/>
            <a:ahLst/>
            <a:cxnLst/>
            <a:rect l="l" t="t" r="r" b="b"/>
            <a:pathLst>
              <a:path h="4836160">
                <a:moveTo>
                  <a:pt x="0" y="483565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593714" y="3104388"/>
            <a:ext cx="85343" cy="18836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279770" y="4227576"/>
            <a:ext cx="299085" cy="143510"/>
          </a:xfrm>
          <a:custGeom>
            <a:avLst/>
            <a:gdLst/>
            <a:ahLst/>
            <a:cxnLst/>
            <a:rect l="l" t="t" r="r" b="b"/>
            <a:pathLst>
              <a:path w="299084" h="143510">
                <a:moveTo>
                  <a:pt x="0" y="0"/>
                </a:moveTo>
                <a:lnTo>
                  <a:pt x="0" y="143256"/>
                </a:lnTo>
                <a:lnTo>
                  <a:pt x="298704" y="143256"/>
                </a:lnTo>
                <a:lnTo>
                  <a:pt x="2987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79769" y="4227576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29870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79769" y="4370832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29870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134990" y="422452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0" y="0"/>
                </a:moveTo>
                <a:lnTo>
                  <a:pt x="0" y="144780"/>
                </a:lnTo>
                <a:lnTo>
                  <a:pt x="144780" y="144780"/>
                </a:lnTo>
                <a:lnTo>
                  <a:pt x="1447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34990" y="4369307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14477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34990" y="4224527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14477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79769" y="4224527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34990" y="4224527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84370" y="2279904"/>
            <a:ext cx="1150620" cy="231775"/>
          </a:xfrm>
          <a:custGeom>
            <a:avLst/>
            <a:gdLst/>
            <a:ahLst/>
            <a:cxnLst/>
            <a:rect l="l" t="t" r="r" b="b"/>
            <a:pathLst>
              <a:path w="1150620" h="231775">
                <a:moveTo>
                  <a:pt x="0" y="0"/>
                </a:moveTo>
                <a:lnTo>
                  <a:pt x="0" y="231648"/>
                </a:lnTo>
                <a:lnTo>
                  <a:pt x="1150620" y="231648"/>
                </a:lnTo>
                <a:lnTo>
                  <a:pt x="1150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511678" y="2321932"/>
            <a:ext cx="67945" cy="13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0"/>
              </a:lnSpc>
            </a:pPr>
            <a:r>
              <a:rPr sz="950" spc="5" dirty="0">
                <a:latin typeface="Arial"/>
                <a:cs typeface="Arial"/>
              </a:rPr>
              <a:t>g</a:t>
            </a:r>
            <a:endParaRPr sz="9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984369" y="2279903"/>
            <a:ext cx="1150620" cy="2317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50"/>
              </a:spcBef>
            </a:pPr>
            <a:r>
              <a:rPr sz="950" b="1" dirty="0">
                <a:latin typeface="Arial"/>
                <a:cs typeface="Arial"/>
              </a:rPr>
              <a:t>D</a:t>
            </a:r>
            <a:r>
              <a:rPr sz="950" dirty="0">
                <a:latin typeface="Arial"/>
                <a:cs typeface="Arial"/>
              </a:rPr>
              <a:t>ata </a:t>
            </a:r>
            <a:r>
              <a:rPr sz="950" b="1" dirty="0">
                <a:latin typeface="Arial"/>
                <a:cs typeface="Arial"/>
              </a:rPr>
              <a:t>R</a:t>
            </a:r>
            <a:r>
              <a:rPr sz="950" dirty="0">
                <a:latin typeface="Arial"/>
                <a:cs typeface="Arial"/>
              </a:rPr>
              <a:t>e</a:t>
            </a:r>
            <a:r>
              <a:rPr sz="950" spc="254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ister</a:t>
            </a:r>
            <a:endParaRPr sz="9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544190" y="2712720"/>
            <a:ext cx="1152525" cy="864235"/>
          </a:xfrm>
          <a:custGeom>
            <a:avLst/>
            <a:gdLst/>
            <a:ahLst/>
            <a:cxnLst/>
            <a:rect l="l" t="t" r="r" b="b"/>
            <a:pathLst>
              <a:path w="1152525" h="864235">
                <a:moveTo>
                  <a:pt x="0" y="0"/>
                </a:moveTo>
                <a:lnTo>
                  <a:pt x="0" y="864108"/>
                </a:lnTo>
                <a:lnTo>
                  <a:pt x="1152144" y="864108"/>
                </a:lnTo>
                <a:lnTo>
                  <a:pt x="115214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085215" y="2321932"/>
            <a:ext cx="115570" cy="592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>
              <a:lnSpc>
                <a:spcPts val="1060"/>
              </a:lnSpc>
            </a:pPr>
            <a:r>
              <a:rPr sz="950" b="1" spc="5" dirty="0">
                <a:latin typeface="Arial"/>
                <a:cs typeface="Arial"/>
              </a:rPr>
              <a:t>R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50" dirty="0"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544189" y="2712719"/>
            <a:ext cx="1152525" cy="8642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430"/>
              </a:spcBef>
            </a:pPr>
            <a:r>
              <a:rPr sz="950" b="1" dirty="0">
                <a:latin typeface="Arial"/>
                <a:cs typeface="Arial"/>
              </a:rPr>
              <a:t>A</a:t>
            </a:r>
            <a:r>
              <a:rPr sz="950" dirty="0">
                <a:latin typeface="Arial"/>
                <a:cs typeface="Arial"/>
              </a:rPr>
              <a:t>rithmet </a:t>
            </a:r>
            <a:r>
              <a:rPr sz="950" spc="5" dirty="0">
                <a:latin typeface="Arial"/>
                <a:cs typeface="Arial"/>
              </a:rPr>
              <a:t>c</a:t>
            </a:r>
            <a:r>
              <a:rPr sz="950" spc="-70" dirty="0">
                <a:latin typeface="Arial"/>
                <a:cs typeface="Arial"/>
              </a:rPr>
              <a:t> </a:t>
            </a:r>
            <a:r>
              <a:rPr sz="950" dirty="0">
                <a:latin typeface="Arial"/>
                <a:cs typeface="Arial"/>
              </a:rPr>
              <a:t>and</a:t>
            </a:r>
            <a:endParaRPr sz="950">
              <a:latin typeface="Arial"/>
              <a:cs typeface="Arial"/>
            </a:endParaRPr>
          </a:p>
          <a:p>
            <a:pPr marL="80645" marR="764540">
              <a:lnSpc>
                <a:spcPct val="101099"/>
              </a:lnSpc>
            </a:pPr>
            <a:r>
              <a:rPr sz="950" b="1" spc="5" dirty="0">
                <a:latin typeface="Arial"/>
                <a:cs typeface="Arial"/>
              </a:rPr>
              <a:t>L</a:t>
            </a:r>
            <a:r>
              <a:rPr sz="950" spc="-5" dirty="0">
                <a:latin typeface="Arial"/>
                <a:cs typeface="Arial"/>
              </a:rPr>
              <a:t>o</a:t>
            </a:r>
            <a:r>
              <a:rPr sz="950" spc="10" dirty="0">
                <a:latin typeface="Arial"/>
                <a:cs typeface="Arial"/>
              </a:rPr>
              <a:t>g</a:t>
            </a:r>
            <a:r>
              <a:rPr sz="950" dirty="0">
                <a:latin typeface="Arial"/>
                <a:cs typeface="Arial"/>
              </a:rPr>
              <a:t>ic  </a:t>
            </a:r>
            <a:r>
              <a:rPr sz="950" b="1" dirty="0">
                <a:latin typeface="Arial"/>
                <a:cs typeface="Arial"/>
              </a:rPr>
              <a:t>U</a:t>
            </a:r>
            <a:r>
              <a:rPr sz="950" dirty="0">
                <a:latin typeface="Arial"/>
                <a:cs typeface="Arial"/>
              </a:rPr>
              <a:t>nit</a:t>
            </a:r>
            <a:endParaRPr sz="950">
              <a:latin typeface="Arial"/>
              <a:cs typeface="Arial"/>
            </a:endParaRPr>
          </a:p>
          <a:p>
            <a:pPr marL="80645" marR="132715" indent="-635">
              <a:lnSpc>
                <a:spcPct val="106700"/>
              </a:lnSpc>
              <a:spcBef>
                <a:spcPts val="25"/>
              </a:spcBef>
            </a:pPr>
            <a:r>
              <a:rPr sz="600" spc="15" dirty="0">
                <a:latin typeface="Arial"/>
                <a:cs typeface="Arial"/>
              </a:rPr>
              <a:t>Add; Complement; </a:t>
            </a:r>
            <a:r>
              <a:rPr sz="600" spc="10" dirty="0">
                <a:latin typeface="Arial"/>
                <a:cs typeface="Arial"/>
              </a:rPr>
              <a:t>Shift;  </a:t>
            </a:r>
            <a:r>
              <a:rPr sz="600" spc="15" dirty="0">
                <a:latin typeface="Arial"/>
                <a:cs typeface="Arial"/>
              </a:rPr>
              <a:t>Rotate; And; Or; Not;</a:t>
            </a:r>
            <a:r>
              <a:rPr sz="600" spc="-70" dirty="0">
                <a:latin typeface="Arial"/>
                <a:cs typeface="Arial"/>
              </a:rPr>
              <a:t> </a:t>
            </a:r>
            <a:r>
              <a:rPr sz="600" spc="15" dirty="0">
                <a:latin typeface="Arial"/>
                <a:cs typeface="Arial"/>
              </a:rPr>
              <a:t>Xor;  </a:t>
            </a:r>
            <a:r>
              <a:rPr sz="600" spc="10" dirty="0">
                <a:latin typeface="Arial"/>
                <a:cs typeface="Arial"/>
              </a:rPr>
              <a:t>Int. Multiply; Int.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spc="15" dirty="0">
                <a:latin typeface="Arial"/>
                <a:cs typeface="Arial"/>
              </a:rPr>
              <a:t>Divide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400933" y="2020823"/>
            <a:ext cx="2879090" cy="3025140"/>
          </a:xfrm>
          <a:custGeom>
            <a:avLst/>
            <a:gdLst/>
            <a:ahLst/>
            <a:cxnLst/>
            <a:rect l="l" t="t" r="r" b="b"/>
            <a:pathLst>
              <a:path w="2879090" h="3025140">
                <a:moveTo>
                  <a:pt x="0" y="3025139"/>
                </a:moveTo>
                <a:lnTo>
                  <a:pt x="2878835" y="3025139"/>
                </a:lnTo>
                <a:lnTo>
                  <a:pt x="2878835" y="0"/>
                </a:lnTo>
                <a:lnTo>
                  <a:pt x="0" y="0"/>
                </a:lnTo>
                <a:lnTo>
                  <a:pt x="0" y="30251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96362" y="588263"/>
            <a:ext cx="2879090" cy="763905"/>
          </a:xfrm>
          <a:custGeom>
            <a:avLst/>
            <a:gdLst/>
            <a:ahLst/>
            <a:cxnLst/>
            <a:rect l="l" t="t" r="r" b="b"/>
            <a:pathLst>
              <a:path w="2879090" h="763905">
                <a:moveTo>
                  <a:pt x="0" y="0"/>
                </a:moveTo>
                <a:lnTo>
                  <a:pt x="0" y="763524"/>
                </a:lnTo>
                <a:lnTo>
                  <a:pt x="2878836" y="763524"/>
                </a:lnTo>
                <a:lnTo>
                  <a:pt x="2878836" y="0"/>
                </a:lnTo>
                <a:lnTo>
                  <a:pt x="0" y="0"/>
                </a:lnTo>
                <a:close/>
              </a:path>
            </a:pathLst>
          </a:custGeom>
          <a:solidFill>
            <a:srgbClr val="C8D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96362" y="588263"/>
            <a:ext cx="2879090" cy="763905"/>
          </a:xfrm>
          <a:custGeom>
            <a:avLst/>
            <a:gdLst/>
            <a:ahLst/>
            <a:cxnLst/>
            <a:rect l="l" t="t" r="r" b="b"/>
            <a:pathLst>
              <a:path w="2879090" h="763905">
                <a:moveTo>
                  <a:pt x="0" y="0"/>
                </a:moveTo>
                <a:lnTo>
                  <a:pt x="2878835" y="0"/>
                </a:lnTo>
                <a:lnTo>
                  <a:pt x="2878835" y="763523"/>
                </a:lnTo>
                <a:lnTo>
                  <a:pt x="0" y="763523"/>
                </a:lnTo>
                <a:lnTo>
                  <a:pt x="0" y="0"/>
                </a:lnTo>
                <a:close/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96362" y="5926836"/>
            <a:ext cx="2879090" cy="763905"/>
          </a:xfrm>
          <a:custGeom>
            <a:avLst/>
            <a:gdLst/>
            <a:ahLst/>
            <a:cxnLst/>
            <a:rect l="l" t="t" r="r" b="b"/>
            <a:pathLst>
              <a:path w="2879090" h="763904">
                <a:moveTo>
                  <a:pt x="0" y="0"/>
                </a:moveTo>
                <a:lnTo>
                  <a:pt x="0" y="763524"/>
                </a:lnTo>
                <a:lnTo>
                  <a:pt x="2878836" y="763524"/>
                </a:lnTo>
                <a:lnTo>
                  <a:pt x="2878836" y="0"/>
                </a:lnTo>
                <a:lnTo>
                  <a:pt x="0" y="0"/>
                </a:lnTo>
                <a:close/>
              </a:path>
            </a:pathLst>
          </a:custGeom>
          <a:solidFill>
            <a:srgbClr val="CADA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96362" y="5926835"/>
            <a:ext cx="2879090" cy="763905"/>
          </a:xfrm>
          <a:custGeom>
            <a:avLst/>
            <a:gdLst/>
            <a:ahLst/>
            <a:cxnLst/>
            <a:rect l="l" t="t" r="r" b="b"/>
            <a:pathLst>
              <a:path w="2879090" h="763904">
                <a:moveTo>
                  <a:pt x="0" y="0"/>
                </a:moveTo>
                <a:lnTo>
                  <a:pt x="2878835" y="0"/>
                </a:lnTo>
                <a:lnTo>
                  <a:pt x="2878835" y="763523"/>
                </a:lnTo>
                <a:lnTo>
                  <a:pt x="0" y="763523"/>
                </a:lnTo>
                <a:lnTo>
                  <a:pt x="0" y="0"/>
                </a:lnTo>
                <a:close/>
              </a:path>
            </a:pathLst>
          </a:custGeom>
          <a:ln w="12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848935" y="712723"/>
            <a:ext cx="1895475" cy="594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20"/>
              </a:spcBef>
            </a:pPr>
            <a:r>
              <a:rPr sz="1900" spc="5" dirty="0">
                <a:latin typeface="Arial"/>
                <a:cs typeface="Arial"/>
              </a:rPr>
              <a:t>Data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spc="10" dirty="0">
                <a:latin typeface="Arial"/>
                <a:cs typeface="Arial"/>
              </a:rPr>
              <a:t>Memory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35"/>
              </a:spcBef>
              <a:tabLst>
                <a:tab pos="1557020" algn="l"/>
              </a:tabLst>
            </a:pPr>
            <a:r>
              <a:rPr sz="950" dirty="0">
                <a:latin typeface="Arial"/>
                <a:cs typeface="Arial"/>
              </a:rPr>
              <a:t>A</a:t>
            </a:r>
            <a:r>
              <a:rPr sz="950" spc="5" dirty="0">
                <a:latin typeface="Arial"/>
                <a:cs typeface="Arial"/>
              </a:rPr>
              <a:t>DDR</a:t>
            </a:r>
            <a:r>
              <a:rPr sz="950" dirty="0">
                <a:latin typeface="Arial"/>
                <a:cs typeface="Arial"/>
              </a:rPr>
              <a:t>ES</a:t>
            </a:r>
            <a:r>
              <a:rPr sz="950" spc="5" dirty="0">
                <a:latin typeface="Arial"/>
                <a:cs typeface="Arial"/>
              </a:rPr>
              <a:t>S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spc="-5" dirty="0">
                <a:latin typeface="Arial"/>
                <a:cs typeface="Arial"/>
              </a:rPr>
              <a:t>D</a:t>
            </a:r>
            <a:r>
              <a:rPr sz="950" spc="10" dirty="0">
                <a:latin typeface="Arial"/>
                <a:cs typeface="Arial"/>
              </a:rPr>
              <a:t>A</a:t>
            </a:r>
            <a:r>
              <a:rPr sz="950" spc="5" dirty="0">
                <a:latin typeface="Arial"/>
                <a:cs typeface="Arial"/>
              </a:rPr>
              <a:t>TA</a:t>
            </a:r>
            <a:endParaRPr sz="9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133466" y="637031"/>
            <a:ext cx="97535" cy="17602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44034" y="1359408"/>
            <a:ext cx="431800" cy="920750"/>
          </a:xfrm>
          <a:custGeom>
            <a:avLst/>
            <a:gdLst/>
            <a:ahLst/>
            <a:cxnLst/>
            <a:rect l="l" t="t" r="r" b="b"/>
            <a:pathLst>
              <a:path w="431800" h="920750">
                <a:moveTo>
                  <a:pt x="431292" y="108204"/>
                </a:moveTo>
                <a:lnTo>
                  <a:pt x="214884" y="0"/>
                </a:lnTo>
                <a:lnTo>
                  <a:pt x="0" y="108204"/>
                </a:lnTo>
                <a:lnTo>
                  <a:pt x="108204" y="108204"/>
                </a:lnTo>
                <a:lnTo>
                  <a:pt x="108204" y="867534"/>
                </a:lnTo>
                <a:lnTo>
                  <a:pt x="214884" y="920496"/>
                </a:lnTo>
                <a:lnTo>
                  <a:pt x="323088" y="867156"/>
                </a:lnTo>
                <a:lnTo>
                  <a:pt x="323088" y="108204"/>
                </a:lnTo>
                <a:lnTo>
                  <a:pt x="431292" y="108204"/>
                </a:lnTo>
                <a:close/>
              </a:path>
              <a:path w="431800" h="920750">
                <a:moveTo>
                  <a:pt x="108204" y="867534"/>
                </a:moveTo>
                <a:lnTo>
                  <a:pt x="108204" y="813816"/>
                </a:lnTo>
                <a:lnTo>
                  <a:pt x="0" y="813816"/>
                </a:lnTo>
                <a:lnTo>
                  <a:pt x="108204" y="867534"/>
                </a:lnTo>
                <a:close/>
              </a:path>
              <a:path w="431800" h="920750">
                <a:moveTo>
                  <a:pt x="431292" y="813816"/>
                </a:moveTo>
                <a:lnTo>
                  <a:pt x="323088" y="813816"/>
                </a:lnTo>
                <a:lnTo>
                  <a:pt x="323088" y="867156"/>
                </a:lnTo>
                <a:lnTo>
                  <a:pt x="431292" y="813816"/>
                </a:lnTo>
                <a:close/>
              </a:path>
            </a:pathLst>
          </a:custGeom>
          <a:solidFill>
            <a:srgbClr val="C8D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44033" y="1359408"/>
            <a:ext cx="431800" cy="920750"/>
          </a:xfrm>
          <a:custGeom>
            <a:avLst/>
            <a:gdLst/>
            <a:ahLst/>
            <a:cxnLst/>
            <a:rect l="l" t="t" r="r" b="b"/>
            <a:pathLst>
              <a:path w="431800" h="920750">
                <a:moveTo>
                  <a:pt x="108203" y="813815"/>
                </a:moveTo>
                <a:lnTo>
                  <a:pt x="0" y="813815"/>
                </a:lnTo>
                <a:lnTo>
                  <a:pt x="214883" y="920495"/>
                </a:lnTo>
                <a:lnTo>
                  <a:pt x="431291" y="813815"/>
                </a:lnTo>
                <a:lnTo>
                  <a:pt x="323087" y="813815"/>
                </a:lnTo>
                <a:lnTo>
                  <a:pt x="323087" y="108203"/>
                </a:lnTo>
                <a:lnTo>
                  <a:pt x="431291" y="108203"/>
                </a:lnTo>
                <a:lnTo>
                  <a:pt x="214883" y="0"/>
                </a:lnTo>
                <a:lnTo>
                  <a:pt x="0" y="108203"/>
                </a:lnTo>
                <a:lnTo>
                  <a:pt x="108203" y="108203"/>
                </a:lnTo>
                <a:lnTo>
                  <a:pt x="108203" y="8138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16245" y="1822704"/>
            <a:ext cx="85343" cy="6263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16245" y="1603247"/>
            <a:ext cx="85343" cy="5394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03854" y="1359408"/>
            <a:ext cx="433070" cy="914400"/>
          </a:xfrm>
          <a:custGeom>
            <a:avLst/>
            <a:gdLst/>
            <a:ahLst/>
            <a:cxnLst/>
            <a:rect l="l" t="t" r="r" b="b"/>
            <a:pathLst>
              <a:path w="433070" h="914400">
                <a:moveTo>
                  <a:pt x="432816" y="108204"/>
                </a:moveTo>
                <a:lnTo>
                  <a:pt x="216408" y="0"/>
                </a:lnTo>
                <a:lnTo>
                  <a:pt x="0" y="108204"/>
                </a:lnTo>
                <a:lnTo>
                  <a:pt x="108204" y="108204"/>
                </a:lnTo>
                <a:lnTo>
                  <a:pt x="108204" y="914400"/>
                </a:lnTo>
                <a:lnTo>
                  <a:pt x="324612" y="914400"/>
                </a:lnTo>
                <a:lnTo>
                  <a:pt x="324612" y="108204"/>
                </a:lnTo>
                <a:lnTo>
                  <a:pt x="432816" y="108204"/>
                </a:lnTo>
                <a:close/>
              </a:path>
            </a:pathLst>
          </a:custGeom>
          <a:solidFill>
            <a:srgbClr val="C8D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903853" y="1359408"/>
            <a:ext cx="433070" cy="914400"/>
          </a:xfrm>
          <a:custGeom>
            <a:avLst/>
            <a:gdLst/>
            <a:ahLst/>
            <a:cxnLst/>
            <a:rect l="l" t="t" r="r" b="b"/>
            <a:pathLst>
              <a:path w="433070" h="914400">
                <a:moveTo>
                  <a:pt x="108203" y="914399"/>
                </a:moveTo>
                <a:lnTo>
                  <a:pt x="108203" y="108203"/>
                </a:lnTo>
                <a:lnTo>
                  <a:pt x="0" y="108203"/>
                </a:lnTo>
                <a:lnTo>
                  <a:pt x="216407" y="0"/>
                </a:lnTo>
                <a:lnTo>
                  <a:pt x="432815" y="108203"/>
                </a:lnTo>
                <a:lnTo>
                  <a:pt x="324611" y="108203"/>
                </a:lnTo>
                <a:lnTo>
                  <a:pt x="324611" y="914399"/>
                </a:lnTo>
                <a:lnTo>
                  <a:pt x="108203" y="9143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77590" y="1726692"/>
            <a:ext cx="85343" cy="12070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77590" y="1507236"/>
            <a:ext cx="85343" cy="5394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03854" y="4907280"/>
            <a:ext cx="433070" cy="1019810"/>
          </a:xfrm>
          <a:custGeom>
            <a:avLst/>
            <a:gdLst/>
            <a:ahLst/>
            <a:cxnLst/>
            <a:rect l="l" t="t" r="r" b="b"/>
            <a:pathLst>
              <a:path w="433070" h="1019810">
                <a:moveTo>
                  <a:pt x="432816" y="911352"/>
                </a:moveTo>
                <a:lnTo>
                  <a:pt x="324612" y="911352"/>
                </a:lnTo>
                <a:lnTo>
                  <a:pt x="324612" y="0"/>
                </a:lnTo>
                <a:lnTo>
                  <a:pt x="108204" y="0"/>
                </a:lnTo>
                <a:lnTo>
                  <a:pt x="108204" y="911352"/>
                </a:lnTo>
                <a:lnTo>
                  <a:pt x="0" y="911352"/>
                </a:lnTo>
                <a:lnTo>
                  <a:pt x="216408" y="1019556"/>
                </a:lnTo>
                <a:lnTo>
                  <a:pt x="432816" y="911352"/>
                </a:lnTo>
                <a:close/>
              </a:path>
            </a:pathLst>
          </a:custGeom>
          <a:solidFill>
            <a:srgbClr val="CADA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03853" y="4907279"/>
            <a:ext cx="433070" cy="1019810"/>
          </a:xfrm>
          <a:custGeom>
            <a:avLst/>
            <a:gdLst/>
            <a:ahLst/>
            <a:cxnLst/>
            <a:rect l="l" t="t" r="r" b="b"/>
            <a:pathLst>
              <a:path w="433070" h="1019810">
                <a:moveTo>
                  <a:pt x="108203" y="0"/>
                </a:moveTo>
                <a:lnTo>
                  <a:pt x="108203" y="911351"/>
                </a:lnTo>
                <a:lnTo>
                  <a:pt x="0" y="911351"/>
                </a:lnTo>
                <a:lnTo>
                  <a:pt x="216407" y="1019555"/>
                </a:lnTo>
                <a:lnTo>
                  <a:pt x="432815" y="911351"/>
                </a:lnTo>
                <a:lnTo>
                  <a:pt x="324611" y="911351"/>
                </a:lnTo>
                <a:lnTo>
                  <a:pt x="324611" y="0"/>
                </a:lnTo>
                <a:lnTo>
                  <a:pt x="10820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068446" y="5309615"/>
            <a:ext cx="97535" cy="14493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68446" y="5045964"/>
            <a:ext cx="97535" cy="6446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44034" y="4907280"/>
            <a:ext cx="431800" cy="1019810"/>
          </a:xfrm>
          <a:custGeom>
            <a:avLst/>
            <a:gdLst/>
            <a:ahLst/>
            <a:cxnLst/>
            <a:rect l="l" t="t" r="r" b="b"/>
            <a:pathLst>
              <a:path w="431800" h="1019810">
                <a:moveTo>
                  <a:pt x="431292" y="106680"/>
                </a:moveTo>
                <a:lnTo>
                  <a:pt x="214884" y="0"/>
                </a:lnTo>
                <a:lnTo>
                  <a:pt x="0" y="106680"/>
                </a:lnTo>
                <a:lnTo>
                  <a:pt x="108204" y="106680"/>
                </a:lnTo>
                <a:lnTo>
                  <a:pt x="108204" y="1019556"/>
                </a:lnTo>
                <a:lnTo>
                  <a:pt x="323088" y="1019556"/>
                </a:lnTo>
                <a:lnTo>
                  <a:pt x="323088" y="106680"/>
                </a:lnTo>
                <a:lnTo>
                  <a:pt x="431292" y="106680"/>
                </a:lnTo>
                <a:close/>
              </a:path>
            </a:pathLst>
          </a:custGeom>
          <a:solidFill>
            <a:srgbClr val="CADA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44033" y="4907279"/>
            <a:ext cx="431800" cy="1019810"/>
          </a:xfrm>
          <a:custGeom>
            <a:avLst/>
            <a:gdLst/>
            <a:ahLst/>
            <a:cxnLst/>
            <a:rect l="l" t="t" r="r" b="b"/>
            <a:pathLst>
              <a:path w="431800" h="1019810">
                <a:moveTo>
                  <a:pt x="108203" y="1019555"/>
                </a:moveTo>
                <a:lnTo>
                  <a:pt x="108203" y="106679"/>
                </a:lnTo>
                <a:lnTo>
                  <a:pt x="0" y="106679"/>
                </a:lnTo>
                <a:lnTo>
                  <a:pt x="214883" y="0"/>
                </a:lnTo>
                <a:lnTo>
                  <a:pt x="431291" y="106679"/>
                </a:lnTo>
                <a:lnTo>
                  <a:pt x="323087" y="106679"/>
                </a:lnTo>
                <a:lnTo>
                  <a:pt x="323087" y="1019555"/>
                </a:lnTo>
                <a:lnTo>
                  <a:pt x="108203" y="10195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507102" y="5242559"/>
            <a:ext cx="97535" cy="18379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07102" y="4974335"/>
            <a:ext cx="97535" cy="64922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86221" y="6063996"/>
            <a:ext cx="97535" cy="14925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786003" y="5876795"/>
            <a:ext cx="2098040" cy="66357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630"/>
              </a:spcBef>
              <a:tabLst>
                <a:tab pos="1621790" algn="l"/>
              </a:tabLst>
            </a:pPr>
            <a:r>
              <a:rPr sz="950" dirty="0">
                <a:latin typeface="Arial"/>
                <a:cs typeface="Arial"/>
              </a:rPr>
              <a:t>ADDRESS	</a:t>
            </a:r>
            <a:r>
              <a:rPr sz="950" spc="5" dirty="0">
                <a:latin typeface="Arial"/>
                <a:cs typeface="Arial"/>
              </a:rPr>
              <a:t>DATA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spc="5" dirty="0">
                <a:latin typeface="Arial"/>
                <a:cs typeface="Arial"/>
              </a:rPr>
              <a:t>Instruction</a:t>
            </a:r>
            <a:r>
              <a:rPr sz="1900" spc="-65" dirty="0">
                <a:latin typeface="Arial"/>
                <a:cs typeface="Arial"/>
              </a:rPr>
              <a:t> </a:t>
            </a:r>
            <a:r>
              <a:rPr sz="1900" spc="10" dirty="0">
                <a:latin typeface="Arial"/>
                <a:cs typeface="Arial"/>
              </a:rPr>
              <a:t>Memory</a:t>
            </a:r>
            <a:endParaRPr sz="19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8134990" y="4299204"/>
            <a:ext cx="576580" cy="2204085"/>
          </a:xfrm>
          <a:custGeom>
            <a:avLst/>
            <a:gdLst/>
            <a:ahLst/>
            <a:cxnLst/>
            <a:rect l="l" t="t" r="r" b="b"/>
            <a:pathLst>
              <a:path w="576579" h="2204084">
                <a:moveTo>
                  <a:pt x="576072" y="2121408"/>
                </a:moveTo>
                <a:lnTo>
                  <a:pt x="576072" y="0"/>
                </a:lnTo>
                <a:lnTo>
                  <a:pt x="0" y="0"/>
                </a:lnTo>
                <a:lnTo>
                  <a:pt x="0" y="92964"/>
                </a:lnTo>
                <a:lnTo>
                  <a:pt x="432816" y="92964"/>
                </a:lnTo>
                <a:lnTo>
                  <a:pt x="432816" y="2121408"/>
                </a:lnTo>
                <a:lnTo>
                  <a:pt x="576072" y="2121408"/>
                </a:lnTo>
                <a:close/>
              </a:path>
              <a:path w="576579" h="2204084">
                <a:moveTo>
                  <a:pt x="208788" y="2203704"/>
                </a:moveTo>
                <a:lnTo>
                  <a:pt x="208788" y="1872996"/>
                </a:lnTo>
                <a:lnTo>
                  <a:pt x="144780" y="2037588"/>
                </a:lnTo>
                <a:lnTo>
                  <a:pt x="208788" y="2203704"/>
                </a:lnTo>
                <a:close/>
              </a:path>
              <a:path w="576579" h="2204084">
                <a:moveTo>
                  <a:pt x="432816" y="2121408"/>
                </a:moveTo>
                <a:lnTo>
                  <a:pt x="432816" y="1955292"/>
                </a:lnTo>
                <a:lnTo>
                  <a:pt x="208788" y="1955292"/>
                </a:lnTo>
                <a:lnTo>
                  <a:pt x="208788" y="2121408"/>
                </a:lnTo>
                <a:lnTo>
                  <a:pt x="432816" y="2121408"/>
                </a:lnTo>
                <a:close/>
              </a:path>
            </a:pathLst>
          </a:custGeom>
          <a:solidFill>
            <a:srgbClr val="32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34990" y="4299203"/>
            <a:ext cx="576580" cy="2204085"/>
          </a:xfrm>
          <a:custGeom>
            <a:avLst/>
            <a:gdLst/>
            <a:ahLst/>
            <a:cxnLst/>
            <a:rect l="l" t="t" r="r" b="b"/>
            <a:pathLst>
              <a:path w="576579" h="2204084">
                <a:moveTo>
                  <a:pt x="576071" y="1958339"/>
                </a:moveTo>
                <a:lnTo>
                  <a:pt x="576071" y="0"/>
                </a:lnTo>
                <a:lnTo>
                  <a:pt x="0" y="0"/>
                </a:lnTo>
                <a:lnTo>
                  <a:pt x="0" y="92963"/>
                </a:lnTo>
                <a:lnTo>
                  <a:pt x="432815" y="92963"/>
                </a:lnTo>
                <a:lnTo>
                  <a:pt x="432815" y="1955291"/>
                </a:lnTo>
                <a:lnTo>
                  <a:pt x="208787" y="1955291"/>
                </a:lnTo>
                <a:lnTo>
                  <a:pt x="208787" y="1872995"/>
                </a:lnTo>
                <a:lnTo>
                  <a:pt x="144779" y="2037587"/>
                </a:lnTo>
                <a:lnTo>
                  <a:pt x="208787" y="2203703"/>
                </a:lnTo>
                <a:lnTo>
                  <a:pt x="208787" y="2121407"/>
                </a:lnTo>
                <a:lnTo>
                  <a:pt x="576071" y="2121407"/>
                </a:lnTo>
                <a:lnTo>
                  <a:pt x="576071" y="19583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567806" y="4788408"/>
            <a:ext cx="143510" cy="779145"/>
          </a:xfrm>
          <a:custGeom>
            <a:avLst/>
            <a:gdLst/>
            <a:ahLst/>
            <a:cxnLst/>
            <a:rect l="l" t="t" r="r" b="b"/>
            <a:pathLst>
              <a:path w="143509" h="779145">
                <a:moveTo>
                  <a:pt x="0" y="0"/>
                </a:moveTo>
                <a:lnTo>
                  <a:pt x="0" y="778764"/>
                </a:lnTo>
                <a:lnTo>
                  <a:pt x="143256" y="778764"/>
                </a:lnTo>
                <a:lnTo>
                  <a:pt x="143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32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567805" y="4788407"/>
            <a:ext cx="0" cy="779145"/>
          </a:xfrm>
          <a:custGeom>
            <a:avLst/>
            <a:gdLst/>
            <a:ahLst/>
            <a:cxnLst/>
            <a:rect l="l" t="t" r="r" b="b"/>
            <a:pathLst>
              <a:path h="779145">
                <a:moveTo>
                  <a:pt x="0" y="77876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11062" y="4788407"/>
            <a:ext cx="0" cy="779145"/>
          </a:xfrm>
          <a:custGeom>
            <a:avLst/>
            <a:gdLst/>
            <a:ahLst/>
            <a:cxnLst/>
            <a:rect l="l" t="t" r="r" b="b"/>
            <a:pathLst>
              <a:path h="779145">
                <a:moveTo>
                  <a:pt x="0" y="77876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593714" y="4863084"/>
            <a:ext cx="85343" cy="188366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67562" y="1042416"/>
            <a:ext cx="1798320" cy="1877695"/>
          </a:xfrm>
          <a:custGeom>
            <a:avLst/>
            <a:gdLst/>
            <a:ahLst/>
            <a:cxnLst/>
            <a:rect l="l" t="t" r="r" b="b"/>
            <a:pathLst>
              <a:path w="1798320" h="1877695">
                <a:moveTo>
                  <a:pt x="1749829" y="59552"/>
                </a:moveTo>
                <a:lnTo>
                  <a:pt x="1740534" y="50566"/>
                </a:lnTo>
                <a:lnTo>
                  <a:pt x="0" y="1868424"/>
                </a:lnTo>
                <a:lnTo>
                  <a:pt x="9144" y="1877568"/>
                </a:lnTo>
                <a:lnTo>
                  <a:pt x="1749829" y="59552"/>
                </a:lnTo>
                <a:close/>
              </a:path>
              <a:path w="1798320" h="1877695">
                <a:moveTo>
                  <a:pt x="1798320" y="0"/>
                </a:moveTo>
                <a:lnTo>
                  <a:pt x="1699260" y="10668"/>
                </a:lnTo>
                <a:lnTo>
                  <a:pt x="1740534" y="50566"/>
                </a:lnTo>
                <a:lnTo>
                  <a:pt x="1749552" y="41148"/>
                </a:lnTo>
                <a:lnTo>
                  <a:pt x="1758696" y="50292"/>
                </a:lnTo>
                <a:lnTo>
                  <a:pt x="1758696" y="68122"/>
                </a:lnTo>
                <a:lnTo>
                  <a:pt x="1790700" y="99060"/>
                </a:lnTo>
                <a:lnTo>
                  <a:pt x="1798320" y="0"/>
                </a:lnTo>
                <a:close/>
              </a:path>
              <a:path w="1798320" h="1877695">
                <a:moveTo>
                  <a:pt x="1758696" y="50292"/>
                </a:moveTo>
                <a:lnTo>
                  <a:pt x="1749552" y="41148"/>
                </a:lnTo>
                <a:lnTo>
                  <a:pt x="1740534" y="50566"/>
                </a:lnTo>
                <a:lnTo>
                  <a:pt x="1749829" y="59552"/>
                </a:lnTo>
                <a:lnTo>
                  <a:pt x="1758696" y="50292"/>
                </a:lnTo>
                <a:close/>
              </a:path>
              <a:path w="1798320" h="1877695">
                <a:moveTo>
                  <a:pt x="1758696" y="68122"/>
                </a:moveTo>
                <a:lnTo>
                  <a:pt x="1758696" y="50292"/>
                </a:lnTo>
                <a:lnTo>
                  <a:pt x="1749829" y="59552"/>
                </a:lnTo>
                <a:lnTo>
                  <a:pt x="1758696" y="6812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712342" y="4351020"/>
            <a:ext cx="1659889" cy="1876425"/>
          </a:xfrm>
          <a:custGeom>
            <a:avLst/>
            <a:gdLst/>
            <a:ahLst/>
            <a:cxnLst/>
            <a:rect l="l" t="t" r="r" b="b"/>
            <a:pathLst>
              <a:path w="1659889" h="1876425">
                <a:moveTo>
                  <a:pt x="1614384" y="1814422"/>
                </a:moveTo>
                <a:lnTo>
                  <a:pt x="9144" y="0"/>
                </a:lnTo>
                <a:lnTo>
                  <a:pt x="0" y="7620"/>
                </a:lnTo>
                <a:lnTo>
                  <a:pt x="1604634" y="1823071"/>
                </a:lnTo>
                <a:lnTo>
                  <a:pt x="1614384" y="1814422"/>
                </a:lnTo>
                <a:close/>
              </a:path>
              <a:path w="1659889" h="1876425">
                <a:moveTo>
                  <a:pt x="1623060" y="1870329"/>
                </a:moveTo>
                <a:lnTo>
                  <a:pt x="1623060" y="1824228"/>
                </a:lnTo>
                <a:lnTo>
                  <a:pt x="1612392" y="1831848"/>
                </a:lnTo>
                <a:lnTo>
                  <a:pt x="1604634" y="1823071"/>
                </a:lnTo>
                <a:lnTo>
                  <a:pt x="1562100" y="1860804"/>
                </a:lnTo>
                <a:lnTo>
                  <a:pt x="1623060" y="1870329"/>
                </a:lnTo>
                <a:close/>
              </a:path>
              <a:path w="1659889" h="1876425">
                <a:moveTo>
                  <a:pt x="1623060" y="1824228"/>
                </a:moveTo>
                <a:lnTo>
                  <a:pt x="1614384" y="1814422"/>
                </a:lnTo>
                <a:lnTo>
                  <a:pt x="1604634" y="1823071"/>
                </a:lnTo>
                <a:lnTo>
                  <a:pt x="1612392" y="1831848"/>
                </a:lnTo>
                <a:lnTo>
                  <a:pt x="1623060" y="1824228"/>
                </a:lnTo>
                <a:close/>
              </a:path>
              <a:path w="1659889" h="1876425">
                <a:moveTo>
                  <a:pt x="1659636" y="1876044"/>
                </a:moveTo>
                <a:lnTo>
                  <a:pt x="1656588" y="1776984"/>
                </a:lnTo>
                <a:lnTo>
                  <a:pt x="1614384" y="1814422"/>
                </a:lnTo>
                <a:lnTo>
                  <a:pt x="1623060" y="1824228"/>
                </a:lnTo>
                <a:lnTo>
                  <a:pt x="1623060" y="1870329"/>
                </a:lnTo>
                <a:lnTo>
                  <a:pt x="1659636" y="1876044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97745" y="2746248"/>
            <a:ext cx="3888104" cy="1752600"/>
          </a:xfrm>
          <a:custGeom>
            <a:avLst/>
            <a:gdLst/>
            <a:ahLst/>
            <a:cxnLst/>
            <a:rect l="l" t="t" r="r" b="b"/>
            <a:pathLst>
              <a:path w="3888104" h="1752600">
                <a:moveTo>
                  <a:pt x="0" y="0"/>
                </a:moveTo>
                <a:lnTo>
                  <a:pt x="0" y="1752600"/>
                </a:lnTo>
                <a:lnTo>
                  <a:pt x="3887724" y="1752600"/>
                </a:lnTo>
                <a:lnTo>
                  <a:pt x="38877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91646" y="2741676"/>
            <a:ext cx="3898900" cy="1763395"/>
          </a:xfrm>
          <a:custGeom>
            <a:avLst/>
            <a:gdLst/>
            <a:ahLst/>
            <a:cxnLst/>
            <a:rect l="l" t="t" r="r" b="b"/>
            <a:pathLst>
              <a:path w="3898900" h="1763395">
                <a:moveTo>
                  <a:pt x="3898392" y="1763268"/>
                </a:moveTo>
                <a:lnTo>
                  <a:pt x="3898392" y="0"/>
                </a:lnTo>
                <a:lnTo>
                  <a:pt x="0" y="0"/>
                </a:lnTo>
                <a:lnTo>
                  <a:pt x="0" y="1763268"/>
                </a:lnTo>
                <a:lnTo>
                  <a:pt x="6099" y="1763268"/>
                </a:lnTo>
                <a:lnTo>
                  <a:pt x="6099" y="10668"/>
                </a:lnTo>
                <a:lnTo>
                  <a:pt x="10671" y="4572"/>
                </a:lnTo>
                <a:lnTo>
                  <a:pt x="10671" y="10668"/>
                </a:lnTo>
                <a:lnTo>
                  <a:pt x="3887724" y="10668"/>
                </a:lnTo>
                <a:lnTo>
                  <a:pt x="3887724" y="4572"/>
                </a:lnTo>
                <a:lnTo>
                  <a:pt x="3893820" y="10668"/>
                </a:lnTo>
                <a:lnTo>
                  <a:pt x="3893820" y="1763268"/>
                </a:lnTo>
                <a:lnTo>
                  <a:pt x="3898392" y="1763268"/>
                </a:lnTo>
                <a:close/>
              </a:path>
              <a:path w="3898900" h="1763395">
                <a:moveTo>
                  <a:pt x="10671" y="10668"/>
                </a:moveTo>
                <a:lnTo>
                  <a:pt x="10671" y="4572"/>
                </a:lnTo>
                <a:lnTo>
                  <a:pt x="6099" y="10668"/>
                </a:lnTo>
                <a:lnTo>
                  <a:pt x="10671" y="10668"/>
                </a:lnTo>
                <a:close/>
              </a:path>
              <a:path w="3898900" h="1763395">
                <a:moveTo>
                  <a:pt x="10671" y="1752600"/>
                </a:moveTo>
                <a:lnTo>
                  <a:pt x="10671" y="10668"/>
                </a:lnTo>
                <a:lnTo>
                  <a:pt x="6099" y="10668"/>
                </a:lnTo>
                <a:lnTo>
                  <a:pt x="6099" y="1752600"/>
                </a:lnTo>
                <a:lnTo>
                  <a:pt x="10671" y="1752600"/>
                </a:lnTo>
                <a:close/>
              </a:path>
              <a:path w="3898900" h="1763395">
                <a:moveTo>
                  <a:pt x="3893820" y="1752600"/>
                </a:moveTo>
                <a:lnTo>
                  <a:pt x="6099" y="1752600"/>
                </a:lnTo>
                <a:lnTo>
                  <a:pt x="10671" y="1757172"/>
                </a:lnTo>
                <a:lnTo>
                  <a:pt x="10671" y="1763268"/>
                </a:lnTo>
                <a:lnTo>
                  <a:pt x="3887724" y="1763268"/>
                </a:lnTo>
                <a:lnTo>
                  <a:pt x="3887724" y="1757172"/>
                </a:lnTo>
                <a:lnTo>
                  <a:pt x="3893820" y="1752600"/>
                </a:lnTo>
                <a:close/>
              </a:path>
              <a:path w="3898900" h="1763395">
                <a:moveTo>
                  <a:pt x="10671" y="1763268"/>
                </a:moveTo>
                <a:lnTo>
                  <a:pt x="10671" y="1757172"/>
                </a:lnTo>
                <a:lnTo>
                  <a:pt x="6099" y="1752600"/>
                </a:lnTo>
                <a:lnTo>
                  <a:pt x="6099" y="1763268"/>
                </a:lnTo>
                <a:lnTo>
                  <a:pt x="10671" y="1763268"/>
                </a:lnTo>
                <a:close/>
              </a:path>
              <a:path w="3898900" h="1763395">
                <a:moveTo>
                  <a:pt x="3893820" y="10668"/>
                </a:moveTo>
                <a:lnTo>
                  <a:pt x="3887724" y="4572"/>
                </a:lnTo>
                <a:lnTo>
                  <a:pt x="3887724" y="10668"/>
                </a:lnTo>
                <a:lnTo>
                  <a:pt x="3893820" y="10668"/>
                </a:lnTo>
                <a:close/>
              </a:path>
              <a:path w="3898900" h="1763395">
                <a:moveTo>
                  <a:pt x="3893820" y="1752600"/>
                </a:moveTo>
                <a:lnTo>
                  <a:pt x="3893820" y="10668"/>
                </a:lnTo>
                <a:lnTo>
                  <a:pt x="3887724" y="10668"/>
                </a:lnTo>
                <a:lnTo>
                  <a:pt x="3887724" y="1752600"/>
                </a:lnTo>
                <a:lnTo>
                  <a:pt x="3893820" y="1752600"/>
                </a:lnTo>
                <a:close/>
              </a:path>
              <a:path w="3898900" h="1763395">
                <a:moveTo>
                  <a:pt x="3893820" y="1763268"/>
                </a:moveTo>
                <a:lnTo>
                  <a:pt x="3893820" y="1752600"/>
                </a:lnTo>
                <a:lnTo>
                  <a:pt x="3887724" y="1757172"/>
                </a:lnTo>
                <a:lnTo>
                  <a:pt x="3887724" y="1763268"/>
                </a:lnTo>
                <a:lnTo>
                  <a:pt x="3893820" y="1763268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1197745" y="2742691"/>
            <a:ext cx="3888104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marR="95250" indent="-635" algn="ctr">
              <a:lnSpc>
                <a:spcPct val="120000"/>
              </a:lnSpc>
              <a:spcBef>
                <a:spcPts val="100"/>
              </a:spcBef>
              <a:tabLst>
                <a:tab pos="1904364" algn="l"/>
              </a:tabLst>
            </a:pP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No Modelo </a:t>
            </a:r>
            <a:r>
              <a:rPr sz="1800" b="1" dirty="0">
                <a:solidFill>
                  <a:srgbClr val="3232CC"/>
                </a:solidFill>
                <a:latin typeface="Arial"/>
                <a:cs typeface="Arial"/>
              </a:rPr>
              <a:t>de </a:t>
            </a:r>
            <a:r>
              <a:rPr sz="1800" b="1" spc="-15" dirty="0">
                <a:solidFill>
                  <a:srgbClr val="3232CC"/>
                </a:solidFill>
                <a:latin typeface="Arial"/>
                <a:cs typeface="Arial"/>
              </a:rPr>
              <a:t>Harvard 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existem  duas</a:t>
            </a:r>
            <a:r>
              <a:rPr sz="1800" b="1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memórias	independentes  (uma para instruções e outra para  dados) </a:t>
            </a:r>
            <a:r>
              <a:rPr sz="1800" b="1" dirty="0">
                <a:solidFill>
                  <a:srgbClr val="3232CC"/>
                </a:solidFill>
                <a:latin typeface="Arial"/>
                <a:cs typeface="Arial"/>
              </a:rPr>
              <a:t>que </a:t>
            </a:r>
            <a:r>
              <a:rPr sz="1800" b="1" spc="-5" dirty="0">
                <a:solidFill>
                  <a:srgbClr val="3232CC"/>
                </a:solidFill>
                <a:latin typeface="Arial"/>
                <a:cs typeface="Arial"/>
              </a:rPr>
              <a:t>podem ser acedidas  simultaneamente pelo 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108079" y="6726425"/>
            <a:ext cx="26358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3200CC"/>
                </a:solidFill>
                <a:latin typeface="Arial"/>
                <a:cs typeface="Arial"/>
              </a:rPr>
              <a:t>Arquitetura de Computadores</a:t>
            </a:r>
            <a:r>
              <a:rPr sz="1400" b="1" spc="-100" dirty="0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200CC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393837" y="6726425"/>
            <a:ext cx="14890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3200CC"/>
                </a:solidFill>
                <a:latin typeface="Arial"/>
                <a:cs typeface="Arial"/>
              </a:rPr>
              <a:t>DETI-UA,</a:t>
            </a:r>
            <a:r>
              <a:rPr sz="1400" b="1" spc="5" dirty="0">
                <a:solidFill>
                  <a:srgbClr val="3200CC"/>
                </a:solidFill>
                <a:latin typeface="Arial"/>
                <a:cs typeface="Arial"/>
              </a:rPr>
              <a:t> </a:t>
            </a:r>
            <a:r>
              <a:rPr sz="1400" b="1" spc="-240" dirty="0">
                <a:solidFill>
                  <a:srgbClr val="3200CC"/>
                </a:solidFill>
                <a:latin typeface="Arial"/>
                <a:cs typeface="Arial"/>
              </a:rPr>
              <a:t>20198/1209</a:t>
            </a:r>
            <a:endParaRPr sz="14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83144" y="4960304"/>
            <a:ext cx="2899410" cy="63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95"/>
              </a:spcBef>
            </a:pP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a vantagem </a:t>
            </a:r>
            <a:r>
              <a:rPr sz="1300" spc="15" dirty="0">
                <a:solidFill>
                  <a:srgbClr val="FF2600"/>
                </a:solidFill>
                <a:latin typeface="Arial"/>
                <a:cs typeface="Arial"/>
              </a:rPr>
              <a:t>]e </a:t>
            </a: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que no </a:t>
            </a:r>
            <a:r>
              <a:rPr sz="1300" spc="25" dirty="0">
                <a:solidFill>
                  <a:srgbClr val="FF2600"/>
                </a:solidFill>
                <a:latin typeface="Arial"/>
                <a:cs typeface="Arial"/>
              </a:rPr>
              <a:t>mesmo </a:t>
            </a:r>
            <a:r>
              <a:rPr sz="1300" spc="15" dirty="0">
                <a:solidFill>
                  <a:srgbClr val="FF2600"/>
                </a:solidFill>
                <a:latin typeface="Arial"/>
                <a:cs typeface="Arial"/>
              </a:rPr>
              <a:t>ciclo</a:t>
            </a:r>
            <a:r>
              <a:rPr sz="1300" spc="-12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de  </a:t>
            </a:r>
            <a:r>
              <a:rPr sz="1300" spc="15" dirty="0">
                <a:solidFill>
                  <a:srgbClr val="FF2600"/>
                </a:solidFill>
                <a:latin typeface="Arial"/>
                <a:cs typeface="Arial"/>
              </a:rPr>
              <a:t>relogio </a:t>
            </a: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eu posso </a:t>
            </a:r>
            <a:r>
              <a:rPr sz="1300" spc="15" dirty="0">
                <a:solidFill>
                  <a:srgbClr val="FF2600"/>
                </a:solidFill>
                <a:latin typeface="Arial"/>
                <a:cs typeface="Arial"/>
              </a:rPr>
              <a:t>aceder </a:t>
            </a: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a memoria e  aos</a:t>
            </a:r>
            <a:r>
              <a:rPr sz="1300" spc="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dados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250393" y="2009659"/>
            <a:ext cx="2313305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processamento </a:t>
            </a:r>
            <a:r>
              <a:rPr sz="1300" spc="10" dirty="0">
                <a:solidFill>
                  <a:srgbClr val="FF2600"/>
                </a:solidFill>
                <a:latin typeface="Arial"/>
                <a:cs typeface="Arial"/>
              </a:rPr>
              <a:t>digital </a:t>
            </a: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de</a:t>
            </a:r>
            <a:r>
              <a:rPr sz="1300" spc="-5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300" spc="15" dirty="0">
                <a:solidFill>
                  <a:srgbClr val="FF2600"/>
                </a:solidFill>
                <a:latin typeface="Arial"/>
                <a:cs typeface="Arial"/>
              </a:rPr>
              <a:t>sinal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6341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von </a:t>
            </a:r>
            <a:r>
              <a:rPr spc="-5" dirty="0"/>
              <a:t>Neumann </a:t>
            </a:r>
            <a:r>
              <a:rPr i="1" dirty="0">
                <a:latin typeface="Arial"/>
                <a:cs typeface="Arial"/>
              </a:rPr>
              <a:t>versus </a:t>
            </a:r>
            <a:r>
              <a:rPr spc="-5" dirty="0"/>
              <a:t>Harvard –</a:t>
            </a:r>
            <a:r>
              <a:rPr spc="50" dirty="0"/>
              <a:t> </a:t>
            </a:r>
            <a:r>
              <a:rPr spc="-5" dirty="0"/>
              <a:t>resumo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60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63941" y="1416462"/>
            <a:ext cx="7750175" cy="459105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194310" algn="l"/>
              </a:tabLst>
            </a:pPr>
            <a:r>
              <a:rPr sz="2200" b="1" spc="-5" dirty="0">
                <a:solidFill>
                  <a:srgbClr val="3232CC"/>
                </a:solidFill>
                <a:latin typeface="Arial"/>
                <a:cs typeface="Arial"/>
              </a:rPr>
              <a:t>Modelo de von</a:t>
            </a:r>
            <a:r>
              <a:rPr sz="2200" b="1" spc="6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3232CC"/>
                </a:solidFill>
                <a:latin typeface="Arial"/>
                <a:cs typeface="Arial"/>
              </a:rPr>
              <a:t>Neumann</a:t>
            </a:r>
            <a:endParaRPr sz="2200">
              <a:latin typeface="Arial"/>
              <a:cs typeface="Arial"/>
            </a:endParaRPr>
          </a:p>
          <a:p>
            <a:pPr marL="553085" marR="302260" lvl="1" indent="-180340">
              <a:lnSpc>
                <a:spcPct val="100000"/>
              </a:lnSpc>
              <a:spcBef>
                <a:spcPts val="61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um único espaço de endereçamento para instruções e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dados  </a:t>
            </a:r>
            <a:r>
              <a:rPr sz="2000" spc="-5" dirty="0">
                <a:latin typeface="Arial"/>
                <a:cs typeface="Arial"/>
              </a:rPr>
              <a:t>(i.e. </a:t>
            </a:r>
            <a:r>
              <a:rPr sz="2000" dirty="0">
                <a:latin typeface="Arial"/>
                <a:cs typeface="Arial"/>
              </a:rPr>
              <a:t>uma única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memória)</a:t>
            </a:r>
            <a:endParaRPr sz="2000">
              <a:latin typeface="Arial"/>
              <a:cs typeface="Arial"/>
            </a:endParaRPr>
          </a:p>
          <a:p>
            <a:pPr marL="553085" marR="895985" lvl="1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acesso a instruções e dados é </a:t>
            </a:r>
            <a:r>
              <a:rPr sz="2000" spc="-5" dirty="0">
                <a:latin typeface="Arial"/>
                <a:cs typeface="Arial"/>
              </a:rPr>
              <a:t>feito </a:t>
            </a:r>
            <a:r>
              <a:rPr sz="2000" dirty="0">
                <a:latin typeface="Arial"/>
                <a:cs typeface="Arial"/>
              </a:rPr>
              <a:t>em ciclos de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relógio  </a:t>
            </a:r>
            <a:r>
              <a:rPr sz="2000" spc="-5" dirty="0">
                <a:latin typeface="Arial"/>
                <a:cs typeface="Arial"/>
              </a:rPr>
              <a:t>distintos.</a:t>
            </a:r>
            <a:endParaRPr sz="2000">
              <a:latin typeface="Arial"/>
              <a:cs typeface="Arial"/>
            </a:endParaRPr>
          </a:p>
          <a:p>
            <a:pPr marL="193675" indent="-18161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94310" algn="l"/>
              </a:tabLst>
            </a:pPr>
            <a:r>
              <a:rPr sz="2200" b="1" spc="-5" dirty="0">
                <a:solidFill>
                  <a:srgbClr val="3232CC"/>
                </a:solidFill>
                <a:latin typeface="Arial"/>
                <a:cs typeface="Arial"/>
              </a:rPr>
              <a:t>Modelo de</a:t>
            </a:r>
            <a:r>
              <a:rPr sz="2200" b="1" spc="3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3232CC"/>
                </a:solidFill>
                <a:latin typeface="Arial"/>
                <a:cs typeface="Arial"/>
              </a:rPr>
              <a:t>Harvard</a:t>
            </a:r>
            <a:endParaRPr sz="2200">
              <a:latin typeface="Arial"/>
              <a:cs typeface="Arial"/>
            </a:endParaRPr>
          </a:p>
          <a:p>
            <a:pPr marL="553085" marR="220979" lvl="1" indent="-180340">
              <a:lnSpc>
                <a:spcPct val="100000"/>
              </a:lnSpc>
              <a:spcBef>
                <a:spcPts val="61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dois espaços de endereçamento separados: um para dados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  </a:t>
            </a:r>
            <a:r>
              <a:rPr sz="2000" spc="-5" dirty="0">
                <a:latin typeface="Arial"/>
                <a:cs typeface="Arial"/>
              </a:rPr>
              <a:t>outro </a:t>
            </a:r>
            <a:r>
              <a:rPr sz="2000" dirty="0">
                <a:latin typeface="Arial"/>
                <a:cs typeface="Arial"/>
              </a:rPr>
              <a:t>para instruções </a:t>
            </a:r>
            <a:r>
              <a:rPr sz="2000" spc="-5" dirty="0">
                <a:latin typeface="Arial"/>
                <a:cs typeface="Arial"/>
              </a:rPr>
              <a:t>(i.e. </a:t>
            </a:r>
            <a:r>
              <a:rPr sz="2000" dirty="0">
                <a:latin typeface="Arial"/>
                <a:cs typeface="Arial"/>
              </a:rPr>
              <a:t>duas memórias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independentes)</a:t>
            </a:r>
            <a:endParaRPr sz="2000">
              <a:latin typeface="Arial"/>
              <a:cs typeface="Arial"/>
            </a:endParaRPr>
          </a:p>
          <a:p>
            <a:pPr marL="553085" marR="5080" lvl="1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possibilidade de acesso, no mesmo ciclo de relógio, a dados e  instruções </a:t>
            </a:r>
            <a:r>
              <a:rPr sz="2000" spc="-5" dirty="0">
                <a:latin typeface="Arial"/>
                <a:cs typeface="Arial"/>
              </a:rPr>
              <a:t>(i.e. </a:t>
            </a:r>
            <a:r>
              <a:rPr sz="2000" dirty="0">
                <a:latin typeface="Arial"/>
                <a:cs typeface="Arial"/>
              </a:rPr>
              <a:t>CPU pode fazer o </a:t>
            </a:r>
            <a:r>
              <a:rPr sz="2000" i="1" spc="-5" dirty="0">
                <a:latin typeface="Arial"/>
                <a:cs typeface="Arial"/>
              </a:rPr>
              <a:t>fetch </a:t>
            </a:r>
            <a:r>
              <a:rPr sz="2000" dirty="0">
                <a:latin typeface="Arial"/>
                <a:cs typeface="Arial"/>
              </a:rPr>
              <a:t>da instrução e </a:t>
            </a:r>
            <a:r>
              <a:rPr sz="2000" spc="-5" dirty="0">
                <a:latin typeface="Arial"/>
                <a:cs typeface="Arial"/>
              </a:rPr>
              <a:t>ler </a:t>
            </a:r>
            <a:r>
              <a:rPr sz="2000" dirty="0">
                <a:latin typeface="Arial"/>
                <a:cs typeface="Arial"/>
              </a:rPr>
              <a:t>os  dados que a instrução </a:t>
            </a:r>
            <a:r>
              <a:rPr sz="2000" spc="-5" dirty="0">
                <a:latin typeface="Arial"/>
                <a:cs typeface="Arial"/>
              </a:rPr>
              <a:t>vai </a:t>
            </a:r>
            <a:r>
              <a:rPr sz="2000" dirty="0">
                <a:latin typeface="Arial"/>
                <a:cs typeface="Arial"/>
              </a:rPr>
              <a:t>manipular no mesmo ciclo de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relógio)</a:t>
            </a:r>
            <a:endParaRPr sz="2000">
              <a:latin typeface="Arial"/>
              <a:cs typeface="Arial"/>
            </a:endParaRPr>
          </a:p>
          <a:p>
            <a:pPr marL="553085" marR="658495" lvl="1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memórias de dados e instruções podem </a:t>
            </a:r>
            <a:r>
              <a:rPr sz="2000" spc="-5" dirty="0">
                <a:latin typeface="Arial"/>
                <a:cs typeface="Arial"/>
              </a:rPr>
              <a:t>ter </a:t>
            </a:r>
            <a:r>
              <a:rPr sz="2000" dirty="0">
                <a:latin typeface="Arial"/>
                <a:cs typeface="Arial"/>
              </a:rPr>
              <a:t>dimensões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 </a:t>
            </a:r>
            <a:r>
              <a:rPr sz="2000" spc="-5" dirty="0">
                <a:latin typeface="Arial"/>
                <a:cs typeface="Arial"/>
              </a:rPr>
              <a:t>palavra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diferentes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Implementação de um</a:t>
            </a:r>
            <a:r>
              <a:rPr spc="60" dirty="0"/>
              <a:t> </a:t>
            </a:r>
            <a:r>
              <a:rPr i="1" spc="-5" dirty="0">
                <a:latin typeface="Arial"/>
                <a:cs typeface="Arial"/>
              </a:rPr>
              <a:t>Datapath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60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315093" y="1416462"/>
            <a:ext cx="8097520" cy="389001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42900" indent="-181610">
              <a:lnSpc>
                <a:spcPct val="100000"/>
              </a:lnSpc>
              <a:spcBef>
                <a:spcPts val="755"/>
              </a:spcBef>
              <a:buChar char="•"/>
              <a:tabLst>
                <a:tab pos="342900" algn="l"/>
              </a:tabLst>
            </a:pPr>
            <a:r>
              <a:rPr sz="2200" spc="-5" dirty="0">
                <a:latin typeface="Arial"/>
                <a:cs typeface="Arial"/>
              </a:rPr>
              <a:t>O </a:t>
            </a:r>
            <a:r>
              <a:rPr sz="2200" spc="-10" dirty="0">
                <a:latin typeface="Arial"/>
                <a:cs typeface="Arial"/>
              </a:rPr>
              <a:t>CPU </a:t>
            </a:r>
            <a:r>
              <a:rPr sz="2200" spc="-5" dirty="0">
                <a:latin typeface="Arial"/>
                <a:cs typeface="Arial"/>
              </a:rPr>
              <a:t>consiste, fundamentalmente, em duas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secções:</a:t>
            </a:r>
            <a:endParaRPr sz="2200">
              <a:latin typeface="Arial"/>
              <a:cs typeface="Arial"/>
            </a:endParaRPr>
          </a:p>
          <a:p>
            <a:pPr marL="702310" marR="879475" lvl="1" indent="-180340">
              <a:lnSpc>
                <a:spcPct val="100000"/>
              </a:lnSpc>
              <a:spcBef>
                <a:spcPts val="610"/>
              </a:spcBef>
              <a:buSzPct val="80000"/>
              <a:buFont typeface="Wingdings"/>
              <a:buChar char=""/>
              <a:tabLst>
                <a:tab pos="702945" algn="l"/>
              </a:tabLst>
            </a:pP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Secção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de dados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elementos operativos/funcionais </a:t>
            </a:r>
            <a:r>
              <a:rPr sz="2000" dirty="0">
                <a:latin typeface="Arial"/>
                <a:cs typeface="Arial"/>
              </a:rPr>
              <a:t>para  </a:t>
            </a:r>
            <a:r>
              <a:rPr sz="2000" spc="-5" dirty="0">
                <a:latin typeface="Arial"/>
                <a:cs typeface="Arial"/>
              </a:rPr>
              <a:t>armazenamento, </a:t>
            </a:r>
            <a:r>
              <a:rPr sz="2000" dirty="0">
                <a:latin typeface="Arial"/>
                <a:cs typeface="Arial"/>
              </a:rPr>
              <a:t>processamento e </a:t>
            </a:r>
            <a:r>
              <a:rPr sz="2000" spc="-5" dirty="0">
                <a:latin typeface="Arial"/>
                <a:cs typeface="Arial"/>
              </a:rPr>
              <a:t>encaminhamento </a:t>
            </a:r>
            <a:r>
              <a:rPr sz="2000" dirty="0">
                <a:latin typeface="Arial"/>
                <a:cs typeface="Arial"/>
              </a:rPr>
              <a:t>da  informação:</a:t>
            </a:r>
            <a:endParaRPr sz="2000">
              <a:latin typeface="Arial"/>
              <a:cs typeface="Arial"/>
            </a:endParaRPr>
          </a:p>
          <a:p>
            <a:pPr marL="1063625" lvl="2" indent="-182245">
              <a:lnSpc>
                <a:spcPct val="100000"/>
              </a:lnSpc>
              <a:spcBef>
                <a:spcPts val="610"/>
              </a:spcBef>
              <a:buSzPct val="88888"/>
              <a:buFont typeface="Wingdings"/>
              <a:buChar char=""/>
              <a:tabLst>
                <a:tab pos="1064260" algn="l"/>
              </a:tabLst>
            </a:pPr>
            <a:r>
              <a:rPr sz="1800" spc="-5" dirty="0">
                <a:latin typeface="Arial"/>
                <a:cs typeface="Arial"/>
              </a:rPr>
              <a:t>Registos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internos</a:t>
            </a:r>
            <a:endParaRPr sz="1800">
              <a:latin typeface="Arial"/>
              <a:cs typeface="Arial"/>
            </a:endParaRPr>
          </a:p>
          <a:p>
            <a:pPr marL="1063625" lvl="2" indent="-182245">
              <a:lnSpc>
                <a:spcPct val="100000"/>
              </a:lnSpc>
              <a:spcBef>
                <a:spcPts val="600"/>
              </a:spcBef>
              <a:buSzPct val="88888"/>
              <a:buFont typeface="Wingdings"/>
              <a:buChar char=""/>
              <a:tabLst>
                <a:tab pos="1064260" algn="l"/>
              </a:tabLst>
            </a:pPr>
            <a:r>
              <a:rPr sz="1800" spc="-5" dirty="0">
                <a:latin typeface="Arial"/>
                <a:cs typeface="Arial"/>
              </a:rPr>
              <a:t>Unidade Aritmética e Lógica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(ALU)</a:t>
            </a:r>
            <a:endParaRPr sz="1800">
              <a:latin typeface="Arial"/>
              <a:cs typeface="Arial"/>
            </a:endParaRPr>
          </a:p>
          <a:p>
            <a:pPr marL="1063625" lvl="2" indent="-182245">
              <a:lnSpc>
                <a:spcPct val="100000"/>
              </a:lnSpc>
              <a:spcBef>
                <a:spcPts val="600"/>
              </a:spcBef>
              <a:buSzPct val="88888"/>
              <a:buFont typeface="Wingdings"/>
              <a:buChar char=""/>
              <a:tabLst>
                <a:tab pos="1064260" algn="l"/>
              </a:tabLst>
            </a:pPr>
            <a:r>
              <a:rPr sz="1800" spc="-5" dirty="0">
                <a:latin typeface="Arial"/>
                <a:cs typeface="Arial"/>
              </a:rPr>
              <a:t>Elementos de encaminhamento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(multiplexers)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Font typeface="Wingdings"/>
              <a:buChar char=""/>
            </a:pPr>
            <a:endParaRPr sz="18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1500">
              <a:latin typeface="Times New Roman"/>
              <a:cs typeface="Times New Roman"/>
            </a:endParaRPr>
          </a:p>
          <a:p>
            <a:pPr marL="702310" marR="530225" lvl="1" indent="-180340">
              <a:lnSpc>
                <a:spcPct val="100000"/>
              </a:lnSpc>
              <a:buSzPct val="80000"/>
              <a:buFont typeface="Wingdings"/>
              <a:buChar char=""/>
              <a:tabLst>
                <a:tab pos="702945" algn="l"/>
              </a:tabLst>
            </a:pP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Unidade de controlo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responsável pela coordenação dos  </a:t>
            </a:r>
            <a:r>
              <a:rPr sz="2000" spc="-5" dirty="0">
                <a:latin typeface="Arial"/>
                <a:cs typeface="Arial"/>
              </a:rPr>
              <a:t>elementos </a:t>
            </a:r>
            <a:r>
              <a:rPr sz="2000" dirty="0">
                <a:latin typeface="Arial"/>
                <a:cs typeface="Arial"/>
              </a:rPr>
              <a:t>da secção de dados, durante a execução de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cada  instrução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0072" y="512341"/>
            <a:ext cx="3872865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solidFill>
                  <a:srgbClr val="FF2600"/>
                </a:solidFill>
                <a:latin typeface="Arial"/>
                <a:cs typeface="Arial"/>
              </a:rPr>
              <a:t>estrutura </a:t>
            </a: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de </a:t>
            </a:r>
            <a:r>
              <a:rPr sz="1300" spc="15" dirty="0">
                <a:solidFill>
                  <a:srgbClr val="FF2600"/>
                </a:solidFill>
                <a:latin typeface="Arial"/>
                <a:cs typeface="Arial"/>
              </a:rPr>
              <a:t>suporte </a:t>
            </a: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que </a:t>
            </a:r>
            <a:r>
              <a:rPr sz="1300" spc="15" dirty="0">
                <a:solidFill>
                  <a:srgbClr val="FF2600"/>
                </a:solidFill>
                <a:latin typeface="Arial"/>
                <a:cs typeface="Arial"/>
              </a:rPr>
              <a:t>permite </a:t>
            </a: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o </a:t>
            </a:r>
            <a:r>
              <a:rPr sz="1300" spc="15" dirty="0">
                <a:solidFill>
                  <a:srgbClr val="FF2600"/>
                </a:solidFill>
                <a:latin typeface="Arial"/>
                <a:cs typeface="Arial"/>
              </a:rPr>
              <a:t>fluxo </a:t>
            </a: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dos</a:t>
            </a:r>
            <a:r>
              <a:rPr sz="1300" spc="-6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dados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5093" y="1402080"/>
            <a:ext cx="8097520" cy="5192395"/>
          </a:xfrm>
          <a:custGeom>
            <a:avLst/>
            <a:gdLst/>
            <a:ahLst/>
            <a:cxnLst/>
            <a:rect l="l" t="t" r="r" b="b"/>
            <a:pathLst>
              <a:path w="8097520" h="5192395">
                <a:moveTo>
                  <a:pt x="0" y="0"/>
                </a:moveTo>
                <a:lnTo>
                  <a:pt x="0" y="5192268"/>
                </a:lnTo>
                <a:lnTo>
                  <a:pt x="8097012" y="5192268"/>
                </a:lnTo>
                <a:lnTo>
                  <a:pt x="80970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7470" y="1395984"/>
            <a:ext cx="8110855" cy="5206365"/>
          </a:xfrm>
          <a:custGeom>
            <a:avLst/>
            <a:gdLst/>
            <a:ahLst/>
            <a:cxnLst/>
            <a:rect l="l" t="t" r="r" b="b"/>
            <a:pathLst>
              <a:path w="8110855" h="5206365">
                <a:moveTo>
                  <a:pt x="8110728" y="5205984"/>
                </a:moveTo>
                <a:lnTo>
                  <a:pt x="8110728" y="0"/>
                </a:lnTo>
                <a:lnTo>
                  <a:pt x="0" y="0"/>
                </a:lnTo>
                <a:lnTo>
                  <a:pt x="0" y="5205984"/>
                </a:lnTo>
                <a:lnTo>
                  <a:pt x="7623" y="5205984"/>
                </a:lnTo>
                <a:lnTo>
                  <a:pt x="7623" y="12192"/>
                </a:lnTo>
                <a:lnTo>
                  <a:pt x="13719" y="6096"/>
                </a:lnTo>
                <a:lnTo>
                  <a:pt x="13719" y="12192"/>
                </a:lnTo>
                <a:lnTo>
                  <a:pt x="8098536" y="12192"/>
                </a:lnTo>
                <a:lnTo>
                  <a:pt x="8098536" y="6096"/>
                </a:lnTo>
                <a:lnTo>
                  <a:pt x="8104632" y="12192"/>
                </a:lnTo>
                <a:lnTo>
                  <a:pt x="8104632" y="5205984"/>
                </a:lnTo>
                <a:lnTo>
                  <a:pt x="8110728" y="5205984"/>
                </a:lnTo>
                <a:close/>
              </a:path>
              <a:path w="8110855" h="5206365">
                <a:moveTo>
                  <a:pt x="13719" y="12192"/>
                </a:moveTo>
                <a:lnTo>
                  <a:pt x="13719" y="6096"/>
                </a:lnTo>
                <a:lnTo>
                  <a:pt x="7623" y="12192"/>
                </a:lnTo>
                <a:lnTo>
                  <a:pt x="13719" y="12192"/>
                </a:lnTo>
                <a:close/>
              </a:path>
              <a:path w="8110855" h="5206365">
                <a:moveTo>
                  <a:pt x="13719" y="5192268"/>
                </a:moveTo>
                <a:lnTo>
                  <a:pt x="13719" y="12192"/>
                </a:lnTo>
                <a:lnTo>
                  <a:pt x="7623" y="12192"/>
                </a:lnTo>
                <a:lnTo>
                  <a:pt x="7623" y="5192268"/>
                </a:lnTo>
                <a:lnTo>
                  <a:pt x="13719" y="5192268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7623" y="5192268"/>
                </a:lnTo>
                <a:lnTo>
                  <a:pt x="13719" y="5198364"/>
                </a:lnTo>
                <a:lnTo>
                  <a:pt x="13719" y="5205984"/>
                </a:lnTo>
                <a:lnTo>
                  <a:pt x="8098536" y="5205984"/>
                </a:lnTo>
                <a:lnTo>
                  <a:pt x="8098536" y="5198364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13719" y="5205984"/>
                </a:moveTo>
                <a:lnTo>
                  <a:pt x="13719" y="5198364"/>
                </a:lnTo>
                <a:lnTo>
                  <a:pt x="7623" y="5192268"/>
                </a:lnTo>
                <a:lnTo>
                  <a:pt x="7623" y="5205984"/>
                </a:lnTo>
                <a:lnTo>
                  <a:pt x="13719" y="5205984"/>
                </a:lnTo>
                <a:close/>
              </a:path>
              <a:path w="8110855" h="5206365">
                <a:moveTo>
                  <a:pt x="8104632" y="12192"/>
                </a:moveTo>
                <a:lnTo>
                  <a:pt x="8098536" y="6096"/>
                </a:lnTo>
                <a:lnTo>
                  <a:pt x="8098536" y="12192"/>
                </a:lnTo>
                <a:lnTo>
                  <a:pt x="8104632" y="12192"/>
                </a:lnTo>
                <a:close/>
              </a:path>
              <a:path w="8110855" h="5206365">
                <a:moveTo>
                  <a:pt x="8104632" y="5192268"/>
                </a:moveTo>
                <a:lnTo>
                  <a:pt x="8104632" y="12192"/>
                </a:lnTo>
                <a:lnTo>
                  <a:pt x="8098536" y="12192"/>
                </a:lnTo>
                <a:lnTo>
                  <a:pt x="8098536" y="5192268"/>
                </a:lnTo>
                <a:lnTo>
                  <a:pt x="8104632" y="5192268"/>
                </a:lnTo>
                <a:close/>
              </a:path>
              <a:path w="8110855" h="5206365">
                <a:moveTo>
                  <a:pt x="8104632" y="5205984"/>
                </a:moveTo>
                <a:lnTo>
                  <a:pt x="8104632" y="5192268"/>
                </a:lnTo>
                <a:lnTo>
                  <a:pt x="8098536" y="5198364"/>
                </a:lnTo>
                <a:lnTo>
                  <a:pt x="8098536" y="5205984"/>
                </a:lnTo>
                <a:lnTo>
                  <a:pt x="8104632" y="5205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2313" y="692911"/>
            <a:ext cx="5093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Implementação de um</a:t>
            </a:r>
            <a:r>
              <a:rPr spc="60" dirty="0"/>
              <a:t> </a:t>
            </a:r>
            <a:r>
              <a:rPr i="1" spc="-5" dirty="0">
                <a:latin typeface="Arial"/>
                <a:cs typeface="Arial"/>
              </a:rPr>
              <a:t>Datapath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10" dirty="0"/>
              <a:t>DETI-UA,</a:t>
            </a:r>
            <a:r>
              <a:rPr spc="-20" dirty="0"/>
              <a:t> </a:t>
            </a:r>
            <a:r>
              <a:rPr spc="-5" dirty="0"/>
              <a:t>2019/20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5" dirty="0"/>
              <a:t>Arquitetura de Computadores</a:t>
            </a:r>
            <a:r>
              <a:rPr spc="-100" dirty="0"/>
              <a:t> </a:t>
            </a:r>
            <a:r>
              <a:rPr dirty="0"/>
              <a:t>I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1470"/>
              </a:lnSpc>
            </a:pPr>
            <a:r>
              <a:rPr spc="-10" dirty="0"/>
              <a:t>Aulas </a:t>
            </a:r>
            <a:r>
              <a:rPr spc="-15" dirty="0"/>
              <a:t>11,12,13 </a:t>
            </a:r>
            <a:r>
              <a:rPr dirty="0"/>
              <a:t>-</a:t>
            </a:r>
            <a:r>
              <a:rPr spc="-60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63941" y="1500631"/>
            <a:ext cx="72485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5080" indent="-181610">
              <a:lnSpc>
                <a:spcPct val="100000"/>
              </a:lnSpc>
              <a:spcBef>
                <a:spcPts val="100"/>
              </a:spcBef>
              <a:buChar char="•"/>
              <a:tabLst>
                <a:tab pos="194310" algn="l"/>
              </a:tabLst>
            </a:pPr>
            <a:r>
              <a:rPr sz="2000" spc="-5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unidades funcionais que constituem o </a:t>
            </a:r>
            <a:r>
              <a:rPr sz="2000" i="1" spc="-5" dirty="0">
                <a:latin typeface="Arial"/>
                <a:cs typeface="Arial"/>
              </a:rPr>
              <a:t>datapath </a:t>
            </a:r>
            <a:r>
              <a:rPr sz="2000" dirty="0">
                <a:latin typeface="Arial"/>
                <a:cs typeface="Arial"/>
              </a:rPr>
              <a:t>são de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dois  </a:t>
            </a:r>
            <a:r>
              <a:rPr sz="2000" spc="-5" dirty="0">
                <a:latin typeface="Arial"/>
                <a:cs typeface="Arial"/>
              </a:rPr>
              <a:t>tipos: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5128" y="2110840"/>
            <a:ext cx="627062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700"/>
              </a:spcBef>
              <a:buSzPct val="80000"/>
              <a:buFont typeface="Wingdings"/>
              <a:buChar char=""/>
              <a:tabLst>
                <a:tab pos="193040" algn="l"/>
              </a:tabLst>
            </a:pP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Elementos combinatórios </a:t>
            </a:r>
            <a:r>
              <a:rPr sz="2000" dirty="0">
                <a:latin typeface="Arial"/>
                <a:cs typeface="Arial"/>
              </a:rPr>
              <a:t>(por </a:t>
            </a:r>
            <a:r>
              <a:rPr sz="2000" spc="-5" dirty="0">
                <a:latin typeface="Arial"/>
                <a:cs typeface="Arial"/>
              </a:rPr>
              <a:t>exemplo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ALU)</a:t>
            </a:r>
            <a:endParaRPr sz="2000">
              <a:latin typeface="Arial"/>
              <a:cs typeface="Arial"/>
            </a:endParaRPr>
          </a:p>
          <a:p>
            <a:pPr marL="192405" marR="5080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193040" algn="l"/>
              </a:tabLst>
            </a:pP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Elementos de </a:t>
            </a:r>
            <a:r>
              <a:rPr sz="2000" b="1" dirty="0">
                <a:solidFill>
                  <a:srgbClr val="3232CC"/>
                </a:solidFill>
                <a:latin typeface="Arial"/>
                <a:cs typeface="Arial"/>
              </a:rPr>
              <a:t>estado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5" dirty="0">
                <a:latin typeface="Arial"/>
                <a:cs typeface="Arial"/>
              </a:rPr>
              <a:t>isto </a:t>
            </a:r>
            <a:r>
              <a:rPr sz="2000" dirty="0">
                <a:latin typeface="Arial"/>
                <a:cs typeface="Arial"/>
              </a:rPr>
              <a:t>é, que </a:t>
            </a:r>
            <a:r>
              <a:rPr sz="2000" spc="-5" dirty="0">
                <a:latin typeface="Arial"/>
                <a:cs typeface="Arial"/>
              </a:rPr>
              <a:t>têm </a:t>
            </a:r>
            <a:r>
              <a:rPr sz="2000" dirty="0">
                <a:latin typeface="Arial"/>
                <a:cs typeface="Arial"/>
              </a:rPr>
              <a:t>capacidade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 </a:t>
            </a:r>
            <a:r>
              <a:rPr sz="2000" spc="-5" dirty="0">
                <a:latin typeface="Arial"/>
                <a:cs typeface="Arial"/>
              </a:rPr>
              <a:t>armazenamento </a:t>
            </a:r>
            <a:r>
              <a:rPr sz="2000" dirty="0">
                <a:latin typeface="Arial"/>
                <a:cs typeface="Arial"/>
              </a:rPr>
              <a:t>(por </a:t>
            </a:r>
            <a:r>
              <a:rPr sz="2000" spc="-5" dirty="0">
                <a:latin typeface="Arial"/>
                <a:cs typeface="Arial"/>
              </a:rPr>
              <a:t>exemplo </a:t>
            </a:r>
            <a:r>
              <a:rPr sz="2000" dirty="0">
                <a:latin typeface="Arial"/>
                <a:cs typeface="Arial"/>
              </a:rPr>
              <a:t>os registos </a:t>
            </a:r>
            <a:r>
              <a:rPr sz="2000" spc="-5" dirty="0">
                <a:latin typeface="Arial"/>
                <a:cs typeface="Arial"/>
              </a:rPr>
              <a:t>internos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3941" y="3177640"/>
            <a:ext cx="698182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700"/>
              </a:spcBef>
              <a:buChar char="•"/>
              <a:tabLst>
                <a:tab pos="194310" algn="l"/>
              </a:tabLst>
            </a:pPr>
            <a:r>
              <a:rPr sz="2000" spc="5" dirty="0">
                <a:latin typeface="Arial"/>
                <a:cs typeface="Arial"/>
              </a:rPr>
              <a:t>Um </a:t>
            </a:r>
            <a:r>
              <a:rPr sz="2000" spc="-5" dirty="0">
                <a:latin typeface="Arial"/>
                <a:cs typeface="Arial"/>
              </a:rPr>
              <a:t>elemento </a:t>
            </a:r>
            <a:r>
              <a:rPr sz="2000" dirty="0">
                <a:latin typeface="Arial"/>
                <a:cs typeface="Arial"/>
              </a:rPr>
              <a:t>de estado possui, pelo menos, duas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entradas:</a:t>
            </a:r>
            <a:endParaRPr sz="2000">
              <a:latin typeface="Arial"/>
              <a:cs typeface="Arial"/>
            </a:endParaRPr>
          </a:p>
          <a:p>
            <a:pPr marL="553720" lvl="1" indent="-18034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Uma para os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dados </a:t>
            </a:r>
            <a:r>
              <a:rPr sz="2000" dirty="0">
                <a:latin typeface="Arial"/>
                <a:cs typeface="Arial"/>
              </a:rPr>
              <a:t>a serem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armazenados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31881" y="2347596"/>
            <a:ext cx="1178560" cy="8394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95"/>
              </a:spcBef>
            </a:pPr>
            <a:r>
              <a:rPr sz="1300" spc="15" dirty="0">
                <a:solidFill>
                  <a:srgbClr val="FF2600"/>
                </a:solidFill>
                <a:latin typeface="Arial"/>
                <a:cs typeface="Arial"/>
              </a:rPr>
              <a:t>elementos</a:t>
            </a:r>
            <a:r>
              <a:rPr sz="1300" spc="-3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com </a:t>
            </a:r>
            <a:r>
              <a:rPr sz="1300" spc="1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memoria,  exemplo  </a:t>
            </a:r>
            <a:r>
              <a:rPr sz="1300" spc="15" dirty="0">
                <a:solidFill>
                  <a:srgbClr val="FF2600"/>
                </a:solidFill>
                <a:latin typeface="Arial"/>
                <a:cs typeface="Arial"/>
              </a:rPr>
              <a:t>registos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289" y="3160396"/>
            <a:ext cx="678180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solidFill>
                  <a:srgbClr val="FF2600"/>
                </a:solidFill>
                <a:latin typeface="Arial"/>
                <a:cs typeface="Arial"/>
              </a:rPr>
              <a:t>internos.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07136" y="2397321"/>
            <a:ext cx="266700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+</a:t>
            </a:r>
            <a:r>
              <a:rPr sz="1300" spc="-6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a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96995" y="2600521"/>
            <a:ext cx="687070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memoria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68434" y="2803721"/>
            <a:ext cx="744220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solidFill>
                  <a:srgbClr val="FF2600"/>
                </a:solidFill>
                <a:latin typeface="Arial"/>
                <a:cs typeface="Arial"/>
              </a:rPr>
              <a:t>eterna</a:t>
            </a:r>
            <a:r>
              <a:rPr sz="1300" spc="-5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ao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53578" y="3006921"/>
            <a:ext cx="574040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cpu</a:t>
            </a:r>
            <a:r>
              <a:rPr sz="1300" spc="-6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300" spc="15" dirty="0">
                <a:solidFill>
                  <a:srgbClr val="FF2600"/>
                </a:solidFill>
                <a:latin typeface="Arial"/>
                <a:cs typeface="Arial"/>
              </a:rPr>
              <a:t>faz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15718" y="3210121"/>
            <a:ext cx="64960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300" spc="15" dirty="0" err="1">
                <a:solidFill>
                  <a:srgbClr val="FF2600"/>
                </a:solidFill>
                <a:latin typeface="Arial"/>
                <a:cs typeface="Arial"/>
              </a:rPr>
              <a:t>P</a:t>
            </a:r>
            <a:r>
              <a:rPr sz="1300" spc="15" dirty="0" err="1">
                <a:solidFill>
                  <a:srgbClr val="FF2600"/>
                </a:solidFill>
                <a:latin typeface="Arial"/>
                <a:cs typeface="Arial"/>
              </a:rPr>
              <a:t>arte</a:t>
            </a:r>
            <a:r>
              <a:rPr sz="1300" spc="-6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do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40040" y="3413321"/>
            <a:ext cx="800735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0" dirty="0">
                <a:solidFill>
                  <a:srgbClr val="FF2600"/>
                </a:solidFill>
                <a:latin typeface="Arial"/>
                <a:cs typeface="Arial"/>
              </a:rPr>
              <a:t>datapath</a:t>
            </a:r>
            <a:r>
              <a:rPr sz="1300" spc="-4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300" spc="15" dirty="0">
                <a:solidFill>
                  <a:srgbClr val="FF2600"/>
                </a:solidFill>
                <a:latin typeface="Arial"/>
                <a:cs typeface="Arial"/>
              </a:rPr>
              <a:t>*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63941" y="4015230"/>
            <a:ext cx="7709534" cy="245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3085" marR="622935" indent="-180340">
              <a:lnSpc>
                <a:spcPct val="100000"/>
              </a:lnSpc>
              <a:spcBef>
                <a:spcPts val="100"/>
              </a:spcBef>
              <a:buSzPct val="80000"/>
              <a:buFont typeface="Wingdings"/>
              <a:buChar char=""/>
              <a:tabLst>
                <a:tab pos="553720" algn="l"/>
              </a:tabLst>
            </a:pPr>
            <a:r>
              <a:rPr sz="2000" dirty="0">
                <a:latin typeface="Arial"/>
                <a:cs typeface="Arial"/>
              </a:rPr>
              <a:t>Outra para o </a:t>
            </a:r>
            <a:r>
              <a:rPr sz="2000" b="1" spc="-5" dirty="0">
                <a:solidFill>
                  <a:srgbClr val="3232CC"/>
                </a:solidFill>
                <a:latin typeface="Arial"/>
                <a:cs typeface="Arial"/>
              </a:rPr>
              <a:t>relógio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que </a:t>
            </a:r>
            <a:r>
              <a:rPr sz="2000" spc="-5" dirty="0">
                <a:latin typeface="Arial"/>
                <a:cs typeface="Arial"/>
              </a:rPr>
              <a:t>determina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instante </a:t>
            </a:r>
            <a:r>
              <a:rPr sz="2000" dirty="0">
                <a:latin typeface="Arial"/>
                <a:cs typeface="Arial"/>
              </a:rPr>
              <a:t>em que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os  dados são armazenados </a:t>
            </a:r>
            <a:r>
              <a:rPr sz="2000" spc="-5" dirty="0">
                <a:latin typeface="Arial"/>
                <a:cs typeface="Arial"/>
              </a:rPr>
              <a:t>(interface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síncrona)</a:t>
            </a:r>
          </a:p>
          <a:p>
            <a:pPr marL="193675" indent="-181610">
              <a:lnSpc>
                <a:spcPct val="100000"/>
              </a:lnSpc>
              <a:spcBef>
                <a:spcPts val="600"/>
              </a:spcBef>
              <a:buChar char="•"/>
              <a:tabLst>
                <a:tab pos="194310" algn="l"/>
              </a:tabLst>
            </a:pPr>
            <a:r>
              <a:rPr sz="2000" spc="5" dirty="0">
                <a:latin typeface="Arial"/>
                <a:cs typeface="Arial"/>
              </a:rPr>
              <a:t>Um </a:t>
            </a:r>
            <a:r>
              <a:rPr sz="2000" spc="-5" dirty="0">
                <a:latin typeface="Arial"/>
                <a:cs typeface="Arial"/>
              </a:rPr>
              <a:t>elemento </a:t>
            </a:r>
            <a:r>
              <a:rPr sz="2000" dirty="0">
                <a:latin typeface="Arial"/>
                <a:cs typeface="Arial"/>
              </a:rPr>
              <a:t>de estado pode ser </a:t>
            </a:r>
            <a:r>
              <a:rPr sz="2000" spc="-5" dirty="0">
                <a:latin typeface="Arial"/>
                <a:cs typeface="Arial"/>
              </a:rPr>
              <a:t>lido </a:t>
            </a:r>
            <a:r>
              <a:rPr sz="2000" dirty="0">
                <a:latin typeface="Arial"/>
                <a:cs typeface="Arial"/>
              </a:rPr>
              <a:t>em qualquer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momento</a:t>
            </a:r>
            <a:endParaRPr sz="2000" dirty="0">
              <a:latin typeface="Arial"/>
              <a:cs typeface="Arial"/>
            </a:endParaRPr>
          </a:p>
          <a:p>
            <a:pPr marL="193675" marR="99695" indent="-181610">
              <a:lnSpc>
                <a:spcPct val="100000"/>
              </a:lnSpc>
              <a:spcBef>
                <a:spcPts val="600"/>
              </a:spcBef>
              <a:buChar char="•"/>
              <a:tabLst>
                <a:tab pos="194310" algn="l"/>
              </a:tabLst>
            </a:pPr>
            <a:r>
              <a:rPr sz="2000" dirty="0">
                <a:latin typeface="Arial"/>
                <a:cs typeface="Arial"/>
              </a:rPr>
              <a:t>A saída de um </a:t>
            </a:r>
            <a:r>
              <a:rPr sz="2000" spc="-5" dirty="0">
                <a:latin typeface="Arial"/>
                <a:cs typeface="Arial"/>
              </a:rPr>
              <a:t>elemento </a:t>
            </a:r>
            <a:r>
              <a:rPr sz="2000" dirty="0">
                <a:latin typeface="Arial"/>
                <a:cs typeface="Arial"/>
              </a:rPr>
              <a:t>de estado disponibiliza a informação</a:t>
            </a:r>
            <a:r>
              <a:rPr sz="2000" spc="-3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  </a:t>
            </a:r>
            <a:r>
              <a:rPr sz="2000" spc="-5" dirty="0">
                <a:latin typeface="Arial"/>
                <a:cs typeface="Arial"/>
              </a:rPr>
              <a:t>foi </a:t>
            </a:r>
            <a:r>
              <a:rPr sz="2000" dirty="0">
                <a:latin typeface="Arial"/>
                <a:cs typeface="Arial"/>
              </a:rPr>
              <a:t>armazenada na </a:t>
            </a:r>
            <a:r>
              <a:rPr sz="2000" spc="-5" dirty="0">
                <a:latin typeface="Arial"/>
                <a:cs typeface="Arial"/>
              </a:rPr>
              <a:t>última </a:t>
            </a:r>
            <a:r>
              <a:rPr sz="2000" dirty="0">
                <a:latin typeface="Arial"/>
                <a:cs typeface="Arial"/>
              </a:rPr>
              <a:t>transição </a:t>
            </a:r>
            <a:r>
              <a:rPr sz="2000" spc="-5" dirty="0">
                <a:latin typeface="Arial"/>
                <a:cs typeface="Arial"/>
              </a:rPr>
              <a:t>ativa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relógio</a:t>
            </a:r>
          </a:p>
          <a:p>
            <a:pPr marL="2808605">
              <a:lnSpc>
                <a:spcPts val="1490"/>
              </a:lnSpc>
            </a:pP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tempos de </a:t>
            </a:r>
            <a:r>
              <a:rPr sz="1300" spc="15" dirty="0">
                <a:solidFill>
                  <a:srgbClr val="FF2600"/>
                </a:solidFill>
                <a:latin typeface="Arial"/>
                <a:cs typeface="Arial"/>
              </a:rPr>
              <a:t>set up, </a:t>
            </a:r>
            <a:r>
              <a:rPr sz="1300" spc="20" dirty="0">
                <a:solidFill>
                  <a:srgbClr val="FF2600"/>
                </a:solidFill>
                <a:latin typeface="Arial"/>
                <a:cs typeface="Arial"/>
              </a:rPr>
              <a:t>tempos de </a:t>
            </a:r>
            <a:r>
              <a:rPr sz="1300" spc="15" dirty="0">
                <a:solidFill>
                  <a:srgbClr val="FF2600"/>
                </a:solidFill>
                <a:latin typeface="Arial"/>
                <a:cs typeface="Arial"/>
              </a:rPr>
              <a:t>high to </a:t>
            </a:r>
            <a:r>
              <a:rPr sz="1300" spc="-5" dirty="0">
                <a:solidFill>
                  <a:srgbClr val="FF2600"/>
                </a:solidFill>
                <a:latin typeface="Arial"/>
                <a:cs typeface="Arial"/>
              </a:rPr>
              <a:t>low,</a:t>
            </a:r>
            <a:r>
              <a:rPr sz="1300" spc="-70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300" spc="15" dirty="0">
                <a:solidFill>
                  <a:srgbClr val="FF2600"/>
                </a:solidFill>
                <a:latin typeface="Arial"/>
                <a:cs typeface="Arial"/>
              </a:rPr>
              <a:t>etc./…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ts val="1910"/>
              </a:lnSpc>
              <a:spcBef>
                <a:spcPts val="710"/>
              </a:spcBef>
            </a:pPr>
            <a:r>
              <a:rPr sz="1600" spc="-5" dirty="0">
                <a:latin typeface="Arial"/>
                <a:cs typeface="Arial"/>
              </a:rPr>
              <a:t>(*) </a:t>
            </a:r>
            <a:r>
              <a:rPr sz="1600" spc="-10" dirty="0">
                <a:latin typeface="Arial"/>
                <a:cs typeface="Arial"/>
              </a:rPr>
              <a:t>Na </a:t>
            </a:r>
            <a:r>
              <a:rPr sz="1600" spc="-5" dirty="0">
                <a:latin typeface="Arial"/>
                <a:cs typeface="Arial"/>
              </a:rPr>
              <a:t>abordagem que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5" dirty="0">
                <a:latin typeface="Arial"/>
                <a:cs typeface="Arial"/>
              </a:rPr>
              <a:t>faz a seguir considera-se a memória externa ao CPU como  um elemento operativo integrante do </a:t>
            </a:r>
            <a:r>
              <a:rPr sz="1600" i="1" spc="-5" dirty="0">
                <a:latin typeface="Arial"/>
                <a:cs typeface="Arial"/>
              </a:rPr>
              <a:t>datapath </a:t>
            </a:r>
            <a:r>
              <a:rPr sz="1600" spc="-5" dirty="0">
                <a:latin typeface="Arial"/>
                <a:cs typeface="Arial"/>
              </a:rPr>
              <a:t>(elemento de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estado)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2556</TotalTime>
  <Words>6854</Words>
  <Application>Microsoft Macintosh PowerPoint</Application>
  <PresentationFormat>Custom</PresentationFormat>
  <Paragraphs>1518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Theme</vt:lpstr>
      <vt:lpstr>Aulas 11, 12 e 13</vt:lpstr>
      <vt:lpstr>Modelo de von Neumann</vt:lpstr>
      <vt:lpstr>PowerPoint Presentation</vt:lpstr>
      <vt:lpstr>Modelo de von Neumann</vt:lpstr>
      <vt:lpstr>Modelo de Harvard</vt:lpstr>
      <vt:lpstr>Modelo de Harvard</vt:lpstr>
      <vt:lpstr>von Neumann versus Harvard – resumo</vt:lpstr>
      <vt:lpstr>Implementação de um Datapath</vt:lpstr>
      <vt:lpstr>Implementação de um Datapath</vt:lpstr>
      <vt:lpstr>Implementação de um Datapath</vt:lpstr>
      <vt:lpstr>Implementação de um Datapath</vt:lpstr>
      <vt:lpstr>Implementação de um Datapath</vt:lpstr>
      <vt:lpstr>Implementação de um Datapath</vt:lpstr>
      <vt:lpstr>Implementação de um Datapath</vt:lpstr>
      <vt:lpstr>Implementação de um Datapath</vt:lpstr>
      <vt:lpstr>Implementação de um Datapath – Instruction Fetch</vt:lpstr>
      <vt:lpstr>Implementação de um Datapath – Instruction Fetch</vt:lpstr>
      <vt:lpstr>Implementação de um Datapath – Atualização do PC</vt:lpstr>
      <vt:lpstr>Implementação de um Datapath – Instruction Memory</vt:lpstr>
      <vt:lpstr>Implementação de um Datapath</vt:lpstr>
      <vt:lpstr>Implementação de um Datapath – instruções tipo R</vt:lpstr>
      <vt:lpstr>Implementação de um Datapath – instruções tipo R</vt:lpstr>
      <vt:lpstr>Banco de Registos</vt:lpstr>
      <vt:lpstr>Banco de registos (dual-port memory) – VHDL</vt:lpstr>
      <vt:lpstr>Banco de registos (dual-port memory) – VHDL</vt:lpstr>
      <vt:lpstr>Banco de registos – VHDL</vt:lpstr>
      <vt:lpstr>Banco de registos – VHDL</vt:lpstr>
      <vt:lpstr>Implementação de um Datapath – instruções tipo R</vt:lpstr>
      <vt:lpstr>Implementação de um Datapath – instruções tipo R</vt:lpstr>
      <vt:lpstr>Módulo para separação dos campos da instrução – VHDL</vt:lpstr>
      <vt:lpstr>Implementação de um Datapath (Instrução SW)</vt:lpstr>
      <vt:lpstr>Implementação de um Datapath (Instrução LW)</vt:lpstr>
      <vt:lpstr>Implementação de um Datapath (Instruções lw e sw)</vt:lpstr>
      <vt:lpstr>Módulo de extensão de sinal – VHDL</vt:lpstr>
      <vt:lpstr>Módulo de memória RAM – VHDL</vt:lpstr>
      <vt:lpstr>Módulo de memória RAM – VHDL</vt:lpstr>
      <vt:lpstr>Implementação de um Datapath (Instruções lw e sw)</vt:lpstr>
      <vt:lpstr>Implementação de um Datapath (Instruções lw e sw)</vt:lpstr>
      <vt:lpstr>Implementação de um Datapath (Instruções “imediatas”)</vt:lpstr>
      <vt:lpstr>Implementação de um Datapath (Instruções de branch)</vt:lpstr>
      <vt:lpstr>Implementação de um Datapath (Instruções de branch)</vt:lpstr>
      <vt:lpstr>Módulo "left shifter" – VHDL</vt:lpstr>
      <vt:lpstr>Implementação de um Datapath (Instruções de branch)</vt:lpstr>
      <vt:lpstr>Implementação de um Datapath – juntando tudo</vt:lpstr>
      <vt:lpstr>Implementação de um Datapath – juntando tudo</vt:lpstr>
      <vt:lpstr>Implementação de um Datapath – juntando tudo</vt:lpstr>
      <vt:lpstr>Implementação de um Datapath – juntando tudo</vt:lpstr>
      <vt:lpstr>Implementação de um Datapath – juntando tudo</vt:lpstr>
      <vt:lpstr>Implementação de um Datapath – juntando tudo</vt:lpstr>
      <vt:lpstr>Implementação de um Datapath – juntando tudo</vt:lpstr>
      <vt:lpstr>Implementação de um Datapath – juntando tudo</vt:lpstr>
      <vt:lpstr>Implementação de um Datapath – juntando tudo</vt:lpstr>
      <vt:lpstr>Implementação de um Datapath – juntando tudo</vt:lpstr>
      <vt:lpstr>Implementação de um Datapath – juntando tudo</vt:lpstr>
      <vt:lpstr>Datapath single-cycle completo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AC1-T-Aula11_12_13</dc:title>
  <dc:creator>Bernardo</dc:creator>
  <cp:lastModifiedBy>Bruno Aguiar</cp:lastModifiedBy>
  <cp:revision>6</cp:revision>
  <dcterms:created xsi:type="dcterms:W3CDTF">2019-12-05T17:04:11Z</dcterms:created>
  <dcterms:modified xsi:type="dcterms:W3CDTF">2019-12-07T17:07:00Z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2019-10-28T00:00:00Z</vt:filetime>
  </property>
  <property fmtid="{D5CDD505-2E9C-101B-9397-08002B2CF9AE}" pid="3" name="Creator">
    <vt:lpwstr>PDFCreator 3.2.0.11758</vt:lpwstr>
  </property>
  <property fmtid="{D5CDD505-2E9C-101B-9397-08002B2CF9AE}" pid="4" name="LastSaved">
    <vt:filetime>2019-12-05T00:00:00Z</vt:filetime>
  </property>
</Properties>
</file>