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5" r:id="rId4"/>
    <p:sldId id="260" r:id="rId5"/>
    <p:sldId id="288" r:id="rId6"/>
    <p:sldId id="292" r:id="rId7"/>
    <p:sldId id="298" r:id="rId8"/>
    <p:sldId id="261" r:id="rId9"/>
    <p:sldId id="262" r:id="rId10"/>
    <p:sldId id="263" r:id="rId11"/>
    <p:sldId id="328" r:id="rId12"/>
    <p:sldId id="322" r:id="rId13"/>
    <p:sldId id="323" r:id="rId14"/>
    <p:sldId id="324" r:id="rId15"/>
    <p:sldId id="325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27" r:id="rId26"/>
    <p:sldId id="31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FFFF00"/>
    <a:srgbClr val="800000"/>
    <a:srgbClr val="660066"/>
    <a:srgbClr val="003366"/>
    <a:srgbClr val="A50021"/>
    <a:srgbClr val="006600"/>
    <a:srgbClr val="99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9" autoAdjust="0"/>
    <p:restoredTop sz="94556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4ED6A-2778-45D9-B356-59D84217872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27BF8-AD94-44BF-8C06-D3FE8EFF0A1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2B406-161D-4A3D-AF09-D85E4DA381E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090F-5247-4F7B-8E0C-E24BCF4E720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02B98-B170-4F12-9B8E-55B69B00D89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C13BA-72EB-433B-A424-0111D28E2E2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79503-9B9F-4F29-97E0-318FB355CE1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D7CD3-0999-4D5F-8528-DA4727F2C79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9875-CE17-45DD-9E38-EA7E92705882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AFF09-005F-4C77-BFEB-601FCA6D7A9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625EB-9011-42A8-81DE-8100D287479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DB4BF-8863-4AA3-8BD5-E94FC04CDC9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31A54-83F5-4224-97AF-1B9529420FB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6A5B5-CA85-42AC-B3B9-4FE11256D5E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C9041-B518-4533-9BB6-0D593CFBEBED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4FA38-D9F1-449E-A3B5-05E6545D2BE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AAE2A-4749-46B5-BCD9-54003DCF9C5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C6B8A-0A77-4FBF-9DE6-EE1B0F8A533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1717F-A1A9-417C-9AFF-6090E680F76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860E6-8A13-4AF3-8024-3A32B0E843C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88B06-5FF3-490A-8DD3-E5CB2B4F69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34A9E-F31C-4199-A5C5-B865E095AE6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7E63E-02DB-4406-A3B8-BD05CF94375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hyperlink" Target="http://www.captec-group.com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://pc.watch.impress.co.jp/docs/column/" TargetMode="Externa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0.jpeg"/><Relationship Id="rId5" Type="http://schemas.openxmlformats.org/officeDocument/2006/relationships/image" Target="../media/image7.jpe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.doc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Microsoft_Word_97_-_2003_Document3.doc"/><Relationship Id="rId5" Type="http://schemas.openxmlformats.org/officeDocument/2006/relationships/oleObject" Target="../embeddings/Microsoft_Word_97_-_2003_Document1.doc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www/declaracao_t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PT" dirty="0" smtClean="0"/>
              <a:t>Introdução aos Sistemas Digitais,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Apresentação da disciplina</a:t>
            </a:r>
          </a:p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Introdução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aos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digitais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de numeração</a:t>
            </a:r>
            <a:endParaRPr lang="pt-PT" sz="3600" i="1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5" name="WordArt 8"/>
          <p:cNvSpPr>
            <a:spLocks noChangeArrowheads="1" noChangeShapeType="1" noTextEdit="1"/>
          </p:cNvSpPr>
          <p:nvPr/>
        </p:nvSpPr>
        <p:spPr bwMode="auto">
          <a:xfrm>
            <a:off x="3203575" y="2493144"/>
            <a:ext cx="2305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Aula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" y="1340768"/>
            <a:ext cx="6275242" cy="510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Página</a:t>
            </a:r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da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disciplina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908720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://elearning.ua.pt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pt-PT" dirty="0"/>
          </a:p>
        </p:txBody>
      </p:sp>
      <p:sp>
        <p:nvSpPr>
          <p:cNvPr id="9" name="Oval Callout 8"/>
          <p:cNvSpPr/>
          <p:nvPr/>
        </p:nvSpPr>
        <p:spPr>
          <a:xfrm>
            <a:off x="6811338" y="2780930"/>
            <a:ext cx="2304256" cy="1512168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2"/>
                </a:solidFill>
              </a:rPr>
              <a:t>Consultar o guião da disciplina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Curved Connector 7"/>
          <p:cNvCxnSpPr>
            <a:endCxn id="9" idx="8"/>
          </p:cNvCxnSpPr>
          <p:nvPr/>
        </p:nvCxnSpPr>
        <p:spPr>
          <a:xfrm>
            <a:off x="4355976" y="3843558"/>
            <a:ext cx="3127444" cy="638561"/>
          </a:xfrm>
          <a:prstGeom prst="curvedConnector4">
            <a:avLst>
              <a:gd name="adj1" fmla="val 39255"/>
              <a:gd name="adj2" fmla="val 195891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11960" y="1112222"/>
            <a:ext cx="2520777" cy="1872208"/>
            <a:chOff x="4572000" y="1124744"/>
            <a:chExt cx="2520777" cy="1872208"/>
          </a:xfrm>
        </p:grpSpPr>
        <p:sp>
          <p:nvSpPr>
            <p:cNvPr id="31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651475" y="1124744"/>
              <a:ext cx="720725" cy="2174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Placa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pic>
          <p:nvPicPr>
            <p:cNvPr id="64595" name="Picture 83" descr="http://www.gigabyte.com/fileupload/product/2/3527/3246_m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394677"/>
              <a:ext cx="1944713" cy="160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4572000" y="2204864"/>
              <a:ext cx="619773" cy="0"/>
            </a:xfrm>
            <a:prstGeom prst="straightConnector1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8" name="Group 17"/>
          <p:cNvGrpSpPr/>
          <p:nvPr/>
        </p:nvGrpSpPr>
        <p:grpSpPr>
          <a:xfrm>
            <a:off x="5999485" y="1040214"/>
            <a:ext cx="3000499" cy="1655539"/>
            <a:chOff x="6143501" y="1052736"/>
            <a:chExt cx="3000499" cy="1655539"/>
          </a:xfrm>
        </p:grpSpPr>
        <p:pic>
          <p:nvPicPr>
            <p:cNvPr id="64597" name="Picture 85" descr="http://www.legitreviews.com/images/reviews/1484/Nehalem_Die_callou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271" y="1424812"/>
              <a:ext cx="1999729" cy="128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17" name="Oval 53"/>
            <p:cNvSpPr>
              <a:spLocks noChangeArrowheads="1"/>
            </p:cNvSpPr>
            <p:nvPr/>
          </p:nvSpPr>
          <p:spPr bwMode="auto">
            <a:xfrm>
              <a:off x="6143501" y="1907821"/>
              <a:ext cx="360363" cy="360362"/>
            </a:xfrm>
            <a:prstGeom prst="ellipse">
              <a:avLst/>
            </a:prstGeom>
            <a:noFill/>
            <a:ln w="28575">
              <a:solidFill>
                <a:srgbClr val="FFFF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092379" y="1052736"/>
              <a:ext cx="2016125" cy="2873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Circuito</a:t>
              </a: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 </a:t>
              </a:r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integrado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sp>
          <p:nvSpPr>
            <p:cNvPr id="3101" name="Line 51"/>
            <p:cNvSpPr>
              <a:spLocks noChangeShapeType="1"/>
            </p:cNvSpPr>
            <p:nvPr/>
          </p:nvSpPr>
          <p:spPr bwMode="auto">
            <a:xfrm>
              <a:off x="6299697" y="2275433"/>
              <a:ext cx="864692" cy="43284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52"/>
            <p:cNvSpPr>
              <a:spLocks noChangeShapeType="1"/>
            </p:cNvSpPr>
            <p:nvPr/>
          </p:nvSpPr>
          <p:spPr bwMode="auto">
            <a:xfrm flipV="1">
              <a:off x="6156821" y="1449388"/>
              <a:ext cx="1007567" cy="46727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8517" y="2924944"/>
            <a:ext cx="3765491" cy="3456384"/>
            <a:chOff x="822805" y="3212976"/>
            <a:chExt cx="3765491" cy="3456384"/>
          </a:xfrm>
        </p:grpSpPr>
        <p:pic>
          <p:nvPicPr>
            <p:cNvPr id="41" name="Picture 19" descr="http://upload.wikimedia.org/wikipedia/commons/thumb/9/93/Moores_law_(1970-2011).PNG/257px-Moores_law_(1970-201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5" y="3212976"/>
              <a:ext cx="3461163" cy="3232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971600" y="6407750"/>
              <a:ext cx="36166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http://pc.watch.impress.co.jp/docs/column</a:t>
              </a:r>
              <a:r>
                <a:rPr lang="en-GB" sz="1100" dirty="0" smtClean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08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8405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Como construir sistemas complexos?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7950" y="981076"/>
            <a:ext cx="2381250" cy="1814513"/>
            <a:chOff x="340" y="618"/>
            <a:chExt cx="1500" cy="1143"/>
          </a:xfrm>
        </p:grpSpPr>
        <p:pic>
          <p:nvPicPr>
            <p:cNvPr id="3103" name="Picture 6" descr="j028575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40" y="981"/>
              <a:ext cx="127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40" y="618"/>
              <a:ext cx="1500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Sistema </a:t>
              </a:r>
              <a:endParaRPr lang="en-US" sz="2000" kern="10" spc="4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2000" kern="10" spc="400" dirty="0" err="1" smtClean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computacional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524750" y="2348880"/>
            <a:ext cx="1006475" cy="2881313"/>
            <a:chOff x="4740" y="1480"/>
            <a:chExt cx="634" cy="1815"/>
          </a:xfrm>
        </p:grpSpPr>
        <p:sp>
          <p:nvSpPr>
            <p:cNvPr id="309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85" y="3158"/>
              <a:ext cx="589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Módulo</a:t>
              </a:r>
            </a:p>
          </p:txBody>
        </p:sp>
        <p:graphicFrame>
          <p:nvGraphicFramePr>
            <p:cNvPr id="3075" name="Object 43"/>
            <p:cNvGraphicFramePr>
              <a:graphicFrameLocks noChangeAspect="1"/>
            </p:cNvGraphicFramePr>
            <p:nvPr/>
          </p:nvGraphicFramePr>
          <p:xfrm>
            <a:off x="4740" y="2750"/>
            <a:ext cx="3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6" name="Photo Editor Photo" r:id="rId9" imgW="581106" imgH="533474" progId="">
                    <p:embed/>
                  </p:oleObj>
                </mc:Choice>
                <mc:Fallback>
                  <p:oleObj name="Photo Editor Photo" r:id="rId9" imgW="581106" imgH="53347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50"/>
                          <a:ext cx="36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Line 54"/>
            <p:cNvSpPr>
              <a:spLocks noChangeShapeType="1"/>
            </p:cNvSpPr>
            <p:nvPr/>
          </p:nvSpPr>
          <p:spPr bwMode="auto">
            <a:xfrm flipH="1">
              <a:off x="5103" y="1480"/>
              <a:ext cx="136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55"/>
            <p:cNvSpPr>
              <a:spLocks noChangeShapeType="1"/>
            </p:cNvSpPr>
            <p:nvPr/>
          </p:nvSpPr>
          <p:spPr bwMode="auto">
            <a:xfrm flipH="1">
              <a:off x="4740" y="1480"/>
              <a:ext cx="272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1691680" y="1700213"/>
            <a:ext cx="287338" cy="1008062"/>
          </a:xfrm>
          <a:prstGeom prst="ellips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4932363" y="3644900"/>
            <a:ext cx="2603500" cy="1944688"/>
            <a:chOff x="3107" y="2296"/>
            <a:chExt cx="1640" cy="1225"/>
          </a:xfrm>
        </p:grpSpPr>
        <p:sp>
          <p:nvSpPr>
            <p:cNvPr id="3089" name="Rectangle 74"/>
            <p:cNvSpPr>
              <a:spLocks noChangeArrowheads="1"/>
            </p:cNvSpPr>
            <p:nvPr/>
          </p:nvSpPr>
          <p:spPr bwMode="auto">
            <a:xfrm>
              <a:off x="3107" y="2296"/>
              <a:ext cx="1406" cy="1225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75"/>
            <p:cNvSpPr>
              <a:spLocks noChangeShapeType="1"/>
            </p:cNvSpPr>
            <p:nvPr/>
          </p:nvSpPr>
          <p:spPr bwMode="auto">
            <a:xfrm flipH="1" flipV="1">
              <a:off x="4520" y="2296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76"/>
            <p:cNvSpPr>
              <a:spLocks noChangeShapeType="1"/>
            </p:cNvSpPr>
            <p:nvPr/>
          </p:nvSpPr>
          <p:spPr bwMode="auto">
            <a:xfrm flipH="1">
              <a:off x="4520" y="3067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354" y="2977"/>
              <a:ext cx="1023" cy="4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Tecnologia de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implementação</a:t>
              </a:r>
            </a:p>
          </p:txBody>
        </p:sp>
        <p:sp>
          <p:nvSpPr>
            <p:cNvPr id="309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762" y="2704"/>
              <a:ext cx="14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+</a:t>
              </a:r>
            </a:p>
          </p:txBody>
        </p:sp>
        <p:sp>
          <p:nvSpPr>
            <p:cNvPr id="309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535" y="2432"/>
              <a:ext cx="60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Função</a:t>
              </a:r>
            </a:p>
          </p:txBody>
        </p:sp>
        <p:sp>
          <p:nvSpPr>
            <p:cNvPr id="3095" name="Rectangle 93"/>
            <p:cNvSpPr>
              <a:spLocks noChangeArrowheads="1"/>
            </p:cNvSpPr>
            <p:nvPr/>
          </p:nvSpPr>
          <p:spPr bwMode="auto">
            <a:xfrm>
              <a:off x="4384" y="2341"/>
              <a:ext cx="136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6" name="WordArt 63"/>
          <p:cNvSpPr>
            <a:spLocks noChangeArrowheads="1" noChangeShapeType="1" noTextEdit="1"/>
          </p:cNvSpPr>
          <p:nvPr/>
        </p:nvSpPr>
        <p:spPr bwMode="auto">
          <a:xfrm>
            <a:off x="226632" y="2924944"/>
            <a:ext cx="1582738" cy="217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spc="40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Lei de Moore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35696" y="1280073"/>
            <a:ext cx="2580306" cy="1860895"/>
            <a:chOff x="2124397" y="1292595"/>
            <a:chExt cx="2580306" cy="1860895"/>
          </a:xfrm>
        </p:grpSpPr>
        <p:sp>
          <p:nvSpPr>
            <p:cNvPr id="3106" name="Line 48"/>
            <p:cNvSpPr>
              <a:spLocks noChangeShapeType="1"/>
            </p:cNvSpPr>
            <p:nvPr/>
          </p:nvSpPr>
          <p:spPr bwMode="auto">
            <a:xfrm flipV="1">
              <a:off x="2124397" y="1484313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49"/>
            <p:cNvSpPr>
              <a:spLocks noChangeShapeType="1"/>
            </p:cNvSpPr>
            <p:nvPr/>
          </p:nvSpPr>
          <p:spPr bwMode="auto">
            <a:xfrm>
              <a:off x="2124397" y="2708275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4593" name="Picture 81" descr="http://www.avadirect.com/images/showroom/356794_3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292595"/>
              <a:ext cx="1860895" cy="186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07340" y="3445932"/>
            <a:ext cx="4164661" cy="2974086"/>
            <a:chOff x="407340" y="3445932"/>
            <a:chExt cx="4164661" cy="2974086"/>
          </a:xfrm>
        </p:grpSpPr>
        <p:pic>
          <p:nvPicPr>
            <p:cNvPr id="64526" name="Picture 14" descr="Moore's_Law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40" y="3445932"/>
              <a:ext cx="4164661" cy="271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71600" y="6158408"/>
              <a:ext cx="2787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13"/>
                </a:rPr>
                <a:t>http://www.captec-group.com/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7956375" y="2276872"/>
            <a:ext cx="360537" cy="275286"/>
          </a:xfrm>
          <a:prstGeom prst="ellipse">
            <a:avLst/>
          </a:prstGeom>
          <a:noFill/>
          <a:ln w="28575">
            <a:solidFill>
              <a:srgbClr val="FFFF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5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8313" y="974725"/>
            <a:ext cx="7775575" cy="5046664"/>
            <a:chOff x="295" y="614"/>
            <a:chExt cx="4898" cy="3179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95" y="614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Sistemas analógicos</a:t>
              </a:r>
              <a:r>
                <a:rPr lang="pt-PT">
                  <a:solidFill>
                    <a:srgbClr val="000066"/>
                  </a:solidFill>
                </a:rPr>
                <a:t> processam sinais que variam no tempo e podem tomar qualquer valor dentro de uma gama.</a:t>
              </a:r>
            </a:p>
          </p:txBody>
        </p:sp>
        <p:pic>
          <p:nvPicPr>
            <p:cNvPr id="24586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" y="2469"/>
              <a:ext cx="1720" cy="1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3" y="1700213"/>
            <a:ext cx="7775575" cy="4176713"/>
            <a:chOff x="295" y="1071"/>
            <a:chExt cx="4898" cy="2631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5" y="1071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003366"/>
                  </a:solidFill>
                </a:rPr>
                <a:t>Em</a:t>
              </a: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sistemas digitais</a:t>
              </a:r>
              <a:r>
                <a:rPr lang="pt-PT" dirty="0">
                  <a:solidFill>
                    <a:srgbClr val="000066"/>
                  </a:solidFill>
                </a:rPr>
                <a:t> sinais são modelados como se tomassem sempre um dos (dois) valores discretos.</a:t>
              </a:r>
            </a:p>
          </p:txBody>
        </p:sp>
        <p:pic>
          <p:nvPicPr>
            <p:cNvPr id="24584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6" y="2360"/>
              <a:ext cx="1900" cy="1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284663" y="2204864"/>
            <a:ext cx="3671887" cy="14773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reprodução de resultados;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facilidade de </a:t>
            </a:r>
            <a:r>
              <a:rPr lang="pt-PT" dirty="0" smtClean="0">
                <a:solidFill>
                  <a:srgbClr val="003366"/>
                </a:solidFill>
              </a:rPr>
              <a:t>projeto;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 smtClean="0">
                <a:solidFill>
                  <a:srgbClr val="003366"/>
                </a:solidFill>
              </a:rPr>
              <a:t>programabilidade;</a:t>
            </a:r>
            <a:endParaRPr lang="pt-PT" dirty="0">
              <a:solidFill>
                <a:srgbClr val="003366"/>
              </a:solidFill>
            </a:endParaRP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desempenho;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precisão;</a:t>
            </a:r>
          </a:p>
        </p:txBody>
      </p:sp>
    </p:spTree>
    <p:extLst>
      <p:ext uri="{BB962C8B-B14F-4D97-AF65-F5344CB8AC3E}">
        <p14:creationId xmlns:p14="http://schemas.microsoft.com/office/powerpoint/2010/main" val="40503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240087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Booleana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Sistemas digitais binários usam dois valores discretos: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92138" y="15049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258888" y="14843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LOW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HIGH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700338" y="148431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desligado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ligado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43438" y="148431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FALSE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TRUE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72225" y="14843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 volts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5 volts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8313" y="2182813"/>
            <a:ext cx="794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/>
              <a:t>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Booleana</a:t>
            </a:r>
            <a:r>
              <a:rPr lang="pt-PT"/>
              <a:t> fornece a base matemática rigorosa baseada em lógica.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19113" y="275748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Variáveis</a:t>
            </a:r>
            <a:r>
              <a:rPr lang="pt-PT"/>
              <a:t> – sinais lógicos</a:t>
            </a:r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39750" y="3392488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Valores</a:t>
            </a:r>
            <a:r>
              <a:rPr lang="pt-PT"/>
              <a:t> – 0 e 1 (se uma expressão lógica é falsa, então toma o valor 0; caso seja verdadeira, então toma o valor 1)</a:t>
            </a:r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39750" y="4027488"/>
            <a:ext cx="311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Operações</a:t>
            </a:r>
            <a:r>
              <a:rPr lang="pt-PT"/>
              <a:t> – AND, OR, NOT</a:t>
            </a:r>
            <a:endParaRPr 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900113" y="4630738"/>
          <a:ext cx="167163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Document" r:id="rId5" imgW="5630384" imgH="1524977" progId="Word.Document.8">
                  <p:embed/>
                </p:oleObj>
              </mc:Choice>
              <mc:Fallback>
                <p:oleObj name="Document" r:id="rId5" imgW="5630384" imgH="1524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900113" y="4630738"/>
                        <a:ext cx="1671637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478213" y="4629150"/>
          <a:ext cx="18859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Document" r:id="rId8" imgW="5630384" imgH="1362164" progId="Word.Document.8">
                  <p:embed/>
                </p:oleObj>
              </mc:Choice>
              <mc:Fallback>
                <p:oleObj name="Document" r:id="rId8" imgW="5630384" imgH="1362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3478213" y="4629150"/>
                        <a:ext cx="188595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154738" y="4614863"/>
          <a:ext cx="14414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Document" r:id="rId11" imgW="5630384" imgH="1026116" progId="Word.Document.8">
                  <p:embed/>
                </p:oleObj>
              </mc:Choice>
              <mc:Fallback>
                <p:oleObj name="Document" r:id="rId11" imgW="5630384" imgH="1026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8006"/>
                      <a:stretch>
                        <a:fillRect/>
                      </a:stretch>
                    </p:blipFill>
                    <p:spPr bwMode="auto">
                      <a:xfrm>
                        <a:off x="6154738" y="4614863"/>
                        <a:ext cx="14414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16394" grpId="0"/>
      <p:bldP spid="16395" grpId="0"/>
      <p:bldP spid="16396" grpId="0"/>
      <p:bldP spid="16397" grpId="0"/>
      <p:bldP spid="16398" grpId="0"/>
      <p:bldP spid="16400" grpId="0"/>
      <p:bldP spid="16401" grpId="0"/>
      <p:bldP spid="164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382962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Realidade física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Componentes </a:t>
            </a:r>
            <a:r>
              <a:rPr lang="pt-PT" dirty="0" smtClean="0">
                <a:solidFill>
                  <a:srgbClr val="003366"/>
                </a:solidFill>
              </a:rPr>
              <a:t>eletrónicos </a:t>
            </a:r>
            <a:r>
              <a:rPr lang="pt-PT" dirty="0">
                <a:solidFill>
                  <a:srgbClr val="003366"/>
                </a:solidFill>
              </a:rPr>
              <a:t>físicos, usados para construir sistemas digitais, são contínuos, não discretos.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68313" y="1773238"/>
            <a:ext cx="7704137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Consequentemente, as transições de estado lógico não são instantâneas, podendo-se observar valores intermédios de curta duração.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68313" y="2565400"/>
            <a:ext cx="7704137" cy="915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Sendo assim, a álgebra Booleana descreve o comportamento de sistemas digitais em regime estacionário e não </a:t>
            </a:r>
            <a:r>
              <a:rPr lang="pt-PT" smtClean="0">
                <a:solidFill>
                  <a:srgbClr val="003366"/>
                </a:solidFill>
              </a:rPr>
              <a:t>reflete </a:t>
            </a:r>
            <a:r>
              <a:rPr lang="pt-PT">
                <a:solidFill>
                  <a:srgbClr val="003366"/>
                </a:solidFill>
              </a:rPr>
              <a:t>o </a:t>
            </a:r>
            <a:r>
              <a:rPr lang="pt-PT" smtClean="0">
                <a:solidFill>
                  <a:srgbClr val="003366"/>
                </a:solidFill>
              </a:rPr>
              <a:t>aspeto </a:t>
            </a:r>
            <a:r>
              <a:rPr lang="pt-PT">
                <a:solidFill>
                  <a:srgbClr val="003366"/>
                </a:solidFill>
              </a:rPr>
              <a:t>dinâmico correspondente ao seu comportamento variante no tempo.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11188" y="36925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11188" y="4083050"/>
            <a:ext cx="389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Comportamento de uma porta NOT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508625" y="3736975"/>
            <a:ext cx="2582863" cy="2417763"/>
            <a:chOff x="3470" y="2354"/>
            <a:chExt cx="1627" cy="1523"/>
          </a:xfrm>
        </p:grpSpPr>
        <p:sp>
          <p:nvSpPr>
            <p:cNvPr id="25612" name="Rectangle 26"/>
            <p:cNvSpPr>
              <a:spLocks noChangeArrowheads="1"/>
            </p:cNvSpPr>
            <p:nvPr/>
          </p:nvSpPr>
          <p:spPr bwMode="auto">
            <a:xfrm>
              <a:off x="4457" y="3504"/>
              <a:ext cx="480" cy="198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Rectangle 27"/>
            <p:cNvSpPr>
              <a:spLocks noChangeArrowheads="1"/>
            </p:cNvSpPr>
            <p:nvPr/>
          </p:nvSpPr>
          <p:spPr bwMode="auto">
            <a:xfrm>
              <a:off x="3763" y="2513"/>
              <a:ext cx="414" cy="1189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4" name="Group 30"/>
            <p:cNvGrpSpPr>
              <a:grpSpLocks/>
            </p:cNvGrpSpPr>
            <p:nvPr/>
          </p:nvGrpSpPr>
          <p:grpSpPr bwMode="auto">
            <a:xfrm>
              <a:off x="3470" y="3015"/>
              <a:ext cx="235" cy="149"/>
              <a:chOff x="3470" y="3015"/>
              <a:chExt cx="235" cy="149"/>
            </a:xfrm>
          </p:grpSpPr>
          <p:sp>
            <p:nvSpPr>
              <p:cNvPr id="25626" name="Rectangle 28"/>
              <p:cNvSpPr>
                <a:spLocks noChangeArrowheads="1"/>
              </p:cNvSpPr>
              <p:nvPr/>
            </p:nvSpPr>
            <p:spPr bwMode="auto">
              <a:xfrm>
                <a:off x="3470" y="3015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7" name="Rectangle 29"/>
              <p:cNvSpPr>
                <a:spLocks noChangeArrowheads="1"/>
              </p:cNvSpPr>
              <p:nvPr/>
            </p:nvSpPr>
            <p:spPr bwMode="auto">
              <a:xfrm>
                <a:off x="3537" y="3068"/>
                <a:ext cx="16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Out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15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0" y="2367"/>
              <a:ext cx="4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6" name="Freeform 32"/>
            <p:cNvSpPr>
              <a:spLocks/>
            </p:cNvSpPr>
            <p:nvPr/>
          </p:nvSpPr>
          <p:spPr bwMode="auto">
            <a:xfrm>
              <a:off x="3750" y="2354"/>
              <a:ext cx="40" cy="53"/>
            </a:xfrm>
            <a:custGeom>
              <a:avLst/>
              <a:gdLst>
                <a:gd name="T0" fmla="*/ 13 w 40"/>
                <a:gd name="T1" fmla="*/ 0 h 53"/>
                <a:gd name="T2" fmla="*/ 27 w 40"/>
                <a:gd name="T3" fmla="*/ 40 h 53"/>
                <a:gd name="T4" fmla="*/ 40 w 40"/>
                <a:gd name="T5" fmla="*/ 53 h 53"/>
                <a:gd name="T6" fmla="*/ 27 w 40"/>
                <a:gd name="T7" fmla="*/ 53 h 53"/>
                <a:gd name="T8" fmla="*/ 13 w 40"/>
                <a:gd name="T9" fmla="*/ 53 h 53"/>
                <a:gd name="T10" fmla="*/ 0 w 40"/>
                <a:gd name="T11" fmla="*/ 53 h 53"/>
                <a:gd name="T12" fmla="*/ 0 w 40"/>
                <a:gd name="T13" fmla="*/ 27 h 53"/>
                <a:gd name="T14" fmla="*/ 13 w 40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53"/>
                <a:gd name="T26" fmla="*/ 40 w 40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53">
                  <a:moveTo>
                    <a:pt x="13" y="0"/>
                  </a:moveTo>
                  <a:lnTo>
                    <a:pt x="27" y="40"/>
                  </a:lnTo>
                  <a:lnTo>
                    <a:pt x="40" y="53"/>
                  </a:lnTo>
                  <a:lnTo>
                    <a:pt x="27" y="53"/>
                  </a:lnTo>
                  <a:lnTo>
                    <a:pt x="13" y="53"/>
                  </a:lnTo>
                  <a:lnTo>
                    <a:pt x="0" y="53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Rectangle 33"/>
            <p:cNvSpPr>
              <a:spLocks noChangeArrowheads="1"/>
            </p:cNvSpPr>
            <p:nvPr/>
          </p:nvSpPr>
          <p:spPr bwMode="auto">
            <a:xfrm>
              <a:off x="3603" y="2460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8" name="Rectangle 34"/>
            <p:cNvSpPr>
              <a:spLocks noChangeArrowheads="1"/>
            </p:cNvSpPr>
            <p:nvPr/>
          </p:nvSpPr>
          <p:spPr bwMode="auto">
            <a:xfrm>
              <a:off x="3670" y="3702"/>
              <a:ext cx="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9" name="Rectangle 35"/>
            <p:cNvSpPr>
              <a:spLocks noChangeArrowheads="1"/>
            </p:cNvSpPr>
            <p:nvPr/>
          </p:nvSpPr>
          <p:spPr bwMode="auto">
            <a:xfrm>
              <a:off x="4777" y="3715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5620" name="Group 38"/>
            <p:cNvGrpSpPr>
              <a:grpSpLocks/>
            </p:cNvGrpSpPr>
            <p:nvPr/>
          </p:nvGrpSpPr>
          <p:grpSpPr bwMode="auto">
            <a:xfrm>
              <a:off x="4177" y="3728"/>
              <a:ext cx="190" cy="149"/>
              <a:chOff x="4177" y="3728"/>
              <a:chExt cx="190" cy="149"/>
            </a:xfrm>
          </p:grpSpPr>
          <p:sp>
            <p:nvSpPr>
              <p:cNvPr id="25624" name="Rectangle 36"/>
              <p:cNvSpPr>
                <a:spLocks noChangeArrowheads="1"/>
              </p:cNvSpPr>
              <p:nvPr/>
            </p:nvSpPr>
            <p:spPr bwMode="auto">
              <a:xfrm>
                <a:off x="4177" y="3728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5" name="Rectangle 37"/>
              <p:cNvSpPr>
                <a:spLocks noChangeArrowheads="1"/>
              </p:cNvSpPr>
              <p:nvPr/>
            </p:nvSpPr>
            <p:spPr bwMode="auto">
              <a:xfrm>
                <a:off x="4257" y="3781"/>
                <a:ext cx="11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In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21" name="Picture 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3" y="3662"/>
              <a:ext cx="54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2" name="Freeform 51"/>
            <p:cNvSpPr>
              <a:spLocks/>
            </p:cNvSpPr>
            <p:nvPr/>
          </p:nvSpPr>
          <p:spPr bwMode="auto">
            <a:xfrm>
              <a:off x="5043" y="3662"/>
              <a:ext cx="54" cy="40"/>
            </a:xfrm>
            <a:custGeom>
              <a:avLst/>
              <a:gdLst>
                <a:gd name="T0" fmla="*/ 40 w 54"/>
                <a:gd name="T1" fmla="*/ 27 h 40"/>
                <a:gd name="T2" fmla="*/ 14 w 54"/>
                <a:gd name="T3" fmla="*/ 27 h 40"/>
                <a:gd name="T4" fmla="*/ 0 w 54"/>
                <a:gd name="T5" fmla="*/ 40 h 40"/>
                <a:gd name="T6" fmla="*/ 0 w 54"/>
                <a:gd name="T7" fmla="*/ 27 h 40"/>
                <a:gd name="T8" fmla="*/ 0 w 54"/>
                <a:gd name="T9" fmla="*/ 13 h 40"/>
                <a:gd name="T10" fmla="*/ 0 w 54"/>
                <a:gd name="T11" fmla="*/ 0 h 40"/>
                <a:gd name="T12" fmla="*/ 14 w 54"/>
                <a:gd name="T13" fmla="*/ 0 h 40"/>
                <a:gd name="T14" fmla="*/ 54 w 54"/>
                <a:gd name="T15" fmla="*/ 13 h 40"/>
                <a:gd name="T16" fmla="*/ 40 w 54"/>
                <a:gd name="T17" fmla="*/ 2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40"/>
                <a:gd name="T29" fmla="*/ 54 w 5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40">
                  <a:moveTo>
                    <a:pt x="40" y="27"/>
                  </a:moveTo>
                  <a:lnTo>
                    <a:pt x="14" y="27"/>
                  </a:lnTo>
                  <a:lnTo>
                    <a:pt x="0" y="40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4" y="13"/>
                  </a:lnTo>
                  <a:lnTo>
                    <a:pt x="40" y="2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52"/>
            <p:cNvSpPr>
              <a:spLocks/>
            </p:cNvSpPr>
            <p:nvPr/>
          </p:nvSpPr>
          <p:spPr bwMode="auto">
            <a:xfrm>
              <a:off x="3763" y="2381"/>
              <a:ext cx="1294" cy="1308"/>
            </a:xfrm>
            <a:custGeom>
              <a:avLst/>
              <a:gdLst>
                <a:gd name="T0" fmla="*/ 1294 w 1294"/>
                <a:gd name="T1" fmla="*/ 1308 h 1308"/>
                <a:gd name="T2" fmla="*/ 0 w 1294"/>
                <a:gd name="T3" fmla="*/ 1308 h 1308"/>
                <a:gd name="T4" fmla="*/ 0 w 1294"/>
                <a:gd name="T5" fmla="*/ 0 h 1308"/>
                <a:gd name="T6" fmla="*/ 0 60000 65536"/>
                <a:gd name="T7" fmla="*/ 0 60000 65536"/>
                <a:gd name="T8" fmla="*/ 0 60000 65536"/>
                <a:gd name="T9" fmla="*/ 0 w 1294"/>
                <a:gd name="T10" fmla="*/ 0 h 1308"/>
                <a:gd name="T11" fmla="*/ 1294 w 1294"/>
                <a:gd name="T12" fmla="*/ 1308 h 1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4" h="1308">
                  <a:moveTo>
                    <a:pt x="1294" y="1308"/>
                  </a:moveTo>
                  <a:lnTo>
                    <a:pt x="0" y="130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661988" y="4556125"/>
            <a:ext cx="44846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Entrada varia de </a:t>
            </a:r>
            <a:r>
              <a:rPr lang="en-GB">
                <a:latin typeface="Comic Sans MS" pitchFamily="66" charset="0"/>
              </a:rPr>
              <a:t>0V </a:t>
            </a:r>
            <a:r>
              <a:rPr lang="pt-PT">
                <a:latin typeface="Comic Sans MS" pitchFamily="66" charset="0"/>
              </a:rPr>
              <a:t>a</a:t>
            </a:r>
            <a:r>
              <a:rPr lang="en-GB">
                <a:latin typeface="Comic Sans MS" pitchFamily="66" charset="0"/>
              </a:rPr>
              <a:t> 5V.</a:t>
            </a:r>
          </a:p>
          <a:p>
            <a:r>
              <a:rPr lang="pt-PT">
                <a:latin typeface="Comic Sans MS" pitchFamily="66" charset="0"/>
              </a:rPr>
              <a:t>Saída mantém-se a</a:t>
            </a:r>
            <a:r>
              <a:rPr lang="en-GB">
                <a:latin typeface="Comic Sans MS" pitchFamily="66" charset="0"/>
              </a:rPr>
              <a:t> 5V </a:t>
            </a:r>
            <a:r>
              <a:rPr lang="pt-PT">
                <a:latin typeface="Comic Sans MS" pitchFamily="66" charset="0"/>
              </a:rPr>
              <a:t>para uma certa gama de valores da entrada, e depois varia rapidamente</a:t>
            </a:r>
            <a:r>
              <a:rPr lang="en-GB">
                <a:latin typeface="Comic Sans MS" pitchFamily="66" charset="0"/>
              </a:rPr>
              <a:t> </a:t>
            </a:r>
            <a:r>
              <a:rPr lang="pt-PT">
                <a:latin typeface="Comic Sans MS" pitchFamily="66" charset="0"/>
              </a:rPr>
              <a:t>mas não instantaneamente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5973763" y="3968750"/>
            <a:ext cx="1841500" cy="1865313"/>
          </a:xfrm>
          <a:custGeom>
            <a:avLst/>
            <a:gdLst>
              <a:gd name="T0" fmla="*/ 0 w 1160"/>
              <a:gd name="T1" fmla="*/ 20638 h 1175"/>
              <a:gd name="T2" fmla="*/ 63500 w 1160"/>
              <a:gd name="T3" fmla="*/ 20638 h 1175"/>
              <a:gd name="T4" fmla="*/ 106363 w 1160"/>
              <a:gd name="T5" fmla="*/ 0 h 1175"/>
              <a:gd name="T6" fmla="*/ 169862 w 1160"/>
              <a:gd name="T7" fmla="*/ 0 h 1175"/>
              <a:gd name="T8" fmla="*/ 296862 w 1160"/>
              <a:gd name="T9" fmla="*/ 0 h 1175"/>
              <a:gd name="T10" fmla="*/ 423863 w 1160"/>
              <a:gd name="T11" fmla="*/ 0 h 1175"/>
              <a:gd name="T12" fmla="*/ 550862 w 1160"/>
              <a:gd name="T13" fmla="*/ 82550 h 1175"/>
              <a:gd name="T14" fmla="*/ 635000 w 1160"/>
              <a:gd name="T15" fmla="*/ 209550 h 1175"/>
              <a:gd name="T16" fmla="*/ 698500 w 1160"/>
              <a:gd name="T17" fmla="*/ 398463 h 1175"/>
              <a:gd name="T18" fmla="*/ 741362 w 1160"/>
              <a:gd name="T19" fmla="*/ 796925 h 1175"/>
              <a:gd name="T20" fmla="*/ 804862 w 1160"/>
              <a:gd name="T21" fmla="*/ 1152525 h 1175"/>
              <a:gd name="T22" fmla="*/ 825500 w 1160"/>
              <a:gd name="T23" fmla="*/ 1320800 h 1175"/>
              <a:gd name="T24" fmla="*/ 889000 w 1160"/>
              <a:gd name="T25" fmla="*/ 1446213 h 1175"/>
              <a:gd name="T26" fmla="*/ 952500 w 1160"/>
              <a:gd name="T27" fmla="*/ 1550988 h 1175"/>
              <a:gd name="T28" fmla="*/ 1038225 w 1160"/>
              <a:gd name="T29" fmla="*/ 1614488 h 1175"/>
              <a:gd name="T30" fmla="*/ 1206500 w 1160"/>
              <a:gd name="T31" fmla="*/ 1719263 h 1175"/>
              <a:gd name="T32" fmla="*/ 1376362 w 1160"/>
              <a:gd name="T33" fmla="*/ 1782763 h 1175"/>
              <a:gd name="T34" fmla="*/ 1460500 w 1160"/>
              <a:gd name="T35" fmla="*/ 1803401 h 1175"/>
              <a:gd name="T36" fmla="*/ 1587500 w 1160"/>
              <a:gd name="T37" fmla="*/ 1844676 h 1175"/>
              <a:gd name="T38" fmla="*/ 1841500 w 1160"/>
              <a:gd name="T39" fmla="*/ 1865313 h 11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60"/>
              <a:gd name="T61" fmla="*/ 0 h 1175"/>
              <a:gd name="T62" fmla="*/ 1160 w 1160"/>
              <a:gd name="T63" fmla="*/ 1175 h 11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60" h="1175">
                <a:moveTo>
                  <a:pt x="0" y="13"/>
                </a:moveTo>
                <a:lnTo>
                  <a:pt x="40" y="13"/>
                </a:lnTo>
                <a:lnTo>
                  <a:pt x="67" y="0"/>
                </a:lnTo>
                <a:lnTo>
                  <a:pt x="107" y="0"/>
                </a:lnTo>
                <a:lnTo>
                  <a:pt x="187" y="0"/>
                </a:lnTo>
                <a:lnTo>
                  <a:pt x="267" y="0"/>
                </a:lnTo>
                <a:lnTo>
                  <a:pt x="347" y="52"/>
                </a:lnTo>
                <a:lnTo>
                  <a:pt x="400" y="132"/>
                </a:lnTo>
                <a:lnTo>
                  <a:pt x="440" y="251"/>
                </a:lnTo>
                <a:lnTo>
                  <a:pt x="467" y="502"/>
                </a:lnTo>
                <a:lnTo>
                  <a:pt x="507" y="726"/>
                </a:lnTo>
                <a:lnTo>
                  <a:pt x="520" y="832"/>
                </a:lnTo>
                <a:lnTo>
                  <a:pt x="560" y="911"/>
                </a:lnTo>
                <a:lnTo>
                  <a:pt x="600" y="977"/>
                </a:lnTo>
                <a:lnTo>
                  <a:pt x="654" y="1017"/>
                </a:lnTo>
                <a:lnTo>
                  <a:pt x="760" y="1083"/>
                </a:lnTo>
                <a:lnTo>
                  <a:pt x="867" y="1123"/>
                </a:lnTo>
                <a:lnTo>
                  <a:pt x="920" y="1136"/>
                </a:lnTo>
                <a:lnTo>
                  <a:pt x="1000" y="1162"/>
                </a:lnTo>
                <a:lnTo>
                  <a:pt x="1160" y="117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26" grpId="0"/>
      <p:bldP spid="17428" grpId="0"/>
      <p:bldP spid="17430" grpId="0"/>
      <p:bldP spid="17431" grpId="0"/>
      <p:bldP spid="17461" grpId="0"/>
      <p:bldP spid="174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Valores lógicos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</a:t>
            </a:r>
            <a:r>
              <a:rPr lang="pt-PT">
                <a:solidFill>
                  <a:srgbClr val="003366"/>
                </a:solidFill>
              </a:rPr>
              <a:t> </a:t>
            </a:r>
            <a:r>
              <a:rPr lang="pt-PT">
                <a:solidFill>
                  <a:srgbClr val="A50021"/>
                </a:solidFill>
              </a:rPr>
              <a:t>(</a:t>
            </a:r>
            <a:r>
              <a:rPr lang="pt-PT" b="1">
                <a:solidFill>
                  <a:srgbClr val="A50021"/>
                </a:solidFill>
              </a:rPr>
              <a:t>bi</a:t>
            </a:r>
            <a:r>
              <a:rPr lang="pt-PT">
                <a:solidFill>
                  <a:srgbClr val="A50021"/>
                </a:solidFill>
              </a:rPr>
              <a:t>nary digi</a:t>
            </a:r>
            <a:r>
              <a:rPr lang="pt-PT" b="1">
                <a:solidFill>
                  <a:srgbClr val="A50021"/>
                </a:solidFill>
              </a:rPr>
              <a:t>t</a:t>
            </a:r>
            <a:r>
              <a:rPr lang="pt-PT">
                <a:solidFill>
                  <a:srgbClr val="A50021"/>
                </a:solidFill>
              </a:rPr>
              <a:t>)</a:t>
            </a:r>
            <a:r>
              <a:rPr lang="pt-PT">
                <a:solidFill>
                  <a:srgbClr val="003366"/>
                </a:solidFill>
              </a:rPr>
              <a:t> – dígito que representa valores lógicos 0 e 1. 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68313" y="1504950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Em várias tecnologias digitais os bits são representados com a ajuda de fenómenos físicos diferentes.</a:t>
            </a:r>
            <a:endParaRPr lang="en-US"/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11188" y="23495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11188" y="2740025"/>
            <a:ext cx="432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Tecnologia CMOS (</a:t>
            </a:r>
            <a:r>
              <a:rPr lang="pt-PT" i="1">
                <a:latin typeface="Comic Sans MS" pitchFamily="66" charset="0"/>
              </a:rPr>
              <a:t>Complementary metal-oxide semiconductor</a:t>
            </a:r>
            <a:r>
              <a:rPr lang="pt-PT"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827088" y="3789363"/>
            <a:ext cx="2808287" cy="1958975"/>
            <a:chOff x="521" y="2387"/>
            <a:chExt cx="1769" cy="1234"/>
          </a:xfrm>
        </p:grpSpPr>
        <p:sp>
          <p:nvSpPr>
            <p:cNvPr id="26647" name="Rectangle 35"/>
            <p:cNvSpPr>
              <a:spLocks noChangeArrowheads="1"/>
            </p:cNvSpPr>
            <p:nvPr/>
          </p:nvSpPr>
          <p:spPr bwMode="auto">
            <a:xfrm>
              <a:off x="521" y="2402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8" name="Rectangle 47"/>
            <p:cNvSpPr>
              <a:spLocks noChangeArrowheads="1"/>
            </p:cNvSpPr>
            <p:nvPr/>
          </p:nvSpPr>
          <p:spPr bwMode="auto">
            <a:xfrm>
              <a:off x="521" y="2716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9" name="Rectangle 50"/>
            <p:cNvSpPr>
              <a:spLocks noChangeArrowheads="1"/>
            </p:cNvSpPr>
            <p:nvPr/>
          </p:nvSpPr>
          <p:spPr bwMode="auto">
            <a:xfrm>
              <a:off x="521" y="3113"/>
              <a:ext cx="28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0" name="Rectangle 51"/>
            <p:cNvSpPr>
              <a:spLocks noChangeArrowheads="1"/>
            </p:cNvSpPr>
            <p:nvPr/>
          </p:nvSpPr>
          <p:spPr bwMode="auto">
            <a:xfrm>
              <a:off x="521" y="3487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1" name="Rectangle 52"/>
            <p:cNvSpPr>
              <a:spLocks noChangeArrowheads="1"/>
            </p:cNvSpPr>
            <p:nvPr/>
          </p:nvSpPr>
          <p:spPr bwMode="auto">
            <a:xfrm>
              <a:off x="838" y="2387"/>
              <a:ext cx="1452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55"/>
            <p:cNvSpPr txBox="1">
              <a:spLocks noChangeArrowheads="1"/>
            </p:cNvSpPr>
            <p:nvPr/>
          </p:nvSpPr>
          <p:spPr bwMode="auto">
            <a:xfrm>
              <a:off x="901" y="2457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1 (HIGH)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3" name="Text Box 56"/>
            <p:cNvSpPr txBox="1">
              <a:spLocks noChangeArrowheads="1"/>
            </p:cNvSpPr>
            <p:nvPr/>
          </p:nvSpPr>
          <p:spPr bwMode="auto">
            <a:xfrm>
              <a:off x="883" y="3273"/>
              <a:ext cx="13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0 (LOW)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4" name="Rectangle 57"/>
            <p:cNvSpPr>
              <a:spLocks noChangeArrowheads="1"/>
            </p:cNvSpPr>
            <p:nvPr/>
          </p:nvSpPr>
          <p:spPr bwMode="auto">
            <a:xfrm>
              <a:off x="839" y="2759"/>
              <a:ext cx="1451" cy="4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não definido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716463" y="2992438"/>
            <a:ext cx="2749550" cy="2668587"/>
            <a:chOff x="2971" y="1885"/>
            <a:chExt cx="1732" cy="1681"/>
          </a:xfrm>
        </p:grpSpPr>
        <p:sp>
          <p:nvSpPr>
            <p:cNvPr id="26634" name="Line 58"/>
            <p:cNvSpPr>
              <a:spLocks noChangeShapeType="1"/>
            </p:cNvSpPr>
            <p:nvPr/>
          </p:nvSpPr>
          <p:spPr bwMode="auto">
            <a:xfrm>
              <a:off x="3152" y="225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59"/>
            <p:cNvSpPr>
              <a:spLocks noChangeShapeType="1"/>
            </p:cNvSpPr>
            <p:nvPr/>
          </p:nvSpPr>
          <p:spPr bwMode="auto">
            <a:xfrm>
              <a:off x="3152" y="3566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Rectangle 60"/>
            <p:cNvSpPr>
              <a:spLocks noChangeArrowheads="1"/>
            </p:cNvSpPr>
            <p:nvPr/>
          </p:nvSpPr>
          <p:spPr bwMode="auto">
            <a:xfrm>
              <a:off x="2971" y="2205"/>
              <a:ext cx="1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37" name="Rectangle 61"/>
            <p:cNvSpPr>
              <a:spLocks noChangeArrowheads="1"/>
            </p:cNvSpPr>
            <p:nvPr/>
          </p:nvSpPr>
          <p:spPr bwMode="auto">
            <a:xfrm>
              <a:off x="4150" y="3203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8" name="Rectangle 63"/>
            <p:cNvSpPr>
              <a:spLocks noChangeArrowheads="1"/>
            </p:cNvSpPr>
            <p:nvPr/>
          </p:nvSpPr>
          <p:spPr bwMode="auto">
            <a:xfrm>
              <a:off x="4149" y="2415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9" name="Rectangle 64"/>
            <p:cNvSpPr>
              <a:spLocks noChangeArrowheads="1"/>
            </p:cNvSpPr>
            <p:nvPr/>
          </p:nvSpPr>
          <p:spPr bwMode="auto">
            <a:xfrm>
              <a:off x="4149" y="2778"/>
              <a:ext cx="499" cy="42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inválido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0" name="Rectangle 65"/>
            <p:cNvSpPr>
              <a:spLocks noChangeArrowheads="1"/>
            </p:cNvSpPr>
            <p:nvPr/>
          </p:nvSpPr>
          <p:spPr bwMode="auto">
            <a:xfrm>
              <a:off x="3163" y="3294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1" name="Rectangle 66"/>
            <p:cNvSpPr>
              <a:spLocks noChangeArrowheads="1"/>
            </p:cNvSpPr>
            <p:nvPr/>
          </p:nvSpPr>
          <p:spPr bwMode="auto">
            <a:xfrm>
              <a:off x="3162" y="2415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2" name="Rectangle 67"/>
            <p:cNvSpPr>
              <a:spLocks noChangeArrowheads="1"/>
            </p:cNvSpPr>
            <p:nvPr/>
          </p:nvSpPr>
          <p:spPr bwMode="auto">
            <a:xfrm>
              <a:off x="3651" y="2680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68"/>
            <p:cNvSpPr>
              <a:spLocks noChangeArrowheads="1"/>
            </p:cNvSpPr>
            <p:nvPr/>
          </p:nvSpPr>
          <p:spPr bwMode="auto">
            <a:xfrm>
              <a:off x="3651" y="3193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Text Box 69"/>
            <p:cNvSpPr txBox="1">
              <a:spLocks noChangeArrowheads="1"/>
            </p:cNvSpPr>
            <p:nvPr/>
          </p:nvSpPr>
          <p:spPr bwMode="auto">
            <a:xfrm>
              <a:off x="4059" y="219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entradas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5" name="Text Box 70"/>
            <p:cNvSpPr txBox="1">
              <a:spLocks noChangeArrowheads="1"/>
            </p:cNvSpPr>
            <p:nvPr/>
          </p:nvSpPr>
          <p:spPr bwMode="auto">
            <a:xfrm>
              <a:off x="3168" y="2175"/>
              <a:ext cx="4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saídas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6" name="Text Box 71"/>
            <p:cNvSpPr txBox="1">
              <a:spLocks noChangeArrowheads="1"/>
            </p:cNvSpPr>
            <p:nvPr/>
          </p:nvSpPr>
          <p:spPr bwMode="auto">
            <a:xfrm>
              <a:off x="3560" y="1885"/>
              <a:ext cx="6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 i="1">
                  <a:latin typeface="Comic Sans MS" pitchFamily="66" charset="0"/>
                </a:rPr>
                <a:t>margem </a:t>
              </a:r>
            </a:p>
            <a:p>
              <a:pPr algn="ctr"/>
              <a:r>
                <a:rPr lang="pt-PT" sz="1600" i="1">
                  <a:latin typeface="Comic Sans MS" pitchFamily="66" charset="0"/>
                </a:rPr>
                <a:t>de ruído</a:t>
              </a:r>
              <a:endParaRPr lang="en-US" sz="1600" i="1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76" grpId="0"/>
      <p:bldP spid="18477" grpId="0"/>
      <p:bldP spid="184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63357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notação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741680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Sistemas digitais são construídos de circuitos que </a:t>
            </a:r>
            <a:r>
              <a:rPr lang="pt-PT">
                <a:solidFill>
                  <a:srgbClr val="003366"/>
                </a:solidFill>
              </a:rPr>
              <a:t>processam </a:t>
            </a:r>
            <a:r>
              <a:rPr lang="pt-PT" smtClean="0">
                <a:solidFill>
                  <a:srgbClr val="003366"/>
                </a:solidFill>
              </a:rPr>
              <a:t>dígitos binários</a:t>
            </a:r>
            <a:r>
              <a:rPr lang="pt-PT" dirty="0">
                <a:solidFill>
                  <a:srgbClr val="003366"/>
                </a:solidFill>
              </a:rPr>
              <a:t>.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28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Problemas reais quase nunca são formulados em termos de números binários.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47675" y="2133600"/>
            <a:ext cx="844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Num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numeração posicional</a:t>
            </a:r>
            <a:r>
              <a:rPr lang="pt-PT" dirty="0">
                <a:solidFill>
                  <a:srgbClr val="003366"/>
                </a:solidFill>
              </a:rPr>
              <a:t> à posição de cada dígito é atribuído um peso. Para uma base</a:t>
            </a:r>
            <a:r>
              <a:rPr lang="pt-PT" dirty="0"/>
              <a:t> </a:t>
            </a:r>
            <a:r>
              <a:rPr lang="pt-PT" i="1" dirty="0">
                <a:solidFill>
                  <a:srgbClr val="A50021"/>
                </a:solidFill>
              </a:rPr>
              <a:t>r </a:t>
            </a:r>
            <a:r>
              <a:rPr lang="pt-PT" dirty="0">
                <a:solidFill>
                  <a:srgbClr val="A50021"/>
                </a:solidFill>
                <a:sym typeface="Symbol" pitchFamily="18" charset="2"/>
              </a:rPr>
              <a:t> 2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, um dígito na posição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tem o peso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r</a:t>
            </a:r>
            <a:r>
              <a:rPr lang="pt-PT" i="1" baseline="30000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1188" y="4587875"/>
            <a:ext cx="7848600" cy="1362075"/>
            <a:chOff x="385" y="3022"/>
            <a:chExt cx="4944" cy="858"/>
          </a:xfrm>
        </p:grpSpPr>
        <p:sp>
          <p:nvSpPr>
            <p:cNvPr id="1040" name="Text Box 36"/>
            <p:cNvSpPr txBox="1">
              <a:spLocks noChangeArrowheads="1"/>
            </p:cNvSpPr>
            <p:nvPr/>
          </p:nvSpPr>
          <p:spPr bwMode="auto">
            <a:xfrm>
              <a:off x="385" y="3022"/>
              <a:ext cx="49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</a:rPr>
                <a:t>Um número </a:t>
              </a:r>
              <a:r>
                <a:rPr lang="pt-PT" i="1" dirty="0">
                  <a:solidFill>
                    <a:srgbClr val="A50021"/>
                  </a:solidFill>
                </a:rPr>
                <a:t>D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cuja parte inteira inclui 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e a parte </a:t>
              </a:r>
              <a:r>
                <a:rPr lang="pt-PT" dirty="0" smtClean="0">
                  <a:solidFill>
                    <a:srgbClr val="003366"/>
                  </a:solidFill>
                </a:rPr>
                <a:t>fracionária </a:t>
              </a:r>
              <a:r>
                <a:rPr lang="pt-PT" dirty="0">
                  <a:solidFill>
                    <a:srgbClr val="003366"/>
                  </a:solidFill>
                </a:rPr>
                <a:t>–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pode ser representado como: </a:t>
              </a:r>
              <a:endParaRPr lang="pt-PT" dirty="0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1026" name="Object 37"/>
            <p:cNvGraphicFramePr>
              <a:graphicFrameLocks noChangeAspect="1"/>
            </p:cNvGraphicFramePr>
            <p:nvPr/>
          </p:nvGraphicFramePr>
          <p:xfrm>
            <a:off x="1610" y="3421"/>
            <a:ext cx="266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Equation" r:id="rId4" imgW="2577960" imgH="444240" progId="Equation.3">
                    <p:embed/>
                  </p:oleObj>
                </mc:Choice>
                <mc:Fallback>
                  <p:oleObj name="Equation" r:id="rId4" imgW="25779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21"/>
                          <a:ext cx="2662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39750" y="2924175"/>
            <a:ext cx="7099300" cy="1447800"/>
            <a:chOff x="340" y="1974"/>
            <a:chExt cx="4472" cy="912"/>
          </a:xfrm>
        </p:grpSpPr>
        <p:sp>
          <p:nvSpPr>
            <p:cNvPr id="1037" name="Text Box 47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8" name="Text Box 49"/>
            <p:cNvSpPr txBox="1">
              <a:spLocks noChangeArrowheads="1"/>
            </p:cNvSpPr>
            <p:nvPr/>
          </p:nvSpPr>
          <p:spPr bwMode="auto">
            <a:xfrm>
              <a:off x="340" y="2205"/>
              <a:ext cx="4472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 2</a:t>
              </a:r>
              <a:r>
                <a:rPr lang="pt-PT" dirty="0"/>
                <a:t> – base</a:t>
              </a:r>
            </a:p>
            <a:p>
              <a:pPr>
                <a:spcAft>
                  <a:spcPct val="30000"/>
                </a:spcAft>
              </a:pPr>
              <a:r>
                <a:rPr lang="pt-PT" i="1" dirty="0" err="1">
                  <a:solidFill>
                    <a:srgbClr val="A50021"/>
                  </a:solidFill>
                </a:rPr>
                <a:t>d</a:t>
              </a:r>
              <a:r>
                <a:rPr lang="pt-PT" baseline="-25000" dirty="0" err="1">
                  <a:solidFill>
                    <a:srgbClr val="A50021"/>
                  </a:solidFill>
                </a:rPr>
                <a:t>i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 </a:t>
              </a:r>
              <a:r>
                <a:rPr lang="pt-PT" dirty="0">
                  <a:solidFill>
                    <a:srgbClr val="A50021"/>
                  </a:solidFill>
                </a:rPr>
                <a:t>{0,...,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dirty="0">
                  <a:solidFill>
                    <a:srgbClr val="A50021"/>
                  </a:solidFill>
                </a:rPr>
                <a:t>-1}</a:t>
              </a:r>
              <a:r>
                <a:rPr lang="pt-PT" dirty="0"/>
                <a:t> - conjunto de símbolos (alfabeto)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>
                  <a:solidFill>
                    <a:srgbClr val="A50021"/>
                  </a:solidFill>
                </a:rPr>
                <a:t> +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número de símbolos (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/>
                <a:t> – parte inteira,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parte </a:t>
              </a:r>
              <a:r>
                <a:rPr lang="pt-PT" dirty="0" smtClean="0"/>
                <a:t>fracionária</a:t>
              </a:r>
              <a:r>
                <a:rPr lang="pt-PT" dirty="0"/>
                <a:t>)</a:t>
              </a:r>
              <a:endParaRPr lang="en-US" dirty="0"/>
            </a:p>
          </p:txBody>
        </p:sp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340" y="1974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Notação:</a:t>
              </a: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5" name="Curved Connector 14"/>
          <p:cNvCxnSpPr>
            <a:stCxn id="13" idx="3"/>
          </p:cNvCxnSpPr>
          <p:nvPr/>
        </p:nvCxnSpPr>
        <p:spPr>
          <a:xfrm flipH="1" flipV="1">
            <a:off x="3203575" y="5805488"/>
            <a:ext cx="288925" cy="257175"/>
          </a:xfrm>
          <a:prstGeom prst="curvedConnector4">
            <a:avLst>
              <a:gd name="adj1" fmla="val -55406"/>
              <a:gd name="adj2" fmla="val 422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95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24" name="Shape 23"/>
          <p:cNvCxnSpPr>
            <a:stCxn id="21" idx="1"/>
          </p:cNvCxnSpPr>
          <p:nvPr/>
        </p:nvCxnSpPr>
        <p:spPr>
          <a:xfrm rot="10800000" flipH="1">
            <a:off x="5364163" y="5805488"/>
            <a:ext cx="71437" cy="257175"/>
          </a:xfrm>
          <a:prstGeom prst="curvedConnector4">
            <a:avLst>
              <a:gd name="adj1" fmla="val -317465"/>
              <a:gd name="adj2" fmla="val 456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86" grpId="0"/>
      <p:bldP spid="1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bases e alfabetos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2852738"/>
            <a:ext cx="6840537" cy="1590675"/>
            <a:chOff x="385" y="1888"/>
            <a:chExt cx="4309" cy="1002"/>
          </a:xfrm>
        </p:grpSpPr>
        <p:sp>
          <p:nvSpPr>
            <p:cNvPr id="2063" name="Text Box 10"/>
            <p:cNvSpPr txBox="1">
              <a:spLocks noChangeArrowheads="1"/>
            </p:cNvSpPr>
            <p:nvPr/>
          </p:nvSpPr>
          <p:spPr bwMode="auto">
            <a:xfrm>
              <a:off x="385" y="1888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064" name="Text Box 11"/>
            <p:cNvSpPr txBox="1">
              <a:spLocks noChangeArrowheads="1"/>
            </p:cNvSpPr>
            <p:nvPr/>
          </p:nvSpPr>
          <p:spPr bwMode="auto">
            <a:xfrm>
              <a:off x="385" y="2201"/>
              <a:ext cx="1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065" name="Text Box 12"/>
            <p:cNvSpPr txBox="1">
              <a:spLocks noChangeArrowheads="1"/>
            </p:cNvSpPr>
            <p:nvPr/>
          </p:nvSpPr>
          <p:spPr bwMode="auto">
            <a:xfrm>
              <a:off x="385" y="2428"/>
              <a:ext cx="2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2007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2*1000 + 0*100 + 0*10 + 7*1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6" name="Text Box 13"/>
            <p:cNvSpPr txBox="1">
              <a:spLocks noChangeArrowheads="1"/>
            </p:cNvSpPr>
            <p:nvPr/>
          </p:nvSpPr>
          <p:spPr bwMode="auto">
            <a:xfrm>
              <a:off x="385" y="2659"/>
              <a:ext cx="2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19.85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1*10 + 9*1 + 8*0.1 + 5*0.01</a:t>
              </a:r>
              <a:endParaRPr lang="en-US">
                <a:latin typeface="Comic Sans MS" pitchFamily="66" charset="0"/>
              </a:endParaRPr>
            </a:p>
          </p:txBody>
        </p:sp>
        <p:graphicFrame>
          <p:nvGraphicFramePr>
            <p:cNvPr id="2052" name="Object 14"/>
            <p:cNvGraphicFramePr>
              <a:graphicFrameLocks noChangeAspect="1"/>
            </p:cNvGraphicFramePr>
            <p:nvPr/>
          </p:nvGraphicFramePr>
          <p:xfrm>
            <a:off x="3515" y="2024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6" name="Equation" r:id="rId4" imgW="914400" imgH="444240" progId="Equation.3">
                    <p:embed/>
                  </p:oleObj>
                </mc:Choice>
                <mc:Fallback>
                  <p:oleObj name="Equation" r:id="rId4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024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908175" y="1052513"/>
          <a:ext cx="53276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Document" r:id="rId7" imgW="5630384" imgH="1262248" progId="Word.Document.8">
                  <p:embed/>
                </p:oleObj>
              </mc:Choice>
              <mc:Fallback>
                <p:oleObj name="Document" r:id="rId7" imgW="5630384" imgH="1262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364"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53276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1188" y="4175125"/>
            <a:ext cx="8208962" cy="1557338"/>
            <a:chOff x="385" y="2721"/>
            <a:chExt cx="5171" cy="981"/>
          </a:xfrm>
        </p:grpSpPr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443" y="2721"/>
            <a:ext cx="111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8" name="Equation" r:id="rId9" imgW="863280" imgH="444240" progId="Equation.3">
                    <p:embed/>
                  </p:oleObj>
                </mc:Choice>
                <mc:Fallback>
                  <p:oleObj name="Equation" r:id="rId9" imgW="863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2721"/>
                          <a:ext cx="1113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8"/>
            <p:cNvSpPr txBox="1">
              <a:spLocks noChangeArrowheads="1"/>
            </p:cNvSpPr>
            <p:nvPr/>
          </p:nvSpPr>
          <p:spPr bwMode="auto">
            <a:xfrm>
              <a:off x="385" y="3240"/>
              <a:ext cx="4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1100110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6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5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1</a:t>
              </a:r>
              <a:r>
                <a:rPr lang="pt-PT">
                  <a:latin typeface="Comic Sans MS" pitchFamily="66" charset="0"/>
                </a:rPr>
                <a:t> = 64 + 32 + 4 + 2 = 102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1" name="Text Box 19"/>
            <p:cNvSpPr txBox="1">
              <a:spLocks noChangeArrowheads="1"/>
            </p:cNvSpPr>
            <p:nvPr/>
          </p:nvSpPr>
          <p:spPr bwMode="auto">
            <a:xfrm>
              <a:off x="385" y="3471"/>
              <a:ext cx="2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101.0011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0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-3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-4</a:t>
              </a:r>
              <a:endParaRPr lang="en-US" baseline="-25000">
                <a:latin typeface="Comic Sans MS" pitchFamily="66" charset="0"/>
              </a:endParaRPr>
            </a:p>
          </p:txBody>
        </p:sp>
        <p:sp>
          <p:nvSpPr>
            <p:cNvPr id="2062" name="Text Box 20"/>
            <p:cNvSpPr txBox="1">
              <a:spLocks noChangeArrowheads="1"/>
            </p:cNvSpPr>
            <p:nvPr/>
          </p:nvSpPr>
          <p:spPr bwMode="auto">
            <a:xfrm>
              <a:off x="385" y="3018"/>
              <a:ext cx="11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30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6" name="Curved Connector 14"/>
          <p:cNvCxnSpPr>
            <a:stCxn id="15" idx="1"/>
          </p:cNvCxnSpPr>
          <p:nvPr/>
        </p:nvCxnSpPr>
        <p:spPr>
          <a:xfrm rot="10800000">
            <a:off x="755650" y="5661025"/>
            <a:ext cx="144463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8" name="Shape 17"/>
          <p:cNvCxnSpPr>
            <a:stCxn id="17" idx="1"/>
          </p:cNvCxnSpPr>
          <p:nvPr/>
        </p:nvCxnSpPr>
        <p:spPr>
          <a:xfrm rot="10800000">
            <a:off x="1547813" y="5661025"/>
            <a:ext cx="3816350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exemplos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1125538"/>
            <a:ext cx="7056437" cy="1871662"/>
            <a:chOff x="385" y="709"/>
            <a:chExt cx="4445" cy="1179"/>
          </a:xfrm>
        </p:grpSpPr>
        <p:sp>
          <p:nvSpPr>
            <p:cNvPr id="3084" name="Text Box 4"/>
            <p:cNvSpPr txBox="1">
              <a:spLocks noChangeArrowheads="1"/>
            </p:cNvSpPr>
            <p:nvPr/>
          </p:nvSpPr>
          <p:spPr bwMode="auto">
            <a:xfrm>
              <a:off x="385" y="709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3085" name="Text Box 5"/>
            <p:cNvSpPr txBox="1">
              <a:spLocks noChangeArrowheads="1"/>
            </p:cNvSpPr>
            <p:nvPr/>
          </p:nvSpPr>
          <p:spPr bwMode="auto">
            <a:xfrm>
              <a:off x="385" y="1022"/>
              <a:ext cx="10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3733" y="845"/>
            <a:ext cx="1097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2" name="Equation" r:id="rId4" imgW="850680" imgH="444240" progId="Equation.3">
                    <p:embed/>
                  </p:oleObj>
                </mc:Choice>
                <mc:Fallback>
                  <p:oleObj name="Equation" r:id="rId4" imgW="850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845"/>
                          <a:ext cx="1097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6" name="Group 18"/>
            <p:cNvGrpSpPr>
              <a:grpSpLocks/>
            </p:cNvGrpSpPr>
            <p:nvPr/>
          </p:nvGrpSpPr>
          <p:grpSpPr bwMode="auto">
            <a:xfrm>
              <a:off x="385" y="1426"/>
              <a:ext cx="2989" cy="462"/>
              <a:chOff x="385" y="2968"/>
              <a:chExt cx="2989" cy="462"/>
            </a:xfrm>
          </p:grpSpPr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385" y="2968"/>
                <a:ext cx="29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1919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r>
                  <a:rPr lang="pt-PT">
                    <a:latin typeface="Comic Sans MS" pitchFamily="66" charset="0"/>
                  </a:rPr>
                  <a:t>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8" name="Text Box 16"/>
              <p:cNvSpPr txBox="1">
                <a:spLocks noChangeArrowheads="1"/>
              </p:cNvSpPr>
              <p:nvPr/>
            </p:nvSpPr>
            <p:spPr bwMode="auto">
              <a:xfrm>
                <a:off x="385" y="3199"/>
                <a:ext cx="2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35.77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1188" y="3743325"/>
            <a:ext cx="7129462" cy="2003425"/>
            <a:chOff x="385" y="2358"/>
            <a:chExt cx="4491" cy="1262"/>
          </a:xfrm>
        </p:grpSpPr>
        <p:graphicFrame>
          <p:nvGraphicFramePr>
            <p:cNvPr id="3074" name="Object 11"/>
            <p:cNvGraphicFramePr>
              <a:graphicFrameLocks noChangeAspect="1"/>
            </p:cNvGraphicFramePr>
            <p:nvPr/>
          </p:nvGraphicFramePr>
          <p:xfrm>
            <a:off x="3697" y="2358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3" name="Equation" r:id="rId6" imgW="914400" imgH="444240" progId="Equation.3">
                    <p:embed/>
                  </p:oleObj>
                </mc:Choice>
                <mc:Fallback>
                  <p:oleObj name="Equation" r:id="rId6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358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Text Box 14"/>
            <p:cNvSpPr txBox="1">
              <a:spLocks noChangeArrowheads="1"/>
            </p:cNvSpPr>
            <p:nvPr/>
          </p:nvSpPr>
          <p:spPr bwMode="auto">
            <a:xfrm>
              <a:off x="385" y="2473"/>
              <a:ext cx="1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pSp>
          <p:nvGrpSpPr>
            <p:cNvPr id="3080" name="Group 19"/>
            <p:cNvGrpSpPr>
              <a:grpSpLocks/>
            </p:cNvGrpSpPr>
            <p:nvPr/>
          </p:nvGrpSpPr>
          <p:grpSpPr bwMode="auto">
            <a:xfrm>
              <a:off x="385" y="2886"/>
              <a:ext cx="2743" cy="734"/>
              <a:chOff x="385" y="1471"/>
              <a:chExt cx="2743" cy="734"/>
            </a:xfrm>
          </p:grpSpPr>
          <p:sp>
            <p:nvSpPr>
              <p:cNvPr id="3081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71"/>
                <a:ext cx="2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2007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2*16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8199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2" name="Text Box 21"/>
              <p:cNvSpPr txBox="1">
                <a:spLocks noChangeArrowheads="1"/>
              </p:cNvSpPr>
              <p:nvPr/>
            </p:nvSpPr>
            <p:spPr bwMode="auto">
              <a:xfrm>
                <a:off x="385" y="1702"/>
                <a:ext cx="27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7D7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7*16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+ 13*16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 </a:t>
                </a:r>
                <a:r>
                  <a:rPr lang="pt-PT">
                    <a:latin typeface="Comic Sans MS" pitchFamily="66" charset="0"/>
                  </a:rPr>
                  <a:t>= 2007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3" name="Text Box 22"/>
              <p:cNvSpPr txBox="1">
                <a:spLocks noChangeArrowheads="1"/>
              </p:cNvSpPr>
              <p:nvPr/>
            </p:nvSpPr>
            <p:spPr bwMode="auto">
              <a:xfrm>
                <a:off x="385" y="1974"/>
                <a:ext cx="23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A.2C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10*16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+ 2*16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+ 12*16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 baseline="-25000"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Correspondência entre sistemas de numeração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58888" y="863600"/>
          <a:ext cx="6408712" cy="53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24398"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binário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octal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hexadecimal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6725" y="98072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Área científica:</a:t>
            </a:r>
            <a:r>
              <a:rPr lang="pt-PT" dirty="0"/>
              <a:t> </a:t>
            </a:r>
            <a:r>
              <a:rPr lang="pt-PT" dirty="0" smtClean="0"/>
              <a:t>Arquitetura </a:t>
            </a:r>
            <a:r>
              <a:rPr lang="pt-PT" dirty="0"/>
              <a:t>de Sistemas Computacionais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Cursos:</a:t>
            </a:r>
            <a:r>
              <a:rPr lang="pt-PT" dirty="0"/>
              <a:t> Mestrado Integrado em Engenharia de Computadores e Telemática, Mestrado Integrado em Engenharia </a:t>
            </a:r>
            <a:r>
              <a:rPr lang="pt-PT" dirty="0" smtClean="0"/>
              <a:t>Eletrónica </a:t>
            </a:r>
            <a:r>
              <a:rPr lang="pt-PT" dirty="0"/>
              <a:t>e de </a:t>
            </a:r>
            <a:r>
              <a:rPr lang="pt-PT" dirty="0" smtClean="0"/>
              <a:t>Telecomunicações, 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Escolaridade semanal:</a:t>
            </a:r>
            <a:r>
              <a:rPr lang="pt-PT" dirty="0"/>
              <a:t> 2</a:t>
            </a:r>
            <a:r>
              <a:rPr lang="pt-PT" dirty="0" smtClean="0"/>
              <a:t> </a:t>
            </a:r>
            <a:r>
              <a:rPr lang="pt-PT" dirty="0"/>
              <a:t>horas de aulas teórico-práticas; </a:t>
            </a:r>
            <a:r>
              <a:rPr lang="pt-PT" dirty="0" smtClean="0"/>
              <a:t>2 </a:t>
            </a:r>
            <a:r>
              <a:rPr lang="pt-PT" dirty="0"/>
              <a:t>horas de aulas práticas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Créditos ECTS:</a:t>
            </a:r>
            <a:r>
              <a:rPr lang="pt-PT" dirty="0"/>
              <a:t> </a:t>
            </a:r>
            <a:r>
              <a:rPr lang="pt-PT" dirty="0" smtClean="0"/>
              <a:t>6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Código:</a:t>
            </a:r>
            <a:r>
              <a:rPr lang="pt-PT" dirty="0"/>
              <a:t> </a:t>
            </a:r>
            <a:r>
              <a:rPr lang="pt-PT" dirty="0" smtClean="0"/>
              <a:t>40332</a:t>
            </a:r>
            <a:endParaRPr lang="pt-PT" dirty="0"/>
          </a:p>
        </p:txBody>
      </p:sp>
      <p:sp>
        <p:nvSpPr>
          <p:cNvPr id="11268" name="WordArt 5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4087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Apresentação da disciplina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4" y="3861048"/>
            <a:ext cx="8137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número de créditos ECTS, atribuído a uma disciplina,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não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indica quantas horas de aulas vão ter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Em vez disso, indica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o número de horas espetável que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devem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estudar para esta disciplina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 ECTS = 25-30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6 ECTS = 150-180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semestre tem ~15 semanas =&gt; devem estudar pelo menos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10 horas por semana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Estas horas incluem: aulas presenciais, leitura de livros, resolução de exercícios, estudo para testes e exames, etc.</a:t>
            </a: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inteira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A conversão de um número decimal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inteiro para qualquer outra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pode ser realizada através de divisões sucessivas do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por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até que o resultado da divisão se torne nulo.</a:t>
            </a:r>
            <a:endParaRPr lang="en-US">
              <a:solidFill>
                <a:srgbClr val="003366"/>
              </a:solidFill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4654" name="Text Box 1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4655" name="Text Box 20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4656" name="Text Box 23"/>
            <p:cNvSpPr txBox="1">
              <a:spLocks noChangeArrowheads="1"/>
            </p:cNvSpPr>
            <p:nvPr/>
          </p:nvSpPr>
          <p:spPr bwMode="auto">
            <a:xfrm>
              <a:off x="357" y="197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3995738" y="2203450"/>
            <a:ext cx="936625" cy="719138"/>
            <a:chOff x="2517" y="1434"/>
            <a:chExt cx="590" cy="453"/>
          </a:xfrm>
        </p:grpSpPr>
        <p:sp>
          <p:nvSpPr>
            <p:cNvPr id="24648" name="Text Box 25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49" name="Group 37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50" name="Group 33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5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Line 28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51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468813" y="256381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995738" y="25574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068763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40200" y="292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932363" y="2565400"/>
            <a:ext cx="431800" cy="719138"/>
            <a:chOff x="2835" y="1207"/>
            <a:chExt cx="272" cy="453"/>
          </a:xfrm>
        </p:grpSpPr>
        <p:grpSp>
          <p:nvGrpSpPr>
            <p:cNvPr id="24644" name="Group 3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6" name="Line 4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Line 4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5" name="Text Box 4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4483100" y="2924175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500563" y="32781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4572000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364163" y="2925763"/>
            <a:ext cx="431800" cy="719137"/>
            <a:chOff x="2835" y="1207"/>
            <a:chExt cx="272" cy="453"/>
          </a:xfrm>
        </p:grpSpPr>
        <p:grpSp>
          <p:nvGrpSpPr>
            <p:cNvPr id="24640" name="Group 4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2" name="Line 5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5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1" name="Text Box 5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4968875" y="29241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4932363" y="3636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5003800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4992688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5795963" y="3284538"/>
            <a:ext cx="431800" cy="719137"/>
            <a:chOff x="2835" y="1207"/>
            <a:chExt cx="272" cy="453"/>
          </a:xfrm>
        </p:grpSpPr>
        <p:grpSp>
          <p:nvGrpSpPr>
            <p:cNvPr id="24636" name="Group 5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38" name="Line 6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7" name="Text Box 6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5400675" y="3284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5364163" y="3997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435600" y="399732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91" name="Text Box 67"/>
          <p:cNvSpPr txBox="1">
            <a:spLocks noChangeArrowheads="1"/>
          </p:cNvSpPr>
          <p:nvPr/>
        </p:nvSpPr>
        <p:spPr bwMode="auto">
          <a:xfrm>
            <a:off x="5400675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5818188" y="36449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4634" name="Text Box 69"/>
            <p:cNvSpPr txBox="1">
              <a:spLocks noChangeArrowheads="1"/>
            </p:cNvSpPr>
            <p:nvPr/>
          </p:nvSpPr>
          <p:spPr bwMode="auto">
            <a:xfrm>
              <a:off x="357" y="3244"/>
              <a:ext cx="9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4635" name="Text Box 70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6739" name="Text Box 115"/>
          <p:cNvSpPr txBox="1">
            <a:spLocks noChangeArrowheads="1"/>
          </p:cNvSpPr>
          <p:nvPr/>
        </p:nvSpPr>
        <p:spPr bwMode="auto">
          <a:xfrm>
            <a:off x="566738" y="3636963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4427538" y="4933950"/>
            <a:ext cx="936625" cy="719138"/>
            <a:chOff x="2517" y="1434"/>
            <a:chExt cx="590" cy="453"/>
          </a:xfrm>
        </p:grpSpPr>
        <p:sp>
          <p:nvSpPr>
            <p:cNvPr id="24628" name="Text Box 118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29" name="Group 119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30" name="Group 120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3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22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1" name="Text Box 123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16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748" name="Text Box 124"/>
          <p:cNvSpPr txBox="1">
            <a:spLocks noChangeArrowheads="1"/>
          </p:cNvSpPr>
          <p:nvPr/>
        </p:nvSpPr>
        <p:spPr bwMode="auto">
          <a:xfrm>
            <a:off x="5003800" y="529431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49" name="Text Box 125"/>
          <p:cNvSpPr txBox="1">
            <a:spLocks noChangeArrowheads="1"/>
          </p:cNvSpPr>
          <p:nvPr/>
        </p:nvSpPr>
        <p:spPr bwMode="auto">
          <a:xfrm>
            <a:off x="4427538" y="528796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50" name="Line 126"/>
          <p:cNvSpPr>
            <a:spLocks noChangeShapeType="1"/>
          </p:cNvSpPr>
          <p:nvPr/>
        </p:nvSpPr>
        <p:spPr bwMode="auto">
          <a:xfrm>
            <a:off x="4500563" y="565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Text Box 127"/>
          <p:cNvSpPr txBox="1">
            <a:spLocks noChangeArrowheads="1"/>
          </p:cNvSpPr>
          <p:nvPr/>
        </p:nvSpPr>
        <p:spPr bwMode="auto">
          <a:xfrm>
            <a:off x="4427538" y="5654675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611188" y="5661025"/>
            <a:ext cx="172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26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80" name="Text Box 156"/>
          <p:cNvSpPr txBox="1">
            <a:spLocks noChangeArrowheads="1"/>
          </p:cNvSpPr>
          <p:nvPr/>
        </p:nvSpPr>
        <p:spPr bwMode="auto">
          <a:xfrm>
            <a:off x="3492500" y="573405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A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6227763" y="3646488"/>
            <a:ext cx="431800" cy="719137"/>
            <a:chOff x="2835" y="1207"/>
            <a:chExt cx="272" cy="453"/>
          </a:xfrm>
        </p:grpSpPr>
        <p:grpSp>
          <p:nvGrpSpPr>
            <p:cNvPr id="24624" name="Group 160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6" name="Line 161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Line 162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5" name="Text Box 163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788" name="Line 164"/>
          <p:cNvSpPr>
            <a:spLocks noChangeShapeType="1"/>
          </p:cNvSpPr>
          <p:nvPr/>
        </p:nvSpPr>
        <p:spPr bwMode="auto">
          <a:xfrm>
            <a:off x="5795963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Text Box 165"/>
          <p:cNvSpPr txBox="1">
            <a:spLocks noChangeArrowheads="1"/>
          </p:cNvSpPr>
          <p:nvPr/>
        </p:nvSpPr>
        <p:spPr bwMode="auto">
          <a:xfrm>
            <a:off x="6227763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0" name="Text Box 166"/>
          <p:cNvSpPr txBox="1">
            <a:spLocks noChangeArrowheads="1"/>
          </p:cNvSpPr>
          <p:nvPr/>
        </p:nvSpPr>
        <p:spPr bwMode="auto">
          <a:xfrm>
            <a:off x="5832475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3" name="Text Box 169"/>
          <p:cNvSpPr txBox="1">
            <a:spLocks noChangeArrowheads="1"/>
          </p:cNvSpPr>
          <p:nvPr/>
        </p:nvSpPr>
        <p:spPr bwMode="auto">
          <a:xfrm>
            <a:off x="5832475" y="43576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5364163" y="5300663"/>
            <a:ext cx="431800" cy="719137"/>
            <a:chOff x="2835" y="1207"/>
            <a:chExt cx="272" cy="453"/>
          </a:xfrm>
        </p:grpSpPr>
        <p:grpSp>
          <p:nvGrpSpPr>
            <p:cNvPr id="24620" name="Group 173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2" name="Line 174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Line 175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1" name="Text Box 176"/>
            <p:cNvSpPr txBox="1">
              <a:spLocks noChangeArrowheads="1"/>
            </p:cNvSpPr>
            <p:nvPr/>
          </p:nvSpPr>
          <p:spPr bwMode="auto">
            <a:xfrm>
              <a:off x="2835" y="1207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16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801" name="Text Box 177"/>
          <p:cNvSpPr txBox="1">
            <a:spLocks noChangeArrowheads="1"/>
          </p:cNvSpPr>
          <p:nvPr/>
        </p:nvSpPr>
        <p:spPr bwMode="auto">
          <a:xfrm>
            <a:off x="5437188" y="5726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2" name="Text Box 178"/>
          <p:cNvSpPr txBox="1">
            <a:spLocks noChangeArrowheads="1"/>
          </p:cNvSpPr>
          <p:nvPr/>
        </p:nvSpPr>
        <p:spPr bwMode="auto">
          <a:xfrm>
            <a:off x="4859338" y="5648325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3" name="Line 179"/>
          <p:cNvSpPr>
            <a:spLocks noChangeShapeType="1"/>
          </p:cNvSpPr>
          <p:nvPr/>
        </p:nvSpPr>
        <p:spPr bwMode="auto">
          <a:xfrm>
            <a:off x="4932363" y="601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Text Box 180"/>
          <p:cNvSpPr txBox="1">
            <a:spLocks noChangeArrowheads="1"/>
          </p:cNvSpPr>
          <p:nvPr/>
        </p:nvSpPr>
        <p:spPr bwMode="auto">
          <a:xfrm>
            <a:off x="5003800" y="601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C -0.10087 0.06782 -0.20208 0.1368 -0.28576 0.12477 C -0.37083 0.11273 -0.43576 0.00231 -0.49982 -0.10255 " pathEditMode="relative" rAng="704627" ptsTypes="aaA">
                                      <p:cBhvr>
                                        <p:cTn id="168" dur="20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C -0.11076 0.00996 -0.22101 0.02014 -0.29549 0.01135 C -0.36944 0.00301 -0.40747 -0.02315 -0.44479 -0.0488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575 C -0.04115 0.03704 -0.0816 0.0588 -0.14566 0.05672 C -0.20972 0.05487 -0.29722 0.03056 -0.38403 0.00649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2222 C -0.06077 0.10162 -0.11632 0.18148 -0.16927 0.1875 C -0.22222 0.19352 -0.27257 0.125 -0.32274 0.05671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1759 C -0.06076 0.11389 -0.12257 0.21065 -0.16597 0.22523 C -0.20902 0.23981 -0.2335 0.17199 -0.25781 0.1046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23 C -0.12674 0.00417 -0.25347 0.00857 -0.31997 0.00093 C -0.38646 -0.00694 -0.39271 -0.02824 -0.39861 -0.0493 " pathEditMode="relative" rAng="473746" ptsTypes="aaA">
                                      <p:cBhvr>
                                        <p:cTn id="258" dur="20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3386 0.00741 -0.06771 0.01481 -0.08577 0.01597 C -0.10382 0.01713 -0.10608 0.0118 -0.10834 0.00648 " pathEditMode="relative" ptsTypes="aaA">
                                      <p:cBhvr>
                                        <p:cTn id="262" dur="20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51 C -0.06632 -0.00278 -0.13021 0.00023 -0.16562 -0.00116 C -0.20104 -0.00186 -0.20781 -0.00625 -0.21319 -0.00996 " pathEditMode="relative" rAng="0" ptsTypes="aaA">
                                      <p:cBhvr>
                                        <p:cTn id="273" dur="2000" fill="hold"/>
                                        <p:tgtEl>
                                          <p:spTgt spid="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6654" grpId="0"/>
      <p:bldP spid="26655" grpId="0"/>
      <p:bldP spid="26650" grpId="0" animBg="1"/>
      <p:bldP spid="26656" grpId="0"/>
      <p:bldP spid="26656" grpId="1"/>
      <p:bldP spid="26667" grpId="0"/>
      <p:bldP spid="26670" grpId="0" animBg="1"/>
      <p:bldP spid="26671" grpId="0"/>
      <p:bldP spid="26671" grpId="1"/>
      <p:bldP spid="26677" grpId="0"/>
      <p:bldP spid="26679" grpId="0" animBg="1"/>
      <p:bldP spid="26680" grpId="0"/>
      <p:bldP spid="26680" grpId="1"/>
      <p:bldP spid="26681" grpId="0"/>
      <p:bldP spid="26687" grpId="0"/>
      <p:bldP spid="26689" grpId="0" animBg="1"/>
      <p:bldP spid="26690" grpId="0"/>
      <p:bldP spid="26690" grpId="1"/>
      <p:bldP spid="26691" grpId="0"/>
      <p:bldP spid="26692" grpId="0"/>
      <p:bldP spid="26739" grpId="0"/>
      <p:bldP spid="26748" grpId="0"/>
      <p:bldP spid="26749" grpId="0"/>
      <p:bldP spid="26750" grpId="0" animBg="1"/>
      <p:bldP spid="26751" grpId="0"/>
      <p:bldP spid="26751" grpId="1"/>
      <p:bldP spid="26751" grpId="2"/>
      <p:bldP spid="26779" grpId="0"/>
      <p:bldP spid="26780" grpId="0"/>
      <p:bldP spid="26780" grpId="1"/>
      <p:bldP spid="26788" grpId="0" animBg="1"/>
      <p:bldP spid="26789" grpId="0"/>
      <p:bldP spid="26790" grpId="0"/>
      <p:bldP spid="26793" grpId="0"/>
      <p:bldP spid="26793" grpId="1"/>
      <p:bldP spid="26801" grpId="0"/>
      <p:bldP spid="26802" grpId="0"/>
      <p:bldP spid="26803" grpId="0" animBg="1"/>
      <p:bldP spid="26804" grpId="0"/>
      <p:bldP spid="268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2723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A conversão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/>
              <a:t> </a:t>
            </a:r>
            <a:r>
              <a:rPr lang="pt-PT" dirty="0">
                <a:solidFill>
                  <a:srgbClr val="003366"/>
                </a:solidFill>
              </a:rPr>
              <a:t>de um número decimal para qualquer outra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pode ser realizada através de multiplicações sucessivas da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>
                <a:solidFill>
                  <a:srgbClr val="003366"/>
                </a:solidFill>
              </a:rPr>
              <a:t> por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até que seja atingida a precisão desejada.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357" y="1970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5623" name="Text Box 47"/>
            <p:cNvSpPr txBox="1">
              <a:spLocks noChangeArrowheads="1"/>
            </p:cNvSpPr>
            <p:nvPr/>
          </p:nvSpPr>
          <p:spPr bwMode="auto">
            <a:xfrm>
              <a:off x="357" y="3244"/>
              <a:ext cx="10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24" name="Text Box 48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566738" y="3636963"/>
            <a:ext cx="246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0.6875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611188" y="5661025"/>
            <a:ext cx="1706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4551363" y="1989138"/>
            <a:ext cx="8826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0.6875</a:t>
            </a:r>
          </a:p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.3750</a:t>
            </a: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4559300" y="2606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4572000" y="2608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4584700" y="28527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.750</a:t>
            </a:r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4681538" y="32464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4681538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4605338" y="35004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 50</a:t>
            </a:r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4787900" y="388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4605338" y="4119563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4772025" y="3900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7" name="Text Box 79"/>
          <p:cNvSpPr txBox="1">
            <a:spLocks noChangeArrowheads="1"/>
          </p:cNvSpPr>
          <p:nvPr/>
        </p:nvSpPr>
        <p:spPr bwMode="auto">
          <a:xfrm>
            <a:off x="4848225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0" name="Text Box 82"/>
          <p:cNvSpPr txBox="1">
            <a:spLocks noChangeArrowheads="1"/>
          </p:cNvSpPr>
          <p:nvPr/>
        </p:nvSpPr>
        <p:spPr bwMode="auto">
          <a:xfrm>
            <a:off x="4859338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4584700" y="5268913"/>
            <a:ext cx="869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0.25</a:t>
            </a:r>
          </a:p>
          <a:p>
            <a:pPr algn="r">
              <a:lnSpc>
                <a:spcPct val="80000"/>
              </a:lnSpc>
            </a:pPr>
            <a:r>
              <a:rPr lang="pt-PT"/>
              <a:t>16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4824413" y="5880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4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3" name="Text Box 85"/>
          <p:cNvSpPr txBox="1">
            <a:spLocks noChangeArrowheads="1"/>
          </p:cNvSpPr>
          <p:nvPr/>
        </p:nvSpPr>
        <p:spPr bwMode="auto">
          <a:xfrm>
            <a:off x="4837113" y="588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28593 0.149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 L -0.28194 0.05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48148E-6 L -0.27709 -0.036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26857 -0.127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20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33959 -0.0333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7" grpId="0"/>
      <p:bldP spid="27709" grpId="0"/>
      <p:bldP spid="27711" grpId="0"/>
      <p:bldP spid="27712" grpId="0"/>
      <p:bldP spid="27712" grpId="1"/>
      <p:bldP spid="27713" grpId="0"/>
      <p:bldP spid="27714" grpId="0"/>
      <p:bldP spid="27715" grpId="0"/>
      <p:bldP spid="27715" grpId="1"/>
      <p:bldP spid="27718" grpId="0"/>
      <p:bldP spid="27719" grpId="0"/>
      <p:bldP spid="27720" grpId="0"/>
      <p:bldP spid="27720" grpId="1"/>
      <p:bldP spid="27722" grpId="0"/>
      <p:bldP spid="27723" grpId="0"/>
      <p:bldP spid="27727" grpId="0"/>
      <p:bldP spid="27727" grpId="1"/>
      <p:bldP spid="27730" grpId="0"/>
      <p:bldP spid="27731" grpId="0"/>
      <p:bldP spid="27732" grpId="0"/>
      <p:bldP spid="27732" grpId="1"/>
      <p:bldP spid="277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816292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 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O número de dígitos significativos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003366"/>
                </a:solidFill>
              </a:rPr>
              <a:t>deve ser consistente com os erros de representação nas bases inicial e final.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68313" y="3213100"/>
            <a:ext cx="7848600" cy="1163638"/>
            <a:chOff x="295" y="2024"/>
            <a:chExt cx="4944" cy="733"/>
          </a:xfrm>
        </p:grpSpPr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295" y="2024"/>
              <a:ext cx="49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Para que a mudança de base não traga acréscimo de precisão: </a:t>
              </a:r>
              <a:endParaRPr lang="pt-PT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4098" name="Object 30"/>
            <p:cNvGraphicFramePr>
              <a:graphicFrameLocks noChangeAspect="1"/>
            </p:cNvGraphicFramePr>
            <p:nvPr/>
          </p:nvGraphicFramePr>
          <p:xfrm>
            <a:off x="1749" y="2356"/>
            <a:ext cx="175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8" name="Equation" r:id="rId4" imgW="1054080" imgH="241200" progId="Equation.3">
                    <p:embed/>
                  </p:oleObj>
                </mc:Choice>
                <mc:Fallback>
                  <p:oleObj name="Equation" r:id="rId4" imgW="1054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2356"/>
                          <a:ext cx="1751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750" y="1268413"/>
            <a:ext cx="5572125" cy="1808162"/>
            <a:chOff x="340" y="1974"/>
            <a:chExt cx="3510" cy="1139"/>
          </a:xfrm>
        </p:grpSpPr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340" y="2207"/>
              <a:ext cx="35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/>
                <a:t> – base inicial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/>
                <a:t> – base final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inicial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endParaRPr lang="pt-PT" dirty="0"/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final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340" y="197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103" name="Text Box 40"/>
          <p:cNvSpPr txBox="1">
            <a:spLocks noChangeArrowheads="1"/>
          </p:cNvSpPr>
          <p:nvPr/>
        </p:nvSpPr>
        <p:spPr bwMode="auto">
          <a:xfrm>
            <a:off x="663575" y="54657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611188" y="5373688"/>
            <a:ext cx="8537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A.2C</a:t>
            </a:r>
            <a:r>
              <a:rPr lang="pt-PT" baseline="-25000"/>
              <a:t>16</a:t>
            </a:r>
            <a:r>
              <a:rPr lang="pt-PT"/>
              <a:t> = 10*16</a:t>
            </a:r>
            <a:r>
              <a:rPr lang="pt-PT" baseline="30000"/>
              <a:t>0</a:t>
            </a:r>
            <a:r>
              <a:rPr lang="pt-PT"/>
              <a:t> + 2*16</a:t>
            </a:r>
            <a:r>
              <a:rPr lang="pt-PT" baseline="30000"/>
              <a:t>-1</a:t>
            </a:r>
            <a:r>
              <a:rPr lang="pt-PT"/>
              <a:t> + 12*16</a:t>
            </a:r>
            <a:r>
              <a:rPr lang="pt-PT" baseline="30000"/>
              <a:t>-2 </a:t>
            </a:r>
            <a:r>
              <a:rPr lang="pt-PT"/>
              <a:t>= 10 + </a:t>
            </a:r>
            <a:r>
              <a:rPr lang="en-US"/>
              <a:t>0.125 + 0.046875 = 10.171875 = 10.17</a:t>
            </a:r>
            <a:r>
              <a:rPr lang="en-US" baseline="-25000"/>
              <a:t>10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11188" y="5805488"/>
            <a:ext cx="831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101.0011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1*2</a:t>
            </a:r>
            <a:r>
              <a:rPr lang="pt-PT" baseline="30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0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-3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-4 </a:t>
            </a:r>
            <a:r>
              <a:rPr lang="pt-PT">
                <a:latin typeface="Comic Sans MS" pitchFamily="66" charset="0"/>
              </a:rPr>
              <a:t>= 4 + 1 + </a:t>
            </a:r>
            <a:r>
              <a:rPr lang="en-US"/>
              <a:t>0.125 + 0.0625 = 5.1875 = 5.2</a:t>
            </a:r>
            <a:r>
              <a:rPr lang="en-US" baseline="-25000"/>
              <a:t>10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68313" y="4371975"/>
            <a:ext cx="8027987" cy="863600"/>
            <a:chOff x="295" y="2754"/>
            <a:chExt cx="5057" cy="544"/>
          </a:xfrm>
        </p:grpSpPr>
        <p:sp>
          <p:nvSpPr>
            <p:cNvPr id="4107" name="Text Box 37"/>
            <p:cNvSpPr txBox="1">
              <a:spLocks noChangeArrowheads="1"/>
            </p:cNvSpPr>
            <p:nvPr/>
          </p:nvSpPr>
          <p:spPr bwMode="auto">
            <a:xfrm>
              <a:off x="295" y="2754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4108" name="Text Box 39"/>
            <p:cNvSpPr txBox="1">
              <a:spLocks noChangeArrowheads="1"/>
            </p:cNvSpPr>
            <p:nvPr/>
          </p:nvSpPr>
          <p:spPr bwMode="auto">
            <a:xfrm>
              <a:off x="357" y="3067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09" name="Text Box 54"/>
            <p:cNvSpPr txBox="1">
              <a:spLocks noChangeArrowheads="1"/>
            </p:cNvSpPr>
            <p:nvPr/>
          </p:nvSpPr>
          <p:spPr bwMode="auto">
            <a:xfrm>
              <a:off x="1700" y="3067"/>
              <a:ext cx="1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10" name="Text Box 55"/>
            <p:cNvSpPr txBox="1">
              <a:spLocks noChangeArrowheads="1"/>
            </p:cNvSpPr>
            <p:nvPr/>
          </p:nvSpPr>
          <p:spPr bwMode="auto">
            <a:xfrm>
              <a:off x="3198" y="3067"/>
              <a:ext cx="2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0.1011000000000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7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73" grpId="0"/>
      <p:bldP spid="44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246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Quando é necessário converter um número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003366"/>
                </a:solidFill>
              </a:rPr>
              <a:t> para 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 e 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, então cada dígito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pode ser convertido </a:t>
            </a:r>
            <a:r>
              <a:rPr lang="pt-PT" dirty="0" smtClean="0">
                <a:solidFill>
                  <a:srgbClr val="003366"/>
                </a:solidFill>
              </a:rPr>
              <a:t>diretamente </a:t>
            </a:r>
            <a:r>
              <a:rPr lang="pt-PT" dirty="0">
                <a:solidFill>
                  <a:srgbClr val="003366"/>
                </a:solidFill>
              </a:rPr>
              <a:t>para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 dígitos em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508625" y="2565400"/>
            <a:ext cx="298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753.6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= 111 101 011 . 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989138"/>
            <a:ext cx="7107237" cy="1800225"/>
            <a:chOff x="295" y="1253"/>
            <a:chExt cx="4477" cy="1134"/>
          </a:xfrm>
        </p:grpSpPr>
        <p:sp>
          <p:nvSpPr>
            <p:cNvPr id="26635" name="Text Box 2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6636" name="Text Box 30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  <a:latin typeface="Comic Sans MS" pitchFamily="66" charset="0"/>
                </a:rPr>
                <a:t>Conversão de octal para binário</a:t>
              </a:r>
              <a:endParaRPr lang="en-US" dirty="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7" name="Text Box 32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8" name="Text Box 33"/>
            <p:cNvSpPr txBox="1">
              <a:spLocks noChangeArrowheads="1"/>
            </p:cNvSpPr>
            <p:nvPr/>
          </p:nvSpPr>
          <p:spPr bwMode="auto">
            <a:xfrm>
              <a:off x="346" y="2156"/>
              <a:ext cx="44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octal pode ser representado por 3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545138" y="4868863"/>
            <a:ext cx="294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A5.E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= 1010 0101 . 1110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8313" y="4429125"/>
            <a:ext cx="7889875" cy="1303338"/>
            <a:chOff x="295" y="2790"/>
            <a:chExt cx="4970" cy="821"/>
          </a:xfrm>
        </p:grpSpPr>
        <p:sp>
          <p:nvSpPr>
            <p:cNvPr id="26632" name="Text Box 34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hexadecimal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3" name="Text Box 36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4" name="Text Box 37"/>
            <p:cNvSpPr txBox="1">
              <a:spLocks noChangeArrowheads="1"/>
            </p:cNvSpPr>
            <p:nvPr/>
          </p:nvSpPr>
          <p:spPr bwMode="auto">
            <a:xfrm>
              <a:off x="346" y="3380"/>
              <a:ext cx="49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hexadecimal pode ser representado por 4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703" grpId="0"/>
      <p:bldP spid="287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1993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 (cont.)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Problema inverso: quando é necessário converter um número da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>
                <a:solidFill>
                  <a:srgbClr val="003366"/>
                </a:solidFill>
              </a:rPr>
              <a:t> para 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 e 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, então cada subsequência disjunta de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 dígitos em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origina um dígito na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08625" y="2565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1 101 . 010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15 . 2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989138"/>
            <a:ext cx="6630987" cy="1800225"/>
            <a:chOff x="295" y="1253"/>
            <a:chExt cx="4177" cy="1134"/>
          </a:xfrm>
        </p:grpSpPr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1" name="Text Box 8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346" y="2156"/>
              <a:ext cx="41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três dígitos binários correspondem a um dígito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545138" y="4868863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110 0101 1100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65C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8313" y="4429125"/>
            <a:ext cx="7466012" cy="1298575"/>
            <a:chOff x="295" y="2790"/>
            <a:chExt cx="4703" cy="818"/>
          </a:xfrm>
        </p:grpSpPr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346" y="3377"/>
              <a:ext cx="4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=&gt; cada quatro dígitos binários correspondem a um dígito hexadecimal</a:t>
              </a:r>
              <a:endParaRPr lang="en-US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374900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2862263"/>
            <a:chOff x="282" y="676"/>
            <a:chExt cx="5274" cy="180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 smtClean="0">
                  <a:solidFill>
                    <a:srgbClr val="003366"/>
                  </a:solidFill>
                </a:rPr>
                <a:t>Explique a Lei de Moore.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Quais são vantagens de sistemas digitais comparando-os com sistemas analógicos?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OR está a 0?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AND está a 1?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Explique o que é </a:t>
              </a:r>
              <a:r>
                <a:rPr lang="pt-PT" i="1" dirty="0" smtClean="0">
                  <a:solidFill>
                    <a:srgbClr val="003366"/>
                  </a:solidFill>
                </a:rPr>
                <a:t>margem de ruído</a:t>
              </a:r>
              <a:r>
                <a:rPr lang="pt-PT" dirty="0" smtClean="0">
                  <a:solidFill>
                    <a:srgbClr val="003366"/>
                  </a:solidFill>
                </a:rPr>
                <a:t>?</a:t>
              </a:r>
            </a:p>
          </p:txBody>
        </p:sp>
        <p:sp>
          <p:nvSpPr>
            <p:cNvPr id="31757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800000"/>
                  </a:solidFill>
                </a:rPr>
                <a:t> </a:t>
              </a:r>
              <a:endParaRPr lang="en-US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751138" y="1765300"/>
            <a:ext cx="2820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2731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5D9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1497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71775" y="2486025"/>
            <a:ext cx="370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001010011100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29C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668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1775" y="3205163"/>
            <a:ext cx="473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1100000011011110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140336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49374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792413" y="3925888"/>
            <a:ext cx="286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154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6C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4084638"/>
            <a:chOff x="282" y="676"/>
            <a:chExt cx="5274" cy="2573"/>
          </a:xfrm>
        </p:grpSpPr>
        <p:sp>
          <p:nvSpPr>
            <p:cNvPr id="29705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Converta os números seguintes para as bases 2, 8, 10 e 16.</a:t>
              </a: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29706" name="Text Box 4"/>
            <p:cNvSpPr txBox="1">
              <a:spLocks noChangeArrowheads="1"/>
            </p:cNvSpPr>
            <p:nvPr/>
          </p:nvSpPr>
          <p:spPr bwMode="auto">
            <a:xfrm>
              <a:off x="327" y="1116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10111011001</a:t>
              </a:r>
              <a:r>
                <a:rPr lang="pt-PT" baseline="-25000">
                  <a:solidFill>
                    <a:srgbClr val="800000"/>
                  </a:solidFill>
                </a:rPr>
                <a:t>2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884" y="1566"/>
              <a:ext cx="5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1234</a:t>
              </a:r>
              <a:r>
                <a:rPr lang="pt-PT" baseline="-25000">
                  <a:solidFill>
                    <a:srgbClr val="800000"/>
                  </a:solidFill>
                </a:rPr>
                <a:t>8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C0DE</a:t>
              </a:r>
              <a:r>
                <a:rPr lang="pt-PT" baseline="-25000">
                  <a:solidFill>
                    <a:srgbClr val="800000"/>
                  </a:solidFill>
                </a:rPr>
                <a:t>16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897" y="2473"/>
              <a:ext cx="5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108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852" y="3018"/>
              <a:ext cx="6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15.46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</p:grp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87650" y="4791075"/>
            <a:ext cx="353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1111.011101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17.35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F.7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15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239591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0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47688" y="1341438"/>
            <a:ext cx="521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6600"/>
                </a:solidFill>
              </a:rPr>
              <a:t>Nota final</a:t>
            </a:r>
            <a:r>
              <a:rPr lang="pt-PT"/>
              <a:t> = </a:t>
            </a:r>
            <a:r>
              <a:rPr lang="pt-PT">
                <a:solidFill>
                  <a:srgbClr val="800000"/>
                </a:solidFill>
              </a:rPr>
              <a:t>0.6 </a:t>
            </a:r>
            <a:r>
              <a:rPr lang="pt-PT">
                <a:solidFill>
                  <a:srgbClr val="800000"/>
                </a:solidFill>
                <a:cs typeface="Arial" charset="0"/>
              </a:rPr>
              <a:t>×</a:t>
            </a:r>
            <a:r>
              <a:rPr lang="pt-PT">
                <a:solidFill>
                  <a:srgbClr val="800000"/>
                </a:solidFill>
              </a:rPr>
              <a:t> nota teórica</a:t>
            </a:r>
            <a:r>
              <a:rPr lang="pt-PT"/>
              <a:t> + </a:t>
            </a:r>
            <a:r>
              <a:rPr lang="pt-PT">
                <a:solidFill>
                  <a:srgbClr val="333399"/>
                </a:solidFill>
              </a:rPr>
              <a:t>0.4 × nota pratica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055813"/>
            <a:ext cx="778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800000"/>
                </a:solidFill>
              </a:rPr>
              <a:t>Nota teórica</a:t>
            </a:r>
            <a:r>
              <a:rPr lang="pt-PT" dirty="0"/>
              <a:t> = nota obtida no exame escrito realizado na época de exames</a:t>
            </a:r>
            <a:endParaRPr lang="pt-PT" dirty="0">
              <a:solidFill>
                <a:srgbClr val="333399"/>
              </a:solidFill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750" y="2716213"/>
            <a:ext cx="7877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333399"/>
                </a:solidFill>
              </a:rPr>
              <a:t>Nota prática</a:t>
            </a:r>
            <a:r>
              <a:rPr lang="pt-PT" dirty="0" smtClean="0"/>
              <a:t> </a:t>
            </a:r>
            <a:r>
              <a:rPr lang="pt-BR" dirty="0" smtClean="0"/>
              <a:t>obtém-se </a:t>
            </a:r>
            <a:r>
              <a:rPr lang="pt-BR" dirty="0"/>
              <a:t>através </a:t>
            </a:r>
            <a:r>
              <a:rPr lang="pt-BR" dirty="0" smtClean="0"/>
              <a:t>da avaliação do </a:t>
            </a:r>
            <a:r>
              <a:rPr lang="pt-BR" dirty="0"/>
              <a:t>tipo "contínuo", resultante de 5 </a:t>
            </a:r>
            <a:r>
              <a:rPr lang="pt-PT" dirty="0" smtClean="0"/>
              <a:t>momentos de avaliação: </a:t>
            </a:r>
            <a:endParaRPr lang="pt-PT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66813" y="57531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39750" y="3521075"/>
            <a:ext cx="787717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smtClean="0"/>
              <a:t>•   </a:t>
            </a:r>
            <a:r>
              <a:rPr lang="pt-BR" dirty="0"/>
              <a:t>Resolução de problemas durante ou fora das </a:t>
            </a:r>
            <a:r>
              <a:rPr lang="pt-BR" dirty="0" smtClean="0"/>
              <a:t>aulas -  </a:t>
            </a:r>
            <a:r>
              <a:rPr lang="pt-BR" dirty="0" smtClean="0">
                <a:solidFill>
                  <a:srgbClr val="660066"/>
                </a:solidFill>
              </a:rPr>
              <a:t>50%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Um </a:t>
            </a:r>
            <a:r>
              <a:rPr lang="pt-BR" dirty="0"/>
              <a:t>teste de avaliação realizado na última aula prática </a:t>
            </a:r>
            <a:r>
              <a:rPr lang="en-GB" dirty="0" smtClean="0"/>
              <a:t>- </a:t>
            </a:r>
            <a:r>
              <a:rPr lang="en-GB" dirty="0">
                <a:solidFill>
                  <a:srgbClr val="660066"/>
                </a:solidFill>
              </a:rPr>
              <a:t>35%</a:t>
            </a: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Trabalho de casa</a:t>
            </a:r>
            <a:r>
              <a:rPr lang="pt-BR" i="1" dirty="0" smtClean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10%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Qualidade </a:t>
            </a:r>
            <a:r>
              <a:rPr lang="pt-BR" dirty="0"/>
              <a:t>da participação nas </a:t>
            </a:r>
            <a:r>
              <a:rPr lang="pt-BR" dirty="0" smtClean="0"/>
              <a:t>aulas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5%</a:t>
            </a:r>
            <a:endParaRPr lang="pt-BR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8313" y="1125538"/>
            <a:ext cx="8353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r>
              <a:rPr lang="pt-PT" dirty="0"/>
              <a:t>Os alunos </a:t>
            </a:r>
            <a:r>
              <a:rPr lang="pt-PT" dirty="0" smtClean="0"/>
              <a:t>que </a:t>
            </a:r>
            <a:r>
              <a:rPr lang="pt-PT" dirty="0"/>
              <a:t>tenham tido avaliação positiva na componente prática </a:t>
            </a:r>
            <a:r>
              <a:rPr lang="pt-PT" dirty="0" smtClean="0"/>
              <a:t>da disciplina de Introdução aos Sistemas Digitais no </a:t>
            </a:r>
            <a:r>
              <a:rPr lang="pt-PT" dirty="0"/>
              <a:t>ano </a:t>
            </a:r>
            <a:r>
              <a:rPr lang="pt-PT" dirty="0" smtClean="0"/>
              <a:t>letivo 2013/2014 </a:t>
            </a:r>
            <a:r>
              <a:rPr lang="pt-PT" dirty="0"/>
              <a:t>conservam a </a:t>
            </a:r>
            <a:r>
              <a:rPr lang="pt-PT" dirty="0" smtClean="0"/>
              <a:t>respetiva </a:t>
            </a:r>
            <a:r>
              <a:rPr lang="pt-PT" dirty="0"/>
              <a:t>nota a menos que, por escrito, manifestem a intenção de se submeter novamente a avaliação na componente laboratorial. Em todos os outros casos os alunos devem frequentar a componente laboratorial desta disciplina.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3017068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A aprovação à disciplina implica uma avaliação global superior ou igual a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9.5 valores</a:t>
            </a:r>
            <a:r>
              <a:rPr lang="pt-PT" dirty="0"/>
              <a:t> sendo que </a:t>
            </a:r>
            <a:r>
              <a:rPr lang="pt-PT" u="sng" dirty="0">
                <a:solidFill>
                  <a:srgbClr val="800000"/>
                </a:solidFill>
              </a:rPr>
              <a:t>em nenhuma</a:t>
            </a:r>
            <a:r>
              <a:rPr lang="pt-PT" dirty="0"/>
              <a:t> das componentes (teórica e prática) a nota correspondente pode ser inferior a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7.0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60000"/>
              </a:spcAft>
              <a:defRPr/>
            </a:pPr>
            <a:r>
              <a:rPr lang="pt-BR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 haverá registo de faltas nas aulas TP</a:t>
            </a:r>
            <a:r>
              <a:rPr lang="pt-BR" dirty="0" smtClean="0"/>
              <a:t>.</a:t>
            </a:r>
          </a:p>
          <a:p>
            <a:pPr>
              <a:spcAft>
                <a:spcPct val="60000"/>
              </a:spcAft>
              <a:defRPr/>
            </a:pPr>
            <a:r>
              <a:rPr lang="pt-PT" dirty="0" smtClean="0"/>
              <a:t>Em </a:t>
            </a:r>
            <a:r>
              <a:rPr lang="pt-PT" dirty="0"/>
              <a:t>regime ordinário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 são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frequência obrigatória</a:t>
            </a:r>
            <a:r>
              <a:rPr lang="pt-PT" dirty="0"/>
              <a:t>. </a:t>
            </a:r>
          </a:p>
          <a:p>
            <a:r>
              <a:rPr lang="pt-PT" dirty="0"/>
              <a:t>O aluno que faltar </a:t>
            </a:r>
            <a:r>
              <a:rPr lang="pt-PT" dirty="0" smtClean="0"/>
              <a:t>a </a:t>
            </a:r>
            <a:r>
              <a:rPr lang="pt-PT" dirty="0"/>
              <a:t>mais de </a:t>
            </a:r>
            <a:r>
              <a:rPr lang="en-US" b="1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dirty="0" smtClean="0"/>
              <a:t>(independentemente </a:t>
            </a:r>
            <a:r>
              <a:rPr lang="pt-BR" dirty="0"/>
              <a:t>do </a:t>
            </a:r>
            <a:r>
              <a:rPr lang="pt-BR" dirty="0" smtClean="0"/>
              <a:t>caráter </a:t>
            </a:r>
            <a:r>
              <a:rPr lang="pt-BR" dirty="0"/>
              <a:t>justificado ou injustificado </a:t>
            </a:r>
            <a:r>
              <a:rPr lang="pt-BR" dirty="0" smtClean="0"/>
              <a:t>das </a:t>
            </a:r>
            <a:r>
              <a:rPr lang="en-GB" dirty="0" err="1" smtClean="0"/>
              <a:t>respetivas</a:t>
            </a:r>
            <a:r>
              <a:rPr lang="en-GB" dirty="0" smtClean="0"/>
              <a:t> </a:t>
            </a:r>
            <a:r>
              <a:rPr lang="en-GB" dirty="0" err="1" smtClean="0"/>
              <a:t>ausências</a:t>
            </a:r>
            <a:r>
              <a:rPr lang="en-GB" dirty="0" smtClean="0"/>
              <a:t>)</a:t>
            </a:r>
            <a:r>
              <a:rPr 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ficará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automaticamente reprovado</a:t>
            </a:r>
            <a:r>
              <a:rPr lang="pt-PT" dirty="0"/>
              <a:t>, não podendo apresentar-se a qualquer exame da disciplina, durante o ano </a:t>
            </a:r>
            <a:r>
              <a:rPr lang="pt-PT" dirty="0" smtClean="0"/>
              <a:t>letivo </a:t>
            </a:r>
            <a:r>
              <a:rPr lang="pt-PT" dirty="0"/>
              <a:t>em curso.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Dado </a:t>
            </a:r>
            <a:r>
              <a:rPr lang="pt-BR" dirty="0"/>
              <a:t>o regime contínuo da avaliação componente prática não haverá, em época normal, exame </a:t>
            </a:r>
            <a:r>
              <a:rPr lang="pt-BR" dirty="0" smtClean="0"/>
              <a:t>global final </a:t>
            </a:r>
            <a:r>
              <a:rPr lang="pt-BR" dirty="0"/>
              <a:t>a esta componente a não ser para os estudantes trabalhadores que comprovadamente não </a:t>
            </a:r>
            <a:r>
              <a:rPr lang="pt-BR" dirty="0" smtClean="0"/>
              <a:t>tenham frequentado </a:t>
            </a:r>
            <a:r>
              <a:rPr lang="pt-BR" dirty="0"/>
              <a:t>80% das aulas práticas. Este exame, apenas para trabalhadores estudantes, será de </a:t>
            </a:r>
            <a:r>
              <a:rPr lang="pt-BR" dirty="0" smtClean="0"/>
              <a:t>tipo laboratorial</a:t>
            </a:r>
            <a:r>
              <a:rPr lang="pt-BR" dirty="0"/>
              <a:t>, terá duração de 90 minutos e decorrerá no mesmo dia do exame da componente teórica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pPr>
              <a:spcAft>
                <a:spcPct val="60000"/>
              </a:spcAft>
            </a:pPr>
            <a:r>
              <a:rPr lang="pt-PT" dirty="0"/>
              <a:t>Os alunos com o estatuto de trabalhador-estudante que pretendam ser avaliados em regime de avaliação contínua na componente prática da disciplina, deverão declará-lo por escrito, entregando a </a:t>
            </a:r>
            <a:r>
              <a:rPr lang="pt-PT" dirty="0" smtClean="0"/>
              <a:t>respetiva </a:t>
            </a:r>
            <a:r>
              <a:rPr lang="pt-PT" dirty="0"/>
              <a:t>declaração, o mais tardar até à segunda aula prática (</a:t>
            </a:r>
            <a:r>
              <a:rPr lang="pt-PT" dirty="0">
                <a:hlinkClick r:id="rId3" action="ppaction://hlinkfile"/>
              </a:rPr>
              <a:t>texto da declaração</a:t>
            </a:r>
            <a:r>
              <a:rPr lang="pt-PT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Aulas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práticas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/>
              <a:t>Aconselha-se que os alunos tenham um caderno de registo (</a:t>
            </a:r>
            <a:r>
              <a:rPr lang="pt-PT" i="1" dirty="0" smtClean="0"/>
              <a:t>logbook) </a:t>
            </a:r>
            <a:r>
              <a:rPr lang="pt-PT" dirty="0" smtClean="0"/>
              <a:t>das atividades desenvolvidas destinado exclusivamente a esta disciplina.</a:t>
            </a:r>
          </a:p>
          <a:p>
            <a:endParaRPr lang="pt-PT" dirty="0"/>
          </a:p>
          <a:p>
            <a:r>
              <a:rPr lang="pt-PT" dirty="0" smtClean="0"/>
              <a:t>Este caderno permite sistematizar o estudo e facilita a preparação para testes e o exame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2"/>
          <p:cNvSpPr>
            <a:spLocks noChangeArrowheads="1" noChangeShapeType="1" noTextEdit="1"/>
          </p:cNvSpPr>
          <p:nvPr/>
        </p:nvSpPr>
        <p:spPr bwMode="auto">
          <a:xfrm>
            <a:off x="468313" y="260648"/>
            <a:ext cx="2303487" cy="4315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Docentes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6725" y="981075"/>
            <a:ext cx="7993063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Regente:</a:t>
            </a:r>
            <a:r>
              <a:rPr lang="pt-PT" dirty="0" smtClean="0"/>
              <a:t> Augusto Silva</a:t>
            </a:r>
            <a:r>
              <a:rPr lang="en-US" dirty="0" smtClean="0"/>
              <a:t> </a:t>
            </a:r>
            <a:r>
              <a:rPr lang="pt-PT" dirty="0" smtClean="0"/>
              <a:t> 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teórico-práticas:</a:t>
            </a:r>
            <a:r>
              <a:rPr lang="pt-PT" dirty="0"/>
              <a:t> </a:t>
            </a:r>
            <a:r>
              <a:rPr lang="pt-PT" dirty="0" smtClean="0"/>
              <a:t>Augusto Silva, Guilherme </a:t>
            </a:r>
            <a:r>
              <a:rPr lang="pt-PT" dirty="0"/>
              <a:t>Campos, Iouliia Skliarova</a:t>
            </a:r>
            <a:r>
              <a:rPr lang="en-US" dirty="0"/>
              <a:t> </a:t>
            </a:r>
            <a:endParaRPr lang="en-US" dirty="0" smtClean="0"/>
          </a:p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práticas:</a:t>
            </a:r>
            <a:r>
              <a:rPr lang="pt-PT" dirty="0"/>
              <a:t> </a:t>
            </a:r>
            <a:r>
              <a:rPr lang="pt-PT" dirty="0" smtClean="0"/>
              <a:t>António Pereira, Augusto Silva, Bernardo Cunha, Filipe </a:t>
            </a:r>
            <a:r>
              <a:rPr lang="pt-PT" dirty="0"/>
              <a:t>Silva, Guilherme </a:t>
            </a:r>
            <a:r>
              <a:rPr lang="pt-PT" dirty="0" smtClean="0"/>
              <a:t>Campos, Iouliia Skliarova, José Luis Azevedo, Manuel Violas, Tiago Gonçalves</a:t>
            </a:r>
            <a:endParaRPr lang="pt-PT" dirty="0"/>
          </a:p>
        </p:txBody>
      </p:sp>
      <p:sp>
        <p:nvSpPr>
          <p:cNvPr id="7176" name="WordArt 8"/>
          <p:cNvSpPr>
            <a:spLocks noChangeArrowheads="1" noChangeShapeType="1" noTextEdit="1"/>
          </p:cNvSpPr>
          <p:nvPr/>
        </p:nvSpPr>
        <p:spPr bwMode="auto">
          <a:xfrm>
            <a:off x="1049313" y="4077444"/>
            <a:ext cx="7143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11760" y="3867435"/>
            <a:ext cx="6408712" cy="1891955"/>
            <a:chOff x="2411760" y="3867435"/>
            <a:chExt cx="6408712" cy="1891955"/>
          </a:xfrm>
        </p:grpSpPr>
        <p:sp>
          <p:nvSpPr>
            <p:cNvPr id="5" name="TextBox 4"/>
            <p:cNvSpPr txBox="1"/>
            <p:nvPr/>
          </p:nvSpPr>
          <p:spPr>
            <a:xfrm>
              <a:off x="2411760" y="4005064"/>
              <a:ext cx="479060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terça-feira -&gt; 10h-11h, salas 23.2.8 e 23.2.10</a:t>
              </a:r>
            </a:p>
            <a:p>
              <a:r>
                <a:rPr lang="pt-PT" dirty="0" smtClean="0"/>
                <a:t>quinta-feira -&gt; 12h-13h, sala 23.2.5</a:t>
              </a:r>
            </a:p>
            <a:p>
              <a:endParaRPr lang="pt-PT" dirty="0" smtClean="0"/>
            </a:p>
            <a:p>
              <a:r>
                <a:rPr lang="pt-PT" dirty="0" smtClean="0"/>
                <a:t>quarta-feira -&gt; 14h-15h, sala 23.2.5</a:t>
              </a:r>
              <a:endParaRPr lang="en-US" dirty="0" smtClean="0"/>
            </a:p>
            <a:p>
              <a:endParaRPr lang="pt-PT" dirty="0" smtClean="0"/>
            </a:p>
            <a:p>
              <a:r>
                <a:rPr lang="pt-PT" dirty="0" smtClean="0"/>
                <a:t>&gt;= 24.09.2014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>
              <a:off x="7092280" y="4005064"/>
              <a:ext cx="110087" cy="648072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08304" y="3867435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bg2"/>
                  </a:solidFill>
                </a:rPr>
                <a:t>e</a:t>
              </a:r>
              <a:r>
                <a:rPr lang="pt-PT" dirty="0" smtClean="0">
                  <a:solidFill>
                    <a:schemeClr val="bg2"/>
                  </a:solidFill>
                </a:rPr>
                <a:t>m paralelo com as aulas</a:t>
              </a:r>
              <a:endParaRPr lang="en-GB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25621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Bibliografia recomendada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66725" y="112553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J.F.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Wakerly</a:t>
            </a:r>
            <a:r>
              <a:rPr lang="en-US" dirty="0"/>
              <a:t>, Digital design: Principles and practices, 4</a:t>
            </a:r>
            <a:r>
              <a:rPr lang="en-US" baseline="30000" dirty="0"/>
              <a:t>th</a:t>
            </a:r>
            <a:r>
              <a:rPr lang="en-US" dirty="0"/>
              <a:t> edition, 2006, 	Prentice-Hall</a:t>
            </a:r>
            <a:r>
              <a:rPr lang="en-US" dirty="0" smtClean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Mano</a:t>
            </a:r>
            <a:r>
              <a:rPr lang="en-US" dirty="0" smtClean="0"/>
              <a:t>, </a:t>
            </a:r>
            <a:r>
              <a:rPr lang="en-US" dirty="0"/>
              <a:t>Digital </a:t>
            </a:r>
            <a:r>
              <a:rPr lang="en-US" dirty="0" smtClean="0"/>
              <a:t>design,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edition, 2006</a:t>
            </a:r>
            <a:r>
              <a:rPr lang="en-US" dirty="0" smtClean="0"/>
              <a:t>,  Prentice-Hall;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M. Dias</a:t>
            </a:r>
            <a:r>
              <a:rPr lang="pt-PT" dirty="0"/>
              <a:t>, Sistemas Digitais – Princípios e Prática, </a:t>
            </a:r>
            <a:r>
              <a:rPr lang="pt-PT" dirty="0" smtClean="0"/>
              <a:t>2ª ed., 2011, FCA</a:t>
            </a:r>
            <a:r>
              <a:rPr lang="pt-PT" dirty="0"/>
              <a:t>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Kohavi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Niraj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Jha</a:t>
            </a:r>
            <a:r>
              <a:rPr lang="en-GB" dirty="0"/>
              <a:t>, Switching and Finite Automata Theory, </a:t>
            </a:r>
            <a:r>
              <a:rPr lang="en-GB" dirty="0" smtClean="0"/>
              <a:t>	Cambridge </a:t>
            </a:r>
            <a:r>
              <a:rPr lang="en-GB" dirty="0"/>
              <a:t>Univ. Press, </a:t>
            </a:r>
            <a:r>
              <a:rPr lang="en-GB" dirty="0" smtClean="0"/>
              <a:t>2009</a:t>
            </a:r>
            <a:r>
              <a:rPr lang="en-US" dirty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Sêrro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: </a:t>
            </a: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algébricos</a:t>
            </a:r>
            <a:r>
              <a:rPr lang="en-US" dirty="0"/>
              <a:t>, IST Press, </a:t>
            </a:r>
            <a:r>
              <a:rPr lang="en-US" dirty="0" smtClean="0"/>
              <a:t>2003.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2004</Words>
  <Application>Microsoft Office PowerPoint</Application>
  <PresentationFormat>On-screen Show (4:3)</PresentationFormat>
  <Paragraphs>391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Default Design</vt:lpstr>
      <vt:lpstr>Photo Editor Photo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iouliia@ua.pt</cp:lastModifiedBy>
  <cp:revision>423</cp:revision>
  <dcterms:created xsi:type="dcterms:W3CDTF">2007-01-21T12:26:55Z</dcterms:created>
  <dcterms:modified xsi:type="dcterms:W3CDTF">2014-09-22T07:56:53Z</dcterms:modified>
</cp:coreProperties>
</file>