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1" r:id="rId20"/>
    <p:sldId id="308" r:id="rId21"/>
    <p:sldId id="309" r:id="rId22"/>
    <p:sldId id="310" r:id="rId23"/>
    <p:sldId id="311" r:id="rId24"/>
    <p:sldId id="312" r:id="rId25"/>
    <p:sldId id="313" r:id="rId26"/>
    <p:sldId id="328" r:id="rId27"/>
    <p:sldId id="369" r:id="rId28"/>
    <p:sldId id="373" r:id="rId29"/>
    <p:sldId id="314" r:id="rId30"/>
    <p:sldId id="329" r:id="rId31"/>
    <p:sldId id="374" r:id="rId32"/>
    <p:sldId id="375" r:id="rId33"/>
    <p:sldId id="376" r:id="rId34"/>
    <p:sldId id="377" r:id="rId35"/>
    <p:sldId id="359" r:id="rId36"/>
    <p:sldId id="371" r:id="rId37"/>
    <p:sldId id="372" r:id="rId38"/>
    <p:sldId id="316" r:id="rId39"/>
  </p:sldIdLst>
  <p:sldSz cx="9144000" cy="6858000" type="screen4x3"/>
  <p:notesSz cx="6797675" cy="99298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660066"/>
    <a:srgbClr val="003366"/>
    <a:srgbClr val="A50021"/>
    <a:srgbClr val="006600"/>
    <a:srgbClr val="996600"/>
    <a:srgbClr val="0033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89" autoAdjust="0"/>
    <p:restoredTop sz="94556" autoAdjust="0"/>
  </p:normalViewPr>
  <p:slideViewPr>
    <p:cSldViewPr>
      <p:cViewPr varScale="1">
        <p:scale>
          <a:sx n="74" d="100"/>
          <a:sy n="74" d="100"/>
        </p:scale>
        <p:origin x="-8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24.wmf"/><Relationship Id="rId5" Type="http://schemas.openxmlformats.org/officeDocument/2006/relationships/image" Target="../media/image18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e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e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17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5862C-9164-4671-A127-38DBE6DB5744}" type="datetimeFigureOut">
              <a:rPr lang="en-GB" smtClean="0"/>
              <a:t>06/10/2014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599"/>
            <a:ext cx="2945659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B6B72-49D8-4CB7-AE60-71E7B8BF7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140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6661"/>
            <a:ext cx="5438140" cy="446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599"/>
            <a:ext cx="29456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1599"/>
            <a:ext cx="2945659" cy="496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72C9BD-CCDC-40CD-A721-AFCD761067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10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BDA092-A202-45AF-810D-AE8525E629F7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F935F12-0DDB-4884-A520-F0B3495D4782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E282EA4-EDF6-4D66-A0AF-9CE22113E2A7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4C1E62-D904-4DC0-A682-537250593A30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4C1E62-D904-4DC0-A682-537250593A30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1AC6CB3-374E-4013-AD72-8E2A04D02C1B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070D58-3B06-4E9D-9524-3FDEA673CED8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EEA664C-65EF-4222-A431-B82EDD61305C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070D58-3B06-4E9D-9524-3FDEA673CED8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393DB16-CF80-42CA-AD42-D9C43E9C74A7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E282EA4-EDF6-4D66-A0AF-9CE22113E2A7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839458D-F875-470B-A223-8858D07515E2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1256EE-66F4-4387-9DF0-6BC5950E60EB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E8306A-1D7F-4196-A551-ED13FB85902E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72E9A-CDED-4890-AC23-BF81E7E2607B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B77A54-F946-4FBD-AE67-7754C2EA85E6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5A4937-EDC6-4C29-8F2A-EBDDDB180E93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B59DAB-3E68-4163-B3E0-D525BE2B26FE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B59DAB-3E68-4163-B3E0-D525BE2B26FE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FEEB871-C9C4-46A9-B2EF-8D73512EE3D9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4732FD1-3698-4CCC-982A-56054A9F1923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B59DAB-3E68-4163-B3E0-D525BE2B26FE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839458D-F875-470B-A223-8858D07515E2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B59DAB-3E68-4163-B3E0-D525BE2B26FE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B59DAB-3E68-4163-B3E0-D525BE2B26FE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B59DAB-3E68-4163-B3E0-D525BE2B26FE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B59DAB-3E68-4163-B3E0-D525BE2B26FE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B59DAB-3E68-4163-B3E0-D525BE2B26FE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0B0BC8-BC07-4C4B-9B71-2C6B49B17EB4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C12829-E82B-4815-97B1-39318715CC84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C12829-E82B-4815-97B1-39318715CC84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CACF68-4E6B-49DD-9C85-DB5A433E959C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839458D-F875-470B-A223-8858D07515E2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B7F66A3-2F76-4CEF-A864-E63A18DC52D8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839458D-F875-470B-A223-8858D07515E2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13012FD-E9AA-412E-A5C6-BE82D4674FA3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B78CE9A-2CA0-40C6-AE23-E967E00A9FA4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3FD6BE-8BA6-4E93-8594-33577447581B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 smtClean="0"/>
              <a:t>Digitais</a:t>
            </a:r>
            <a:r>
              <a:rPr lang="en-US" dirty="0" smtClean="0"/>
              <a:t>, </a:t>
            </a:r>
            <a:r>
              <a:rPr lang="en-US" dirty="0"/>
              <a:t>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5B113-8003-484C-9CB4-34534D4C0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9" descr="U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3170" y="6165304"/>
            <a:ext cx="562862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66C12-8904-440D-9B97-9DD9A23E73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5B293-85F4-4DC4-A27E-2FADA22FD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75572-6E57-4D22-BB50-584F13E3D4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5AB37-B8D0-4712-BD5B-07CEA1AB3C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FC367-8932-41B6-8841-AA24EF8C9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95AD1-BDED-41CC-A23B-09540AA31E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E2892-AAC6-485A-9209-0739BB772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C871D-8856-4724-9795-3F6EEC33E0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" name="Picture 19" descr="UA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010101"/>
              </a:clrFrom>
              <a:clrTo>
                <a:srgbClr val="010101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3170" y="6165304"/>
            <a:ext cx="562862" cy="5760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2915816" y="6372036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Introdução aos</a:t>
            </a:r>
            <a:r>
              <a:rPr lang="pt-PT" sz="1200" kern="1200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</a:t>
            </a:r>
            <a:r>
              <a:rPr lang="pt-PT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Sistemas</a:t>
            </a:r>
            <a:r>
              <a:rPr lang="pt-PT" dirty="0" smtClean="0"/>
              <a:t> </a:t>
            </a:r>
            <a:r>
              <a:rPr lang="pt-PT" sz="1200" kern="120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Digitais</a:t>
            </a:r>
            <a:endParaRPr lang="en-US" sz="1200" kern="1200" dirty="0" smtClean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39E76-8863-4D3D-BBB0-80A2DA937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4C0C8-542C-4205-9C79-600B188B3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35150" y="6462713"/>
            <a:ext cx="460851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en-US"/>
              <a:t>Sistemas Digitais (Bolonha), 2009, Iouliia Skliarova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7050" y="6245225"/>
            <a:ext cx="10906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1168DB-C190-429A-8369-E58CAE946A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222" name="Picture 7" descr="UA L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850" y="6165850"/>
            <a:ext cx="4318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8" descr="IEETA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88350" y="6165850"/>
            <a:ext cx="403225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1763713" y="6381750"/>
            <a:ext cx="47529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15.doc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Microsoft_Word_97_-_2003_Document14.doc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17.doc"/><Relationship Id="rId13" Type="http://schemas.openxmlformats.org/officeDocument/2006/relationships/oleObject" Target="../embeddings/oleObject19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emf"/><Relationship Id="rId11" Type="http://schemas.openxmlformats.org/officeDocument/2006/relationships/oleObject" Target="../embeddings/Microsoft_Word_97_-_2003_Document18.doc"/><Relationship Id="rId5" Type="http://schemas.openxmlformats.org/officeDocument/2006/relationships/oleObject" Target="../embeddings/Microsoft_Word_97_-_2003_Document16.doc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0.emf"/><Relationship Id="rId14" Type="http://schemas.openxmlformats.org/officeDocument/2006/relationships/oleObject" Target="../embeddings/Microsoft_Word_97_-_2003_Document19.doc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21.doc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8.e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6.wmf"/><Relationship Id="rId17" Type="http://schemas.openxmlformats.org/officeDocument/2006/relationships/oleObject" Target="../embeddings/Microsoft_Word_97_-_2003_Document24.doc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11" Type="http://schemas.openxmlformats.org/officeDocument/2006/relationships/oleObject" Target="../embeddings/Microsoft_Word_97_-_2003_Document22.doc"/><Relationship Id="rId5" Type="http://schemas.openxmlformats.org/officeDocument/2006/relationships/oleObject" Target="../embeddings/Microsoft_Word_97_-_2003_Document20.doc"/><Relationship Id="rId15" Type="http://schemas.openxmlformats.org/officeDocument/2006/relationships/image" Target="../media/image27.e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5.wmf"/><Relationship Id="rId14" Type="http://schemas.openxmlformats.org/officeDocument/2006/relationships/oleObject" Target="../embeddings/Microsoft_Word_97_-_2003_Document23.doc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26.doc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11" Type="http://schemas.openxmlformats.org/officeDocument/2006/relationships/oleObject" Target="../embeddings/Microsoft_Word_97_-_2003_Document27.doc"/><Relationship Id="rId5" Type="http://schemas.openxmlformats.org/officeDocument/2006/relationships/oleObject" Target="../embeddings/Microsoft_Word_97_-_2003_Document25.doc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29.doc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18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2.wmf"/><Relationship Id="rId17" Type="http://schemas.openxmlformats.org/officeDocument/2006/relationships/oleObject" Target="../embeddings/Microsoft_Word_97_-_2003_Document32.doc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wmf"/><Relationship Id="rId11" Type="http://schemas.openxmlformats.org/officeDocument/2006/relationships/oleObject" Target="../embeddings/Microsoft_Word_97_-_2003_Document30.doc"/><Relationship Id="rId5" Type="http://schemas.openxmlformats.org/officeDocument/2006/relationships/oleObject" Target="../embeddings/Microsoft_Word_97_-_2003_Document28.doc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1.wmf"/><Relationship Id="rId14" Type="http://schemas.openxmlformats.org/officeDocument/2006/relationships/oleObject" Target="../embeddings/Microsoft_Word_97_-_2003_Document31.doc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34.doc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wmf"/><Relationship Id="rId11" Type="http://schemas.openxmlformats.org/officeDocument/2006/relationships/oleObject" Target="../embeddings/Microsoft_Word_97_-_2003_Document35.doc"/><Relationship Id="rId5" Type="http://schemas.openxmlformats.org/officeDocument/2006/relationships/oleObject" Target="../embeddings/Microsoft_Word_97_-_2003_Document33.doc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37.doc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11" Type="http://schemas.openxmlformats.org/officeDocument/2006/relationships/oleObject" Target="../embeddings/Microsoft_Word_97_-_2003_Document38.doc"/><Relationship Id="rId5" Type="http://schemas.openxmlformats.org/officeDocument/2006/relationships/oleObject" Target="../embeddings/Microsoft_Word_97_-_2003_Document36.doc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40.doc"/><Relationship Id="rId13" Type="http://schemas.openxmlformats.org/officeDocument/2006/relationships/image" Target="../media/image43.wmf"/><Relationship Id="rId18" Type="http://schemas.openxmlformats.org/officeDocument/2006/relationships/image" Target="../media/image42.w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11" Type="http://schemas.openxmlformats.org/officeDocument/2006/relationships/oleObject" Target="../embeddings/Microsoft_Word_97_-_2003_Document41.doc"/><Relationship Id="rId5" Type="http://schemas.openxmlformats.org/officeDocument/2006/relationships/oleObject" Target="../embeddings/Microsoft_Word_97_-_2003_Document39.doc"/><Relationship Id="rId15" Type="http://schemas.openxmlformats.org/officeDocument/2006/relationships/oleObject" Target="../embeddings/Microsoft_Word_97_-_2003_Document42.doc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39.emf"/><Relationship Id="rId14" Type="http://schemas.openxmlformats.org/officeDocument/2006/relationships/oleObject" Target="../embeddings/oleObject4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emf"/><Relationship Id="rId5" Type="http://schemas.openxmlformats.org/officeDocument/2006/relationships/oleObject" Target="../embeddings/Microsoft_Word_97_-_2003_Document43.doc"/><Relationship Id="rId4" Type="http://schemas.openxmlformats.org/officeDocument/2006/relationships/oleObject" Target="../embeddings/oleObject4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emf"/><Relationship Id="rId5" Type="http://schemas.openxmlformats.org/officeDocument/2006/relationships/oleObject" Target="../embeddings/Microsoft_Word_97_-_2003_Document44.doc"/><Relationship Id="rId10" Type="http://schemas.openxmlformats.org/officeDocument/2006/relationships/image" Target="../media/image47.wmf"/><Relationship Id="rId4" Type="http://schemas.openxmlformats.org/officeDocument/2006/relationships/oleObject" Target="../embeddings/oleObject46.bin"/><Relationship Id="rId9" Type="http://schemas.openxmlformats.org/officeDocument/2006/relationships/oleObject" Target="../embeddings/oleObject4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oleObject" Target="../embeddings/oleObject53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49.wmf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0.bin"/><Relationship Id="rId11" Type="http://schemas.openxmlformats.org/officeDocument/2006/relationships/oleObject" Target="../embeddings/Microsoft_Word_97_-_2003_Document45.doc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0.wmf"/><Relationship Id="rId14" Type="http://schemas.openxmlformats.org/officeDocument/2006/relationships/image" Target="../media/image5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3.wmf"/><Relationship Id="rId5" Type="http://schemas.openxmlformats.org/officeDocument/2006/relationships/oleObject" Target="../embeddings/Microsoft_Word_97_-_2003_Document46.doc"/><Relationship Id="rId4" Type="http://schemas.openxmlformats.org/officeDocument/2006/relationships/oleObject" Target="../embeddings/oleObject54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57.wmf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56.bin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4.wmf"/><Relationship Id="rId11" Type="http://schemas.openxmlformats.org/officeDocument/2006/relationships/image" Target="../media/image56.wmf"/><Relationship Id="rId5" Type="http://schemas.openxmlformats.org/officeDocument/2006/relationships/oleObject" Target="../embeddings/Microsoft_Word_97_-_2003_Document47.doc"/><Relationship Id="rId10" Type="http://schemas.openxmlformats.org/officeDocument/2006/relationships/oleObject" Target="../embeddings/Microsoft_Word_97_-_2003_Document48.doc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8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2.doc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Microsoft_Word_97_-_2003_Document1.doc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2.wmf"/><Relationship Id="rId5" Type="http://schemas.openxmlformats.org/officeDocument/2006/relationships/oleObject" Target="../embeddings/Microsoft_Word_97_-_2003_Document49.doc"/><Relationship Id="rId4" Type="http://schemas.openxmlformats.org/officeDocument/2006/relationships/oleObject" Target="../embeddings/oleObject59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51.doc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7.wmf"/><Relationship Id="rId3" Type="http://schemas.openxmlformats.org/officeDocument/2006/relationships/notesSlide" Target="../notesSlides/notesSlide36.xml"/><Relationship Id="rId21" Type="http://schemas.openxmlformats.org/officeDocument/2006/relationships/image" Target="../media/image68.wmf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5.wmf"/><Relationship Id="rId17" Type="http://schemas.openxmlformats.org/officeDocument/2006/relationships/oleObject" Target="../embeddings/Microsoft_Word_97_-_2003_Document54.doc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4.bin"/><Relationship Id="rId20" Type="http://schemas.openxmlformats.org/officeDocument/2006/relationships/oleObject" Target="../embeddings/Microsoft_Word_97_-_2003_Document55.doc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3.emf"/><Relationship Id="rId11" Type="http://schemas.openxmlformats.org/officeDocument/2006/relationships/oleObject" Target="../embeddings/Microsoft_Word_97_-_2003_Document52.doc"/><Relationship Id="rId5" Type="http://schemas.openxmlformats.org/officeDocument/2006/relationships/oleObject" Target="../embeddings/Microsoft_Word_97_-_2003_Document50.doc"/><Relationship Id="rId15" Type="http://schemas.openxmlformats.org/officeDocument/2006/relationships/image" Target="../media/image66.wmf"/><Relationship Id="rId10" Type="http://schemas.openxmlformats.org/officeDocument/2006/relationships/oleObject" Target="../embeddings/oleObject62.bin"/><Relationship Id="rId19" Type="http://schemas.openxmlformats.org/officeDocument/2006/relationships/oleObject" Target="../embeddings/oleObject65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4.wmf"/><Relationship Id="rId14" Type="http://schemas.openxmlformats.org/officeDocument/2006/relationships/oleObject" Target="../embeddings/Microsoft_Word_97_-_2003_Document53.doc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4.doc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oleObject" Target="../embeddings/Microsoft_Word_97_-_2003_Document5.doc"/><Relationship Id="rId5" Type="http://schemas.openxmlformats.org/officeDocument/2006/relationships/oleObject" Target="../embeddings/Microsoft_Word_97_-_2003_Document3.doc"/><Relationship Id="rId15" Type="http://schemas.openxmlformats.org/officeDocument/2006/relationships/image" Target="../media/image9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emf"/><Relationship Id="rId14" Type="http://schemas.openxmlformats.org/officeDocument/2006/relationships/oleObject" Target="../embeddings/Microsoft_Word_97_-_2003_Document6.doc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8.doc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Microsoft_Word_97_-_2003_Document9.doc"/><Relationship Id="rId5" Type="http://schemas.openxmlformats.org/officeDocument/2006/relationships/oleObject" Target="../embeddings/Microsoft_Word_97_-_2003_Document7.doc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Document11.doc"/><Relationship Id="rId13" Type="http://schemas.openxmlformats.org/officeDocument/2006/relationships/oleObject" Target="../embeddings/oleObject13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Microsoft_Word_97_-_2003_Document12.doc"/><Relationship Id="rId5" Type="http://schemas.openxmlformats.org/officeDocument/2006/relationships/oleObject" Target="../embeddings/Microsoft_Word_97_-_2003_Document10.doc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emf"/><Relationship Id="rId14" Type="http://schemas.openxmlformats.org/officeDocument/2006/relationships/oleObject" Target="../embeddings/Microsoft_Word_97_-_2003_Document13.doc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Introdução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Digitais</a:t>
            </a:r>
            <a:r>
              <a:rPr lang="en-US" dirty="0" smtClean="0"/>
              <a:t>, Iouliia Skliarova</a:t>
            </a:r>
          </a:p>
        </p:txBody>
      </p:sp>
      <p:sp>
        <p:nvSpPr>
          <p:cNvPr id="10243" name="WordArt 4"/>
          <p:cNvSpPr>
            <a:spLocks noChangeArrowheads="1" noChangeShapeType="1" noTextEdit="1"/>
          </p:cNvSpPr>
          <p:nvPr/>
        </p:nvSpPr>
        <p:spPr bwMode="auto">
          <a:xfrm>
            <a:off x="755577" y="216024"/>
            <a:ext cx="7488832" cy="1844824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Introdução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aos</a:t>
            </a:r>
            <a:endParaRPr lang="en-US" sz="3600" kern="10" dirty="0" smtClean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pPr algn="ctr"/>
            <a:r>
              <a:rPr lang="en-US" sz="3600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Sistemas</a:t>
            </a:r>
            <a:r>
              <a:rPr lang="en-US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Digitais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055" name="WordArt 7"/>
          <p:cNvSpPr>
            <a:spLocks noChangeArrowheads="1" noChangeShapeType="1" noTextEdit="1"/>
          </p:cNvSpPr>
          <p:nvPr/>
        </p:nvSpPr>
        <p:spPr bwMode="auto">
          <a:xfrm>
            <a:off x="1141413" y="3645024"/>
            <a:ext cx="6526212" cy="216024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i="1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Quantidades com sinal</a:t>
            </a:r>
            <a:endParaRPr lang="en-GB" sz="3600" i="1" kern="10" dirty="0" smtClean="0">
              <a:ln w="9525">
                <a:solidFill>
                  <a:srgbClr val="008000"/>
                </a:solidFill>
                <a:round/>
                <a:headEnd/>
                <a:tailEnd/>
              </a:ln>
              <a:solidFill>
                <a:srgbClr val="FFFFCC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Arial Black"/>
            </a:endParaRPr>
          </a:p>
          <a:p>
            <a:pPr algn="ctr"/>
            <a:r>
              <a:rPr lang="pt-PT" sz="3600" i="1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Operações aritméticas</a:t>
            </a:r>
            <a:endParaRPr lang="en-GB" sz="3600" i="1" kern="10" dirty="0" smtClean="0">
              <a:ln w="9525">
                <a:solidFill>
                  <a:srgbClr val="008000"/>
                </a:solidFill>
                <a:round/>
                <a:headEnd/>
                <a:tailEnd/>
              </a:ln>
              <a:solidFill>
                <a:srgbClr val="FFFFCC"/>
              </a:solidFill>
              <a:effectLst>
                <a:outerShdw dist="35921" dir="2700000" algn="ctr" rotWithShape="0">
                  <a:srgbClr val="808080">
                    <a:alpha val="79999"/>
                  </a:srgbClr>
                </a:outerShdw>
              </a:effectLst>
              <a:latin typeface="Arial Black"/>
            </a:endParaRPr>
          </a:p>
          <a:p>
            <a:pPr algn="ctr"/>
            <a:r>
              <a:rPr lang="pt-PT" sz="3600" i="1" kern="10" dirty="0" smtClean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solidFill>
                  <a:srgbClr val="FFFFCC"/>
                </a:solidFill>
                <a:effectLst>
                  <a:outerShdw dist="35921" dir="2700000" algn="ctr" rotWithShape="0">
                    <a:srgbClr val="808080">
                      <a:alpha val="79999"/>
                    </a:srgbClr>
                  </a:outerShdw>
                </a:effectLst>
                <a:latin typeface="Arial Black"/>
              </a:rPr>
              <a:t>Códigos binários</a:t>
            </a:r>
          </a:p>
        </p:txBody>
      </p:sp>
      <p:sp>
        <p:nvSpPr>
          <p:cNvPr id="10245" name="WordArt 8"/>
          <p:cNvSpPr>
            <a:spLocks noChangeArrowheads="1" noChangeShapeType="1" noTextEdit="1"/>
          </p:cNvSpPr>
          <p:nvPr/>
        </p:nvSpPr>
        <p:spPr bwMode="auto">
          <a:xfrm>
            <a:off x="3203575" y="2493144"/>
            <a:ext cx="2305050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spc="720" dirty="0">
                <a:ln w="9525">
                  <a:noFill/>
                  <a:round/>
                  <a:headEnd/>
                  <a:tailEnd/>
                </a:ln>
                <a:solidFill>
                  <a:srgbClr val="FFFF99">
                    <a:alpha val="39999"/>
                  </a:srgbClr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Aula </a:t>
            </a:r>
            <a:r>
              <a:rPr lang="en-US" sz="3600" kern="10" spc="720" dirty="0" smtClean="0">
                <a:ln w="9525">
                  <a:noFill/>
                  <a:round/>
                  <a:headEnd/>
                  <a:tailEnd/>
                </a:ln>
                <a:solidFill>
                  <a:srgbClr val="FFFF99">
                    <a:alpha val="39999"/>
                  </a:srgbClr>
                </a:solidFill>
                <a:effectLst>
                  <a:outerShdw dist="45791" dir="3378596" algn="ctr" rotWithShape="0">
                    <a:srgbClr val="4D4D4D">
                      <a:alpha val="79999"/>
                    </a:srgbClr>
                  </a:outerShdw>
                </a:effectLst>
                <a:latin typeface="Arial Black"/>
              </a:rPr>
              <a:t>2</a:t>
            </a:r>
            <a:endParaRPr lang="en-US" sz="3600" kern="10" spc="720" dirty="0">
              <a:ln w="9525">
                <a:noFill/>
                <a:round/>
                <a:headEnd/>
                <a:tailEnd/>
              </a:ln>
              <a:solidFill>
                <a:srgbClr val="FFFF99">
                  <a:alpha val="39999"/>
                </a:srgbClr>
              </a:solidFill>
              <a:effectLst>
                <a:outerShdw dist="45791" dir="3378596" algn="ctr" rotWithShape="0">
                  <a:srgbClr val="4D4D4D">
                    <a:alpha val="79999"/>
                  </a:srgbClr>
                </a:outerShdw>
              </a:effectLst>
              <a:latin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7" name="WordArt 5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272337" cy="4619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Códigos de complemento binários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468313" y="857250"/>
            <a:ext cx="51831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003366"/>
                </a:solidFill>
              </a:rPr>
              <a:t>Um inteiro de </a:t>
            </a:r>
            <a:r>
              <a:rPr lang="pt-PT" i="1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i="1" u="none" dirty="0">
                <a:solidFill>
                  <a:srgbClr val="003366"/>
                </a:solidFill>
              </a:rPr>
              <a:t> </a:t>
            </a:r>
            <a:r>
              <a:rPr lang="pt-PT" u="none" dirty="0">
                <a:solidFill>
                  <a:srgbClr val="003366"/>
                </a:solidFill>
              </a:rPr>
              <a:t>bits representado em</a:t>
            </a:r>
            <a:r>
              <a:rPr lang="pt-PT" u="none" dirty="0"/>
              <a:t>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complemento para 1 </a:t>
            </a:r>
            <a:r>
              <a:rPr lang="pt-PT" u="none" dirty="0">
                <a:solidFill>
                  <a:srgbClr val="003366"/>
                </a:solidFill>
              </a:rPr>
              <a:t>pode tomar valores situados na gama [–(2</a:t>
            </a:r>
            <a:r>
              <a:rPr lang="pt-PT" u="none" baseline="30000" dirty="0">
                <a:solidFill>
                  <a:srgbClr val="003366"/>
                </a:solidFill>
              </a:rPr>
              <a:t>n-1</a:t>
            </a:r>
            <a:r>
              <a:rPr lang="pt-PT" u="none" dirty="0">
                <a:solidFill>
                  <a:srgbClr val="003366"/>
                </a:solidFill>
              </a:rPr>
              <a:t>-1), +(2</a:t>
            </a:r>
            <a:r>
              <a:rPr lang="pt-PT" u="none" baseline="30000" dirty="0">
                <a:solidFill>
                  <a:srgbClr val="003366"/>
                </a:solidFill>
              </a:rPr>
              <a:t>n-1</a:t>
            </a:r>
            <a:r>
              <a:rPr lang="pt-PT" u="none" dirty="0">
                <a:solidFill>
                  <a:srgbClr val="003366"/>
                </a:solidFill>
              </a:rPr>
              <a:t>-1)]. 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468313" y="1844675"/>
            <a:ext cx="41036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Por exemplo, com 4</a:t>
            </a:r>
            <a:r>
              <a:rPr lang="pt-PT" i="1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003366"/>
                </a:solidFill>
              </a:rPr>
              <a:t>bits pode-se representar em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complemento para 1 </a:t>
            </a:r>
            <a:r>
              <a:rPr lang="pt-PT" u="none">
                <a:solidFill>
                  <a:srgbClr val="003366"/>
                </a:solidFill>
              </a:rPr>
              <a:t>valores [-7,7], i.e. 7 positivos, 7 negativos e 2 zeros. 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161800" name="Object 8"/>
          <p:cNvGraphicFramePr>
            <a:graphicFrameLocks noChangeAspect="1"/>
          </p:cNvGraphicFramePr>
          <p:nvPr/>
        </p:nvGraphicFramePr>
        <p:xfrm>
          <a:off x="5668963" y="836613"/>
          <a:ext cx="2071687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4" name="Document" r:id="rId5" imgW="6211080" imgH="4067280" progId="Word.Document.8">
                  <p:embed/>
                </p:oleObj>
              </mc:Choice>
              <mc:Fallback>
                <p:oleObj name="Document" r:id="rId5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49266" b="26553"/>
                      <a:stretch>
                        <a:fillRect/>
                      </a:stretch>
                    </p:blipFill>
                    <p:spPr bwMode="auto">
                      <a:xfrm>
                        <a:off x="5668963" y="836613"/>
                        <a:ext cx="2071687" cy="298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3" name="Object 11"/>
          <p:cNvGraphicFramePr>
            <a:graphicFrameLocks noChangeAspect="1"/>
          </p:cNvGraphicFramePr>
          <p:nvPr/>
        </p:nvGraphicFramePr>
        <p:xfrm>
          <a:off x="1116013" y="3284538"/>
          <a:ext cx="2071687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5" name="Document" r:id="rId8" imgW="6211080" imgH="4067280" progId="Word.Document.8">
                  <p:embed/>
                </p:oleObj>
              </mc:Choice>
              <mc:Fallback>
                <p:oleObj name="Document" r:id="rId8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49266" b="26553"/>
                      <a:stretch>
                        <a:fillRect/>
                      </a:stretch>
                    </p:blipFill>
                    <p:spPr bwMode="auto">
                      <a:xfrm>
                        <a:off x="1116013" y="3284538"/>
                        <a:ext cx="2071687" cy="298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4068763" y="3881438"/>
            <a:ext cx="518318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Um inteiro de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i="1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003366"/>
                </a:solidFill>
              </a:rPr>
              <a:t>bits representado em</a:t>
            </a:r>
            <a:r>
              <a:rPr lang="pt-PT" u="none"/>
              <a:t>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complemento para 2 </a:t>
            </a:r>
            <a:r>
              <a:rPr lang="pt-PT" u="none">
                <a:solidFill>
                  <a:srgbClr val="003366"/>
                </a:solidFill>
              </a:rPr>
              <a:t>pode tomar valores situados na gama [–(2</a:t>
            </a:r>
            <a:r>
              <a:rPr lang="pt-PT" u="none" baseline="30000">
                <a:solidFill>
                  <a:srgbClr val="003366"/>
                </a:solidFill>
              </a:rPr>
              <a:t>n-1</a:t>
            </a:r>
            <a:r>
              <a:rPr lang="pt-PT" u="none">
                <a:solidFill>
                  <a:srgbClr val="003366"/>
                </a:solidFill>
              </a:rPr>
              <a:t>), +(2</a:t>
            </a:r>
            <a:r>
              <a:rPr lang="pt-PT" u="none" baseline="30000">
                <a:solidFill>
                  <a:srgbClr val="003366"/>
                </a:solidFill>
              </a:rPr>
              <a:t>n-1</a:t>
            </a:r>
            <a:r>
              <a:rPr lang="pt-PT" u="none">
                <a:solidFill>
                  <a:srgbClr val="003366"/>
                </a:solidFill>
              </a:rPr>
              <a:t>-1)]. 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61805" name="Text Box 13"/>
          <p:cNvSpPr txBox="1">
            <a:spLocks noChangeArrowheads="1"/>
          </p:cNvSpPr>
          <p:nvPr/>
        </p:nvSpPr>
        <p:spPr bwMode="auto">
          <a:xfrm>
            <a:off x="4068763" y="4975225"/>
            <a:ext cx="41036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Por exemplo, com 4</a:t>
            </a:r>
            <a:r>
              <a:rPr lang="pt-PT" i="1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003366"/>
                </a:solidFill>
              </a:rPr>
              <a:t>bits pode-se representar em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complemento para 2 </a:t>
            </a:r>
            <a:r>
              <a:rPr lang="pt-PT" u="none">
                <a:solidFill>
                  <a:srgbClr val="003366"/>
                </a:solidFill>
              </a:rPr>
              <a:t>valores [-8,7], i.e. 7 positivos, 8 negativos e 1 zero. </a:t>
            </a:r>
            <a:endParaRPr lang="en-US" u="none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90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8" grpId="0"/>
      <p:bldP spid="161799" grpId="0"/>
      <p:bldP spid="161804" grpId="0"/>
      <p:bldP spid="16180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468313" y="2069282"/>
            <a:ext cx="7920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Em </a:t>
            </a:r>
            <a:r>
              <a:rPr lang="pt-PT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complemento para 1</a:t>
            </a:r>
            <a:r>
              <a:rPr lang="pt-PT" u="none" dirty="0" smtClean="0">
                <a:solidFill>
                  <a:srgbClr val="003366"/>
                </a:solidFill>
              </a:rPr>
              <a:t>, o </a:t>
            </a:r>
            <a:r>
              <a:rPr lang="pt-PT" u="none" dirty="0">
                <a:solidFill>
                  <a:srgbClr val="003366"/>
                </a:solidFill>
              </a:rPr>
              <a:t>peso do bit mais significativo é </a:t>
            </a:r>
            <a:r>
              <a:rPr lang="pt-PT" u="none" dirty="0" smtClean="0">
                <a:solidFill>
                  <a:srgbClr val="003366"/>
                </a:solidFill>
              </a:rPr>
              <a:t>–(2</a:t>
            </a:r>
            <a:r>
              <a:rPr lang="pt-PT" u="none" baseline="30000" dirty="0" smtClean="0">
                <a:solidFill>
                  <a:srgbClr val="003366"/>
                </a:solidFill>
              </a:rPr>
              <a:t>n-1</a:t>
            </a:r>
            <a:r>
              <a:rPr lang="pt-PT" u="none" dirty="0" smtClean="0">
                <a:solidFill>
                  <a:srgbClr val="003366"/>
                </a:solidFill>
              </a:rPr>
              <a:t>-1). 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64873" name="Text Box 9"/>
          <p:cNvSpPr txBox="1">
            <a:spLocks noChangeArrowheads="1"/>
          </p:cNvSpPr>
          <p:nvPr/>
        </p:nvSpPr>
        <p:spPr bwMode="auto">
          <a:xfrm>
            <a:off x="1692275" y="2558232"/>
            <a:ext cx="532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  <a:latin typeface="Comic Sans MS" pitchFamily="66" charset="0"/>
              </a:rPr>
              <a:t>1010 = </a:t>
            </a:r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-(2</a:t>
            </a:r>
            <a:r>
              <a:rPr lang="pt-PT" u="none" baseline="30000" dirty="0" smtClean="0">
                <a:solidFill>
                  <a:srgbClr val="003366"/>
                </a:solidFill>
                <a:latin typeface="Comic Sans MS" pitchFamily="66" charset="0"/>
              </a:rPr>
              <a:t>3</a:t>
            </a:r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-1) + </a:t>
            </a:r>
            <a:r>
              <a:rPr lang="pt-PT" u="none" dirty="0">
                <a:solidFill>
                  <a:srgbClr val="003366"/>
                </a:solidFill>
                <a:latin typeface="Comic Sans MS" pitchFamily="66" charset="0"/>
              </a:rPr>
              <a:t>2</a:t>
            </a:r>
            <a:r>
              <a:rPr lang="pt-PT" u="none" baseline="30000" dirty="0">
                <a:solidFill>
                  <a:srgbClr val="003366"/>
                </a:solidFill>
                <a:latin typeface="Comic Sans MS" pitchFamily="66" charset="0"/>
              </a:rPr>
              <a:t>1</a:t>
            </a:r>
            <a:r>
              <a:rPr lang="pt-PT" u="none" dirty="0">
                <a:solidFill>
                  <a:srgbClr val="003366"/>
                </a:solidFill>
                <a:latin typeface="Comic Sans MS" pitchFamily="66" charset="0"/>
              </a:rPr>
              <a:t> = </a:t>
            </a:r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-7 </a:t>
            </a:r>
            <a:r>
              <a:rPr lang="pt-PT" u="none" dirty="0">
                <a:solidFill>
                  <a:srgbClr val="003366"/>
                </a:solidFill>
                <a:latin typeface="Comic Sans MS" pitchFamily="66" charset="0"/>
              </a:rPr>
              <a:t>+ 2 = </a:t>
            </a:r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-5</a:t>
            </a:r>
            <a:endParaRPr lang="en-US" u="none" dirty="0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538163" y="2553469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468313" y="843434"/>
            <a:ext cx="7920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O bit mais significativo indica o sinal do número: para números negativos é igual a 1, para positivos – a 0. 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4" name="WordArt 5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560071" cy="4619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Códigos de complemento binários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691506" y="4729907"/>
            <a:ext cx="532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1010 = -2</a:t>
            </a:r>
            <a:r>
              <a:rPr lang="pt-PT" u="none" baseline="30000">
                <a:solidFill>
                  <a:srgbClr val="003366"/>
                </a:solidFill>
                <a:latin typeface="Comic Sans MS" pitchFamily="66" charset="0"/>
              </a:rPr>
              <a:t>3</a:t>
            </a:r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 + 2</a:t>
            </a:r>
            <a:r>
              <a:rPr lang="pt-PT" u="none" baseline="30000">
                <a:solidFill>
                  <a:srgbClr val="003366"/>
                </a:solidFill>
                <a:latin typeface="Comic Sans MS" pitchFamily="66" charset="0"/>
              </a:rPr>
              <a:t>1</a:t>
            </a:r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 = -8 + 2 = -6</a:t>
            </a:r>
            <a:endParaRPr lang="en-US" u="none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537394" y="4725144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467544" y="4142408"/>
            <a:ext cx="7920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Em </a:t>
            </a:r>
            <a:r>
              <a:rPr lang="pt-PT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complemento para 2</a:t>
            </a:r>
            <a:r>
              <a:rPr lang="pt-PT" u="none" dirty="0" smtClean="0">
                <a:solidFill>
                  <a:srgbClr val="003366"/>
                </a:solidFill>
              </a:rPr>
              <a:t>, o </a:t>
            </a:r>
            <a:r>
              <a:rPr lang="pt-PT" u="none" dirty="0">
                <a:solidFill>
                  <a:srgbClr val="003366"/>
                </a:solidFill>
              </a:rPr>
              <a:t>peso do bit mais significativo é –2</a:t>
            </a:r>
            <a:r>
              <a:rPr lang="pt-PT" u="none" baseline="30000" dirty="0">
                <a:solidFill>
                  <a:srgbClr val="003366"/>
                </a:solidFill>
              </a:rPr>
              <a:t>n-1</a:t>
            </a:r>
            <a:r>
              <a:rPr lang="pt-PT" u="none" dirty="0">
                <a:solidFill>
                  <a:srgbClr val="003366"/>
                </a:solidFill>
              </a:rPr>
              <a:t>. </a:t>
            </a:r>
            <a:endParaRPr lang="en-US" u="non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31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/>
      <p:bldP spid="164873" grpId="0"/>
      <p:bldP spid="164874" grpId="0"/>
      <p:bldP spid="164875" grpId="0"/>
      <p:bldP spid="16" grpId="0"/>
      <p:bldP spid="1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WordArt 2"/>
          <p:cNvSpPr>
            <a:spLocks noChangeArrowheads="1" noChangeShapeType="1" noTextEdit="1"/>
          </p:cNvSpPr>
          <p:nvPr/>
        </p:nvSpPr>
        <p:spPr bwMode="auto">
          <a:xfrm>
            <a:off x="468313" y="196850"/>
            <a:ext cx="7559675" cy="488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Adição de números em sinal e módulo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468313" y="908050"/>
            <a:ext cx="83724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É bastante difícil construir um circuito digital que some dois números representados em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sinal e módulo</a:t>
            </a:r>
            <a:r>
              <a:rPr lang="pt-PT" u="none">
                <a:solidFill>
                  <a:srgbClr val="003366"/>
                </a:solidFill>
              </a:rPr>
              <a:t> dado que é necessário comparar as magnitudes dos operandos para determinar o sinal do resultado.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467544" y="2170113"/>
            <a:ext cx="12602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757238" y="4510088"/>
          <a:ext cx="159067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2" name="Document" r:id="rId5" imgW="5630549" imgH="1225664" progId="Word.Document.8">
                  <p:embed/>
                </p:oleObj>
              </mc:Choice>
              <mc:Fallback>
                <p:oleObj name="Document" r:id="rId5" imgW="5630549" imgH="1225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559"/>
                      <a:stretch>
                        <a:fillRect/>
                      </a:stretch>
                    </p:blipFill>
                    <p:spPr bwMode="auto">
                      <a:xfrm>
                        <a:off x="757238" y="4510088"/>
                        <a:ext cx="1590675" cy="147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684585" y="2673350"/>
            <a:ext cx="936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1+3 </a:t>
            </a:r>
            <a:r>
              <a:rPr lang="pt-PT" u="none" dirty="0">
                <a:solidFill>
                  <a:srgbClr val="003366"/>
                </a:solidFill>
                <a:latin typeface="Comic Sans MS" pitchFamily="66" charset="0"/>
              </a:rPr>
              <a:t>= </a:t>
            </a:r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4</a:t>
            </a:r>
            <a:endParaRPr lang="en-US" u="none" dirty="0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611560" y="3322638"/>
            <a:ext cx="17059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  <a:latin typeface="Comic Sans MS" pitchFamily="66" charset="0"/>
              </a:rPr>
              <a:t>0001 </a:t>
            </a:r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+ </a:t>
            </a:r>
            <a:r>
              <a:rPr lang="pt-PT" u="none" dirty="0">
                <a:solidFill>
                  <a:srgbClr val="003366"/>
                </a:solidFill>
                <a:latin typeface="Comic Sans MS" pitchFamily="66" charset="0"/>
              </a:rPr>
              <a:t>0011 = </a:t>
            </a:r>
            <a:endParaRPr lang="en-US" u="none" dirty="0">
              <a:solidFill>
                <a:srgbClr val="003366"/>
              </a:solidFill>
              <a:latin typeface="Comic Sans MS" pitchFamily="66" charset="0"/>
            </a:endParaRP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2825750" y="4473575"/>
          <a:ext cx="1592263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3" name="Document" r:id="rId8" imgW="5630549" imgH="1225664" progId="Word.Document.8">
                  <p:embed/>
                </p:oleObj>
              </mc:Choice>
              <mc:Fallback>
                <p:oleObj name="Document" r:id="rId8" imgW="5630549" imgH="1225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559"/>
                      <a:stretch>
                        <a:fillRect/>
                      </a:stretch>
                    </p:blipFill>
                    <p:spPr bwMode="auto">
                      <a:xfrm>
                        <a:off x="2825750" y="4473575"/>
                        <a:ext cx="1592263" cy="147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754039" y="2636912"/>
            <a:ext cx="13949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-1+(-3) </a:t>
            </a:r>
            <a:r>
              <a:rPr lang="pt-PT" u="none" dirty="0">
                <a:solidFill>
                  <a:srgbClr val="003366"/>
                </a:solidFill>
                <a:latin typeface="Comic Sans MS" pitchFamily="66" charset="0"/>
              </a:rPr>
              <a:t>= </a:t>
            </a:r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-4</a:t>
            </a:r>
            <a:endParaRPr lang="en-US" u="none" dirty="0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681014" y="3286200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1001 + 1011 </a:t>
            </a:r>
            <a:r>
              <a:rPr lang="pt-PT" u="none" dirty="0">
                <a:solidFill>
                  <a:srgbClr val="003366"/>
                </a:solidFill>
                <a:latin typeface="Comic Sans MS" pitchFamily="66" charset="0"/>
              </a:rPr>
              <a:t>= </a:t>
            </a:r>
            <a:endParaRPr lang="en-US" u="none" dirty="0">
              <a:solidFill>
                <a:srgbClr val="003366"/>
              </a:solidFill>
              <a:latin typeface="Comic Sans MS" pitchFamily="66" charset="0"/>
            </a:endParaRPr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4932363" y="4510088"/>
          <a:ext cx="1373187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4" name="Document" r:id="rId11" imgW="5630549" imgH="1225664" progId="Word.Document.8">
                  <p:embed/>
                </p:oleObj>
              </mc:Choice>
              <mc:Fallback>
                <p:oleObj name="Document" r:id="rId11" imgW="5630549" imgH="12256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9750"/>
                      <a:stretch>
                        <a:fillRect/>
                      </a:stretch>
                    </p:blipFill>
                    <p:spPr bwMode="auto">
                      <a:xfrm>
                        <a:off x="4932363" y="4510088"/>
                        <a:ext cx="1373187" cy="147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859611" y="2673350"/>
            <a:ext cx="12987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1+(-3) </a:t>
            </a:r>
            <a:r>
              <a:rPr lang="pt-PT" u="none" dirty="0">
                <a:solidFill>
                  <a:srgbClr val="003366"/>
                </a:solidFill>
                <a:latin typeface="Comic Sans MS" pitchFamily="66" charset="0"/>
              </a:rPr>
              <a:t>= -2</a:t>
            </a:r>
            <a:endParaRPr lang="en-US" u="none" dirty="0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4786586" y="3322638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0001 - 0011 = </a:t>
            </a:r>
            <a:endParaRPr lang="en-US" u="none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4931048" y="5395913"/>
            <a:ext cx="28098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700" u="none" dirty="0">
                <a:solidFill>
                  <a:srgbClr val="A50021"/>
                </a:solidFill>
                <a:latin typeface="Comic Sans MS" pitchFamily="66" charset="0"/>
              </a:rPr>
              <a:t>1</a:t>
            </a:r>
            <a:endParaRPr lang="en-US" sz="1700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075511" y="3897313"/>
            <a:ext cx="922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1 &lt; 3 =&gt;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7000502" y="4473650"/>
          <a:ext cx="1376363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5" name="Document" r:id="rId14" imgW="5642640" imgH="1225440" progId="Word.Document.8">
                  <p:embed/>
                </p:oleObj>
              </mc:Choice>
              <mc:Fallback>
                <p:oleObj name="Document" r:id="rId14" imgW="5642640" imgH="122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9750"/>
                      <a:stretch>
                        <a:fillRect/>
                      </a:stretch>
                    </p:blipFill>
                    <p:spPr bwMode="auto">
                      <a:xfrm>
                        <a:off x="7000502" y="4473650"/>
                        <a:ext cx="1376363" cy="147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6929065" y="2636912"/>
            <a:ext cx="12025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3+(-1) </a:t>
            </a:r>
            <a:r>
              <a:rPr lang="pt-PT" u="none" dirty="0">
                <a:solidFill>
                  <a:srgbClr val="003366"/>
                </a:solidFill>
                <a:latin typeface="Comic Sans MS" pitchFamily="66" charset="0"/>
              </a:rPr>
              <a:t>= </a:t>
            </a:r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2</a:t>
            </a:r>
            <a:endParaRPr lang="en-US" u="none" dirty="0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6856040" y="3286200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0011 </a:t>
            </a:r>
            <a:r>
              <a:rPr lang="pt-PT" u="none" dirty="0">
                <a:solidFill>
                  <a:srgbClr val="003366"/>
                </a:solidFill>
                <a:latin typeface="Comic Sans MS" pitchFamily="66" charset="0"/>
              </a:rPr>
              <a:t>- </a:t>
            </a:r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0001 </a:t>
            </a:r>
            <a:r>
              <a:rPr lang="pt-PT" u="none" dirty="0">
                <a:solidFill>
                  <a:srgbClr val="003366"/>
                </a:solidFill>
                <a:latin typeface="Comic Sans MS" pitchFamily="66" charset="0"/>
              </a:rPr>
              <a:t>= </a:t>
            </a:r>
            <a:endParaRPr lang="en-US" u="none" dirty="0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000502" y="5359475"/>
            <a:ext cx="28098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700" u="none" dirty="0" smtClean="0">
                <a:solidFill>
                  <a:srgbClr val="A50021"/>
                </a:solidFill>
                <a:latin typeface="Comic Sans MS" pitchFamily="66" charset="0"/>
              </a:rPr>
              <a:t>0</a:t>
            </a:r>
            <a:endParaRPr lang="en-US" sz="1700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7144965" y="3860875"/>
            <a:ext cx="9669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A50021"/>
                </a:solidFill>
                <a:latin typeface="Comic Sans MS" pitchFamily="66" charset="0"/>
              </a:rPr>
              <a:t>3 &gt; 1 </a:t>
            </a:r>
            <a:r>
              <a:rPr lang="pt-PT" u="none" dirty="0">
                <a:solidFill>
                  <a:srgbClr val="A50021"/>
                </a:solidFill>
                <a:latin typeface="Comic Sans MS" pitchFamily="66" charset="0"/>
              </a:rPr>
              <a:t>=&gt;</a:t>
            </a:r>
            <a:endParaRPr lang="en-US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75828" y="5390468"/>
            <a:ext cx="28098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700" u="none" dirty="0" smtClean="0">
                <a:solidFill>
                  <a:srgbClr val="A50021"/>
                </a:solidFill>
                <a:latin typeface="Comic Sans MS" pitchFamily="66" charset="0"/>
              </a:rPr>
              <a:t>0</a:t>
            </a:r>
            <a:endParaRPr lang="en-US" sz="1700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2855434" y="5355964"/>
            <a:ext cx="28098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1700" u="none" dirty="0">
                <a:solidFill>
                  <a:srgbClr val="A50021"/>
                </a:solidFill>
                <a:latin typeface="Comic Sans MS" pitchFamily="66" charset="0"/>
              </a:rPr>
              <a:t>1</a:t>
            </a:r>
            <a:endParaRPr lang="en-US" sz="1700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/>
      <p:bldP spid="156676" grpId="0"/>
      <p:bldP spid="156678" grpId="0"/>
      <p:bldP spid="156679" grpId="0"/>
      <p:bldP spid="13" grpId="0"/>
      <p:bldP spid="14" grpId="0"/>
      <p:bldP spid="18" grpId="0"/>
      <p:bldP spid="19" grpId="0"/>
      <p:bldP spid="20" grpId="0"/>
      <p:bldP spid="21" grpId="0"/>
      <p:bldP spid="23" grpId="0"/>
      <p:bldP spid="24" grpId="0"/>
      <p:bldP spid="25" grpId="0"/>
      <p:bldP spid="26" grpId="0"/>
      <p:bldP spid="27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WordArt 2"/>
          <p:cNvSpPr>
            <a:spLocks noChangeArrowheads="1" noChangeShapeType="1" noTextEdit="1"/>
          </p:cNvSpPr>
          <p:nvPr/>
        </p:nvSpPr>
        <p:spPr bwMode="auto">
          <a:xfrm>
            <a:off x="468313" y="196850"/>
            <a:ext cx="8208143" cy="4889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Adição de números em sinal e 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módulo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900361" y="908050"/>
            <a:ext cx="12233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PT" u="none" dirty="0" smtClean="0">
                <a:solidFill>
                  <a:srgbClr val="003366"/>
                </a:solidFill>
              </a:rPr>
              <a:t>Algoritmo:</a:t>
            </a:r>
            <a:endParaRPr lang="en-US" u="none" dirty="0">
              <a:solidFill>
                <a:srgbClr val="003366"/>
              </a:solidFill>
            </a:endParaRPr>
          </a:p>
        </p:txBody>
      </p:sp>
      <p:graphicFrame>
        <p:nvGraphicFramePr>
          <p:cNvPr id="156682" name="Object 10"/>
          <p:cNvGraphicFramePr>
            <a:graphicFrameLocks noChangeAspect="1"/>
          </p:cNvGraphicFramePr>
          <p:nvPr/>
        </p:nvGraphicFramePr>
        <p:xfrm>
          <a:off x="1358577" y="1700808"/>
          <a:ext cx="3573463" cy="385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3" name="Photo Editor Photo" r:id="rId4" imgW="3304762" imgH="3561905" progId="">
                  <p:embed/>
                </p:oleObj>
              </mc:Choice>
              <mc:Fallback>
                <p:oleObj name="Photo Editor Photo" r:id="rId4" imgW="3304762" imgH="356190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577" y="1700808"/>
                        <a:ext cx="3573463" cy="385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430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424862" cy="4619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Adição de números em complemento para 1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682625" y="2054225"/>
            <a:ext cx="1249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468313" y="758825"/>
            <a:ext cx="792003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Números em complemento para 1 podem ser adicionados aplicando regras habituais de adição binária. Transportes para além do bit mais significativo devem ser somados ao resultado (para evitar que o zero seja contado duas vezes). 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165904" name="Object 16"/>
          <p:cNvGraphicFramePr>
            <a:graphicFrameLocks noChangeAspect="1"/>
          </p:cNvGraphicFramePr>
          <p:nvPr/>
        </p:nvGraphicFramePr>
        <p:xfrm>
          <a:off x="2771775" y="2351088"/>
          <a:ext cx="1582738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1" name="Document" r:id="rId5" imgW="5642640" imgH="1225440" progId="Word.Document.8">
                  <p:embed/>
                </p:oleObj>
              </mc:Choice>
              <mc:Fallback>
                <p:oleObj name="Document" r:id="rId5" imgW="5642640" imgH="122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732"/>
                      <a:stretch>
                        <a:fillRect/>
                      </a:stretch>
                    </p:blipFill>
                    <p:spPr bwMode="auto">
                      <a:xfrm>
                        <a:off x="2771775" y="2351088"/>
                        <a:ext cx="1582738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3111500" y="1916113"/>
            <a:ext cx="965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2+3 = 5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65906" name="Object 18"/>
          <p:cNvGraphicFramePr>
            <a:graphicFrameLocks noChangeAspect="1"/>
          </p:cNvGraphicFramePr>
          <p:nvPr/>
        </p:nvGraphicFramePr>
        <p:xfrm>
          <a:off x="5651500" y="2382838"/>
          <a:ext cx="1582738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2" name="Document" r:id="rId8" imgW="5642640" imgH="1225440" progId="Word.Document.8">
                  <p:embed/>
                </p:oleObj>
              </mc:Choice>
              <mc:Fallback>
                <p:oleObj name="Document" r:id="rId8" imgW="5642640" imgH="122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732"/>
                      <a:stretch>
                        <a:fillRect/>
                      </a:stretch>
                    </p:blipFill>
                    <p:spPr bwMode="auto">
                      <a:xfrm>
                        <a:off x="5651500" y="2382838"/>
                        <a:ext cx="1582738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7" name="Text Box 19"/>
          <p:cNvSpPr txBox="1">
            <a:spLocks noChangeArrowheads="1"/>
          </p:cNvSpPr>
          <p:nvPr/>
        </p:nvSpPr>
        <p:spPr bwMode="auto">
          <a:xfrm>
            <a:off x="5773738" y="1947863"/>
            <a:ext cx="1323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2+(-5) = -3</a:t>
            </a:r>
            <a:endParaRPr lang="en-US" u="none">
              <a:latin typeface="Comic Sans MS" pitchFamily="66" charset="0"/>
            </a:endParaRPr>
          </a:p>
        </p:txBody>
      </p:sp>
      <p:sp>
        <p:nvSpPr>
          <p:cNvPr id="165909" name="Text Box 21"/>
          <p:cNvSpPr txBox="1">
            <a:spLocks noChangeArrowheads="1"/>
          </p:cNvSpPr>
          <p:nvPr/>
        </p:nvSpPr>
        <p:spPr bwMode="auto">
          <a:xfrm>
            <a:off x="3109913" y="3884613"/>
            <a:ext cx="1192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4+(-3) = 1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65910" name="Object 22"/>
          <p:cNvGraphicFramePr>
            <a:graphicFrameLocks noChangeAspect="1"/>
          </p:cNvGraphicFramePr>
          <p:nvPr/>
        </p:nvGraphicFramePr>
        <p:xfrm>
          <a:off x="2916238" y="4321175"/>
          <a:ext cx="1582737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3" name="Document" r:id="rId11" imgW="5642640" imgH="1709640" progId="Word.Document.8">
                  <p:embed/>
                </p:oleObj>
              </mc:Choice>
              <mc:Fallback>
                <p:oleObj name="Document" r:id="rId11" imgW="5642640" imgH="1709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732"/>
                      <a:stretch>
                        <a:fillRect/>
                      </a:stretch>
                    </p:blipFill>
                    <p:spPr bwMode="auto">
                      <a:xfrm>
                        <a:off x="2916238" y="4321175"/>
                        <a:ext cx="1582737" cy="206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11" name="Text Box 23"/>
          <p:cNvSpPr txBox="1">
            <a:spLocks noChangeArrowheads="1"/>
          </p:cNvSpPr>
          <p:nvPr/>
        </p:nvSpPr>
        <p:spPr bwMode="auto">
          <a:xfrm>
            <a:off x="5775325" y="3884613"/>
            <a:ext cx="1419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-4+(-3) = -7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6591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474742"/>
              </p:ext>
            </p:extLst>
          </p:nvPr>
        </p:nvGraphicFramePr>
        <p:xfrm>
          <a:off x="5775325" y="4365104"/>
          <a:ext cx="1579563" cy="205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4" name="Document" r:id="rId14" imgW="5628859" imgH="1706942" progId="Word.Document.8">
                  <p:embed/>
                </p:oleObj>
              </mc:Choice>
              <mc:Fallback>
                <p:oleObj name="Document" r:id="rId14" imgW="5628859" imgH="17069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 r="76732"/>
                      <a:stretch>
                        <a:fillRect/>
                      </a:stretch>
                    </p:blipFill>
                    <p:spPr bwMode="auto">
                      <a:xfrm>
                        <a:off x="5775325" y="4365104"/>
                        <a:ext cx="1579563" cy="2058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159024"/>
              </p:ext>
            </p:extLst>
          </p:nvPr>
        </p:nvGraphicFramePr>
        <p:xfrm>
          <a:off x="284163" y="2601913"/>
          <a:ext cx="2271712" cy="327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5" name="Document" r:id="rId17" imgW="6202546" imgH="4063479" progId="Word.Document.8">
                  <p:embed/>
                </p:oleObj>
              </mc:Choice>
              <mc:Fallback>
                <p:oleObj name="Document" r:id="rId17" imgW="6202546" imgH="40634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 l="17389" r="49266" b="26553"/>
                      <a:stretch>
                        <a:fillRect/>
                      </a:stretch>
                    </p:blipFill>
                    <p:spPr bwMode="auto">
                      <a:xfrm>
                        <a:off x="284163" y="2601913"/>
                        <a:ext cx="2271712" cy="327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678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4" grpId="0"/>
      <p:bldP spid="165895" grpId="0"/>
      <p:bldP spid="165905" grpId="0"/>
      <p:bldP spid="165907" grpId="0"/>
      <p:bldP spid="165909" grpId="0"/>
      <p:bldP spid="1659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2374900" cy="412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Overflow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682625" y="1916113"/>
            <a:ext cx="1249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468313" y="758825"/>
            <a:ext cx="79200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Overflow</a:t>
            </a:r>
            <a:r>
              <a:rPr lang="pt-PT" u="none">
                <a:solidFill>
                  <a:srgbClr val="003366"/>
                </a:solidFill>
              </a:rPr>
              <a:t> ocorre se a soma de dois números positivos produzir um resultado negativo, ou se a soma de dois números negativos produzir um resultado positivo. 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3133725" y="2351088"/>
          <a:ext cx="1582738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3" name="Document" r:id="rId5" imgW="5642640" imgH="1225440" progId="Word.Document.8">
                  <p:embed/>
                </p:oleObj>
              </mc:Choice>
              <mc:Fallback>
                <p:oleObj name="Document" r:id="rId5" imgW="5642640" imgH="122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732"/>
                      <a:stretch>
                        <a:fillRect/>
                      </a:stretch>
                    </p:blipFill>
                    <p:spPr bwMode="auto">
                      <a:xfrm>
                        <a:off x="3133725" y="2351088"/>
                        <a:ext cx="1582738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3111500" y="1916113"/>
            <a:ext cx="16385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>
                <a:latin typeface="Comic Sans MS" pitchFamily="66" charset="0"/>
              </a:rPr>
              <a:t>5+3 = 8 </a:t>
            </a:r>
            <a:r>
              <a:rPr lang="pt-PT" u="none" dirty="0" smtClean="0">
                <a:solidFill>
                  <a:srgbClr val="A50021"/>
                </a:solidFill>
                <a:latin typeface="Comic Sans MS" pitchFamily="66" charset="0"/>
              </a:rPr>
              <a:t>(-7 </a:t>
            </a:r>
            <a:r>
              <a:rPr lang="pt-PT" u="none" dirty="0">
                <a:solidFill>
                  <a:srgbClr val="A50021"/>
                </a:solidFill>
                <a:latin typeface="Comic Sans MS" pitchFamily="66" charset="0"/>
              </a:rPr>
              <a:t>?)</a:t>
            </a:r>
            <a:endParaRPr lang="en-US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5773738" y="1947863"/>
            <a:ext cx="200086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>
                <a:latin typeface="Comic Sans MS" pitchFamily="66" charset="0"/>
              </a:rPr>
              <a:t>-7+(-2) = -9 </a:t>
            </a:r>
            <a:r>
              <a:rPr lang="pt-PT" u="none" dirty="0" smtClean="0">
                <a:solidFill>
                  <a:srgbClr val="A50021"/>
                </a:solidFill>
                <a:latin typeface="Comic Sans MS" pitchFamily="66" charset="0"/>
              </a:rPr>
              <a:t>(6 </a:t>
            </a:r>
            <a:r>
              <a:rPr lang="pt-PT" u="none" dirty="0">
                <a:solidFill>
                  <a:srgbClr val="A50021"/>
                </a:solidFill>
                <a:latin typeface="Comic Sans MS" pitchFamily="66" charset="0"/>
              </a:rPr>
              <a:t>?)</a:t>
            </a:r>
            <a:endParaRPr lang="en-US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graphicFrame>
        <p:nvGraphicFramePr>
          <p:cNvPr id="165913" name="Object 25"/>
          <p:cNvGraphicFramePr>
            <a:graphicFrameLocks noChangeAspect="1"/>
          </p:cNvGraphicFramePr>
          <p:nvPr/>
        </p:nvGraphicFramePr>
        <p:xfrm>
          <a:off x="284163" y="2601913"/>
          <a:ext cx="2271712" cy="327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4" name="Document" r:id="rId8" imgW="6211080" imgH="4067280" progId="Word.Document.8">
                  <p:embed/>
                </p:oleObj>
              </mc:Choice>
              <mc:Fallback>
                <p:oleObj name="Document" r:id="rId8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49266" b="26553"/>
                      <a:stretch>
                        <a:fillRect/>
                      </a:stretch>
                    </p:blipFill>
                    <p:spPr bwMode="auto">
                      <a:xfrm>
                        <a:off x="284163" y="2601913"/>
                        <a:ext cx="2271712" cy="327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2" name="Object 24"/>
          <p:cNvGraphicFramePr>
            <a:graphicFrameLocks noChangeAspect="1"/>
          </p:cNvGraphicFramePr>
          <p:nvPr/>
        </p:nvGraphicFramePr>
        <p:xfrm>
          <a:off x="6013450" y="2349500"/>
          <a:ext cx="1579563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5" name="Document" r:id="rId11" imgW="5630549" imgH="1709953" progId="Word.Document.8">
                  <p:embed/>
                </p:oleObj>
              </mc:Choice>
              <mc:Fallback>
                <p:oleObj name="Document" r:id="rId11" imgW="5630549" imgH="17099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732"/>
                      <a:stretch>
                        <a:fillRect/>
                      </a:stretch>
                    </p:blipFill>
                    <p:spPr bwMode="auto">
                      <a:xfrm>
                        <a:off x="6013450" y="2349500"/>
                        <a:ext cx="1579563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866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/>
      <p:bldP spid="167940" grpId="0"/>
      <p:bldP spid="167942" grpId="0"/>
      <p:bldP spid="1679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424862" cy="4619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Adição de números em complemento para 2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682625" y="1916113"/>
            <a:ext cx="1249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468313" y="758825"/>
            <a:ext cx="79200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Números em complemento para 2 podem ser adicionados aplicando regras habituais de adição binária ignorando transportes para além do bit mais significativo. 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166917" name="Object 5"/>
          <p:cNvGraphicFramePr>
            <a:graphicFrameLocks noChangeAspect="1"/>
          </p:cNvGraphicFramePr>
          <p:nvPr/>
        </p:nvGraphicFramePr>
        <p:xfrm>
          <a:off x="2771775" y="2351088"/>
          <a:ext cx="1582738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49" name="Document" r:id="rId5" imgW="5642640" imgH="1225440" progId="Word.Document.8">
                  <p:embed/>
                </p:oleObj>
              </mc:Choice>
              <mc:Fallback>
                <p:oleObj name="Document" r:id="rId5" imgW="5642640" imgH="122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732"/>
                      <a:stretch>
                        <a:fillRect/>
                      </a:stretch>
                    </p:blipFill>
                    <p:spPr bwMode="auto">
                      <a:xfrm>
                        <a:off x="2771775" y="2351088"/>
                        <a:ext cx="1582738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3111500" y="1916113"/>
            <a:ext cx="965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2+3 = 5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66919" name="Object 7"/>
          <p:cNvGraphicFramePr>
            <a:graphicFrameLocks noChangeAspect="1"/>
          </p:cNvGraphicFramePr>
          <p:nvPr/>
        </p:nvGraphicFramePr>
        <p:xfrm>
          <a:off x="5651500" y="2382838"/>
          <a:ext cx="1582738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50" name="Document" r:id="rId8" imgW="5642640" imgH="1225440" progId="Word.Document.8">
                  <p:embed/>
                </p:oleObj>
              </mc:Choice>
              <mc:Fallback>
                <p:oleObj name="Document" r:id="rId8" imgW="5642640" imgH="122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732"/>
                      <a:stretch>
                        <a:fillRect/>
                      </a:stretch>
                    </p:blipFill>
                    <p:spPr bwMode="auto">
                      <a:xfrm>
                        <a:off x="5651500" y="2382838"/>
                        <a:ext cx="1582738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5773738" y="1947863"/>
            <a:ext cx="1323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2+(-5) = -3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66921" name="Object 9"/>
          <p:cNvGraphicFramePr>
            <a:graphicFrameLocks noChangeAspect="1"/>
          </p:cNvGraphicFramePr>
          <p:nvPr/>
        </p:nvGraphicFramePr>
        <p:xfrm>
          <a:off x="2987675" y="4440238"/>
          <a:ext cx="1582738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51" name="Document" r:id="rId11" imgW="5642640" imgH="1225440" progId="Word.Document.8">
                  <p:embed/>
                </p:oleObj>
              </mc:Choice>
              <mc:Fallback>
                <p:oleObj name="Document" r:id="rId11" imgW="5642640" imgH="122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732"/>
                      <a:stretch>
                        <a:fillRect/>
                      </a:stretch>
                    </p:blipFill>
                    <p:spPr bwMode="auto">
                      <a:xfrm>
                        <a:off x="2987675" y="4440238"/>
                        <a:ext cx="1582738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3109913" y="4005263"/>
            <a:ext cx="1192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4+(-3) = 1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66923" name="Object 11"/>
          <p:cNvGraphicFramePr>
            <a:graphicFrameLocks noChangeAspect="1"/>
          </p:cNvGraphicFramePr>
          <p:nvPr/>
        </p:nvGraphicFramePr>
        <p:xfrm>
          <a:off x="5722938" y="4440238"/>
          <a:ext cx="1582737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52" name="Document" r:id="rId14" imgW="5642640" imgH="1225440" progId="Word.Document.8">
                  <p:embed/>
                </p:oleObj>
              </mc:Choice>
              <mc:Fallback>
                <p:oleObj name="Document" r:id="rId14" imgW="5642640" imgH="122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732"/>
                      <a:stretch>
                        <a:fillRect/>
                      </a:stretch>
                    </p:blipFill>
                    <p:spPr bwMode="auto">
                      <a:xfrm>
                        <a:off x="5722938" y="4440238"/>
                        <a:ext cx="1582737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4" name="Text Box 12"/>
          <p:cNvSpPr txBox="1">
            <a:spLocks noChangeArrowheads="1"/>
          </p:cNvSpPr>
          <p:nvPr/>
        </p:nvSpPr>
        <p:spPr bwMode="auto">
          <a:xfrm>
            <a:off x="5775325" y="4005263"/>
            <a:ext cx="1419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-4+(-3) = -7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66925" name="Object 13"/>
          <p:cNvGraphicFramePr>
            <a:graphicFrameLocks noChangeAspect="1"/>
          </p:cNvGraphicFramePr>
          <p:nvPr/>
        </p:nvGraphicFramePr>
        <p:xfrm>
          <a:off x="250825" y="2492375"/>
          <a:ext cx="2397125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53" name="Document" r:id="rId17" imgW="6211080" imgH="4067280" progId="Word.Document.8">
                  <p:embed/>
                </p:oleObj>
              </mc:Choice>
              <mc:Fallback>
                <p:oleObj name="Document" r:id="rId17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49266" b="26553"/>
                      <a:stretch>
                        <a:fillRect/>
                      </a:stretch>
                    </p:blipFill>
                    <p:spPr bwMode="auto">
                      <a:xfrm>
                        <a:off x="250825" y="2492375"/>
                        <a:ext cx="2397125" cy="345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6" name="Text Box 14"/>
          <p:cNvSpPr txBox="1">
            <a:spLocks noChangeArrowheads="1"/>
          </p:cNvSpPr>
          <p:nvPr/>
        </p:nvSpPr>
        <p:spPr bwMode="auto">
          <a:xfrm>
            <a:off x="2722563" y="5734050"/>
            <a:ext cx="581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/>
              <a:t>Adição é mais simples do que em complemento para 1.</a:t>
            </a:r>
            <a:endParaRPr lang="en-US" u="none"/>
          </a:p>
        </p:txBody>
      </p:sp>
    </p:spTree>
    <p:extLst>
      <p:ext uri="{BB962C8B-B14F-4D97-AF65-F5344CB8AC3E}">
        <p14:creationId xmlns:p14="http://schemas.microsoft.com/office/powerpoint/2010/main" val="337114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69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decel="100000" fill="hold"/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/>
      <p:bldP spid="166916" grpId="0"/>
      <p:bldP spid="166918" grpId="0"/>
      <p:bldP spid="166920" grpId="0"/>
      <p:bldP spid="166922" grpId="0"/>
      <p:bldP spid="166924" grpId="0"/>
      <p:bldP spid="1669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2374900" cy="412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Overflow</a:t>
            </a:r>
          </a:p>
        </p:txBody>
      </p:sp>
      <p:sp>
        <p:nvSpPr>
          <p:cNvPr id="167939" name="Text Box 3"/>
          <p:cNvSpPr txBox="1">
            <a:spLocks noChangeArrowheads="1"/>
          </p:cNvSpPr>
          <p:nvPr/>
        </p:nvSpPr>
        <p:spPr bwMode="auto">
          <a:xfrm>
            <a:off x="682625" y="1916113"/>
            <a:ext cx="1249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67940" name="Text Box 4"/>
          <p:cNvSpPr txBox="1">
            <a:spLocks noChangeArrowheads="1"/>
          </p:cNvSpPr>
          <p:nvPr/>
        </p:nvSpPr>
        <p:spPr bwMode="auto">
          <a:xfrm>
            <a:off x="468313" y="758825"/>
            <a:ext cx="79200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Overflow</a:t>
            </a:r>
            <a:r>
              <a:rPr lang="pt-PT" u="none">
                <a:solidFill>
                  <a:srgbClr val="003366"/>
                </a:solidFill>
              </a:rPr>
              <a:t> ocorre se a soma de dois números positivos produzir um resultado negativo, ou se a soma de dois números negativos produzir um resultado positivo. 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3133725" y="2351088"/>
          <a:ext cx="1582738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1" name="Document" r:id="rId5" imgW="5642640" imgH="1225440" progId="Word.Document.8">
                  <p:embed/>
                </p:oleObj>
              </mc:Choice>
              <mc:Fallback>
                <p:oleObj name="Document" r:id="rId5" imgW="5642640" imgH="122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732"/>
                      <a:stretch>
                        <a:fillRect/>
                      </a:stretch>
                    </p:blipFill>
                    <p:spPr bwMode="auto">
                      <a:xfrm>
                        <a:off x="3133725" y="2351088"/>
                        <a:ext cx="1582738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3111500" y="1916113"/>
            <a:ext cx="16240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5+3 = 8 </a:t>
            </a:r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(-8 ?)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graphicFrame>
        <p:nvGraphicFramePr>
          <p:cNvPr id="167943" name="Object 7"/>
          <p:cNvGraphicFramePr>
            <a:graphicFrameLocks noChangeAspect="1"/>
          </p:cNvGraphicFramePr>
          <p:nvPr/>
        </p:nvGraphicFramePr>
        <p:xfrm>
          <a:off x="6013450" y="2382838"/>
          <a:ext cx="1582738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2" name="Document" r:id="rId8" imgW="5642640" imgH="1225440" progId="Word.Document.8">
                  <p:embed/>
                </p:oleObj>
              </mc:Choice>
              <mc:Fallback>
                <p:oleObj name="Document" r:id="rId8" imgW="5642640" imgH="122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732"/>
                      <a:stretch>
                        <a:fillRect/>
                      </a:stretch>
                    </p:blipFill>
                    <p:spPr bwMode="auto">
                      <a:xfrm>
                        <a:off x="6013450" y="2382838"/>
                        <a:ext cx="1582738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5773738" y="1947863"/>
            <a:ext cx="1982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-7+(-2) = -9 </a:t>
            </a:r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(7 ?)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graphicFrame>
        <p:nvGraphicFramePr>
          <p:cNvPr id="167949" name="Object 13"/>
          <p:cNvGraphicFramePr>
            <a:graphicFrameLocks noChangeAspect="1"/>
          </p:cNvGraphicFramePr>
          <p:nvPr/>
        </p:nvGraphicFramePr>
        <p:xfrm>
          <a:off x="250825" y="2492375"/>
          <a:ext cx="2397125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3" name="Document" r:id="rId11" imgW="6211080" imgH="4067280" progId="Word.Document.8">
                  <p:embed/>
                </p:oleObj>
              </mc:Choice>
              <mc:Fallback>
                <p:oleObj name="Document" r:id="rId11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49266" b="26553"/>
                      <a:stretch>
                        <a:fillRect/>
                      </a:stretch>
                    </p:blipFill>
                    <p:spPr bwMode="auto">
                      <a:xfrm>
                        <a:off x="250825" y="2492375"/>
                        <a:ext cx="2397125" cy="345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50" name="Text Box 14"/>
          <p:cNvSpPr txBox="1">
            <a:spLocks noChangeArrowheads="1"/>
          </p:cNvSpPr>
          <p:nvPr/>
        </p:nvSpPr>
        <p:spPr bwMode="auto">
          <a:xfrm>
            <a:off x="3132138" y="4011613"/>
            <a:ext cx="46085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Overflow</a:t>
            </a:r>
            <a:r>
              <a:rPr lang="pt-PT" u="none">
                <a:solidFill>
                  <a:srgbClr val="003366"/>
                </a:solidFill>
              </a:rPr>
              <a:t> ocorre se no bit mais significativo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pt-PT" u="none" baseline="-25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 c</a:t>
            </a:r>
            <a:r>
              <a:rPr lang="pt-PT" u="none" baseline="-25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out</a:t>
            </a:r>
            <a:r>
              <a:rPr lang="pt-PT" u="none">
                <a:solidFill>
                  <a:srgbClr val="003366"/>
                </a:solidFill>
              </a:rPr>
              <a:t>. </a:t>
            </a:r>
            <a:endParaRPr lang="en-US" u="none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34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/>
      <p:bldP spid="167940" grpId="0"/>
      <p:bldP spid="167942" grpId="0"/>
      <p:bldP spid="167944" grpId="0"/>
      <p:bldP spid="1679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424862" cy="4619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Subtração </a:t>
            </a: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de números em complemento para 2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682625" y="1916113"/>
            <a:ext cx="1249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468313" y="758825"/>
            <a:ext cx="7920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Números em complemento para 2 podem ser subtraídos complementando o segundo operando e realizando a operação de soma: </a:t>
            </a:r>
            <a:endParaRPr lang="en-US" u="none">
              <a:solidFill>
                <a:srgbClr val="003366"/>
              </a:solidFill>
            </a:endParaRPr>
          </a:p>
        </p:txBody>
      </p:sp>
      <p:graphicFrame>
        <p:nvGraphicFramePr>
          <p:cNvPr id="168965" name="Object 5"/>
          <p:cNvGraphicFramePr>
            <a:graphicFrameLocks noChangeAspect="1"/>
          </p:cNvGraphicFramePr>
          <p:nvPr/>
        </p:nvGraphicFramePr>
        <p:xfrm>
          <a:off x="3133725" y="2351088"/>
          <a:ext cx="1582738" cy="147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5" name="Document" r:id="rId5" imgW="5642640" imgH="1225440" progId="Word.Document.8">
                  <p:embed/>
                </p:oleObj>
              </mc:Choice>
              <mc:Fallback>
                <p:oleObj name="Document" r:id="rId5" imgW="5642640" imgH="122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732"/>
                      <a:stretch>
                        <a:fillRect/>
                      </a:stretch>
                    </p:blipFill>
                    <p:spPr bwMode="auto">
                      <a:xfrm>
                        <a:off x="3133725" y="2351088"/>
                        <a:ext cx="1582738" cy="1477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6" name="Text Box 6"/>
          <p:cNvSpPr txBox="1">
            <a:spLocks noChangeArrowheads="1"/>
          </p:cNvSpPr>
          <p:nvPr/>
        </p:nvSpPr>
        <p:spPr bwMode="auto">
          <a:xfrm>
            <a:off x="3111500" y="1916113"/>
            <a:ext cx="1914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2-3 = 2+(-3) = -1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68971" name="Object 11"/>
          <p:cNvGraphicFramePr>
            <a:graphicFrameLocks noChangeAspect="1"/>
          </p:cNvGraphicFramePr>
          <p:nvPr/>
        </p:nvGraphicFramePr>
        <p:xfrm>
          <a:off x="6156325" y="2349500"/>
          <a:ext cx="158115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6" name="Document" r:id="rId8" imgW="5642640" imgH="1225440" progId="Word.Document.8">
                  <p:embed/>
                </p:oleObj>
              </mc:Choice>
              <mc:Fallback>
                <p:oleObj name="Document" r:id="rId8" imgW="5642640" imgH="1225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752" b="14688"/>
                      <a:stretch>
                        <a:fillRect/>
                      </a:stretch>
                    </p:blipFill>
                    <p:spPr bwMode="auto">
                      <a:xfrm>
                        <a:off x="6156325" y="2349500"/>
                        <a:ext cx="1581150" cy="126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2" name="Text Box 12"/>
          <p:cNvSpPr txBox="1">
            <a:spLocks noChangeArrowheads="1"/>
          </p:cNvSpPr>
          <p:nvPr/>
        </p:nvSpPr>
        <p:spPr bwMode="auto">
          <a:xfrm>
            <a:off x="5867400" y="1916113"/>
            <a:ext cx="2351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latin typeface="Comic Sans MS" pitchFamily="66" charset="0"/>
              </a:rPr>
              <a:t>-5 – 6 = -5+(-6) = -11</a:t>
            </a:r>
            <a:endParaRPr lang="en-US" u="none">
              <a:latin typeface="Comic Sans MS" pitchFamily="66" charset="0"/>
            </a:endParaRPr>
          </a:p>
        </p:txBody>
      </p:sp>
      <p:graphicFrame>
        <p:nvGraphicFramePr>
          <p:cNvPr id="168973" name="Object 13"/>
          <p:cNvGraphicFramePr>
            <a:graphicFrameLocks noChangeAspect="1"/>
          </p:cNvGraphicFramePr>
          <p:nvPr/>
        </p:nvGraphicFramePr>
        <p:xfrm>
          <a:off x="250825" y="2492375"/>
          <a:ext cx="2397125" cy="345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7" name="Document" r:id="rId11" imgW="6211080" imgH="4067280" progId="Word.Document.8">
                  <p:embed/>
                </p:oleObj>
              </mc:Choice>
              <mc:Fallback>
                <p:oleObj name="Document" r:id="rId11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7389" r="49266" b="26553"/>
                      <a:stretch>
                        <a:fillRect/>
                      </a:stretch>
                    </p:blipFill>
                    <p:spPr bwMode="auto">
                      <a:xfrm>
                        <a:off x="250825" y="2492375"/>
                        <a:ext cx="2397125" cy="3455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4" name="Text Box 14"/>
          <p:cNvSpPr txBox="1">
            <a:spLocks noChangeArrowheads="1"/>
          </p:cNvSpPr>
          <p:nvPr/>
        </p:nvSpPr>
        <p:spPr bwMode="auto">
          <a:xfrm>
            <a:off x="3327400" y="1431925"/>
            <a:ext cx="179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– B = A + (-B)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946900" y="3609975"/>
            <a:ext cx="1728788" cy="401638"/>
            <a:chOff x="4376" y="2274"/>
            <a:chExt cx="1089" cy="253"/>
          </a:xfrm>
        </p:grpSpPr>
        <p:sp>
          <p:nvSpPr>
            <p:cNvPr id="8206" name="Text Box 15"/>
            <p:cNvSpPr txBox="1">
              <a:spLocks noChangeArrowheads="1"/>
            </p:cNvSpPr>
            <p:nvPr/>
          </p:nvSpPr>
          <p:spPr bwMode="auto">
            <a:xfrm>
              <a:off x="4813" y="2296"/>
              <a:ext cx="6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i="1" u="none">
                  <a:solidFill>
                    <a:srgbClr val="000066"/>
                  </a:solidFill>
                </a:rPr>
                <a:t>overflow</a:t>
              </a:r>
              <a:endParaRPr lang="en-US" i="1" u="none">
                <a:solidFill>
                  <a:srgbClr val="000066"/>
                </a:solidFill>
              </a:endParaRPr>
            </a:p>
          </p:txBody>
        </p:sp>
        <p:cxnSp>
          <p:nvCxnSpPr>
            <p:cNvPr id="8207" name="AutoShape 16"/>
            <p:cNvCxnSpPr>
              <a:cxnSpLocks noChangeShapeType="1"/>
              <a:stCxn id="8206" idx="1"/>
            </p:cNvCxnSpPr>
            <p:nvPr/>
          </p:nvCxnSpPr>
          <p:spPr bwMode="auto">
            <a:xfrm rot="10800000">
              <a:off x="4376" y="2274"/>
              <a:ext cx="437" cy="138"/>
            </a:xfrm>
            <a:prstGeom prst="curvedConnector2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</p:spPr>
        </p:cxnSp>
      </p:grpSp>
      <p:sp>
        <p:nvSpPr>
          <p:cNvPr id="168978" name="Text Box 18"/>
          <p:cNvSpPr txBox="1">
            <a:spLocks noChangeArrowheads="1"/>
          </p:cNvSpPr>
          <p:nvPr/>
        </p:nvSpPr>
        <p:spPr bwMode="auto">
          <a:xfrm>
            <a:off x="2773363" y="4371975"/>
            <a:ext cx="5902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Para somar e subtrair números em complemento para 2 precisamos de apenas um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circuito somador</a:t>
            </a:r>
            <a:r>
              <a:rPr lang="pt-PT" u="none">
                <a:solidFill>
                  <a:srgbClr val="00336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007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/>
      <p:bldP spid="168964" grpId="0"/>
      <p:bldP spid="168966" grpId="0"/>
      <p:bldP spid="168972" grpId="0"/>
      <p:bldP spid="168974" grpId="0"/>
      <p:bldP spid="1689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WordArt 2"/>
          <p:cNvSpPr>
            <a:spLocks noChangeArrowheads="1" noChangeShapeType="1" noTextEdit="1"/>
          </p:cNvSpPr>
          <p:nvPr/>
        </p:nvSpPr>
        <p:spPr bwMode="auto">
          <a:xfrm>
            <a:off x="468312" y="188913"/>
            <a:ext cx="6839991" cy="4619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Conversão de códigos de complemento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611188" y="1629445"/>
            <a:ext cx="74898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Se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</a:t>
            </a:r>
            <a:r>
              <a:rPr lang="pt-PT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pt-PT" u="none">
                <a:solidFill>
                  <a:srgbClr val="003366"/>
                </a:solidFill>
              </a:rPr>
              <a:t> – realiza-se a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extensão de sinal</a:t>
            </a:r>
            <a:r>
              <a:rPr lang="pt-PT" u="none">
                <a:solidFill>
                  <a:srgbClr val="003366"/>
                </a:solidFill>
              </a:rPr>
              <a:t>, i.e. são adicionadas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m-n</a:t>
            </a:r>
            <a:r>
              <a:rPr lang="pt-PT" u="none">
                <a:solidFill>
                  <a:srgbClr val="003366"/>
                </a:solidFill>
              </a:rPr>
              <a:t> cópias do bit de sinal à esquerda do número:</a:t>
            </a:r>
          </a:p>
          <a:p>
            <a:pPr>
              <a:defRPr/>
            </a:pP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64876" name="Text Box 12"/>
          <p:cNvSpPr txBox="1">
            <a:spLocks noChangeArrowheads="1"/>
          </p:cNvSpPr>
          <p:nvPr/>
        </p:nvSpPr>
        <p:spPr bwMode="auto">
          <a:xfrm>
            <a:off x="468313" y="908720"/>
            <a:ext cx="7920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 dirty="0">
                <a:solidFill>
                  <a:srgbClr val="003366"/>
                </a:solidFill>
              </a:rPr>
              <a:t>Conversão de um número de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 dirty="0">
                <a:solidFill>
                  <a:srgbClr val="003366"/>
                </a:solidFill>
              </a:rPr>
              <a:t> bits </a:t>
            </a:r>
            <a:r>
              <a:rPr lang="pt-PT" u="none" dirty="0" smtClean="0">
                <a:solidFill>
                  <a:srgbClr val="003366"/>
                </a:solidFill>
              </a:rPr>
              <a:t>(que </a:t>
            </a:r>
            <a:r>
              <a:rPr lang="pt-PT" u="none" dirty="0">
                <a:solidFill>
                  <a:srgbClr val="003366"/>
                </a:solidFill>
              </a:rPr>
              <a:t>está em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complemento para 2 </a:t>
            </a:r>
            <a:r>
              <a:rPr lang="pt-PT" u="none" dirty="0" smtClean="0">
                <a:solidFill>
                  <a:srgbClr val="003366"/>
                </a:solidFill>
              </a:rPr>
              <a:t>ou </a:t>
            </a:r>
            <a:r>
              <a:rPr lang="pt-PT" u="none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complemento para 1</a:t>
            </a:r>
            <a:r>
              <a:rPr lang="pt-PT" u="none" dirty="0" smtClean="0">
                <a:solidFill>
                  <a:srgbClr val="003366"/>
                </a:solidFill>
              </a:rPr>
              <a:t>) para </a:t>
            </a:r>
            <a:r>
              <a:rPr lang="pt-PT" u="none" dirty="0">
                <a:solidFill>
                  <a:srgbClr val="003366"/>
                </a:solidFill>
              </a:rPr>
              <a:t>um número de </a:t>
            </a:r>
            <a:r>
              <a:rPr lang="pt-PT" u="none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pt-PT" u="none" dirty="0">
                <a:solidFill>
                  <a:srgbClr val="003366"/>
                </a:solidFill>
              </a:rPr>
              <a:t> bits: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611188" y="3140745"/>
            <a:ext cx="73453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Se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  <a:r>
              <a:rPr lang="pt-PT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pt-PT" u="none">
                <a:solidFill>
                  <a:srgbClr val="003366"/>
                </a:solidFill>
              </a:rPr>
              <a:t> – removem-se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n-m</a:t>
            </a:r>
            <a:r>
              <a:rPr lang="pt-PT" u="none">
                <a:solidFill>
                  <a:srgbClr val="003366"/>
                </a:solidFill>
              </a:rPr>
              <a:t> bits mais significativos – o resultado só será válido se todos estes bits são iguais ao bit de sinal do resultado:</a:t>
            </a:r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2843213" y="2277145"/>
            <a:ext cx="24495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00101 = 00000101</a:t>
            </a:r>
          </a:p>
          <a:p>
            <a:r>
              <a:rPr lang="pt-PT" u="none">
                <a:solidFill>
                  <a:srgbClr val="003366"/>
                </a:solidFill>
              </a:rPr>
              <a:t>11110 = 11111110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2843213" y="3940845"/>
            <a:ext cx="43926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</a:rPr>
              <a:t>00101 = 101 – resultado não válido</a:t>
            </a:r>
          </a:p>
          <a:p>
            <a:r>
              <a:rPr lang="pt-PT" u="none">
                <a:solidFill>
                  <a:srgbClr val="003366"/>
                </a:solidFill>
              </a:rPr>
              <a:t>11110 = 110 – resultado válido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827088" y="2277145"/>
            <a:ext cx="140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/>
              <a:t> = 5,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pt-PT" u="none"/>
              <a:t> = 8</a:t>
            </a:r>
            <a:endParaRPr lang="en-US" u="none"/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827088" y="3926558"/>
            <a:ext cx="1403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/>
              <a:t> = 5,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pt-PT" u="none"/>
              <a:t> = 3</a:t>
            </a:r>
            <a:endParaRPr lang="en-US" u="none"/>
          </a:p>
        </p:txBody>
      </p:sp>
    </p:spTree>
    <p:extLst>
      <p:ext uri="{BB962C8B-B14F-4D97-AF65-F5344CB8AC3E}">
        <p14:creationId xmlns:p14="http://schemas.microsoft.com/office/powerpoint/2010/main" val="123852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2" grpId="0"/>
      <p:bldP spid="164876" grpId="0"/>
      <p:bldP spid="164877" grpId="0"/>
      <p:bldP spid="164878" grpId="0"/>
      <p:bldP spid="164879" grpId="0"/>
      <p:bldP spid="164880" grpId="0"/>
      <p:bldP spid="16488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975350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Operações aritméticas em bases ≠ 10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447675" y="928688"/>
            <a:ext cx="83724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Os processos aritméticos </a:t>
            </a:r>
            <a:r>
              <a:rPr lang="pt-PT" u="none" dirty="0" smtClean="0">
                <a:solidFill>
                  <a:srgbClr val="003366"/>
                </a:solidFill>
              </a:rPr>
              <a:t>em outros sistemas de numeração obedecem </a:t>
            </a:r>
            <a:r>
              <a:rPr lang="pt-PT" u="none" dirty="0">
                <a:solidFill>
                  <a:srgbClr val="003366"/>
                </a:solidFill>
              </a:rPr>
              <a:t>às mesmas regras básicas existentes no sistema decimal</a:t>
            </a:r>
            <a:r>
              <a:rPr lang="pt-PT" u="none" dirty="0" smtClean="0">
                <a:solidFill>
                  <a:srgbClr val="003366"/>
                </a:solidFill>
              </a:rPr>
              <a:t>. Só as tabuadas respetivas (de soma, de multiplicação, etc.) é que mudam.</a:t>
            </a:r>
            <a:endParaRPr lang="pt-PT" u="none" dirty="0">
              <a:solidFill>
                <a:srgbClr val="00336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31840" y="276989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x</a:t>
            </a:r>
            <a:r>
              <a:rPr lang="pt-PT" u="none" baseline="-25000" dirty="0" smtClean="0">
                <a:solidFill>
                  <a:srgbClr val="003366"/>
                </a:solidFill>
              </a:rPr>
              <a:t>1</a:t>
            </a:r>
            <a:r>
              <a:rPr lang="pt-PT" u="none" dirty="0" smtClean="0">
                <a:solidFill>
                  <a:srgbClr val="003366"/>
                </a:solidFill>
              </a:rPr>
              <a:t>x</a:t>
            </a:r>
            <a:r>
              <a:rPr lang="pt-PT" u="none" baseline="-25000" dirty="0" smtClean="0">
                <a:solidFill>
                  <a:srgbClr val="003366"/>
                </a:solidFill>
              </a:rPr>
              <a:t>0</a:t>
            </a:r>
            <a:endParaRPr lang="en-US" u="none" baseline="-25000" dirty="0">
              <a:solidFill>
                <a:srgbClr val="00336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8135" y="304863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y</a:t>
            </a:r>
            <a:r>
              <a:rPr lang="pt-PT" u="none" baseline="-25000" dirty="0" smtClean="0">
                <a:solidFill>
                  <a:srgbClr val="003366"/>
                </a:solidFill>
              </a:rPr>
              <a:t>1</a:t>
            </a:r>
            <a:r>
              <a:rPr lang="pt-PT" u="none" dirty="0" smtClean="0">
                <a:solidFill>
                  <a:srgbClr val="003366"/>
                </a:solidFill>
              </a:rPr>
              <a:t>y</a:t>
            </a:r>
            <a:r>
              <a:rPr lang="pt-PT" u="none" baseline="-25000" dirty="0" smtClean="0">
                <a:solidFill>
                  <a:srgbClr val="003366"/>
                </a:solidFill>
              </a:rPr>
              <a:t>0</a:t>
            </a:r>
            <a:endParaRPr lang="en-US" u="none" baseline="-25000" dirty="0">
              <a:solidFill>
                <a:srgbClr val="00336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87824" y="291391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+</a:t>
            </a:r>
            <a:endParaRPr lang="en-US" u="none" dirty="0">
              <a:solidFill>
                <a:srgbClr val="003366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2987824" y="3417967"/>
            <a:ext cx="10081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11560" y="3851756"/>
            <a:ext cx="78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Se x</a:t>
            </a:r>
            <a:r>
              <a:rPr lang="pt-PT" u="none" baseline="-25000" dirty="0" smtClean="0">
                <a:solidFill>
                  <a:srgbClr val="003366"/>
                </a:solidFill>
              </a:rPr>
              <a:t>0</a:t>
            </a:r>
            <a:r>
              <a:rPr lang="pt-PT" u="none" dirty="0" smtClean="0">
                <a:solidFill>
                  <a:srgbClr val="003366"/>
                </a:solidFill>
              </a:rPr>
              <a:t>+y</a:t>
            </a:r>
            <a:r>
              <a:rPr lang="pt-PT" u="none" baseline="-25000" dirty="0" smtClean="0">
                <a:solidFill>
                  <a:srgbClr val="003366"/>
                </a:solidFill>
              </a:rPr>
              <a:t>0</a:t>
            </a:r>
            <a:r>
              <a:rPr lang="pt-PT" u="none" dirty="0" smtClean="0">
                <a:solidFill>
                  <a:srgbClr val="003366"/>
                </a:solidFill>
              </a:rPr>
              <a:t> ≥ r, </a:t>
            </a:r>
            <a:r>
              <a:rPr lang="pt-PT" b="1" u="none" dirty="0" smtClean="0">
                <a:solidFill>
                  <a:srgbClr val="003366"/>
                </a:solidFill>
              </a:rPr>
              <a:t>s</a:t>
            </a:r>
            <a:r>
              <a:rPr lang="pt-PT" b="1" u="none" baseline="-25000" dirty="0" smtClean="0">
                <a:solidFill>
                  <a:srgbClr val="003366"/>
                </a:solidFill>
              </a:rPr>
              <a:t>0</a:t>
            </a:r>
            <a:r>
              <a:rPr lang="pt-PT" b="1" u="none" dirty="0" smtClean="0">
                <a:solidFill>
                  <a:srgbClr val="003366"/>
                </a:solidFill>
              </a:rPr>
              <a:t>= x</a:t>
            </a:r>
            <a:r>
              <a:rPr lang="pt-PT" b="1" u="none" baseline="-25000" dirty="0" smtClean="0">
                <a:solidFill>
                  <a:srgbClr val="003366"/>
                </a:solidFill>
              </a:rPr>
              <a:t>0</a:t>
            </a:r>
            <a:r>
              <a:rPr lang="pt-PT" b="1" u="none" dirty="0" smtClean="0">
                <a:solidFill>
                  <a:srgbClr val="003366"/>
                </a:solidFill>
              </a:rPr>
              <a:t>+y</a:t>
            </a:r>
            <a:r>
              <a:rPr lang="pt-PT" b="1" u="none" baseline="-25000" dirty="0" smtClean="0">
                <a:solidFill>
                  <a:srgbClr val="003366"/>
                </a:solidFill>
              </a:rPr>
              <a:t>0 </a:t>
            </a:r>
            <a:r>
              <a:rPr lang="pt-PT" b="1" u="none" dirty="0" smtClean="0">
                <a:solidFill>
                  <a:srgbClr val="003366"/>
                </a:solidFill>
              </a:rPr>
              <a:t>– r </a:t>
            </a:r>
            <a:r>
              <a:rPr lang="pt-PT" u="none" dirty="0" smtClean="0">
                <a:solidFill>
                  <a:srgbClr val="003366"/>
                </a:solidFill>
              </a:rPr>
              <a:t>e </a:t>
            </a:r>
            <a:r>
              <a:rPr lang="pt-PT" dirty="0" smtClean="0">
                <a:solidFill>
                  <a:srgbClr val="003366"/>
                </a:solidFill>
              </a:rPr>
              <a:t>há</a:t>
            </a:r>
            <a:r>
              <a:rPr lang="pt-PT" u="none" dirty="0" smtClean="0">
                <a:solidFill>
                  <a:srgbClr val="003366"/>
                </a:solidFill>
              </a:rPr>
              <a:t> um transporte para a casa seguinte (1)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9552" y="2204864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Sejam x</a:t>
            </a:r>
            <a:r>
              <a:rPr lang="pt-PT" u="none" baseline="-25000" dirty="0" smtClean="0">
                <a:solidFill>
                  <a:srgbClr val="003366"/>
                </a:solidFill>
              </a:rPr>
              <a:t>1</a:t>
            </a:r>
            <a:r>
              <a:rPr lang="pt-PT" u="none" dirty="0" smtClean="0">
                <a:solidFill>
                  <a:srgbClr val="003366"/>
                </a:solidFill>
              </a:rPr>
              <a:t>x</a:t>
            </a:r>
            <a:r>
              <a:rPr lang="pt-PT" u="none" baseline="-25000" dirty="0" smtClean="0">
                <a:solidFill>
                  <a:srgbClr val="003366"/>
                </a:solidFill>
              </a:rPr>
              <a:t>0</a:t>
            </a:r>
            <a:r>
              <a:rPr lang="pt-PT" u="none" dirty="0" smtClean="0">
                <a:solidFill>
                  <a:srgbClr val="003366"/>
                </a:solidFill>
              </a:rPr>
              <a:t> e y</a:t>
            </a:r>
            <a:r>
              <a:rPr lang="pt-PT" u="none" baseline="-25000" dirty="0" smtClean="0">
                <a:solidFill>
                  <a:srgbClr val="003366"/>
                </a:solidFill>
              </a:rPr>
              <a:t>1</a:t>
            </a:r>
            <a:r>
              <a:rPr lang="pt-PT" u="none" dirty="0" smtClean="0">
                <a:solidFill>
                  <a:srgbClr val="003366"/>
                </a:solidFill>
              </a:rPr>
              <a:t>y</a:t>
            </a:r>
            <a:r>
              <a:rPr lang="pt-PT" u="none" baseline="-25000" dirty="0" smtClean="0">
                <a:solidFill>
                  <a:srgbClr val="003366"/>
                </a:solidFill>
              </a:rPr>
              <a:t>0 </a:t>
            </a:r>
            <a:r>
              <a:rPr lang="pt-PT" u="none" dirty="0" smtClean="0">
                <a:solidFill>
                  <a:srgbClr val="003366"/>
                </a:solidFill>
              </a:rPr>
              <a:t>dois valores de 2 dígitos em base </a:t>
            </a:r>
            <a:r>
              <a:rPr lang="pt-PT" i="1" u="none" dirty="0" smtClean="0">
                <a:solidFill>
                  <a:srgbClr val="003366"/>
                </a:solidFill>
              </a:rPr>
              <a:t>r</a:t>
            </a:r>
          </a:p>
          <a:p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87824" y="3355251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s</a:t>
            </a:r>
            <a:r>
              <a:rPr lang="pt-PT" u="none" baseline="-25000" dirty="0" smtClean="0">
                <a:solidFill>
                  <a:srgbClr val="003366"/>
                </a:solidFill>
              </a:rPr>
              <a:t>2</a:t>
            </a:r>
            <a:r>
              <a:rPr lang="pt-PT" u="none" dirty="0" smtClean="0">
                <a:solidFill>
                  <a:srgbClr val="003366"/>
                </a:solidFill>
              </a:rPr>
              <a:t>s</a:t>
            </a:r>
            <a:r>
              <a:rPr lang="pt-PT" u="none" baseline="-25000" dirty="0" smtClean="0">
                <a:solidFill>
                  <a:srgbClr val="003366"/>
                </a:solidFill>
              </a:rPr>
              <a:t>1</a:t>
            </a:r>
            <a:r>
              <a:rPr lang="pt-PT" u="none" dirty="0" smtClean="0">
                <a:solidFill>
                  <a:srgbClr val="003366"/>
                </a:solidFill>
              </a:rPr>
              <a:t>s</a:t>
            </a:r>
            <a:r>
              <a:rPr lang="pt-PT" u="none" baseline="-25000" dirty="0" smtClean="0">
                <a:solidFill>
                  <a:srgbClr val="003366"/>
                </a:solidFill>
              </a:rPr>
              <a:t>0</a:t>
            </a:r>
            <a:endParaRPr lang="en-US" u="none" baseline="-25000" dirty="0">
              <a:solidFill>
                <a:srgbClr val="00336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1560" y="429309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Se x</a:t>
            </a:r>
            <a:r>
              <a:rPr lang="pt-PT" u="none" baseline="-25000" dirty="0" smtClean="0">
                <a:solidFill>
                  <a:srgbClr val="003366"/>
                </a:solidFill>
              </a:rPr>
              <a:t>0</a:t>
            </a:r>
            <a:r>
              <a:rPr lang="pt-PT" u="none" dirty="0" smtClean="0">
                <a:solidFill>
                  <a:srgbClr val="003366"/>
                </a:solidFill>
              </a:rPr>
              <a:t>+y</a:t>
            </a:r>
            <a:r>
              <a:rPr lang="pt-PT" u="none" baseline="-25000" dirty="0" smtClean="0">
                <a:solidFill>
                  <a:srgbClr val="003366"/>
                </a:solidFill>
              </a:rPr>
              <a:t>0</a:t>
            </a:r>
            <a:r>
              <a:rPr lang="pt-PT" u="none" dirty="0" smtClean="0">
                <a:solidFill>
                  <a:srgbClr val="003366"/>
                </a:solidFill>
              </a:rPr>
              <a:t> &lt; r, </a:t>
            </a:r>
            <a:r>
              <a:rPr lang="pt-PT" b="1" u="none" dirty="0" smtClean="0">
                <a:solidFill>
                  <a:srgbClr val="003366"/>
                </a:solidFill>
              </a:rPr>
              <a:t>s</a:t>
            </a:r>
            <a:r>
              <a:rPr lang="pt-PT" b="1" u="none" baseline="-25000" dirty="0" smtClean="0">
                <a:solidFill>
                  <a:srgbClr val="003366"/>
                </a:solidFill>
              </a:rPr>
              <a:t>0</a:t>
            </a:r>
            <a:r>
              <a:rPr lang="pt-PT" b="1" u="none" dirty="0" smtClean="0">
                <a:solidFill>
                  <a:srgbClr val="003366"/>
                </a:solidFill>
              </a:rPr>
              <a:t>= x</a:t>
            </a:r>
            <a:r>
              <a:rPr lang="pt-PT" b="1" u="none" baseline="-25000" dirty="0" smtClean="0">
                <a:solidFill>
                  <a:srgbClr val="003366"/>
                </a:solidFill>
              </a:rPr>
              <a:t>0</a:t>
            </a:r>
            <a:r>
              <a:rPr lang="pt-PT" b="1" u="none" dirty="0" smtClean="0">
                <a:solidFill>
                  <a:srgbClr val="003366"/>
                </a:solidFill>
              </a:rPr>
              <a:t>+y</a:t>
            </a:r>
            <a:r>
              <a:rPr lang="pt-PT" b="1" u="none" baseline="-25000" dirty="0" smtClean="0">
                <a:solidFill>
                  <a:srgbClr val="003366"/>
                </a:solidFill>
              </a:rPr>
              <a:t>0</a:t>
            </a:r>
            <a:r>
              <a:rPr lang="pt-PT" u="none" dirty="0" smtClean="0">
                <a:solidFill>
                  <a:srgbClr val="003366"/>
                </a:solidFill>
              </a:rPr>
              <a:t> e </a:t>
            </a:r>
            <a:r>
              <a:rPr lang="pt-PT" dirty="0" smtClean="0">
                <a:solidFill>
                  <a:srgbClr val="003366"/>
                </a:solidFill>
              </a:rPr>
              <a:t>não há </a:t>
            </a:r>
            <a:r>
              <a:rPr lang="pt-PT" u="none" dirty="0" smtClean="0">
                <a:solidFill>
                  <a:srgbClr val="003366"/>
                </a:solidFill>
              </a:rPr>
              <a:t>nenhum transporte para a casa seguinte </a:t>
            </a:r>
            <a:endParaRPr lang="en-US" u="non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85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5905500" y="3678238"/>
          <a:ext cx="2568575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39" name="Document" r:id="rId5" imgW="6058440" imgH="4070520" progId="Word.Document.8">
                  <p:embed/>
                </p:oleObj>
              </mc:Choice>
              <mc:Fallback>
                <p:oleObj name="Document" r:id="rId5" imgW="6058440" imgH="4070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7639" b="53064"/>
                      <a:stretch>
                        <a:fillRect/>
                      </a:stretch>
                    </p:blipFill>
                    <p:spPr bwMode="auto">
                      <a:xfrm>
                        <a:off x="5905500" y="3678238"/>
                        <a:ext cx="2568575" cy="191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3419475" y="3676650"/>
          <a:ext cx="2565400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40" name="Document" r:id="rId8" imgW="6049700" imgH="4073381" progId="Word.Document.8">
                  <p:embed/>
                </p:oleObj>
              </mc:Choice>
              <mc:Fallback>
                <p:oleObj name="Document" r:id="rId8" imgW="6049700" imgH="40733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7639" b="53064"/>
                      <a:stretch>
                        <a:fillRect/>
                      </a:stretch>
                    </p:blipFill>
                    <p:spPr bwMode="auto">
                      <a:xfrm>
                        <a:off x="3419475" y="3676650"/>
                        <a:ext cx="2565400" cy="191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4643438" y="3676650"/>
          <a:ext cx="2568575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41" name="Document" r:id="rId11" imgW="6058440" imgH="4070520" progId="Word.Document.8">
                  <p:embed/>
                </p:oleObj>
              </mc:Choice>
              <mc:Fallback>
                <p:oleObj name="Document" r:id="rId11" imgW="6058440" imgH="4070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7639" b="53064"/>
                      <a:stretch>
                        <a:fillRect/>
                      </a:stretch>
                    </p:blipFill>
                    <p:spPr bwMode="auto">
                      <a:xfrm>
                        <a:off x="4643438" y="3676650"/>
                        <a:ext cx="2568575" cy="191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466725" y="1052513"/>
            <a:ext cx="7993063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50000"/>
              </a:spcAft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Código</a:t>
            </a:r>
            <a:r>
              <a:rPr lang="pt-PT"/>
              <a:t> </a:t>
            </a:r>
            <a:r>
              <a:rPr lang="pt-PT">
                <a:solidFill>
                  <a:srgbClr val="000066"/>
                </a:solidFill>
              </a:rPr>
              <a:t>– conjunto de sequências de </a:t>
            </a:r>
            <a:r>
              <a:rPr lang="pt-PT" i="1">
                <a:solidFill>
                  <a:srgbClr val="A50021"/>
                </a:solidFill>
              </a:rPr>
              <a:t>n</a:t>
            </a:r>
            <a:r>
              <a:rPr lang="pt-PT" i="1">
                <a:solidFill>
                  <a:srgbClr val="000066"/>
                </a:solidFill>
              </a:rPr>
              <a:t> </a:t>
            </a:r>
            <a:r>
              <a:rPr lang="pt-PT">
                <a:solidFill>
                  <a:srgbClr val="000066"/>
                </a:solidFill>
              </a:rPr>
              <a:t>bits, em que cada sequência representa um determinado valor </a:t>
            </a:r>
          </a:p>
          <a:p>
            <a:pPr>
              <a:spcAft>
                <a:spcPct val="50000"/>
              </a:spcAft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Palavra do código</a:t>
            </a:r>
            <a:r>
              <a:rPr lang="pt-PT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</a:t>
            </a:r>
            <a:r>
              <a:rPr lang="pt-PT">
                <a:solidFill>
                  <a:srgbClr val="000066"/>
                </a:solidFill>
              </a:rPr>
              <a:t>uma dada sequência de </a:t>
            </a:r>
            <a:r>
              <a:rPr lang="pt-PT" i="1">
                <a:solidFill>
                  <a:srgbClr val="A50021"/>
                </a:solidFill>
              </a:rPr>
              <a:t>n</a:t>
            </a:r>
            <a:r>
              <a:rPr lang="pt-PT" i="1">
                <a:solidFill>
                  <a:srgbClr val="000066"/>
                </a:solidFill>
              </a:rPr>
              <a:t> </a:t>
            </a:r>
            <a:r>
              <a:rPr lang="pt-PT">
                <a:solidFill>
                  <a:srgbClr val="000066"/>
                </a:solidFill>
              </a:rPr>
              <a:t>bit</a:t>
            </a:r>
          </a:p>
          <a:p>
            <a:pPr>
              <a:spcAft>
                <a:spcPct val="50000"/>
              </a:spcAft>
              <a:defRPr/>
            </a:pPr>
            <a:r>
              <a:rPr lang="pt-PT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 </a:t>
            </a:r>
            <a:r>
              <a:rPr lang="pt-PT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– </a:t>
            </a:r>
            <a:r>
              <a:rPr lang="pt-PT">
                <a:solidFill>
                  <a:srgbClr val="000066"/>
                </a:solidFill>
              </a:rPr>
              <a:t>comprimento do código</a:t>
            </a:r>
          </a:p>
          <a:p>
            <a:pPr>
              <a:spcAft>
                <a:spcPct val="50000"/>
              </a:spcAft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pt-PT">
                <a:solidFill>
                  <a:srgbClr val="000066"/>
                </a:solidFill>
              </a:rPr>
              <a:t> – número de valores a codificar</a:t>
            </a:r>
          </a:p>
        </p:txBody>
      </p:sp>
      <p:sp>
        <p:nvSpPr>
          <p:cNvPr id="5128" name="WordArt 6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2016125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Códigos</a:t>
            </a:r>
          </a:p>
        </p:txBody>
      </p:sp>
      <p:pic>
        <p:nvPicPr>
          <p:cNvPr id="96263" name="Picture 7" descr="j020546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42988" y="3635375"/>
            <a:ext cx="18192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3419475" y="3676650"/>
          <a:ext cx="2568575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42" name="Document" r:id="rId15" imgW="6058440" imgH="4070520" progId="Word.Document.8">
                  <p:embed/>
                </p:oleObj>
              </mc:Choice>
              <mc:Fallback>
                <p:oleObj name="Document" r:id="rId15" imgW="6058440" imgH="4070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7639" b="53064"/>
                      <a:stretch>
                        <a:fillRect/>
                      </a:stretch>
                    </p:blipFill>
                    <p:spPr bwMode="auto">
                      <a:xfrm>
                        <a:off x="3419475" y="3676650"/>
                        <a:ext cx="2568575" cy="191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39750" y="4714875"/>
            <a:ext cx="215900" cy="431800"/>
            <a:chOff x="4332" y="2886"/>
            <a:chExt cx="136" cy="272"/>
          </a:xfrm>
        </p:grpSpPr>
        <p:sp>
          <p:nvSpPr>
            <p:cNvPr id="5131" name="Rectangle 10"/>
            <p:cNvSpPr>
              <a:spLocks noChangeArrowheads="1"/>
            </p:cNvSpPr>
            <p:nvPr/>
          </p:nvSpPr>
          <p:spPr bwMode="auto">
            <a:xfrm>
              <a:off x="4332" y="2886"/>
              <a:ext cx="136" cy="272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t"/>
            </a:scene3d>
            <a:sp3d extrusionH="163500" prstMaterial="legacyMetal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5132" name="Line 11"/>
            <p:cNvSpPr>
              <a:spLocks noChangeShapeType="1"/>
            </p:cNvSpPr>
            <p:nvPr/>
          </p:nvSpPr>
          <p:spPr bwMode="auto">
            <a:xfrm>
              <a:off x="4398" y="2886"/>
              <a:ext cx="0" cy="272"/>
            </a:xfrm>
            <a:prstGeom prst="line">
              <a:avLst/>
            </a:prstGeom>
            <a:noFill/>
            <a:ln w="38100" cmpd="dbl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96268" name="Object 12"/>
          <p:cNvGraphicFramePr>
            <a:graphicFrameLocks noChangeAspect="1"/>
          </p:cNvGraphicFramePr>
          <p:nvPr/>
        </p:nvGraphicFramePr>
        <p:xfrm>
          <a:off x="5341938" y="2781300"/>
          <a:ext cx="16779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43" name="Equation" r:id="rId17" imgW="838080" imgH="228600" progId="Equation.3">
                  <p:embed/>
                </p:oleObj>
              </mc:Choice>
              <mc:Fallback>
                <p:oleObj name="Equation" r:id="rId17" imgW="838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38" y="2781300"/>
                        <a:ext cx="1677987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902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22222E-6 2.22222E-6 C 7.22222E-6 2.22222E-6 7.22222E-6 -0.14861 7.22222E-6 -0.14838 C 7.22222E-6 -0.14815 7.22222E-6 2.22222E-6 7.22222E-6 2.22222E-6 Z " pathEditMode="relative" ptsTypes="aaa">
                                      <p:cBhvr>
                                        <p:cTn id="22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466725" y="1052513"/>
            <a:ext cx="7993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70000"/>
              </a:spcAft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BCD </a:t>
            </a:r>
            <a:r>
              <a:rPr lang="pt-PT">
                <a:solidFill>
                  <a:srgbClr val="A50021"/>
                </a:solidFill>
              </a:rPr>
              <a:t>(</a:t>
            </a:r>
            <a:r>
              <a:rPr lang="pt-PT" i="1">
                <a:solidFill>
                  <a:srgbClr val="A50021"/>
                </a:solidFill>
              </a:rPr>
              <a:t>Binary Coded Decimal</a:t>
            </a:r>
            <a:r>
              <a:rPr lang="pt-PT">
                <a:solidFill>
                  <a:srgbClr val="A50021"/>
                </a:solidFill>
              </a:rPr>
              <a:t>)</a:t>
            </a:r>
            <a:r>
              <a:rPr lang="pt-PT"/>
              <a:t> </a:t>
            </a:r>
            <a:r>
              <a:rPr lang="pt-PT">
                <a:solidFill>
                  <a:srgbClr val="000066"/>
                </a:solidFill>
              </a:rPr>
              <a:t>– serve para codificar algarismos decimais</a:t>
            </a:r>
          </a:p>
        </p:txBody>
      </p:sp>
      <p:sp>
        <p:nvSpPr>
          <p:cNvPr id="6148" name="WordArt 3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3167062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Códigos BCD</a:t>
            </a: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900113" y="1989138"/>
          <a:ext cx="2563812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7" name="Document" r:id="rId5" imgW="6049700" imgH="4073381" progId="Word.Document.8">
                  <p:embed/>
                </p:oleObj>
              </mc:Choice>
              <mc:Fallback>
                <p:oleObj name="Document" r:id="rId5" imgW="6049700" imgH="40733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7663" b="22095"/>
                      <a:stretch>
                        <a:fillRect/>
                      </a:stretch>
                    </p:blipFill>
                    <p:spPr bwMode="auto">
                      <a:xfrm>
                        <a:off x="900113" y="1989138"/>
                        <a:ext cx="2563812" cy="317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55650" y="5156200"/>
            <a:ext cx="2368550" cy="649288"/>
            <a:chOff x="476" y="3248"/>
            <a:chExt cx="1492" cy="409"/>
          </a:xfrm>
        </p:grpSpPr>
        <p:sp>
          <p:nvSpPr>
            <p:cNvPr id="6154" name="Text Box 6"/>
            <p:cNvSpPr txBox="1">
              <a:spLocks noChangeArrowheads="1"/>
            </p:cNvSpPr>
            <p:nvPr/>
          </p:nvSpPr>
          <p:spPr bwMode="auto">
            <a:xfrm>
              <a:off x="476" y="3426"/>
              <a:ext cx="14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>
                  <a:solidFill>
                    <a:srgbClr val="003366"/>
                  </a:solidFill>
                </a:rPr>
                <a:t>código binário natural</a:t>
              </a:r>
              <a:endParaRPr lang="en-US">
                <a:solidFill>
                  <a:srgbClr val="003366"/>
                </a:solidFill>
              </a:endParaRPr>
            </a:p>
          </p:txBody>
        </p:sp>
        <p:cxnSp>
          <p:nvCxnSpPr>
            <p:cNvPr id="6155" name="AutoShape 7"/>
            <p:cNvCxnSpPr>
              <a:cxnSpLocks noChangeShapeType="1"/>
              <a:stCxn id="6154" idx="3"/>
              <a:endCxn id="6150" idx="2"/>
            </p:cNvCxnSpPr>
            <p:nvPr/>
          </p:nvCxnSpPr>
          <p:spPr bwMode="auto">
            <a:xfrm flipH="1" flipV="1">
              <a:off x="1746" y="3248"/>
              <a:ext cx="222" cy="294"/>
            </a:xfrm>
            <a:prstGeom prst="curvedConnector4">
              <a:avLst>
                <a:gd name="adj1" fmla="val -64866"/>
                <a:gd name="adj2" fmla="val 69727"/>
              </a:avLst>
            </a:prstGeom>
            <a:noFill/>
            <a:ln w="9525">
              <a:solidFill>
                <a:srgbClr val="003366"/>
              </a:solidFill>
              <a:round/>
              <a:headEnd/>
              <a:tailEnd type="triangle" w="med" len="med"/>
            </a:ln>
          </p:spPr>
        </p:cxnSp>
      </p:grp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2700338" y="5084763"/>
            <a:ext cx="142875" cy="7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9"/>
          <p:cNvSpPr txBox="1">
            <a:spLocks noChangeArrowheads="1"/>
          </p:cNvSpPr>
          <p:nvPr/>
        </p:nvSpPr>
        <p:spPr bwMode="auto">
          <a:xfrm>
            <a:off x="3995738" y="1628775"/>
            <a:ext cx="4897437" cy="295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71463">
              <a:spcAft>
                <a:spcPct val="35000"/>
              </a:spcAft>
              <a:buFontTx/>
              <a:buChar char="•"/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regular</a:t>
            </a:r>
            <a:r>
              <a:rPr lang="pt-PT">
                <a:solidFill>
                  <a:srgbClr val="003366"/>
                </a:solidFill>
              </a:rPr>
              <a:t> – comprimento de palavra é fixo</a:t>
            </a:r>
          </a:p>
          <a:p>
            <a:pPr indent="271463">
              <a:spcAft>
                <a:spcPct val="35000"/>
              </a:spcAft>
              <a:buFontTx/>
              <a:buChar char="•"/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ponderado</a:t>
            </a:r>
            <a:r>
              <a:rPr lang="pt-PT">
                <a:solidFill>
                  <a:srgbClr val="003366"/>
                </a:solidFill>
              </a:rPr>
              <a:t> – cada um dos bits de palavras de código tem um determinado peso </a:t>
            </a:r>
          </a:p>
          <a:p>
            <a:pPr indent="271463">
              <a:spcAft>
                <a:spcPct val="35000"/>
              </a:spcAft>
              <a:buFontTx/>
              <a:buChar char="•"/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descontínuo</a:t>
            </a:r>
            <a:r>
              <a:rPr lang="pt-PT">
                <a:solidFill>
                  <a:srgbClr val="003366"/>
                </a:solidFill>
              </a:rPr>
              <a:t> – palavras consecutivas diferem em mais do que 1 bit</a:t>
            </a:r>
          </a:p>
          <a:p>
            <a:pPr indent="271463">
              <a:spcAft>
                <a:spcPct val="35000"/>
              </a:spcAft>
              <a:buFontTx/>
              <a:buChar char="•"/>
              <a:defRPr/>
            </a:pPr>
            <a:r>
              <a:rPr lang="pt-PT">
                <a:solidFill>
                  <a:srgbClr val="A50021"/>
                </a:solidFill>
              </a:rPr>
              <a:t>não 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cíclico</a:t>
            </a:r>
            <a:r>
              <a:rPr lang="pt-PT">
                <a:solidFill>
                  <a:srgbClr val="003366"/>
                </a:solidFill>
              </a:rPr>
              <a:t> – 1ª e última palavras do código não são adjacentes</a:t>
            </a:r>
          </a:p>
          <a:p>
            <a:pPr indent="271463">
              <a:spcAft>
                <a:spcPct val="35000"/>
              </a:spcAft>
              <a:buFontTx/>
              <a:buChar char="•"/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redundante</a:t>
            </a:r>
            <a:r>
              <a:rPr lang="pt-PT">
                <a:solidFill>
                  <a:srgbClr val="003366"/>
                </a:solidFill>
              </a:rPr>
              <a:t> – nem todas as combinações possíveis de bits são usadas</a:t>
            </a:r>
          </a:p>
        </p:txBody>
      </p:sp>
      <p:sp>
        <p:nvSpPr>
          <p:cNvPr id="97290" name="Text Box 10"/>
          <p:cNvSpPr txBox="1">
            <a:spLocks noChangeArrowheads="1"/>
          </p:cNvSpPr>
          <p:nvPr/>
        </p:nvSpPr>
        <p:spPr bwMode="auto">
          <a:xfrm>
            <a:off x="4173538" y="4838700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dirty="0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97291" name="Text Box 11"/>
          <p:cNvSpPr txBox="1">
            <a:spLocks noChangeArrowheads="1"/>
          </p:cNvSpPr>
          <p:nvPr/>
        </p:nvSpPr>
        <p:spPr bwMode="auto">
          <a:xfrm>
            <a:off x="4119563" y="5270500"/>
            <a:ext cx="2252662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Aft>
                <a:spcPct val="40000"/>
              </a:spcAft>
            </a:pPr>
            <a:r>
              <a:rPr lang="pt-PT">
                <a:latin typeface="Comic Sans MS" pitchFamily="66" charset="0"/>
              </a:rPr>
              <a:t> 25</a:t>
            </a:r>
            <a:r>
              <a:rPr lang="pt-PT" baseline="-25000">
                <a:latin typeface="Comic Sans MS" pitchFamily="66" charset="0"/>
              </a:rPr>
              <a:t>10</a:t>
            </a:r>
            <a:r>
              <a:rPr lang="pt-PT">
                <a:latin typeface="Comic Sans MS" pitchFamily="66" charset="0"/>
              </a:rPr>
              <a:t> = 11001</a:t>
            </a:r>
            <a:r>
              <a:rPr lang="pt-PT" baseline="-25000">
                <a:latin typeface="Comic Sans MS" pitchFamily="66" charset="0"/>
              </a:rPr>
              <a:t>2</a:t>
            </a:r>
            <a:r>
              <a:rPr lang="pt-PT">
                <a:latin typeface="Comic Sans MS" pitchFamily="66" charset="0"/>
              </a:rPr>
              <a:t> </a:t>
            </a:r>
          </a:p>
          <a:p>
            <a:pPr>
              <a:spcAft>
                <a:spcPct val="40000"/>
              </a:spcAft>
            </a:pPr>
            <a:r>
              <a:rPr lang="pt-PT">
                <a:latin typeface="Comic Sans MS" pitchFamily="66" charset="0"/>
              </a:rPr>
              <a:t> 25</a:t>
            </a:r>
            <a:r>
              <a:rPr lang="pt-PT" baseline="-25000">
                <a:latin typeface="Comic Sans MS" pitchFamily="66" charset="0"/>
              </a:rPr>
              <a:t>10</a:t>
            </a:r>
            <a:r>
              <a:rPr lang="pt-PT">
                <a:latin typeface="Comic Sans MS" pitchFamily="66" charset="0"/>
              </a:rPr>
              <a:t> = 00100101</a:t>
            </a:r>
            <a:r>
              <a:rPr lang="pt-PT" baseline="-25000">
                <a:latin typeface="Comic Sans MS" pitchFamily="66" charset="0"/>
              </a:rPr>
              <a:t>BCD</a:t>
            </a:r>
            <a:endParaRPr lang="pt-PT" baseline="-25000">
              <a:latin typeface="Comic Sans MS" pitchFamily="66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5125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/>
      <p:bldP spid="97289" grpId="0"/>
      <p:bldP spid="97290" grpId="0"/>
      <p:bldP spid="9729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4824412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Códigos BCD (cont.)</a:t>
            </a:r>
          </a:p>
        </p:txBody>
      </p:sp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542925" y="1193800"/>
          <a:ext cx="5138738" cy="490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9" name="Document" r:id="rId5" imgW="6022737" imgH="5083620" progId="Word.Document.8">
                  <p:embed/>
                </p:oleObj>
              </mc:Choice>
              <mc:Fallback>
                <p:oleObj name="Document" r:id="rId5" imgW="6022737" imgH="50836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4922" b="3543"/>
                      <a:stretch>
                        <a:fillRect/>
                      </a:stretch>
                    </p:blipFill>
                    <p:spPr bwMode="auto">
                      <a:xfrm>
                        <a:off x="542925" y="1193800"/>
                        <a:ext cx="5138738" cy="490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2700338" y="5084763"/>
            <a:ext cx="142875" cy="7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700338" y="836613"/>
            <a:ext cx="6119812" cy="2605087"/>
            <a:chOff x="1701" y="527"/>
            <a:chExt cx="3855" cy="1641"/>
          </a:xfrm>
        </p:grpSpPr>
        <p:sp>
          <p:nvSpPr>
            <p:cNvPr id="98310" name="Text Box 6"/>
            <p:cNvSpPr txBox="1">
              <a:spLocks noChangeArrowheads="1"/>
            </p:cNvSpPr>
            <p:nvPr/>
          </p:nvSpPr>
          <p:spPr bwMode="auto">
            <a:xfrm>
              <a:off x="4001" y="527"/>
              <a:ext cx="1555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PT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Autocomplementares</a:t>
              </a:r>
            </a:p>
            <a:p>
              <a:pPr>
                <a:defRPr/>
              </a:pPr>
              <a:r>
                <a:rPr lang="pt-PT">
                  <a:solidFill>
                    <a:srgbClr val="003366"/>
                  </a:solidFill>
                </a:rPr>
                <a:t>(complemento para 9 de cada dígito decimal obtém-se subtraindo-o de 9)</a:t>
              </a:r>
            </a:p>
          </p:txBody>
        </p:sp>
        <p:sp>
          <p:nvSpPr>
            <p:cNvPr id="7180" name="Rectangle 7"/>
            <p:cNvSpPr>
              <a:spLocks noChangeArrowheads="1"/>
            </p:cNvSpPr>
            <p:nvPr/>
          </p:nvSpPr>
          <p:spPr bwMode="auto">
            <a:xfrm>
              <a:off x="1701" y="734"/>
              <a:ext cx="136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Rectangle 8"/>
            <p:cNvSpPr>
              <a:spLocks noChangeArrowheads="1"/>
            </p:cNvSpPr>
            <p:nvPr/>
          </p:nvSpPr>
          <p:spPr bwMode="auto">
            <a:xfrm>
              <a:off x="2290" y="734"/>
              <a:ext cx="136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182" name="AutoShape 9"/>
            <p:cNvCxnSpPr>
              <a:cxnSpLocks noChangeShapeType="1"/>
              <a:stCxn id="98310" idx="1"/>
              <a:endCxn id="7180" idx="0"/>
            </p:cNvCxnSpPr>
            <p:nvPr/>
          </p:nvCxnSpPr>
          <p:spPr bwMode="auto">
            <a:xfrm rot="10800000">
              <a:off x="1769" y="734"/>
              <a:ext cx="2232" cy="255"/>
            </a:xfrm>
            <a:prstGeom prst="curvedConnector4">
              <a:avLst>
                <a:gd name="adj1" fmla="val 7972"/>
                <a:gd name="adj2" fmla="val 194116"/>
              </a:avLst>
            </a:prstGeom>
            <a:noFill/>
            <a:ln w="9525">
              <a:solidFill>
                <a:srgbClr val="A50021"/>
              </a:solidFill>
              <a:round/>
              <a:headEnd/>
              <a:tailEnd type="triangle" w="med" len="med"/>
            </a:ln>
          </p:spPr>
        </p:cxnSp>
        <p:cxnSp>
          <p:nvCxnSpPr>
            <p:cNvPr id="7183" name="AutoShape 10"/>
            <p:cNvCxnSpPr>
              <a:cxnSpLocks noChangeShapeType="1"/>
              <a:stCxn id="98310" idx="1"/>
              <a:endCxn id="7181" idx="0"/>
            </p:cNvCxnSpPr>
            <p:nvPr/>
          </p:nvCxnSpPr>
          <p:spPr bwMode="auto">
            <a:xfrm rot="10800000">
              <a:off x="2358" y="734"/>
              <a:ext cx="1643" cy="255"/>
            </a:xfrm>
            <a:prstGeom prst="curvedConnector4">
              <a:avLst>
                <a:gd name="adj1" fmla="val 17769"/>
                <a:gd name="adj2" fmla="val 156472"/>
              </a:avLst>
            </a:prstGeom>
            <a:noFill/>
            <a:ln w="9525">
              <a:solidFill>
                <a:srgbClr val="A50021"/>
              </a:solidFill>
              <a:round/>
              <a:headEnd/>
              <a:tailEnd type="triangle" w="med" len="med"/>
            </a:ln>
          </p:spPr>
        </p:cxnSp>
        <p:graphicFrame>
          <p:nvGraphicFramePr>
            <p:cNvPr id="7171" name="Object 11"/>
            <p:cNvGraphicFramePr>
              <a:graphicFrameLocks noChangeAspect="1"/>
            </p:cNvGraphicFramePr>
            <p:nvPr/>
          </p:nvGraphicFramePr>
          <p:xfrm>
            <a:off x="3923" y="1570"/>
            <a:ext cx="110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90" name="Equation" r:id="rId7" imgW="939600" imgH="228600" progId="Equation.3">
                    <p:embed/>
                  </p:oleObj>
                </mc:Choice>
                <mc:Fallback>
                  <p:oleObj name="Equation" r:id="rId7" imgW="939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570"/>
                          <a:ext cx="1104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" name="Object 12"/>
            <p:cNvGraphicFramePr>
              <a:graphicFrameLocks noChangeAspect="1"/>
            </p:cNvGraphicFramePr>
            <p:nvPr/>
          </p:nvGraphicFramePr>
          <p:xfrm>
            <a:off x="3930" y="1884"/>
            <a:ext cx="1626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91" name="Equation" r:id="rId9" imgW="1384200" imgH="241200" progId="Equation.3">
                    <p:embed/>
                  </p:oleObj>
                </mc:Choice>
                <mc:Fallback>
                  <p:oleObj name="Equation" r:id="rId9" imgW="13842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0" y="1884"/>
                          <a:ext cx="1626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6138863" y="3644900"/>
            <a:ext cx="1249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6084888" y="4076700"/>
            <a:ext cx="25019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3366"/>
                </a:solidFill>
                <a:latin typeface="Comic Sans MS" pitchFamily="66" charset="0"/>
              </a:rPr>
              <a:t> AIKEN:</a:t>
            </a:r>
          </a:p>
          <a:p>
            <a:r>
              <a:rPr lang="pt-PT">
                <a:latin typeface="Comic Sans MS" pitchFamily="66" charset="0"/>
              </a:rPr>
              <a:t> x = 3 = (0011)</a:t>
            </a:r>
          </a:p>
          <a:p>
            <a:r>
              <a:rPr lang="pt-PT">
                <a:latin typeface="Comic Sans MS" pitchFamily="66" charset="0"/>
                <a:sym typeface="Symbol" pitchFamily="18" charset="2"/>
              </a:rPr>
              <a:t>x = 9 – 3 = 6 = (1100)</a:t>
            </a:r>
          </a:p>
        </p:txBody>
      </p:sp>
      <p:sp>
        <p:nvSpPr>
          <p:cNvPr id="98319" name="Text Box 15"/>
          <p:cNvSpPr txBox="1">
            <a:spLocks noChangeArrowheads="1"/>
          </p:cNvSpPr>
          <p:nvPr/>
        </p:nvSpPr>
        <p:spPr bwMode="auto">
          <a:xfrm>
            <a:off x="6084888" y="5105400"/>
            <a:ext cx="25019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3366"/>
                </a:solidFill>
                <a:latin typeface="Comic Sans MS" pitchFamily="66" charset="0"/>
              </a:rPr>
              <a:t> Excess-3:</a:t>
            </a:r>
          </a:p>
          <a:p>
            <a:r>
              <a:rPr lang="pt-PT">
                <a:latin typeface="Comic Sans MS" pitchFamily="66" charset="0"/>
              </a:rPr>
              <a:t> x = 3 = (0110)</a:t>
            </a:r>
          </a:p>
          <a:p>
            <a:r>
              <a:rPr lang="pt-PT">
                <a:latin typeface="Comic Sans MS" pitchFamily="66" charset="0"/>
                <a:sym typeface="Symbol" pitchFamily="18" charset="2"/>
              </a:rPr>
              <a:t>x = 9 – 3 = 6 = (1001)</a:t>
            </a:r>
          </a:p>
        </p:txBody>
      </p:sp>
    </p:spTree>
    <p:extLst>
      <p:ext uri="{BB962C8B-B14F-4D97-AF65-F5344CB8AC3E}">
        <p14:creationId xmlns:p14="http://schemas.microsoft.com/office/powerpoint/2010/main" val="320081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7" grpId="0"/>
      <p:bldP spid="98318" grpId="0"/>
      <p:bldP spid="983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7056437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Códigos autocomplementares</a:t>
            </a:r>
          </a:p>
        </p:txBody>
      </p:sp>
      <p:sp>
        <p:nvSpPr>
          <p:cNvPr id="8200" name="Rectangle 3"/>
          <p:cNvSpPr>
            <a:spLocks noChangeArrowheads="1"/>
          </p:cNvSpPr>
          <p:nvPr/>
        </p:nvSpPr>
        <p:spPr bwMode="auto">
          <a:xfrm>
            <a:off x="1749425" y="5013325"/>
            <a:ext cx="142875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466725" y="1052513"/>
            <a:ext cx="7993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70000"/>
              </a:spcAft>
            </a:pPr>
            <a:r>
              <a:rPr lang="pt-PT">
                <a:solidFill>
                  <a:srgbClr val="000066"/>
                </a:solidFill>
              </a:rPr>
              <a:t>Num código decimal binário autocomplementar ponderado o somatório dos pesos dos seus bits deve ser 9.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466725" y="1989138"/>
            <a:ext cx="79930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Aft>
                <a:spcPct val="70000"/>
              </a:spcAft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baseline="-25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>
                <a:solidFill>
                  <a:srgbClr val="003366"/>
                </a:solidFill>
              </a:rPr>
              <a:t>e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N</a:t>
            </a:r>
            <a:r>
              <a:rPr lang="pt-PT" baseline="-25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>
                <a:solidFill>
                  <a:srgbClr val="000066"/>
                </a:solidFill>
              </a:rPr>
              <a:t>– palavras complementares dum código decimal binário ponderado de comprimento </a:t>
            </a:r>
            <a:r>
              <a:rPr lang="pt-PT" i="1">
                <a:solidFill>
                  <a:srgbClr val="000066"/>
                </a:solidFill>
              </a:rPr>
              <a:t>n</a:t>
            </a:r>
            <a:r>
              <a:rPr lang="pt-PT">
                <a:solidFill>
                  <a:srgbClr val="000066"/>
                </a:solidFill>
              </a:rPr>
              <a:t>.</a:t>
            </a:r>
          </a:p>
        </p:txBody>
      </p:sp>
      <p:graphicFrame>
        <p:nvGraphicFramePr>
          <p:cNvPr id="99334" name="Object 6"/>
          <p:cNvGraphicFramePr>
            <a:graphicFrameLocks noChangeAspect="1"/>
          </p:cNvGraphicFramePr>
          <p:nvPr/>
        </p:nvGraphicFramePr>
        <p:xfrm>
          <a:off x="611188" y="2781300"/>
          <a:ext cx="443706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1" name="Equation" r:id="rId4" imgW="2463480" imgH="431640" progId="Equation.3">
                  <p:embed/>
                </p:oleObj>
              </mc:Choice>
              <mc:Fallback>
                <p:oleObj name="Equation" r:id="rId4" imgW="2463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781300"/>
                        <a:ext cx="4437062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611188" y="3730625"/>
          <a:ext cx="13271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2" name="Equation" r:id="rId6" imgW="736560" imgH="215640" progId="Equation.3">
                  <p:embed/>
                </p:oleObj>
              </mc:Choice>
              <mc:Fallback>
                <p:oleObj name="Equation" r:id="rId6" imgW="736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730625"/>
                        <a:ext cx="132715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6" name="Object 8"/>
          <p:cNvGraphicFramePr>
            <a:graphicFrameLocks noChangeAspect="1"/>
          </p:cNvGraphicFramePr>
          <p:nvPr/>
        </p:nvGraphicFramePr>
        <p:xfrm>
          <a:off x="644525" y="5184775"/>
          <a:ext cx="10747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3" name="Equation" r:id="rId8" imgW="596880" imgH="431640" progId="Equation.3">
                  <p:embed/>
                </p:oleObj>
              </mc:Choice>
              <mc:Fallback>
                <p:oleObj name="Equation" r:id="rId8" imgW="5968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5184775"/>
                        <a:ext cx="1074738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Object 9"/>
          <p:cNvGraphicFramePr>
            <a:graphicFrameLocks noChangeAspect="1"/>
          </p:cNvGraphicFramePr>
          <p:nvPr/>
        </p:nvGraphicFramePr>
        <p:xfrm>
          <a:off x="5364163" y="2814638"/>
          <a:ext cx="3178175" cy="310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4" name="Document" r:id="rId11" imgW="6001560" imgH="5083200" progId="Word.Document.8">
                  <p:embed/>
                </p:oleObj>
              </mc:Choice>
              <mc:Fallback>
                <p:oleObj name="Document" r:id="rId11" imgW="6001560" imgH="5083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399" r="44868" b="38951"/>
                      <a:stretch>
                        <a:fillRect/>
                      </a:stretch>
                    </p:blipFill>
                    <p:spPr bwMode="auto">
                      <a:xfrm>
                        <a:off x="5364163" y="2814638"/>
                        <a:ext cx="3178175" cy="310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8" name="Object 10"/>
          <p:cNvGraphicFramePr>
            <a:graphicFrameLocks noChangeAspect="1"/>
          </p:cNvGraphicFramePr>
          <p:nvPr/>
        </p:nvGraphicFramePr>
        <p:xfrm>
          <a:off x="611188" y="4321175"/>
          <a:ext cx="31781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5" name="Equation" r:id="rId13" imgW="1765080" imgH="431640" progId="Equation.3">
                  <p:embed/>
                </p:oleObj>
              </mc:Choice>
              <mc:Fallback>
                <p:oleObj name="Equation" r:id="rId13" imgW="1765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21175"/>
                        <a:ext cx="3178175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768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/>
      <p:bldP spid="993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3816350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Código de Gray</a:t>
            </a:r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501650" y="1195388"/>
          <a:ext cx="4357688" cy="435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9" name="Document" r:id="rId5" imgW="6036480" imgH="5079960" progId="Word.Document.8">
                  <p:embed/>
                </p:oleObj>
              </mc:Choice>
              <mc:Fallback>
                <p:oleObj name="Document" r:id="rId5" imgW="6036480" imgH="5079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28029" b="14174"/>
                      <a:stretch>
                        <a:fillRect/>
                      </a:stretch>
                    </p:blipFill>
                    <p:spPr bwMode="auto">
                      <a:xfrm>
                        <a:off x="501650" y="1195388"/>
                        <a:ext cx="4357688" cy="435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700338" y="5084763"/>
            <a:ext cx="142875" cy="7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435600" y="1171575"/>
            <a:ext cx="2592388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71463">
              <a:buFontTx/>
              <a:buChar char="•"/>
            </a:pPr>
            <a:r>
              <a:rPr lang="pt-PT">
                <a:solidFill>
                  <a:srgbClr val="A50021"/>
                </a:solidFill>
              </a:rPr>
              <a:t>regular</a:t>
            </a:r>
            <a:endParaRPr lang="pt-PT">
              <a:solidFill>
                <a:srgbClr val="003366"/>
              </a:solidFill>
            </a:endParaRPr>
          </a:p>
          <a:p>
            <a:pPr indent="271463">
              <a:buFontTx/>
              <a:buChar char="•"/>
            </a:pPr>
            <a:r>
              <a:rPr lang="pt-PT">
                <a:solidFill>
                  <a:srgbClr val="A50021"/>
                </a:solidFill>
              </a:rPr>
              <a:t>não ponderado</a:t>
            </a:r>
            <a:endParaRPr lang="pt-PT">
              <a:solidFill>
                <a:srgbClr val="003366"/>
              </a:solidFill>
            </a:endParaRPr>
          </a:p>
          <a:p>
            <a:pPr indent="271463">
              <a:buFontTx/>
              <a:buChar char="•"/>
            </a:pPr>
            <a:r>
              <a:rPr lang="pt-PT">
                <a:solidFill>
                  <a:srgbClr val="A50021"/>
                </a:solidFill>
              </a:rPr>
              <a:t>contínuo</a:t>
            </a:r>
            <a:endParaRPr lang="pt-PT">
              <a:solidFill>
                <a:srgbClr val="003366"/>
              </a:solidFill>
            </a:endParaRPr>
          </a:p>
          <a:p>
            <a:pPr indent="271463">
              <a:buFontTx/>
              <a:buChar char="•"/>
            </a:pPr>
            <a:r>
              <a:rPr lang="pt-PT">
                <a:solidFill>
                  <a:srgbClr val="A50021"/>
                </a:solidFill>
              </a:rPr>
              <a:t>cíclico</a:t>
            </a:r>
            <a:endParaRPr lang="pt-PT">
              <a:solidFill>
                <a:srgbClr val="003366"/>
              </a:solidFill>
            </a:endParaRPr>
          </a:p>
          <a:p>
            <a:pPr indent="271463">
              <a:buFontTx/>
              <a:buChar char="•"/>
            </a:pPr>
            <a:r>
              <a:rPr lang="pt-PT">
                <a:solidFill>
                  <a:srgbClr val="A50021"/>
                </a:solidFill>
              </a:rPr>
              <a:t>não redundante</a:t>
            </a:r>
            <a:endParaRPr lang="pt-PT">
              <a:solidFill>
                <a:srgbClr val="003366"/>
              </a:solidFill>
            </a:endParaRP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5429250" y="2565400"/>
            <a:ext cx="12798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indent="271463">
              <a:buFontTx/>
              <a:buChar char="•"/>
              <a:defRPr/>
            </a:pPr>
            <a:r>
              <a:rPr lang="pt-PT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refletido</a:t>
            </a:r>
            <a:endParaRPr lang="en-US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5164138" y="4168775"/>
            <a:ext cx="3871912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Distância de Hamming</a:t>
            </a:r>
            <a:r>
              <a:rPr lang="pt-PT"/>
              <a:t> </a:t>
            </a:r>
            <a:r>
              <a:rPr lang="pt-PT">
                <a:solidFill>
                  <a:srgbClr val="003366"/>
                </a:solidFill>
              </a:rPr>
              <a:t>– número de bits em que diferem duas palavras de código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5453063" y="2946400"/>
            <a:ext cx="3429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271463">
              <a:buFontTx/>
              <a:buChar char="•"/>
              <a:defRPr/>
            </a:pPr>
            <a:r>
              <a:rPr lang="pt-PT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distância de Hamming entre palavras consecutivas = 1</a:t>
            </a:r>
            <a:endParaRPr lang="en-US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951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/>
      <p:bldP spid="100358" grpId="0"/>
      <p:bldP spid="100359" grpId="0"/>
      <p:bldP spid="1003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7056437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Construção do código de Gray</a:t>
            </a:r>
            <a:endParaRPr lang="en-US" sz="3600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700338" y="5054600"/>
            <a:ext cx="142875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519113" y="908050"/>
            <a:ext cx="8445500" cy="217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>
                <a:solidFill>
                  <a:srgbClr val="003366"/>
                </a:solidFill>
              </a:rPr>
              <a:t>- O código de Gray de 1 bit é composto por duas palavras: 0 e 1.</a:t>
            </a:r>
          </a:p>
          <a:p>
            <a:pPr>
              <a:spcAft>
                <a:spcPct val="30000"/>
              </a:spcAft>
              <a:buFontTx/>
              <a:buChar char="-"/>
            </a:pPr>
            <a:r>
              <a:rPr lang="pt-PT">
                <a:solidFill>
                  <a:srgbClr val="003366"/>
                </a:solidFill>
              </a:rPr>
              <a:t> No código de Gray de </a:t>
            </a:r>
            <a:r>
              <a:rPr lang="pt-PT" i="1">
                <a:solidFill>
                  <a:srgbClr val="003366"/>
                </a:solidFill>
              </a:rPr>
              <a:t>n</a:t>
            </a:r>
            <a:r>
              <a:rPr lang="pt-PT">
                <a:solidFill>
                  <a:srgbClr val="003366"/>
                </a:solidFill>
              </a:rPr>
              <a:t> bits as primeiras 2</a:t>
            </a:r>
            <a:r>
              <a:rPr lang="pt-PT" i="1" baseline="30000">
                <a:solidFill>
                  <a:srgbClr val="003366"/>
                </a:solidFill>
              </a:rPr>
              <a:t>n</a:t>
            </a:r>
            <a:r>
              <a:rPr lang="pt-PT" baseline="30000">
                <a:solidFill>
                  <a:srgbClr val="003366"/>
                </a:solidFill>
              </a:rPr>
              <a:t>-1</a:t>
            </a:r>
            <a:r>
              <a:rPr lang="pt-PT">
                <a:solidFill>
                  <a:srgbClr val="003366"/>
                </a:solidFill>
              </a:rPr>
              <a:t> palavras são iguais às do código de Gray de </a:t>
            </a:r>
            <a:r>
              <a:rPr lang="pt-PT" i="1">
                <a:solidFill>
                  <a:srgbClr val="003366"/>
                </a:solidFill>
              </a:rPr>
              <a:t>n</a:t>
            </a:r>
            <a:r>
              <a:rPr lang="pt-PT">
                <a:solidFill>
                  <a:srgbClr val="003366"/>
                </a:solidFill>
              </a:rPr>
              <a:t>-1 bits precedidas de um ‘0’ colocado na posição do bit mais significativo.</a:t>
            </a:r>
          </a:p>
          <a:p>
            <a:pPr>
              <a:spcAft>
                <a:spcPct val="30000"/>
              </a:spcAft>
              <a:buFontTx/>
              <a:buChar char="-"/>
            </a:pPr>
            <a:r>
              <a:rPr lang="pt-PT">
                <a:solidFill>
                  <a:srgbClr val="003366"/>
                </a:solidFill>
              </a:rPr>
              <a:t> As últimas 2</a:t>
            </a:r>
            <a:r>
              <a:rPr lang="pt-PT" i="1" baseline="30000">
                <a:solidFill>
                  <a:srgbClr val="003366"/>
                </a:solidFill>
              </a:rPr>
              <a:t>n</a:t>
            </a:r>
            <a:r>
              <a:rPr lang="pt-PT" baseline="30000">
                <a:solidFill>
                  <a:srgbClr val="003366"/>
                </a:solidFill>
              </a:rPr>
              <a:t>-1</a:t>
            </a:r>
            <a:r>
              <a:rPr lang="pt-PT">
                <a:solidFill>
                  <a:srgbClr val="003366"/>
                </a:solidFill>
              </a:rPr>
              <a:t> palavras são iguais às palavras do código de Gray de </a:t>
            </a:r>
            <a:r>
              <a:rPr lang="pt-PT" i="1">
                <a:solidFill>
                  <a:srgbClr val="003366"/>
                </a:solidFill>
              </a:rPr>
              <a:t>n</a:t>
            </a:r>
            <a:r>
              <a:rPr lang="pt-PT">
                <a:solidFill>
                  <a:srgbClr val="003366"/>
                </a:solidFill>
              </a:rPr>
              <a:t>-1 bits,  escritas pela ordem inversa e precedidas de um ‘1’ colocado na posição do bit mais significativo.</a:t>
            </a:r>
            <a:endParaRPr lang="en-US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4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7056437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u="none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Construção do código de Gray</a:t>
            </a:r>
            <a:endParaRPr lang="en-US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700338" y="2636937"/>
            <a:ext cx="142875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u="none"/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468313" y="836712"/>
            <a:ext cx="7920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A50021"/>
                </a:solidFill>
              </a:rPr>
              <a:t>Obtenção de uma palavra do código de Gray de </a:t>
            </a:r>
            <a:r>
              <a:rPr lang="pt-PT" i="1" u="none">
                <a:solidFill>
                  <a:srgbClr val="A50021"/>
                </a:solidFill>
              </a:rPr>
              <a:t>n </a:t>
            </a:r>
            <a:r>
              <a:rPr lang="pt-PT" u="none">
                <a:solidFill>
                  <a:srgbClr val="A50021"/>
                </a:solidFill>
              </a:rPr>
              <a:t>bits a partir da palavra correspondente do código binário de </a:t>
            </a:r>
            <a:r>
              <a:rPr lang="pt-PT" i="1" u="none">
                <a:solidFill>
                  <a:srgbClr val="A50021"/>
                </a:solidFill>
              </a:rPr>
              <a:t>n </a:t>
            </a:r>
            <a:r>
              <a:rPr lang="pt-PT" u="none">
                <a:solidFill>
                  <a:srgbClr val="A50021"/>
                </a:solidFill>
              </a:rPr>
              <a:t>bits:</a:t>
            </a:r>
            <a:endParaRPr lang="en-US" u="none">
              <a:solidFill>
                <a:srgbClr val="A50021"/>
              </a:solidFill>
            </a:endParaRP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519113" y="1486000"/>
            <a:ext cx="8445500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  <a:buFontTx/>
              <a:buChar char="-"/>
            </a:pPr>
            <a:r>
              <a:rPr lang="pt-PT" u="none" dirty="0">
                <a:solidFill>
                  <a:srgbClr val="003366"/>
                </a:solidFill>
              </a:rPr>
              <a:t> Adicionar à palavra do código binário um bit à esquerda e atribuir-lhe o valor ‘0’.</a:t>
            </a:r>
          </a:p>
          <a:p>
            <a:pPr>
              <a:spcAft>
                <a:spcPct val="30000"/>
              </a:spcAft>
              <a:buFontTx/>
              <a:buChar char="-"/>
            </a:pPr>
            <a:r>
              <a:rPr lang="pt-PT" u="none" dirty="0">
                <a:solidFill>
                  <a:srgbClr val="003366"/>
                </a:solidFill>
              </a:rPr>
              <a:t> Numerar todos os bits do código binário da direita para a esquerda.</a:t>
            </a:r>
          </a:p>
          <a:p>
            <a:pPr>
              <a:spcAft>
                <a:spcPct val="30000"/>
              </a:spcAft>
              <a:buFontTx/>
              <a:buChar char="-"/>
            </a:pPr>
            <a:r>
              <a:rPr lang="pt-PT" u="none" dirty="0">
                <a:solidFill>
                  <a:srgbClr val="003366"/>
                </a:solidFill>
              </a:rPr>
              <a:t> Atribuir valor ‘1’</a:t>
            </a:r>
            <a:r>
              <a:rPr lang="pt-PT" u="none" dirty="0"/>
              <a:t> </a:t>
            </a:r>
            <a:r>
              <a:rPr lang="pt-PT" u="none" dirty="0">
                <a:solidFill>
                  <a:srgbClr val="003366"/>
                </a:solidFill>
              </a:rPr>
              <a:t>ao bit </a:t>
            </a:r>
            <a:r>
              <a:rPr lang="pt-PT" i="1" u="none" dirty="0">
                <a:solidFill>
                  <a:srgbClr val="003366"/>
                </a:solidFill>
              </a:rPr>
              <a:t>i </a:t>
            </a:r>
            <a:r>
              <a:rPr lang="pt-PT" u="none" dirty="0">
                <a:solidFill>
                  <a:srgbClr val="003366"/>
                </a:solidFill>
              </a:rPr>
              <a:t>do código de Gray se os bits </a:t>
            </a:r>
            <a:r>
              <a:rPr lang="pt-PT" i="1" u="none" dirty="0">
                <a:solidFill>
                  <a:srgbClr val="003366"/>
                </a:solidFill>
              </a:rPr>
              <a:t>i </a:t>
            </a:r>
            <a:r>
              <a:rPr lang="pt-PT" u="none" dirty="0">
                <a:solidFill>
                  <a:srgbClr val="003366"/>
                </a:solidFill>
              </a:rPr>
              <a:t>e </a:t>
            </a:r>
            <a:r>
              <a:rPr lang="pt-PT" i="1" u="none" dirty="0">
                <a:solidFill>
                  <a:srgbClr val="003366"/>
                </a:solidFill>
              </a:rPr>
              <a:t>i</a:t>
            </a:r>
            <a:r>
              <a:rPr lang="pt-PT" u="none" dirty="0">
                <a:solidFill>
                  <a:srgbClr val="003366"/>
                </a:solidFill>
              </a:rPr>
              <a:t>+1 da palavra binária são diferentes.</a:t>
            </a:r>
          </a:p>
          <a:p>
            <a:pPr>
              <a:spcAft>
                <a:spcPct val="30000"/>
              </a:spcAft>
              <a:buFontTx/>
              <a:buChar char="-"/>
            </a:pPr>
            <a:r>
              <a:rPr lang="pt-PT" u="none" dirty="0">
                <a:solidFill>
                  <a:srgbClr val="003366"/>
                </a:solidFill>
              </a:rPr>
              <a:t> Atribuir valor ‘0’</a:t>
            </a:r>
            <a:r>
              <a:rPr lang="pt-PT" u="none" dirty="0"/>
              <a:t> </a:t>
            </a:r>
            <a:r>
              <a:rPr lang="pt-PT" u="none" dirty="0">
                <a:solidFill>
                  <a:srgbClr val="003366"/>
                </a:solidFill>
              </a:rPr>
              <a:t>ao bit </a:t>
            </a:r>
            <a:r>
              <a:rPr lang="pt-PT" i="1" u="none" dirty="0">
                <a:solidFill>
                  <a:srgbClr val="003366"/>
                </a:solidFill>
              </a:rPr>
              <a:t>i </a:t>
            </a:r>
            <a:r>
              <a:rPr lang="pt-PT" u="none" dirty="0">
                <a:solidFill>
                  <a:srgbClr val="003366"/>
                </a:solidFill>
              </a:rPr>
              <a:t>do código de Gray se os bits </a:t>
            </a:r>
            <a:r>
              <a:rPr lang="pt-PT" i="1" u="none" dirty="0">
                <a:solidFill>
                  <a:srgbClr val="003366"/>
                </a:solidFill>
              </a:rPr>
              <a:t>i </a:t>
            </a:r>
            <a:r>
              <a:rPr lang="pt-PT" u="none" dirty="0">
                <a:solidFill>
                  <a:srgbClr val="003366"/>
                </a:solidFill>
              </a:rPr>
              <a:t>e </a:t>
            </a:r>
            <a:r>
              <a:rPr lang="pt-PT" i="1" u="none" dirty="0">
                <a:solidFill>
                  <a:srgbClr val="003366"/>
                </a:solidFill>
              </a:rPr>
              <a:t>i</a:t>
            </a:r>
            <a:r>
              <a:rPr lang="pt-PT" u="none" dirty="0">
                <a:solidFill>
                  <a:srgbClr val="003366"/>
                </a:solidFill>
              </a:rPr>
              <a:t>+1 da palavra binária são iguais.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67544" y="3645432"/>
            <a:ext cx="79200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A50021"/>
                </a:solidFill>
              </a:rPr>
              <a:t>Obtenção de uma palavra do </a:t>
            </a:r>
            <a:r>
              <a:rPr lang="pt-PT" u="none" dirty="0" smtClean="0">
                <a:solidFill>
                  <a:srgbClr val="A50021"/>
                </a:solidFill>
              </a:rPr>
              <a:t>código binário </a:t>
            </a:r>
            <a:r>
              <a:rPr lang="pt-PT" u="none" dirty="0">
                <a:solidFill>
                  <a:srgbClr val="A50021"/>
                </a:solidFill>
              </a:rPr>
              <a:t>de </a:t>
            </a:r>
            <a:r>
              <a:rPr lang="pt-PT" i="1" u="none" dirty="0">
                <a:solidFill>
                  <a:srgbClr val="A50021"/>
                </a:solidFill>
              </a:rPr>
              <a:t>n </a:t>
            </a:r>
            <a:r>
              <a:rPr lang="pt-PT" u="none" dirty="0">
                <a:solidFill>
                  <a:srgbClr val="A50021"/>
                </a:solidFill>
              </a:rPr>
              <a:t>bits a partir da palavra correspondente do código </a:t>
            </a:r>
            <a:r>
              <a:rPr lang="pt-PT" u="none" dirty="0" smtClean="0">
                <a:solidFill>
                  <a:srgbClr val="A50021"/>
                </a:solidFill>
              </a:rPr>
              <a:t>de Gray de </a:t>
            </a:r>
            <a:r>
              <a:rPr lang="pt-PT" i="1" u="none" dirty="0">
                <a:solidFill>
                  <a:srgbClr val="A50021"/>
                </a:solidFill>
              </a:rPr>
              <a:t>n </a:t>
            </a:r>
            <a:r>
              <a:rPr lang="pt-PT" u="none" dirty="0">
                <a:solidFill>
                  <a:srgbClr val="A50021"/>
                </a:solidFill>
              </a:rPr>
              <a:t>bits:</a:t>
            </a:r>
            <a:endParaRPr lang="en-US" u="none" dirty="0">
              <a:solidFill>
                <a:srgbClr val="A50021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18344" y="4294720"/>
            <a:ext cx="8445500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  <a:buFontTx/>
              <a:buChar char="-"/>
            </a:pPr>
            <a:r>
              <a:rPr lang="pt-PT" u="none" dirty="0">
                <a:solidFill>
                  <a:srgbClr val="003366"/>
                </a:solidFill>
              </a:rPr>
              <a:t> </a:t>
            </a:r>
            <a:r>
              <a:rPr lang="pt-PT" u="none" dirty="0" smtClean="0">
                <a:solidFill>
                  <a:srgbClr val="003366"/>
                </a:solidFill>
              </a:rPr>
              <a:t>Numerar </a:t>
            </a:r>
            <a:r>
              <a:rPr lang="pt-PT" u="none" dirty="0">
                <a:solidFill>
                  <a:srgbClr val="003366"/>
                </a:solidFill>
              </a:rPr>
              <a:t>todos os bits do código </a:t>
            </a:r>
            <a:r>
              <a:rPr lang="pt-PT" u="none" dirty="0" smtClean="0">
                <a:solidFill>
                  <a:srgbClr val="003366"/>
                </a:solidFill>
              </a:rPr>
              <a:t>de Gray da esquerda para </a:t>
            </a:r>
            <a:r>
              <a:rPr lang="pt-PT" u="none" dirty="0">
                <a:solidFill>
                  <a:srgbClr val="003366"/>
                </a:solidFill>
              </a:rPr>
              <a:t>a </a:t>
            </a:r>
            <a:r>
              <a:rPr lang="pt-PT" u="none" dirty="0" smtClean="0">
                <a:solidFill>
                  <a:srgbClr val="003366"/>
                </a:solidFill>
              </a:rPr>
              <a:t>direita.</a:t>
            </a:r>
          </a:p>
          <a:p>
            <a:pPr>
              <a:spcAft>
                <a:spcPct val="30000"/>
              </a:spcAft>
              <a:buFontTx/>
              <a:buChar char="-"/>
            </a:pPr>
            <a:r>
              <a:rPr lang="pt-PT" u="none" dirty="0" smtClean="0">
                <a:solidFill>
                  <a:srgbClr val="003366"/>
                </a:solidFill>
              </a:rPr>
              <a:t> Atribuir o valor do bit 1</a:t>
            </a:r>
            <a:r>
              <a:rPr lang="pt-PT" i="1" u="none" dirty="0" smtClean="0">
                <a:solidFill>
                  <a:srgbClr val="003366"/>
                </a:solidFill>
              </a:rPr>
              <a:t> </a:t>
            </a:r>
            <a:r>
              <a:rPr lang="pt-PT" u="none" dirty="0" smtClean="0">
                <a:solidFill>
                  <a:srgbClr val="003366"/>
                </a:solidFill>
              </a:rPr>
              <a:t>do código de Gray ao bit 1 do código binário.</a:t>
            </a:r>
            <a:endParaRPr lang="pt-PT" u="none" dirty="0">
              <a:solidFill>
                <a:srgbClr val="003366"/>
              </a:solidFill>
            </a:endParaRPr>
          </a:p>
          <a:p>
            <a:pPr>
              <a:spcAft>
                <a:spcPct val="30000"/>
              </a:spcAft>
              <a:buFontTx/>
              <a:buChar char="-"/>
            </a:pPr>
            <a:r>
              <a:rPr lang="pt-PT" u="none" dirty="0">
                <a:solidFill>
                  <a:srgbClr val="003366"/>
                </a:solidFill>
              </a:rPr>
              <a:t> </a:t>
            </a:r>
            <a:r>
              <a:rPr lang="pt-PT" u="none" dirty="0" smtClean="0">
                <a:solidFill>
                  <a:srgbClr val="003366"/>
                </a:solidFill>
              </a:rPr>
              <a:t>Bit </a:t>
            </a:r>
            <a:r>
              <a:rPr lang="pt-PT" i="1" u="none" dirty="0">
                <a:solidFill>
                  <a:srgbClr val="003366"/>
                </a:solidFill>
              </a:rPr>
              <a:t>i </a:t>
            </a:r>
            <a:r>
              <a:rPr lang="pt-PT" u="none" dirty="0" smtClean="0">
                <a:solidFill>
                  <a:srgbClr val="003366"/>
                </a:solidFill>
              </a:rPr>
              <a:t>(</a:t>
            </a:r>
            <a:r>
              <a:rPr lang="pt-PT" i="1" u="none" dirty="0" smtClean="0">
                <a:solidFill>
                  <a:srgbClr val="003366"/>
                </a:solidFill>
              </a:rPr>
              <a:t>i</a:t>
            </a:r>
            <a:r>
              <a:rPr lang="pt-PT" u="none" dirty="0" smtClean="0">
                <a:solidFill>
                  <a:srgbClr val="003366"/>
                </a:solidFill>
              </a:rPr>
              <a:t>=2,3,…,</a:t>
            </a:r>
            <a:r>
              <a:rPr lang="pt-PT" i="1" u="none" dirty="0" smtClean="0">
                <a:solidFill>
                  <a:srgbClr val="003366"/>
                </a:solidFill>
              </a:rPr>
              <a:t>n</a:t>
            </a:r>
            <a:r>
              <a:rPr lang="pt-PT" u="none" dirty="0" smtClean="0">
                <a:solidFill>
                  <a:srgbClr val="003366"/>
                </a:solidFill>
              </a:rPr>
              <a:t>) do </a:t>
            </a:r>
            <a:r>
              <a:rPr lang="pt-PT" u="none" dirty="0">
                <a:solidFill>
                  <a:srgbClr val="003366"/>
                </a:solidFill>
              </a:rPr>
              <a:t>código </a:t>
            </a:r>
            <a:r>
              <a:rPr lang="pt-PT" u="none" dirty="0" smtClean="0">
                <a:solidFill>
                  <a:srgbClr val="003366"/>
                </a:solidFill>
              </a:rPr>
              <a:t>binário é igual à soma exclusiva (XOR) do bit </a:t>
            </a:r>
            <a:r>
              <a:rPr lang="pt-PT" i="1" u="none" dirty="0" smtClean="0">
                <a:solidFill>
                  <a:srgbClr val="003366"/>
                </a:solidFill>
              </a:rPr>
              <a:t>i</a:t>
            </a:r>
            <a:r>
              <a:rPr lang="pt-PT" u="none" dirty="0" smtClean="0">
                <a:solidFill>
                  <a:srgbClr val="003366"/>
                </a:solidFill>
              </a:rPr>
              <a:t>-1 do código binário e do bit </a:t>
            </a:r>
            <a:r>
              <a:rPr lang="pt-PT" i="1" u="none" dirty="0" smtClean="0">
                <a:solidFill>
                  <a:srgbClr val="003366"/>
                </a:solidFill>
              </a:rPr>
              <a:t>i </a:t>
            </a:r>
            <a:r>
              <a:rPr lang="pt-PT" u="none" dirty="0" smtClean="0">
                <a:solidFill>
                  <a:srgbClr val="003366"/>
                </a:solidFill>
              </a:rPr>
              <a:t>do código </a:t>
            </a:r>
            <a:r>
              <a:rPr lang="pt-PT" u="none" dirty="0">
                <a:solidFill>
                  <a:srgbClr val="003366"/>
                </a:solidFill>
              </a:rPr>
              <a:t>de </a:t>
            </a:r>
            <a:r>
              <a:rPr lang="pt-PT" u="none" dirty="0" smtClean="0">
                <a:solidFill>
                  <a:srgbClr val="003366"/>
                </a:solidFill>
              </a:rPr>
              <a:t>Gray.</a:t>
            </a:r>
            <a:endParaRPr lang="en-US" u="non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70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/>
      <p:bldP spid="101382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3671887" cy="504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Portas lógicas</a:t>
            </a: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6299200" y="1916113"/>
          <a:ext cx="2305050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2" name="Document" r:id="rId5" imgW="6211080" imgH="4067280" progId="Word.Document.8">
                  <p:embed/>
                </p:oleObj>
              </mc:Choice>
              <mc:Fallback>
                <p:oleObj name="Document" r:id="rId5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2452" b="75235"/>
                      <a:stretch>
                        <a:fillRect/>
                      </a:stretch>
                    </p:blipFill>
                    <p:spPr bwMode="auto">
                      <a:xfrm>
                        <a:off x="6299200" y="1916113"/>
                        <a:ext cx="2305050" cy="1357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4678363" y="2324100"/>
          <a:ext cx="9413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3" name="Equation" r:id="rId7" imgW="380880" imgH="203040" progId="Equation.3">
                  <p:embed/>
                </p:oleObj>
              </mc:Choice>
              <mc:Fallback>
                <p:oleObj name="Equation" r:id="rId7" imgW="380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2324100"/>
                        <a:ext cx="941387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6299200" y="3943350"/>
          <a:ext cx="2305050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4" name="Document" r:id="rId10" imgW="6211080" imgH="4067280" progId="Word.Document.8">
                  <p:embed/>
                </p:oleObj>
              </mc:Choice>
              <mc:Fallback>
                <p:oleObj name="Document" r:id="rId10" imgW="6211080" imgH="4067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2452" b="75235"/>
                      <a:stretch>
                        <a:fillRect/>
                      </a:stretch>
                    </p:blipFill>
                    <p:spPr bwMode="auto">
                      <a:xfrm>
                        <a:off x="6299200" y="3943350"/>
                        <a:ext cx="2305050" cy="135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4678363" y="4303713"/>
          <a:ext cx="9429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5" name="Equation" r:id="rId12" imgW="380880" imgH="241200" progId="Equation.3">
                  <p:embed/>
                </p:oleObj>
              </mc:Choice>
              <mc:Fallback>
                <p:oleObj name="Equation" r:id="rId12" imgW="380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4303713"/>
                        <a:ext cx="9429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71550" y="1312863"/>
            <a:ext cx="3006725" cy="4132262"/>
            <a:chOff x="612" y="827"/>
            <a:chExt cx="1894" cy="2603"/>
          </a:xfrm>
        </p:grpSpPr>
        <p:pic>
          <p:nvPicPr>
            <p:cNvPr id="12297" name="Picture 3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612" y="967"/>
              <a:ext cx="1894" cy="2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400" name="Text Box 8"/>
            <p:cNvSpPr txBox="1">
              <a:spLocks noChangeArrowheads="1"/>
            </p:cNvSpPr>
            <p:nvPr/>
          </p:nvSpPr>
          <p:spPr bwMode="auto">
            <a:xfrm>
              <a:off x="657" y="840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i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buffer</a:t>
              </a:r>
              <a:endParaRPr lang="en-US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9401" name="Text Box 9"/>
            <p:cNvSpPr txBox="1">
              <a:spLocks noChangeArrowheads="1"/>
            </p:cNvSpPr>
            <p:nvPr/>
          </p:nvSpPr>
          <p:spPr bwMode="auto">
            <a:xfrm>
              <a:off x="1746" y="827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i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NOT</a:t>
              </a:r>
              <a:endParaRPr lang="en-US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9402" name="Text Box 10"/>
            <p:cNvSpPr txBox="1">
              <a:spLocks noChangeArrowheads="1"/>
            </p:cNvSpPr>
            <p:nvPr/>
          </p:nvSpPr>
          <p:spPr bwMode="auto">
            <a:xfrm>
              <a:off x="723" y="1503"/>
              <a:ext cx="4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i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AND</a:t>
              </a:r>
              <a:endParaRPr lang="en-US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9403" name="Text Box 11"/>
            <p:cNvSpPr txBox="1">
              <a:spLocks noChangeArrowheads="1"/>
            </p:cNvSpPr>
            <p:nvPr/>
          </p:nvSpPr>
          <p:spPr bwMode="auto">
            <a:xfrm>
              <a:off x="1812" y="1490"/>
              <a:ext cx="5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i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NAND</a:t>
              </a:r>
              <a:endParaRPr lang="en-US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9404" name="Text Box 12"/>
            <p:cNvSpPr txBox="1">
              <a:spLocks noChangeArrowheads="1"/>
            </p:cNvSpPr>
            <p:nvPr/>
          </p:nvSpPr>
          <p:spPr bwMode="auto">
            <a:xfrm>
              <a:off x="720" y="2142"/>
              <a:ext cx="3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i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OR</a:t>
              </a:r>
              <a:endParaRPr lang="en-US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9405" name="Text Box 13"/>
            <p:cNvSpPr txBox="1">
              <a:spLocks noChangeArrowheads="1"/>
            </p:cNvSpPr>
            <p:nvPr/>
          </p:nvSpPr>
          <p:spPr bwMode="auto">
            <a:xfrm>
              <a:off x="1809" y="2129"/>
              <a:ext cx="4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i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NOR</a:t>
              </a:r>
              <a:endParaRPr lang="en-US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9406" name="Text Box 14"/>
            <p:cNvSpPr txBox="1">
              <a:spLocks noChangeArrowheads="1"/>
            </p:cNvSpPr>
            <p:nvPr/>
          </p:nvSpPr>
          <p:spPr bwMode="auto">
            <a:xfrm>
              <a:off x="760" y="2836"/>
              <a:ext cx="4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i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XOR</a:t>
              </a:r>
              <a:endParaRPr lang="en-US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59407" name="Text Box 15"/>
            <p:cNvSpPr txBox="1">
              <a:spLocks noChangeArrowheads="1"/>
            </p:cNvSpPr>
            <p:nvPr/>
          </p:nvSpPr>
          <p:spPr bwMode="auto">
            <a:xfrm>
              <a:off x="1849" y="2823"/>
              <a:ext cx="5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PT" i="1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XNOR</a:t>
              </a:r>
              <a:endParaRPr lang="en-US" i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7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632079" cy="4651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Código para </a:t>
            </a:r>
            <a:r>
              <a:rPr lang="pt-PT" sz="3600" i="1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display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 de 7 segmentos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39552" y="980728"/>
            <a:ext cx="2922432" cy="1704976"/>
            <a:chOff x="539552" y="1124744"/>
            <a:chExt cx="2922432" cy="1704976"/>
          </a:xfrm>
        </p:grpSpPr>
        <p:pic>
          <p:nvPicPr>
            <p:cNvPr id="90117" name="Picture 5" descr="7-segment display"/>
            <p:cNvPicPr>
              <a:picLocks noChangeAspect="1" noChangeArrowheads="1"/>
            </p:cNvPicPr>
            <p:nvPr/>
          </p:nvPicPr>
          <p:blipFill>
            <a:blip r:embed="rId3" cstate="print"/>
            <a:srcRect r="56201"/>
            <a:stretch>
              <a:fillRect/>
            </a:stretch>
          </p:blipFill>
          <p:spPr bwMode="auto">
            <a:xfrm>
              <a:off x="2339752" y="1124744"/>
              <a:ext cx="1122232" cy="1704976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39552" y="1772816"/>
              <a:ext cx="1160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2400" u="none" smtClean="0">
                  <a:solidFill>
                    <a:srgbClr val="000066"/>
                  </a:solidFill>
                  <a:latin typeface="Comic Sans MS" pitchFamily="66" charset="0"/>
                </a:rPr>
                <a:t>0,1,…,</a:t>
              </a:r>
              <a:r>
                <a:rPr lang="pt-PT" sz="2400" u="none" dirty="0" smtClean="0">
                  <a:solidFill>
                    <a:srgbClr val="000066"/>
                  </a:solidFill>
                  <a:latin typeface="Comic Sans MS" pitchFamily="66" charset="0"/>
                </a:rPr>
                <a:t>9</a:t>
              </a:r>
              <a:endParaRPr lang="en-US" sz="2400" u="none" dirty="0">
                <a:solidFill>
                  <a:srgbClr val="000066"/>
                </a:solidFill>
                <a:latin typeface="Comic Sans MS" pitchFamily="66" charset="0"/>
              </a:endParaRPr>
            </a:p>
          </p:txBody>
        </p:sp>
        <p:sp>
          <p:nvSpPr>
            <p:cNvPr id="12" name="Right Arrow 11"/>
            <p:cNvSpPr/>
            <p:nvPr/>
          </p:nvSpPr>
          <p:spPr bwMode="auto">
            <a:xfrm>
              <a:off x="1835696" y="1916832"/>
              <a:ext cx="504056" cy="144016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07704" y="1547500"/>
              <a:ext cx="456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u="none" dirty="0" smtClean="0">
                  <a:solidFill>
                    <a:srgbClr val="000066"/>
                  </a:solidFill>
                </a:rPr>
                <a:t>?</a:t>
              </a:r>
              <a:endParaRPr lang="en-US" u="none" dirty="0">
                <a:solidFill>
                  <a:srgbClr val="000066"/>
                </a:solidFill>
              </a:endParaRPr>
            </a:p>
          </p:txBody>
        </p:sp>
      </p:grpSp>
      <p:pic>
        <p:nvPicPr>
          <p:cNvPr id="90119" name="Picture 7" descr="7-segment displa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3928" y="1340768"/>
            <a:ext cx="4867275" cy="847725"/>
          </a:xfrm>
          <a:prstGeom prst="rect">
            <a:avLst/>
          </a:prstGeom>
          <a:noFill/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949376"/>
              </p:ext>
            </p:extLst>
          </p:nvPr>
        </p:nvGraphicFramePr>
        <p:xfrm>
          <a:off x="4067944" y="2708920"/>
          <a:ext cx="4320480" cy="341376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720081"/>
                <a:gridCol w="864096"/>
                <a:gridCol w="360040"/>
                <a:gridCol w="360040"/>
                <a:gridCol w="360040"/>
                <a:gridCol w="432048"/>
                <a:gridCol w="432048"/>
                <a:gridCol w="432048"/>
                <a:gridCol w="360039"/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BCD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número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segmentos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individuais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g</a:t>
                      </a: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0000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0001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0010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2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0011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3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0100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4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0101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5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0110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6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0111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7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 </a:t>
                      </a: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1000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8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1001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9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101x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11xx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smtClean="0"/>
                        <a:t>x</a:t>
                      </a:r>
                      <a:endParaRPr lang="en-US" sz="16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25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ttp://iweb.tntech.edu/oelkeelany/2110F07/lectures/ASCII-Table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09506"/>
            <a:ext cx="7704856" cy="5699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3528" y="547564"/>
            <a:ext cx="8568952" cy="8652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674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4319711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Códigos de carateres</a:t>
            </a:r>
            <a:endParaRPr lang="en-US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971436"/>
            <a:ext cx="645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A50021"/>
                </a:solidFill>
              </a:rPr>
              <a:t>ASCII – </a:t>
            </a:r>
            <a:r>
              <a:rPr lang="pt-PT" i="1" dirty="0" smtClean="0">
                <a:solidFill>
                  <a:srgbClr val="A50021"/>
                </a:solidFill>
              </a:rPr>
              <a:t>American Standard Code for Information Interchange</a:t>
            </a:r>
            <a:endParaRPr lang="en-GB" i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51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5975350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Adição de números binários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1188" y="1806575"/>
            <a:ext cx="1974850" cy="1766888"/>
            <a:chOff x="385" y="1138"/>
            <a:chExt cx="1244" cy="1113"/>
          </a:xfrm>
        </p:grpSpPr>
        <p:sp>
          <p:nvSpPr>
            <p:cNvPr id="1033" name="Text Box 5"/>
            <p:cNvSpPr txBox="1">
              <a:spLocks noChangeArrowheads="1"/>
            </p:cNvSpPr>
            <p:nvPr/>
          </p:nvSpPr>
          <p:spPr bwMode="auto">
            <a:xfrm>
              <a:off x="385" y="1501"/>
              <a:ext cx="844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3366"/>
                  </a:solidFill>
                </a:rPr>
                <a:t>0 + 0 =  </a:t>
              </a:r>
              <a:r>
                <a:rPr lang="pt-PT" u="none">
                  <a:solidFill>
                    <a:srgbClr val="996600"/>
                  </a:solidFill>
                </a:rPr>
                <a:t>0</a:t>
              </a:r>
              <a:r>
                <a:rPr lang="pt-PT" u="none">
                  <a:solidFill>
                    <a:srgbClr val="003366"/>
                  </a:solidFill>
                </a:rPr>
                <a:t> </a:t>
              </a:r>
              <a:r>
                <a:rPr lang="pt-PT" u="none">
                  <a:solidFill>
                    <a:srgbClr val="006600"/>
                  </a:solidFill>
                </a:rPr>
                <a:t>0</a:t>
              </a:r>
            </a:p>
            <a:p>
              <a:r>
                <a:rPr lang="pt-PT" u="none">
                  <a:solidFill>
                    <a:srgbClr val="003366"/>
                  </a:solidFill>
                </a:rPr>
                <a:t>0 + 1 =  </a:t>
              </a:r>
              <a:r>
                <a:rPr lang="pt-PT" u="none">
                  <a:solidFill>
                    <a:srgbClr val="996600"/>
                  </a:solidFill>
                </a:rPr>
                <a:t>0</a:t>
              </a:r>
              <a:r>
                <a:rPr lang="pt-PT" u="none">
                  <a:solidFill>
                    <a:srgbClr val="003366"/>
                  </a:solidFill>
                </a:rPr>
                <a:t> </a:t>
              </a:r>
              <a:r>
                <a:rPr lang="pt-PT" u="none">
                  <a:solidFill>
                    <a:srgbClr val="006600"/>
                  </a:solidFill>
                </a:rPr>
                <a:t>1</a:t>
              </a:r>
            </a:p>
            <a:p>
              <a:r>
                <a:rPr lang="pt-PT" u="none">
                  <a:solidFill>
                    <a:srgbClr val="003366"/>
                  </a:solidFill>
                </a:rPr>
                <a:t>1 + 0 =  </a:t>
              </a:r>
              <a:r>
                <a:rPr lang="pt-PT" u="none">
                  <a:solidFill>
                    <a:srgbClr val="996600"/>
                  </a:solidFill>
                </a:rPr>
                <a:t>0</a:t>
              </a:r>
              <a:r>
                <a:rPr lang="pt-PT" u="none">
                  <a:solidFill>
                    <a:srgbClr val="003366"/>
                  </a:solidFill>
                </a:rPr>
                <a:t> </a:t>
              </a:r>
              <a:r>
                <a:rPr lang="pt-PT" u="none">
                  <a:solidFill>
                    <a:srgbClr val="006600"/>
                  </a:solidFill>
                </a:rPr>
                <a:t>1</a:t>
              </a:r>
            </a:p>
            <a:p>
              <a:r>
                <a:rPr lang="pt-PT" u="none">
                  <a:solidFill>
                    <a:srgbClr val="003366"/>
                  </a:solidFill>
                </a:rPr>
                <a:t>1 + 1 =  </a:t>
              </a:r>
              <a:r>
                <a:rPr lang="pt-PT" u="none">
                  <a:solidFill>
                    <a:srgbClr val="996600"/>
                  </a:solidFill>
                </a:rPr>
                <a:t>1</a:t>
              </a:r>
              <a:r>
                <a:rPr lang="pt-PT" u="none">
                  <a:solidFill>
                    <a:srgbClr val="003366"/>
                  </a:solidFill>
                </a:rPr>
                <a:t> </a:t>
              </a:r>
              <a:r>
                <a:rPr lang="pt-PT" u="none">
                  <a:solidFill>
                    <a:srgbClr val="006600"/>
                  </a:solidFill>
                </a:rPr>
                <a:t>0</a:t>
              </a:r>
              <a:endParaRPr lang="en-US" u="none">
                <a:solidFill>
                  <a:srgbClr val="006600"/>
                </a:solidFill>
              </a:endParaRPr>
            </a:p>
          </p:txBody>
        </p:sp>
        <p:sp>
          <p:nvSpPr>
            <p:cNvPr id="1034" name="Text Box 6"/>
            <p:cNvSpPr txBox="1">
              <a:spLocks noChangeArrowheads="1"/>
            </p:cNvSpPr>
            <p:nvPr/>
          </p:nvSpPr>
          <p:spPr bwMode="auto">
            <a:xfrm>
              <a:off x="472" y="1138"/>
              <a:ext cx="3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996600"/>
                  </a:solidFill>
                </a:rPr>
                <a:t>c</a:t>
              </a:r>
              <a:r>
                <a:rPr lang="pt-PT" u="none" baseline="-25000">
                  <a:solidFill>
                    <a:srgbClr val="996600"/>
                  </a:solidFill>
                </a:rPr>
                <a:t>out</a:t>
              </a:r>
              <a:endParaRPr lang="en-US" u="none" baseline="-25000">
                <a:solidFill>
                  <a:srgbClr val="996600"/>
                </a:solidFill>
              </a:endParaRPr>
            </a:p>
          </p:txBody>
        </p:sp>
        <p:sp>
          <p:nvSpPr>
            <p:cNvPr id="1035" name="Text Box 7"/>
            <p:cNvSpPr txBox="1">
              <a:spLocks noChangeArrowheads="1"/>
            </p:cNvSpPr>
            <p:nvPr/>
          </p:nvSpPr>
          <p:spPr bwMode="auto">
            <a:xfrm>
              <a:off x="1161" y="1138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 dirty="0">
                  <a:solidFill>
                    <a:srgbClr val="006600"/>
                  </a:solidFill>
                </a:rPr>
                <a:t>soma</a:t>
              </a:r>
              <a:endParaRPr lang="en-US" u="none" dirty="0">
                <a:solidFill>
                  <a:srgbClr val="006600"/>
                </a:solidFill>
              </a:endParaRPr>
            </a:p>
          </p:txBody>
        </p:sp>
        <p:sp>
          <p:nvSpPr>
            <p:cNvPr id="1036" name="Freeform 8"/>
            <p:cNvSpPr>
              <a:spLocks/>
            </p:cNvSpPr>
            <p:nvPr/>
          </p:nvSpPr>
          <p:spPr bwMode="auto">
            <a:xfrm>
              <a:off x="1157" y="1365"/>
              <a:ext cx="272" cy="136"/>
            </a:xfrm>
            <a:custGeom>
              <a:avLst/>
              <a:gdLst>
                <a:gd name="T0" fmla="*/ 272 w 272"/>
                <a:gd name="T1" fmla="*/ 0 h 136"/>
                <a:gd name="T2" fmla="*/ 45 w 272"/>
                <a:gd name="T3" fmla="*/ 45 h 136"/>
                <a:gd name="T4" fmla="*/ 0 w 272"/>
                <a:gd name="T5" fmla="*/ 136 h 136"/>
                <a:gd name="T6" fmla="*/ 0 60000 65536"/>
                <a:gd name="T7" fmla="*/ 0 60000 65536"/>
                <a:gd name="T8" fmla="*/ 0 60000 65536"/>
                <a:gd name="T9" fmla="*/ 0 w 272"/>
                <a:gd name="T10" fmla="*/ 0 h 136"/>
                <a:gd name="T11" fmla="*/ 272 w 272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136">
                  <a:moveTo>
                    <a:pt x="272" y="0"/>
                  </a:moveTo>
                  <a:cubicBezTo>
                    <a:pt x="181" y="11"/>
                    <a:pt x="90" y="22"/>
                    <a:pt x="45" y="45"/>
                  </a:cubicBezTo>
                  <a:cubicBezTo>
                    <a:pt x="0" y="68"/>
                    <a:pt x="0" y="102"/>
                    <a:pt x="0" y="136"/>
                  </a:cubicBezTo>
                </a:path>
              </a:pathLst>
            </a:custGeom>
            <a:noFill/>
            <a:ln w="9525">
              <a:solidFill>
                <a:srgbClr val="0066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9"/>
            <p:cNvSpPr>
              <a:spLocks/>
            </p:cNvSpPr>
            <p:nvPr/>
          </p:nvSpPr>
          <p:spPr bwMode="auto">
            <a:xfrm>
              <a:off x="640" y="1389"/>
              <a:ext cx="379" cy="136"/>
            </a:xfrm>
            <a:custGeom>
              <a:avLst/>
              <a:gdLst>
                <a:gd name="T0" fmla="*/ 0 w 379"/>
                <a:gd name="T1" fmla="*/ 0 h 136"/>
                <a:gd name="T2" fmla="*/ 318 w 379"/>
                <a:gd name="T3" fmla="*/ 46 h 136"/>
                <a:gd name="T4" fmla="*/ 363 w 379"/>
                <a:gd name="T5" fmla="*/ 136 h 136"/>
                <a:gd name="T6" fmla="*/ 0 60000 65536"/>
                <a:gd name="T7" fmla="*/ 0 60000 65536"/>
                <a:gd name="T8" fmla="*/ 0 60000 65536"/>
                <a:gd name="T9" fmla="*/ 0 w 379"/>
                <a:gd name="T10" fmla="*/ 0 h 136"/>
                <a:gd name="T11" fmla="*/ 379 w 379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9" h="136">
                  <a:moveTo>
                    <a:pt x="0" y="0"/>
                  </a:moveTo>
                  <a:cubicBezTo>
                    <a:pt x="128" y="11"/>
                    <a:pt x="257" y="23"/>
                    <a:pt x="318" y="46"/>
                  </a:cubicBezTo>
                  <a:cubicBezTo>
                    <a:pt x="379" y="69"/>
                    <a:pt x="371" y="102"/>
                    <a:pt x="363" y="136"/>
                  </a:cubicBezTo>
                </a:path>
              </a:pathLst>
            </a:custGeom>
            <a:noFill/>
            <a:ln w="9525">
              <a:solidFill>
                <a:srgbClr val="9966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1331913" y="4076700"/>
            <a:ext cx="11382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graphicFrame>
        <p:nvGraphicFramePr>
          <p:cNvPr id="153611" name="Object 11"/>
          <p:cNvGraphicFramePr>
            <a:graphicFrameLocks noChangeAspect="1"/>
          </p:cNvGraphicFramePr>
          <p:nvPr/>
        </p:nvGraphicFramePr>
        <p:xfrm>
          <a:off x="5148263" y="1698625"/>
          <a:ext cx="2592387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8" name="Document" r:id="rId5" imgW="5630040" imgH="1828800" progId="Word.Document.8">
                  <p:embed/>
                </p:oleObj>
              </mc:Choice>
              <mc:Fallback>
                <p:oleObj name="Document" r:id="rId5" imgW="5630040" imgH="1828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3939"/>
                      <a:stretch>
                        <a:fillRect/>
                      </a:stretch>
                    </p:blipFill>
                    <p:spPr bwMode="auto">
                      <a:xfrm>
                        <a:off x="5148263" y="1698625"/>
                        <a:ext cx="2592387" cy="233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2" name="Object 12"/>
          <p:cNvGraphicFramePr>
            <a:graphicFrameLocks noChangeAspect="1"/>
          </p:cNvGraphicFramePr>
          <p:nvPr/>
        </p:nvGraphicFramePr>
        <p:xfrm>
          <a:off x="2771775" y="4611688"/>
          <a:ext cx="2808288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9" name="Document" r:id="rId8" imgW="5642640" imgH="1202040" progId="Word.Document.8">
                  <p:embed/>
                </p:oleObj>
              </mc:Choice>
              <mc:Fallback>
                <p:oleObj name="Document" r:id="rId8" imgW="5642640" imgH="120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8693"/>
                      <a:stretch>
                        <a:fillRect/>
                      </a:stretch>
                    </p:blipFill>
                    <p:spPr bwMode="auto">
                      <a:xfrm>
                        <a:off x="2771775" y="4611688"/>
                        <a:ext cx="2808288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96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20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4895775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Distância de 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Hamming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700338" y="5054600"/>
            <a:ext cx="142875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u="none"/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519113" y="908050"/>
            <a:ext cx="815734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Dadas duas palavras de um código de comprimento </a:t>
            </a:r>
            <a:r>
              <a:rPr lang="pt-PT" i="1" u="none" dirty="0" smtClean="0">
                <a:solidFill>
                  <a:srgbClr val="003366"/>
                </a:solidFill>
              </a:rPr>
              <a:t>n</a:t>
            </a:r>
            <a:r>
              <a:rPr lang="pt-PT" u="none" dirty="0" smtClean="0">
                <a:solidFill>
                  <a:srgbClr val="003366"/>
                </a:solidFill>
              </a:rPr>
              <a:t> bits, a distância de </a:t>
            </a:r>
            <a:r>
              <a:rPr lang="pt-PT" i="1" u="none" dirty="0" err="1" smtClean="0">
                <a:solidFill>
                  <a:srgbClr val="003366"/>
                </a:solidFill>
              </a:rPr>
              <a:t>Hamming</a:t>
            </a:r>
            <a:r>
              <a:rPr lang="pt-PT" u="none" dirty="0" smtClean="0">
                <a:solidFill>
                  <a:srgbClr val="003366"/>
                </a:solidFill>
              </a:rPr>
              <a:t> entre essas palavras é igual ao número de bits do mesmo índice que mudam de valor entre essas duas palavras.</a:t>
            </a:r>
            <a:endParaRPr lang="pt-PT" u="none" dirty="0">
              <a:solidFill>
                <a:srgbClr val="003366"/>
              </a:solidFill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971600" y="2276872"/>
            <a:ext cx="11480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A50021"/>
                </a:solidFill>
                <a:latin typeface="Comic Sans MS" pitchFamily="66" charset="0"/>
              </a:rPr>
              <a:t>Exemplo:</a:t>
            </a:r>
            <a:endParaRPr lang="en-US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grpSp>
        <p:nvGrpSpPr>
          <p:cNvPr id="2" name="Group 29"/>
          <p:cNvGrpSpPr/>
          <p:nvPr/>
        </p:nvGrpSpPr>
        <p:grpSpPr>
          <a:xfrm>
            <a:off x="1619672" y="2852936"/>
            <a:ext cx="2304256" cy="792088"/>
            <a:chOff x="1619672" y="2852936"/>
            <a:chExt cx="2304256" cy="792088"/>
          </a:xfrm>
        </p:grpSpPr>
        <p:sp>
          <p:nvSpPr>
            <p:cNvPr id="9" name="Rectangle 8"/>
            <p:cNvSpPr/>
            <p:nvPr/>
          </p:nvSpPr>
          <p:spPr>
            <a:xfrm>
              <a:off x="1619672" y="2852936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none" dirty="0" smtClean="0">
                  <a:solidFill>
                    <a:schemeClr val="accent6"/>
                  </a:solidFill>
                </a:rPr>
                <a:t>1</a:t>
              </a:r>
              <a:endParaRPr lang="en-US" u="none" dirty="0">
                <a:solidFill>
                  <a:schemeClr val="accent6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7704" y="2852936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none" dirty="0" smtClean="0">
                  <a:solidFill>
                    <a:schemeClr val="accent6"/>
                  </a:solidFill>
                </a:rPr>
                <a:t>0</a:t>
              </a:r>
              <a:endParaRPr lang="en-US" u="none" dirty="0">
                <a:solidFill>
                  <a:schemeClr val="accent6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95736" y="2852936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none" dirty="0" smtClean="0">
                  <a:solidFill>
                    <a:schemeClr val="accent6"/>
                  </a:solidFill>
                </a:rPr>
                <a:t>1</a:t>
              </a:r>
              <a:endParaRPr lang="en-US" u="none" dirty="0">
                <a:solidFill>
                  <a:schemeClr val="accent6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483768" y="2852936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none" dirty="0" smtClean="0">
                  <a:solidFill>
                    <a:schemeClr val="accent6"/>
                  </a:solidFill>
                </a:rPr>
                <a:t>0</a:t>
              </a:r>
              <a:endParaRPr lang="en-US" u="none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71800" y="2852936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none" dirty="0" smtClean="0">
                  <a:solidFill>
                    <a:schemeClr val="accent6"/>
                  </a:solidFill>
                </a:rPr>
                <a:t>1</a:t>
              </a:r>
              <a:endParaRPr lang="en-US" u="none" dirty="0">
                <a:solidFill>
                  <a:schemeClr val="accent6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59832" y="2852936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none" dirty="0" smtClean="0">
                  <a:solidFill>
                    <a:schemeClr val="accent6"/>
                  </a:solidFill>
                </a:rPr>
                <a:t>0</a:t>
              </a:r>
              <a:endParaRPr lang="en-US" u="none" dirty="0">
                <a:solidFill>
                  <a:schemeClr val="accent6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47864" y="2852936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none" dirty="0" smtClean="0">
                  <a:solidFill>
                    <a:schemeClr val="accent6"/>
                  </a:solidFill>
                </a:rPr>
                <a:t>1</a:t>
              </a:r>
              <a:endParaRPr lang="en-US" u="none" dirty="0">
                <a:solidFill>
                  <a:schemeClr val="accent6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35896" y="2852936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none" dirty="0" smtClean="0">
                  <a:solidFill>
                    <a:schemeClr val="accent6"/>
                  </a:solidFill>
                </a:rPr>
                <a:t>0</a:t>
              </a:r>
              <a:endParaRPr lang="en-US" u="none" dirty="0">
                <a:solidFill>
                  <a:schemeClr val="accent6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19672" y="3284984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none" dirty="0" smtClean="0">
                  <a:solidFill>
                    <a:schemeClr val="accent6"/>
                  </a:solidFill>
                </a:rPr>
                <a:t>1</a:t>
              </a:r>
              <a:endParaRPr lang="en-US" u="none" dirty="0">
                <a:solidFill>
                  <a:schemeClr val="accent6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7704" y="3284984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none" dirty="0" smtClean="0">
                  <a:solidFill>
                    <a:schemeClr val="accent6"/>
                  </a:solidFill>
                </a:rPr>
                <a:t>1</a:t>
              </a:r>
              <a:endParaRPr lang="en-US" u="none" dirty="0">
                <a:solidFill>
                  <a:schemeClr val="accent6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195736" y="3284984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none" dirty="0" smtClean="0">
                  <a:solidFill>
                    <a:schemeClr val="accent6"/>
                  </a:solidFill>
                </a:rPr>
                <a:t>0</a:t>
              </a:r>
              <a:endParaRPr lang="en-US" u="none" dirty="0">
                <a:solidFill>
                  <a:schemeClr val="accent6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483768" y="3284984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none" dirty="0" smtClean="0">
                  <a:solidFill>
                    <a:schemeClr val="accent6"/>
                  </a:solidFill>
                </a:rPr>
                <a:t>1</a:t>
              </a:r>
              <a:endParaRPr lang="en-US" u="none" dirty="0">
                <a:solidFill>
                  <a:schemeClr val="accent6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71800" y="3284984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none" dirty="0" smtClean="0">
                  <a:solidFill>
                    <a:schemeClr val="accent6"/>
                  </a:solidFill>
                </a:rPr>
                <a:t>1</a:t>
              </a:r>
              <a:endParaRPr lang="en-US" u="none" dirty="0">
                <a:solidFill>
                  <a:schemeClr val="accent6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059832" y="3284984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none" dirty="0" smtClean="0">
                  <a:solidFill>
                    <a:schemeClr val="accent6"/>
                  </a:solidFill>
                </a:rPr>
                <a:t>1</a:t>
              </a:r>
              <a:endParaRPr lang="en-US" u="none" dirty="0">
                <a:solidFill>
                  <a:schemeClr val="accent6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347864" y="3284984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none" dirty="0" smtClean="0">
                  <a:solidFill>
                    <a:schemeClr val="accent6"/>
                  </a:solidFill>
                </a:rPr>
                <a:t>1</a:t>
              </a:r>
              <a:endParaRPr lang="en-US" u="none" dirty="0">
                <a:solidFill>
                  <a:schemeClr val="accent6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35896" y="3284984"/>
              <a:ext cx="288032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u="none" dirty="0" smtClean="0">
                  <a:solidFill>
                    <a:schemeClr val="accent6"/>
                  </a:solidFill>
                </a:rPr>
                <a:t>0</a:t>
              </a:r>
              <a:endParaRPr lang="en-US" u="none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" name="Group 30"/>
          <p:cNvGrpSpPr/>
          <p:nvPr/>
        </p:nvGrpSpPr>
        <p:grpSpPr>
          <a:xfrm>
            <a:off x="2022842" y="3717032"/>
            <a:ext cx="1197847" cy="360040"/>
            <a:chOff x="2022842" y="3717032"/>
            <a:chExt cx="1197847" cy="360040"/>
          </a:xfrm>
        </p:grpSpPr>
        <p:sp>
          <p:nvSpPr>
            <p:cNvPr id="25" name="Up Arrow 24"/>
            <p:cNvSpPr/>
            <p:nvPr/>
          </p:nvSpPr>
          <p:spPr>
            <a:xfrm>
              <a:off x="2022842" y="3717032"/>
              <a:ext cx="45719" cy="360040"/>
            </a:xfrm>
            <a:prstGeom prst="up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none"/>
            </a:p>
          </p:txBody>
        </p:sp>
        <p:sp>
          <p:nvSpPr>
            <p:cNvPr id="26" name="Up Arrow 25"/>
            <p:cNvSpPr/>
            <p:nvPr/>
          </p:nvSpPr>
          <p:spPr>
            <a:xfrm>
              <a:off x="2339752" y="3717032"/>
              <a:ext cx="45719" cy="360040"/>
            </a:xfrm>
            <a:prstGeom prst="up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none"/>
            </a:p>
          </p:txBody>
        </p:sp>
        <p:sp>
          <p:nvSpPr>
            <p:cNvPr id="27" name="Up Arrow 26"/>
            <p:cNvSpPr/>
            <p:nvPr/>
          </p:nvSpPr>
          <p:spPr>
            <a:xfrm>
              <a:off x="2598906" y="3717032"/>
              <a:ext cx="45719" cy="360040"/>
            </a:xfrm>
            <a:prstGeom prst="up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none"/>
            </a:p>
          </p:txBody>
        </p:sp>
        <p:sp>
          <p:nvSpPr>
            <p:cNvPr id="28" name="Up Arrow 27"/>
            <p:cNvSpPr/>
            <p:nvPr/>
          </p:nvSpPr>
          <p:spPr>
            <a:xfrm>
              <a:off x="3174970" y="3717032"/>
              <a:ext cx="45719" cy="360040"/>
            </a:xfrm>
            <a:prstGeom prst="up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none"/>
            </a:p>
          </p:txBody>
        </p:sp>
      </p:grp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1263689" y="4355812"/>
            <a:ext cx="29354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Distância de </a:t>
            </a:r>
            <a:r>
              <a:rPr lang="pt-PT" u="none" dirty="0" err="1" smtClean="0">
                <a:solidFill>
                  <a:srgbClr val="003366"/>
                </a:solidFill>
                <a:latin typeface="Comic Sans MS" pitchFamily="66" charset="0"/>
              </a:rPr>
              <a:t>Hamming</a:t>
            </a:r>
            <a:r>
              <a:rPr lang="pt-PT" u="none" dirty="0" smtClean="0">
                <a:solidFill>
                  <a:srgbClr val="003366"/>
                </a:solidFill>
                <a:latin typeface="Comic Sans MS" pitchFamily="66" charset="0"/>
              </a:rPr>
              <a:t> = 4</a:t>
            </a:r>
            <a:endParaRPr lang="en-US" u="none" dirty="0">
              <a:solidFill>
                <a:srgbClr val="003366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58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/>
      <p:bldP spid="7" grpId="0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WordArt 2"/>
          <p:cNvSpPr>
            <a:spLocks noChangeArrowheads="1" noChangeShapeType="1" noTextEdit="1"/>
          </p:cNvSpPr>
          <p:nvPr/>
        </p:nvSpPr>
        <p:spPr bwMode="auto">
          <a:xfrm>
            <a:off x="468313" y="267418"/>
            <a:ext cx="5687863" cy="49728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Erros em sistemas digitais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519113" y="908050"/>
            <a:ext cx="84455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 u="none" dirty="0" smtClean="0">
                <a:solidFill>
                  <a:srgbClr val="003366"/>
                </a:solidFill>
              </a:rPr>
              <a:t>Um </a:t>
            </a:r>
            <a:r>
              <a:rPr lang="pt-PT" u="none" dirty="0" smtClean="0">
                <a:solidFill>
                  <a:srgbClr val="A50021"/>
                </a:solidFill>
              </a:rPr>
              <a:t>erro</a:t>
            </a:r>
            <a:r>
              <a:rPr lang="pt-PT" u="none" dirty="0" smtClean="0">
                <a:solidFill>
                  <a:srgbClr val="003366"/>
                </a:solidFill>
              </a:rPr>
              <a:t> em sistemas digitais é a corrupção de dados do valor correto para um valor diferente. Erros podem ocorrer tanto em sistemas de </a:t>
            </a:r>
            <a:r>
              <a:rPr lang="pt-PT" u="none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transmissão</a:t>
            </a:r>
            <a:r>
              <a:rPr lang="pt-PT" u="none" dirty="0" smtClean="0">
                <a:solidFill>
                  <a:srgbClr val="003366"/>
                </a:solidFill>
              </a:rPr>
              <a:t> de informação digital (ruído) como em sistemas de </a:t>
            </a:r>
            <a:r>
              <a:rPr lang="pt-PT" u="none" dirty="0" smtClean="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armazenamento</a:t>
            </a:r>
            <a:r>
              <a:rPr lang="pt-PT" u="none" dirty="0" smtClean="0">
                <a:solidFill>
                  <a:srgbClr val="003366"/>
                </a:solidFill>
              </a:rPr>
              <a:t> (memória, discos rígidos).</a:t>
            </a:r>
            <a:endParaRPr lang="pt-PT" u="none" dirty="0">
              <a:solidFill>
                <a:srgbClr val="003366"/>
              </a:solidFill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18988" y="2339530"/>
            <a:ext cx="8445500" cy="7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 u="none" dirty="0" smtClean="0">
                <a:solidFill>
                  <a:srgbClr val="A50021"/>
                </a:solidFill>
              </a:rPr>
              <a:t>Erro singular </a:t>
            </a:r>
            <a:r>
              <a:rPr lang="pt-PT" u="none" dirty="0" smtClean="0">
                <a:solidFill>
                  <a:srgbClr val="003366"/>
                </a:solidFill>
              </a:rPr>
              <a:t>– só um bit de dados é corrompido</a:t>
            </a:r>
          </a:p>
          <a:p>
            <a:pPr>
              <a:spcAft>
                <a:spcPct val="30000"/>
              </a:spcAft>
            </a:pPr>
            <a:r>
              <a:rPr lang="pt-PT" u="none" dirty="0" smtClean="0">
                <a:solidFill>
                  <a:srgbClr val="A50021"/>
                </a:solidFill>
              </a:rPr>
              <a:t>Erros múltiplos </a:t>
            </a:r>
            <a:r>
              <a:rPr lang="pt-PT" u="none" dirty="0" smtClean="0">
                <a:solidFill>
                  <a:srgbClr val="003366"/>
                </a:solidFill>
              </a:rPr>
              <a:t>– 2 ou mais bits de dados são corrompidos</a:t>
            </a:r>
            <a:endParaRPr lang="pt-PT" u="none" dirty="0">
              <a:solidFill>
                <a:srgbClr val="003366"/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39552" y="3308791"/>
            <a:ext cx="8445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 u="none" dirty="0" smtClean="0">
                <a:solidFill>
                  <a:srgbClr val="003366"/>
                </a:solidFill>
              </a:rPr>
              <a:t>Erros múltiplos são normalmente menos prováveis que erros singulares.</a:t>
            </a:r>
            <a:endParaRPr lang="pt-PT" u="non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79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/>
      <p:bldP spid="16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WordArt 2"/>
          <p:cNvSpPr>
            <a:spLocks noChangeArrowheads="1" noChangeShapeType="1" noTextEdit="1"/>
          </p:cNvSpPr>
          <p:nvPr/>
        </p:nvSpPr>
        <p:spPr bwMode="auto">
          <a:xfrm>
            <a:off x="468313" y="267418"/>
            <a:ext cx="3311599" cy="49728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Deteção de erros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519113" y="908050"/>
            <a:ext cx="84455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 u="none" dirty="0" smtClean="0">
                <a:solidFill>
                  <a:srgbClr val="003366"/>
                </a:solidFill>
              </a:rPr>
              <a:t>Um código permite </a:t>
            </a:r>
            <a:r>
              <a:rPr lang="pt-PT" u="none" dirty="0" smtClean="0">
                <a:solidFill>
                  <a:srgbClr val="A50021"/>
                </a:solidFill>
              </a:rPr>
              <a:t>deteção de erros </a:t>
            </a:r>
            <a:r>
              <a:rPr lang="pt-PT" u="none" dirty="0" smtClean="0">
                <a:solidFill>
                  <a:srgbClr val="003366"/>
                </a:solidFill>
              </a:rPr>
              <a:t>se a corrupção de uma palavra resulta numa nova palavra que não faz parte do código.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18988" y="1990581"/>
            <a:ext cx="84455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 u="none" dirty="0" smtClean="0">
                <a:solidFill>
                  <a:srgbClr val="003366"/>
                </a:solidFill>
              </a:rPr>
              <a:t>Um sistema que permite deteção de erros só gera, transmite e guarda palavras de código válidas. 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18988" y="2937718"/>
            <a:ext cx="84455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 u="none" dirty="0" smtClean="0">
                <a:solidFill>
                  <a:srgbClr val="003366"/>
                </a:solidFill>
              </a:rPr>
              <a:t>Se uma sequência de bits é uma palavra válida de código, é assumido que está correta.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18988" y="3718773"/>
            <a:ext cx="84455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 u="none" dirty="0" smtClean="0">
                <a:solidFill>
                  <a:srgbClr val="003366"/>
                </a:solidFill>
              </a:rPr>
              <a:t>Se uma sequência de bits é uma palavra não válida de código, é assumido que está errada.</a:t>
            </a:r>
          </a:p>
        </p:txBody>
      </p:sp>
    </p:spTree>
    <p:extLst>
      <p:ext uri="{BB962C8B-B14F-4D97-AF65-F5344CB8AC3E}">
        <p14:creationId xmlns:p14="http://schemas.microsoft.com/office/powerpoint/2010/main" val="38035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/>
      <p:bldP spid="16" grpId="0"/>
      <p:bldP spid="17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WordArt 2"/>
          <p:cNvSpPr>
            <a:spLocks noChangeArrowheads="1" noChangeShapeType="1" noTextEdit="1"/>
          </p:cNvSpPr>
          <p:nvPr/>
        </p:nvSpPr>
        <p:spPr bwMode="auto">
          <a:xfrm>
            <a:off x="468313" y="267418"/>
            <a:ext cx="4607743" cy="49728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Deteção de erros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628330" y="4910584"/>
            <a:ext cx="142875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u="none"/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519113" y="908050"/>
            <a:ext cx="84455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 u="none" dirty="0" smtClean="0">
                <a:solidFill>
                  <a:srgbClr val="003366"/>
                </a:solidFill>
              </a:rPr>
              <a:t>É possível detetar todos os </a:t>
            </a:r>
            <a:r>
              <a:rPr lang="pt-PT" u="none" dirty="0" smtClean="0">
                <a:solidFill>
                  <a:srgbClr val="A50021"/>
                </a:solidFill>
              </a:rPr>
              <a:t>erros</a:t>
            </a:r>
            <a:r>
              <a:rPr lang="pt-PT" u="none" dirty="0" smtClean="0">
                <a:solidFill>
                  <a:srgbClr val="FF0000"/>
                </a:solidFill>
              </a:rPr>
              <a:t> </a:t>
            </a:r>
            <a:r>
              <a:rPr lang="pt-PT" u="none" dirty="0" smtClean="0">
                <a:solidFill>
                  <a:srgbClr val="A50021"/>
                </a:solidFill>
              </a:rPr>
              <a:t>singulares</a:t>
            </a:r>
            <a:r>
              <a:rPr lang="pt-PT" u="none" dirty="0" smtClean="0">
                <a:solidFill>
                  <a:srgbClr val="FF0000"/>
                </a:solidFill>
              </a:rPr>
              <a:t> </a:t>
            </a:r>
            <a:r>
              <a:rPr lang="pt-PT" u="none" dirty="0" smtClean="0">
                <a:solidFill>
                  <a:srgbClr val="003366"/>
                </a:solidFill>
              </a:rPr>
              <a:t>se a distância mínima entre todas os possíveis pares de palavras de código ≥ 2. Tal código chama-se </a:t>
            </a:r>
            <a:r>
              <a:rPr lang="pt-PT" u="none" dirty="0" smtClean="0">
                <a:solidFill>
                  <a:srgbClr val="A50021"/>
                </a:solidFill>
              </a:rPr>
              <a:t>código de distância 2</a:t>
            </a:r>
            <a:r>
              <a:rPr lang="pt-PT" u="none" dirty="0" smtClean="0">
                <a:solidFill>
                  <a:srgbClr val="003366"/>
                </a:solidFill>
              </a:rPr>
              <a:t>.</a:t>
            </a:r>
            <a:endParaRPr lang="en-US" u="none" dirty="0">
              <a:solidFill>
                <a:srgbClr val="003366"/>
              </a:solidFill>
            </a:endParaRPr>
          </a:p>
        </p:txBody>
      </p:sp>
      <p:graphicFrame>
        <p:nvGraphicFramePr>
          <p:cNvPr id="99337" name="Object 9"/>
          <p:cNvGraphicFramePr>
            <a:graphicFrameLocks noChangeAspect="1"/>
          </p:cNvGraphicFramePr>
          <p:nvPr/>
        </p:nvGraphicFramePr>
        <p:xfrm>
          <a:off x="1979042" y="3208684"/>
          <a:ext cx="2781300" cy="266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66" name="Document" r:id="rId5" imgW="6001560" imgH="5083200" progId="Word.Document.8">
                  <p:embed/>
                </p:oleObj>
              </mc:Choice>
              <mc:Fallback>
                <p:oleObj name="Document" r:id="rId5" imgW="6001560" imgH="5083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399" r="51466" b="47450"/>
                      <a:stretch>
                        <a:fillRect/>
                      </a:stretch>
                    </p:blipFill>
                    <p:spPr bwMode="auto">
                      <a:xfrm>
                        <a:off x="1979042" y="3208684"/>
                        <a:ext cx="2781300" cy="2668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39552" y="2204864"/>
            <a:ext cx="82089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>
                <a:solidFill>
                  <a:srgbClr val="A50021"/>
                </a:solidFill>
                <a:latin typeface="Comic Sans MS" pitchFamily="66" charset="0"/>
              </a:rPr>
              <a:t>Exemplo</a:t>
            </a:r>
            <a:r>
              <a:rPr lang="pt-PT" u="none" dirty="0" smtClean="0">
                <a:solidFill>
                  <a:srgbClr val="A50021"/>
                </a:solidFill>
                <a:latin typeface="Comic Sans MS" pitchFamily="66" charset="0"/>
              </a:rPr>
              <a:t>: </a:t>
            </a:r>
            <a:r>
              <a:rPr lang="pt-PT" u="none" dirty="0" smtClean="0">
                <a:solidFill>
                  <a:srgbClr val="003366"/>
                </a:solidFill>
              </a:rPr>
              <a:t>para construir um código de 2</a:t>
            </a:r>
            <a:r>
              <a:rPr lang="pt-PT" i="1" u="none" baseline="30000" dirty="0" smtClean="0">
                <a:solidFill>
                  <a:srgbClr val="003366"/>
                </a:solidFill>
              </a:rPr>
              <a:t>n</a:t>
            </a:r>
            <a:r>
              <a:rPr lang="pt-PT" u="none" dirty="0" smtClean="0">
                <a:solidFill>
                  <a:srgbClr val="003366"/>
                </a:solidFill>
              </a:rPr>
              <a:t> palavras que deteta erros singulares são precisos pelo menos</a:t>
            </a:r>
            <a:r>
              <a:rPr lang="pt-PT" i="1" u="none" dirty="0" smtClean="0">
                <a:solidFill>
                  <a:srgbClr val="003366"/>
                </a:solidFill>
              </a:rPr>
              <a:t> n</a:t>
            </a:r>
            <a:r>
              <a:rPr lang="pt-PT" u="none" dirty="0" smtClean="0">
                <a:solidFill>
                  <a:srgbClr val="003366"/>
                </a:solidFill>
              </a:rPr>
              <a:t>+1</a:t>
            </a:r>
            <a:r>
              <a:rPr lang="pt-PT" i="1" u="none" dirty="0" smtClean="0">
                <a:solidFill>
                  <a:srgbClr val="003366"/>
                </a:solidFill>
              </a:rPr>
              <a:t> </a:t>
            </a:r>
            <a:r>
              <a:rPr lang="pt-PT" u="none" dirty="0" smtClean="0">
                <a:solidFill>
                  <a:srgbClr val="003366"/>
                </a:solidFill>
              </a:rPr>
              <a:t>bits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148064" y="2852936"/>
            <a:ext cx="32403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Uma palavra válida contém sempre número par de 1s.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292080" y="3501008"/>
            <a:ext cx="33843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1001 -&gt; 10</a:t>
            </a:r>
            <a:r>
              <a:rPr lang="pt-PT" u="none" dirty="0" smtClean="0">
                <a:solidFill>
                  <a:srgbClr val="C00000"/>
                </a:solidFill>
              </a:rPr>
              <a:t>1</a:t>
            </a:r>
            <a:r>
              <a:rPr lang="pt-PT" u="none" dirty="0" smtClean="0">
                <a:solidFill>
                  <a:srgbClr val="003366"/>
                </a:solidFill>
              </a:rPr>
              <a:t>1  -&gt; erro detetado 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148064" y="4077072"/>
            <a:ext cx="32403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Não deteta erros de 2 bits!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148064" y="4931876"/>
            <a:ext cx="32403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Deteta todos os erros em número ímpar de bits.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5292080" y="4427820"/>
            <a:ext cx="37799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1001 -&gt; 10</a:t>
            </a:r>
            <a:r>
              <a:rPr lang="pt-PT" u="none" dirty="0" smtClean="0">
                <a:solidFill>
                  <a:srgbClr val="C00000"/>
                </a:solidFill>
              </a:rPr>
              <a:t>10</a:t>
            </a:r>
            <a:r>
              <a:rPr lang="pt-PT" u="none" dirty="0" smtClean="0">
                <a:solidFill>
                  <a:srgbClr val="003366"/>
                </a:solidFill>
              </a:rPr>
              <a:t>  -&gt; erro não detetado 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5292080" y="5579948"/>
            <a:ext cx="37799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1001 -&gt; 1</a:t>
            </a:r>
            <a:r>
              <a:rPr lang="pt-PT" u="none" dirty="0" smtClean="0">
                <a:solidFill>
                  <a:srgbClr val="C00000"/>
                </a:solidFill>
              </a:rPr>
              <a:t>110</a:t>
            </a:r>
            <a:r>
              <a:rPr lang="pt-PT" u="none" dirty="0" smtClean="0">
                <a:solidFill>
                  <a:srgbClr val="003366"/>
                </a:solidFill>
              </a:rPr>
              <a:t>  -&gt; erro detetado </a:t>
            </a:r>
            <a:endParaRPr lang="en-US" u="non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31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/>
      <p:bldP spid="8" grpId="0"/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WordArt 2"/>
          <p:cNvSpPr>
            <a:spLocks noChangeArrowheads="1" noChangeShapeType="1" noTextEdit="1"/>
          </p:cNvSpPr>
          <p:nvPr/>
        </p:nvSpPr>
        <p:spPr bwMode="auto">
          <a:xfrm>
            <a:off x="468313" y="267418"/>
            <a:ext cx="4607743" cy="49728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Deteção de erros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519113" y="908050"/>
            <a:ext cx="8445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 u="none" dirty="0" smtClean="0">
                <a:solidFill>
                  <a:srgbClr val="003366"/>
                </a:solidFill>
              </a:rPr>
              <a:t>Para detetar erros múltiplos são necessários códigos de distância maior que 2. 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39552" y="2123564"/>
            <a:ext cx="82089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>
                <a:solidFill>
                  <a:srgbClr val="A50021"/>
                </a:solidFill>
                <a:latin typeface="Comic Sans MS" pitchFamily="66" charset="0"/>
              </a:rPr>
              <a:t>Exemplo</a:t>
            </a:r>
            <a:r>
              <a:rPr lang="pt-PT" u="none" dirty="0" smtClean="0">
                <a:solidFill>
                  <a:srgbClr val="A50021"/>
                </a:solidFill>
                <a:latin typeface="Comic Sans MS" pitchFamily="66" charset="0"/>
              </a:rPr>
              <a:t>: </a:t>
            </a:r>
            <a:r>
              <a:rPr lang="pt-PT" u="none" dirty="0" smtClean="0">
                <a:solidFill>
                  <a:srgbClr val="003366"/>
                </a:solidFill>
              </a:rPr>
              <a:t>código de distância 3 permite deteção de 2 erros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18988" y="1331476"/>
            <a:ext cx="84455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30000"/>
              </a:spcAft>
            </a:pPr>
            <a:r>
              <a:rPr lang="pt-PT" u="none" dirty="0" smtClean="0">
                <a:solidFill>
                  <a:srgbClr val="003366"/>
                </a:solidFill>
              </a:rPr>
              <a:t>Para criar um código de distância maior que 2 é necessário utilizar mais que um bit de paridade. </a:t>
            </a:r>
            <a:endParaRPr lang="en-US" u="none" dirty="0">
              <a:solidFill>
                <a:srgbClr val="003366"/>
              </a:solidFill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2051720" y="2821782"/>
            <a:ext cx="4680520" cy="1331690"/>
            <a:chOff x="2051720" y="2821782"/>
            <a:chExt cx="4680520" cy="133169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2051720" y="3789040"/>
              <a:ext cx="216024" cy="360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267744" y="3789040"/>
              <a:ext cx="216024" cy="360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483768" y="3789040"/>
              <a:ext cx="216024" cy="360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699792" y="3789040"/>
              <a:ext cx="216024" cy="360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915816" y="3789040"/>
              <a:ext cx="216024" cy="360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131840" y="3789040"/>
              <a:ext cx="216024" cy="360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347864" y="3789040"/>
              <a:ext cx="216024" cy="360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5220072" y="3789040"/>
              <a:ext cx="216024" cy="360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436096" y="3789040"/>
              <a:ext cx="216024" cy="360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652120" y="3789040"/>
              <a:ext cx="216024" cy="360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868144" y="3789040"/>
              <a:ext cx="216024" cy="360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084168" y="3789040"/>
              <a:ext cx="216024" cy="360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300192" y="3789040"/>
              <a:ext cx="216024" cy="360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516216" y="3789040"/>
              <a:ext cx="216024" cy="36004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15816" y="2893790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b="1" u="none" dirty="0" smtClean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  <a:r>
                <a:rPr lang="pt-PT" u="none" dirty="0" smtClean="0">
                  <a:solidFill>
                    <a:schemeClr val="bg2">
                      <a:lumMod val="50000"/>
                    </a:schemeClr>
                  </a:solidFill>
                </a:rPr>
                <a:t>001011</a:t>
              </a:r>
              <a:endParaRPr lang="en-US" u="none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41780" y="2893790"/>
              <a:ext cx="1065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u="none" dirty="0" smtClean="0">
                  <a:solidFill>
                    <a:schemeClr val="bg2">
                      <a:lumMod val="50000"/>
                    </a:schemeClr>
                  </a:solidFill>
                </a:rPr>
                <a:t>10</a:t>
              </a:r>
              <a:r>
                <a:rPr lang="pt-PT" b="1" u="none" dirty="0" smtClean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  <a:r>
                <a:rPr lang="pt-PT" u="none" dirty="0" smtClean="0">
                  <a:solidFill>
                    <a:schemeClr val="bg2">
                      <a:lumMod val="50000"/>
                    </a:schemeClr>
                  </a:solidFill>
                </a:rPr>
                <a:t>1011</a:t>
              </a:r>
              <a:endParaRPr lang="en-US" u="none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2843808" y="2821782"/>
              <a:ext cx="1224136" cy="50405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4572000" y="2821782"/>
              <a:ext cx="1224136" cy="504056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4" name="Straight Connector 43"/>
            <p:cNvCxnSpPr>
              <a:stCxn id="20" idx="0"/>
              <a:endCxn id="41" idx="4"/>
            </p:cNvCxnSpPr>
            <p:nvPr/>
          </p:nvCxnSpPr>
          <p:spPr bwMode="auto">
            <a:xfrm flipV="1">
              <a:off x="2807804" y="3325838"/>
              <a:ext cx="648072" cy="4632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42" idx="4"/>
              <a:endCxn id="28" idx="0"/>
            </p:cNvCxnSpPr>
            <p:nvPr/>
          </p:nvCxnSpPr>
          <p:spPr bwMode="auto">
            <a:xfrm>
              <a:off x="5184068" y="3325838"/>
              <a:ext cx="792088" cy="4632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8" name="Straight Connector 47"/>
            <p:cNvCxnSpPr>
              <a:stCxn id="41" idx="6"/>
              <a:endCxn id="42" idx="2"/>
            </p:cNvCxnSpPr>
            <p:nvPr/>
          </p:nvCxnSpPr>
          <p:spPr bwMode="auto">
            <a:xfrm>
              <a:off x="4067944" y="3073810"/>
              <a:ext cx="50405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3736782" y="3814918"/>
              <a:ext cx="13420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600" i="1" u="none" dirty="0" smtClean="0"/>
                <a:t>distância = 3</a:t>
              </a:r>
              <a:endParaRPr lang="en-US" sz="1600" i="1" u="none" dirty="0"/>
            </a:p>
          </p:txBody>
        </p:sp>
      </p:grpSp>
      <p:sp>
        <p:nvSpPr>
          <p:cNvPr id="65" name="Text Box 10"/>
          <p:cNvSpPr txBox="1">
            <a:spLocks noChangeArrowheads="1"/>
          </p:cNvSpPr>
          <p:nvPr/>
        </p:nvSpPr>
        <p:spPr bwMode="auto">
          <a:xfrm>
            <a:off x="539552" y="4581128"/>
            <a:ext cx="82089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A palavra inválida 1001011 (com um erro) está mais próxima da palavra 0001011 do que da qualquer outra palavra de código.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539552" y="5457998"/>
            <a:ext cx="82089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Torna-se possível </a:t>
            </a:r>
            <a:r>
              <a:rPr lang="pt-PT" u="none" dirty="0" smtClean="0">
                <a:solidFill>
                  <a:srgbClr val="A50021"/>
                </a:solidFill>
              </a:rPr>
              <a:t>corrigir</a:t>
            </a:r>
            <a:r>
              <a:rPr lang="pt-PT" u="none" dirty="0" smtClean="0">
                <a:solidFill>
                  <a:srgbClr val="003366"/>
                </a:solidFill>
              </a:rPr>
              <a:t> o erro modificando a palavra recebida para a palavra mais próxima no código.</a:t>
            </a:r>
            <a:endParaRPr lang="en-US" u="none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/>
      <p:bldP spid="8" grpId="0"/>
      <p:bldP spid="16" grpId="0"/>
      <p:bldP spid="65" grpId="0"/>
      <p:bldP spid="6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7848600" cy="5476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Quantificação de informação</a:t>
            </a:r>
            <a:endParaRPr lang="pt-PT" sz="3600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404938" y="4504084"/>
            <a:ext cx="66960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Ki</a:t>
            </a:r>
            <a:r>
              <a:rPr lang="en-US" i="1"/>
              <a:t>	</a:t>
            </a:r>
            <a:r>
              <a:rPr lang="en-US">
                <a:solidFill>
                  <a:srgbClr val="000066"/>
                </a:solidFill>
              </a:rPr>
              <a:t>2</a:t>
            </a:r>
            <a:r>
              <a:rPr lang="en-US" baseline="30000">
                <a:solidFill>
                  <a:srgbClr val="000066"/>
                </a:solidFill>
              </a:rPr>
              <a:t>10</a:t>
            </a:r>
            <a:r>
              <a:rPr lang="en-US"/>
              <a:t> = 1 024			</a:t>
            </a:r>
            <a:r>
              <a:rPr lang="en-US">
                <a:solidFill>
                  <a:srgbClr val="000066"/>
                </a:solidFill>
              </a:rPr>
              <a:t>(</a:t>
            </a:r>
            <a:r>
              <a:rPr lang="en-US" i="1">
                <a:solidFill>
                  <a:srgbClr val="000066"/>
                </a:solidFill>
              </a:rPr>
              <a:t>kibi</a:t>
            </a:r>
            <a:r>
              <a:rPr lang="en-US">
                <a:solidFill>
                  <a:srgbClr val="000066"/>
                </a:solidFill>
              </a:rPr>
              <a:t>)</a:t>
            </a:r>
          </a:p>
          <a:p>
            <a:pPr>
              <a:defRPr/>
            </a:pPr>
            <a:r>
              <a: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	</a:t>
            </a:r>
            <a:r>
              <a:rPr lang="en-US">
                <a:solidFill>
                  <a:srgbClr val="000066"/>
                </a:solidFill>
              </a:rPr>
              <a:t>2</a:t>
            </a:r>
            <a:r>
              <a:rPr lang="en-US" baseline="30000">
                <a:solidFill>
                  <a:srgbClr val="000066"/>
                </a:solidFill>
              </a:rPr>
              <a:t>20</a:t>
            </a:r>
            <a:r>
              <a:rPr lang="en-US"/>
              <a:t> = 1 048 576 			</a:t>
            </a:r>
            <a:r>
              <a:rPr lang="en-US">
                <a:solidFill>
                  <a:srgbClr val="000066"/>
                </a:solidFill>
              </a:rPr>
              <a:t>(</a:t>
            </a:r>
            <a:r>
              <a:rPr lang="en-US" i="1">
                <a:solidFill>
                  <a:srgbClr val="000066"/>
                </a:solidFill>
              </a:rPr>
              <a:t>mebi</a:t>
            </a:r>
            <a:r>
              <a:rPr lang="en-US">
                <a:solidFill>
                  <a:srgbClr val="000066"/>
                </a:solidFill>
              </a:rPr>
              <a:t>)</a:t>
            </a:r>
          </a:p>
          <a:p>
            <a:pPr>
              <a:defRPr/>
            </a:pPr>
            <a:r>
              <a: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Gi</a:t>
            </a:r>
            <a:r>
              <a:rPr lang="en-US" b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>
                <a:solidFill>
                  <a:srgbClr val="000066"/>
                </a:solidFill>
              </a:rPr>
              <a:t>2</a:t>
            </a:r>
            <a:r>
              <a:rPr lang="en-US" baseline="30000">
                <a:solidFill>
                  <a:srgbClr val="000066"/>
                </a:solidFill>
              </a:rPr>
              <a:t>30</a:t>
            </a:r>
            <a:r>
              <a:rPr lang="en-US"/>
              <a:t> = 1 073 741 824 		</a:t>
            </a:r>
            <a:r>
              <a:rPr lang="en-US">
                <a:solidFill>
                  <a:srgbClr val="000066"/>
                </a:solidFill>
              </a:rPr>
              <a:t>(</a:t>
            </a:r>
            <a:r>
              <a:rPr lang="en-US" i="1">
                <a:solidFill>
                  <a:srgbClr val="000066"/>
                </a:solidFill>
              </a:rPr>
              <a:t>gibi</a:t>
            </a:r>
            <a:r>
              <a:rPr lang="en-US">
                <a:solidFill>
                  <a:srgbClr val="000066"/>
                </a:solidFill>
              </a:rPr>
              <a:t>)</a:t>
            </a:r>
          </a:p>
          <a:p>
            <a:pPr>
              <a:defRPr/>
            </a:pPr>
            <a:r>
              <a: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Ti	</a:t>
            </a:r>
            <a:r>
              <a:rPr lang="en-US">
                <a:solidFill>
                  <a:srgbClr val="000066"/>
                </a:solidFill>
              </a:rPr>
              <a:t>2</a:t>
            </a:r>
            <a:r>
              <a:rPr lang="en-US" baseline="30000">
                <a:solidFill>
                  <a:srgbClr val="000066"/>
                </a:solidFill>
              </a:rPr>
              <a:t>40</a:t>
            </a:r>
            <a:r>
              <a:rPr lang="en-US"/>
              <a:t> = 1 099 511 627 776 		</a:t>
            </a:r>
            <a:r>
              <a:rPr lang="en-US">
                <a:solidFill>
                  <a:srgbClr val="000066"/>
                </a:solidFill>
              </a:rPr>
              <a:t>(</a:t>
            </a:r>
            <a:r>
              <a:rPr lang="en-US" i="1">
                <a:solidFill>
                  <a:srgbClr val="000066"/>
                </a:solidFill>
              </a:rPr>
              <a:t>tebi</a:t>
            </a:r>
            <a:r>
              <a:rPr lang="en-US">
                <a:solidFill>
                  <a:srgbClr val="000066"/>
                </a:solidFill>
              </a:rPr>
              <a:t>)</a:t>
            </a:r>
          </a:p>
          <a:p>
            <a:pPr>
              <a:defRPr/>
            </a:pPr>
            <a:r>
              <a: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>
                <a:solidFill>
                  <a:srgbClr val="000066"/>
                </a:solidFill>
              </a:rPr>
              <a:t>2</a:t>
            </a:r>
            <a:r>
              <a:rPr lang="en-US" baseline="30000">
                <a:solidFill>
                  <a:srgbClr val="000066"/>
                </a:solidFill>
              </a:rPr>
              <a:t>50</a:t>
            </a:r>
            <a:r>
              <a:rPr lang="en-US"/>
              <a:t> = 1 125 899 906 842 624 	</a:t>
            </a:r>
            <a:r>
              <a:rPr lang="en-US">
                <a:solidFill>
                  <a:srgbClr val="000066"/>
                </a:solidFill>
              </a:rPr>
              <a:t>(</a:t>
            </a:r>
            <a:r>
              <a:rPr lang="en-US" i="1">
                <a:solidFill>
                  <a:srgbClr val="000066"/>
                </a:solidFill>
              </a:rPr>
              <a:t>pebi</a:t>
            </a:r>
            <a:r>
              <a:rPr lang="en-US">
                <a:solidFill>
                  <a:srgbClr val="000066"/>
                </a:solidFill>
              </a:rPr>
              <a:t>)</a:t>
            </a:r>
          </a:p>
          <a:p>
            <a:pPr>
              <a:defRPr/>
            </a:pPr>
            <a:r>
              <a:rPr lang="en-US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Ei	</a:t>
            </a:r>
            <a:r>
              <a:rPr lang="en-US">
                <a:solidFill>
                  <a:srgbClr val="000066"/>
                </a:solidFill>
              </a:rPr>
              <a:t>2</a:t>
            </a:r>
            <a:r>
              <a:rPr lang="en-US" baseline="30000">
                <a:solidFill>
                  <a:srgbClr val="000066"/>
                </a:solidFill>
              </a:rPr>
              <a:t>60</a:t>
            </a:r>
            <a:r>
              <a:rPr lang="en-US"/>
              <a:t> = 1 152 921 504 606 846 976 	</a:t>
            </a:r>
            <a:r>
              <a:rPr lang="en-US">
                <a:solidFill>
                  <a:srgbClr val="000066"/>
                </a:solidFill>
              </a:rPr>
              <a:t>(</a:t>
            </a:r>
            <a:r>
              <a:rPr lang="en-US" i="1">
                <a:solidFill>
                  <a:srgbClr val="000066"/>
                </a:solidFill>
              </a:rPr>
              <a:t>exbi</a:t>
            </a:r>
            <a:r>
              <a:rPr lang="en-US">
                <a:solidFill>
                  <a:srgbClr val="000066"/>
                </a:solidFill>
              </a:rPr>
              <a:t>)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403350" y="2486619"/>
            <a:ext cx="6624638" cy="1446213"/>
            <a:chOff x="839" y="890"/>
            <a:chExt cx="4173" cy="911"/>
          </a:xfrm>
        </p:grpSpPr>
        <p:sp>
          <p:nvSpPr>
            <p:cNvPr id="45069" name="Text Box 13"/>
            <p:cNvSpPr txBox="1">
              <a:spLocks noChangeArrowheads="1"/>
            </p:cNvSpPr>
            <p:nvPr/>
          </p:nvSpPr>
          <p:spPr bwMode="auto">
            <a:xfrm>
              <a:off x="839" y="890"/>
              <a:ext cx="4173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PT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K/k</a:t>
              </a:r>
              <a:r>
                <a:rPr lang="pt-PT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	 	10</a:t>
              </a:r>
              <a:r>
                <a:rPr lang="pt-PT" baseline="300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r>
                <a:rPr lang="pt-PT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	 </a:t>
              </a:r>
              <a:r>
                <a:rPr lang="pt-PT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</a:t>
              </a:r>
              <a:r>
                <a:rPr lang="pt-PT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2</a:t>
              </a:r>
              <a:r>
                <a:rPr lang="pt-PT" baseline="300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10</a:t>
              </a:r>
              <a:r>
                <a:rPr lang="pt-PT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	</a:t>
              </a:r>
              <a:r>
                <a:rPr lang="pt-PT">
                  <a:solidFill>
                    <a:srgbClr val="000066"/>
                  </a:solidFill>
                </a:rPr>
                <a:t>(</a:t>
              </a:r>
              <a:r>
                <a:rPr lang="en-US" i="1">
                  <a:solidFill>
                    <a:srgbClr val="000066"/>
                  </a:solidFill>
                </a:rPr>
                <a:t>kilo</a:t>
              </a:r>
              <a:r>
                <a:rPr lang="pt-PT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839" y="1117"/>
              <a:ext cx="4173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PT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M</a:t>
              </a:r>
              <a:r>
                <a:rPr lang="pt-PT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	 	10</a:t>
              </a:r>
              <a:r>
                <a:rPr lang="pt-PT" baseline="300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r>
                <a:rPr lang="pt-PT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	 </a:t>
              </a:r>
              <a:r>
                <a:rPr lang="pt-PT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</a:t>
              </a:r>
              <a:r>
                <a:rPr lang="pt-PT"/>
                <a:t> </a:t>
              </a:r>
              <a:r>
                <a:rPr lang="pt-PT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2</a:t>
              </a:r>
              <a:r>
                <a:rPr lang="pt-PT" baseline="3000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20</a:t>
              </a:r>
              <a:r>
                <a:rPr lang="pt-PT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</a:t>
              </a:r>
              <a:r>
                <a:rPr lang="pt-PT">
                  <a:solidFill>
                    <a:srgbClr val="000066"/>
                  </a:solidFill>
                </a:rPr>
                <a:t>(</a:t>
              </a:r>
              <a:r>
                <a:rPr lang="en-US" i="1">
                  <a:solidFill>
                    <a:srgbClr val="000066"/>
                  </a:solidFill>
                </a:rPr>
                <a:t>mega</a:t>
              </a:r>
              <a:r>
                <a:rPr lang="pt-PT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45071" name="Text Box 15"/>
            <p:cNvSpPr txBox="1">
              <a:spLocks noChangeArrowheads="1"/>
            </p:cNvSpPr>
            <p:nvPr/>
          </p:nvSpPr>
          <p:spPr bwMode="auto">
            <a:xfrm>
              <a:off x="839" y="1343"/>
              <a:ext cx="4173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PT" dirty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G</a:t>
              </a:r>
              <a:r>
                <a:rPr lang="pt-PT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	 	10</a:t>
              </a:r>
              <a:r>
                <a:rPr lang="pt-PT" baseline="30000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9</a:t>
              </a:r>
              <a:r>
                <a:rPr lang="pt-PT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	 </a:t>
              </a:r>
              <a:r>
                <a:rPr lang="pt-PT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</a:t>
              </a:r>
              <a:r>
                <a:rPr lang="pt-PT" dirty="0"/>
                <a:t> </a:t>
              </a:r>
              <a:r>
                <a:rPr lang="pt-PT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2</a:t>
              </a:r>
              <a:r>
                <a:rPr lang="pt-PT" baseline="30000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30</a:t>
              </a:r>
              <a:r>
                <a:rPr lang="pt-PT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	</a:t>
              </a:r>
              <a:r>
                <a:rPr lang="pt-PT" dirty="0">
                  <a:solidFill>
                    <a:srgbClr val="000066"/>
                  </a:solidFill>
                </a:rPr>
                <a:t>(</a:t>
              </a:r>
              <a:r>
                <a:rPr lang="en-US" i="1" dirty="0" err="1">
                  <a:solidFill>
                    <a:srgbClr val="000066"/>
                  </a:solidFill>
                </a:rPr>
                <a:t>giga</a:t>
              </a:r>
              <a:r>
                <a:rPr lang="pt-PT" dirty="0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45072" name="Text Box 16"/>
            <p:cNvSpPr txBox="1">
              <a:spLocks noChangeArrowheads="1"/>
            </p:cNvSpPr>
            <p:nvPr/>
          </p:nvSpPr>
          <p:spPr bwMode="auto">
            <a:xfrm>
              <a:off x="839" y="1570"/>
              <a:ext cx="4173" cy="23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t-PT" dirty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 T</a:t>
              </a:r>
              <a:r>
                <a:rPr lang="pt-PT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	 	10</a:t>
              </a:r>
              <a:r>
                <a:rPr lang="pt-PT" baseline="30000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12</a:t>
              </a:r>
              <a:r>
                <a:rPr lang="pt-PT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	 </a:t>
              </a:r>
              <a:r>
                <a:rPr lang="pt-PT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18" charset="2"/>
                </a:rPr>
                <a:t></a:t>
              </a:r>
              <a:r>
                <a:rPr lang="pt-PT" dirty="0"/>
                <a:t> </a:t>
              </a:r>
              <a:r>
                <a:rPr lang="pt-PT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	2</a:t>
              </a:r>
              <a:r>
                <a:rPr lang="pt-PT" baseline="30000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40</a:t>
              </a:r>
              <a:r>
                <a:rPr lang="pt-PT" dirty="0">
                  <a:solidFill>
                    <a:srgbClr val="00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	</a:t>
              </a:r>
              <a:r>
                <a:rPr lang="pt-PT" dirty="0">
                  <a:solidFill>
                    <a:srgbClr val="000066"/>
                  </a:solidFill>
                </a:rPr>
                <a:t>(</a:t>
              </a:r>
              <a:r>
                <a:rPr lang="en-US" i="1" dirty="0" err="1">
                  <a:solidFill>
                    <a:srgbClr val="000066"/>
                  </a:solidFill>
                </a:rPr>
                <a:t>tera</a:t>
              </a:r>
              <a:r>
                <a:rPr lang="pt-PT" dirty="0">
                  <a:solidFill>
                    <a:srgbClr val="000066"/>
                  </a:solidFill>
                </a:rPr>
                <a:t>)</a:t>
              </a:r>
            </a:p>
          </p:txBody>
        </p:sp>
      </p:grpSp>
      <p:sp>
        <p:nvSpPr>
          <p:cNvPr id="22536" name="Text Box 18"/>
          <p:cNvSpPr txBox="1">
            <a:spLocks noChangeArrowheads="1"/>
          </p:cNvSpPr>
          <p:nvPr/>
        </p:nvSpPr>
        <p:spPr bwMode="auto">
          <a:xfrm>
            <a:off x="5878513" y="35814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1331913" y="4149080"/>
            <a:ext cx="192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IEEE 1541-2002:</a:t>
            </a:r>
            <a:endParaRPr lang="en-US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98170" y="1076543"/>
            <a:ext cx="6558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rgbClr val="A50021"/>
                </a:solidFill>
              </a:rPr>
              <a:t>Bit 	– </a:t>
            </a:r>
            <a:r>
              <a:rPr lang="pt-PT" i="1" dirty="0" smtClean="0">
                <a:solidFill>
                  <a:srgbClr val="A50021"/>
                </a:solidFill>
              </a:rPr>
              <a:t>b 	– </a:t>
            </a:r>
            <a:r>
              <a:rPr lang="pt-PT" dirty="0">
                <a:solidFill>
                  <a:srgbClr val="003366"/>
                </a:solidFill>
              </a:rPr>
              <a:t>0 ou </a:t>
            </a:r>
            <a:r>
              <a:rPr lang="pt-PT" dirty="0" smtClean="0">
                <a:solidFill>
                  <a:srgbClr val="003366"/>
                </a:solidFill>
              </a:rPr>
              <a:t>1</a:t>
            </a:r>
          </a:p>
          <a:p>
            <a:r>
              <a:rPr lang="pt-PT" dirty="0" smtClean="0">
                <a:solidFill>
                  <a:srgbClr val="A50021"/>
                </a:solidFill>
              </a:rPr>
              <a:t>Byte 	– </a:t>
            </a:r>
            <a:r>
              <a:rPr lang="pt-PT" i="1" dirty="0" smtClean="0">
                <a:solidFill>
                  <a:srgbClr val="A50021"/>
                </a:solidFill>
              </a:rPr>
              <a:t>B 	– </a:t>
            </a:r>
            <a:r>
              <a:rPr lang="pt-PT" dirty="0" smtClean="0">
                <a:solidFill>
                  <a:srgbClr val="003366"/>
                </a:solidFill>
              </a:rPr>
              <a:t>8 bits</a:t>
            </a:r>
          </a:p>
          <a:p>
            <a:r>
              <a:rPr lang="pt-PT" dirty="0" smtClean="0">
                <a:solidFill>
                  <a:srgbClr val="A50021"/>
                </a:solidFill>
              </a:rPr>
              <a:t>Nibble </a:t>
            </a:r>
            <a:r>
              <a:rPr lang="pt-PT" dirty="0">
                <a:solidFill>
                  <a:srgbClr val="A50021"/>
                </a:solidFill>
              </a:rPr>
              <a:t>	</a:t>
            </a:r>
            <a:r>
              <a:rPr lang="pt-PT" dirty="0" smtClean="0">
                <a:solidFill>
                  <a:srgbClr val="A50021"/>
                </a:solidFill>
              </a:rPr>
              <a:t>	</a:t>
            </a:r>
            <a:r>
              <a:rPr lang="pt-PT" i="1" dirty="0" smtClean="0">
                <a:solidFill>
                  <a:srgbClr val="A50021"/>
                </a:solidFill>
              </a:rPr>
              <a:t>– </a:t>
            </a:r>
            <a:r>
              <a:rPr lang="pt-PT" dirty="0" smtClean="0">
                <a:solidFill>
                  <a:srgbClr val="003366"/>
                </a:solidFill>
              </a:rPr>
              <a:t>4 bits</a:t>
            </a:r>
          </a:p>
          <a:p>
            <a:r>
              <a:rPr lang="pt-PT" dirty="0" smtClean="0">
                <a:solidFill>
                  <a:srgbClr val="A50021"/>
                </a:solidFill>
              </a:rPr>
              <a:t>Word </a:t>
            </a:r>
            <a:r>
              <a:rPr lang="pt-PT" dirty="0">
                <a:solidFill>
                  <a:srgbClr val="A50021"/>
                </a:solidFill>
              </a:rPr>
              <a:t>		</a:t>
            </a:r>
            <a:r>
              <a:rPr lang="pt-PT" i="1" dirty="0">
                <a:solidFill>
                  <a:srgbClr val="A50021"/>
                </a:solidFill>
              </a:rPr>
              <a:t>– </a:t>
            </a:r>
            <a:r>
              <a:rPr lang="pt-PT" dirty="0" smtClean="0">
                <a:solidFill>
                  <a:srgbClr val="003366"/>
                </a:solidFill>
              </a:rPr>
              <a:t>8, 16, 32, 64 ... bits (depende do contexto)</a:t>
            </a:r>
            <a:endParaRPr lang="pt-PT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55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  <p:bldP spid="4507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WordArt 2"/>
          <p:cNvSpPr>
            <a:spLocks noChangeArrowheads="1" noChangeShapeType="1" noTextEdit="1"/>
          </p:cNvSpPr>
          <p:nvPr/>
        </p:nvSpPr>
        <p:spPr bwMode="auto">
          <a:xfrm>
            <a:off x="468313" y="260350"/>
            <a:ext cx="2951559" cy="431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Exercícios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447675" y="1844824"/>
            <a:ext cx="8372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 smtClean="0">
                <a:solidFill>
                  <a:srgbClr val="003366"/>
                </a:solidFill>
              </a:rPr>
              <a:t>Calcule </a:t>
            </a:r>
            <a:r>
              <a:rPr lang="pt-BR" dirty="0">
                <a:solidFill>
                  <a:srgbClr val="003366"/>
                </a:solidFill>
              </a:rPr>
              <a:t>o resultado das operações seguintes em complemento para 2 com 8 bits </a:t>
            </a:r>
            <a:r>
              <a:rPr lang="pt-BR" dirty="0" smtClean="0">
                <a:solidFill>
                  <a:srgbClr val="003366"/>
                </a:solidFill>
              </a:rPr>
              <a:t>de representação</a:t>
            </a:r>
            <a:r>
              <a:rPr lang="pt-BR" dirty="0">
                <a:solidFill>
                  <a:srgbClr val="003366"/>
                </a:solidFill>
              </a:rPr>
              <a:t>. Identifique os casos em que ocorre </a:t>
            </a:r>
            <a:r>
              <a:rPr lang="pt-BR" i="1" dirty="0">
                <a:solidFill>
                  <a:srgbClr val="003366"/>
                </a:solidFill>
              </a:rPr>
              <a:t>overflow</a:t>
            </a:r>
            <a:r>
              <a:rPr lang="pt-BR" dirty="0">
                <a:solidFill>
                  <a:srgbClr val="003366"/>
                </a:solidFill>
              </a:rPr>
              <a:t>.</a:t>
            </a:r>
            <a:endParaRPr lang="en-US" dirty="0">
              <a:solidFill>
                <a:srgbClr val="003366"/>
              </a:solidFill>
            </a:endParaRPr>
          </a:p>
        </p:txBody>
      </p:sp>
      <p:graphicFrame>
        <p:nvGraphicFramePr>
          <p:cNvPr id="159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844395"/>
              </p:ext>
            </p:extLst>
          </p:nvPr>
        </p:nvGraphicFramePr>
        <p:xfrm>
          <a:off x="900113" y="2531431"/>
          <a:ext cx="2808287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8" name="Document" r:id="rId5" imgW="5630549" imgH="1202260" progId="Word.Document.8">
                  <p:embed/>
                </p:oleObj>
              </mc:Choice>
              <mc:Fallback>
                <p:oleObj name="Document" r:id="rId5" imgW="5630549" imgH="12022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8693"/>
                      <a:stretch>
                        <a:fillRect/>
                      </a:stretch>
                    </p:blipFill>
                    <p:spPr bwMode="auto">
                      <a:xfrm>
                        <a:off x="900113" y="2531431"/>
                        <a:ext cx="2808287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625992"/>
              </p:ext>
            </p:extLst>
          </p:nvPr>
        </p:nvGraphicFramePr>
        <p:xfrm>
          <a:off x="4427538" y="2531431"/>
          <a:ext cx="2808287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9" name="Document" r:id="rId8" imgW="5642640" imgH="1202040" progId="Word.Document.8">
                  <p:embed/>
                </p:oleObj>
              </mc:Choice>
              <mc:Fallback>
                <p:oleObj name="Document" r:id="rId8" imgW="5642640" imgH="120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8693"/>
                      <a:stretch>
                        <a:fillRect/>
                      </a:stretch>
                    </p:blipFill>
                    <p:spPr bwMode="auto">
                      <a:xfrm>
                        <a:off x="4427538" y="2531431"/>
                        <a:ext cx="2808287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436883"/>
              </p:ext>
            </p:extLst>
          </p:nvPr>
        </p:nvGraphicFramePr>
        <p:xfrm>
          <a:off x="900113" y="3843470"/>
          <a:ext cx="2808287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0" name="Document" r:id="rId11" imgW="5642640" imgH="1202040" progId="Word.Document.8">
                  <p:embed/>
                </p:oleObj>
              </mc:Choice>
              <mc:Fallback>
                <p:oleObj name="Document" r:id="rId11" imgW="5642640" imgH="120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8693"/>
                      <a:stretch>
                        <a:fillRect/>
                      </a:stretch>
                    </p:blipFill>
                    <p:spPr bwMode="auto">
                      <a:xfrm>
                        <a:off x="900113" y="3843470"/>
                        <a:ext cx="2808287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789934"/>
              </p:ext>
            </p:extLst>
          </p:nvPr>
        </p:nvGraphicFramePr>
        <p:xfrm>
          <a:off x="4427538" y="3843470"/>
          <a:ext cx="2808287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1" name="Document" r:id="rId14" imgW="5642640" imgH="1202040" progId="Word.Document.8">
                  <p:embed/>
                </p:oleObj>
              </mc:Choice>
              <mc:Fallback>
                <p:oleObj name="Document" r:id="rId14" imgW="5642640" imgH="120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8693"/>
                      <a:stretch>
                        <a:fillRect/>
                      </a:stretch>
                    </p:blipFill>
                    <p:spPr bwMode="auto">
                      <a:xfrm>
                        <a:off x="4427538" y="3843470"/>
                        <a:ext cx="2808287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2" name="Object 8"/>
          <p:cNvGraphicFramePr>
            <a:graphicFrameLocks noChangeAspect="1"/>
          </p:cNvGraphicFramePr>
          <p:nvPr/>
        </p:nvGraphicFramePr>
        <p:xfrm>
          <a:off x="900113" y="5157192"/>
          <a:ext cx="2808287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2" name="Document" r:id="rId17" imgW="5642640" imgH="1202040" progId="Word.Document.8">
                  <p:embed/>
                </p:oleObj>
              </mc:Choice>
              <mc:Fallback>
                <p:oleObj name="Document" r:id="rId17" imgW="5642640" imgH="120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8693"/>
                      <a:stretch>
                        <a:fillRect/>
                      </a:stretch>
                    </p:blipFill>
                    <p:spPr bwMode="auto">
                      <a:xfrm>
                        <a:off x="900113" y="5157192"/>
                        <a:ext cx="2808287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3" name="Object 9"/>
          <p:cNvGraphicFramePr>
            <a:graphicFrameLocks noChangeAspect="1"/>
          </p:cNvGraphicFramePr>
          <p:nvPr/>
        </p:nvGraphicFramePr>
        <p:xfrm>
          <a:off x="4427538" y="5157192"/>
          <a:ext cx="2808287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3" name="Document" r:id="rId20" imgW="5642640" imgH="1202040" progId="Word.Document.8">
                  <p:embed/>
                </p:oleObj>
              </mc:Choice>
              <mc:Fallback>
                <p:oleObj name="Document" r:id="rId20" imgW="5642640" imgH="120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8693"/>
                      <a:stretch>
                        <a:fillRect/>
                      </a:stretch>
                    </p:blipFill>
                    <p:spPr bwMode="auto">
                      <a:xfrm>
                        <a:off x="4427538" y="5157192"/>
                        <a:ext cx="2808287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468313" y="899899"/>
            <a:ext cx="8372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>
                <a:solidFill>
                  <a:srgbClr val="003366"/>
                </a:solidFill>
              </a:rPr>
              <a:t>Represente números seguintes em </a:t>
            </a:r>
            <a:r>
              <a:rPr lang="pt-PT" u="none" dirty="0">
                <a:solidFill>
                  <a:srgbClr val="A50021"/>
                </a:solidFill>
              </a:rPr>
              <a:t>sinal e módulo</a:t>
            </a:r>
            <a:r>
              <a:rPr lang="pt-PT" u="none" dirty="0">
                <a:solidFill>
                  <a:srgbClr val="003366"/>
                </a:solidFill>
              </a:rPr>
              <a:t>, </a:t>
            </a:r>
            <a:r>
              <a:rPr lang="pt-PT" u="none" dirty="0">
                <a:solidFill>
                  <a:srgbClr val="A50021"/>
                </a:solidFill>
              </a:rPr>
              <a:t>complemento para 1</a:t>
            </a:r>
            <a:r>
              <a:rPr lang="pt-PT" u="none" dirty="0">
                <a:solidFill>
                  <a:srgbClr val="003366"/>
                </a:solidFill>
              </a:rPr>
              <a:t> e </a:t>
            </a:r>
            <a:r>
              <a:rPr lang="pt-PT" u="none" dirty="0">
                <a:solidFill>
                  <a:srgbClr val="A50021"/>
                </a:solidFill>
              </a:rPr>
              <a:t>complemento para 2</a:t>
            </a:r>
            <a:r>
              <a:rPr lang="pt-PT" u="none" dirty="0">
                <a:solidFill>
                  <a:srgbClr val="003366"/>
                </a:solidFill>
              </a:rPr>
              <a:t> com 8 bits: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59755" name="Text Box 11"/>
          <p:cNvSpPr txBox="1">
            <a:spLocks noChangeArrowheads="1"/>
          </p:cNvSpPr>
          <p:nvPr/>
        </p:nvSpPr>
        <p:spPr bwMode="auto">
          <a:xfrm>
            <a:off x="3276600" y="1484784"/>
            <a:ext cx="25346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 smtClean="0"/>
              <a:t>39</a:t>
            </a:r>
            <a:r>
              <a:rPr lang="pt-PT" u="none" baseline="-25000" dirty="0" smtClean="0"/>
              <a:t>10</a:t>
            </a:r>
            <a:r>
              <a:rPr lang="pt-PT" u="none" dirty="0"/>
              <a:t>		-</a:t>
            </a:r>
            <a:r>
              <a:rPr lang="pt-PT" u="none" dirty="0" smtClean="0"/>
              <a:t>22</a:t>
            </a:r>
            <a:r>
              <a:rPr lang="pt-PT" u="none" baseline="-25000" dirty="0" smtClean="0"/>
              <a:t>10</a:t>
            </a:r>
            <a:endParaRPr lang="en-US" u="none" baseline="-25000" dirty="0"/>
          </a:p>
        </p:txBody>
      </p:sp>
    </p:spTree>
    <p:extLst>
      <p:ext uri="{BB962C8B-B14F-4D97-AF65-F5344CB8AC3E}">
        <p14:creationId xmlns:p14="http://schemas.microsoft.com/office/powerpoint/2010/main" val="417975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900" decel="100000" fill="hold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WordArt 2"/>
          <p:cNvSpPr>
            <a:spLocks noChangeArrowheads="1" noChangeShapeType="1" noTextEdit="1"/>
          </p:cNvSpPr>
          <p:nvPr/>
        </p:nvSpPr>
        <p:spPr bwMode="auto">
          <a:xfrm>
            <a:off x="468312" y="188640"/>
            <a:ext cx="3743648" cy="45429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Exercícios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47997" y="2348880"/>
            <a:ext cx="8372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Os números seguintes são escritos em complemento para 2. Represente-os em complemento para 1 com 8 bits.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896269" y="2985919"/>
            <a:ext cx="27494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 smtClean="0"/>
              <a:t>001011</a:t>
            </a:r>
            <a:r>
              <a:rPr lang="pt-PT" u="none" dirty="0"/>
              <a:t>		</a:t>
            </a:r>
            <a:r>
              <a:rPr lang="pt-PT" u="none" dirty="0" smtClean="0"/>
              <a:t>110111</a:t>
            </a:r>
            <a:endParaRPr lang="en-US" u="none" baseline="-25000" dirty="0"/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447997" y="3717032"/>
            <a:ext cx="83724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 smtClean="0">
                <a:solidFill>
                  <a:srgbClr val="003366"/>
                </a:solidFill>
              </a:rPr>
              <a:t>Exprima nos sistemas decimal, binário e hexadecimal o valor da maior quantidade inteira não negativa que pode representar num registo com capacidade de armazenamento de 2 algarismos octais.</a:t>
            </a:r>
            <a:endParaRPr lang="pt-PT" dirty="0">
              <a:solidFill>
                <a:srgbClr val="00336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7544" y="836712"/>
            <a:ext cx="83004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rgbClr val="003366"/>
                </a:solidFill>
              </a:rPr>
              <a:t>Quantos bits de informação se pode armazenar numa </a:t>
            </a:r>
            <a:r>
              <a:rPr lang="pt-PT" i="1" dirty="0">
                <a:solidFill>
                  <a:srgbClr val="003366"/>
                </a:solidFill>
              </a:rPr>
              <a:t>pen </a:t>
            </a:r>
            <a:r>
              <a:rPr lang="pt-PT" dirty="0">
                <a:solidFill>
                  <a:srgbClr val="003366"/>
                </a:solidFill>
              </a:rPr>
              <a:t>de </a:t>
            </a:r>
            <a:r>
              <a:rPr lang="pt-PT" dirty="0" smtClean="0">
                <a:solidFill>
                  <a:srgbClr val="003366"/>
                </a:solidFill>
              </a:rPr>
              <a:t>16 </a:t>
            </a:r>
            <a:r>
              <a:rPr lang="pt-PT" dirty="0">
                <a:solidFill>
                  <a:srgbClr val="003366"/>
                </a:solidFill>
              </a:rPr>
              <a:t>GB?</a:t>
            </a:r>
          </a:p>
          <a:p>
            <a:endParaRPr lang="pt-PT" dirty="0" smtClean="0">
              <a:solidFill>
                <a:srgbClr val="003366"/>
              </a:solidFill>
            </a:endParaRPr>
          </a:p>
          <a:p>
            <a:r>
              <a:rPr lang="pt-PT" dirty="0" smtClean="0">
                <a:solidFill>
                  <a:srgbClr val="003366"/>
                </a:solidFill>
              </a:rPr>
              <a:t>Quantas </a:t>
            </a:r>
            <a:r>
              <a:rPr lang="pt-PT" dirty="0">
                <a:solidFill>
                  <a:srgbClr val="003366"/>
                </a:solidFill>
              </a:rPr>
              <a:t>fotos digitais seria possível quardar </a:t>
            </a:r>
            <a:r>
              <a:rPr lang="pt-PT">
                <a:solidFill>
                  <a:srgbClr val="003366"/>
                </a:solidFill>
              </a:rPr>
              <a:t>numa </a:t>
            </a:r>
            <a:r>
              <a:rPr lang="pt-PT" i="1" smtClean="0">
                <a:solidFill>
                  <a:srgbClr val="003366"/>
                </a:solidFill>
              </a:rPr>
              <a:t>pen </a:t>
            </a:r>
            <a:r>
              <a:rPr lang="pt-PT" dirty="0" smtClean="0">
                <a:solidFill>
                  <a:srgbClr val="003366"/>
                </a:solidFill>
              </a:rPr>
              <a:t>de </a:t>
            </a:r>
            <a:r>
              <a:rPr lang="pt-PT" dirty="0" smtClean="0">
                <a:solidFill>
                  <a:srgbClr val="003366"/>
                </a:solidFill>
              </a:rPr>
              <a:t>8 </a:t>
            </a:r>
            <a:r>
              <a:rPr lang="pt-PT" dirty="0">
                <a:solidFill>
                  <a:srgbClr val="003366"/>
                </a:solidFill>
              </a:rPr>
              <a:t>GB se cada foto ocupasse 4000 x 3000 </a:t>
            </a:r>
            <a:r>
              <a:rPr lang="pt-PT" i="1" dirty="0">
                <a:solidFill>
                  <a:srgbClr val="003366"/>
                </a:solidFill>
              </a:rPr>
              <a:t>píxeis </a:t>
            </a:r>
            <a:r>
              <a:rPr lang="pt-PT" dirty="0">
                <a:solidFill>
                  <a:srgbClr val="003366"/>
                </a:solidFill>
              </a:rPr>
              <a:t>e cada </a:t>
            </a:r>
            <a:r>
              <a:rPr lang="pt-PT" i="1" dirty="0">
                <a:solidFill>
                  <a:srgbClr val="003366"/>
                </a:solidFill>
              </a:rPr>
              <a:t>píxel</a:t>
            </a:r>
            <a:r>
              <a:rPr lang="pt-PT" dirty="0">
                <a:solidFill>
                  <a:srgbClr val="003366"/>
                </a:solidFill>
              </a:rPr>
              <a:t> fosse representado por 24 bits? </a:t>
            </a:r>
          </a:p>
          <a:p>
            <a:endParaRPr lang="pt-PT" dirty="0">
              <a:solidFill>
                <a:srgbClr val="003366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67544" y="5014917"/>
            <a:ext cx="8372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dirty="0">
                <a:solidFill>
                  <a:srgbClr val="003366"/>
                </a:solidFill>
              </a:rPr>
              <a:t>Assumindo que a quantidade seguinte está codificada em complemento para 2 indique o seu equivalente decimal: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699792" y="5725705"/>
            <a:ext cx="30311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 smtClean="0"/>
              <a:t>1111111111111111111111001</a:t>
            </a:r>
            <a:endParaRPr lang="en-US" u="none" baseline="-25000" dirty="0"/>
          </a:p>
        </p:txBody>
      </p:sp>
    </p:spTree>
    <p:extLst>
      <p:ext uri="{BB962C8B-B14F-4D97-AF65-F5344CB8AC3E}">
        <p14:creationId xmlns:p14="http://schemas.microsoft.com/office/powerpoint/2010/main" val="19992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9" name="Text Box 35"/>
          <p:cNvSpPr txBox="1">
            <a:spLocks noChangeArrowheads="1"/>
          </p:cNvSpPr>
          <p:nvPr/>
        </p:nvSpPr>
        <p:spPr bwMode="auto">
          <a:xfrm>
            <a:off x="447675" y="1772816"/>
            <a:ext cx="8372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003366"/>
                </a:solidFill>
              </a:rPr>
              <a:t>Represente os seguintes números nos códigos BCD natural, AIKEN, BCD de excesso 3 e no código de Gray.</a:t>
            </a:r>
            <a:endParaRPr lang="en-US">
              <a:solidFill>
                <a:srgbClr val="003366"/>
              </a:solidFill>
            </a:endParaRPr>
          </a:p>
        </p:txBody>
      </p:sp>
      <p:sp>
        <p:nvSpPr>
          <p:cNvPr id="31780" name="Text Box 36"/>
          <p:cNvSpPr txBox="1">
            <a:spLocks noChangeArrowheads="1"/>
          </p:cNvSpPr>
          <p:nvPr/>
        </p:nvSpPr>
        <p:spPr bwMode="auto">
          <a:xfrm>
            <a:off x="611188" y="2493541"/>
            <a:ext cx="796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800000"/>
                </a:solidFill>
              </a:rPr>
              <a:t> 108</a:t>
            </a:r>
            <a:r>
              <a:rPr lang="pt-PT" baseline="-25000">
                <a:solidFill>
                  <a:srgbClr val="800000"/>
                </a:solidFill>
              </a:rPr>
              <a:t>10</a:t>
            </a:r>
            <a:endParaRPr lang="en-US" baseline="-25000">
              <a:solidFill>
                <a:srgbClr val="800000"/>
              </a:solidFill>
            </a:endParaRPr>
          </a:p>
        </p:txBody>
      </p:sp>
      <p:sp>
        <p:nvSpPr>
          <p:cNvPr id="31781" name="Text Box 37"/>
          <p:cNvSpPr txBox="1">
            <a:spLocks noChangeArrowheads="1"/>
          </p:cNvSpPr>
          <p:nvPr/>
        </p:nvSpPr>
        <p:spPr bwMode="auto">
          <a:xfrm>
            <a:off x="1692275" y="2493541"/>
            <a:ext cx="24257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solidFill>
                  <a:srgbClr val="003300"/>
                </a:solidFill>
              </a:rPr>
              <a:t>= 000100001000</a:t>
            </a:r>
            <a:r>
              <a:rPr lang="pt-PT" baseline="-25000" dirty="0">
                <a:solidFill>
                  <a:srgbClr val="003300"/>
                </a:solidFill>
              </a:rPr>
              <a:t>BCD</a:t>
            </a:r>
            <a:r>
              <a:rPr lang="pt-PT" dirty="0">
                <a:solidFill>
                  <a:srgbClr val="003300"/>
                </a:solidFill>
              </a:rPr>
              <a:t> </a:t>
            </a:r>
          </a:p>
          <a:p>
            <a:r>
              <a:rPr lang="pt-PT" dirty="0">
                <a:solidFill>
                  <a:srgbClr val="003300"/>
                </a:solidFill>
              </a:rPr>
              <a:t>= 000100001110</a:t>
            </a:r>
            <a:r>
              <a:rPr lang="pt-PT" baseline="-25000" dirty="0">
                <a:solidFill>
                  <a:srgbClr val="003300"/>
                </a:solidFill>
              </a:rPr>
              <a:t>AIKEN</a:t>
            </a:r>
            <a:r>
              <a:rPr lang="pt-PT" dirty="0">
                <a:solidFill>
                  <a:srgbClr val="003300"/>
                </a:solidFill>
              </a:rPr>
              <a:t> </a:t>
            </a:r>
          </a:p>
          <a:p>
            <a:r>
              <a:rPr lang="pt-PT" dirty="0">
                <a:solidFill>
                  <a:srgbClr val="003300"/>
                </a:solidFill>
              </a:rPr>
              <a:t>= 010000111011</a:t>
            </a:r>
            <a:r>
              <a:rPr lang="pt-PT" baseline="-25000" dirty="0">
                <a:solidFill>
                  <a:srgbClr val="003300"/>
                </a:solidFill>
              </a:rPr>
              <a:t>XS3</a:t>
            </a:r>
            <a:r>
              <a:rPr lang="pt-PT" dirty="0">
                <a:solidFill>
                  <a:srgbClr val="003300"/>
                </a:solidFill>
              </a:rPr>
              <a:t> </a:t>
            </a:r>
          </a:p>
          <a:p>
            <a:r>
              <a:rPr lang="pt-PT" dirty="0">
                <a:solidFill>
                  <a:srgbClr val="003300"/>
                </a:solidFill>
              </a:rPr>
              <a:t>= 1101100</a:t>
            </a:r>
            <a:r>
              <a:rPr lang="pt-PT" baseline="-25000" dirty="0">
                <a:solidFill>
                  <a:srgbClr val="003300"/>
                </a:solidFill>
              </a:rPr>
              <a:t>2</a:t>
            </a:r>
            <a:r>
              <a:rPr lang="pt-PT" dirty="0">
                <a:solidFill>
                  <a:srgbClr val="003300"/>
                </a:solidFill>
              </a:rPr>
              <a:t> </a:t>
            </a:r>
          </a:p>
          <a:p>
            <a:r>
              <a:rPr lang="pt-PT" dirty="0">
                <a:solidFill>
                  <a:srgbClr val="003300"/>
                </a:solidFill>
              </a:rPr>
              <a:t>= 1011010</a:t>
            </a:r>
            <a:r>
              <a:rPr lang="pt-PT" baseline="-25000" dirty="0">
                <a:solidFill>
                  <a:srgbClr val="003300"/>
                </a:solidFill>
              </a:rPr>
              <a:t>GRAY</a:t>
            </a:r>
            <a:endParaRPr lang="en-US" baseline="-25000" dirty="0">
              <a:solidFill>
                <a:srgbClr val="003300"/>
              </a:solidFill>
            </a:endParaRPr>
          </a:p>
        </p:txBody>
      </p: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4940300" y="2507829"/>
            <a:ext cx="522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800000"/>
                </a:solidFill>
              </a:rPr>
              <a:t>33</a:t>
            </a:r>
            <a:r>
              <a:rPr lang="pt-PT" baseline="-25000">
                <a:solidFill>
                  <a:srgbClr val="800000"/>
                </a:solidFill>
              </a:rPr>
              <a:t>8</a:t>
            </a:r>
            <a:endParaRPr lang="en-US" baseline="-25000">
              <a:solidFill>
                <a:srgbClr val="800000"/>
              </a:solidFill>
            </a:endParaRPr>
          </a:p>
        </p:txBody>
      </p: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5940425" y="2507829"/>
            <a:ext cx="19177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003300"/>
                </a:solidFill>
              </a:rPr>
              <a:t>=27</a:t>
            </a:r>
            <a:r>
              <a:rPr lang="pt-PT" baseline="-25000">
                <a:solidFill>
                  <a:srgbClr val="003300"/>
                </a:solidFill>
              </a:rPr>
              <a:t>10</a:t>
            </a:r>
          </a:p>
          <a:p>
            <a:r>
              <a:rPr lang="pt-PT">
                <a:solidFill>
                  <a:srgbClr val="003300"/>
                </a:solidFill>
              </a:rPr>
              <a:t>= 00100111</a:t>
            </a:r>
            <a:r>
              <a:rPr lang="pt-PT" baseline="-25000">
                <a:solidFill>
                  <a:srgbClr val="003300"/>
                </a:solidFill>
              </a:rPr>
              <a:t>BCD</a:t>
            </a:r>
            <a:r>
              <a:rPr lang="pt-PT">
                <a:solidFill>
                  <a:srgbClr val="003300"/>
                </a:solidFill>
              </a:rPr>
              <a:t> </a:t>
            </a:r>
          </a:p>
          <a:p>
            <a:r>
              <a:rPr lang="pt-PT">
                <a:solidFill>
                  <a:srgbClr val="003300"/>
                </a:solidFill>
              </a:rPr>
              <a:t>= 00101101</a:t>
            </a:r>
            <a:r>
              <a:rPr lang="pt-PT" baseline="-25000">
                <a:solidFill>
                  <a:srgbClr val="003300"/>
                </a:solidFill>
              </a:rPr>
              <a:t>AIKEN</a:t>
            </a:r>
            <a:r>
              <a:rPr lang="pt-PT">
                <a:solidFill>
                  <a:srgbClr val="003300"/>
                </a:solidFill>
              </a:rPr>
              <a:t> </a:t>
            </a:r>
          </a:p>
          <a:p>
            <a:r>
              <a:rPr lang="pt-PT">
                <a:solidFill>
                  <a:srgbClr val="003300"/>
                </a:solidFill>
              </a:rPr>
              <a:t>= 01011010</a:t>
            </a:r>
            <a:r>
              <a:rPr lang="pt-PT" baseline="-25000">
                <a:solidFill>
                  <a:srgbClr val="003300"/>
                </a:solidFill>
              </a:rPr>
              <a:t>XS3</a:t>
            </a:r>
            <a:r>
              <a:rPr lang="pt-PT">
                <a:solidFill>
                  <a:srgbClr val="003300"/>
                </a:solidFill>
              </a:rPr>
              <a:t> </a:t>
            </a:r>
          </a:p>
          <a:p>
            <a:r>
              <a:rPr lang="pt-PT">
                <a:solidFill>
                  <a:srgbClr val="003300"/>
                </a:solidFill>
              </a:rPr>
              <a:t>= 011011</a:t>
            </a:r>
            <a:r>
              <a:rPr lang="pt-PT" baseline="-25000">
                <a:solidFill>
                  <a:srgbClr val="003300"/>
                </a:solidFill>
              </a:rPr>
              <a:t>2</a:t>
            </a:r>
            <a:r>
              <a:rPr lang="pt-PT">
                <a:solidFill>
                  <a:srgbClr val="003300"/>
                </a:solidFill>
              </a:rPr>
              <a:t> </a:t>
            </a:r>
          </a:p>
          <a:p>
            <a:r>
              <a:rPr lang="pt-PT">
                <a:solidFill>
                  <a:srgbClr val="003300"/>
                </a:solidFill>
              </a:rPr>
              <a:t>= 010110</a:t>
            </a:r>
            <a:r>
              <a:rPr lang="pt-PT" baseline="-25000">
                <a:solidFill>
                  <a:srgbClr val="003300"/>
                </a:solidFill>
              </a:rPr>
              <a:t>GRAY</a:t>
            </a:r>
            <a:endParaRPr lang="en-US" baseline="-25000">
              <a:solidFill>
                <a:srgbClr val="003300"/>
              </a:solidFill>
            </a:endParaRPr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592138" y="5248300"/>
            <a:ext cx="636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>
                <a:solidFill>
                  <a:srgbClr val="003366"/>
                </a:solidFill>
              </a:rPr>
              <a:t>Determine a distância de </a:t>
            </a:r>
            <a:r>
              <a:rPr lang="pt-PT" dirty="0" err="1">
                <a:solidFill>
                  <a:srgbClr val="003366"/>
                </a:solidFill>
              </a:rPr>
              <a:t>Hamming</a:t>
            </a:r>
            <a:r>
              <a:rPr lang="pt-PT" dirty="0">
                <a:solidFill>
                  <a:srgbClr val="003366"/>
                </a:solidFill>
              </a:rPr>
              <a:t> entre palavras seguintes:</a:t>
            </a:r>
            <a:endParaRPr lang="en-US" dirty="0">
              <a:solidFill>
                <a:srgbClr val="003366"/>
              </a:solidFill>
            </a:endParaRPr>
          </a:p>
        </p:txBody>
      </p:sp>
      <p:sp>
        <p:nvSpPr>
          <p:cNvPr id="31785" name="Text Box 41"/>
          <p:cNvSpPr txBox="1">
            <a:spLocks noChangeArrowheads="1"/>
          </p:cNvSpPr>
          <p:nvPr/>
        </p:nvSpPr>
        <p:spPr bwMode="auto">
          <a:xfrm>
            <a:off x="1743075" y="5608662"/>
            <a:ext cx="170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 smtClean="0">
                <a:solidFill>
                  <a:srgbClr val="A50021"/>
                </a:solidFill>
              </a:rPr>
              <a:t>011010101011</a:t>
            </a:r>
            <a:endParaRPr lang="en-US" dirty="0">
              <a:solidFill>
                <a:srgbClr val="A50021"/>
              </a:solidFill>
            </a:endParaRPr>
          </a:p>
        </p:txBody>
      </p:sp>
      <p:sp>
        <p:nvSpPr>
          <p:cNvPr id="31786" name="Text Box 42"/>
          <p:cNvSpPr txBox="1">
            <a:spLocks noChangeArrowheads="1"/>
          </p:cNvSpPr>
          <p:nvPr/>
        </p:nvSpPr>
        <p:spPr bwMode="auto">
          <a:xfrm>
            <a:off x="1763713" y="5870600"/>
            <a:ext cx="170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>
                <a:solidFill>
                  <a:srgbClr val="A50021"/>
                </a:solidFill>
              </a:rPr>
              <a:t>000010101011</a:t>
            </a:r>
            <a:endParaRPr lang="en-US">
              <a:solidFill>
                <a:srgbClr val="A50021"/>
              </a:solidFill>
            </a:endParaRPr>
          </a:p>
        </p:txBody>
      </p:sp>
      <p:sp>
        <p:nvSpPr>
          <p:cNvPr id="31787" name="Text Box 43"/>
          <p:cNvSpPr txBox="1">
            <a:spLocks noChangeArrowheads="1"/>
          </p:cNvSpPr>
          <p:nvPr/>
        </p:nvSpPr>
        <p:spPr bwMode="auto">
          <a:xfrm>
            <a:off x="4211638" y="5732487"/>
            <a:ext cx="50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dirty="0"/>
              <a:t>= </a:t>
            </a:r>
            <a:r>
              <a:rPr lang="pt-PT" dirty="0" smtClean="0"/>
              <a:t>2</a:t>
            </a:r>
            <a:endParaRPr lang="en-US" dirty="0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68313" y="980728"/>
            <a:ext cx="8372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 dirty="0" smtClean="0">
                <a:solidFill>
                  <a:srgbClr val="003366"/>
                </a:solidFill>
              </a:rPr>
              <a:t>Quantos bit são necessários para codificar em BCD o valor 123456</a:t>
            </a:r>
            <a:r>
              <a:rPr lang="pt-PT" u="none" baseline="-25000" dirty="0" smtClean="0">
                <a:solidFill>
                  <a:srgbClr val="003366"/>
                </a:solidFill>
              </a:rPr>
              <a:t>10</a:t>
            </a:r>
            <a:r>
              <a:rPr lang="pt-PT" u="none" dirty="0" smtClean="0">
                <a:solidFill>
                  <a:srgbClr val="003366"/>
                </a:solidFill>
              </a:rPr>
              <a:t>? Este código é ponderado? É autocomplementar?</a:t>
            </a:r>
            <a:endParaRPr lang="en-US" u="none" dirty="0">
              <a:solidFill>
                <a:srgbClr val="003366"/>
              </a:solidFill>
            </a:endParaRPr>
          </a:p>
        </p:txBody>
      </p:sp>
      <p:sp>
        <p:nvSpPr>
          <p:cNvPr id="14" name="WordArt 2"/>
          <p:cNvSpPr>
            <a:spLocks noChangeArrowheads="1" noChangeShapeType="1" noTextEdit="1"/>
          </p:cNvSpPr>
          <p:nvPr/>
        </p:nvSpPr>
        <p:spPr bwMode="auto">
          <a:xfrm>
            <a:off x="468312" y="188640"/>
            <a:ext cx="3743648" cy="45429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Exercícios (</a:t>
            </a:r>
            <a:r>
              <a:rPr lang="pt-PT" sz="3600" u="none" kern="10" dirty="0" err="1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579214" y="4437112"/>
            <a:ext cx="82409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rgbClr val="003366"/>
                </a:solidFill>
              </a:rPr>
              <a:t>Prove que um número em complemento para 2 pode ser representado com </a:t>
            </a:r>
            <a:r>
              <a:rPr lang="pt-PT" u="sng" dirty="0" smtClean="0">
                <a:solidFill>
                  <a:srgbClr val="003366"/>
                </a:solidFill>
              </a:rPr>
              <a:t>mais bits</a:t>
            </a:r>
            <a:r>
              <a:rPr lang="pt-PT" dirty="0" smtClean="0">
                <a:solidFill>
                  <a:srgbClr val="003366"/>
                </a:solidFill>
              </a:rPr>
              <a:t> através de extensão do bit de sinal.</a:t>
            </a:r>
            <a:endParaRPr lang="en-US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85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7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7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31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17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decel="100000" fill="hold"/>
                                        <p:tgtEl>
                                          <p:spTgt spid="31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1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79" grpId="0"/>
      <p:bldP spid="31780" grpId="0"/>
      <p:bldP spid="31781" grpId="0"/>
      <p:bldP spid="31782" grpId="0"/>
      <p:bldP spid="31783" grpId="0"/>
      <p:bldP spid="31784" grpId="0"/>
      <p:bldP spid="31785" grpId="0"/>
      <p:bldP spid="31786" grpId="0"/>
      <p:bldP spid="31787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136136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Adição de números em bases 8 e 16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899592" y="1259468"/>
            <a:ext cx="12602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graphicFrame>
        <p:nvGraphicFramePr>
          <p:cNvPr id="153612" name="Object 12"/>
          <p:cNvGraphicFramePr>
            <a:graphicFrameLocks noChangeAspect="1"/>
          </p:cNvGraphicFramePr>
          <p:nvPr/>
        </p:nvGraphicFramePr>
        <p:xfrm>
          <a:off x="2052638" y="1917254"/>
          <a:ext cx="1589087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66" name="Document" r:id="rId5" imgW="5630549" imgH="1202260" progId="Word.Document.8">
                  <p:embed/>
                </p:oleObj>
              </mc:Choice>
              <mc:Fallback>
                <p:oleObj name="Document" r:id="rId5" imgW="5630549" imgH="12022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559"/>
                      <a:stretch>
                        <a:fillRect/>
                      </a:stretch>
                    </p:blipFill>
                    <p:spPr bwMode="auto">
                      <a:xfrm>
                        <a:off x="2052638" y="1917254"/>
                        <a:ext cx="1589087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4205288" y="1917254"/>
          <a:ext cx="1589087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67" name="Document" r:id="rId8" imgW="5630549" imgH="1202260" progId="Word.Document.8">
                  <p:embed/>
                </p:oleObj>
              </mc:Choice>
              <mc:Fallback>
                <p:oleObj name="Document" r:id="rId8" imgW="5630549" imgH="12022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559"/>
                      <a:stretch>
                        <a:fillRect/>
                      </a:stretch>
                    </p:blipFill>
                    <p:spPr bwMode="auto">
                      <a:xfrm>
                        <a:off x="4205288" y="1917254"/>
                        <a:ext cx="1589087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755576" y="2204864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006600"/>
                </a:solidFill>
              </a:rPr>
              <a:t>base 8</a:t>
            </a:r>
            <a:endParaRPr lang="en-US" u="none" dirty="0">
              <a:solidFill>
                <a:srgbClr val="006600"/>
              </a:solidFill>
            </a:endParaRPr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2052638" y="3995837"/>
          <a:ext cx="1589087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68" name="Document" r:id="rId11" imgW="5630549" imgH="1202260" progId="Word.Document.8">
                  <p:embed/>
                </p:oleObj>
              </mc:Choice>
              <mc:Fallback>
                <p:oleObj name="Document" r:id="rId11" imgW="5630549" imgH="12022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559"/>
                      <a:stretch>
                        <a:fillRect/>
                      </a:stretch>
                    </p:blipFill>
                    <p:spPr bwMode="auto">
                      <a:xfrm>
                        <a:off x="2052638" y="3995837"/>
                        <a:ext cx="1589087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4205288" y="3995837"/>
          <a:ext cx="1589087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69" name="Document" r:id="rId14" imgW="5630549" imgH="1202260" progId="Word.Document.8">
                  <p:embed/>
                </p:oleObj>
              </mc:Choice>
              <mc:Fallback>
                <p:oleObj name="Document" r:id="rId14" imgW="5630549" imgH="12022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559"/>
                      <a:stretch>
                        <a:fillRect/>
                      </a:stretch>
                    </p:blipFill>
                    <p:spPr bwMode="auto">
                      <a:xfrm>
                        <a:off x="4205288" y="3995837"/>
                        <a:ext cx="1589087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755576" y="4283447"/>
            <a:ext cx="10054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006600"/>
                </a:solidFill>
              </a:rPr>
              <a:t>base 16</a:t>
            </a:r>
            <a:endParaRPr lang="en-US" u="none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89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WordArt 2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6840537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Subtração de números binários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11188" y="1449388"/>
            <a:ext cx="2355850" cy="1766887"/>
            <a:chOff x="385" y="913"/>
            <a:chExt cx="1484" cy="1113"/>
          </a:xfrm>
        </p:grpSpPr>
        <p:sp>
          <p:nvSpPr>
            <p:cNvPr id="2057" name="Text Box 4"/>
            <p:cNvSpPr txBox="1">
              <a:spLocks noChangeArrowheads="1"/>
            </p:cNvSpPr>
            <p:nvPr/>
          </p:nvSpPr>
          <p:spPr bwMode="auto">
            <a:xfrm>
              <a:off x="385" y="1276"/>
              <a:ext cx="808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3366"/>
                  </a:solidFill>
                </a:rPr>
                <a:t>0 - 0 =  </a:t>
              </a:r>
              <a:r>
                <a:rPr lang="pt-PT" u="none">
                  <a:solidFill>
                    <a:srgbClr val="996600"/>
                  </a:solidFill>
                </a:rPr>
                <a:t>0</a:t>
              </a:r>
              <a:r>
                <a:rPr lang="pt-PT" u="none">
                  <a:solidFill>
                    <a:srgbClr val="003366"/>
                  </a:solidFill>
                </a:rPr>
                <a:t> </a:t>
              </a:r>
              <a:r>
                <a:rPr lang="pt-PT" u="none">
                  <a:solidFill>
                    <a:srgbClr val="006600"/>
                  </a:solidFill>
                </a:rPr>
                <a:t>0</a:t>
              </a:r>
            </a:p>
            <a:p>
              <a:r>
                <a:rPr lang="pt-PT" u="none">
                  <a:solidFill>
                    <a:srgbClr val="003366"/>
                  </a:solidFill>
                </a:rPr>
                <a:t>0 - 1 =  </a:t>
              </a:r>
              <a:r>
                <a:rPr lang="pt-PT" u="none">
                  <a:solidFill>
                    <a:srgbClr val="996600"/>
                  </a:solidFill>
                </a:rPr>
                <a:t>1</a:t>
              </a:r>
              <a:r>
                <a:rPr lang="pt-PT" u="none">
                  <a:solidFill>
                    <a:srgbClr val="003366"/>
                  </a:solidFill>
                </a:rPr>
                <a:t> </a:t>
              </a:r>
              <a:r>
                <a:rPr lang="pt-PT" u="none">
                  <a:solidFill>
                    <a:srgbClr val="006600"/>
                  </a:solidFill>
                </a:rPr>
                <a:t>1</a:t>
              </a:r>
            </a:p>
            <a:p>
              <a:r>
                <a:rPr lang="pt-PT" u="none">
                  <a:solidFill>
                    <a:srgbClr val="003366"/>
                  </a:solidFill>
                </a:rPr>
                <a:t>1 - 0 =  </a:t>
              </a:r>
              <a:r>
                <a:rPr lang="pt-PT" u="none">
                  <a:solidFill>
                    <a:srgbClr val="996600"/>
                  </a:solidFill>
                </a:rPr>
                <a:t>0</a:t>
              </a:r>
              <a:r>
                <a:rPr lang="pt-PT" u="none">
                  <a:solidFill>
                    <a:srgbClr val="003366"/>
                  </a:solidFill>
                </a:rPr>
                <a:t> </a:t>
              </a:r>
              <a:r>
                <a:rPr lang="pt-PT" u="none">
                  <a:solidFill>
                    <a:srgbClr val="006600"/>
                  </a:solidFill>
                </a:rPr>
                <a:t>1</a:t>
              </a:r>
            </a:p>
            <a:p>
              <a:r>
                <a:rPr lang="pt-PT" u="none">
                  <a:solidFill>
                    <a:srgbClr val="003366"/>
                  </a:solidFill>
                </a:rPr>
                <a:t>1 - 1 =  </a:t>
              </a:r>
              <a:r>
                <a:rPr lang="pt-PT" u="none">
                  <a:solidFill>
                    <a:srgbClr val="996600"/>
                  </a:solidFill>
                </a:rPr>
                <a:t>0</a:t>
              </a:r>
              <a:r>
                <a:rPr lang="pt-PT" u="none">
                  <a:solidFill>
                    <a:srgbClr val="003366"/>
                  </a:solidFill>
                </a:rPr>
                <a:t> </a:t>
              </a:r>
              <a:r>
                <a:rPr lang="pt-PT" u="none">
                  <a:solidFill>
                    <a:srgbClr val="006600"/>
                  </a:solidFill>
                </a:rPr>
                <a:t>0</a:t>
              </a:r>
              <a:endParaRPr lang="en-US" u="none">
                <a:solidFill>
                  <a:srgbClr val="006600"/>
                </a:solidFill>
              </a:endParaRPr>
            </a:p>
          </p:txBody>
        </p:sp>
        <p:sp>
          <p:nvSpPr>
            <p:cNvPr id="2058" name="Text Box 5"/>
            <p:cNvSpPr txBox="1">
              <a:spLocks noChangeArrowheads="1"/>
            </p:cNvSpPr>
            <p:nvPr/>
          </p:nvSpPr>
          <p:spPr bwMode="auto">
            <a:xfrm>
              <a:off x="464" y="913"/>
              <a:ext cx="3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996600"/>
                  </a:solidFill>
                </a:rPr>
                <a:t>b</a:t>
              </a:r>
              <a:r>
                <a:rPr lang="pt-PT" u="none" baseline="-25000">
                  <a:solidFill>
                    <a:srgbClr val="996600"/>
                  </a:solidFill>
                </a:rPr>
                <a:t>out</a:t>
              </a:r>
              <a:endParaRPr lang="en-US" u="none" baseline="-25000">
                <a:solidFill>
                  <a:srgbClr val="996600"/>
                </a:solidFill>
              </a:endParaRPr>
            </a:p>
          </p:txBody>
        </p:sp>
        <p:sp>
          <p:nvSpPr>
            <p:cNvPr id="2059" name="Text Box 6"/>
            <p:cNvSpPr txBox="1">
              <a:spLocks noChangeArrowheads="1"/>
            </p:cNvSpPr>
            <p:nvPr/>
          </p:nvSpPr>
          <p:spPr bwMode="auto">
            <a:xfrm>
              <a:off x="1161" y="913"/>
              <a:ext cx="7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PT" u="none">
                  <a:solidFill>
                    <a:srgbClr val="006600"/>
                  </a:solidFill>
                </a:rPr>
                <a:t>diferença</a:t>
              </a:r>
              <a:endParaRPr lang="en-US" u="none">
                <a:solidFill>
                  <a:srgbClr val="006600"/>
                </a:solidFill>
              </a:endParaRPr>
            </a:p>
          </p:txBody>
        </p:sp>
        <p:sp>
          <p:nvSpPr>
            <p:cNvPr id="2060" name="Freeform 7"/>
            <p:cNvSpPr>
              <a:spLocks/>
            </p:cNvSpPr>
            <p:nvPr/>
          </p:nvSpPr>
          <p:spPr bwMode="auto">
            <a:xfrm>
              <a:off x="1157" y="1140"/>
              <a:ext cx="272" cy="136"/>
            </a:xfrm>
            <a:custGeom>
              <a:avLst/>
              <a:gdLst>
                <a:gd name="T0" fmla="*/ 272 w 272"/>
                <a:gd name="T1" fmla="*/ 0 h 136"/>
                <a:gd name="T2" fmla="*/ 45 w 272"/>
                <a:gd name="T3" fmla="*/ 45 h 136"/>
                <a:gd name="T4" fmla="*/ 0 w 272"/>
                <a:gd name="T5" fmla="*/ 136 h 136"/>
                <a:gd name="T6" fmla="*/ 0 60000 65536"/>
                <a:gd name="T7" fmla="*/ 0 60000 65536"/>
                <a:gd name="T8" fmla="*/ 0 60000 65536"/>
                <a:gd name="T9" fmla="*/ 0 w 272"/>
                <a:gd name="T10" fmla="*/ 0 h 136"/>
                <a:gd name="T11" fmla="*/ 272 w 272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2" h="136">
                  <a:moveTo>
                    <a:pt x="272" y="0"/>
                  </a:moveTo>
                  <a:cubicBezTo>
                    <a:pt x="181" y="11"/>
                    <a:pt x="90" y="22"/>
                    <a:pt x="45" y="45"/>
                  </a:cubicBezTo>
                  <a:cubicBezTo>
                    <a:pt x="0" y="68"/>
                    <a:pt x="0" y="102"/>
                    <a:pt x="0" y="136"/>
                  </a:cubicBezTo>
                </a:path>
              </a:pathLst>
            </a:custGeom>
            <a:noFill/>
            <a:ln w="9525">
              <a:solidFill>
                <a:srgbClr val="0066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1" name="Freeform 8"/>
            <p:cNvSpPr>
              <a:spLocks/>
            </p:cNvSpPr>
            <p:nvPr/>
          </p:nvSpPr>
          <p:spPr bwMode="auto">
            <a:xfrm>
              <a:off x="640" y="1164"/>
              <a:ext cx="379" cy="136"/>
            </a:xfrm>
            <a:custGeom>
              <a:avLst/>
              <a:gdLst>
                <a:gd name="T0" fmla="*/ 0 w 379"/>
                <a:gd name="T1" fmla="*/ 0 h 136"/>
                <a:gd name="T2" fmla="*/ 318 w 379"/>
                <a:gd name="T3" fmla="*/ 46 h 136"/>
                <a:gd name="T4" fmla="*/ 363 w 379"/>
                <a:gd name="T5" fmla="*/ 136 h 136"/>
                <a:gd name="T6" fmla="*/ 0 60000 65536"/>
                <a:gd name="T7" fmla="*/ 0 60000 65536"/>
                <a:gd name="T8" fmla="*/ 0 60000 65536"/>
                <a:gd name="T9" fmla="*/ 0 w 379"/>
                <a:gd name="T10" fmla="*/ 0 h 136"/>
                <a:gd name="T11" fmla="*/ 379 w 379"/>
                <a:gd name="T12" fmla="*/ 136 h 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9" h="136">
                  <a:moveTo>
                    <a:pt x="0" y="0"/>
                  </a:moveTo>
                  <a:cubicBezTo>
                    <a:pt x="128" y="11"/>
                    <a:pt x="257" y="23"/>
                    <a:pt x="318" y="46"/>
                  </a:cubicBezTo>
                  <a:cubicBezTo>
                    <a:pt x="379" y="69"/>
                    <a:pt x="371" y="102"/>
                    <a:pt x="363" y="136"/>
                  </a:cubicBezTo>
                </a:path>
              </a:pathLst>
            </a:custGeom>
            <a:noFill/>
            <a:ln w="9525">
              <a:solidFill>
                <a:srgbClr val="996600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54633" name="Object 9"/>
          <p:cNvGraphicFramePr>
            <a:graphicFrameLocks noChangeAspect="1"/>
          </p:cNvGraphicFramePr>
          <p:nvPr/>
        </p:nvGraphicFramePr>
        <p:xfrm>
          <a:off x="5148263" y="1341438"/>
          <a:ext cx="2592387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43" name="Document" r:id="rId5" imgW="5630040" imgH="1828800" progId="Word.Document.8">
                  <p:embed/>
                </p:oleObj>
              </mc:Choice>
              <mc:Fallback>
                <p:oleObj name="Document" r:id="rId5" imgW="5630040" imgH="1828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63939"/>
                      <a:stretch>
                        <a:fillRect/>
                      </a:stretch>
                    </p:blipFill>
                    <p:spPr bwMode="auto">
                      <a:xfrm>
                        <a:off x="5148263" y="1341438"/>
                        <a:ext cx="2592387" cy="233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5" name="Text Box 11"/>
          <p:cNvSpPr txBox="1">
            <a:spLocks noChangeArrowheads="1"/>
          </p:cNvSpPr>
          <p:nvPr/>
        </p:nvSpPr>
        <p:spPr bwMode="auto">
          <a:xfrm>
            <a:off x="971550" y="4076700"/>
            <a:ext cx="1249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graphicFrame>
        <p:nvGraphicFramePr>
          <p:cNvPr id="154636" name="Object 12"/>
          <p:cNvGraphicFramePr>
            <a:graphicFrameLocks noChangeAspect="1"/>
          </p:cNvGraphicFramePr>
          <p:nvPr/>
        </p:nvGraphicFramePr>
        <p:xfrm>
          <a:off x="2051050" y="4611688"/>
          <a:ext cx="2808288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44" name="Document" r:id="rId8" imgW="5642640" imgH="1202040" progId="Word.Document.8">
                  <p:embed/>
                </p:oleObj>
              </mc:Choice>
              <mc:Fallback>
                <p:oleObj name="Document" r:id="rId8" imgW="5642640" imgH="120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8693"/>
                      <a:stretch>
                        <a:fillRect/>
                      </a:stretch>
                    </p:blipFill>
                    <p:spPr bwMode="auto">
                      <a:xfrm>
                        <a:off x="2051050" y="4611688"/>
                        <a:ext cx="2808288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7" name="Object 13"/>
          <p:cNvGraphicFramePr>
            <a:graphicFrameLocks noChangeAspect="1"/>
          </p:cNvGraphicFramePr>
          <p:nvPr/>
        </p:nvGraphicFramePr>
        <p:xfrm>
          <a:off x="5654675" y="4618038"/>
          <a:ext cx="158115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45" name="Document" r:id="rId11" imgW="5642640" imgH="1227240" progId="Word.Document.8">
                  <p:embed/>
                </p:oleObj>
              </mc:Choice>
              <mc:Fallback>
                <p:oleObj name="Document" r:id="rId11" imgW="5642640" imgH="12272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732"/>
                      <a:stretch>
                        <a:fillRect/>
                      </a:stretch>
                    </p:blipFill>
                    <p:spPr bwMode="auto">
                      <a:xfrm>
                        <a:off x="5654675" y="4618038"/>
                        <a:ext cx="1581150" cy="1479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550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WordArt 2"/>
          <p:cNvSpPr>
            <a:spLocks noChangeArrowheads="1" noChangeShapeType="1" noTextEdit="1"/>
          </p:cNvSpPr>
          <p:nvPr/>
        </p:nvSpPr>
        <p:spPr bwMode="auto">
          <a:xfrm>
            <a:off x="468312" y="188913"/>
            <a:ext cx="8280151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Subtração de números em bases 8 e 16</a:t>
            </a:r>
            <a:endParaRPr lang="pt-PT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899592" y="1259468"/>
            <a:ext cx="12602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 dirty="0">
              <a:solidFill>
                <a:srgbClr val="A50021"/>
              </a:solidFill>
              <a:latin typeface="Comic Sans MS" pitchFamily="66" charset="0"/>
            </a:endParaRPr>
          </a:p>
        </p:txBody>
      </p:sp>
      <p:graphicFrame>
        <p:nvGraphicFramePr>
          <p:cNvPr id="153612" name="Object 12"/>
          <p:cNvGraphicFramePr>
            <a:graphicFrameLocks noChangeAspect="1"/>
          </p:cNvGraphicFramePr>
          <p:nvPr/>
        </p:nvGraphicFramePr>
        <p:xfrm>
          <a:off x="2051050" y="1917700"/>
          <a:ext cx="1592263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4" name="Document" r:id="rId5" imgW="5642640" imgH="1202040" progId="Word.Document.8">
                  <p:embed/>
                </p:oleObj>
              </mc:Choice>
              <mc:Fallback>
                <p:oleObj name="Document" r:id="rId5" imgW="5642640" imgH="120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559"/>
                      <a:stretch>
                        <a:fillRect/>
                      </a:stretch>
                    </p:blipFill>
                    <p:spPr bwMode="auto">
                      <a:xfrm>
                        <a:off x="2051050" y="1917700"/>
                        <a:ext cx="1592263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4205288" y="1917254"/>
          <a:ext cx="1589087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5" name="Document" r:id="rId8" imgW="5630549" imgH="1202260" progId="Word.Document.8">
                  <p:embed/>
                </p:oleObj>
              </mc:Choice>
              <mc:Fallback>
                <p:oleObj name="Document" r:id="rId8" imgW="5630549" imgH="12022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559"/>
                      <a:stretch>
                        <a:fillRect/>
                      </a:stretch>
                    </p:blipFill>
                    <p:spPr bwMode="auto">
                      <a:xfrm>
                        <a:off x="4205288" y="1917254"/>
                        <a:ext cx="1589087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755576" y="2204864"/>
            <a:ext cx="9028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006600"/>
                </a:solidFill>
              </a:rPr>
              <a:t>base 8</a:t>
            </a:r>
            <a:endParaRPr lang="en-US" u="none" dirty="0">
              <a:solidFill>
                <a:srgbClr val="006600"/>
              </a:solidFill>
            </a:endParaRPr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2052638" y="3995837"/>
          <a:ext cx="1589087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6" name="Document" r:id="rId11" imgW="5630549" imgH="1202260" progId="Word.Document.8">
                  <p:embed/>
                </p:oleObj>
              </mc:Choice>
              <mc:Fallback>
                <p:oleObj name="Document" r:id="rId11" imgW="5630549" imgH="12022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559"/>
                      <a:stretch>
                        <a:fillRect/>
                      </a:stretch>
                    </p:blipFill>
                    <p:spPr bwMode="auto">
                      <a:xfrm>
                        <a:off x="2052638" y="3995837"/>
                        <a:ext cx="1589087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4203700" y="3995738"/>
          <a:ext cx="1592263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7" name="Document" r:id="rId14" imgW="5642640" imgH="1202040" progId="Word.Document.8">
                  <p:embed/>
                </p:oleObj>
              </mc:Choice>
              <mc:Fallback>
                <p:oleObj name="Document" r:id="rId14" imgW="5642640" imgH="1202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6559"/>
                      <a:stretch>
                        <a:fillRect/>
                      </a:stretch>
                    </p:blipFill>
                    <p:spPr bwMode="auto">
                      <a:xfrm>
                        <a:off x="4203700" y="3995738"/>
                        <a:ext cx="1592263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755576" y="4283447"/>
            <a:ext cx="10054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 dirty="0" smtClean="0">
                <a:solidFill>
                  <a:srgbClr val="006600"/>
                </a:solidFill>
              </a:rPr>
              <a:t>base 16</a:t>
            </a:r>
            <a:endParaRPr lang="en-US" u="none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4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447675" y="928688"/>
            <a:ext cx="8372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Sinal e módulo </a:t>
            </a:r>
            <a:r>
              <a:rPr lang="pt-PT" u="none">
                <a:solidFill>
                  <a:srgbClr val="003366"/>
                </a:solidFill>
              </a:rPr>
              <a:t>– a representação inclui o módulo e um símbolo adicional para indicar se o número é positivo ou negativo.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2198688" y="1700213"/>
            <a:ext cx="3363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/>
              <a:t>00101</a:t>
            </a:r>
            <a:r>
              <a:rPr lang="pt-PT" u="none" baseline="-25000"/>
              <a:t>2</a:t>
            </a:r>
            <a:r>
              <a:rPr lang="pt-PT" u="none"/>
              <a:t> = +5</a:t>
            </a:r>
            <a:r>
              <a:rPr lang="pt-PT" u="none" baseline="-25000"/>
              <a:t>10	</a:t>
            </a:r>
            <a:r>
              <a:rPr lang="pt-PT" u="none"/>
              <a:t>10101</a:t>
            </a:r>
            <a:r>
              <a:rPr lang="pt-PT" u="none" baseline="-25000"/>
              <a:t>2</a:t>
            </a:r>
            <a:r>
              <a:rPr lang="pt-PT" u="none"/>
              <a:t> = -5</a:t>
            </a:r>
            <a:r>
              <a:rPr lang="pt-PT" u="none" baseline="-25000"/>
              <a:t>10</a:t>
            </a:r>
            <a:endParaRPr lang="en-US" u="none" baseline="-25000"/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2195513" y="2125663"/>
            <a:ext cx="3363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/>
              <a:t>00000</a:t>
            </a:r>
            <a:r>
              <a:rPr lang="pt-PT" u="none" baseline="-25000"/>
              <a:t>2</a:t>
            </a:r>
            <a:r>
              <a:rPr lang="pt-PT" u="none"/>
              <a:t> = +0</a:t>
            </a:r>
            <a:r>
              <a:rPr lang="pt-PT" u="none" baseline="-25000"/>
              <a:t>10	</a:t>
            </a:r>
            <a:r>
              <a:rPr lang="pt-PT" u="none"/>
              <a:t>10000</a:t>
            </a:r>
            <a:r>
              <a:rPr lang="pt-PT" u="none" baseline="-25000"/>
              <a:t>2</a:t>
            </a:r>
            <a:r>
              <a:rPr lang="pt-PT" u="none"/>
              <a:t> = -0</a:t>
            </a:r>
            <a:r>
              <a:rPr lang="pt-PT" u="none" baseline="-25000"/>
              <a:t>10</a:t>
            </a:r>
            <a:endParaRPr lang="en-US" u="none" baseline="-25000"/>
          </a:p>
        </p:txBody>
      </p:sp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468313" y="2794000"/>
            <a:ext cx="8372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Um inteiro de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i="1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003366"/>
                </a:solidFill>
              </a:rPr>
              <a:t>bits representado em</a:t>
            </a:r>
            <a:r>
              <a:rPr lang="pt-PT" u="none"/>
              <a:t>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sinal e módulo </a:t>
            </a:r>
            <a:r>
              <a:rPr lang="pt-PT" u="none">
                <a:solidFill>
                  <a:srgbClr val="003366"/>
                </a:solidFill>
              </a:rPr>
              <a:t>pode tomar valores situados na gama [–(2</a:t>
            </a:r>
            <a:r>
              <a:rPr lang="pt-PT" u="none" baseline="30000">
                <a:solidFill>
                  <a:srgbClr val="003366"/>
                </a:solidFill>
              </a:rPr>
              <a:t>n-1</a:t>
            </a:r>
            <a:r>
              <a:rPr lang="pt-PT" u="none">
                <a:solidFill>
                  <a:srgbClr val="003366"/>
                </a:solidFill>
              </a:rPr>
              <a:t>-1), +(2</a:t>
            </a:r>
            <a:r>
              <a:rPr lang="pt-PT" u="none" baseline="30000">
                <a:solidFill>
                  <a:srgbClr val="003366"/>
                </a:solidFill>
              </a:rPr>
              <a:t>n-1</a:t>
            </a:r>
            <a:r>
              <a:rPr lang="pt-PT" u="none">
                <a:solidFill>
                  <a:srgbClr val="003366"/>
                </a:solidFill>
              </a:rPr>
              <a:t>-1)]. 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468313" y="3724275"/>
            <a:ext cx="8372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3366"/>
                </a:solidFill>
              </a:rPr>
              <a:t>Por exemplo, com 4</a:t>
            </a:r>
            <a:r>
              <a:rPr lang="pt-PT" i="1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003366"/>
                </a:solidFill>
              </a:rPr>
              <a:t>bits pode-se representar em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sinal e módulo </a:t>
            </a:r>
            <a:r>
              <a:rPr lang="pt-PT" u="none">
                <a:solidFill>
                  <a:srgbClr val="003366"/>
                </a:solidFill>
              </a:rPr>
              <a:t>valores [-7,7], i.e. 7 positivos, 7 negativos e 2 zeros. 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55656" name="WordArt 8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7404100" cy="5254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Representação de números negativos</a:t>
            </a:r>
            <a:endParaRPr lang="pt-PT" sz="3600" u="none" kern="1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318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/>
      <p:bldP spid="155652" grpId="0"/>
      <p:bldP spid="155653" grpId="0"/>
      <p:bldP spid="155654" grpId="0"/>
      <p:bldP spid="1556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468313" y="908050"/>
            <a:ext cx="83724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Códigos de complemento </a:t>
            </a:r>
            <a:r>
              <a:rPr lang="pt-PT" u="none">
                <a:solidFill>
                  <a:srgbClr val="003366"/>
                </a:solidFill>
              </a:rPr>
              <a:t>– o número é negado calculando o seu complemento de acordo com as regras estabelecidas (</a:t>
            </a:r>
            <a:r>
              <a:rPr lang="pt-PT" u="none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complemento para a base</a:t>
            </a:r>
            <a:r>
              <a:rPr lang="pt-PT" u="none">
                <a:solidFill>
                  <a:srgbClr val="003366"/>
                </a:solidFill>
              </a:rPr>
              <a:t>, </a:t>
            </a:r>
            <a:r>
              <a:rPr lang="pt-PT" u="none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complemento para a base diminuído</a:t>
            </a:r>
            <a:r>
              <a:rPr lang="pt-PT" u="none">
                <a:solidFill>
                  <a:srgbClr val="003366"/>
                </a:solidFill>
              </a:rPr>
              <a:t>, etc.).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57702" name="WordArt 6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496300" cy="5254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Representação de números negativos (</a:t>
            </a:r>
            <a:r>
              <a:rPr lang="pt-PT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92275" y="2786063"/>
            <a:ext cx="532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Complemento para 9:</a:t>
            </a:r>
            <a:endParaRPr lang="en-US" u="none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538163" y="2781300"/>
            <a:ext cx="1249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4500563" y="2781300"/>
            <a:ext cx="3268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1234 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-&gt; 10</a:t>
            </a:r>
            <a:r>
              <a:rPr lang="pt-PT" u="none" baseline="30000">
                <a:solidFill>
                  <a:srgbClr val="000066"/>
                </a:solidFill>
                <a:latin typeface="Comic Sans MS" pitchFamily="66" charset="0"/>
              </a:rPr>
              <a:t>4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 - 1 – 1234 = </a:t>
            </a:r>
            <a:r>
              <a:rPr lang="en-US" u="none">
                <a:solidFill>
                  <a:srgbClr val="000066"/>
                </a:solidFill>
                <a:latin typeface="Comic Sans MS" pitchFamily="66" charset="0"/>
              </a:rPr>
              <a:t>8765</a:t>
            </a: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051050" y="5373688"/>
            <a:ext cx="4783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1234 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-&gt; (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9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-1)(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9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-2)(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9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-3)(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9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-4) = 8765 = </a:t>
            </a:r>
            <a:r>
              <a:rPr lang="en-US" u="none">
                <a:solidFill>
                  <a:srgbClr val="000066"/>
                </a:solidFill>
                <a:latin typeface="Comic Sans MS" pitchFamily="66" charset="0"/>
              </a:rPr>
              <a:t>8765</a:t>
            </a: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1692275" y="3206750"/>
            <a:ext cx="532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Complemento para 1:</a:t>
            </a:r>
            <a:endParaRPr lang="en-US" u="none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4500563" y="3206750"/>
            <a:ext cx="4408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1001 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-&gt; 2</a:t>
            </a:r>
            <a:r>
              <a:rPr lang="pt-PT" u="none" baseline="30000">
                <a:solidFill>
                  <a:srgbClr val="000066"/>
                </a:solidFill>
                <a:latin typeface="Comic Sans MS" pitchFamily="66" charset="0"/>
              </a:rPr>
              <a:t>4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 – 1 - 1001 = 1111 – 1001 = </a:t>
            </a:r>
            <a:r>
              <a:rPr lang="en-US" u="none">
                <a:solidFill>
                  <a:srgbClr val="000066"/>
                </a:solidFill>
                <a:latin typeface="Comic Sans MS" pitchFamily="66" charset="0"/>
              </a:rPr>
              <a:t>0110</a:t>
            </a: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2051050" y="5800725"/>
            <a:ext cx="4418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1001 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-&gt; (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1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-1)(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1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-0)(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1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-0)(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1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-1) = 0110 = 0110</a:t>
            </a:r>
            <a:endParaRPr lang="en-US" u="none">
              <a:solidFill>
                <a:srgbClr val="000066"/>
              </a:solidFill>
              <a:latin typeface="Comic Sans MS" pitchFamily="66" charset="0"/>
            </a:endParaRP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468313" y="3716338"/>
            <a:ext cx="8372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0066"/>
                </a:solidFill>
              </a:rPr>
              <a:t>Para obter o complemento para a base diminuído de um número </a:t>
            </a:r>
            <a:r>
              <a:rPr lang="pt-PT" u="none">
                <a:solidFill>
                  <a:srgbClr val="A50021"/>
                </a:solidFill>
              </a:rPr>
              <a:t>D = dd...d</a:t>
            </a:r>
            <a:r>
              <a:rPr lang="pt-PT" u="none">
                <a:solidFill>
                  <a:srgbClr val="000066"/>
                </a:solidFill>
              </a:rPr>
              <a:t> de </a:t>
            </a:r>
            <a:r>
              <a:rPr lang="pt-PT" u="none">
                <a:solidFill>
                  <a:srgbClr val="A50021"/>
                </a:solidFill>
              </a:rPr>
              <a:t>n</a:t>
            </a:r>
            <a:r>
              <a:rPr lang="pt-PT" u="none">
                <a:solidFill>
                  <a:srgbClr val="000066"/>
                </a:solidFill>
              </a:rPr>
              <a:t> bits: 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059113" y="4149725"/>
            <a:ext cx="3241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u="none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1 – D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059113" y="4508500"/>
            <a:ext cx="295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u="none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1 = mm..m, (m = r – 1)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059113" y="4941888"/>
            <a:ext cx="4826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u="none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1 –</a:t>
            </a:r>
            <a:r>
              <a:rPr lang="pt-PT" u="none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 = (r – 1 – d)(r – 1 – d)..(r – 1 – d)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468313" y="1916113"/>
            <a:ext cx="8372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Complemento para a base diminuído </a:t>
            </a:r>
            <a:r>
              <a:rPr lang="pt-PT" u="none">
                <a:solidFill>
                  <a:srgbClr val="003366"/>
                </a:solidFill>
              </a:rPr>
              <a:t>– o complemento de um número de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i="1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003366"/>
                </a:solidFill>
              </a:rPr>
              <a:t>dígitos na base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u="none">
                <a:solidFill>
                  <a:srgbClr val="003366"/>
                </a:solidFill>
              </a:rPr>
              <a:t> obtém-se subtraindo o número de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i="1" u="none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-1</a:t>
            </a:r>
            <a:r>
              <a:rPr lang="pt-PT" u="none">
                <a:solidFill>
                  <a:srgbClr val="003366"/>
                </a:solidFill>
              </a:rPr>
              <a:t>. </a:t>
            </a:r>
            <a:endParaRPr lang="en-US" u="none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19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/>
      <p:bldP spid="157703" grpId="0"/>
      <p:bldP spid="157704" grpId="0"/>
      <p:bldP spid="157705" grpId="0"/>
      <p:bldP spid="157706" grpId="0"/>
      <p:bldP spid="157707" grpId="0"/>
      <p:bldP spid="157708" grpId="0"/>
      <p:bldP spid="157709" grpId="0"/>
      <p:bldP spid="157710" grpId="0"/>
      <p:bldP spid="157711" grpId="0"/>
      <p:bldP spid="157712" grpId="0"/>
      <p:bldP spid="157713" grpId="0"/>
      <p:bldP spid="1577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468313" y="908050"/>
            <a:ext cx="8372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Complemento para a base </a:t>
            </a:r>
            <a:r>
              <a:rPr lang="pt-PT" u="none">
                <a:solidFill>
                  <a:srgbClr val="003366"/>
                </a:solidFill>
              </a:rPr>
              <a:t>– o complemento de um número de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i="1" u="none">
                <a:solidFill>
                  <a:srgbClr val="003366"/>
                </a:solidFill>
              </a:rPr>
              <a:t> </a:t>
            </a:r>
            <a:r>
              <a:rPr lang="pt-PT" u="none">
                <a:solidFill>
                  <a:srgbClr val="003366"/>
                </a:solidFill>
              </a:rPr>
              <a:t>dígitos na base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u="none">
                <a:solidFill>
                  <a:srgbClr val="003366"/>
                </a:solidFill>
              </a:rPr>
              <a:t> obtém-se subtraindo o número de </a:t>
            </a:r>
            <a:r>
              <a:rPr lang="pt-PT" i="1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i="1" u="none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003366"/>
                </a:solidFill>
              </a:rPr>
              <a:t>. 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63844" name="WordArt 4"/>
          <p:cNvSpPr>
            <a:spLocks noChangeArrowheads="1" noChangeShapeType="1" noTextEdit="1"/>
          </p:cNvSpPr>
          <p:nvPr/>
        </p:nvSpPr>
        <p:spPr bwMode="auto">
          <a:xfrm>
            <a:off x="468313" y="188913"/>
            <a:ext cx="8496300" cy="5254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Representação de números negativos (</a:t>
            </a:r>
            <a:r>
              <a:rPr lang="pt-PT" sz="3600" u="none" kern="10" dirty="0" err="1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cont</a:t>
            </a:r>
            <a:r>
              <a:rPr lang="pt-PT" sz="3600" u="none" kern="10" dirty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/>
                <a:cs typeface="Times New Roman"/>
              </a:rPr>
              <a:t>.)</a:t>
            </a:r>
            <a:endParaRPr lang="en-US" sz="3600" u="none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80000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1692275" y="1633538"/>
            <a:ext cx="532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Complemento para 10:</a:t>
            </a:r>
            <a:endParaRPr lang="en-US" u="none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163846" name="Text Box 6"/>
          <p:cNvSpPr txBox="1">
            <a:spLocks noChangeArrowheads="1"/>
          </p:cNvSpPr>
          <p:nvPr/>
        </p:nvSpPr>
        <p:spPr bwMode="auto">
          <a:xfrm>
            <a:off x="538163" y="1628775"/>
            <a:ext cx="12493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A50021"/>
                </a:solidFill>
                <a:latin typeface="Comic Sans MS" pitchFamily="66" charset="0"/>
              </a:rPr>
              <a:t>Exemplos:</a:t>
            </a:r>
            <a:endParaRPr lang="en-US" u="none">
              <a:solidFill>
                <a:srgbClr val="A50021"/>
              </a:solidFill>
              <a:latin typeface="Comic Sans MS" pitchFamily="66" charset="0"/>
            </a:endParaRPr>
          </a:p>
        </p:txBody>
      </p:sp>
      <p:sp>
        <p:nvSpPr>
          <p:cNvPr id="163847" name="Text Box 7"/>
          <p:cNvSpPr txBox="1">
            <a:spLocks noChangeArrowheads="1"/>
          </p:cNvSpPr>
          <p:nvPr/>
        </p:nvSpPr>
        <p:spPr bwMode="auto">
          <a:xfrm>
            <a:off x="4500563" y="1628775"/>
            <a:ext cx="2933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1234 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-&gt; 10</a:t>
            </a:r>
            <a:r>
              <a:rPr lang="pt-PT" u="none" baseline="30000">
                <a:solidFill>
                  <a:srgbClr val="000066"/>
                </a:solidFill>
                <a:latin typeface="Comic Sans MS" pitchFamily="66" charset="0"/>
              </a:rPr>
              <a:t>4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 – 1234 = </a:t>
            </a:r>
            <a:r>
              <a:rPr lang="en-US" u="none">
                <a:solidFill>
                  <a:srgbClr val="000066"/>
                </a:solidFill>
                <a:latin typeface="Comic Sans MS" pitchFamily="66" charset="0"/>
              </a:rPr>
              <a:t>8766</a:t>
            </a: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2051050" y="4149725"/>
            <a:ext cx="5481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1234 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-&gt; (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9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-1)(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9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-2)(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9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-3)(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9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-4) + 1 = 8765 + 1 = </a:t>
            </a:r>
            <a:r>
              <a:rPr lang="en-US" u="none">
                <a:solidFill>
                  <a:srgbClr val="000066"/>
                </a:solidFill>
                <a:latin typeface="Comic Sans MS" pitchFamily="66" charset="0"/>
              </a:rPr>
              <a:t>8766</a:t>
            </a:r>
          </a:p>
        </p:txBody>
      </p:sp>
      <p:sp>
        <p:nvSpPr>
          <p:cNvPr id="163849" name="Text Box 9"/>
          <p:cNvSpPr txBox="1">
            <a:spLocks noChangeArrowheads="1"/>
          </p:cNvSpPr>
          <p:nvPr/>
        </p:nvSpPr>
        <p:spPr bwMode="auto">
          <a:xfrm>
            <a:off x="1692275" y="2054225"/>
            <a:ext cx="532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Complemento para 2:</a:t>
            </a:r>
            <a:endParaRPr lang="en-US" u="none">
              <a:solidFill>
                <a:srgbClr val="003366"/>
              </a:solidFill>
              <a:latin typeface="Comic Sans MS" pitchFamily="66" charset="0"/>
            </a:endParaRPr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4500563" y="2054225"/>
            <a:ext cx="428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1001 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-&gt; 2</a:t>
            </a:r>
            <a:r>
              <a:rPr lang="pt-PT" u="none" baseline="30000">
                <a:solidFill>
                  <a:srgbClr val="000066"/>
                </a:solidFill>
                <a:latin typeface="Comic Sans MS" pitchFamily="66" charset="0"/>
              </a:rPr>
              <a:t>4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 – 1001 = 10000 – 1001 = </a:t>
            </a:r>
            <a:r>
              <a:rPr lang="en-US" u="none">
                <a:solidFill>
                  <a:srgbClr val="000066"/>
                </a:solidFill>
                <a:latin typeface="Comic Sans MS" pitchFamily="66" charset="0"/>
              </a:rPr>
              <a:t>0111</a:t>
            </a:r>
          </a:p>
        </p:txBody>
      </p:sp>
      <p:sp>
        <p:nvSpPr>
          <p:cNvPr id="163851" name="Text Box 11"/>
          <p:cNvSpPr txBox="1">
            <a:spLocks noChangeArrowheads="1"/>
          </p:cNvSpPr>
          <p:nvPr/>
        </p:nvSpPr>
        <p:spPr bwMode="auto">
          <a:xfrm>
            <a:off x="2051050" y="4581525"/>
            <a:ext cx="5080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1001 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-&gt; (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1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-1)(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1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-0)(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1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-0)(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1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-1) + 1 = 0110 + 1 = 0111</a:t>
            </a:r>
            <a:endParaRPr lang="en-US" u="none">
              <a:solidFill>
                <a:srgbClr val="000066"/>
              </a:solidFill>
              <a:latin typeface="Comic Sans MS" pitchFamily="66" charset="0"/>
            </a:endParaRPr>
          </a:p>
        </p:txBody>
      </p:sp>
      <p:sp>
        <p:nvSpPr>
          <p:cNvPr id="163852" name="Text Box 12"/>
          <p:cNvSpPr txBox="1">
            <a:spLocks noChangeArrowheads="1"/>
          </p:cNvSpPr>
          <p:nvPr/>
        </p:nvSpPr>
        <p:spPr bwMode="auto">
          <a:xfrm>
            <a:off x="468313" y="2565400"/>
            <a:ext cx="8372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u="none">
                <a:solidFill>
                  <a:srgbClr val="000066"/>
                </a:solidFill>
              </a:rPr>
              <a:t>Para obter o complemento para a base de um número </a:t>
            </a:r>
            <a:r>
              <a:rPr lang="pt-PT" u="none">
                <a:solidFill>
                  <a:srgbClr val="A50021"/>
                </a:solidFill>
              </a:rPr>
              <a:t>D = dd...d</a:t>
            </a:r>
            <a:r>
              <a:rPr lang="pt-PT" u="none">
                <a:solidFill>
                  <a:srgbClr val="000066"/>
                </a:solidFill>
              </a:rPr>
              <a:t> de </a:t>
            </a:r>
            <a:r>
              <a:rPr lang="pt-PT" u="none">
                <a:solidFill>
                  <a:srgbClr val="A50021"/>
                </a:solidFill>
              </a:rPr>
              <a:t>n</a:t>
            </a:r>
            <a:r>
              <a:rPr lang="pt-PT" u="none">
                <a:solidFill>
                  <a:srgbClr val="000066"/>
                </a:solidFill>
              </a:rPr>
              <a:t> bits: </a:t>
            </a:r>
          </a:p>
        </p:txBody>
      </p:sp>
      <p:sp>
        <p:nvSpPr>
          <p:cNvPr id="163853" name="Text Box 13"/>
          <p:cNvSpPr txBox="1">
            <a:spLocks noChangeArrowheads="1"/>
          </p:cNvSpPr>
          <p:nvPr/>
        </p:nvSpPr>
        <p:spPr bwMode="auto">
          <a:xfrm>
            <a:off x="3059113" y="2997200"/>
            <a:ext cx="252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u="none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D = (r</a:t>
            </a:r>
            <a:r>
              <a:rPr lang="pt-PT" u="none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-1) – D + 1</a:t>
            </a:r>
            <a:endParaRPr lang="en-US" u="none">
              <a:solidFill>
                <a:srgbClr val="003366"/>
              </a:solidFill>
            </a:endParaRPr>
          </a:p>
        </p:txBody>
      </p:sp>
      <p:sp>
        <p:nvSpPr>
          <p:cNvPr id="163854" name="Text Box 14"/>
          <p:cNvSpPr txBox="1">
            <a:spLocks noChangeArrowheads="1"/>
          </p:cNvSpPr>
          <p:nvPr/>
        </p:nvSpPr>
        <p:spPr bwMode="auto">
          <a:xfrm>
            <a:off x="3059113" y="3355975"/>
            <a:ext cx="295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u="none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1 = mm..m, (m = r – 1)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55" name="Text Box 15"/>
          <p:cNvSpPr txBox="1">
            <a:spLocks noChangeArrowheads="1"/>
          </p:cNvSpPr>
          <p:nvPr/>
        </p:nvSpPr>
        <p:spPr bwMode="auto">
          <a:xfrm>
            <a:off x="3059113" y="3716338"/>
            <a:ext cx="4826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pt-PT" u="none" baseline="3000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D = (r – 1 – d)(r – 1 – d)..(r – 1 – d) + 1</a:t>
            </a:r>
            <a:endParaRPr lang="en-US" u="none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56" name="Text Box 16"/>
          <p:cNvSpPr txBox="1">
            <a:spLocks noChangeArrowheads="1"/>
          </p:cNvSpPr>
          <p:nvPr/>
        </p:nvSpPr>
        <p:spPr bwMode="auto">
          <a:xfrm>
            <a:off x="468313" y="4941888"/>
            <a:ext cx="837247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PT" u="none">
                <a:solidFill>
                  <a:srgbClr val="000066"/>
                </a:solidFill>
              </a:rPr>
              <a:t>Para obter o </a:t>
            </a:r>
            <a:r>
              <a:rPr lang="pt-PT" u="none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complemento para 2</a:t>
            </a:r>
            <a:r>
              <a:rPr lang="pt-PT" u="none">
                <a:solidFill>
                  <a:srgbClr val="000066"/>
                </a:solidFill>
              </a:rPr>
              <a:t> de um número binário pode-se, começando do lado menos significativo copiar todos os bits até (e inclusive) encontrar o primeiro 1, a partir daí inverter todos os bits: </a:t>
            </a:r>
          </a:p>
        </p:txBody>
      </p:sp>
      <p:sp>
        <p:nvSpPr>
          <p:cNvPr id="163858" name="Text Box 18"/>
          <p:cNvSpPr txBox="1">
            <a:spLocks noChangeArrowheads="1"/>
          </p:cNvSpPr>
          <p:nvPr/>
        </p:nvSpPr>
        <p:spPr bwMode="auto">
          <a:xfrm>
            <a:off x="2051050" y="5870575"/>
            <a:ext cx="435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100</a:t>
            </a:r>
            <a:r>
              <a:rPr lang="pt-PT" u="none" baseline="-25000">
                <a:solidFill>
                  <a:srgbClr val="003366"/>
                </a:solidFill>
                <a:latin typeface="Comic Sans MS" pitchFamily="66" charset="0"/>
              </a:rPr>
              <a:t>10</a:t>
            </a:r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 = 01100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100</a:t>
            </a:r>
            <a:r>
              <a:rPr lang="pt-PT" u="none" baseline="-25000">
                <a:solidFill>
                  <a:srgbClr val="003366"/>
                </a:solidFill>
                <a:latin typeface="Comic Sans MS" pitchFamily="66" charset="0"/>
              </a:rPr>
              <a:t>2</a:t>
            </a:r>
            <a:r>
              <a:rPr lang="pt-PT" u="none">
                <a:solidFill>
                  <a:srgbClr val="003366"/>
                </a:solidFill>
                <a:latin typeface="Comic Sans MS" pitchFamily="66" charset="0"/>
              </a:rPr>
              <a:t> 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-&gt; 10011</a:t>
            </a:r>
            <a:r>
              <a:rPr lang="pt-PT" u="none">
                <a:solidFill>
                  <a:srgbClr val="663300"/>
                </a:solidFill>
                <a:latin typeface="Comic Sans MS" pitchFamily="66" charset="0"/>
              </a:rPr>
              <a:t>100</a:t>
            </a:r>
            <a:r>
              <a:rPr lang="pt-PT" u="none" baseline="-25000">
                <a:solidFill>
                  <a:srgbClr val="000066"/>
                </a:solidFill>
                <a:latin typeface="Comic Sans MS" pitchFamily="66" charset="0"/>
              </a:rPr>
              <a:t>2</a:t>
            </a:r>
            <a:r>
              <a:rPr lang="pt-PT" u="none">
                <a:solidFill>
                  <a:srgbClr val="000066"/>
                </a:solidFill>
                <a:latin typeface="Comic Sans MS" pitchFamily="66" charset="0"/>
              </a:rPr>
              <a:t> = -100</a:t>
            </a:r>
            <a:r>
              <a:rPr lang="pt-PT" u="none" baseline="-25000">
                <a:solidFill>
                  <a:srgbClr val="000066"/>
                </a:solidFill>
                <a:latin typeface="Comic Sans MS" pitchFamily="66" charset="0"/>
              </a:rPr>
              <a:t>10</a:t>
            </a:r>
            <a:endParaRPr lang="en-US" u="none" baseline="-25000">
              <a:solidFill>
                <a:srgbClr val="000066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82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/>
      <p:bldP spid="163845" grpId="0"/>
      <p:bldP spid="163846" grpId="0"/>
      <p:bldP spid="163847" grpId="0"/>
      <p:bldP spid="163848" grpId="0"/>
      <p:bldP spid="163849" grpId="0"/>
      <p:bldP spid="163850" grpId="0"/>
      <p:bldP spid="163851" grpId="0"/>
      <p:bldP spid="163852" grpId="0"/>
      <p:bldP spid="163853" grpId="0"/>
      <p:bldP spid="163854" grpId="0"/>
      <p:bldP spid="163855" grpId="0"/>
      <p:bldP spid="163856" grpId="0"/>
      <p:bldP spid="163858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2870</Words>
  <Application>Microsoft Office PowerPoint</Application>
  <PresentationFormat>On-screen Show (4:3)</PresentationFormat>
  <Paragraphs>485</Paragraphs>
  <Slides>38</Slides>
  <Notes>38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Default Design</vt:lpstr>
      <vt:lpstr>Document</vt:lpstr>
      <vt:lpstr>Photo Editor Photo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DETUA-IEETA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Iouliia Skliarova</dc:creator>
  <cp:lastModifiedBy>iouliia@ua.pt</cp:lastModifiedBy>
  <cp:revision>440</cp:revision>
  <cp:lastPrinted>2013-10-06T11:08:59Z</cp:lastPrinted>
  <dcterms:created xsi:type="dcterms:W3CDTF">2007-01-21T12:26:55Z</dcterms:created>
  <dcterms:modified xsi:type="dcterms:W3CDTF">2014-10-06T09:28:36Z</dcterms:modified>
</cp:coreProperties>
</file>