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pptx" ContentType="application/vnd.openxmlformats-officedocument.presentationml.presentation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93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410" r:id="rId30"/>
    <p:sldId id="411" r:id="rId31"/>
    <p:sldId id="378" r:id="rId32"/>
    <p:sldId id="379" r:id="rId33"/>
    <p:sldId id="380" r:id="rId34"/>
    <p:sldId id="412" r:id="rId35"/>
    <p:sldId id="413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14" r:id="rId47"/>
    <p:sldId id="415" r:id="rId48"/>
    <p:sldId id="394" r:id="rId49"/>
    <p:sldId id="395" r:id="rId50"/>
    <p:sldId id="418" r:id="rId51"/>
    <p:sldId id="419" r:id="rId52"/>
    <p:sldId id="397" r:id="rId53"/>
    <p:sldId id="416" r:id="rId54"/>
    <p:sldId id="398" r:id="rId55"/>
    <p:sldId id="400" r:id="rId56"/>
    <p:sldId id="401" r:id="rId57"/>
    <p:sldId id="402" r:id="rId58"/>
    <p:sldId id="403" r:id="rId59"/>
    <p:sldId id="404" r:id="rId60"/>
    <p:sldId id="405" r:id="rId61"/>
    <p:sldId id="40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66"/>
    <a:srgbClr val="003366"/>
    <a:srgbClr val="A50021"/>
    <a:srgbClr val="006600"/>
    <a:srgbClr val="99660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4" autoAdjust="0"/>
    <p:restoredTop sz="94532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33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3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7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4" Type="http://schemas.openxmlformats.org/officeDocument/2006/relationships/image" Target="../media/image12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emf"/><Relationship Id="rId2" Type="http://schemas.openxmlformats.org/officeDocument/2006/relationships/image" Target="../media/image109.wmf"/><Relationship Id="rId1" Type="http://schemas.openxmlformats.org/officeDocument/2006/relationships/image" Target="../media/image126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wmf"/><Relationship Id="rId9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25.emf"/><Relationship Id="rId7" Type="http://schemas.openxmlformats.org/officeDocument/2006/relationships/image" Target="../media/image139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26.emf"/><Relationship Id="rId7" Type="http://schemas.openxmlformats.org/officeDocument/2006/relationships/image" Target="../media/image132.wmf"/><Relationship Id="rId2" Type="http://schemas.openxmlformats.org/officeDocument/2006/relationships/image" Target="../media/image156.wmf"/><Relationship Id="rId1" Type="http://schemas.openxmlformats.org/officeDocument/2006/relationships/image" Target="../media/image127.w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2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25.emf"/><Relationship Id="rId7" Type="http://schemas.openxmlformats.org/officeDocument/2006/relationships/image" Target="../media/image162.emf"/><Relationship Id="rId2" Type="http://schemas.openxmlformats.org/officeDocument/2006/relationships/image" Target="../media/image159.wmf"/><Relationship Id="rId1" Type="http://schemas.openxmlformats.org/officeDocument/2006/relationships/image" Target="../media/image134.wmf"/><Relationship Id="rId6" Type="http://schemas.openxmlformats.org/officeDocument/2006/relationships/image" Target="../media/image161.emf"/><Relationship Id="rId5" Type="http://schemas.openxmlformats.org/officeDocument/2006/relationships/image" Target="../media/image137.e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26.emf"/><Relationship Id="rId1" Type="http://schemas.openxmlformats.org/officeDocument/2006/relationships/image" Target="../media/image164.w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02.wmf"/><Relationship Id="rId1" Type="http://schemas.openxmlformats.org/officeDocument/2006/relationships/image" Target="../media/image169.wmf"/><Relationship Id="rId4" Type="http://schemas.openxmlformats.org/officeDocument/2006/relationships/image" Target="../media/image1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A98A6-5A72-4B3E-8C57-3EC8DC119EE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E7877A-E58B-4E85-928E-426F0EDC1A1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FC92D7-8742-48F2-B0CC-F0AF08BB1D3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18D4EE-A38D-4B0C-BCF0-404C06E8D5E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866959-43E9-4055-AE22-9B0DF2388CB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EEA1D3-014F-4EE9-8926-A5C7D32D556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A8B34-8B97-42F3-BB0A-94DE1BE5911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D31FE1-2AF9-4119-A6B1-FAF3BE8E4B0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498495-8A27-4561-80F5-82F0BD562B8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488506-8B66-4209-8580-285AA65AAE8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963852-835E-4A2E-B09E-252975B7C8E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4D93B-2911-4D4D-9993-DBB7AE6DCD3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CF8B03-06E0-439F-8662-E9D8CF75AD5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E2B0E-08EF-438E-AB83-5CE5717C328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FC199D-1FFB-42C0-8CB3-CE941B63F73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C5709-8B20-4E3D-82A3-ED6B6BED1E6A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A2246C-CFF9-4E31-987B-51BEE4AD981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0BED7-A9ED-4964-B280-07A8978C4C7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4C5BD9-427D-4B0F-9DE4-2867468CF07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6C52D0-5F2F-4D97-BA80-7350C0C5793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B3A831-903B-4E4B-99DB-4428E97D9FFF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56D5A6-E0BC-4AC0-8752-011981794FD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28783C-6AAC-4463-A4D4-E2B060F736D0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2C62B-7E79-4F48-94C2-636B543DC42E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59E8A5-6380-4322-9DBC-E6BBA647D00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4F3444-96D8-47C4-8EAD-4139FCB9AA81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1B303D-0DAF-405F-AC7B-93F040AC0A8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278A4E-6F30-4E01-8933-39EBF49DCAD9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345408-6E20-4E91-8FA6-6226C065A78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E08C8B-C891-49BE-BCF4-ED747F1098BB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182656-FEC7-4B5F-92F4-31EB76819526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8294A-0E93-40C3-ACCD-97143A7C32A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0E1637-4ACC-4233-9376-BB1F1DD58976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03D6AD-AB66-4398-B215-573DC1FF694B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68924-F5FF-4B14-948E-2D3AF534E3AD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06C2C-E83F-4841-9A9B-B6E9B9BC1C28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A923CA-69B9-41F0-A6B6-50BC68D85F3A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B11FEC-843E-4039-8274-2ADD8CEB9603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3C155E-9A15-4B76-8429-C62825C8EAD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2428F8-5CEB-4754-8D32-A9F3BE107D06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AF892F-566D-476B-81FA-52D09E2FAF8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4475A4-CD7D-4BC0-8F18-15B3CDF4252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B700E-2124-40F5-8AB8-FDC484A10B3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Microsoft_Word_97_-_2003_Document3.doc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Microsoft_Word_97_-_2003_Document6.doc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8.doc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Microsoft_Word_97_-_2003_Document7.doc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Microsoft_Word_97_-_2003_Document11.doc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Microsoft_Word_97_-_2003_Document9.doc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56.wmf"/><Relationship Id="rId10" Type="http://schemas.openxmlformats.org/officeDocument/2006/relationships/oleObject" Target="../embeddings/Microsoft_Word_97_-_2003_Document10.doc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oleObject" Target="../embeddings/Microsoft_Word_97_-_2003_Document12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5.wmf"/><Relationship Id="rId18" Type="http://schemas.openxmlformats.org/officeDocument/2006/relationships/oleObject" Target="../embeddings/Microsoft_Word_97_-_2003_Document16.doc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Microsoft_Word_97_-_2003_Document17.doc"/><Relationship Id="rId34" Type="http://schemas.openxmlformats.org/officeDocument/2006/relationships/image" Target="../media/image93.wmf"/><Relationship Id="rId7" Type="http://schemas.openxmlformats.org/officeDocument/2006/relationships/image" Target="../media/image83.wmf"/><Relationship Id="rId12" Type="http://schemas.openxmlformats.org/officeDocument/2006/relationships/oleObject" Target="../embeddings/Microsoft_Word_97_-_2003_Document14.doc"/><Relationship Id="rId17" Type="http://schemas.openxmlformats.org/officeDocument/2006/relationships/oleObject" Target="../embeddings/oleObject86.bin"/><Relationship Id="rId25" Type="http://schemas.openxmlformats.org/officeDocument/2006/relationships/image" Target="../media/image89.wmf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oleObject" Target="../embeddings/oleObject87.bin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Microsoft_Word_97_-_2003_Document18.doc"/><Relationship Id="rId32" Type="http://schemas.openxmlformats.org/officeDocument/2006/relationships/image" Target="../media/image92.wmf"/><Relationship Id="rId5" Type="http://schemas.openxmlformats.org/officeDocument/2006/relationships/image" Target="../media/image72.wmf"/><Relationship Id="rId15" Type="http://schemas.openxmlformats.org/officeDocument/2006/relationships/oleObject" Target="../embeddings/Microsoft_Word_97_-_2003_Document15.doc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0.wmf"/><Relationship Id="rId10" Type="http://schemas.openxmlformats.org/officeDocument/2006/relationships/image" Target="../media/image84.wmf"/><Relationship Id="rId19" Type="http://schemas.openxmlformats.org/officeDocument/2006/relationships/image" Target="../media/image87.wmf"/><Relationship Id="rId31" Type="http://schemas.openxmlformats.org/officeDocument/2006/relationships/oleObject" Target="../embeddings/oleObject91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Microsoft_Word_97_-_2003_Document13.doc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88.wmf"/><Relationship Id="rId27" Type="http://schemas.openxmlformats.org/officeDocument/2006/relationships/oleObject" Target="../embeddings/Microsoft_Word_97_-_2003_Document19.doc"/><Relationship Id="rId30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1.ppt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Microsoft_Word_97_-_2003_Document22.doc"/><Relationship Id="rId10" Type="http://schemas.openxmlformats.org/officeDocument/2006/relationships/image" Target="../media/image97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4.ppt"/><Relationship Id="rId13" Type="http://schemas.openxmlformats.org/officeDocument/2006/relationships/oleObject" Target="../embeddings/oleObject123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2.emf"/><Relationship Id="rId11" Type="http://schemas.openxmlformats.org/officeDocument/2006/relationships/oleObject" Target="../embeddings/Microsoft_PowerPoint_97-2003_Presentation25.ppt"/><Relationship Id="rId5" Type="http://schemas.openxmlformats.org/officeDocument/2006/relationships/oleObject" Target="../embeddings/Microsoft_PowerPoint_97-2003_Presentation23.ppt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3.emf"/><Relationship Id="rId14" Type="http://schemas.openxmlformats.org/officeDocument/2006/relationships/oleObject" Target="../embeddings/Microsoft_PowerPoint_97-2003_Presentation26.ppt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Microsoft_Word_97_-_2003_Document29.doc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2.bin"/><Relationship Id="rId3" Type="http://schemas.openxmlformats.org/officeDocument/2006/relationships/notesSlide" Target="../notesSlides/notesSlide38.xml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e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0.ppt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emf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Microsoft_PowerPoint_97-2003_Presentation27.ppt"/><Relationship Id="rId15" Type="http://schemas.openxmlformats.org/officeDocument/2006/relationships/oleObject" Target="../embeddings/oleObject128.bin"/><Relationship Id="rId23" Type="http://schemas.openxmlformats.org/officeDocument/2006/relationships/image" Target="../media/image131.emf"/><Relationship Id="rId28" Type="http://schemas.openxmlformats.org/officeDocument/2006/relationships/image" Target="../media/image133.emf"/><Relationship Id="rId10" Type="http://schemas.openxmlformats.org/officeDocument/2006/relationships/oleObject" Target="../embeddings/Microsoft_Word_97_-_2003_Document28.doc"/><Relationship Id="rId19" Type="http://schemas.openxmlformats.org/officeDocument/2006/relationships/oleObject" Target="../embeddings/Microsoft_PowerPoint_97-2003_Presentation31.ppt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wmf"/><Relationship Id="rId22" Type="http://schemas.openxmlformats.org/officeDocument/2006/relationships/oleObject" Target="../embeddings/Microsoft_PowerPoint_97-2003_Presentation32.ppt"/><Relationship Id="rId27" Type="http://schemas.openxmlformats.org/officeDocument/2006/relationships/oleObject" Target="../embeddings/Microsoft_PowerPoint_97-2003_Presentation33.ppt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Microsoft_Word_97_-_2003_Document36.doc"/><Relationship Id="rId18" Type="http://schemas.openxmlformats.org/officeDocument/2006/relationships/oleObject" Target="../embeddings/oleObject138.bin"/><Relationship Id="rId26" Type="http://schemas.openxmlformats.org/officeDocument/2006/relationships/image" Target="../media/image140.e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37.emf"/><Relationship Id="rId25" Type="http://schemas.openxmlformats.org/officeDocument/2006/relationships/oleObject" Target="../embeddings/Microsoft_PowerPoint_97-2003_Presentation40.ppt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7.ppt"/><Relationship Id="rId20" Type="http://schemas.openxmlformats.org/officeDocument/2006/relationships/image" Target="../media/image138.emf"/><Relationship Id="rId29" Type="http://schemas.openxmlformats.org/officeDocument/2006/relationships/image" Target="../media/image14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24" Type="http://schemas.openxmlformats.org/officeDocument/2006/relationships/oleObject" Target="../embeddings/oleObject140.bin"/><Relationship Id="rId5" Type="http://schemas.openxmlformats.org/officeDocument/2006/relationships/oleObject" Target="../embeddings/Microsoft_Word_97_-_2003_Document34.doc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39.emf"/><Relationship Id="rId28" Type="http://schemas.openxmlformats.org/officeDocument/2006/relationships/oleObject" Target="../embeddings/Microsoft_PowerPoint_97-2003_Presentation41.ppt"/><Relationship Id="rId10" Type="http://schemas.openxmlformats.org/officeDocument/2006/relationships/oleObject" Target="../embeddings/Microsoft_PowerPoint_97-2003_Presentation35.ppt"/><Relationship Id="rId19" Type="http://schemas.openxmlformats.org/officeDocument/2006/relationships/oleObject" Target="../embeddings/Microsoft_PowerPoint_97-2003_Presentation38.ppt"/><Relationship Id="rId31" Type="http://schemas.openxmlformats.org/officeDocument/2006/relationships/image" Target="../media/image142.wmf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6.wmf"/><Relationship Id="rId22" Type="http://schemas.openxmlformats.org/officeDocument/2006/relationships/oleObject" Target="../embeddings/Microsoft_PowerPoint_97-2003_Presentation39.ppt"/><Relationship Id="rId27" Type="http://schemas.openxmlformats.org/officeDocument/2006/relationships/oleObject" Target="../embeddings/oleObject141.bin"/><Relationship Id="rId30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6.emf"/><Relationship Id="rId18" Type="http://schemas.openxmlformats.org/officeDocument/2006/relationships/oleObject" Target="../embeddings/Microsoft_PowerPoint_97-2003_Presentation45.ppt"/><Relationship Id="rId26" Type="http://schemas.openxmlformats.org/officeDocument/2006/relationships/oleObject" Target="../embeddings/oleObject151.bin"/><Relationship Id="rId39" Type="http://schemas.openxmlformats.org/officeDocument/2006/relationships/image" Target="../media/image155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Microsoft_PowerPoint_97-2003_Presentation46.ppt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Microsoft_PowerPoint_97-2003_Presentation43.ppt"/><Relationship Id="rId17" Type="http://schemas.openxmlformats.org/officeDocument/2006/relationships/oleObject" Target="../embeddings/oleObject148.bin"/><Relationship Id="rId25" Type="http://schemas.openxmlformats.org/officeDocument/2006/relationships/image" Target="../media/image150.emf"/><Relationship Id="rId33" Type="http://schemas.openxmlformats.org/officeDocument/2006/relationships/oleObject" Target="../embeddings/Microsoft_PowerPoint_97-2003_Presentation50.ppt"/><Relationship Id="rId38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emf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Microsoft_PowerPoint_97-2003_Presentation47.ppt"/><Relationship Id="rId32" Type="http://schemas.openxmlformats.org/officeDocument/2006/relationships/oleObject" Target="../embeddings/oleObject153.bin"/><Relationship Id="rId37" Type="http://schemas.openxmlformats.org/officeDocument/2006/relationships/image" Target="../media/image154.emf"/><Relationship Id="rId5" Type="http://schemas.openxmlformats.org/officeDocument/2006/relationships/oleObject" Target="../embeddings/Microsoft_PowerPoint_97-2003_Presentation42.ppt"/><Relationship Id="rId15" Type="http://schemas.openxmlformats.org/officeDocument/2006/relationships/oleObject" Target="../embeddings/Microsoft_PowerPoint_97-2003_Presentation44.ppt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1.emf"/><Relationship Id="rId36" Type="http://schemas.openxmlformats.org/officeDocument/2006/relationships/oleObject" Target="../embeddings/Microsoft_PowerPoint_97-2003_Presentation51.ppt"/><Relationship Id="rId10" Type="http://schemas.openxmlformats.org/officeDocument/2006/relationships/image" Target="../media/image145.wmf"/><Relationship Id="rId19" Type="http://schemas.openxmlformats.org/officeDocument/2006/relationships/image" Target="../media/image148.emf"/><Relationship Id="rId31" Type="http://schemas.openxmlformats.org/officeDocument/2006/relationships/image" Target="../media/image152.e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7.bin"/><Relationship Id="rId22" Type="http://schemas.openxmlformats.org/officeDocument/2006/relationships/image" Target="../media/image149.emf"/><Relationship Id="rId27" Type="http://schemas.openxmlformats.org/officeDocument/2006/relationships/oleObject" Target="../embeddings/Microsoft_PowerPoint_97-2003_Presentation48.ppt"/><Relationship Id="rId30" Type="http://schemas.openxmlformats.org/officeDocument/2006/relationships/oleObject" Target="../embeddings/Microsoft_PowerPoint_97-2003_Presentation49.ppt"/><Relationship Id="rId35" Type="http://schemas.openxmlformats.org/officeDocument/2006/relationships/oleObject" Target="../embeddings/oleObject15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3.doc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7.emf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158.e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26.emf"/><Relationship Id="rId17" Type="http://schemas.openxmlformats.org/officeDocument/2006/relationships/oleObject" Target="../embeddings/Microsoft_PowerPoint_97-2003_Presentation56.ppt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Microsoft_PowerPoint_97-2003_Presentation57.ppt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11" Type="http://schemas.openxmlformats.org/officeDocument/2006/relationships/oleObject" Target="../embeddings/Microsoft_PowerPoint_97-2003_Presentation54.ppt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Microsoft_Word_97_-_2003_Document52.doc"/><Relationship Id="rId15" Type="http://schemas.openxmlformats.org/officeDocument/2006/relationships/image" Target="../media/image129.e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1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6.wmf"/><Relationship Id="rId14" Type="http://schemas.openxmlformats.org/officeDocument/2006/relationships/oleObject" Target="../embeddings/Microsoft_PowerPoint_97-2003_Presentation55.ppt"/><Relationship Id="rId22" Type="http://schemas.openxmlformats.org/officeDocument/2006/relationships/oleObject" Target="../embeddings/oleObject1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Microsoft_Word_97_-_2003_Document60.doc"/><Relationship Id="rId18" Type="http://schemas.openxmlformats.org/officeDocument/2006/relationships/oleObject" Target="../embeddings/oleObject169.bin"/><Relationship Id="rId26" Type="http://schemas.openxmlformats.org/officeDocument/2006/relationships/image" Target="../media/image163.emf"/><Relationship Id="rId3" Type="http://schemas.openxmlformats.org/officeDocument/2006/relationships/notesSlide" Target="../notesSlides/notesSlide43.xml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37.emf"/><Relationship Id="rId25" Type="http://schemas.openxmlformats.org/officeDocument/2006/relationships/oleObject" Target="../embeddings/Microsoft_PowerPoint_97-2003_Presentation64.ppt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1.ppt"/><Relationship Id="rId20" Type="http://schemas.openxmlformats.org/officeDocument/2006/relationships/image" Target="../media/image161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24" Type="http://schemas.openxmlformats.org/officeDocument/2006/relationships/oleObject" Target="../embeddings/oleObject171.bin"/><Relationship Id="rId5" Type="http://schemas.openxmlformats.org/officeDocument/2006/relationships/oleObject" Target="../embeddings/Microsoft_Word_97_-_2003_Document58.doc"/><Relationship Id="rId15" Type="http://schemas.openxmlformats.org/officeDocument/2006/relationships/oleObject" Target="../embeddings/oleObject168.bin"/><Relationship Id="rId23" Type="http://schemas.openxmlformats.org/officeDocument/2006/relationships/image" Target="../media/image162.emf"/><Relationship Id="rId10" Type="http://schemas.openxmlformats.org/officeDocument/2006/relationships/oleObject" Target="../embeddings/Microsoft_PowerPoint_97-2003_Presentation59.ppt"/><Relationship Id="rId19" Type="http://schemas.openxmlformats.org/officeDocument/2006/relationships/oleObject" Target="../embeddings/Microsoft_PowerPoint_97-2003_Presentation62.ppt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0.wmf"/><Relationship Id="rId22" Type="http://schemas.openxmlformats.org/officeDocument/2006/relationships/oleObject" Target="../embeddings/Microsoft_PowerPoint_97-2003_Presentation63.ppt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66.ppt"/><Relationship Id="rId13" Type="http://schemas.openxmlformats.org/officeDocument/2006/relationships/oleObject" Target="../embeddings/Microsoft_PowerPoint_97-2003_Presentation67.ppt"/><Relationship Id="rId18" Type="http://schemas.openxmlformats.org/officeDocument/2006/relationships/oleObject" Target="../embeddings/oleObject177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8.ppt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4.wmf"/><Relationship Id="rId11" Type="http://schemas.openxmlformats.org/officeDocument/2006/relationships/image" Target="../media/image165.wmf"/><Relationship Id="rId5" Type="http://schemas.openxmlformats.org/officeDocument/2006/relationships/oleObject" Target="../embeddings/Microsoft_Word_97_-_2003_Document65.doc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Microsoft_PowerPoint_97-2003_Presentation69.ppt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26.emf"/><Relationship Id="rId14" Type="http://schemas.openxmlformats.org/officeDocument/2006/relationships/image" Target="../media/image16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71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2.wmf"/><Relationship Id="rId12" Type="http://schemas.openxmlformats.org/officeDocument/2006/relationships/oleObject" Target="../embeddings/Microsoft_PowerPoint_97-2003_Presentation71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9.bin"/><Relationship Id="rId11" Type="http://schemas.openxmlformats.org/officeDocument/2006/relationships/oleObject" Target="../embeddings/oleObject181.bin"/><Relationship Id="rId5" Type="http://schemas.openxmlformats.org/officeDocument/2006/relationships/image" Target="../media/image169.wmf"/><Relationship Id="rId10" Type="http://schemas.openxmlformats.org/officeDocument/2006/relationships/image" Target="../media/image170.emf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Microsoft_PowerPoint_97-2003_Presentation70.ppt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8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gif"/><Relationship Id="rId4" Type="http://schemas.openxmlformats.org/officeDocument/2006/relationships/image" Target="../media/image175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7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8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emf"/><Relationship Id="rId5" Type="http://schemas.openxmlformats.org/officeDocument/2006/relationships/package" Target="../embeddings/Microsoft_PowerPoint_Presentation2.pptx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lgebra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Boole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Postulados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Teoremas e expressões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Simplificação algébrica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Leis de DeMorgan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6725" y="1052513"/>
            <a:ext cx="6481763" cy="431800"/>
            <a:chOff x="294" y="663"/>
            <a:chExt cx="4083" cy="272"/>
          </a:xfrm>
        </p:grpSpPr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294" y="663"/>
              <a:ext cx="4083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x,y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+ y =x y    e    x  y =x +y</a:t>
              </a:r>
            </a:p>
          </p:txBody>
        </p:sp>
        <p:sp>
          <p:nvSpPr>
            <p:cNvPr id="5133" name="Line 18"/>
            <p:cNvSpPr>
              <a:spLocks noChangeShapeType="1"/>
            </p:cNvSpPr>
            <p:nvPr/>
          </p:nvSpPr>
          <p:spPr bwMode="auto">
            <a:xfrm>
              <a:off x="954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2140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476375" y="1555750"/>
            <a:ext cx="6659563" cy="936625"/>
            <a:chOff x="930" y="980"/>
            <a:chExt cx="4195" cy="590"/>
          </a:xfrm>
        </p:grpSpPr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930" y="1339"/>
              <a:ext cx="27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(x </a:t>
              </a:r>
              <a:r>
                <a:rPr lang="pt-PT" dirty="0">
                  <a:sym typeface="Symbol" pitchFamily="18" charset="2"/>
                </a:rPr>
                <a:t>+ y)  (x y) = x x y +x  y y = </a:t>
              </a:r>
              <a:r>
                <a:rPr lang="pt-PT" dirty="0" smtClean="0">
                  <a:sym typeface="Symbol" pitchFamily="18" charset="2"/>
                </a:rPr>
                <a:t>0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5130" name="Text Box 23"/>
            <p:cNvSpPr txBox="1">
              <a:spLocks noChangeArrowheads="1"/>
            </p:cNvSpPr>
            <p:nvPr/>
          </p:nvSpPr>
          <p:spPr bwMode="auto">
            <a:xfrm>
              <a:off x="1905" y="116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5131" name="Text Box 24"/>
            <p:cNvSpPr txBox="1">
              <a:spLocks noChangeArrowheads="1"/>
            </p:cNvSpPr>
            <p:nvPr/>
          </p:nvSpPr>
          <p:spPr bwMode="auto">
            <a:xfrm>
              <a:off x="3246" y="980"/>
              <a:ext cx="1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P5, elemento absorvente, idempotência</a:t>
              </a:r>
              <a:endParaRPr lang="en-US">
                <a:solidFill>
                  <a:srgbClr val="A50021"/>
                </a:solidFill>
              </a:endParaRPr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63575" y="3427413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Generalização para </a:t>
            </a:r>
            <a:r>
              <a:rPr lang="pt-PT" i="1">
                <a:solidFill>
                  <a:srgbClr val="003366"/>
                </a:solidFill>
              </a:rPr>
              <a:t>n </a:t>
            </a:r>
            <a:r>
              <a:rPr lang="pt-PT">
                <a:solidFill>
                  <a:srgbClr val="003366"/>
                </a:solidFill>
              </a:rPr>
              <a:t>variáveis: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1979613" y="4011613"/>
          <a:ext cx="1420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11613"/>
                        <a:ext cx="142081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4375150" y="4011613"/>
          <a:ext cx="14208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0" name="Equation" r:id="rId6" imgW="825480" imgH="457200" progId="Equation.3">
                  <p:embed/>
                </p:oleObj>
              </mc:Choice>
              <mc:Fallback>
                <p:oleObj name="Equation" r:id="rId6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011613"/>
                        <a:ext cx="14208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49533"/>
              </p:ext>
            </p:extLst>
          </p:nvPr>
        </p:nvGraphicFramePr>
        <p:xfrm>
          <a:off x="1303338" y="5300663"/>
          <a:ext cx="5275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8" imgW="2412720" imgH="253800" progId="Equation.3">
                  <p:embed/>
                </p:oleObj>
              </mc:Choice>
              <mc:Fallback>
                <p:oleObj name="Equation" r:id="rId8" imgW="241272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00663"/>
                        <a:ext cx="52752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0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276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Princípio da dualidade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68313" y="908050"/>
            <a:ext cx="8207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Todo o teorema ou identidade algébrica dedutível a partir dos postulados da álgebra de Boole conserva a validade se as operações (+) e (.) e os elementos neutros forem trocados.</a:t>
            </a:r>
          </a:p>
          <a:p>
            <a:endParaRPr lang="pt-PT">
              <a:solidFill>
                <a:srgbClr val="003366"/>
              </a:solidFill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755650" y="42148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01675" y="4718050"/>
            <a:ext cx="395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[ (x +</a:t>
            </a:r>
            <a:r>
              <a:rPr lang="pt-PT">
                <a:latin typeface="Comic Sans MS" pitchFamily="66" charset="0"/>
                <a:sym typeface="Symbol" pitchFamily="18" charset="2"/>
              </a:rPr>
              <a:t>y)  (z + 1)</a:t>
            </a:r>
            <a:r>
              <a:rPr lang="pt-PT">
                <a:latin typeface="Comic Sans MS" pitchFamily="66" charset="0"/>
              </a:rPr>
              <a:t> ]</a:t>
            </a:r>
            <a:r>
              <a:rPr lang="pt-PT" baseline="30000">
                <a:latin typeface="Comic Sans MS" pitchFamily="66" charset="0"/>
              </a:rPr>
              <a:t>D </a:t>
            </a:r>
            <a:r>
              <a:rPr lang="pt-PT">
                <a:latin typeface="Comic Sans MS" pitchFamily="66" charset="0"/>
              </a:rPr>
              <a:t>=</a:t>
            </a:r>
            <a:r>
              <a:rPr lang="pt-PT"/>
              <a:t> (x </a:t>
            </a:r>
            <a:r>
              <a:rPr lang="pt-PT">
                <a:sym typeface="Symbol" pitchFamily="18" charset="2"/>
              </a:rPr>
              <a:t></a:t>
            </a:r>
            <a:r>
              <a:rPr lang="pt-PT"/>
              <a:t> </a:t>
            </a:r>
            <a:r>
              <a:rPr lang="pt-PT">
                <a:sym typeface="Symbol" pitchFamily="18" charset="2"/>
              </a:rPr>
              <a:t>y) + (z  0)</a:t>
            </a:r>
            <a:r>
              <a:rPr lang="pt-PT"/>
              <a:t> </a:t>
            </a:r>
            <a:endParaRPr lang="pt-PT" baseline="-25000">
              <a:latin typeface="Comic Sans MS" pitchFamily="66" charset="0"/>
            </a:endParaRP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476375" y="1989138"/>
          <a:ext cx="6189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2" name="Equation" r:id="rId4" imgW="2831760" imgH="241200" progId="Equation.3">
                  <p:embed/>
                </p:oleObj>
              </mc:Choice>
              <mc:Fallback>
                <p:oleObj name="Equation" r:id="rId4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61896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249488" y="2671763"/>
          <a:ext cx="44973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3" name="Equation" r:id="rId6" imgW="2057400" imgH="253800" progId="Equation.3">
                  <p:embed/>
                </p:oleObj>
              </mc:Choice>
              <mc:Fallback>
                <p:oleObj name="Equation" r:id="rId6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71763"/>
                        <a:ext cx="44973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827088" y="5300663"/>
          <a:ext cx="3024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4" name="Equation" r:id="rId8" imgW="1498320" imgH="253800" progId="Equation.3">
                  <p:embed/>
                </p:oleObj>
              </mc:Choice>
              <mc:Fallback>
                <p:oleObj name="Equation" r:id="rId8" imgW="1498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30241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/>
      <p:bldP spid="54286" grpId="0"/>
      <p:bldP spid="542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Conjunto completo de operadores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20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- conjunto de operadores a partir dos quais se pode representar qualquer função booleana.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19113" y="1833563"/>
            <a:ext cx="2025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pt-PT">
                <a:solidFill>
                  <a:srgbClr val="A50021"/>
                </a:solidFill>
              </a:rPr>
              <a:t>{ AND,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AND,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NAND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NOR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  ...</a:t>
            </a:r>
            <a:endParaRPr lang="en-US">
              <a:solidFill>
                <a:srgbClr val="A50021"/>
              </a:solidFill>
            </a:endParaRPr>
          </a:p>
          <a:p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5146675" y="1916113"/>
          <a:ext cx="23050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1916113"/>
                        <a:ext cx="230505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635375" y="2276475"/>
          <a:ext cx="722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9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76475"/>
                        <a:ext cx="7223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146675" y="3943350"/>
          <a:ext cx="23050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0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3943350"/>
                        <a:ext cx="23050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3557588" y="4303713"/>
          <a:ext cx="879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1" name="Equation" r:id="rId12" imgW="355320" imgH="241200" progId="Equation.3">
                  <p:embed/>
                </p:oleObj>
              </mc:Choice>
              <mc:Fallback>
                <p:oleObj name="Equation" r:id="rId12" imgW="355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303713"/>
                        <a:ext cx="879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990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Operadores NAND e NOR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82280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pt-PT"/>
              <a:t> deve-se primeiro colocá-la na forma da soma de produtos e a seguir aplicar o teorema de involução e as leis de DeMorgan</a:t>
            </a:r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5650" y="3709988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827088" y="4227513"/>
          <a:ext cx="3344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4" name="Equation" r:id="rId4" imgW="1879560" imgH="266400" progId="Equation.3">
                  <p:embed/>
                </p:oleObj>
              </mc:Choice>
              <mc:Fallback>
                <p:oleObj name="Equation" r:id="rId4" imgW="1879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7513"/>
                        <a:ext cx="3344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68313" y="2205038"/>
            <a:ext cx="8012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pt-PT"/>
              <a:t> deve-se primeiro colocá-la na forma do produto de somas e a seguir aplicar o teorema de involução e as leis de DeMorgan</a:t>
            </a:r>
            <a:endParaRPr lang="en-US"/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827088" y="4826000"/>
          <a:ext cx="63293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5" name="Equation" r:id="rId6" imgW="3555720" imgH="266400" progId="Equation.3">
                  <p:embed/>
                </p:oleObj>
              </mc:Choice>
              <mc:Fallback>
                <p:oleObj name="Equation" r:id="rId6" imgW="355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26000"/>
                        <a:ext cx="63293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4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24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booleanas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74650" y="1052513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</a:rPr>
              <a:t>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função booleana</a:t>
            </a:r>
            <a:r>
              <a:rPr lang="pt-PT">
                <a:solidFill>
                  <a:srgbClr val="003366"/>
                </a:solidFill>
              </a:rPr>
              <a:t> é uma correspondência que associa um elemento do conjunto B={0,1} a cada uma das 2</a:t>
            </a:r>
            <a:r>
              <a:rPr lang="pt-PT" baseline="30000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 combinações possíveis que as variáveis podem assumir.</a:t>
            </a:r>
          </a:p>
          <a:p>
            <a:pPr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09763" y="2133600"/>
            <a:ext cx="4533900" cy="1441450"/>
            <a:chOff x="1203" y="1434"/>
            <a:chExt cx="2856" cy="908"/>
          </a:xfrm>
        </p:grpSpPr>
        <p:sp>
          <p:nvSpPr>
            <p:cNvPr id="9228" name="Rectangle 4"/>
            <p:cNvSpPr>
              <a:spLocks noChangeArrowheads="1"/>
            </p:cNvSpPr>
            <p:nvPr/>
          </p:nvSpPr>
          <p:spPr bwMode="auto">
            <a:xfrm>
              <a:off x="1838" y="1434"/>
              <a:ext cx="1542" cy="9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pt-PT">
                  <a:solidFill>
                    <a:srgbClr val="000066"/>
                  </a:solidFill>
                </a:rPr>
                <a:t>Sistema digital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1430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1203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1" name="Line 8"/>
            <p:cNvSpPr>
              <a:spLocks noChangeShapeType="1"/>
            </p:cNvSpPr>
            <p:nvPr/>
          </p:nvSpPr>
          <p:spPr bwMode="auto">
            <a:xfrm>
              <a:off x="1430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1203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1430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1203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1430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13"/>
            <p:cNvSpPr txBox="1">
              <a:spLocks noChangeArrowheads="1"/>
            </p:cNvSpPr>
            <p:nvPr/>
          </p:nvSpPr>
          <p:spPr bwMode="auto">
            <a:xfrm>
              <a:off x="1203" y="202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n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401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791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3401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791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3401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3791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401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791" y="202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m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9223" name="Text Box 29"/>
          <p:cNvSpPr txBox="1">
            <a:spLocks noChangeArrowheads="1"/>
          </p:cNvSpPr>
          <p:nvPr/>
        </p:nvSpPr>
        <p:spPr bwMode="auto">
          <a:xfrm>
            <a:off x="1095375" y="509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63575" y="3860800"/>
            <a:ext cx="7580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Existem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×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6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dirty="0"/>
              <a:t> funções booleanas diferentes que podem ser implementadas num sistema digital com </a:t>
            </a:r>
            <a:r>
              <a:rPr lang="pt-PT" i="1" dirty="0">
                <a:solidFill>
                  <a:srgbClr val="A50021"/>
                </a:solidFill>
              </a:rPr>
              <a:t>n</a:t>
            </a:r>
            <a:r>
              <a:rPr lang="pt-PT" dirty="0"/>
              <a:t> entradas e </a:t>
            </a:r>
            <a:r>
              <a:rPr lang="pt-PT" i="1" dirty="0">
                <a:solidFill>
                  <a:srgbClr val="A50021"/>
                </a:solidFill>
              </a:rPr>
              <a:t>m</a:t>
            </a:r>
            <a:r>
              <a:rPr lang="pt-PT" dirty="0"/>
              <a:t> saídas.</a:t>
            </a:r>
            <a:endParaRPr lang="en-US" dirty="0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755650" y="4711700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808038" y="5222875"/>
            <a:ext cx="2720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=1, </a:t>
            </a:r>
            <a:r>
              <a:rPr lang="pt-PT" i="1"/>
              <a:t>m</a:t>
            </a:r>
            <a:r>
              <a:rPr lang="pt-PT"/>
              <a:t>=1: 2</a:t>
            </a:r>
            <a:r>
              <a:rPr lang="pt-PT" baseline="30000"/>
              <a:t>1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1</a:t>
            </a:r>
            <a:r>
              <a:rPr lang="pt-PT"/>
              <a:t> = 4</a:t>
            </a:r>
            <a:endParaRPr lang="en-US"/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4530725" y="4999038"/>
          <a:ext cx="39290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471" b="83200"/>
                      <a:stretch>
                        <a:fillRect/>
                      </a:stretch>
                    </p:blipFill>
                    <p:spPr bwMode="auto">
                      <a:xfrm>
                        <a:off x="4530725" y="4999038"/>
                        <a:ext cx="3929063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827088" y="5799138"/>
            <a:ext cx="655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=4, </a:t>
            </a:r>
            <a:r>
              <a:rPr lang="pt-PT" i="1"/>
              <a:t>m</a:t>
            </a:r>
            <a:r>
              <a:rPr lang="pt-PT"/>
              <a:t>=3: 2</a:t>
            </a:r>
            <a:r>
              <a:rPr lang="pt-PT" baseline="30000"/>
              <a:t>3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4</a:t>
            </a:r>
            <a:r>
              <a:rPr lang="pt-PT"/>
              <a:t> = 2</a:t>
            </a:r>
            <a:r>
              <a:rPr lang="en-US" baseline="30000"/>
              <a:t>48</a:t>
            </a:r>
            <a:r>
              <a:rPr lang="en-US"/>
              <a:t>=</a:t>
            </a:r>
            <a:r>
              <a:rPr lang="en-US" baseline="30000"/>
              <a:t> </a:t>
            </a:r>
            <a:r>
              <a:rPr lang="en-US"/>
              <a:t>281 474 976 710 656</a:t>
            </a:r>
            <a:endParaRPr lang="en-US" baseline="30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8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51" grpId="0"/>
      <p:bldP spid="56353" grpId="0"/>
      <p:bldP spid="56354" grpId="0"/>
      <p:bldP spid="563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duais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47675" y="1073150"/>
            <a:ext cx="767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Para obter a função dual de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, deve-se aplicar o princípio de dualidade a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03350" y="1557338"/>
          <a:ext cx="604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3" name="Equation" r:id="rId4" imgW="2819160" imgH="241200" progId="Equation.3">
                  <p:embed/>
                </p:oleObj>
              </mc:Choice>
              <mc:Fallback>
                <p:oleObj name="Equation" r:id="rId4" imgW="281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60483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8313" y="2270125"/>
            <a:ext cx="400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Uma função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 é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auto-dual</a:t>
            </a:r>
            <a:r>
              <a:rPr lang="pt-PT">
                <a:solidFill>
                  <a:srgbClr val="003366"/>
                </a:solidFill>
              </a:rPr>
              <a:t> se </a:t>
            </a:r>
            <a:r>
              <a:rPr lang="pt-PT" i="1">
                <a:solidFill>
                  <a:srgbClr val="003366"/>
                </a:solidFill>
              </a:rPr>
              <a:t>f </a:t>
            </a:r>
            <a:r>
              <a:rPr lang="pt-PT">
                <a:solidFill>
                  <a:srgbClr val="003366"/>
                </a:solidFill>
              </a:rPr>
              <a:t>=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 baseline="30000">
                <a:solidFill>
                  <a:srgbClr val="003366"/>
                </a:solidFill>
              </a:rPr>
              <a:t>D</a:t>
            </a:r>
            <a:r>
              <a:rPr lang="pt-PT">
                <a:solidFill>
                  <a:srgbClr val="003366"/>
                </a:solidFill>
              </a:rPr>
              <a:t>  =&gt;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827088" y="3644900"/>
          <a:ext cx="34686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4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4686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755650" y="4129088"/>
          <a:ext cx="46243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5" name="Equation" r:id="rId8" imgW="2336760" imgH="228600" progId="Equation.3">
                  <p:embed/>
                </p:oleObj>
              </mc:Choice>
              <mc:Fallback>
                <p:oleObj name="Equation" r:id="rId8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29088"/>
                        <a:ext cx="46243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124075" y="4802188"/>
          <a:ext cx="26400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6" name="Equation" r:id="rId10" imgW="1333440" imgH="203040" progId="Equation.3">
                  <p:embed/>
                </p:oleObj>
              </mc:Choice>
              <mc:Fallback>
                <p:oleObj name="Equation" r:id="rId10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02188"/>
                        <a:ext cx="26400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171700" y="5332413"/>
          <a:ext cx="36957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7" name="Equation" r:id="rId12" imgW="1866600" imgH="203040" progId="Equation.3">
                  <p:embed/>
                </p:oleObj>
              </mc:Choice>
              <mc:Fallback>
                <p:oleObj name="Equation" r:id="rId12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32413"/>
                        <a:ext cx="36957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6084888" y="3284538"/>
          <a:ext cx="2755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8" name="Document" r:id="rId15" imgW="6211080" imgH="4067280" progId="Word.Document.8">
                  <p:embed/>
                </p:oleObj>
              </mc:Choice>
              <mc:Fallback>
                <p:oleObj name="Document" r:id="rId1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6368" b="53107"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2755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511675" y="2178050"/>
          <a:ext cx="3570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9" name="Equation" r:id="rId17" imgW="1942920" imgH="253800" progId="Equation.3">
                  <p:embed/>
                </p:oleObj>
              </mc:Choice>
              <mc:Fallback>
                <p:oleObj name="Equation" r:id="rId17" imgW="1942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178050"/>
                        <a:ext cx="35702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Representação de funções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2113" y="981075"/>
            <a:ext cx="36560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(tabela de verdade)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 (circuitos lógicos)</a:t>
            </a:r>
          </a:p>
          <a:p>
            <a:pPr indent="271463">
              <a:buFontTx/>
              <a:buChar char="-"/>
              <a:defRPr/>
            </a:pP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0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335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é única: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09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714875" y="1052513"/>
            <a:ext cx="410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  <a:r>
              <a:rPr lang="pt-PT">
                <a:solidFill>
                  <a:srgbClr val="003366"/>
                </a:solidFill>
              </a:rPr>
              <a:t> inclui frequentemente termos redundantes: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4754563" y="1916113"/>
          <a:ext cx="32734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0" name="Equation" r:id="rId10" imgW="1803240" imgH="203040" progId="Equation.3">
                  <p:embed/>
                </p:oleObj>
              </mc:Choice>
              <mc:Fallback>
                <p:oleObj name="Equation" r:id="rId10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916113"/>
                        <a:ext cx="32734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046788" y="4354513"/>
          <a:ext cx="22113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1"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4354513"/>
                        <a:ext cx="22113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292725" y="38608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=&gt; necessidade de simplificação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325" y="5084763"/>
            <a:ext cx="24082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30550" y="3500438"/>
            <a:ext cx="25892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6016625" y="2349500"/>
          <a:ext cx="29035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2" name="Equation" r:id="rId16" imgW="1600200" imgH="190440" progId="Equation.3">
                  <p:embed/>
                </p:oleObj>
              </mc:Choice>
              <mc:Fallback>
                <p:oleObj name="Equation" r:id="rId16" imgW="1600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2349500"/>
                        <a:ext cx="29035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140200" y="32781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: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3" grpId="0"/>
      <p:bldP spid="58376" grpId="0"/>
      <p:bldP spid="58380" grpId="0"/>
      <p:bldP spid="583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468313" y="2276872"/>
            <a:ext cx="5955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que o operador NAND é funcionalmente completo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467544" y="2770911"/>
            <a:ext cx="8604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booleanas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diferentes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 pode implementar num sistema digital com </a:t>
            </a:r>
            <a:r>
              <a:rPr lang="pt-PT" i="1" dirty="0" smtClean="0">
                <a:solidFill>
                  <a:srgbClr val="A50021"/>
                </a:solidFill>
              </a:rPr>
              <a:t>2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entradas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</a:t>
            </a:r>
            <a:r>
              <a:rPr lang="pt-PT" dirty="0" smtClean="0"/>
              <a:t> </a:t>
            </a:r>
            <a:r>
              <a:rPr lang="pt-PT" i="1" dirty="0" smtClean="0">
                <a:solidFill>
                  <a:srgbClr val="A50021"/>
                </a:solidFill>
              </a:rPr>
              <a:t>1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saída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7544" y="4643844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Verifique se 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seguintes são </a:t>
            </a:r>
            <a:r>
              <a:rPr lang="pt-PT" dirty="0" err="1" smtClean="0">
                <a:solidFill>
                  <a:srgbClr val="003366"/>
                </a:solidFill>
              </a:rPr>
              <a:t>auto-duais</a:t>
            </a:r>
            <a:r>
              <a:rPr lang="pt-PT" dirty="0" smtClean="0">
                <a:solidFill>
                  <a:srgbClr val="003366"/>
                </a:solidFill>
              </a:rPr>
              <a:t>: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673100" y="5061867"/>
          <a:ext cx="2960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2" name="Equação" r:id="rId4" imgW="1765080" imgH="215640" progId="Equation.3">
                  <p:embed/>
                </p:oleObj>
              </mc:Choice>
              <mc:Fallback>
                <p:oleObj name="Equação" r:id="rId4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061867"/>
                        <a:ext cx="2960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22"/>
          <p:cNvGraphicFramePr>
            <a:graphicFrameLocks noChangeAspect="1"/>
          </p:cNvGraphicFramePr>
          <p:nvPr/>
        </p:nvGraphicFramePr>
        <p:xfrm>
          <a:off x="683568" y="5588917"/>
          <a:ext cx="21732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3" name="Equação" r:id="rId6" imgW="1295280" imgH="215640" progId="Equation.3">
                  <p:embed/>
                </p:oleObj>
              </mc:Choice>
              <mc:Fallback>
                <p:oleObj name="Equação" r:id="rId6" imgW="1295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88917"/>
                        <a:ext cx="21732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67544" y="1619508"/>
            <a:ext cx="7762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consenso: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x,y,z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139952" y="1412776"/>
            <a:ext cx="316835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pt-PT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67544" y="1052736"/>
            <a:ext cx="6362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simplificação: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467544" y="3573016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As expressões seguintes estão corretas?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50187" name="Object 22"/>
          <p:cNvGraphicFramePr>
            <a:graphicFrameLocks noChangeAspect="1"/>
          </p:cNvGraphicFramePr>
          <p:nvPr/>
        </p:nvGraphicFramePr>
        <p:xfrm>
          <a:off x="1089025" y="4065588"/>
          <a:ext cx="21510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4" name="Equação" r:id="rId8" imgW="1282680" imgH="228600" progId="Equation.3">
                  <p:embed/>
                </p:oleObj>
              </mc:Choice>
              <mc:Fallback>
                <p:oleObj name="Equação" r:id="rId8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065588"/>
                        <a:ext cx="215106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22"/>
          <p:cNvGraphicFramePr>
            <a:graphicFrameLocks noChangeAspect="1"/>
          </p:cNvGraphicFramePr>
          <p:nvPr/>
        </p:nvGraphicFramePr>
        <p:xfrm>
          <a:off x="4270375" y="4076700"/>
          <a:ext cx="2343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5" name="Equação" r:id="rId10" imgW="1396800" imgH="228600" progId="Equation.3">
                  <p:embed/>
                </p:oleObj>
              </mc:Choice>
              <mc:Fallback>
                <p:oleObj name="Equação" r:id="rId1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076700"/>
                        <a:ext cx="23431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1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WordArt 2"/>
          <p:cNvSpPr>
            <a:spLocks noChangeArrowheads="1" noChangeShapeType="1" noTextEdit="1"/>
          </p:cNvSpPr>
          <p:nvPr/>
        </p:nvSpPr>
        <p:spPr bwMode="auto">
          <a:xfrm>
            <a:off x="468312" y="116632"/>
            <a:ext cx="3311600" cy="5263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(cont.)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8313" y="981075"/>
            <a:ext cx="7842250" cy="887413"/>
            <a:chOff x="295" y="3067"/>
            <a:chExt cx="4940" cy="559"/>
          </a:xfrm>
        </p:grpSpPr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295" y="3067"/>
              <a:ext cx="4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NAND.</a:t>
              </a:r>
            </a:p>
          </p:txBody>
        </p:sp>
        <p:graphicFrame>
          <p:nvGraphicFramePr>
            <p:cNvPr id="13320" name="Object 22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28" name="Equation" r:id="rId4" imgW="1460160" imgH="228600" progId="Equation.3">
                    <p:embed/>
                  </p:oleObj>
                </mc:Choice>
                <mc:Fallback>
                  <p:oleObj name="Equation" r:id="rId4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670300" y="1989138"/>
          <a:ext cx="42148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9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989138"/>
                        <a:ext cx="421481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3678238" y="2379663"/>
          <a:ext cx="33416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0" name="Equation" r:id="rId8" imgW="1993680" imgH="279360" progId="Equation.3">
                  <p:embed/>
                </p:oleObj>
              </mc:Choice>
              <mc:Fallback>
                <p:oleObj name="Equation" r:id="rId8" imgW="1993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2379663"/>
                        <a:ext cx="33416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68313" y="3357563"/>
            <a:ext cx="7702550" cy="887412"/>
            <a:chOff x="295" y="3067"/>
            <a:chExt cx="4852" cy="559"/>
          </a:xfrm>
        </p:grpSpPr>
        <p:sp>
          <p:nvSpPr>
            <p:cNvPr id="13325" name="Text Box 27"/>
            <p:cNvSpPr txBox="1">
              <a:spLocks noChangeArrowheads="1"/>
            </p:cNvSpPr>
            <p:nvPr/>
          </p:nvSpPr>
          <p:spPr bwMode="auto">
            <a:xfrm>
              <a:off x="295" y="3067"/>
              <a:ext cx="4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NOR.</a:t>
              </a:r>
            </a:p>
          </p:txBody>
        </p:sp>
        <p:graphicFrame>
          <p:nvGraphicFramePr>
            <p:cNvPr id="13319" name="Object 28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31" name="Equation" r:id="rId10" imgW="1460160" imgH="228600" progId="Equation.3">
                    <p:embed/>
                  </p:oleObj>
                </mc:Choice>
                <mc:Fallback>
                  <p:oleObj name="Equation" r:id="rId10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339975" y="4581525"/>
          <a:ext cx="55340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2" name="Equation" r:id="rId11" imgW="3301920" imgH="228600" progId="Equation.3">
                  <p:embed/>
                </p:oleObj>
              </mc:Choice>
              <mc:Fallback>
                <p:oleObj name="Equation" r:id="rId11" imgW="3301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55340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339975" y="5483225"/>
          <a:ext cx="6554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3" name="Equation" r:id="rId13" imgW="3911400" imgH="279360" progId="Equation.3">
                  <p:embed/>
                </p:oleObj>
              </mc:Choice>
              <mc:Fallback>
                <p:oleObj name="Equation" r:id="rId13" imgW="3911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83225"/>
                        <a:ext cx="65547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2351088" y="5062538"/>
          <a:ext cx="32781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4" name="Equation" r:id="rId15" imgW="1955520" imgH="228600" progId="Equation.3">
                  <p:embed/>
                </p:oleObj>
              </mc:Choice>
              <mc:Fallback>
                <p:oleObj name="Equation" r:id="rId15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62538"/>
                        <a:ext cx="327818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611560" y="3068960"/>
            <a:ext cx="7920880" cy="27363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Teorema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Shannon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Formas canónicas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Irrelevâncias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algébrica de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funções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Booleanas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7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Circuitos combinatórios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dirty="0">
                <a:solidFill>
                  <a:srgbClr val="003366"/>
                </a:solidFill>
              </a:rPr>
              <a:t>Um circuito digital combinatório possui: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>
                <a:solidFill>
                  <a:srgbClr val="003366"/>
                </a:solidFill>
              </a:rPr>
              <a:t> 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funcional</a:t>
            </a:r>
            <a:r>
              <a:rPr lang="pt-PT">
                <a:solidFill>
                  <a:srgbClr val="003366"/>
                </a:solidFill>
              </a:rPr>
              <a:t> que descreve cada saída em função dos valores das entradas;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temporal</a:t>
            </a:r>
            <a:r>
              <a:rPr lang="pt-PT" dirty="0">
                <a:solidFill>
                  <a:srgbClr val="003366"/>
                </a:solidFill>
              </a:rPr>
              <a:t> que inclui, pelo menos, o tempo máximo que o circuito vai demorar para produzir valores de saída a partir de um conjunto arbitrário de valores de entrada (válidos e estáveis) -&gt;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tempo de propagação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771775" y="3860800"/>
            <a:ext cx="3384550" cy="20891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pt-PT">
                <a:solidFill>
                  <a:srgbClr val="000066"/>
                </a:solidFill>
              </a:rPr>
              <a:t>Circuito digital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763713" y="4078288"/>
            <a:ext cx="1008062" cy="1511300"/>
            <a:chOff x="1111" y="2432"/>
            <a:chExt cx="635" cy="952"/>
          </a:xfrm>
        </p:grpSpPr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1338" y="257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1111" y="2432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398" name="Line 15"/>
            <p:cNvSpPr>
              <a:spLocks noChangeShapeType="1"/>
            </p:cNvSpPr>
            <p:nvPr/>
          </p:nvSpPr>
          <p:spPr bwMode="auto">
            <a:xfrm>
              <a:off x="1338" y="275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1111" y="261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>
              <a:off x="1338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1111" y="278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3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1338" y="31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1111" y="2947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4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1338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2"/>
            <p:cNvSpPr txBox="1">
              <a:spLocks noChangeArrowheads="1"/>
            </p:cNvSpPr>
            <p:nvPr/>
          </p:nvSpPr>
          <p:spPr bwMode="auto">
            <a:xfrm>
              <a:off x="1111" y="315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5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987675" y="3932238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(gerar na saída valor ‘1’ se pelo menos 3 das 5 entradas </a:t>
            </a:r>
            <a:r>
              <a:rPr lang="pt-PT" sz="1500" i="1" dirty="0" smtClean="0">
                <a:solidFill>
                  <a:srgbClr val="A50021"/>
                </a:solidFill>
              </a:rPr>
              <a:t>estão </a:t>
            </a:r>
            <a:r>
              <a:rPr lang="pt-PT" sz="1500" i="1" dirty="0">
                <a:solidFill>
                  <a:srgbClr val="A50021"/>
                </a:solidFill>
              </a:rPr>
              <a:t>a ‘1’; caso contrário gerar ‘0’)</a:t>
            </a:r>
            <a:endParaRPr lang="en-US" sz="1500" i="1" dirty="0">
              <a:solidFill>
                <a:srgbClr val="A50021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6325" y="4646613"/>
            <a:ext cx="1030288" cy="366712"/>
            <a:chOff x="3878" y="2781"/>
            <a:chExt cx="649" cy="231"/>
          </a:xfrm>
        </p:grpSpPr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>
              <a:off x="3878" y="29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25"/>
            <p:cNvSpPr txBox="1">
              <a:spLocks noChangeArrowheads="1"/>
            </p:cNvSpPr>
            <p:nvPr/>
          </p:nvSpPr>
          <p:spPr bwMode="auto">
            <a:xfrm>
              <a:off x="4286" y="2781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987675" y="5146675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(saída válida será gerada passados, no máximo, 2 </a:t>
            </a:r>
            <a:r>
              <a:rPr lang="pt-PT" sz="1500" i="1" dirty="0">
                <a:solidFill>
                  <a:srgbClr val="A50021"/>
                </a:solidFill>
                <a:sym typeface="Symbol" pitchFamily="18" charset="2"/>
              </a:rPr>
              <a:t></a:t>
            </a:r>
            <a:r>
              <a:rPr lang="pt-PT" sz="1500" i="1" dirty="0">
                <a:solidFill>
                  <a:srgbClr val="A50021"/>
                </a:solidFill>
              </a:rPr>
              <a:t>s após a </a:t>
            </a:r>
            <a:r>
              <a:rPr lang="pt-PT" sz="1500" i="1" dirty="0" smtClean="0">
                <a:solidFill>
                  <a:srgbClr val="A50021"/>
                </a:solidFill>
              </a:rPr>
              <a:t>receção </a:t>
            </a:r>
            <a:r>
              <a:rPr lang="pt-PT" sz="1500" i="1" dirty="0">
                <a:solidFill>
                  <a:srgbClr val="A50021"/>
                </a:solidFill>
              </a:rPr>
              <a:t>de entradas válidas)</a:t>
            </a:r>
            <a:endParaRPr lang="en-US" sz="1500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8" grpId="0" animBg="1"/>
      <p:bldP spid="45079" grpId="0"/>
      <p:bldP spid="450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Termos mínimo e máximo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981075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mínimo de ordem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produto</a:t>
            </a:r>
            <a:r>
              <a:rPr lang="pt-PT" u="none" dirty="0">
                <a:solidFill>
                  <a:srgbClr val="003366"/>
                </a:solidFill>
              </a:rPr>
              <a:t> lógico 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pt-PT" sz="2000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pt-PT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en-US" u="none" dirty="0"/>
          </a:p>
        </p:txBody>
      </p:sp>
      <p:sp>
        <p:nvSpPr>
          <p:cNvPr id="206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4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395288" y="2349500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máximo de ordem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soma</a:t>
            </a:r>
            <a:r>
              <a:rPr lang="pt-PT" u="none" dirty="0">
                <a:solidFill>
                  <a:srgbClr val="003366"/>
                </a:solidFill>
              </a:rPr>
              <a:t> lógica </a:t>
            </a:r>
            <a:r>
              <a:rPr lang="pt-PT" u="none" dirty="0" smtClean="0">
                <a:solidFill>
                  <a:srgbClr val="003366"/>
                </a:solidFill>
              </a:rPr>
              <a:t>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,</a:t>
            </a:r>
            <a:r>
              <a:rPr lang="pt-PT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en-US" sz="2000" u="none" dirty="0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1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602038" y="3973513"/>
          <a:ext cx="1323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2" name="Equation" r:id="rId7" imgW="774360" imgH="228600" progId="Equation.3">
                  <p:embed/>
                </p:oleObj>
              </mc:Choice>
              <mc:Fallback>
                <p:oleObj name="Equation" r:id="rId7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973513"/>
                        <a:ext cx="1323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3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4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5688013" y="3973513"/>
          <a:ext cx="15636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5" name="Equation" r:id="rId15" imgW="914400" imgH="228600" progId="Equation.3">
                  <p:embed/>
                </p:oleObj>
              </mc:Choice>
              <mc:Fallback>
                <p:oleObj name="Equation" r:id="rId1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973513"/>
                        <a:ext cx="15636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613150" y="4581525"/>
          <a:ext cx="1301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6" name="Equation" r:id="rId17" imgW="761760" imgH="228600" progId="Equation.3">
                  <p:embed/>
                </p:oleObj>
              </mc:Choice>
              <mc:Fallback>
                <p:oleObj name="Equation" r:id="rId1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581525"/>
                        <a:ext cx="1301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5675313" y="4581525"/>
          <a:ext cx="1587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7" name="Equation" r:id="rId19" imgW="927000" imgH="228600" progId="Equation.3">
                  <p:embed/>
                </p:oleObj>
              </mc:Choice>
              <mc:Fallback>
                <p:oleObj name="Equation" r:id="rId19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4581525"/>
                        <a:ext cx="1587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361950" y="3800475"/>
          <a:ext cx="20970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8" name="Document" r:id="rId22" imgW="6223680" imgH="4067280" progId="Word.Document.8">
                  <p:embed/>
                </p:oleObj>
              </mc:Choice>
              <mc:Fallback>
                <p:oleObj name="Document" r:id="rId22" imgW="62236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361950" y="3800475"/>
                        <a:ext cx="2097088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3708400" y="5300663"/>
          <a:ext cx="33861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9" name="Equation" r:id="rId24" imgW="1688760" imgH="253800" progId="Equation.3">
                  <p:embed/>
                </p:oleObj>
              </mc:Choice>
              <mc:Fallback>
                <p:oleObj name="Equation" r:id="rId24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33861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958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Expansão de Shannon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1050925"/>
            <a:ext cx="808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Qualquer função </a:t>
            </a:r>
            <a:r>
              <a:rPr lang="pt-PT" u="none">
                <a:solidFill>
                  <a:srgbClr val="A50021"/>
                </a:solidFill>
              </a:rPr>
              <a:t>f(x</a:t>
            </a:r>
            <a:r>
              <a:rPr lang="pt-PT" u="none" baseline="-25000">
                <a:solidFill>
                  <a:srgbClr val="A50021"/>
                </a:solidFill>
              </a:rPr>
              <a:t>0</a:t>
            </a:r>
            <a:r>
              <a:rPr lang="pt-PT" u="none">
                <a:solidFill>
                  <a:srgbClr val="A50021"/>
                </a:solidFill>
              </a:rPr>
              <a:t>, x</a:t>
            </a:r>
            <a:r>
              <a:rPr lang="pt-PT" u="none" baseline="-25000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A50021"/>
                </a:solidFill>
              </a:rPr>
              <a:t>,...,x</a:t>
            </a:r>
            <a:r>
              <a:rPr lang="pt-PT" u="none" baseline="-25000">
                <a:solidFill>
                  <a:srgbClr val="A50021"/>
                </a:solidFill>
              </a:rPr>
              <a:t>n-1</a:t>
            </a:r>
            <a:r>
              <a:rPr lang="pt-PT" u="none">
                <a:solidFill>
                  <a:srgbClr val="A50021"/>
                </a:solidFill>
              </a:rPr>
              <a:t>)</a:t>
            </a:r>
            <a:r>
              <a:rPr lang="pt-PT" u="none">
                <a:solidFill>
                  <a:srgbClr val="003366"/>
                </a:solidFill>
              </a:rPr>
              <a:t> pode ser representada na forma seguinte: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684213" y="1555750"/>
          <a:ext cx="75612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7" name="Equation" r:id="rId4" imgW="3479760" imgH="228600" progId="Equation.3">
                  <p:embed/>
                </p:oleObj>
              </mc:Choice>
              <mc:Fallback>
                <p:oleObj name="Equation" r:id="rId4" imgW="3479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5750"/>
                        <a:ext cx="75612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5288" y="263048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Indução perfeita:</a:t>
            </a:r>
            <a:endParaRPr lang="en-US" u="none">
              <a:solidFill>
                <a:srgbClr val="660066"/>
              </a:solidFill>
            </a:endParaRPr>
          </a:p>
        </p:txBody>
      </p:sp>
      <p:graphicFrame>
        <p:nvGraphicFramePr>
          <p:cNvPr id="46121" name="Object 41"/>
          <p:cNvGraphicFramePr>
            <a:graphicFrameLocks noChangeAspect="1"/>
          </p:cNvGraphicFramePr>
          <p:nvPr/>
        </p:nvGraphicFramePr>
        <p:xfrm>
          <a:off x="2428875" y="3175000"/>
          <a:ext cx="6391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8" name="Equation" r:id="rId6" imgW="3263760" imgH="228600" progId="Equation.3">
                  <p:embed/>
                </p:oleObj>
              </mc:Choice>
              <mc:Fallback>
                <p:oleObj name="Equation" r:id="rId6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175000"/>
                        <a:ext cx="63912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3850" y="3213100"/>
            <a:ext cx="1862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0 temos: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46123" name="Object 43"/>
          <p:cNvGraphicFramePr>
            <a:graphicFrameLocks noChangeAspect="1"/>
          </p:cNvGraphicFramePr>
          <p:nvPr/>
        </p:nvGraphicFramePr>
        <p:xfrm>
          <a:off x="2408238" y="3773488"/>
          <a:ext cx="6342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9" name="Equation" r:id="rId8" imgW="3238200" imgH="228600" progId="Equation.3">
                  <p:embed/>
                </p:oleObj>
              </mc:Choice>
              <mc:Fallback>
                <p:oleObj name="Equation" r:id="rId8" imgW="32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773488"/>
                        <a:ext cx="63420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323850" y="3811588"/>
            <a:ext cx="1862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1 temos: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20" grpId="0"/>
      <p:bldP spid="46122" grpId="0"/>
      <p:bldP spid="46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1ª forma canónica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Estendendo para </a:t>
            </a:r>
            <a:r>
              <a:rPr lang="pt-PT" u="none">
                <a:solidFill>
                  <a:srgbClr val="A50021"/>
                </a:solidFill>
              </a:rPr>
              <a:t>2</a:t>
            </a:r>
            <a:r>
              <a:rPr lang="pt-PT" u="none">
                <a:solidFill>
                  <a:srgbClr val="003366"/>
                </a:solidFill>
              </a:rPr>
              <a:t> variáveis: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95288" y="1628775"/>
          <a:ext cx="703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7" name="Equation" r:id="rId4" imgW="3593880" imgH="228600" progId="Equation.3">
                  <p:embed/>
                </p:oleObj>
              </mc:Choice>
              <mc:Fallback>
                <p:oleObj name="Equation" r:id="rId4" imgW="359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703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2339975" y="2189163"/>
          <a:ext cx="619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8" name="Equation" r:id="rId6" imgW="3162240" imgH="228600" progId="Equation.3">
                  <p:embed/>
                </p:oleObj>
              </mc:Choice>
              <mc:Fallback>
                <p:oleObj name="Equation" r:id="rId6" imgW="3162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89163"/>
                        <a:ext cx="6192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403350" y="4117975"/>
          <a:ext cx="3282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9" name="Equation" r:id="rId8" imgW="1676160" imgH="457200" progId="Equation.3">
                  <p:embed/>
                </p:oleObj>
              </mc:Choice>
              <mc:Fallback>
                <p:oleObj name="Equation" r:id="rId8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17975"/>
                        <a:ext cx="32829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95288" y="3573463"/>
            <a:ext cx="7200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0066"/>
                </a:solidFill>
              </a:rPr>
              <a:t>Continuando a expansão até </a:t>
            </a:r>
            <a:r>
              <a:rPr lang="pt-PT" u="none" dirty="0">
                <a:solidFill>
                  <a:srgbClr val="A50021"/>
                </a:solidFill>
              </a:rPr>
              <a:t>x</a:t>
            </a:r>
            <a:r>
              <a:rPr lang="pt-PT" u="none" baseline="-25000" dirty="0">
                <a:solidFill>
                  <a:srgbClr val="A50021"/>
                </a:solidFill>
              </a:rPr>
              <a:t>n-1</a:t>
            </a:r>
            <a:r>
              <a:rPr lang="pt-PT" u="none" dirty="0">
                <a:solidFill>
                  <a:srgbClr val="000066"/>
                </a:solidFill>
              </a:rPr>
              <a:t> pode-se obter a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1ª forma canónica</a:t>
            </a:r>
            <a:r>
              <a:rPr lang="pt-PT" u="none" dirty="0">
                <a:solidFill>
                  <a:srgbClr val="000066"/>
                </a:solidFill>
              </a:rPr>
              <a:t>: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339975" y="2690813"/>
          <a:ext cx="586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0" name="Equation" r:id="rId10" imgW="2997000" imgH="228600" progId="Equation.3">
                  <p:embed/>
                </p:oleObj>
              </mc:Choice>
              <mc:Fallback>
                <p:oleObj name="Equation" r:id="rId10" imgW="29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90813"/>
                        <a:ext cx="5867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085850" y="5373688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disjuntiva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757738" y="5373688"/>
            <a:ext cx="325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disjunctive normal form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5276850" y="4341813"/>
          <a:ext cx="3008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1" name="Equation" r:id="rId12" imgW="1536480" imgH="228600" progId="Equation.3">
                  <p:embed/>
                </p:oleObj>
              </mc:Choice>
              <mc:Fallback>
                <p:oleObj name="Equation" r:id="rId12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341813"/>
                        <a:ext cx="30083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6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7" grpId="0"/>
      <p:bldP spid="62481" grpId="0"/>
      <p:bldP spid="624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464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22300" y="1381125"/>
          <a:ext cx="73342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5" name="Equation" r:id="rId4" imgW="3746160" imgH="482400" progId="Equation.3">
                  <p:embed/>
                </p:oleObj>
              </mc:Choice>
              <mc:Fallback>
                <p:oleObj name="Equation" r:id="rId4" imgW="374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81125"/>
                        <a:ext cx="73342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098550" y="249237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conjuntiva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770438" y="2492375"/>
            <a:ext cx="333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conjunctive normal form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68313" y="3213100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684213" y="3621088"/>
          <a:ext cx="68627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6" name="Equation" r:id="rId6" imgW="3504960" imgH="507960" progId="Equation.3">
                  <p:embed/>
                </p:oleObj>
              </mc:Choice>
              <mc:Fallback>
                <p:oleObj name="Equation" r:id="rId6" imgW="3504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21088"/>
                        <a:ext cx="68627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68313" y="479742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658813" y="5099050"/>
          <a:ext cx="72596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7" name="Equação" r:id="rId8" imgW="3708360" imgH="507960" progId="Equation.3">
                  <p:embed/>
                </p:oleObj>
              </mc:Choice>
              <mc:Fallback>
                <p:oleObj name="Equação" r:id="rId8" imgW="3708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99050"/>
                        <a:ext cx="725963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9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24" grpId="0"/>
      <p:bldP spid="64525" grpId="0"/>
      <p:bldP spid="64526" grpId="0"/>
      <p:bldP spid="645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WordArt 2"/>
          <p:cNvSpPr>
            <a:spLocks noChangeArrowheads="1" noChangeShapeType="1" noTextEdit="1"/>
          </p:cNvSpPr>
          <p:nvPr/>
        </p:nvSpPr>
        <p:spPr bwMode="auto">
          <a:xfrm>
            <a:off x="468313" y="227013"/>
            <a:ext cx="5888037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Implementação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7675" y="1044575"/>
            <a:ext cx="6145213" cy="4760913"/>
            <a:chOff x="282" y="658"/>
            <a:chExt cx="3871" cy="2999"/>
          </a:xfrm>
        </p:grpSpPr>
        <p:graphicFrame>
          <p:nvGraphicFramePr>
            <p:cNvPr id="6146" name="Object 11"/>
            <p:cNvGraphicFramePr>
              <a:graphicFrameLocks noChangeAspect="1"/>
            </p:cNvGraphicFramePr>
            <p:nvPr/>
          </p:nvGraphicFramePr>
          <p:xfrm>
            <a:off x="1841" y="658"/>
            <a:ext cx="20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22" name="Equation" r:id="rId4" imgW="1676160" imgH="457200" progId="Equation.3">
                    <p:embed/>
                  </p:oleObj>
                </mc:Choice>
                <mc:Fallback>
                  <p:oleObj name="Equation" r:id="rId4" imgW="1676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658"/>
                          <a:ext cx="2068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5" name="Text Box 3"/>
            <p:cNvSpPr txBox="1">
              <a:spLocks noChangeArrowheads="1"/>
            </p:cNvSpPr>
            <p:nvPr/>
          </p:nvSpPr>
          <p:spPr bwMode="auto">
            <a:xfrm>
              <a:off x="282" y="1652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1789" y="1475"/>
            <a:ext cx="236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23" name="Equation" r:id="rId6" imgW="1917360" imgH="457200" progId="Equation.3">
                    <p:embed/>
                  </p:oleObj>
                </mc:Choice>
                <mc:Fallback>
                  <p:oleObj name="Equation" r:id="rId6" imgW="1917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475"/>
                          <a:ext cx="2364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5" y="2473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1782" y="2246"/>
            <a:ext cx="211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24" name="Equation" r:id="rId8" imgW="1714320" imgH="482400" progId="Equation.3">
                    <p:embed/>
                  </p:oleObj>
                </mc:Choice>
                <mc:Fallback>
                  <p:oleObj name="Equation" r:id="rId8" imgW="1714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246"/>
                          <a:ext cx="2115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95" y="3285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793" y="3062"/>
            <a:ext cx="2209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25" name="Equation" r:id="rId10" imgW="1790640" imgH="482400" progId="Equation.3">
                    <p:embed/>
                  </p:oleObj>
                </mc:Choice>
                <mc:Fallback>
                  <p:oleObj name="Equation" r:id="rId10" imgW="17906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062"/>
                          <a:ext cx="2209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295" y="836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7092950" y="13335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7092950" y="2563813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7092950" y="385445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7092950" y="51498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/>
      <p:bldP spid="90129" grpId="0"/>
      <p:bldP spid="90130" grpId="0"/>
      <p:bldP spid="90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43213" y="2163763"/>
            <a:ext cx="2146300" cy="388937"/>
            <a:chOff x="1791" y="2024"/>
            <a:chExt cx="1352" cy="245"/>
          </a:xfrm>
        </p:grpSpPr>
        <p:sp>
          <p:nvSpPr>
            <p:cNvPr id="7193" name="Oval 18"/>
            <p:cNvSpPr>
              <a:spLocks noChangeArrowheads="1"/>
            </p:cNvSpPr>
            <p:nvPr/>
          </p:nvSpPr>
          <p:spPr bwMode="auto">
            <a:xfrm>
              <a:off x="2508" y="2024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17"/>
            <p:cNvSpPr>
              <a:spLocks noChangeArrowheads="1"/>
            </p:cNvSpPr>
            <p:nvPr/>
          </p:nvSpPr>
          <p:spPr bwMode="auto">
            <a:xfrm>
              <a:off x="1791" y="2042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087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2954338" y="13414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7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3414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4200" y="182880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1476375" y="1816100"/>
          <a:ext cx="5735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8" name="Equation" r:id="rId6" imgW="2781000" imgH="203040" progId="Equation.3">
                  <p:embed/>
                </p:oleObj>
              </mc:Choice>
              <mc:Fallback>
                <p:oleObj name="Equation" r:id="rId6" imgW="278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16100"/>
                        <a:ext cx="5735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573213" y="2189163"/>
          <a:ext cx="6888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9" name="Equation" r:id="rId8" imgW="3340080" imgH="190440" progId="Equation.3">
                  <p:embed/>
                </p:oleObj>
              </mc:Choice>
              <mc:Fallback>
                <p:oleObj name="Equation" r:id="rId8" imgW="3340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189163"/>
                        <a:ext cx="68881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619250" y="2562225"/>
          <a:ext cx="55514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0" name="Equation" r:id="rId10" imgW="2692080" imgH="190440" progId="Equation.3">
                  <p:embed/>
                </p:oleObj>
              </mc:Choice>
              <mc:Fallback>
                <p:oleObj name="Equation" r:id="rId10" imgW="2692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5514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763713" y="3446463"/>
            <a:ext cx="4321175" cy="387350"/>
            <a:chOff x="1111" y="2198"/>
            <a:chExt cx="2722" cy="244"/>
          </a:xfrm>
        </p:grpSpPr>
        <p:sp>
          <p:nvSpPr>
            <p:cNvPr id="7191" name="Oval 27"/>
            <p:cNvSpPr>
              <a:spLocks noChangeArrowheads="1"/>
            </p:cNvSpPr>
            <p:nvPr/>
          </p:nvSpPr>
          <p:spPr bwMode="auto">
            <a:xfrm>
              <a:off x="2909" y="2198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2"/>
            <p:cNvSpPr>
              <a:spLocks noChangeArrowheads="1"/>
            </p:cNvSpPr>
            <p:nvPr/>
          </p:nvSpPr>
          <p:spPr bwMode="auto">
            <a:xfrm>
              <a:off x="1111" y="2215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539750" y="308133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1547813" y="3068638"/>
          <a:ext cx="3640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1" name="Equation" r:id="rId12" imgW="1765080" imgH="203040" progId="Equation.3">
                  <p:embed/>
                </p:oleObj>
              </mc:Choice>
              <mc:Fallback>
                <p:oleObj name="Equation" r:id="rId12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36401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1547813" y="3429000"/>
          <a:ext cx="62071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2" name="Equation" r:id="rId14" imgW="3009600" imgH="203040" progId="Equation.3">
                  <p:embed/>
                </p:oleObj>
              </mc:Choice>
              <mc:Fallback>
                <p:oleObj name="Equation" r:id="rId14" imgW="300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62071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1547813" y="3802063"/>
          <a:ext cx="4529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3" name="Equation" r:id="rId16" imgW="2197080" imgH="203040" progId="Equation.3">
                  <p:embed/>
                </p:oleObj>
              </mc:Choice>
              <mc:Fallback>
                <p:oleObj name="Equation" r:id="rId16" imgW="2197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02063"/>
                        <a:ext cx="452913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611188" y="429895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1414463" y="4221163"/>
          <a:ext cx="7045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4" name="Equation" r:id="rId18" imgW="3416040" imgH="266400" progId="Equation.3">
                  <p:embed/>
                </p:oleObj>
              </mc:Choice>
              <mc:Fallback>
                <p:oleObj name="Equation" r:id="rId18" imgW="3416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221163"/>
                        <a:ext cx="70453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1514475" y="4759325"/>
          <a:ext cx="61293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5" name="Equação" r:id="rId20" imgW="2971800" imgH="266400" progId="Equation.3">
                  <p:embed/>
                </p:oleObj>
              </mc:Choice>
              <mc:Fallback>
                <p:oleObj name="Equação" r:id="rId20" imgW="2971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759325"/>
                        <a:ext cx="61293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539750" y="54641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5575" name="Object 39"/>
          <p:cNvGraphicFramePr>
            <a:graphicFrameLocks noChangeAspect="1"/>
          </p:cNvGraphicFramePr>
          <p:nvPr/>
        </p:nvGraphicFramePr>
        <p:xfrm>
          <a:off x="1331913" y="5300663"/>
          <a:ext cx="5997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6" name="Equation" r:id="rId22" imgW="2908080" imgH="266400" progId="Equation.3">
                  <p:embed/>
                </p:oleObj>
              </mc:Choice>
              <mc:Fallback>
                <p:oleObj name="Equation" r:id="rId22" imgW="2908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59975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8" name="Object 42"/>
          <p:cNvGraphicFramePr>
            <a:graphicFrameLocks noChangeAspect="1"/>
          </p:cNvGraphicFramePr>
          <p:nvPr/>
        </p:nvGraphicFramePr>
        <p:xfrm>
          <a:off x="1476375" y="5795963"/>
          <a:ext cx="4767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7" name="Equation" r:id="rId24" imgW="2311200" imgH="266400" progId="Equation.3">
                  <p:embed/>
                </p:oleObj>
              </mc:Choice>
              <mc:Fallback>
                <p:oleObj name="Equation" r:id="rId24" imgW="2311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95963"/>
                        <a:ext cx="47672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6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7" grpId="0"/>
      <p:bldP spid="65549" grpId="0"/>
      <p:bldP spid="65559" grpId="0"/>
      <p:bldP spid="65567" grpId="0"/>
      <p:bldP spid="655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5205413" y="1557338"/>
            <a:ext cx="288925" cy="431800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4456113" y="1512888"/>
            <a:ext cx="576262" cy="504825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954338" y="15700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4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5700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968750" y="23018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4746625" y="2236788"/>
          <a:ext cx="3482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5" name="Equation" r:id="rId6" imgW="1688760" imgH="253800" progId="Equation.3">
                  <p:embed/>
                </p:oleObj>
              </mc:Choice>
              <mc:Fallback>
                <p:oleObj name="Equation" r:id="rId6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236788"/>
                        <a:ext cx="34829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924300" y="33369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995738" y="4357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924300" y="5373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6" name="Document" r:id="rId9" imgW="6231960" imgH="4064040" progId="Word.Document.8">
                  <p:embed/>
                </p:oleObj>
              </mc:Choice>
              <mc:Fallback>
                <p:oleObj name="Document" r:id="rId9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7" name="Document" r:id="rId12" imgW="6231960" imgH="4064040" progId="Word.Document.8">
                  <p:embed/>
                </p:oleObj>
              </mc:Choice>
              <mc:Fallback>
                <p:oleObj name="Document" r:id="rId12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8" name="Document" r:id="rId15" imgW="6231960" imgH="4064040" progId="Word.Document.8">
                  <p:embed/>
                </p:oleObj>
              </mc:Choice>
              <mc:Fallback>
                <p:oleObj name="Document" r:id="rId1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9" name="Document" r:id="rId18" imgW="6231960" imgH="4064040" progId="Word.Document.8">
                  <p:embed/>
                </p:oleObj>
              </mc:Choice>
              <mc:Fallback>
                <p:oleObj name="Document" r:id="rId18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0" name="Document" r:id="rId21" imgW="6231960" imgH="4064040" progId="Word.Document.8">
                  <p:embed/>
                </p:oleObj>
              </mc:Choice>
              <mc:Fallback>
                <p:oleObj name="Document" r:id="rId21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1" name="Document" r:id="rId24" imgW="6231960" imgH="4064040" progId="Word.Document.8">
                  <p:embed/>
                </p:oleObj>
              </mc:Choice>
              <mc:Fallback>
                <p:oleObj name="Document" r:id="rId24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6"/>
          <p:cNvGraphicFramePr>
            <a:graphicFrameLocks noChangeAspect="1"/>
          </p:cNvGraphicFramePr>
          <p:nvPr/>
        </p:nvGraphicFramePr>
        <p:xfrm>
          <a:off x="304800" y="2338388"/>
          <a:ext cx="304323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2" name="Document" r:id="rId27" imgW="6238080" imgH="4064040" progId="Word.Document.8">
                  <p:embed/>
                </p:oleObj>
              </mc:Choice>
              <mc:Fallback>
                <p:oleObj name="Document" r:id="rId27" imgW="623808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198" r="49054" b="48720"/>
                      <a:stretch>
                        <a:fillRect/>
                      </a:stretch>
                    </p:blipFill>
                    <p:spPr bwMode="auto">
                      <a:xfrm>
                        <a:off x="304800" y="2338388"/>
                        <a:ext cx="3043238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7" name="Object 37"/>
          <p:cNvGraphicFramePr>
            <a:graphicFrameLocks noChangeAspect="1"/>
          </p:cNvGraphicFramePr>
          <p:nvPr/>
        </p:nvGraphicFramePr>
        <p:xfrm>
          <a:off x="4773613" y="3192463"/>
          <a:ext cx="3063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3" name="Equation" r:id="rId29" imgW="1485720" imgH="253800" progId="Equation.3">
                  <p:embed/>
                </p:oleObj>
              </mc:Choice>
              <mc:Fallback>
                <p:oleObj name="Equation" r:id="rId29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192463"/>
                        <a:ext cx="3063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8" name="Object 38"/>
          <p:cNvGraphicFramePr>
            <a:graphicFrameLocks noChangeAspect="1"/>
          </p:cNvGraphicFramePr>
          <p:nvPr/>
        </p:nvGraphicFramePr>
        <p:xfrm>
          <a:off x="4748213" y="4162425"/>
          <a:ext cx="3535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4" name="Equation" r:id="rId31" imgW="1714320" imgH="291960" progId="Equation.3">
                  <p:embed/>
                </p:oleObj>
              </mc:Choice>
              <mc:Fallback>
                <p:oleObj name="Equation" r:id="rId31" imgW="171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162425"/>
                        <a:ext cx="35353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9"/>
          <p:cNvGraphicFramePr>
            <a:graphicFrameLocks noChangeAspect="1"/>
          </p:cNvGraphicFramePr>
          <p:nvPr/>
        </p:nvGraphicFramePr>
        <p:xfrm>
          <a:off x="4786313" y="5262563"/>
          <a:ext cx="30384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65" name="Equation" r:id="rId33" imgW="1473120" imgH="291960" progId="Equation.3">
                  <p:embed/>
                </p:oleObj>
              </mc:Choice>
              <mc:Fallback>
                <p:oleObj name="Equation" r:id="rId33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262563"/>
                        <a:ext cx="30384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2" grpId="0" animBg="1"/>
      <p:bldP spid="66587" grpId="0" animBg="1"/>
      <p:bldP spid="66566" grpId="0"/>
      <p:bldP spid="66567" grpId="0"/>
      <p:bldP spid="66569" grpId="0"/>
      <p:bldP spid="66576" grpId="0"/>
      <p:bldP spid="66580" grpId="0"/>
      <p:bldP spid="665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Irrelevâncias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774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Condições irrelevantes</a:t>
            </a:r>
            <a:r>
              <a:rPr lang="pt-PT" u="none">
                <a:solidFill>
                  <a:srgbClr val="000066"/>
                </a:solidFill>
              </a:rPr>
              <a:t> – combinações das variáveis de entrada para as quais a saída não se conhece ou é irrelevante.</a:t>
            </a:r>
            <a:r>
              <a:rPr lang="en-US" u="none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5159375" y="1916113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8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5159375" y="1916113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824538" y="37163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u="none"/>
              <a:t> </a:t>
            </a:r>
            <a:r>
              <a:rPr lang="en-US" u="none">
                <a:solidFill>
                  <a:srgbClr val="003366"/>
                </a:solidFill>
              </a:rPr>
              <a:t>– </a:t>
            </a:r>
            <a:r>
              <a:rPr lang="en-US" i="1" u="none">
                <a:solidFill>
                  <a:srgbClr val="003366"/>
                </a:solidFill>
              </a:rPr>
              <a:t>don’t care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39750" y="4443413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circuito real para todas as condições </a:t>
            </a:r>
            <a:r>
              <a:rPr lang="pt-PT" u="none" dirty="0" smtClean="0">
                <a:solidFill>
                  <a:srgbClr val="003366"/>
                </a:solidFill>
              </a:rPr>
              <a:t>irrelevantes </a:t>
            </a:r>
            <a:r>
              <a:rPr lang="pt-PT" u="none" dirty="0">
                <a:solidFill>
                  <a:srgbClr val="003366"/>
                </a:solidFill>
              </a:rPr>
              <a:t>vai produzir nas saídas quaisquer valores válidos (0 ou 1).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9750" y="5367338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</a:t>
            </a:r>
            <a:r>
              <a:rPr lang="pt-PT" u="none" dirty="0" smtClean="0">
                <a:solidFill>
                  <a:srgbClr val="003366"/>
                </a:solidFill>
              </a:rPr>
              <a:t>projetista </a:t>
            </a:r>
            <a:r>
              <a:rPr lang="pt-PT" u="none" dirty="0">
                <a:solidFill>
                  <a:srgbClr val="003366"/>
                </a:solidFill>
              </a:rPr>
              <a:t>tem a liberdade de atribuir valores 0 ou 1 às saídas </a:t>
            </a:r>
            <a:r>
              <a:rPr lang="pt-PT" u="none" dirty="0" smtClean="0">
                <a:solidFill>
                  <a:srgbClr val="003366"/>
                </a:solidFill>
              </a:rPr>
              <a:t>respetivas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</a:p>
        </p:txBody>
      </p:sp>
      <p:graphicFrame>
        <p:nvGraphicFramePr>
          <p:cNvPr id="686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013" y="1846263"/>
          <a:ext cx="327660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9" name="Presentation" r:id="rId8" imgW="4572139" imgH="3429175" progId="PowerPoint.Show.8">
                  <p:embed/>
                </p:oleObj>
              </mc:Choice>
              <mc:Fallback>
                <p:oleObj name="Presentation" r:id="rId8" imgW="4572139" imgH="3429175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621" t="3149" r="9448" b="41992"/>
                      <a:stretch>
                        <a:fillRect/>
                      </a:stretch>
                    </p:blipFill>
                    <p:spPr bwMode="auto">
                      <a:xfrm>
                        <a:off x="1116013" y="1846263"/>
                        <a:ext cx="3276600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2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6" grpId="0"/>
      <p:bldP spid="68617" grpId="0"/>
      <p:bldP spid="686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 irrelevantes e formas 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24175" y="1125538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1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2924175" y="1125538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655638" y="30892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1403350" y="3024188"/>
          <a:ext cx="5367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2" name="Equation" r:id="rId7" imgW="2603160" imgH="253800" progId="Equation.3">
                  <p:embed/>
                </p:oleObj>
              </mc:Choice>
              <mc:Fallback>
                <p:oleObj name="Equation" r:id="rId7" imgW="260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24188"/>
                        <a:ext cx="53673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11188" y="39735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82625" y="48244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611188" y="56753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1331913" y="3913188"/>
          <a:ext cx="7356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3" name="Equation" r:id="rId9" imgW="3568680" imgH="253800" progId="Equation.3">
                  <p:embed/>
                </p:oleObj>
              </mc:Choice>
              <mc:Fallback>
                <p:oleObj name="Equation" r:id="rId9" imgW="3568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13188"/>
                        <a:ext cx="7356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9"/>
          <p:cNvGraphicFramePr>
            <a:graphicFrameLocks noChangeAspect="1"/>
          </p:cNvGraphicFramePr>
          <p:nvPr/>
        </p:nvGraphicFramePr>
        <p:xfrm>
          <a:off x="1331913" y="4652963"/>
          <a:ext cx="4791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4" name="Equation" r:id="rId11" imgW="2323800" imgH="304560" progId="Equation.3">
                  <p:embed/>
                </p:oleObj>
              </mc:Choice>
              <mc:Fallback>
                <p:oleObj name="Equation" r:id="rId11" imgW="232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47910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1371600" y="5516563"/>
          <a:ext cx="72786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5" name="Equation" r:id="rId13" imgW="3530520" imgH="304560" progId="Equation.3">
                  <p:embed/>
                </p:oleObj>
              </mc:Choice>
              <mc:Fallback>
                <p:oleObj name="Equation" r:id="rId13" imgW="3530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16563"/>
                        <a:ext cx="72786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2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100" grpId="0"/>
      <p:bldP spid="89101" grpId="0"/>
      <p:bldP spid="89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8005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Quê função é realizada no circuito seguinte?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438128"/>
            <a:ext cx="5752864" cy="265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418" y="1907540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Quantos níveis de atraso tem o circuito?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9552" y="242088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níveis de atraso?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552" y="2915652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implementar o circuito só com portas NAND?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9552" y="141277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componentes?</a:t>
            </a:r>
          </a:p>
        </p:txBody>
      </p:sp>
    </p:spTree>
    <p:extLst>
      <p:ext uri="{BB962C8B-B14F-4D97-AF65-F5344CB8AC3E}">
        <p14:creationId xmlns:p14="http://schemas.microsoft.com/office/powerpoint/2010/main" val="3854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10368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de Boole binária</a:t>
            </a:r>
            <a:r>
              <a:rPr lang="pt-PT">
                <a:solidFill>
                  <a:srgbClr val="003366"/>
                </a:solidFill>
              </a:rPr>
              <a:t> - é um instrumento matemático que permite descrever relações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funcionais</a:t>
            </a:r>
            <a:r>
              <a:rPr lang="pt-PT">
                <a:solidFill>
                  <a:srgbClr val="003366"/>
                </a:solidFill>
              </a:rPr>
              <a:t> entre as entradas e saídas de um circuito digital.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39750" y="1957388"/>
            <a:ext cx="83724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30000"/>
              </a:spcAft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Álgebra de Boole é uma estrutura matemática baseada num conjunto {B,+,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</a:t>
            </a:r>
            <a:r>
              <a:rPr lang="pt-PT">
                <a:solidFill>
                  <a:srgbClr val="003366"/>
                </a:solidFill>
              </a:rPr>
              <a:t>}, satisfazendo o seguinte conjunto de postulados: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Fecho (as operações são fechadas em B</a:t>
            </a:r>
            <a:r>
              <a:rPr lang="en-US">
                <a:solidFill>
                  <a:srgbClr val="003366"/>
                </a:solidFill>
              </a:rPr>
              <a:t>)</a:t>
            </a:r>
            <a:endParaRPr lang="pt-PT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Comutatividade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Elementos neutros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Distributividade mútua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Complementação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Cardinalidade</a:t>
            </a:r>
            <a:endParaRPr lang="en-US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endParaRPr lang="pt-PT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198493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Compare os circuitos seguintes em termos de custos de implementação.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2" y="2231901"/>
            <a:ext cx="7560748" cy="27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8418" y="169151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Será que os </a:t>
            </a:r>
            <a:r>
              <a:rPr lang="pt-PT" u="none" smtClean="0">
                <a:solidFill>
                  <a:srgbClr val="003366"/>
                </a:solidFill>
              </a:rPr>
              <a:t>circuitos realizam a mesma função lógica?</a:t>
            </a:r>
            <a:endParaRPr lang="pt-PT" u="none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37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Represente nas formas canónicas 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5181600" y="904875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3" name="Equation" r:id="rId4" imgW="1752480" imgH="203040" progId="Equation.3">
                  <p:embed/>
                </p:oleObj>
              </mc:Choice>
              <mc:Fallback>
                <p:oleObj name="Equation" r:id="rId4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4875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50825" y="1565275"/>
          <a:ext cx="8428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4" name="Equation" r:id="rId6" imgW="4317840" imgH="253800" progId="Equation.3">
                  <p:embed/>
                </p:oleObj>
              </mc:Choice>
              <mc:Fallback>
                <p:oleObj name="Equation" r:id="rId6" imgW="4317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65275"/>
                        <a:ext cx="84280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15900" y="2357438"/>
          <a:ext cx="7164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5" name="Equation" r:id="rId8" imgW="3670200" imgH="253800" progId="Equation.3">
                  <p:embed/>
                </p:oleObj>
              </mc:Choice>
              <mc:Fallback>
                <p:oleObj name="Equation" r:id="rId8" imgW="3670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357438"/>
                        <a:ext cx="7164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9213" y="3074988"/>
          <a:ext cx="90947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6" name="Equação" r:id="rId10" imgW="4660560" imgH="291960" progId="Equation.3">
                  <p:embed/>
                </p:oleObj>
              </mc:Choice>
              <mc:Fallback>
                <p:oleObj name="Equação" r:id="rId10" imgW="4660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3074988"/>
                        <a:ext cx="90947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247650" y="3860800"/>
          <a:ext cx="73866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7" name="Equation" r:id="rId12" imgW="3784320" imgH="291960" progId="Equation.3">
                  <p:embed/>
                </p:oleObj>
              </mc:Choice>
              <mc:Fallback>
                <p:oleObj name="Equation" r:id="rId12" imgW="378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860800"/>
                        <a:ext cx="73866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4732338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esta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u="none" dirty="0" smtClean="0">
                <a:solidFill>
                  <a:srgbClr val="003366"/>
                </a:solidFill>
              </a:rPr>
              <a:t>aplicando métodos de minimização algébrica que conhece.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646113" y="1614760"/>
          <a:ext cx="4932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8" name="Equação" r:id="rId4" imgW="2527200" imgH="228600" progId="Equation.3">
                  <p:embed/>
                </p:oleObj>
              </mc:Choice>
              <mc:Fallback>
                <p:oleObj name="Equação" r:id="rId4" imgW="25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14760"/>
                        <a:ext cx="49323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97099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funções seguintes aplicando métodos de minimização algébrica: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610915" y="2478088"/>
          <a:ext cx="5329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9" name="Equação" r:id="rId6" imgW="2730240" imgH="228600" progId="Equation.3">
                  <p:embed/>
                </p:oleObj>
              </mc:Choice>
              <mc:Fallback>
                <p:oleObj name="Equação" r:id="rId6" imgW="273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15" y="2478088"/>
                        <a:ext cx="532923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87450" y="3788246"/>
            <a:ext cx="6624638" cy="15849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funções Booleanas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Método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Karnaugh</a:t>
            </a:r>
            <a:endParaRPr lang="en-US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83247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00113" y="981075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4" name="Equation" r:id="rId4" imgW="2806560" imgH="203040" progId="Equation.3">
                  <p:embed/>
                </p:oleObj>
              </mc:Choice>
              <mc:Fallback>
                <p:oleObj name="Equation" r:id="rId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11188" y="2146300"/>
          <a:ext cx="4924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5" name="Equation" r:id="rId6" imgW="2120760" imgH="203040" progId="Equation.3">
                  <p:embed/>
                </p:oleObj>
              </mc:Choice>
              <mc:Fallback>
                <p:oleObj name="Equation" r:id="rId6" imgW="2120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46300"/>
                        <a:ext cx="4924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19113" y="1700213"/>
            <a:ext cx="625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Aplicando o teorema de adjacência a dois primeiros termos: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39750" y="2924175"/>
          <a:ext cx="63674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6" name="Equation" r:id="rId8" imgW="2743200" imgH="203040" progId="Equation.3">
                  <p:embed/>
                </p:oleObj>
              </mc:Choice>
              <mc:Fallback>
                <p:oleObj name="Equation" r:id="rId8" imgW="2743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636746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908175" y="3387725"/>
          <a:ext cx="33607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7" name="Equation" r:id="rId10" imgW="1447560" imgH="203040" progId="Equation.3">
                  <p:embed/>
                </p:oleObj>
              </mc:Choice>
              <mc:Fallback>
                <p:oleObj name="Equation" r:id="rId10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87725"/>
                        <a:ext cx="33607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786438" y="3425825"/>
            <a:ext cx="2430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(absorção, 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1908175" y="3849688"/>
          <a:ext cx="1709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8" name="Equation" r:id="rId12" imgW="736560" imgH="190440" progId="Equation.3">
                  <p:embed/>
                </p:oleObj>
              </mc:Choice>
              <mc:Fallback>
                <p:oleObj name="Equation" r:id="rId12" imgW="736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49688"/>
                        <a:ext cx="17097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795963" y="3852863"/>
            <a:ext cx="28082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pt-PT" sz="1600" u="none">
                <a:solidFill>
                  <a:srgbClr val="003366"/>
                </a:solidFill>
              </a:rPr>
              <a:t>(complementação, elemento absorvente)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908175" y="4297363"/>
          <a:ext cx="1090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9" name="Equation" r:id="rId14" imgW="469800" imgH="177480" progId="Equation.3">
                  <p:embed/>
                </p:oleObj>
              </mc:Choice>
              <mc:Fallback>
                <p:oleObj name="Equation" r:id="rId14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7363"/>
                        <a:ext cx="10906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795963" y="4314825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834063" y="220662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4 termos, 8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203575" y="42910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2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04838" y="4941888"/>
            <a:ext cx="5500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Expressões irredutíveis podem não ser mínimas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Pode existir mais que uma expressão mínima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O processo de simplificações está sujeito a erros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44" grpId="0"/>
      <p:bldP spid="69646" grpId="0"/>
      <p:bldP spid="69648" grpId="0"/>
      <p:bldP spid="69650" grpId="0"/>
      <p:bldP spid="69651" grpId="0"/>
      <p:bldP spid="69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Critérios de minimização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374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circuitos a dois níveis pode-se estabelecer seguintes  critérios de minimização: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39750" y="1628775"/>
            <a:ext cx="79200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termos</a:t>
            </a:r>
            <a:r>
              <a:rPr lang="pt-PT" u="none">
                <a:solidFill>
                  <a:srgbClr val="003366"/>
                </a:solidFill>
              </a:rPr>
              <a:t> (número de portas do 1º nível do 	circuito e número de entradas no 2º 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literais</a:t>
            </a:r>
            <a:r>
              <a:rPr lang="pt-PT" u="none">
                <a:solidFill>
                  <a:srgbClr val="003366"/>
                </a:solidFill>
              </a:rPr>
              <a:t> (número de entradas nas portas do 1º 	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Os métodos de minimização não consideram o custo de inversão das 	variáveis de entrada.</a:t>
            </a:r>
            <a:endParaRPr lang="en-US" u="none">
              <a:solidFill>
                <a:srgbClr val="003366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33438" y="4225925"/>
            <a:ext cx="7875587" cy="722313"/>
            <a:chOff x="657" y="2662"/>
            <a:chExt cx="4961" cy="455"/>
          </a:xfrm>
        </p:grpSpPr>
        <p:grpSp>
          <p:nvGrpSpPr>
            <p:cNvPr id="12304" name="Group 27"/>
            <p:cNvGrpSpPr>
              <a:grpSpLocks/>
            </p:cNvGrpSpPr>
            <p:nvPr/>
          </p:nvGrpSpPr>
          <p:grpSpPr bwMode="auto">
            <a:xfrm>
              <a:off x="703" y="2662"/>
              <a:ext cx="3385" cy="231"/>
              <a:chOff x="763" y="2386"/>
              <a:chExt cx="3325" cy="238"/>
            </a:xfrm>
          </p:grpSpPr>
          <p:graphicFrame>
            <p:nvGraphicFramePr>
              <p:cNvPr id="12293" name="Object 23"/>
              <p:cNvGraphicFramePr>
                <a:graphicFrameLocks noChangeAspect="1"/>
              </p:cNvGraphicFramePr>
              <p:nvPr/>
            </p:nvGraphicFramePr>
            <p:xfrm>
              <a:off x="763" y="2387"/>
              <a:ext cx="183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98" name="Equation" r:id="rId4" imgW="1930320" imgH="228600" progId="Equation.3">
                      <p:embed/>
                    </p:oleObj>
                  </mc:Choice>
                  <mc:Fallback>
                    <p:oleObj name="Equation" r:id="rId4" imgW="19303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2387"/>
                            <a:ext cx="1830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Text Box 25"/>
              <p:cNvSpPr txBox="1">
                <a:spLocks noChangeArrowheads="1"/>
              </p:cNvSpPr>
              <p:nvPr/>
            </p:nvSpPr>
            <p:spPr bwMode="auto">
              <a:xfrm>
                <a:off x="2699" y="2386"/>
                <a:ext cx="1389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3 termos, 7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2305" name="Group 28"/>
            <p:cNvGrpSpPr>
              <a:grpSpLocks/>
            </p:cNvGrpSpPr>
            <p:nvPr/>
          </p:nvGrpSpPr>
          <p:grpSpPr bwMode="auto">
            <a:xfrm>
              <a:off x="657" y="2886"/>
              <a:ext cx="4961" cy="231"/>
              <a:chOff x="657" y="2658"/>
              <a:chExt cx="4961" cy="231"/>
            </a:xfrm>
          </p:grpSpPr>
          <p:graphicFrame>
            <p:nvGraphicFramePr>
              <p:cNvPr id="12292" name="Object 24"/>
              <p:cNvGraphicFramePr>
                <a:graphicFrameLocks noChangeAspect="1"/>
              </p:cNvGraphicFramePr>
              <p:nvPr/>
            </p:nvGraphicFramePr>
            <p:xfrm>
              <a:off x="657" y="2659"/>
              <a:ext cx="342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99" name="Equation" r:id="rId6" imgW="3606480" imgH="228600" progId="Equation.3">
                      <p:embed/>
                    </p:oleObj>
                  </mc:Choice>
                  <mc:Fallback>
                    <p:oleObj name="Equation" r:id="rId6" imgW="3606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659"/>
                            <a:ext cx="3421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Text Box 26"/>
              <p:cNvSpPr txBox="1">
                <a:spLocks noChangeArrowheads="1"/>
              </p:cNvSpPr>
              <p:nvPr/>
            </p:nvSpPr>
            <p:spPr bwMode="auto">
              <a:xfrm>
                <a:off x="4139" y="2658"/>
                <a:ext cx="1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4 termos, 12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611188" y="3789363"/>
            <a:ext cx="1249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27088" y="5227638"/>
            <a:ext cx="4660900" cy="722312"/>
            <a:chOff x="653" y="3293"/>
            <a:chExt cx="2936" cy="455"/>
          </a:xfrm>
        </p:grpSpPr>
        <p:graphicFrame>
          <p:nvGraphicFramePr>
            <p:cNvPr id="12290" name="Object 31"/>
            <p:cNvGraphicFramePr>
              <a:graphicFrameLocks noChangeAspect="1"/>
            </p:cNvGraphicFramePr>
            <p:nvPr/>
          </p:nvGraphicFramePr>
          <p:xfrm>
            <a:off x="657" y="3305"/>
            <a:ext cx="137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0" name="Equation" r:id="rId8" imgW="1295280" imgH="203040" progId="Equation.3">
                    <p:embed/>
                  </p:oleObj>
                </mc:Choice>
                <mc:Fallback>
                  <p:oleObj name="Equation" r:id="rId8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305"/>
                          <a:ext cx="1375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32"/>
            <p:cNvSpPr txBox="1">
              <a:spLocks noChangeArrowheads="1"/>
            </p:cNvSpPr>
            <p:nvPr/>
          </p:nvSpPr>
          <p:spPr bwMode="auto">
            <a:xfrm>
              <a:off x="2175" y="3293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4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2291" name="Object 34"/>
            <p:cNvGraphicFramePr>
              <a:graphicFrameLocks noChangeAspect="1"/>
            </p:cNvGraphicFramePr>
            <p:nvPr/>
          </p:nvGraphicFramePr>
          <p:xfrm>
            <a:off x="653" y="3530"/>
            <a:ext cx="12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1" name="Equation" r:id="rId10" imgW="1295280" imgH="203040" progId="Equation.3">
                    <p:embed/>
                  </p:oleObj>
                </mc:Choice>
                <mc:Fallback>
                  <p:oleObj name="Equation" r:id="rId10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3530"/>
                          <a:ext cx="122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35"/>
            <p:cNvSpPr txBox="1">
              <a:spLocks noChangeArrowheads="1"/>
            </p:cNvSpPr>
            <p:nvPr/>
          </p:nvSpPr>
          <p:spPr bwMode="auto">
            <a:xfrm>
              <a:off x="2175" y="3517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3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5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43" grpId="0"/>
      <p:bldP spid="737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0645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AND-OR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68313" y="1014413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 de produtos mínima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a soma de produtos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produtos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todas as outras somas de produtos que possam existir com o mesmo número de produtos).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66725" y="4652963"/>
            <a:ext cx="7993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</a:rPr>
              <a:t>Todos os métodos de minimização são baseados na aplicação do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teorema de adjacência</a:t>
            </a:r>
            <a:r>
              <a:rPr lang="pt-PT" u="none" dirty="0">
                <a:solidFill>
                  <a:srgbClr val="003366"/>
                </a:solidFill>
              </a:rPr>
              <a:t>: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u="none" dirty="0" err="1">
                <a:solidFill>
                  <a:srgbClr val="003366"/>
                </a:solidFill>
              </a:rPr>
              <a:t>x,y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                                  		(x + y)  (x +y) = x</a:t>
            </a:r>
            <a:endParaRPr lang="en-US" u="none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84213" y="24209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44563" y="2924175"/>
            <a:ext cx="6899275" cy="1152525"/>
            <a:chOff x="595" y="1842"/>
            <a:chExt cx="4346" cy="726"/>
          </a:xfrm>
        </p:grpSpPr>
        <p:graphicFrame>
          <p:nvGraphicFramePr>
            <p:cNvPr id="13314" name="Object 10"/>
            <p:cNvGraphicFramePr>
              <a:graphicFrameLocks noChangeAspect="1"/>
            </p:cNvGraphicFramePr>
            <p:nvPr/>
          </p:nvGraphicFramePr>
          <p:xfrm>
            <a:off x="595" y="2089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13" name="Equation" r:id="rId4" imgW="2273040" imgH="228600" progId="Equation.3">
                    <p:embed/>
                  </p:oleObj>
                </mc:Choice>
                <mc:Fallback>
                  <p:oleObj name="Equation" r:id="rId4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2089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445" y="2088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3453" y="2312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3315" name="Object 16"/>
            <p:cNvGraphicFramePr>
              <a:graphicFrameLocks noChangeAspect="1"/>
            </p:cNvGraphicFramePr>
            <p:nvPr/>
          </p:nvGraphicFramePr>
          <p:xfrm>
            <a:off x="612" y="2357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14" name="Equation" r:id="rId6" imgW="2273040" imgH="228600" progId="Equation.3">
                    <p:embed/>
                  </p:oleObj>
                </mc:Choice>
                <mc:Fallback>
                  <p:oleObj name="Equation" r:id="rId6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7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7"/>
            <p:cNvGraphicFramePr>
              <a:graphicFrameLocks noChangeAspect="1"/>
            </p:cNvGraphicFramePr>
            <p:nvPr/>
          </p:nvGraphicFramePr>
          <p:xfrm>
            <a:off x="612" y="1842"/>
            <a:ext cx="27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15" name="Equation" r:id="rId8" imgW="2831760" imgH="228600" progId="Equation.3">
                    <p:embed/>
                  </p:oleObj>
                </mc:Choice>
                <mc:Fallback>
                  <p:oleObj name="Equation" r:id="rId8" imgW="2831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842"/>
                          <a:ext cx="273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8"/>
            <p:cNvSpPr txBox="1">
              <a:spLocks noChangeArrowheads="1"/>
            </p:cNvSpPr>
            <p:nvPr/>
          </p:nvSpPr>
          <p:spPr bwMode="auto">
            <a:xfrm>
              <a:off x="3462" y="1842"/>
              <a:ext cx="14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4 termos, 12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244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Mapas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7724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mapa de Karnaugh</a:t>
            </a:r>
            <a:r>
              <a:rPr lang="pt-PT" u="none">
                <a:solidFill>
                  <a:srgbClr val="000066"/>
                </a:solidFill>
              </a:rPr>
              <a:t> é a representação gráfica da tabela de verdade de uma função lógica.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7066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6050" y="1512888"/>
          <a:ext cx="15986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0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0868" b="53542"/>
                      <a:stretch>
                        <a:fillRect/>
                      </a:stretch>
                    </p:blipFill>
                    <p:spPr bwMode="auto">
                      <a:xfrm>
                        <a:off x="2686050" y="1512888"/>
                        <a:ext cx="15986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512888"/>
          <a:ext cx="10985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1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8743" b="53542"/>
                      <a:stretch>
                        <a:fillRect/>
                      </a:stretch>
                    </p:blipFill>
                    <p:spPr bwMode="auto">
                      <a:xfrm>
                        <a:off x="755650" y="1512888"/>
                        <a:ext cx="109855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08613" y="1484313"/>
          <a:ext cx="254793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2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5408613" y="1484313"/>
                        <a:ext cx="2547937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3284538"/>
          <a:ext cx="2897188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3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2771775" y="3284538"/>
                        <a:ext cx="2897188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(3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7680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9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900113" y="10858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0" name="Equation" r:id="rId7" imgW="2806560" imgH="203040" progId="Equation.3">
                  <p:embed/>
                </p:oleObj>
              </mc:Choice>
              <mc:Fallback>
                <p:oleObj name="Equation" r:id="rId7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858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0483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1" name="Document" r:id="rId10" imgW="6217200" imgH="4067280" progId="Word.Document.8">
                  <p:embed/>
                </p:oleObj>
              </mc:Choice>
              <mc:Fallback>
                <p:oleObj name="Document" r:id="rId10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0483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1118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2" name="Document" r:id="rId13" imgW="6217200" imgH="4067280" progId="Word.Document.8">
                  <p:embed/>
                </p:oleObj>
              </mc:Choice>
              <mc:Fallback>
                <p:oleObj name="Document" r:id="rId13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3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4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5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611188" y="5334000"/>
          <a:ext cx="2476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6" name="Equation" r:id="rId24" imgW="1066680" imgH="203040" progId="Equation.3">
                  <p:embed/>
                </p:oleObj>
              </mc:Choice>
              <mc:Fallback>
                <p:oleObj name="Equation" r:id="rId24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34000"/>
                        <a:ext cx="24765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7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572000" y="507206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536733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4572000" y="565467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  <p:bldP spid="76823" grpId="0"/>
      <p:bldP spid="768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(4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6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258888" y="5765800"/>
          <a:ext cx="3460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7" name="Equation" r:id="rId7" imgW="1752480" imgH="203040" progId="Equation.3">
                  <p:embed/>
                </p:oleObj>
              </mc:Choice>
              <mc:Fallback>
                <p:oleObj name="Equation" r:id="rId7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65800"/>
                        <a:ext cx="3460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8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95288" y="981075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9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0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1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2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3" name="Presentation" r:id="rId25" imgW="4571851" imgH="3429131" progId="PowerPoint.Show.8">
                  <p:embed/>
                </p:oleObj>
              </mc:Choice>
              <mc:Fallback>
                <p:oleObj name="Presentation" r:id="rId2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9950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4" name="Presentation" r:id="rId28" imgW="4571851" imgH="3429131" progId="PowerPoint.Show.8">
                  <p:embed/>
                </p:oleObj>
              </mc:Choice>
              <mc:Fallback>
                <p:oleObj name="Presentation" r:id="rId2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9950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/>
          <p:cNvGraphicFramePr>
            <a:graphicFrameLocks noChangeAspect="1"/>
          </p:cNvGraphicFramePr>
          <p:nvPr/>
        </p:nvGraphicFramePr>
        <p:xfrm>
          <a:off x="1260475" y="5764213"/>
          <a:ext cx="45132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5" name="Equation" r:id="rId30" imgW="2286000" imgH="203040" progId="Equation.3">
                  <p:embed/>
                </p:oleObj>
              </mc:Choice>
              <mc:Fallback>
                <p:oleObj name="Equation" r:id="rId30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764213"/>
                        <a:ext cx="451326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735262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fecho</a:t>
            </a:r>
            <a:r>
              <a:rPr lang="pt-PT">
                <a:solidFill>
                  <a:srgbClr val="003366"/>
                </a:solidFill>
              </a:rPr>
              <a:t>: ambas as operações são fechadas em B: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889250" y="1568450"/>
          <a:ext cx="29321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0" name="Equation" r:id="rId4" imgW="1536480" imgH="482400" progId="Equation.3">
                  <p:embed/>
                </p:oleObj>
              </mc:Choice>
              <mc:Fallback>
                <p:oleObj name="Equation" r:id="rId4" imgW="153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568450"/>
                        <a:ext cx="29321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95288" y="27813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comutatividade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843213" y="3121025"/>
          <a:ext cx="38163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1" name="Equation" r:id="rId6" imgW="1638300" imgH="419100" progId="Equation.3">
                  <p:embed/>
                </p:oleObj>
              </mc:Choice>
              <mc:Fallback>
                <p:oleObj name="Equation" r:id="rId6" imgW="163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21025"/>
                        <a:ext cx="38163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95288" y="443706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P3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elementos neutros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916238" y="5013325"/>
          <a:ext cx="30241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" name="Equation" r:id="rId8" imgW="1244600" imgH="393700" progId="Equation.3">
                  <p:embed/>
                </p:oleObj>
              </mc:Choice>
              <mc:Fallback>
                <p:oleObj name="Equation" r:id="rId8" imgW="124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3024187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3" grpId="0"/>
      <p:bldP spid="471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(5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630738" y="2397125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630738" y="28352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630738" y="3278188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602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7388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9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7388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28613" y="12922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a=0</a:t>
            </a:r>
            <a:endParaRPr lang="en-US" sz="1600" u="none">
              <a:solidFill>
                <a:srgbClr val="996600"/>
              </a:solidFill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28613" y="42386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a=1</a:t>
            </a:r>
            <a:endParaRPr lang="en-US" sz="1600" u="none">
              <a:solidFill>
                <a:srgbClr val="9966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51275" y="993775"/>
            <a:ext cx="4144963" cy="779463"/>
            <a:chOff x="2426" y="626"/>
            <a:chExt cx="2611" cy="491"/>
          </a:xfrm>
        </p:grpSpPr>
        <p:graphicFrame>
          <p:nvGraphicFramePr>
            <p:cNvPr id="17421" name="Object 22"/>
            <p:cNvGraphicFramePr>
              <a:graphicFrameLocks noChangeAspect="1"/>
            </p:cNvGraphicFramePr>
            <p:nvPr/>
          </p:nvGraphicFramePr>
          <p:xfrm>
            <a:off x="2426" y="626"/>
            <a:ext cx="2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0" name="Equation" r:id="rId7" imgW="2234880" imgH="228600" progId="Equation.3">
                    <p:embed/>
                  </p:oleObj>
                </mc:Choice>
                <mc:Fallback>
                  <p:oleObj name="Equation" r:id="rId7" imgW="223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626"/>
                          <a:ext cx="258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23"/>
            <p:cNvGraphicFramePr>
              <a:graphicFrameLocks noChangeAspect="1"/>
            </p:cNvGraphicFramePr>
            <p:nvPr/>
          </p:nvGraphicFramePr>
          <p:xfrm>
            <a:off x="2835" y="911"/>
            <a:ext cx="220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1" name="Equation" r:id="rId9" imgW="1904760" imgH="177480" progId="Equation.3">
                    <p:embed/>
                  </p:oleObj>
                </mc:Choice>
                <mc:Fallback>
                  <p:oleObj name="Equation" r:id="rId9" imgW="1904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911"/>
                          <a:ext cx="220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41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306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2" name="Presentation" r:id="rId12" imgW="4571851" imgH="3429131" progId="PowerPoint.Show.8">
                  <p:embed/>
                </p:oleObj>
              </mc:Choice>
              <mc:Fallback>
                <p:oleObj name="Presentation" r:id="rId1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306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3" name="Presentation" r:id="rId15" imgW="4571851" imgH="3429131" progId="PowerPoint.Show.8">
                  <p:embed/>
                </p:oleObj>
              </mc:Choice>
              <mc:Fallback>
                <p:oleObj name="Presentation" r:id="rId1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7" name="Object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4" name="Presentation" r:id="rId18" imgW="4571851" imgH="3429131" progId="PowerPoint.Show.8">
                  <p:embed/>
                </p:oleObj>
              </mc:Choice>
              <mc:Fallback>
                <p:oleObj name="Presentation" r:id="rId1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5" name="Presentation" r:id="rId21" imgW="4571851" imgH="3429131" progId="PowerPoint.Show.8">
                  <p:embed/>
                </p:oleObj>
              </mc:Choice>
              <mc:Fallback>
                <p:oleObj name="Presentation" r:id="rId2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Object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6" name="Presentation" r:id="rId24" imgW="4571851" imgH="3429131" progId="PowerPoint.Show.8">
                  <p:embed/>
                </p:oleObj>
              </mc:Choice>
              <mc:Fallback>
                <p:oleObj name="Presentation" r:id="rId2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3" name="Object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7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4" name="Object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8" name="Presentation" r:id="rId30" imgW="4571851" imgH="3429131" progId="PowerPoint.Show.8">
                  <p:embed/>
                </p:oleObj>
              </mc:Choice>
              <mc:Fallback>
                <p:oleObj name="Presentation" r:id="rId3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5" name="Object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9" name="Presentation" r:id="rId33" imgW="4571851" imgH="3429131" progId="PowerPoint.Show.8">
                  <p:embed/>
                </p:oleObj>
              </mc:Choice>
              <mc:Fallback>
                <p:oleObj name="Presentation" r:id="rId3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0" name="Presentation" r:id="rId36" imgW="4571851" imgH="3429131" progId="PowerPoint.Show.8">
                  <p:embed/>
                </p:oleObj>
              </mc:Choice>
              <mc:Fallback>
                <p:oleObj name="Presentation" r:id="rId3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Freeform 35"/>
          <p:cNvSpPr>
            <a:spLocks/>
          </p:cNvSpPr>
          <p:nvPr/>
        </p:nvSpPr>
        <p:spPr bwMode="auto">
          <a:xfrm>
            <a:off x="3236913" y="2349500"/>
            <a:ext cx="471487" cy="2879725"/>
          </a:xfrm>
          <a:custGeom>
            <a:avLst/>
            <a:gdLst>
              <a:gd name="T0" fmla="*/ 0 w 454"/>
              <a:gd name="T1" fmla="*/ 0 h 1814"/>
              <a:gd name="T2" fmla="*/ 454 w 454"/>
              <a:gd name="T3" fmla="*/ 907 h 1814"/>
              <a:gd name="T4" fmla="*/ 0 w 454"/>
              <a:gd name="T5" fmla="*/ 1814 h 1814"/>
              <a:gd name="T6" fmla="*/ 0 60000 65536"/>
              <a:gd name="T7" fmla="*/ 0 60000 65536"/>
              <a:gd name="T8" fmla="*/ 0 60000 65536"/>
              <a:gd name="T9" fmla="*/ 0 w 454"/>
              <a:gd name="T10" fmla="*/ 0 h 1814"/>
              <a:gd name="T11" fmla="*/ 454 w 45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814">
                <a:moveTo>
                  <a:pt x="0" y="0"/>
                </a:moveTo>
                <a:cubicBezTo>
                  <a:pt x="227" y="302"/>
                  <a:pt x="454" y="605"/>
                  <a:pt x="454" y="907"/>
                </a:cubicBezTo>
                <a:cubicBezTo>
                  <a:pt x="454" y="1209"/>
                  <a:pt x="227" y="1511"/>
                  <a:pt x="0" y="181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Freeform 36"/>
          <p:cNvSpPr>
            <a:spLocks/>
          </p:cNvSpPr>
          <p:nvPr/>
        </p:nvSpPr>
        <p:spPr bwMode="auto">
          <a:xfrm>
            <a:off x="131763" y="2997200"/>
            <a:ext cx="2460625" cy="3251200"/>
          </a:xfrm>
          <a:custGeom>
            <a:avLst/>
            <a:gdLst>
              <a:gd name="T0" fmla="*/ 1436 w 1550"/>
              <a:gd name="T1" fmla="*/ 0 h 2048"/>
              <a:gd name="T2" fmla="*/ 1346 w 1550"/>
              <a:gd name="T3" fmla="*/ 272 h 2048"/>
              <a:gd name="T4" fmla="*/ 212 w 1550"/>
              <a:gd name="T5" fmla="*/ 317 h 2048"/>
              <a:gd name="T6" fmla="*/ 75 w 1550"/>
              <a:gd name="T7" fmla="*/ 998 h 2048"/>
              <a:gd name="T8" fmla="*/ 166 w 1550"/>
              <a:gd name="T9" fmla="*/ 1724 h 2048"/>
              <a:gd name="T10" fmla="*/ 847 w 1550"/>
              <a:gd name="T11" fmla="*/ 2041 h 2048"/>
              <a:gd name="T12" fmla="*/ 1391 w 1550"/>
              <a:gd name="T13" fmla="*/ 1769 h 20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0"/>
              <a:gd name="T22" fmla="*/ 0 h 2048"/>
              <a:gd name="T23" fmla="*/ 1550 w 1550"/>
              <a:gd name="T24" fmla="*/ 2048 h 20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0" h="2048">
                <a:moveTo>
                  <a:pt x="1436" y="0"/>
                </a:moveTo>
                <a:cubicBezTo>
                  <a:pt x="1493" y="109"/>
                  <a:pt x="1550" y="219"/>
                  <a:pt x="1346" y="272"/>
                </a:cubicBezTo>
                <a:cubicBezTo>
                  <a:pt x="1142" y="325"/>
                  <a:pt x="424" y="196"/>
                  <a:pt x="212" y="317"/>
                </a:cubicBezTo>
                <a:cubicBezTo>
                  <a:pt x="0" y="438"/>
                  <a:pt x="83" y="764"/>
                  <a:pt x="75" y="998"/>
                </a:cubicBezTo>
                <a:cubicBezTo>
                  <a:pt x="67" y="1232"/>
                  <a:pt x="37" y="1550"/>
                  <a:pt x="166" y="1724"/>
                </a:cubicBezTo>
                <a:cubicBezTo>
                  <a:pt x="295" y="1898"/>
                  <a:pt x="643" y="2034"/>
                  <a:pt x="847" y="2041"/>
                </a:cubicBezTo>
                <a:cubicBezTo>
                  <a:pt x="1051" y="2048"/>
                  <a:pt x="1221" y="1908"/>
                  <a:pt x="1391" y="1769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4500563" y="4545013"/>
          <a:ext cx="3659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1" name="Equation" r:id="rId38" imgW="1625400" imgH="203040" progId="Equation.3">
                  <p:embed/>
                </p:oleObj>
              </mc:Choice>
              <mc:Fallback>
                <p:oleObj name="Equation" r:id="rId38" imgW="1625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45013"/>
                        <a:ext cx="36591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0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3" grpId="0"/>
      <p:bldP spid="86036" grpId="0"/>
      <p:bldP spid="86037" grpId="0"/>
      <p:bldP spid="86051" grpId="0" animBg="1"/>
      <p:bldP spid="860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79751" cy="57579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519113" y="836613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Preencher o mapa de Karnaugh.</a:t>
            </a:r>
          </a:p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</a:t>
            </a:r>
            <a:r>
              <a:rPr lang="pt-PT" u="none">
                <a:solidFill>
                  <a:srgbClr val="000066"/>
                </a:solidFill>
              </a:rPr>
              <a:t>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27088" y="2354263"/>
            <a:ext cx="820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é um produto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que implica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, tal que se removêssemos um literal 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o produto resultante já não vai implicar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827088" y="1700213"/>
            <a:ext cx="7993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Uma função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</a:t>
            </a:r>
            <a:r>
              <a:rPr lang="pt-PT" u="none">
                <a:solidFill>
                  <a:srgbClr val="003366"/>
                </a:solidFill>
              </a:rPr>
              <a:t> a função lógica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se em todos os casos quando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= ‘1’,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 </a:t>
            </a:r>
            <a:r>
              <a:rPr lang="pt-PT" u="none">
                <a:solidFill>
                  <a:srgbClr val="003366"/>
                </a:solidFill>
              </a:rPr>
              <a:t>também é igual a ‘1’.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27088" y="2997200"/>
            <a:ext cx="8208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Num mapa de Karnaugh,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é um </a:t>
            </a:r>
            <a:r>
              <a:rPr lang="pt-PT" u="none">
                <a:solidFill>
                  <a:srgbClr val="000066"/>
                </a:solidFill>
              </a:rPr>
              <a:t>conjunto de 2</a:t>
            </a:r>
            <a:r>
              <a:rPr lang="pt-PT" u="none" baseline="30000">
                <a:solidFill>
                  <a:srgbClr val="000066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células adjacentes que contêm valores ‘1’ e tais que se tentássemos expandir o conjunto até 2</a:t>
            </a:r>
            <a:r>
              <a:rPr lang="pt-PT" u="none" baseline="30000">
                <a:solidFill>
                  <a:srgbClr val="000066"/>
                </a:solidFill>
              </a:rPr>
              <a:t>n+1</a:t>
            </a:r>
            <a:r>
              <a:rPr lang="pt-PT" u="none">
                <a:solidFill>
                  <a:srgbClr val="000066"/>
                </a:solidFill>
              </a:rPr>
              <a:t> células este passará a incluir células com ‘0’.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39750" y="3981450"/>
            <a:ext cx="82296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Marcar no mapa todas 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células distintas</a:t>
            </a:r>
            <a:r>
              <a:rPr lang="pt-PT" u="none">
                <a:solidFill>
                  <a:srgbClr val="000066"/>
                </a:solidFill>
              </a:rPr>
              <a:t> – células que só são cobertas por um único implicante primo.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 essenciais</a:t>
            </a:r>
            <a:r>
              <a:rPr lang="pt-PT" u="none">
                <a:solidFill>
                  <a:srgbClr val="000066"/>
                </a:solidFill>
              </a:rPr>
              <a:t> – implicantes primos que cobrem uma ou mais células distintas. 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Incluir na soma mínima todos os implicantes primos essenciais e dos restantes implicantes primos escolher o menor número daqueles que contêm menos literais.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  <p:bldP spid="77834" grpId="0"/>
      <p:bldP spid="77835" grpId="0"/>
      <p:bldP spid="77836" grpId="0"/>
      <p:bldP spid="778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1359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OR-AND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produto de somas mínimo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o produto de somas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somas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todos os outros produtos de somas que possam existir com o mesmo número de somas).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468313" y="2098675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 minimização pode ser feita aplicando o princípio da dualidade e analisando células com ‘0’ no mapa de Karnaugh.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6831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8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6831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47466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9" name="Document" r:id="rId8" imgW="6217200" imgH="4067280" progId="Word.Document.8">
                  <p:embed/>
                </p:oleObj>
              </mc:Choice>
              <mc:Fallback>
                <p:oleObj name="Document" r:id="rId8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7466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0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1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2" name="Presentation" r:id="rId17" imgW="4571851" imgH="3429131" progId="PowerPoint.Show.8">
                  <p:embed/>
                </p:oleObj>
              </mc:Choice>
              <mc:Fallback>
                <p:oleObj name="Presentation" r:id="rId1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3" name="Presentation" r:id="rId20" imgW="4571851" imgH="3429131" progId="PowerPoint.Show.8">
                  <p:embed/>
                </p:oleObj>
              </mc:Choice>
              <mc:Fallback>
                <p:oleObj name="Presentation" r:id="rId2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3103563" y="5837238"/>
          <a:ext cx="2476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4" name="Equation" r:id="rId22" imgW="1066680" imgH="203040" progId="Equation.3">
                  <p:embed/>
                </p:oleObj>
              </mc:Choice>
              <mc:Fallback>
                <p:oleObj name="Equation" r:id="rId22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837238"/>
                        <a:ext cx="24765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900113" y="28130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5" name="Equation" r:id="rId24" imgW="2806560" imgH="203040" progId="Equation.3">
                  <p:embed/>
                </p:oleObj>
              </mc:Choice>
              <mc:Fallback>
                <p:oleObj name="Equation" r:id="rId2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130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75987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OR-AND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(4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2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858739" y="5765800"/>
          <a:ext cx="5089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3" name="Equação" r:id="rId7" imgW="2577960" imgH="203040" progId="Equation.3">
                  <p:embed/>
                </p:oleObj>
              </mc:Choice>
              <mc:Fallback>
                <p:oleObj name="Equação" r:id="rId7" imgW="257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739" y="5765800"/>
                        <a:ext cx="50895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pt-PT" u="none" dirty="0" smtClean="0"/>
              <a:t> </a:t>
            </a:r>
            <a:r>
              <a:rPr lang="pt-PT" u="none" dirty="0">
                <a:solidFill>
                  <a:srgbClr val="003366"/>
                </a:solidFill>
              </a:rPr>
              <a:t>células distintas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65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 essenciais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4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86392" y="980728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5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86392" y="980728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6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0113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7" name="Presentation" r:id="rId19" imgW="4570465" imgH="3427468" progId="PowerPoint.Show.8">
                  <p:embed/>
                </p:oleObj>
              </mc:Choice>
              <mc:Fallback>
                <p:oleObj name="Presentation" r:id="rId19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0113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1474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8" name="Presentation" r:id="rId22" imgW="4570465" imgH="3427468" progId="PowerPoint.Show.8">
                  <p:embed/>
                </p:oleObj>
              </mc:Choice>
              <mc:Fallback>
                <p:oleObj name="Presentation" r:id="rId22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1474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984" y="872144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9" name="Presentation" r:id="rId25" imgW="4570465" imgH="3427468" progId="PowerPoint.Show.8">
                  <p:embed/>
                </p:oleObj>
              </mc:Choice>
              <mc:Fallback>
                <p:oleObj name="Presentation" r:id="rId25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984" y="872144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3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No mapa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 as combinações irrelevantes deverão assumir valores que permitem reduzir o número de literais em cada um dos </a:t>
            </a:r>
            <a:r>
              <a:rPr lang="pt-PT" u="none" dirty="0" smtClean="0">
                <a:solidFill>
                  <a:srgbClr val="003366"/>
                </a:solidFill>
              </a:rPr>
              <a:t>implicantes (implicados) </a:t>
            </a:r>
            <a:r>
              <a:rPr lang="pt-PT" u="none" dirty="0">
                <a:solidFill>
                  <a:srgbClr val="003366"/>
                </a:solidFill>
              </a:rPr>
              <a:t>primos (i.e. permitem aumentar as dimensões de cada conjunto de 2</a:t>
            </a:r>
            <a:r>
              <a:rPr lang="pt-PT" u="none" baseline="30000" dirty="0">
                <a:solidFill>
                  <a:srgbClr val="003366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células).   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66738" y="2493963"/>
          <a:ext cx="26368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0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566738" y="2493963"/>
                        <a:ext cx="26368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1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675063" y="5516563"/>
          <a:ext cx="19764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2" name="Equation" r:id="rId10" imgW="850680" imgH="203040" progId="Equation.3">
                  <p:embed/>
                </p:oleObj>
              </mc:Choice>
              <mc:Fallback>
                <p:oleObj name="Equation" r:id="rId10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516563"/>
                        <a:ext cx="197643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WordArt 1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16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irrelevantes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8078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3" name="Presentation" r:id="rId13" imgW="4571851" imgH="3429131" progId="PowerPoint.Show.8">
                  <p:embed/>
                </p:oleObj>
              </mc:Choice>
              <mc:Fallback>
                <p:oleObj name="Presentation" r:id="rId1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4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5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4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Obtenha a forma mínima </a:t>
            </a:r>
            <a:r>
              <a:rPr lang="pt-PT" u="none" dirty="0" smtClean="0">
                <a:solidFill>
                  <a:srgbClr val="003366"/>
                </a:solidFill>
              </a:rPr>
              <a:t>da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i="1" u="none" dirty="0" smtClean="0">
                <a:solidFill>
                  <a:srgbClr val="003366"/>
                </a:solidFill>
              </a:rPr>
              <a:t>f </a:t>
            </a:r>
            <a:r>
              <a:rPr lang="pt-PT" u="none" dirty="0" smtClean="0">
                <a:solidFill>
                  <a:srgbClr val="003366"/>
                </a:solidFill>
              </a:rPr>
              <a:t>na </a:t>
            </a:r>
            <a:r>
              <a:rPr lang="pt-PT" u="none" dirty="0">
                <a:solidFill>
                  <a:srgbClr val="003366"/>
                </a:solidFill>
              </a:rPr>
              <a:t>soma de produtos e produto de somas com o método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2124075" y="2276872"/>
          <a:ext cx="4437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8" name="Equation" r:id="rId4" imgW="2273040" imgH="203040" progId="Equation.3">
                  <p:embed/>
                </p:oleObj>
              </mc:Choice>
              <mc:Fallback>
                <p:oleObj name="Equation" r:id="rId4" imgW="227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872"/>
                        <a:ext cx="44370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2411760" y="1700808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9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00808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924944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Determine a </a:t>
            </a:r>
            <a:r>
              <a:rPr lang="pt-PT" u="none" dirty="0">
                <a:solidFill>
                  <a:srgbClr val="003366"/>
                </a:solidFill>
              </a:rPr>
              <a:t>forma mínima </a:t>
            </a:r>
            <a:r>
              <a:rPr lang="pt-PT" u="none" dirty="0" smtClean="0">
                <a:solidFill>
                  <a:srgbClr val="003366"/>
                </a:solidFill>
              </a:rPr>
              <a:t>das funções representadas nos seguintes </a:t>
            </a:r>
            <a:r>
              <a:rPr lang="pt-PT" u="none" dirty="0">
                <a:solidFill>
                  <a:srgbClr val="003366"/>
                </a:solidFill>
              </a:rPr>
              <a:t>mapas de </a:t>
            </a:r>
            <a:r>
              <a:rPr lang="pt-PT" u="none" dirty="0" err="1" smtClean="0">
                <a:solidFill>
                  <a:srgbClr val="003366"/>
                </a:solidFill>
              </a:rPr>
              <a:t>Karnaugh</a:t>
            </a:r>
            <a:r>
              <a:rPr lang="pt-PT" u="none" dirty="0" smtClean="0">
                <a:solidFill>
                  <a:srgbClr val="003366"/>
                </a:solidFill>
              </a:rPr>
              <a:t> (na </a:t>
            </a:r>
            <a:r>
              <a:rPr lang="pt-PT" u="none" dirty="0">
                <a:solidFill>
                  <a:srgbClr val="003366"/>
                </a:solidFill>
              </a:rPr>
              <a:t>soma de produtos e produto de </a:t>
            </a:r>
            <a:r>
              <a:rPr lang="pt-PT" u="none" dirty="0" smtClean="0">
                <a:solidFill>
                  <a:srgbClr val="003366"/>
                </a:solidFill>
              </a:rPr>
              <a:t>somas):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0" name="Presentation" r:id="rId9" imgW="4570465" imgH="3427468" progId="PowerPoint.Show.8">
                  <p:embed/>
                </p:oleObj>
              </mc:Choice>
              <mc:Fallback>
                <p:oleObj name="Presentation" r:id="rId9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1403350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50271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1" name="Presentation" r:id="rId12" imgW="4570465" imgH="3427468" progId="PowerPoint.Show.8">
                  <p:embed/>
                </p:oleObj>
              </mc:Choice>
              <mc:Fallback>
                <p:oleObj name="Presentation" r:id="rId12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4750271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Encontre exemplos de funções de 4 variáveis que obedeçam aos seguintes critérios:</a:t>
            </a:r>
          </a:p>
          <a:p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têm duas formas mínimas;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a soma de produtos mínima e o produto de somas mínimo têm o </a:t>
            </a:r>
            <a:r>
              <a:rPr lang="pt-PT" u="sng" dirty="0" smtClean="0">
                <a:solidFill>
                  <a:srgbClr val="003366"/>
                </a:solidFill>
              </a:rPr>
              <a:t>mesmo número de termos e literais</a:t>
            </a:r>
            <a:r>
              <a:rPr lang="pt-PT" dirty="0" smtClean="0">
                <a:solidFill>
                  <a:srgbClr val="003366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</a:t>
            </a:r>
            <a:r>
              <a:rPr lang="pt-PT" dirty="0" smtClean="0">
                <a:solidFill>
                  <a:srgbClr val="003366"/>
                </a:solidFill>
              </a:rPr>
              <a:t>tem </a:t>
            </a:r>
            <a:r>
              <a:rPr lang="pt-PT" u="sng" dirty="0" smtClean="0">
                <a:solidFill>
                  <a:srgbClr val="003366"/>
                </a:solidFill>
              </a:rPr>
              <a:t>menos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que o </a:t>
            </a:r>
            <a:r>
              <a:rPr lang="pt-PT" dirty="0">
                <a:solidFill>
                  <a:srgbClr val="003366"/>
                </a:solidFill>
              </a:rPr>
              <a:t>produto de somas </a:t>
            </a:r>
            <a:r>
              <a:rPr lang="pt-PT" dirty="0" smtClean="0">
                <a:solidFill>
                  <a:srgbClr val="003366"/>
                </a:solidFill>
              </a:rPr>
              <a:t>mínimo;</a:t>
            </a:r>
            <a:endParaRPr lang="pt-PT" dirty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tem </a:t>
            </a:r>
            <a:r>
              <a:rPr lang="pt-PT" u="sng" dirty="0" smtClean="0">
                <a:solidFill>
                  <a:srgbClr val="003366"/>
                </a:solidFill>
              </a:rPr>
              <a:t>mais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que o produto de somas mínimo</a:t>
            </a:r>
            <a:r>
              <a:rPr lang="pt-PT" dirty="0" smtClean="0">
                <a:solidFill>
                  <a:srgbClr val="003366"/>
                </a:solidFill>
              </a:rPr>
              <a:t>.</a:t>
            </a:r>
            <a:endParaRPr lang="pt-P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Preencha diretamente o mapa de Karnaugh da seguinte função e obtenha a soma de produtos mínima: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90010"/>
              </p:ext>
            </p:extLst>
          </p:nvPr>
        </p:nvGraphicFramePr>
        <p:xfrm>
          <a:off x="2101850" y="1700213"/>
          <a:ext cx="4038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1" name="Equation" r:id="rId4" imgW="2070000" imgH="203040" progId="Equation.3">
                  <p:embed/>
                </p:oleObj>
              </mc:Choice>
              <mc:Fallback>
                <p:oleObj name="Equation" r:id="rId4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700213"/>
                        <a:ext cx="4038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7089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Encontre </a:t>
            </a:r>
            <a:r>
              <a:rPr lang="pt-PT" dirty="0" smtClean="0">
                <a:solidFill>
                  <a:srgbClr val="003366"/>
                </a:solidFill>
              </a:rPr>
              <a:t>um exemplo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função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3 </a:t>
            </a:r>
            <a:r>
              <a:rPr lang="pt-PT" dirty="0">
                <a:solidFill>
                  <a:srgbClr val="003366"/>
                </a:solidFill>
              </a:rPr>
              <a:t>variáveis </a:t>
            </a:r>
            <a:r>
              <a:rPr lang="pt-PT" dirty="0" smtClean="0">
                <a:solidFill>
                  <a:srgbClr val="003366"/>
                </a:solidFill>
              </a:rPr>
              <a:t>para a qual a </a:t>
            </a:r>
            <a:r>
              <a:rPr lang="pt-PT" dirty="0">
                <a:solidFill>
                  <a:srgbClr val="003366"/>
                </a:solidFill>
              </a:rPr>
              <a:t>soma de produtos mínima tem </a:t>
            </a:r>
            <a:r>
              <a:rPr lang="pt-PT" u="sng" dirty="0">
                <a:solidFill>
                  <a:srgbClr val="003366"/>
                </a:solidFill>
              </a:rPr>
              <a:t>menos termos e literais</a:t>
            </a:r>
            <a:r>
              <a:rPr lang="pt-PT" dirty="0">
                <a:solidFill>
                  <a:srgbClr val="003366"/>
                </a:solidFill>
              </a:rPr>
              <a:t> que o produto de somas </a:t>
            </a:r>
            <a:r>
              <a:rPr lang="pt-PT" dirty="0" smtClean="0">
                <a:solidFill>
                  <a:srgbClr val="003366"/>
                </a:solidFill>
              </a:rPr>
              <a:t>mínimo</a:t>
            </a:r>
            <a:r>
              <a:rPr lang="pt-PT" dirty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95536" y="3934797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Quantos implicantes </a:t>
            </a:r>
            <a:r>
              <a:rPr lang="pt-PT" dirty="0">
                <a:solidFill>
                  <a:srgbClr val="003366"/>
                </a:solidFill>
              </a:rPr>
              <a:t>primos e implicantes primos </a:t>
            </a:r>
            <a:r>
              <a:rPr lang="pt-PT" dirty="0" smtClean="0">
                <a:solidFill>
                  <a:srgbClr val="003366"/>
                </a:solidFill>
              </a:rPr>
              <a:t>essenciais tem a função seguinte?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91843"/>
              </p:ext>
            </p:extLst>
          </p:nvPr>
        </p:nvGraphicFramePr>
        <p:xfrm>
          <a:off x="1876425" y="4675188"/>
          <a:ext cx="45339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2" name="Equation" r:id="rId6" imgW="2323800" imgH="253800" progId="Equation.3">
                  <p:embed/>
                </p:oleObj>
              </mc:Choice>
              <mc:Fallback>
                <p:oleObj name="Equation" r:id="rId6" imgW="232380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75188"/>
                        <a:ext cx="45339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3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547813" y="3789040"/>
            <a:ext cx="5761037" cy="165596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Síntese de circuitos combinatórios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Manipulação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circuitos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3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Síntese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Partir de uma descrição da função pretendida e sintetizar o circuito que implementa esta função.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467544" y="3563724"/>
            <a:ext cx="8424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>
                <a:latin typeface="Comic Sans MS" pitchFamily="66" charset="0"/>
              </a:rPr>
              <a:t>Construa um </a:t>
            </a:r>
            <a:r>
              <a:rPr lang="pt-PT" dirty="0" smtClean="0">
                <a:latin typeface="Comic Sans MS" pitchFamily="66" charset="0"/>
              </a:rPr>
              <a:t>controlador de display de 7 segmentos (para representar dígitos decimais).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323528" y="1700808"/>
            <a:ext cx="86407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Identificar entradas e saídas.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Construir a tabela de verdade.</a:t>
            </a:r>
          </a:p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Obter expressão mínima para a(s) saída(s).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Desenhar o circuito.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467544" y="3062698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3956272"/>
            <a:ext cx="2922432" cy="1704976"/>
            <a:chOff x="539552" y="1124744"/>
            <a:chExt cx="2922432" cy="1704976"/>
          </a:xfrm>
        </p:grpSpPr>
        <p:pic>
          <p:nvPicPr>
            <p:cNvPr id="8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12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316312"/>
            <a:ext cx="4867275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 (cont.)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P4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distributividade mútua</a:t>
            </a:r>
            <a:endParaRPr lang="pt-PT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95288" y="32131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P5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complementação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95288" y="479742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P6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cardinalidade</a:t>
            </a:r>
            <a:endParaRPr lang="en-US" sz="200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051050" y="1636713"/>
          <a:ext cx="496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4" name="Equation" r:id="rId4" imgW="2222500" imgH="546100" progId="Equation.3">
                  <p:embed/>
                </p:oleObj>
              </mc:Choice>
              <mc:Fallback>
                <p:oleObj name="Equation" r:id="rId4" imgW="2222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36713"/>
                        <a:ext cx="496887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2484438" y="3656013"/>
          <a:ext cx="34559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5" name="Equation" r:id="rId6" imgW="1460500" imgH="419100" progId="Equation.3">
                  <p:embed/>
                </p:oleObj>
              </mc:Choice>
              <mc:Fallback>
                <p:oleObj name="Equation" r:id="rId6" imgW="146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56013"/>
                        <a:ext cx="34559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627313" y="5322888"/>
          <a:ext cx="33845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6" name="Equation" r:id="rId8" imgW="922020" imgH="152400" progId="Equation.3">
                  <p:embed/>
                </p:oleObj>
              </mc:Choice>
              <mc:Fallback>
                <p:oleObj name="Equation" r:id="rId8" imgW="92202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22888"/>
                        <a:ext cx="33845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4" grpId="0"/>
      <p:bldP spid="481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124744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5335" y="3501008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5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3532551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5335" y="1124744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3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1156287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68313" y="3429000"/>
            <a:ext cx="864076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Obter expressões mínimas para as saídas </a:t>
            </a:r>
            <a:r>
              <a:rPr lang="pt-PT" i="1" u="none" dirty="0" smtClean="0">
                <a:solidFill>
                  <a:srgbClr val="003366"/>
                </a:solidFill>
              </a:rPr>
              <a:t>a</a:t>
            </a:r>
            <a:r>
              <a:rPr lang="pt-PT" u="none" dirty="0" smtClean="0">
                <a:solidFill>
                  <a:srgbClr val="003366"/>
                </a:solidFill>
              </a:rPr>
              <a:t>..</a:t>
            </a:r>
            <a:r>
              <a:rPr lang="pt-PT" i="1" u="none" dirty="0" smtClean="0">
                <a:solidFill>
                  <a:srgbClr val="003366"/>
                </a:solidFill>
              </a:rPr>
              <a:t>g</a:t>
            </a:r>
            <a:r>
              <a:rPr lang="pt-PT" u="none" dirty="0" smtClean="0">
                <a:solidFill>
                  <a:srgbClr val="003366"/>
                </a:solidFill>
              </a:rPr>
              <a:t> (por exemplo com o método de Karnaugh).</a:t>
            </a:r>
          </a:p>
          <a:p>
            <a:endParaRPr lang="pt-PT" dirty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Realizar as funções obtidas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u="none" dirty="0" smtClean="0">
                <a:solidFill>
                  <a:srgbClr val="003366"/>
                </a:solidFill>
              </a:rPr>
              <a:t>a(BCD(3), BCD(2), BCD(1), </a:t>
            </a:r>
            <a:r>
              <a:rPr lang="pt-PT" dirty="0">
                <a:solidFill>
                  <a:srgbClr val="003366"/>
                </a:solidFill>
              </a:rPr>
              <a:t>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..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g(BCD(3</a:t>
            </a:r>
            <a:r>
              <a:rPr lang="pt-PT" dirty="0">
                <a:solidFill>
                  <a:srgbClr val="003366"/>
                </a:solidFill>
              </a:rPr>
              <a:t>), BCD(2), BCD(1), 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com portas lógicas elementares (ou outros blocos mais complexos – </a:t>
            </a:r>
            <a:r>
              <a:rPr lang="pt-PT" u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matéria das próximas aulas</a:t>
            </a:r>
            <a:r>
              <a:rPr lang="pt-PT" u="none" dirty="0" smtClean="0">
                <a:solidFill>
                  <a:srgbClr val="003366"/>
                </a:solidFill>
              </a:rPr>
              <a:t>).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565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Nomes de sinais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2710603"/>
            <a:ext cx="8353176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>
                <a:solidFill>
                  <a:srgbClr val="000066"/>
                </a:solidFill>
              </a:rPr>
              <a:t>Para </a:t>
            </a:r>
            <a:r>
              <a:rPr lang="pt-PT" u="none" dirty="0" smtClean="0">
                <a:solidFill>
                  <a:srgbClr val="000066"/>
                </a:solidFill>
              </a:rPr>
              <a:t>clarificar a interpretação de circuitos deve-se indicar explicitamente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>
                <a:solidFill>
                  <a:srgbClr val="A50021"/>
                </a:solidFill>
              </a:rPr>
              <a:t>Low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nome_de_sinal_L</a:t>
            </a:r>
            <a:r>
              <a:rPr lang="pt-PT" u="none" dirty="0" smtClean="0">
                <a:solidFill>
                  <a:srgbClr val="000066"/>
                </a:solidFill>
              </a:rPr>
              <a:t>) 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 smtClean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</a:t>
            </a:r>
            <a:r>
              <a:rPr lang="pt-PT" u="none" dirty="0" smtClean="0">
                <a:solidFill>
                  <a:srgbClr val="000066"/>
                </a:solidFill>
              </a:rPr>
              <a:t>) 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dirty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1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536" y="1791165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u="none" dirty="0" smtClean="0">
                <a:solidFill>
                  <a:srgbClr val="A50021"/>
                </a:solidFill>
              </a:rPr>
              <a:t>Low</a:t>
            </a:r>
            <a:r>
              <a:rPr lang="pt-PT" u="none" dirty="0" smtClean="0">
                <a:solidFill>
                  <a:srgbClr val="000066"/>
                </a:solidFill>
              </a:rPr>
              <a:t> 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0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23923"/>
              </p:ext>
            </p:extLst>
          </p:nvPr>
        </p:nvGraphicFramePr>
        <p:xfrm>
          <a:off x="3635896" y="4941168"/>
          <a:ext cx="3600400" cy="108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2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503" r="47260" b="68272"/>
                      <a:stretch>
                        <a:fillRect/>
                      </a:stretch>
                    </p:blipFill>
                    <p:spPr bwMode="auto">
                      <a:xfrm>
                        <a:off x="3635896" y="4941168"/>
                        <a:ext cx="3600400" cy="1087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7544" y="4048328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0569" y="4438853"/>
            <a:ext cx="7992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Realizar ação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pt-PT" u="none" dirty="0" smtClean="0">
                <a:latin typeface="Comic Sans MS" pitchFamily="66" charset="0"/>
              </a:rPr>
              <a:t> se os sinais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pt-PT" u="none" dirty="0" smtClean="0">
                <a:latin typeface="Comic Sans MS" pitchFamily="66" charset="0"/>
              </a:rPr>
              <a:t> (ativo a Low) e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pt-PT" u="none" dirty="0" smtClean="0">
                <a:latin typeface="Comic Sans MS" pitchFamily="66" charset="0"/>
              </a:rPr>
              <a:t> (ativo a High) forem ativados.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3" grpId="0"/>
      <p:bldP spid="14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07743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84455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Convém, sempre que possível, praticar </a:t>
            </a:r>
            <a:r>
              <a:rPr lang="pt-PT" i="1" u="none" smtClean="0">
                <a:solidFill>
                  <a:srgbClr val="A50021"/>
                </a:solidFill>
              </a:rPr>
              <a:t>bubble-to-bubble design</a:t>
            </a:r>
            <a:r>
              <a:rPr lang="pt-PT" u="none" smtClean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que permite simplificar o entendimento da função dum circuito desenhando-o de modo que as inversões existentes cancelam umas outras. 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7544" y="2348880"/>
            <a:ext cx="5616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De acordo com a lei de DeMorgan: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1720" y="3098814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78212"/>
            <a:ext cx="1158007" cy="69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483768" y="2865259"/>
            <a:ext cx="1285267" cy="720710"/>
            <a:chOff x="879596" y="4437112"/>
            <a:chExt cx="1285267" cy="720710"/>
          </a:xfrm>
        </p:grpSpPr>
        <p:sp>
          <p:nvSpPr>
            <p:cNvPr id="2" name="Oval 1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007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1187624" y="4887935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007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93446"/>
            <a:ext cx="1196330" cy="7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83768" y="3601557"/>
            <a:ext cx="1265608" cy="709687"/>
            <a:chOff x="2483768" y="3601557"/>
            <a:chExt cx="1265608" cy="709687"/>
          </a:xfrm>
        </p:grpSpPr>
        <p:pic>
          <p:nvPicPr>
            <p:cNvPr id="130073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601557"/>
              <a:ext cx="1265608" cy="70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2740627" y="4055012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740627" y="3892221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051720" y="3820213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7975" y="4306460"/>
            <a:ext cx="1160542" cy="696325"/>
            <a:chOff x="837975" y="4306460"/>
            <a:chExt cx="1160542" cy="696325"/>
          </a:xfrm>
        </p:grpSpPr>
        <p:pic>
          <p:nvPicPr>
            <p:cNvPr id="130074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75" y="4306460"/>
              <a:ext cx="1160542" cy="69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>
            <a:xfrm>
              <a:off x="1112678" y="474391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112678" y="458112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051720" y="4502447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2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96" y="4303489"/>
            <a:ext cx="1265608" cy="7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051721" y="5246731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83769" y="5013176"/>
            <a:ext cx="1285267" cy="720710"/>
            <a:chOff x="879596" y="4437112"/>
            <a:chExt cx="1285267" cy="720710"/>
          </a:xfrm>
        </p:grpSpPr>
        <p:sp>
          <p:nvSpPr>
            <p:cNvPr id="36" name="Oval 35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27584" y="5026129"/>
            <a:ext cx="1158007" cy="694804"/>
            <a:chOff x="827584" y="5026129"/>
            <a:chExt cx="1158007" cy="694804"/>
          </a:xfrm>
        </p:grpSpPr>
        <p:pic>
          <p:nvPicPr>
            <p:cNvPr id="3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26129"/>
              <a:ext cx="1158007" cy="69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1074781" y="546399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1074781" y="530120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90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91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1052736"/>
          <a:ext cx="510381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6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1052736"/>
                        <a:ext cx="5103813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3717032"/>
          <a:ext cx="5103812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7" name="Presentation" r:id="rId8" imgW="4570465" imgH="3427468" progId="PowerPoint.Show.12">
                  <p:embed/>
                </p:oleObj>
              </mc:Choice>
              <mc:Fallback>
                <p:oleObj name="Presentation" r:id="rId8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5103812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699792" y="980728"/>
            <a:ext cx="2736304" cy="2448272"/>
            <a:chOff x="2699792" y="980728"/>
            <a:chExt cx="2736304" cy="2448272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2699792" y="1052736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843808" y="980728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73238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1773238"/>
            <a:ext cx="329723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4005263"/>
            <a:ext cx="33607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92725" y="4149725"/>
            <a:ext cx="2736850" cy="1619250"/>
            <a:chOff x="3787" y="1348"/>
            <a:chExt cx="1724" cy="1020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4346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113" y="1773238"/>
            <a:ext cx="329723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900" y="3863975"/>
            <a:ext cx="33607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537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2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791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6393" name="Text Box 5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639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39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76700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5025" y="1951038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88" y="202247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2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4152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98913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1478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76825" y="4149725"/>
            <a:ext cx="2736850" cy="1619250"/>
            <a:chOff x="3787" y="1348"/>
            <a:chExt cx="1724" cy="1020"/>
          </a:xfrm>
        </p:grpSpPr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7418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7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775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95288" y="1017588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as saídas das portas dos níveis ímpares e as entradas das portas dos níveis pares.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22726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as saídas das portas dos níveis ímpares e as entradas das portas dos níveis pares.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95288" y="345122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duas vezes as entradas das portas dos níveis ímpares e as saídas das portas dos níveis pares.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95288" y="466407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dos níveis ímpares e as saídas das portas dos níveis pares.</a:t>
            </a:r>
          </a:p>
        </p:txBody>
      </p:sp>
    </p:spTree>
    <p:extLst>
      <p:ext uri="{BB962C8B-B14F-4D97-AF65-F5344CB8AC3E}">
        <p14:creationId xmlns:p14="http://schemas.microsoft.com/office/powerpoint/2010/main" val="8720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7594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 binária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6725" y="1052513"/>
            <a:ext cx="7705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</a:rPr>
              <a:t>Se #B = 2, temos álgebra de Boole a dois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>
                <a:solidFill>
                  <a:srgbClr val="003366"/>
                </a:solidFill>
              </a:rPr>
              <a:t> (B={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 dirty="0">
                <a:solidFill>
                  <a:srgbClr val="003366"/>
                </a:solidFill>
              </a:rPr>
              <a:t>,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 smtClean="0">
                <a:solidFill>
                  <a:srgbClr val="003366"/>
                </a:solidFill>
              </a:rPr>
              <a:t>}), b</a:t>
            </a:r>
            <a:r>
              <a:rPr lang="pt-PT" baseline="-25000" dirty="0" smtClean="0">
                <a:solidFill>
                  <a:srgbClr val="003366"/>
                </a:solidFill>
              </a:rPr>
              <a:t>0</a:t>
            </a:r>
            <a:r>
              <a:rPr lang="pt-PT" dirty="0" smtClean="0">
                <a:solidFill>
                  <a:srgbClr val="003366"/>
                </a:solidFill>
              </a:rPr>
              <a:t>=0, b</a:t>
            </a:r>
            <a:r>
              <a:rPr lang="pt-PT" baseline="-25000" dirty="0" smtClean="0">
                <a:solidFill>
                  <a:srgbClr val="003366"/>
                </a:solidFill>
              </a:rPr>
              <a:t>1</a:t>
            </a:r>
            <a:r>
              <a:rPr lang="pt-PT" dirty="0" smtClean="0">
                <a:solidFill>
                  <a:srgbClr val="003366"/>
                </a:solidFill>
              </a:rPr>
              <a:t>=1.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1179513" y="2297113"/>
          <a:ext cx="634523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592" r="17389" b="70808"/>
                      <a:stretch>
                        <a:fillRect/>
                      </a:stretch>
                    </p:blipFill>
                    <p:spPr bwMode="auto">
                      <a:xfrm>
                        <a:off x="1179513" y="2297113"/>
                        <a:ext cx="6345237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68313" y="1746250"/>
            <a:ext cx="64817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Operadores: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68313" y="4481513"/>
            <a:ext cx="81359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Expressões </a:t>
            </a:r>
            <a:r>
              <a:rPr lang="pt-PT">
                <a:solidFill>
                  <a:srgbClr val="003366"/>
                </a:solidFill>
              </a:rPr>
              <a:t>- conjunto de variáveis e/ou constantes 0 e 1 associadas por operadores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3419475" y="5202238"/>
          <a:ext cx="12239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Equation" r:id="rId7" imgW="507960" imgH="190440" progId="Equation.3">
                  <p:embed/>
                </p:oleObj>
              </mc:Choice>
              <mc:Fallback>
                <p:oleObj name="Equation" r:id="rId7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02238"/>
                        <a:ext cx="12239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74" grpId="0"/>
      <p:bldP spid="49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 (cont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55838"/>
            <a:ext cx="357663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11188" y="10160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84213" y="1406525"/>
            <a:ext cx="752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Converta o circuito seguinte em circuitos NAND-NAND e NOR-NOR.</a:t>
            </a:r>
            <a:endParaRPr lang="en-US" u="none">
              <a:latin typeface="Comic Sans MS" pitchFamily="66" charset="0"/>
            </a:endParaRPr>
          </a:p>
        </p:txBody>
      </p: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5525" y="2255838"/>
            <a:ext cx="36242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9600" y="4297363"/>
            <a:ext cx="538321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28713" y="1828800"/>
            <a:ext cx="3141662" cy="2174875"/>
            <a:chOff x="711" y="1152"/>
            <a:chExt cx="1979" cy="1370"/>
          </a:xfrm>
        </p:grpSpPr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112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1669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224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711" y="116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1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1202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2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75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3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224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4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1794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88840"/>
            <a:ext cx="4176464" cy="22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12775" y="1124744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o circuito nas formas NOR-NOR e NAND-NAND.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6725" y="1052513"/>
            <a:ext cx="4968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Idempotência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b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b  b = b e b + b = b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466725" y="335756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elemento neutro</a:t>
            </a: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3850" y="3862388"/>
            <a:ext cx="6259513" cy="1714500"/>
            <a:chOff x="204" y="2433"/>
            <a:chExt cx="3943" cy="1080"/>
          </a:xfrm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4" y="2433"/>
              <a:ext cx="28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9388" lvl="1">
                <a:spcBef>
                  <a:spcPct val="20000"/>
                </a:spcBef>
              </a:pPr>
              <a:r>
                <a:rPr lang="pt-PT" dirty="0"/>
                <a:t>Sejam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e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tal que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b</a:t>
              </a: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597" y="2750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610" y="3006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610" y="3282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P2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3386" y="3010"/>
              <a:ext cx="7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=&gt;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sp>
        <p:nvSpPr>
          <p:cNvPr id="184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908175" y="1766888"/>
            <a:ext cx="5795963" cy="654050"/>
            <a:chOff x="1202" y="1113"/>
            <a:chExt cx="3651" cy="412"/>
          </a:xfrm>
        </p:grpSpPr>
        <p:sp>
          <p:nvSpPr>
            <p:cNvPr id="18442" name="Text Box 27"/>
            <p:cNvSpPr txBox="1">
              <a:spLocks noChangeArrowheads="1"/>
            </p:cNvSpPr>
            <p:nvPr/>
          </p:nvSpPr>
          <p:spPr bwMode="auto">
            <a:xfrm>
              <a:off x="1202" y="1294"/>
              <a:ext cx="36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b = b  b 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b 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(b + </a:t>
              </a:r>
              <a:r>
                <a:rPr lang="en-US" dirty="0">
                  <a:sym typeface="Symbol" pitchFamily="18" charset="2"/>
                </a:rPr>
                <a:t>b)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b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8443" name="Text Box 28"/>
            <p:cNvSpPr txBox="1">
              <a:spLocks noChangeArrowheads="1"/>
            </p:cNvSpPr>
            <p:nvPr/>
          </p:nvSpPr>
          <p:spPr bwMode="auto">
            <a:xfrm>
              <a:off x="1474" y="1113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8444" name="Text Box 29"/>
            <p:cNvSpPr txBox="1">
              <a:spLocks noChangeArrowheads="1"/>
            </p:cNvSpPr>
            <p:nvPr/>
          </p:nvSpPr>
          <p:spPr bwMode="auto">
            <a:xfrm>
              <a:off x="2148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5" name="Text Box 30"/>
            <p:cNvSpPr txBox="1">
              <a:spLocks noChangeArrowheads="1"/>
            </p:cNvSpPr>
            <p:nvPr/>
          </p:nvSpPr>
          <p:spPr bwMode="auto">
            <a:xfrm>
              <a:off x="3045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6" name="Text Box 31"/>
            <p:cNvSpPr txBox="1">
              <a:spLocks noChangeArrowheads="1"/>
            </p:cNvSpPr>
            <p:nvPr/>
          </p:nvSpPr>
          <p:spPr bwMode="auto">
            <a:xfrm>
              <a:off x="3900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7" name="Text Box 32"/>
            <p:cNvSpPr txBox="1">
              <a:spLocks noChangeArrowheads="1"/>
            </p:cNvSpPr>
            <p:nvPr/>
          </p:nvSpPr>
          <p:spPr bwMode="auto">
            <a:xfrm>
              <a:off x="4364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6725" y="170021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 absorvente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>
                <a:solidFill>
                  <a:srgbClr val="003366"/>
                </a:solidFill>
              </a:rPr>
              <a:t>b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b 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endParaRPr lang="pt-PT" dirty="0">
              <a:solidFill>
                <a:srgbClr val="003366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           b +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</a:t>
            </a:r>
            <a:endParaRPr lang="pt-PT" baseline="-25000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66725" y="1125538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complemento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68313" y="357346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Absorção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+ x  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x  (x + y) = x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08175" y="3573463"/>
            <a:ext cx="4629150" cy="1443037"/>
            <a:chOff x="1202" y="2024"/>
            <a:chExt cx="2916" cy="909"/>
          </a:xfrm>
        </p:grpSpPr>
        <p:grpSp>
          <p:nvGrpSpPr>
            <p:cNvPr id="19474" name="Group 32"/>
            <p:cNvGrpSpPr>
              <a:grpSpLocks/>
            </p:cNvGrpSpPr>
            <p:nvPr/>
          </p:nvGrpSpPr>
          <p:grpSpPr bwMode="auto">
            <a:xfrm>
              <a:off x="1202" y="2519"/>
              <a:ext cx="2916" cy="414"/>
              <a:chOff x="1202" y="2519"/>
              <a:chExt cx="2916" cy="414"/>
            </a:xfrm>
          </p:grpSpPr>
          <p:sp>
            <p:nvSpPr>
              <p:cNvPr id="19476" name="Text Box 24"/>
              <p:cNvSpPr txBox="1">
                <a:spLocks noChangeArrowheads="1"/>
              </p:cNvSpPr>
              <p:nvPr/>
            </p:nvSpPr>
            <p:spPr bwMode="auto">
              <a:xfrm>
                <a:off x="1202" y="2700"/>
                <a:ext cx="29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/>
                  <a:t>x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1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(1 </a:t>
                </a:r>
                <a:r>
                  <a:rPr lang="pt-PT" dirty="0">
                    <a:sym typeface="Symbol" pitchFamily="18" charset="2"/>
                  </a:rPr>
                  <a:t>+ y)</a:t>
                </a:r>
                <a:r>
                  <a:rPr lang="en-US" dirty="0">
                    <a:latin typeface="Times" pitchFamily="18" charset="0"/>
                    <a:sym typeface="Symbol" pitchFamily="18" charset="2"/>
                  </a:rPr>
                  <a:t> = </a:t>
                </a:r>
                <a:r>
                  <a:rPr lang="pt-PT" dirty="0">
                    <a:sym typeface="Symbol" pitchFamily="18" charset="2"/>
                  </a:rPr>
                  <a:t>x  </a:t>
                </a:r>
                <a:r>
                  <a:rPr lang="pt-PT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= </a:t>
                </a:r>
                <a:r>
                  <a:rPr lang="pt-PT" dirty="0"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9477" name="Text Box 25"/>
              <p:cNvSpPr txBox="1">
                <a:spLocks noChangeArrowheads="1"/>
              </p:cNvSpPr>
              <p:nvPr/>
            </p:nvSpPr>
            <p:spPr bwMode="auto">
              <a:xfrm>
                <a:off x="1701" y="2519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solidFill>
                      <a:srgbClr val="A50021"/>
                    </a:solidFill>
                  </a:rPr>
                  <a:t>P3</a:t>
                </a:r>
                <a:endParaRPr lang="en-US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8" name="Text Box 27"/>
              <p:cNvSpPr txBox="1">
                <a:spLocks noChangeArrowheads="1"/>
              </p:cNvSpPr>
              <p:nvPr/>
            </p:nvSpPr>
            <p:spPr bwMode="auto">
              <a:xfrm>
                <a:off x="255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P4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9" name="Text Box 29"/>
              <p:cNvSpPr txBox="1">
                <a:spLocks noChangeArrowheads="1"/>
              </p:cNvSpPr>
              <p:nvPr/>
            </p:nvSpPr>
            <p:spPr bwMode="auto">
              <a:xfrm>
                <a:off x="374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P3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</p:grp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3435" y="2024"/>
              <a:ext cx="0" cy="68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68313" y="5446713"/>
            <a:ext cx="68405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Simplificação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x  (x +y) = x  y 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619250" y="2559050"/>
            <a:ext cx="6589713" cy="654050"/>
            <a:chOff x="1020" y="1612"/>
            <a:chExt cx="4151" cy="412"/>
          </a:xfrm>
        </p:grpSpPr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1020" y="1793"/>
              <a:ext cx="4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(0 </a:t>
              </a:r>
              <a:r>
                <a:rPr lang="pt-PT" dirty="0">
                  <a:sym typeface="Symbol" pitchFamily="18" charset="2"/>
                </a:rPr>
                <a:t>+b</a:t>
              </a:r>
              <a:r>
                <a:rPr lang="en-US" dirty="0">
                  <a:sym typeface="Symbol" pitchFamily="18" charset="2"/>
                </a:rPr>
                <a:t>) = </a:t>
              </a:r>
              <a:r>
                <a:rPr lang="pt-PT" dirty="0">
                  <a:sym typeface="Symbol" pitchFamily="18" charset="2"/>
                </a:rPr>
                <a:t>b b = 0</a:t>
              </a:r>
              <a:r>
                <a:rPr lang="en-US" dirty="0" smtClean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1338" y="161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1998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289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3686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3" name="Text Box 36"/>
            <p:cNvSpPr txBox="1">
              <a:spLocks noChangeArrowheads="1"/>
            </p:cNvSpPr>
            <p:nvPr/>
          </p:nvSpPr>
          <p:spPr bwMode="auto">
            <a:xfrm>
              <a:off x="416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5" grpId="0"/>
      <p:bldP spid="51222" grpId="0"/>
      <p:bldP spid="51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6725" y="105251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(x + y)  (x +y) = x</a:t>
            </a:r>
            <a:endParaRPr lang="en-US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68313" y="422116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Consenso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x,y,z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(x + y)  (x + z)  (y + z) = (x + y)  (x + z) 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8313" y="5373688"/>
            <a:ext cx="7416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Associatividade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x,y,z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(x  y)  z = x  (y  z)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           (x + y) + z = x + (y + z)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  <a:sym typeface="Symbol" pitchFamily="18" charset="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60588" y="1771650"/>
            <a:ext cx="3779837" cy="649288"/>
            <a:chOff x="1361" y="981"/>
            <a:chExt cx="2381" cy="409"/>
          </a:xfrm>
        </p:grpSpPr>
        <p:sp>
          <p:nvSpPr>
            <p:cNvPr id="4111" name="Text Box 26"/>
            <p:cNvSpPr txBox="1">
              <a:spLocks noChangeArrowheads="1"/>
            </p:cNvSpPr>
            <p:nvPr/>
          </p:nvSpPr>
          <p:spPr bwMode="auto">
            <a:xfrm>
              <a:off x="1361" y="1159"/>
              <a:ext cx="23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x </a:t>
              </a:r>
              <a:r>
                <a:rPr lang="pt-PT" dirty="0">
                  <a:sym typeface="Symbol" pitchFamily="18" charset="2"/>
                </a:rPr>
                <a:t> y + x y = x  (y +y) = x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x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2067" y="98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2858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3309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66725" y="2781300"/>
            <a:ext cx="5905500" cy="431800"/>
            <a:chOff x="294" y="1570"/>
            <a:chExt cx="3720" cy="272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294" y="1570"/>
              <a:ext cx="3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Involução   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= x</a:t>
              </a:r>
              <a:endParaRPr lang="pt-PT" baseline="-25000">
                <a:solidFill>
                  <a:srgbClr val="003366"/>
                </a:solidFill>
                <a:sym typeface="Symbol" pitchFamily="18" charset="2"/>
              </a:endParaRPr>
            </a:p>
          </p:txBody>
        </p:sp>
        <p:sp>
          <p:nvSpPr>
            <p:cNvPr id="4109" name="Line 33"/>
            <p:cNvSpPr>
              <a:spLocks noChangeShapeType="1"/>
            </p:cNvSpPr>
            <p:nvPr/>
          </p:nvSpPr>
          <p:spPr bwMode="auto">
            <a:xfrm>
              <a:off x="1579" y="1616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34"/>
            <p:cNvSpPr>
              <a:spLocks noChangeShapeType="1"/>
            </p:cNvSpPr>
            <p:nvPr/>
          </p:nvSpPr>
          <p:spPr bwMode="auto">
            <a:xfrm>
              <a:off x="1579" y="1584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3994150" y="2809875"/>
          <a:ext cx="1657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344" r="52165" b="72580"/>
                      <a:stretch>
                        <a:fillRect/>
                      </a:stretch>
                    </p:blipFill>
                    <p:spPr bwMode="auto">
                      <a:xfrm>
                        <a:off x="3994150" y="2809875"/>
                        <a:ext cx="16573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978025" y="33575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indução perfeita: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8" grpId="0"/>
      <p:bldP spid="52246" grpId="0"/>
      <p:bldP spid="5226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3200</Words>
  <Application>Microsoft Office PowerPoint</Application>
  <PresentationFormat>On-screen Show (4:3)</PresentationFormat>
  <Paragraphs>561</Paragraphs>
  <Slides>61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Default Design</vt:lpstr>
      <vt:lpstr>Equation</vt:lpstr>
      <vt:lpstr>Document</vt:lpstr>
      <vt:lpstr>Equação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iouliia@ua.pt</cp:lastModifiedBy>
  <cp:revision>475</cp:revision>
  <dcterms:created xsi:type="dcterms:W3CDTF">2007-01-21T12:26:55Z</dcterms:created>
  <dcterms:modified xsi:type="dcterms:W3CDTF">2014-11-03T11:12:46Z</dcterms:modified>
</cp:coreProperties>
</file>