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ppt" ContentType="application/vnd.ms-powerpoint"/>
  <Default Extension="vml" ContentType="application/vnd.openxmlformats-officedocument.vmlDrawing"/>
  <Default Extension="gif" ContentType="image/gif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321" r:id="rId3"/>
    <p:sldId id="351" r:id="rId4"/>
    <p:sldId id="350" r:id="rId5"/>
    <p:sldId id="322" r:id="rId6"/>
    <p:sldId id="294" r:id="rId7"/>
    <p:sldId id="302" r:id="rId8"/>
    <p:sldId id="303" r:id="rId9"/>
    <p:sldId id="304" r:id="rId10"/>
    <p:sldId id="306" r:id="rId11"/>
    <p:sldId id="305" r:id="rId12"/>
    <p:sldId id="323" r:id="rId13"/>
    <p:sldId id="308" r:id="rId14"/>
    <p:sldId id="309" r:id="rId15"/>
    <p:sldId id="326" r:id="rId16"/>
    <p:sldId id="327" r:id="rId17"/>
    <p:sldId id="328" r:id="rId18"/>
    <p:sldId id="329" r:id="rId19"/>
    <p:sldId id="330" r:id="rId20"/>
    <p:sldId id="283" r:id="rId21"/>
    <p:sldId id="331" r:id="rId22"/>
    <p:sldId id="332" r:id="rId23"/>
    <p:sldId id="337" r:id="rId24"/>
    <p:sldId id="338" r:id="rId25"/>
    <p:sldId id="352" r:id="rId26"/>
    <p:sldId id="339" r:id="rId27"/>
    <p:sldId id="340" r:id="rId28"/>
    <p:sldId id="341" r:id="rId29"/>
    <p:sldId id="342" r:id="rId30"/>
    <p:sldId id="334" r:id="rId31"/>
    <p:sldId id="335" r:id="rId32"/>
    <p:sldId id="343" r:id="rId33"/>
    <p:sldId id="345" r:id="rId34"/>
    <p:sldId id="346" r:id="rId35"/>
    <p:sldId id="347" r:id="rId36"/>
    <p:sldId id="348" r:id="rId37"/>
    <p:sldId id="349" r:id="rId38"/>
    <p:sldId id="353" r:id="rId39"/>
    <p:sldId id="354" r:id="rId40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3366"/>
    <a:srgbClr val="A50021"/>
    <a:srgbClr val="660066"/>
    <a:srgbClr val="B2B2B2"/>
    <a:srgbClr val="FFCCCC"/>
    <a:srgbClr val="FFCCFF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48" autoAdjust="0"/>
    <p:restoredTop sz="94676" autoAdjust="0"/>
  </p:normalViewPr>
  <p:slideViewPr>
    <p:cSldViewPr>
      <p:cViewPr varScale="1">
        <p:scale>
          <a:sx n="92" d="100"/>
          <a:sy n="92" d="100"/>
        </p:scale>
        <p:origin x="-20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image" Target="../media/image4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e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4" Type="http://schemas.openxmlformats.org/officeDocument/2006/relationships/image" Target="../media/image69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emf"/><Relationship Id="rId2" Type="http://schemas.openxmlformats.org/officeDocument/2006/relationships/image" Target="../media/image82.emf"/><Relationship Id="rId1" Type="http://schemas.openxmlformats.org/officeDocument/2006/relationships/image" Target="../media/image81.emf"/><Relationship Id="rId4" Type="http://schemas.openxmlformats.org/officeDocument/2006/relationships/image" Target="../media/image8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2" Type="http://schemas.openxmlformats.org/officeDocument/2006/relationships/image" Target="../media/image11.wmf"/><Relationship Id="rId1" Type="http://schemas.openxmlformats.org/officeDocument/2006/relationships/image" Target="../media/image10.e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88.wmf"/><Relationship Id="rId1" Type="http://schemas.openxmlformats.org/officeDocument/2006/relationships/image" Target="../media/image87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emf"/><Relationship Id="rId4" Type="http://schemas.openxmlformats.org/officeDocument/2006/relationships/image" Target="../media/image3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emf"/><Relationship Id="rId1" Type="http://schemas.openxmlformats.org/officeDocument/2006/relationships/image" Target="../media/image37.e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4BB69-7797-44E0-91E7-C6BC616E95ED}" type="datetimeFigureOut">
              <a:rPr lang="en-US" smtClean="0"/>
              <a:pPr/>
              <a:t>11/10/2014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7A9AD-3458-4F04-8CA4-09B35414D6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2400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r">
              <a:defRPr sz="1200" smtClean="0"/>
            </a:lvl1pPr>
          </a:lstStyle>
          <a:p>
            <a:pPr>
              <a:defRPr/>
            </a:pPr>
            <a:fld id="{FA954306-C65E-424A-B10C-CFBCFDCCD681}" type="datetimeFigureOut">
              <a:rPr lang="en-US"/>
              <a:pPr>
                <a:defRPr/>
              </a:pPr>
              <a:t>11/10/2014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297" tIns="46148" rIns="92297" bIns="46148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2297" tIns="46148" rIns="92297" bIns="46148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6"/>
            <a:ext cx="2971800" cy="464820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6"/>
            <a:ext cx="2971800" cy="464820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19C3FD6F-C600-4E38-9668-B8960C60D6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551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4003F97-1E76-4D42-919B-398FE0DCCD97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1013DD5-B7E4-488B-8524-4C754200DD4B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4732FD1-3698-4CCC-982A-56054A9F1923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4732FD1-3698-4CCC-982A-56054A9F1923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C6F48C0-AC79-4D7B-BEA4-DCF84DD09BEF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55DBBEF-7B99-4A92-9AF6-C4583E76708F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DB28C5C-6FF4-49E5-B412-ABF1176BA54C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09D589B-36BB-4D53-AFEC-285B19410895}" type="slidenum">
              <a:rPr lang="en-US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0EF8821-332C-42D5-A5E8-12EEDFC4066B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92C822E-D6EC-4846-AE69-5473E104DBF5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92C822E-D6EC-4846-AE69-5473E104DBF5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8789580-F7C6-424F-9080-31F96B49A025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4FA1107-B54C-4405-BC43-CFEF8B4723BD}" type="slidenum">
              <a:rPr lang="en-US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8579260-8A5F-4436-9BC3-CF1D66FEAA22}" type="slidenum">
              <a:rPr lang="en-US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87913CB-CD8B-4B1D-A13D-28E4920424E4}" type="slidenum">
              <a:rPr lang="en-US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152AA90-C2F8-49E6-8F49-215929A3019D}" type="slidenum">
              <a:rPr lang="en-US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F26423A-D614-460C-B0F1-0110DA9F379B}" type="slidenum">
              <a:rPr lang="en-US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F26423A-D614-460C-B0F1-0110DA9F379B}" type="slidenum">
              <a:rPr lang="en-US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F26423A-D614-460C-B0F1-0110DA9F379B}" type="slidenum">
              <a:rPr lang="en-US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F26423A-D614-460C-B0F1-0110DA9F379B}" type="slidenum">
              <a:rPr lang="en-US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F26423A-D614-460C-B0F1-0110DA9F379B}" type="slidenum">
              <a:rPr lang="en-US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C6D98E0-872B-4382-84CD-A73A04CD190E}" type="slidenum">
              <a:rPr lang="en-US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8789580-F7C6-424F-9080-31F96B49A025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4FA1107-B54C-4405-BC43-CFEF8B4723BD}" type="slidenum">
              <a:rPr lang="en-US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4FA1107-B54C-4405-BC43-CFEF8B4723BD}" type="slidenum">
              <a:rPr lang="en-US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4FA1107-B54C-4405-BC43-CFEF8B4723BD}" type="slidenum">
              <a:rPr lang="en-US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56BC2AA-C93C-4976-A393-E8BE4FA63859}" type="slidenum">
              <a:rPr lang="en-US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56BC2AA-C93C-4976-A393-E8BE4FA63859}" type="slidenum">
              <a:rPr lang="en-US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4773ADC-2979-4A3C-8A44-9D083C601200}" type="slidenum">
              <a:rPr lang="en-US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4773ADC-2979-4A3C-8A44-9D083C601200}" type="slidenum">
              <a:rPr lang="en-US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4FA1107-B54C-4405-BC43-CFEF8B4723BD}" type="slidenum">
              <a:rPr lang="en-US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4FA1107-B54C-4405-BC43-CFEF8B4723BD}" type="slidenum">
              <a:rPr lang="en-US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4FA1107-B54C-4405-BC43-CFEF8B4723BD}" type="slidenum">
              <a:rPr lang="en-US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8789580-F7C6-424F-9080-31F96B49A025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1BACACF-DEB2-4CED-AE3A-8163AFCB2F29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C23C15F-6A84-4E3E-8186-265CB43DF785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02EAD1B-A8FD-447C-82A3-AEFFDE121BCB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E49CC14-E360-4BC4-AA5D-F43301CEC36A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96A6627-B8BB-4ECF-BBBB-2F6A6FC36D13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00D706-B972-4D61-AF15-67625DD6BC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6" name="Picture 19" descr="UA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010101"/>
              </a:clrFrom>
              <a:clrTo>
                <a:srgbClr val="010101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2413" y="6165850"/>
            <a:ext cx="563562" cy="5762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835150" y="6462713"/>
            <a:ext cx="4608513" cy="279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Sistemas Digitais (Bolonha), 2007, Iouliia Skliarova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1450AB-3E2D-4B9B-A138-0ED830B515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835150" y="6462713"/>
            <a:ext cx="4608513" cy="279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Sistemas Digitais (Bolonha), 2007, Iouliia Skliarova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4C042-09BD-43FA-B5D7-7EDAC4534A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835150" y="6462713"/>
            <a:ext cx="4608513" cy="279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Sistemas Digitais (Bolonha), 2007, Iouliia Skliarova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C12320-79DA-47E6-A17F-EBC10B0713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835150" y="6462713"/>
            <a:ext cx="4608513" cy="279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Sistemas Digitais (Bolonha), 2007, Iouliia Skliarova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A3ED44-EC97-46E9-891C-914954BF76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835150" y="6462713"/>
            <a:ext cx="4608513" cy="279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Sistemas Digitais (Bolonha), 2007, Iouliia Skliarova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90B8A6-5AC9-493C-B40E-0664CA6C07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835150" y="6462713"/>
            <a:ext cx="4608513" cy="279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Sistemas Digitais (Bolonha), 2007, Iouliia Skliarova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4D7BDB-6FD0-49E8-8665-D481DAA1B9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835150" y="6462713"/>
            <a:ext cx="4608513" cy="279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Sistemas Digitais (Bolonha), 2007, Iouliia Skliarova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B87853-F9B2-44FA-98D6-8F6027E3E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 u="none"/>
            </a:lvl1pPr>
          </a:lstStyle>
          <a:p>
            <a:pPr>
              <a:defRPr/>
            </a:pPr>
            <a:fld id="{508575BA-5DA0-4125-9823-22F0C6E9AE9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4" name="Picture 19" descr="UA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010101"/>
              </a:clrFrom>
              <a:clrTo>
                <a:srgbClr val="010101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2413" y="6165850"/>
            <a:ext cx="563562" cy="5762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2699792" y="6453188"/>
            <a:ext cx="2519362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t-PT" sz="1200" u="none" noProof="0" dirty="0" smtClean="0"/>
              <a:t>Introdução</a:t>
            </a:r>
            <a:r>
              <a:rPr lang="pt-PT" sz="1200" u="none" baseline="0" noProof="0" dirty="0" smtClean="0"/>
              <a:t> aos </a:t>
            </a:r>
            <a:r>
              <a:rPr lang="pt-PT" sz="1200" u="none" noProof="0" dirty="0" smtClean="0"/>
              <a:t>Sistemas Digitais</a:t>
            </a:r>
            <a:endParaRPr lang="pt-PT" sz="1200" u="none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835150" y="6462713"/>
            <a:ext cx="4608513" cy="279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Sistemas Digitais (Bolonha), 2007, Iouliia Skliarova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DF02C4-9929-427B-9B42-CB5A8C61A7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835150" y="6462713"/>
            <a:ext cx="4608513" cy="279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Sistemas Digitais (Bolonha), 2007, Iouliia Skliarova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3CEB9C-6DD1-4444-A1F0-07673E7F61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77050" y="6245225"/>
            <a:ext cx="109061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u="none" smtClean="0"/>
            </a:lvl1pPr>
          </a:lstStyle>
          <a:p>
            <a:pPr>
              <a:defRPr/>
            </a:pPr>
            <a:fld id="{D6963505-3A2A-420A-BB12-24870AEC33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8439" name="Picture 8" descr="IEETA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388350" y="6165850"/>
            <a:ext cx="403225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Line 9"/>
          <p:cNvSpPr>
            <a:spLocks noChangeShapeType="1"/>
          </p:cNvSpPr>
          <p:nvPr userDrawn="1"/>
        </p:nvSpPr>
        <p:spPr bwMode="auto">
          <a:xfrm>
            <a:off x="1763713" y="6381750"/>
            <a:ext cx="4752975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4" name="Text Box 10"/>
          <p:cNvSpPr txBox="1">
            <a:spLocks noChangeArrowheads="1"/>
          </p:cNvSpPr>
          <p:nvPr userDrawn="1"/>
        </p:nvSpPr>
        <p:spPr bwMode="auto">
          <a:xfrm>
            <a:off x="4840288" y="4313238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 u="none"/>
          </a:p>
        </p:txBody>
      </p:sp>
      <p:sp>
        <p:nvSpPr>
          <p:cNvPr id="1035" name="Text Box 11"/>
          <p:cNvSpPr txBox="1">
            <a:spLocks noChangeArrowheads="1"/>
          </p:cNvSpPr>
          <p:nvPr userDrawn="1"/>
        </p:nvSpPr>
        <p:spPr bwMode="auto">
          <a:xfrm>
            <a:off x="158750" y="48895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 u="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2.emf"/><Relationship Id="rId5" Type="http://schemas.openxmlformats.org/officeDocument/2006/relationships/oleObject" Target="../embeddings/Microsoft_PowerPoint_97-2003_Presentation9.ppt"/><Relationship Id="rId4" Type="http://schemas.openxmlformats.org/officeDocument/2006/relationships/oleObject" Target="../embeddings/oleObject16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7.wmf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8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gif"/><Relationship Id="rId4" Type="http://schemas.openxmlformats.org/officeDocument/2006/relationships/image" Target="../media/image30.gi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Document11.doc"/><Relationship Id="rId13" Type="http://schemas.openxmlformats.org/officeDocument/2006/relationships/image" Target="../media/image35.wmf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20.bin"/><Relationship Id="rId12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2.emf"/><Relationship Id="rId11" Type="http://schemas.openxmlformats.org/officeDocument/2006/relationships/image" Target="../media/image34.wmf"/><Relationship Id="rId5" Type="http://schemas.openxmlformats.org/officeDocument/2006/relationships/oleObject" Target="../embeddings/Microsoft_PowerPoint_97-2003_Presentation10.ppt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9.bin"/><Relationship Id="rId9" Type="http://schemas.openxmlformats.org/officeDocument/2006/relationships/image" Target="../media/image33.wmf"/><Relationship Id="rId14" Type="http://schemas.openxmlformats.org/officeDocument/2006/relationships/image" Target="../media/image36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23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Document13.doc"/><Relationship Id="rId13" Type="http://schemas.openxmlformats.org/officeDocument/2006/relationships/image" Target="../media/image40.wmf"/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26.bin"/><Relationship Id="rId12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2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37.emf"/><Relationship Id="rId11" Type="http://schemas.openxmlformats.org/officeDocument/2006/relationships/image" Target="../media/image39.wmf"/><Relationship Id="rId5" Type="http://schemas.openxmlformats.org/officeDocument/2006/relationships/oleObject" Target="../embeddings/Microsoft_PowerPoint_97-2003_Presentation12.ppt"/><Relationship Id="rId15" Type="http://schemas.openxmlformats.org/officeDocument/2006/relationships/image" Target="../media/image41.wmf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5.bin"/><Relationship Id="rId9" Type="http://schemas.openxmlformats.org/officeDocument/2006/relationships/image" Target="../media/image38.emf"/><Relationship Id="rId14" Type="http://schemas.openxmlformats.org/officeDocument/2006/relationships/oleObject" Target="../embeddings/oleObject29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3.wmf"/><Relationship Id="rId5" Type="http://schemas.openxmlformats.org/officeDocument/2006/relationships/oleObject" Target="../embeddings/Microsoft_Word_97_-_2003_Document14.doc"/><Relationship Id="rId4" Type="http://schemas.openxmlformats.org/officeDocument/2006/relationships/oleObject" Target="../embeddings/oleObject30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4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5.emf"/><Relationship Id="rId5" Type="http://schemas.openxmlformats.org/officeDocument/2006/relationships/oleObject" Target="../embeddings/Microsoft_PowerPoint_97-2003_Presentation15.ppt"/><Relationship Id="rId4" Type="http://schemas.openxmlformats.org/officeDocument/2006/relationships/oleObject" Target="../embeddings/oleObject32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4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47.wmf"/><Relationship Id="rId4" Type="http://schemas.openxmlformats.org/officeDocument/2006/relationships/oleObject" Target="../embeddings/oleObject33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Document17.doc"/><Relationship Id="rId13" Type="http://schemas.openxmlformats.org/officeDocument/2006/relationships/image" Target="../media/image53.wmf"/><Relationship Id="rId3" Type="http://schemas.openxmlformats.org/officeDocument/2006/relationships/notesSlide" Target="../notesSlides/notesSlide22.xml"/><Relationship Id="rId7" Type="http://schemas.openxmlformats.org/officeDocument/2006/relationships/oleObject" Target="../embeddings/oleObject36.bin"/><Relationship Id="rId12" Type="http://schemas.openxmlformats.org/officeDocument/2006/relationships/oleObject" Target="../embeddings/oleObject38.bin"/><Relationship Id="rId17" Type="http://schemas.openxmlformats.org/officeDocument/2006/relationships/image" Target="../media/image5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Microsoft_Word_97_-_2003_Document18.doc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0.emf"/><Relationship Id="rId11" Type="http://schemas.openxmlformats.org/officeDocument/2006/relationships/image" Target="../media/image52.wmf"/><Relationship Id="rId5" Type="http://schemas.openxmlformats.org/officeDocument/2006/relationships/oleObject" Target="../embeddings/Microsoft_PowerPoint_97-2003_Presentation16.ppt"/><Relationship Id="rId15" Type="http://schemas.openxmlformats.org/officeDocument/2006/relationships/oleObject" Target="../embeddings/oleObject39.bin"/><Relationship Id="rId10" Type="http://schemas.openxmlformats.org/officeDocument/2006/relationships/oleObject" Target="../embeddings/oleObject37.bin"/><Relationship Id="rId4" Type="http://schemas.openxmlformats.org/officeDocument/2006/relationships/oleObject" Target="../embeddings/oleObject35.bin"/><Relationship Id="rId9" Type="http://schemas.openxmlformats.org/officeDocument/2006/relationships/image" Target="../media/image51.wmf"/><Relationship Id="rId14" Type="http://schemas.openxmlformats.org/officeDocument/2006/relationships/image" Target="../media/image55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oleObject" Target="../embeddings/Microsoft_Word_97_-_2003_Document21.doc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56.wmf"/><Relationship Id="rId12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Microsoft_Word_97_-_2003_Document19.doc"/><Relationship Id="rId11" Type="http://schemas.openxmlformats.org/officeDocument/2006/relationships/image" Target="../media/image57.wmf"/><Relationship Id="rId5" Type="http://schemas.openxmlformats.org/officeDocument/2006/relationships/oleObject" Target="../embeddings/oleObject40.bin"/><Relationship Id="rId15" Type="http://schemas.openxmlformats.org/officeDocument/2006/relationships/image" Target="../media/image61.wmf"/><Relationship Id="rId10" Type="http://schemas.openxmlformats.org/officeDocument/2006/relationships/oleObject" Target="../embeddings/Microsoft_Word_97_-_2003_Document20.doc"/><Relationship Id="rId4" Type="http://schemas.openxmlformats.org/officeDocument/2006/relationships/image" Target="../media/image59.w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58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6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2.emf"/><Relationship Id="rId5" Type="http://schemas.openxmlformats.org/officeDocument/2006/relationships/oleObject" Target="../embeddings/Microsoft_PowerPoint_97-2003_Presentation22.ppt"/><Relationship Id="rId4" Type="http://schemas.openxmlformats.org/officeDocument/2006/relationships/oleObject" Target="../embeddings/oleObject43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oleObject" Target="../embeddings/Microsoft_Word_97_-_2003_Document25.doc"/><Relationship Id="rId3" Type="http://schemas.openxmlformats.org/officeDocument/2006/relationships/notesSlide" Target="../notesSlides/notesSlide29.xml"/><Relationship Id="rId7" Type="http://schemas.openxmlformats.org/officeDocument/2006/relationships/oleObject" Target="../embeddings/Microsoft_Word_97_-_2003_Document23.doc"/><Relationship Id="rId12" Type="http://schemas.openxmlformats.org/officeDocument/2006/relationships/oleObject" Target="../embeddings/oleObject47.bin"/><Relationship Id="rId17" Type="http://schemas.openxmlformats.org/officeDocument/2006/relationships/image" Target="../media/image7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1.wmf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45.bin"/><Relationship Id="rId11" Type="http://schemas.openxmlformats.org/officeDocument/2006/relationships/image" Target="../media/image68.wmf"/><Relationship Id="rId5" Type="http://schemas.openxmlformats.org/officeDocument/2006/relationships/image" Target="../media/image66.wmf"/><Relationship Id="rId15" Type="http://schemas.openxmlformats.org/officeDocument/2006/relationships/image" Target="../media/image70.wmf"/><Relationship Id="rId10" Type="http://schemas.openxmlformats.org/officeDocument/2006/relationships/oleObject" Target="../embeddings/Microsoft_Word_97_-_2003_Document24.doc"/><Relationship Id="rId4" Type="http://schemas.openxmlformats.org/officeDocument/2006/relationships/oleObject" Target="../embeddings/oleObject44.bin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69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6.wmf"/><Relationship Id="rId5" Type="http://schemas.openxmlformats.org/officeDocument/2006/relationships/image" Target="../media/image48.wmf"/><Relationship Id="rId4" Type="http://schemas.openxmlformats.org/officeDocument/2006/relationships/oleObject" Target="../embeddings/oleObject48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Document27.doc"/><Relationship Id="rId3" Type="http://schemas.openxmlformats.org/officeDocument/2006/relationships/notesSlide" Target="../notesSlides/notesSlide33.xml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7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7.w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Microsoft_Word_97_-_2003_Document26.doc"/><Relationship Id="rId10" Type="http://schemas.openxmlformats.org/officeDocument/2006/relationships/image" Target="../media/image80.wmf"/><Relationship Id="rId4" Type="http://schemas.openxmlformats.org/officeDocument/2006/relationships/oleObject" Target="../embeddings/oleObject49.bin"/><Relationship Id="rId9" Type="http://schemas.openxmlformats.org/officeDocument/2006/relationships/image" Target="../media/image78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Document29.doc"/><Relationship Id="rId13" Type="http://schemas.openxmlformats.org/officeDocument/2006/relationships/image" Target="../media/image83.emf"/><Relationship Id="rId3" Type="http://schemas.openxmlformats.org/officeDocument/2006/relationships/notesSlide" Target="../notesSlides/notesSlide35.xml"/><Relationship Id="rId7" Type="http://schemas.openxmlformats.org/officeDocument/2006/relationships/oleObject" Target="../embeddings/oleObject53.bin"/><Relationship Id="rId12" Type="http://schemas.openxmlformats.org/officeDocument/2006/relationships/oleObject" Target="../embeddings/Microsoft_PowerPoint_97-2003_Presentation30.ppt"/><Relationship Id="rId17" Type="http://schemas.openxmlformats.org/officeDocument/2006/relationships/image" Target="../media/image8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4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81.e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Microsoft_PowerPoint_97-2003_Presentation28.ppt"/><Relationship Id="rId15" Type="http://schemas.openxmlformats.org/officeDocument/2006/relationships/oleObject" Target="../embeddings/Microsoft_Word_97_-_2003_Document31.doc"/><Relationship Id="rId10" Type="http://schemas.openxmlformats.org/officeDocument/2006/relationships/image" Target="../media/image85.wmf"/><Relationship Id="rId4" Type="http://schemas.openxmlformats.org/officeDocument/2006/relationships/oleObject" Target="../embeddings/oleObject52.bin"/><Relationship Id="rId9" Type="http://schemas.openxmlformats.org/officeDocument/2006/relationships/image" Target="../media/image82.emf"/><Relationship Id="rId14" Type="http://schemas.openxmlformats.org/officeDocument/2006/relationships/oleObject" Target="../embeddings/oleObject55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Document33.doc"/><Relationship Id="rId3" Type="http://schemas.openxmlformats.org/officeDocument/2006/relationships/notesSlide" Target="../notesSlides/notesSlide36.xml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7.emf"/><Relationship Id="rId11" Type="http://schemas.openxmlformats.org/officeDocument/2006/relationships/image" Target="../media/image90.png"/><Relationship Id="rId5" Type="http://schemas.openxmlformats.org/officeDocument/2006/relationships/oleObject" Target="../embeddings/Microsoft_Word_97_-_2003_Document32.doc"/><Relationship Id="rId10" Type="http://schemas.openxmlformats.org/officeDocument/2006/relationships/image" Target="../media/image89.png"/><Relationship Id="rId4" Type="http://schemas.openxmlformats.org/officeDocument/2006/relationships/oleObject" Target="../embeddings/oleObject56.bin"/><Relationship Id="rId9" Type="http://schemas.openxmlformats.org/officeDocument/2006/relationships/image" Target="../media/image88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8.wmf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Microsoft_PowerPoint_97-2003_Presentation1.ppt"/><Relationship Id="rId12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7.emf"/><Relationship Id="rId5" Type="http://schemas.openxmlformats.org/officeDocument/2006/relationships/image" Target="../media/image5.wmf"/><Relationship Id="rId15" Type="http://schemas.openxmlformats.org/officeDocument/2006/relationships/image" Target="../media/image9.wmf"/><Relationship Id="rId10" Type="http://schemas.openxmlformats.org/officeDocument/2006/relationships/oleObject" Target="../embeddings/Microsoft_PowerPoint_97-2003_Presentation2.ppt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3.bin"/><Relationship Id="rId1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Document4.doc"/><Relationship Id="rId13" Type="http://schemas.openxmlformats.org/officeDocument/2006/relationships/image" Target="../media/image17.wmf"/><Relationship Id="rId18" Type="http://schemas.openxmlformats.org/officeDocument/2006/relationships/oleObject" Target="../embeddings/oleObject11.bin"/><Relationship Id="rId3" Type="http://schemas.openxmlformats.org/officeDocument/2006/relationships/notesSlide" Target="../notesSlides/notesSlide7.xml"/><Relationship Id="rId21" Type="http://schemas.openxmlformats.org/officeDocument/2006/relationships/image" Target="../media/image16.wmf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2.wmf"/><Relationship Id="rId17" Type="http://schemas.openxmlformats.org/officeDocument/2006/relationships/image" Target="../media/image1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.bin"/><Relationship Id="rId20" Type="http://schemas.openxmlformats.org/officeDocument/2006/relationships/oleObject" Target="../embeddings/oleObject12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emf"/><Relationship Id="rId11" Type="http://schemas.openxmlformats.org/officeDocument/2006/relationships/oleObject" Target="../embeddings/Microsoft_Word_97_-_2003_Document5.doc"/><Relationship Id="rId5" Type="http://schemas.openxmlformats.org/officeDocument/2006/relationships/oleObject" Target="../embeddings/Microsoft_PowerPoint_97-2003_Presentation3.ppt"/><Relationship Id="rId15" Type="http://schemas.openxmlformats.org/officeDocument/2006/relationships/image" Target="../media/image13.wmf"/><Relationship Id="rId10" Type="http://schemas.openxmlformats.org/officeDocument/2006/relationships/oleObject" Target="../embeddings/oleObject8.bin"/><Relationship Id="rId19" Type="http://schemas.openxmlformats.org/officeDocument/2006/relationships/image" Target="../media/image15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1.wmf"/><Relationship Id="rId14" Type="http://schemas.openxmlformats.org/officeDocument/2006/relationships/oleObject" Target="../embeddings/oleObject9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Document7.doc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wmf"/><Relationship Id="rId11" Type="http://schemas.openxmlformats.org/officeDocument/2006/relationships/image" Target="../media/image21.wmf"/><Relationship Id="rId5" Type="http://schemas.openxmlformats.org/officeDocument/2006/relationships/oleObject" Target="../embeddings/Microsoft_Word_97_-_2003_Document6.doc"/><Relationship Id="rId10" Type="http://schemas.openxmlformats.org/officeDocument/2006/relationships/image" Target="../media/image20.w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9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.emf"/><Relationship Id="rId5" Type="http://schemas.openxmlformats.org/officeDocument/2006/relationships/oleObject" Target="../embeddings/Microsoft_PowerPoint_97-2003_Presentation8.ppt"/><Relationship Id="rId4" Type="http://schemas.openxmlformats.org/officeDocument/2006/relationships/oleObject" Target="../embeddings/oleObject1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WordArt 7"/>
          <p:cNvSpPr>
            <a:spLocks noChangeArrowheads="1" noChangeShapeType="1" noTextEdit="1"/>
          </p:cNvSpPr>
          <p:nvPr/>
        </p:nvSpPr>
        <p:spPr bwMode="auto">
          <a:xfrm>
            <a:off x="755577" y="2564904"/>
            <a:ext cx="7488832" cy="3600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i="1" u="none" kern="10" dirty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FFFFCC"/>
                </a:solidFill>
                <a:effectLst>
                  <a:outerShdw dist="35921" dir="2700000" algn="ctr" rotWithShape="0">
                    <a:srgbClr val="808080">
                      <a:alpha val="80000"/>
                    </a:srgbClr>
                  </a:outerShdw>
                </a:effectLst>
                <a:latin typeface="Arial Black"/>
              </a:rPr>
              <a:t>Blocos combinatórios</a:t>
            </a:r>
          </a:p>
          <a:p>
            <a:pPr algn="ctr">
              <a:defRPr/>
            </a:pPr>
            <a:r>
              <a:rPr lang="pt-PT" sz="3600" i="1" u="none" kern="10" dirty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FFFFCC"/>
                </a:solidFill>
                <a:effectLst>
                  <a:outerShdw dist="35921" dir="2700000" algn="ctr" rotWithShape="0">
                    <a:srgbClr val="808080">
                      <a:alpha val="80000"/>
                    </a:srgbClr>
                  </a:outerShdw>
                </a:effectLst>
                <a:latin typeface="Arial Black"/>
              </a:rPr>
              <a:t>de </a:t>
            </a:r>
            <a:r>
              <a:rPr lang="pt-PT" sz="3600" i="1" u="none" kern="10" dirty="0" smtClean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FFFFCC"/>
                </a:solidFill>
                <a:effectLst>
                  <a:outerShdw dist="35921" dir="2700000" algn="ctr" rotWithShape="0">
                    <a:srgbClr val="808080">
                      <a:alpha val="80000"/>
                    </a:srgbClr>
                  </a:outerShdw>
                </a:effectLst>
                <a:latin typeface="Arial Black"/>
              </a:rPr>
              <a:t>baixa e média </a:t>
            </a:r>
            <a:r>
              <a:rPr lang="pt-PT" sz="3600" i="1" u="none" kern="10" dirty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FFFFCC"/>
                </a:solidFill>
                <a:effectLst>
                  <a:outerShdw dist="35921" dir="2700000" algn="ctr" rotWithShape="0">
                    <a:srgbClr val="808080">
                      <a:alpha val="80000"/>
                    </a:srgbClr>
                  </a:outerShdw>
                </a:effectLst>
                <a:latin typeface="Arial Black"/>
              </a:rPr>
              <a:t>complexidade:</a:t>
            </a:r>
          </a:p>
          <a:p>
            <a:pPr algn="ctr">
              <a:defRPr/>
            </a:pPr>
            <a:r>
              <a:rPr lang="pt-PT" sz="3600" i="1" u="none" kern="10" dirty="0" smtClean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FFFFCC"/>
                </a:solidFill>
                <a:effectLst>
                  <a:outerShdw dist="35921" dir="2700000" algn="ctr" rotWithShape="0">
                    <a:srgbClr val="808080">
                      <a:alpha val="80000"/>
                    </a:srgbClr>
                  </a:outerShdw>
                </a:effectLst>
                <a:latin typeface="Arial Black"/>
              </a:rPr>
              <a:t>AOI, OAI, descodificadores, </a:t>
            </a:r>
          </a:p>
          <a:p>
            <a:pPr algn="ctr">
              <a:defRPr/>
            </a:pPr>
            <a:r>
              <a:rPr lang="pt-PT" sz="3600" i="1" u="none" kern="10" dirty="0" smtClean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FFFFCC"/>
                </a:solidFill>
                <a:effectLst>
                  <a:outerShdw dist="35921" dir="2700000" algn="ctr" rotWithShape="0">
                    <a:srgbClr val="808080">
                      <a:alpha val="80000"/>
                    </a:srgbClr>
                  </a:outerShdw>
                </a:effectLst>
                <a:latin typeface="Arial Black"/>
              </a:rPr>
              <a:t>codificadores, multiplexers,</a:t>
            </a:r>
          </a:p>
          <a:p>
            <a:pPr algn="ctr">
              <a:defRPr/>
            </a:pPr>
            <a:r>
              <a:rPr lang="pt-PT" sz="3600" i="1" u="none" kern="10" dirty="0" smtClean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FFFFCC"/>
                </a:solidFill>
                <a:effectLst>
                  <a:outerShdw dist="35921" dir="2700000" algn="ctr" rotWithShape="0">
                    <a:srgbClr val="808080">
                      <a:alpha val="80000"/>
                    </a:srgbClr>
                  </a:outerShdw>
                </a:effectLst>
                <a:latin typeface="Arial Black"/>
              </a:rPr>
              <a:t>desmultiplexers</a:t>
            </a:r>
            <a:endParaRPr lang="pt-PT" sz="3600" i="1" u="none" kern="10" dirty="0">
              <a:ln w="9525">
                <a:solidFill>
                  <a:srgbClr val="008000"/>
                </a:solidFill>
                <a:round/>
                <a:headEnd/>
                <a:tailEnd/>
              </a:ln>
              <a:solidFill>
                <a:srgbClr val="FFFFCC"/>
              </a:solidFill>
              <a:effectLst>
                <a:outerShdw dist="35921" dir="2700000" algn="ctr" rotWithShape="0">
                  <a:srgbClr val="808080">
                    <a:alpha val="80000"/>
                  </a:srgbClr>
                </a:outerShdw>
              </a:effectLst>
              <a:latin typeface="Arial Black"/>
            </a:endParaRPr>
          </a:p>
        </p:txBody>
      </p:sp>
      <p:sp>
        <p:nvSpPr>
          <p:cNvPr id="5" name="WordArt 4"/>
          <p:cNvSpPr>
            <a:spLocks noChangeArrowheads="1" noChangeShapeType="1" noTextEdit="1"/>
          </p:cNvSpPr>
          <p:nvPr/>
        </p:nvSpPr>
        <p:spPr bwMode="auto">
          <a:xfrm>
            <a:off x="755577" y="216024"/>
            <a:ext cx="7488832" cy="1844824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Introdução aos</a:t>
            </a:r>
          </a:p>
          <a:p>
            <a:pPr algn="ctr"/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Sistemas Digitais</a:t>
            </a:r>
            <a:endParaRPr lang="pt-PT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1835150" y="6462713"/>
            <a:ext cx="4608513" cy="27940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200" u="none" dirty="0" err="1" smtClean="0"/>
              <a:t>Introdução</a:t>
            </a:r>
            <a:r>
              <a:rPr lang="en-US" sz="1200" u="none" dirty="0" smtClean="0"/>
              <a:t> </a:t>
            </a:r>
            <a:r>
              <a:rPr lang="en-US" sz="1200" u="none" dirty="0" err="1" smtClean="0"/>
              <a:t>aos</a:t>
            </a:r>
            <a:r>
              <a:rPr lang="en-US" sz="1200" u="none" dirty="0" smtClean="0"/>
              <a:t> </a:t>
            </a:r>
            <a:r>
              <a:rPr lang="en-US" sz="1200" u="none" dirty="0" err="1" smtClean="0"/>
              <a:t>Sistemas</a:t>
            </a:r>
            <a:r>
              <a:rPr lang="en-US" sz="1200" u="none" dirty="0" smtClean="0"/>
              <a:t> </a:t>
            </a:r>
            <a:r>
              <a:rPr lang="en-US" sz="1200" u="none" dirty="0" err="1" smtClean="0"/>
              <a:t>Digitais</a:t>
            </a:r>
            <a:r>
              <a:rPr lang="en-US" sz="1200" u="none" dirty="0" smtClean="0"/>
              <a:t>, Iouliia Skliarova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8280400" cy="503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Descodificadores em cascata (cont.)</a:t>
            </a:r>
            <a:endParaRPr lang="pt-PT" sz="3600" u="none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21860" name="Text Box 4"/>
          <p:cNvSpPr txBox="1">
            <a:spLocks noChangeArrowheads="1"/>
          </p:cNvSpPr>
          <p:nvPr/>
        </p:nvSpPr>
        <p:spPr bwMode="auto">
          <a:xfrm>
            <a:off x="490538" y="765175"/>
            <a:ext cx="11382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solidFill>
                  <a:srgbClr val="A50021"/>
                </a:solidFill>
                <a:latin typeface="Comic Sans MS" pitchFamily="66" charset="0"/>
              </a:rPr>
              <a:t>Exemplo:</a:t>
            </a:r>
            <a:endParaRPr lang="en-US" u="none">
              <a:solidFill>
                <a:srgbClr val="A50021"/>
              </a:solidFill>
              <a:latin typeface="Comic Sans MS" pitchFamily="66" charset="0"/>
            </a:endParaRPr>
          </a:p>
        </p:txBody>
      </p:sp>
      <p:sp>
        <p:nvSpPr>
          <p:cNvPr id="121861" name="Text Box 5"/>
          <p:cNvSpPr txBox="1">
            <a:spLocks noChangeArrowheads="1"/>
          </p:cNvSpPr>
          <p:nvPr/>
        </p:nvSpPr>
        <p:spPr bwMode="auto">
          <a:xfrm>
            <a:off x="539750" y="1119188"/>
            <a:ext cx="80819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latin typeface="Comic Sans MS" pitchFamily="66" charset="0"/>
              </a:rPr>
              <a:t>Construir um descodificador binário 4-to-16 com descodificadores 2-to-4:</a:t>
            </a:r>
            <a:endParaRPr lang="en-US" u="none">
              <a:latin typeface="Comic Sans MS" pitchFamily="66" charset="0"/>
            </a:endParaRPr>
          </a:p>
        </p:txBody>
      </p:sp>
      <p:graphicFrame>
        <p:nvGraphicFramePr>
          <p:cNvPr id="121862" name="Object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06438" y="2205038"/>
          <a:ext cx="1562100" cy="313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" name="Presentation" r:id="rId5" imgW="4571851" imgH="3429131" progId="PowerPoint.Show.8">
                  <p:embed/>
                </p:oleObj>
              </mc:Choice>
              <mc:Fallback>
                <p:oleObj name="Presentation" r:id="rId5" imgW="4571851" imgH="3429131" progId="PowerPoint.Show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8111" t="7349" r="51183" b="10498"/>
                      <a:stretch>
                        <a:fillRect/>
                      </a:stretch>
                    </p:blipFill>
                    <p:spPr bwMode="auto">
                      <a:xfrm>
                        <a:off x="706438" y="2205038"/>
                        <a:ext cx="1562100" cy="313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1864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76600" y="1700213"/>
            <a:ext cx="370840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1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21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1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0" grpId="0"/>
      <p:bldP spid="12186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8027987" cy="4651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Descodificadores e funções lógicas</a:t>
            </a:r>
            <a:endParaRPr lang="pt-PT" sz="3600" u="none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20838" name="Text Box 6"/>
          <p:cNvSpPr txBox="1">
            <a:spLocks noChangeArrowheads="1"/>
          </p:cNvSpPr>
          <p:nvPr/>
        </p:nvSpPr>
        <p:spPr bwMode="auto">
          <a:xfrm>
            <a:off x="468313" y="908050"/>
            <a:ext cx="86756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000066"/>
                </a:solidFill>
              </a:rPr>
              <a:t>Com um descodificador binário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n-to-2</a:t>
            </a:r>
            <a:r>
              <a:rPr lang="pt-PT" u="none" baseline="300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pt-PT" u="none">
                <a:solidFill>
                  <a:srgbClr val="000066"/>
                </a:solidFill>
              </a:rPr>
              <a:t> e uma porta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OR-2</a:t>
            </a:r>
            <a:r>
              <a:rPr lang="pt-PT" u="none" baseline="300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pt-PT" u="none">
                <a:solidFill>
                  <a:srgbClr val="000066"/>
                </a:solidFill>
              </a:rPr>
              <a:t> pode-se implementar qualquer função lógica de </a:t>
            </a:r>
            <a:r>
              <a:rPr lang="pt-PT" i="1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pt-PT" u="none">
                <a:solidFill>
                  <a:srgbClr val="000066"/>
                </a:solidFill>
              </a:rPr>
              <a:t> variáveis. </a:t>
            </a:r>
            <a:endParaRPr lang="en-US" u="none">
              <a:solidFill>
                <a:srgbClr val="000066"/>
              </a:solidFill>
            </a:endParaRPr>
          </a:p>
        </p:txBody>
      </p:sp>
      <p:sp>
        <p:nvSpPr>
          <p:cNvPr id="120841" name="Text Box 9"/>
          <p:cNvSpPr txBox="1">
            <a:spLocks noChangeArrowheads="1"/>
          </p:cNvSpPr>
          <p:nvPr/>
        </p:nvSpPr>
        <p:spPr bwMode="auto">
          <a:xfrm>
            <a:off x="490538" y="2486025"/>
            <a:ext cx="11382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solidFill>
                  <a:srgbClr val="A50021"/>
                </a:solidFill>
                <a:latin typeface="Comic Sans MS" pitchFamily="66" charset="0"/>
              </a:rPr>
              <a:t>Exemplo:</a:t>
            </a:r>
            <a:endParaRPr lang="en-US" u="none">
              <a:solidFill>
                <a:srgbClr val="A50021"/>
              </a:solidFill>
              <a:latin typeface="Comic Sans MS" pitchFamily="66" charset="0"/>
            </a:endParaRPr>
          </a:p>
        </p:txBody>
      </p:sp>
      <p:graphicFrame>
        <p:nvGraphicFramePr>
          <p:cNvPr id="120843" name="Object 11"/>
          <p:cNvGraphicFramePr>
            <a:graphicFrameLocks noChangeAspect="1"/>
          </p:cNvGraphicFramePr>
          <p:nvPr/>
        </p:nvGraphicFramePr>
        <p:xfrm>
          <a:off x="1835150" y="2486025"/>
          <a:ext cx="181927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4" name="Equation" r:id="rId4" imgW="1155600" imgH="228600" progId="Equation.3">
                  <p:embed/>
                </p:oleObj>
              </mc:Choice>
              <mc:Fallback>
                <p:oleObj name="Equation" r:id="rId4" imgW="115560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486025"/>
                        <a:ext cx="1819275" cy="36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0844" name="Picture 1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0" y="3500438"/>
            <a:ext cx="3960813" cy="236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20845" name="Object 13"/>
          <p:cNvGraphicFramePr>
            <a:graphicFrameLocks noChangeAspect="1"/>
          </p:cNvGraphicFramePr>
          <p:nvPr/>
        </p:nvGraphicFramePr>
        <p:xfrm>
          <a:off x="4932363" y="2492375"/>
          <a:ext cx="2478087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5" name="Equation" r:id="rId7" imgW="1574640" imgH="253800" progId="Equation.3">
                  <p:embed/>
                </p:oleObj>
              </mc:Choice>
              <mc:Fallback>
                <p:oleObj name="Equation" r:id="rId7" imgW="1574640" imgH="2538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2492375"/>
                        <a:ext cx="2478087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46" name="Text Box 14"/>
          <p:cNvSpPr txBox="1">
            <a:spLocks noChangeArrowheads="1"/>
          </p:cNvSpPr>
          <p:nvPr/>
        </p:nvSpPr>
        <p:spPr bwMode="auto">
          <a:xfrm>
            <a:off x="468313" y="1622425"/>
            <a:ext cx="86756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>
                <a:solidFill>
                  <a:srgbClr val="000066"/>
                </a:solidFill>
              </a:rPr>
              <a:t>Para tal, deve-se expressar a função na 1ª forma canónica.</a:t>
            </a:r>
            <a:endParaRPr lang="en-US" u="none">
              <a:solidFill>
                <a:srgbClr val="000066"/>
              </a:solidFill>
            </a:endParaRPr>
          </a:p>
        </p:txBody>
      </p:sp>
      <p:pic>
        <p:nvPicPr>
          <p:cNvPr id="120847" name="Picture 1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41338" y="3336925"/>
            <a:ext cx="3743325" cy="275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0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0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0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0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08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0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20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0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120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120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8" grpId="0"/>
      <p:bldP spid="120841" grpId="0"/>
      <p:bldP spid="12084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7632079" cy="4651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Descodificador BCD – </a:t>
            </a:r>
            <a:r>
              <a:rPr lang="pt-PT" sz="3600" i="1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display</a:t>
            </a: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 de 7 segmentos</a:t>
            </a:r>
            <a:endParaRPr lang="pt-PT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39552" y="1124744"/>
            <a:ext cx="2922432" cy="1704976"/>
            <a:chOff x="539552" y="1124744"/>
            <a:chExt cx="2922432" cy="1704976"/>
          </a:xfrm>
        </p:grpSpPr>
        <p:pic>
          <p:nvPicPr>
            <p:cNvPr id="90117" name="Picture 5" descr="7-segment display"/>
            <p:cNvPicPr>
              <a:picLocks noChangeAspect="1" noChangeArrowheads="1"/>
            </p:cNvPicPr>
            <p:nvPr/>
          </p:nvPicPr>
          <p:blipFill>
            <a:blip r:embed="rId3" cstate="print"/>
            <a:srcRect r="56201"/>
            <a:stretch>
              <a:fillRect/>
            </a:stretch>
          </p:blipFill>
          <p:spPr bwMode="auto">
            <a:xfrm>
              <a:off x="2339752" y="1124744"/>
              <a:ext cx="1122232" cy="1704976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39552" y="1772816"/>
              <a:ext cx="11608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2400" u="none" smtClean="0">
                  <a:solidFill>
                    <a:srgbClr val="000066"/>
                  </a:solidFill>
                  <a:latin typeface="Comic Sans MS" pitchFamily="66" charset="0"/>
                </a:rPr>
                <a:t>0,1,…,</a:t>
              </a:r>
              <a:r>
                <a:rPr lang="pt-PT" sz="2400" u="none" dirty="0" smtClean="0">
                  <a:solidFill>
                    <a:srgbClr val="000066"/>
                  </a:solidFill>
                  <a:latin typeface="Comic Sans MS" pitchFamily="66" charset="0"/>
                </a:rPr>
                <a:t>9</a:t>
              </a:r>
              <a:endParaRPr lang="en-US" sz="2400" u="none" dirty="0">
                <a:solidFill>
                  <a:srgbClr val="000066"/>
                </a:solidFill>
                <a:latin typeface="Comic Sans MS" pitchFamily="66" charset="0"/>
              </a:endParaRPr>
            </a:p>
          </p:txBody>
        </p:sp>
        <p:sp>
          <p:nvSpPr>
            <p:cNvPr id="12" name="Right Arrow 11"/>
            <p:cNvSpPr/>
            <p:nvPr/>
          </p:nvSpPr>
          <p:spPr bwMode="auto">
            <a:xfrm>
              <a:off x="1835696" y="1916832"/>
              <a:ext cx="504056" cy="144016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907704" y="1547500"/>
              <a:ext cx="4569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u="none" dirty="0" smtClean="0">
                  <a:solidFill>
                    <a:srgbClr val="000066"/>
                  </a:solidFill>
                </a:rPr>
                <a:t>?</a:t>
              </a:r>
              <a:endParaRPr lang="en-US" u="none" dirty="0">
                <a:solidFill>
                  <a:srgbClr val="000066"/>
                </a:solidFill>
              </a:endParaRPr>
            </a:p>
          </p:txBody>
        </p:sp>
      </p:grpSp>
      <p:pic>
        <p:nvPicPr>
          <p:cNvPr id="90119" name="Picture 7" descr="7-segment display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23928" y="1484784"/>
            <a:ext cx="4867275" cy="847725"/>
          </a:xfrm>
          <a:prstGeom prst="rect">
            <a:avLst/>
          </a:prstGeom>
          <a:noFill/>
        </p:spPr>
      </p:pic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4067944" y="2708920"/>
          <a:ext cx="4320480" cy="341376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720081"/>
                <a:gridCol w="864096"/>
                <a:gridCol w="360040"/>
                <a:gridCol w="360040"/>
                <a:gridCol w="360040"/>
                <a:gridCol w="432048"/>
                <a:gridCol w="432048"/>
                <a:gridCol w="432048"/>
                <a:gridCol w="360039"/>
              </a:tblGrid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BCD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número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segmentos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individuais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f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g</a:t>
                      </a:r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0000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 </a:t>
                      </a:r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0001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 </a:t>
                      </a:r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0010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2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0011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3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0100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4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0101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5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0110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6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0111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7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 </a:t>
                      </a:r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1000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8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1001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9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101x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x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x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x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x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x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x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x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x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11xx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x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x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x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x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x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x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x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x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pSp>
        <p:nvGrpSpPr>
          <p:cNvPr id="22" name="Group 21"/>
          <p:cNvGrpSpPr/>
          <p:nvPr/>
        </p:nvGrpSpPr>
        <p:grpSpPr>
          <a:xfrm>
            <a:off x="695335" y="3501008"/>
            <a:ext cx="2796545" cy="1990725"/>
            <a:chOff x="695335" y="3501008"/>
            <a:chExt cx="2796545" cy="1990725"/>
          </a:xfrm>
        </p:grpSpPr>
        <p:pic>
          <p:nvPicPr>
            <p:cNvPr id="90121" name="Picture 9" descr="BCD to 7-segment Decoder"/>
            <p:cNvPicPr>
              <a:picLocks noChangeAspect="1" noChangeArrowheads="1"/>
            </p:cNvPicPr>
            <p:nvPr/>
          </p:nvPicPr>
          <p:blipFill>
            <a:blip r:embed="rId5" cstate="print"/>
            <a:srcRect l="24068" r="25851"/>
            <a:stretch>
              <a:fillRect/>
            </a:stretch>
          </p:blipFill>
          <p:spPr bwMode="auto">
            <a:xfrm>
              <a:off x="1469300" y="3501008"/>
              <a:ext cx="2022580" cy="1990725"/>
            </a:xfrm>
            <a:prstGeom prst="rect">
              <a:avLst/>
            </a:prstGeom>
            <a:noFill/>
          </p:spPr>
        </p:pic>
        <p:sp>
          <p:nvSpPr>
            <p:cNvPr id="17" name="TextBox 16"/>
            <p:cNvSpPr txBox="1"/>
            <p:nvPr/>
          </p:nvSpPr>
          <p:spPr>
            <a:xfrm>
              <a:off x="695335" y="3563724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u="none" dirty="0" smtClean="0"/>
                <a:t>BCD(3)</a:t>
              </a:r>
              <a:endParaRPr lang="en-US" u="none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95335" y="3851756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u="none" dirty="0" smtClean="0"/>
                <a:t>BCD(2)</a:t>
              </a:r>
              <a:endParaRPr lang="en-US" u="non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95335" y="4119536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u="none" dirty="0" smtClean="0"/>
                <a:t>BCD(1)</a:t>
              </a:r>
              <a:endParaRPr lang="en-US" u="non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95335" y="4407568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u="none" dirty="0" smtClean="0"/>
                <a:t>BCD(0)</a:t>
              </a:r>
              <a:endParaRPr lang="en-US" u="none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3959225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Codificadores</a:t>
            </a:r>
            <a:endParaRPr lang="pt-PT" sz="3600" u="none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4455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pt-PT" u="none">
                <a:solidFill>
                  <a:srgbClr val="000066"/>
                </a:solidFill>
              </a:rPr>
              <a:t>Um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codificador</a:t>
            </a:r>
            <a:r>
              <a:rPr lang="pt-PT" u="none">
                <a:solidFill>
                  <a:srgbClr val="000066"/>
                </a:solidFill>
              </a:rPr>
              <a:t> é um circuito lógico que tem múltiplas entradas e múltiplas saídas e converte entradas codificadas em saídas codificadas.</a:t>
            </a:r>
          </a:p>
        </p:txBody>
      </p:sp>
      <p:sp>
        <p:nvSpPr>
          <p:cNvPr id="124932" name="Text Box 4"/>
          <p:cNvSpPr txBox="1">
            <a:spLocks noChangeArrowheads="1"/>
          </p:cNvSpPr>
          <p:nvPr/>
        </p:nvSpPr>
        <p:spPr bwMode="auto">
          <a:xfrm>
            <a:off x="395288" y="1654175"/>
            <a:ext cx="84455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pt-PT" u="none">
                <a:solidFill>
                  <a:srgbClr val="000066"/>
                </a:solidFill>
              </a:rPr>
              <a:t>Os códigos de entrada têm normalmente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mais</a:t>
            </a:r>
            <a:r>
              <a:rPr lang="pt-PT" u="none">
                <a:solidFill>
                  <a:srgbClr val="000066"/>
                </a:solidFill>
              </a:rPr>
              <a:t> bits que os códigos de saída.</a:t>
            </a:r>
          </a:p>
        </p:txBody>
      </p:sp>
      <p:sp>
        <p:nvSpPr>
          <p:cNvPr id="124933" name="Text Box 5"/>
          <p:cNvSpPr txBox="1">
            <a:spLocks noChangeArrowheads="1"/>
          </p:cNvSpPr>
          <p:nvPr/>
        </p:nvSpPr>
        <p:spPr bwMode="auto">
          <a:xfrm>
            <a:off x="395288" y="2098675"/>
            <a:ext cx="84455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pt-PT" u="none">
                <a:solidFill>
                  <a:srgbClr val="000066"/>
                </a:solidFill>
              </a:rPr>
              <a:t>O mapeamento entre códigos é 1-1, i.e. cada código de entrada produz um diferente código de saída.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582613" y="3068638"/>
            <a:ext cx="7734300" cy="2808287"/>
            <a:chOff x="367" y="1933"/>
            <a:chExt cx="4872" cy="1769"/>
          </a:xfrm>
        </p:grpSpPr>
        <p:sp>
          <p:nvSpPr>
            <p:cNvPr id="124935" name="Rectangle 7"/>
            <p:cNvSpPr>
              <a:spLocks noChangeArrowheads="1"/>
            </p:cNvSpPr>
            <p:nvPr/>
          </p:nvSpPr>
          <p:spPr bwMode="auto">
            <a:xfrm>
              <a:off x="2028" y="1933"/>
              <a:ext cx="1588" cy="17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pt-PT" u="none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Codificador</a:t>
              </a:r>
            </a:p>
            <a:p>
              <a:pPr algn="ctr">
                <a:defRPr/>
              </a:pPr>
              <a:endPara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ctr">
                <a:defRPr/>
              </a:pPr>
              <a:endPara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ctr">
                <a:defRPr/>
              </a:pPr>
              <a:endPara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ctr">
                <a:defRPr/>
              </a:pPr>
              <a:endPara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ctr">
                <a:defRPr/>
              </a:pPr>
              <a:endPara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ctr">
                <a:defRPr/>
              </a:pPr>
              <a:endPara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ctr">
                <a:defRPr/>
              </a:pPr>
              <a:endPara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ctr">
                <a:defRPr/>
              </a:pPr>
              <a:endParaRPr lang="en-US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1514" name="Line 9"/>
            <p:cNvSpPr>
              <a:spLocks noChangeShapeType="1"/>
            </p:cNvSpPr>
            <p:nvPr/>
          </p:nvSpPr>
          <p:spPr bwMode="auto">
            <a:xfrm>
              <a:off x="3616" y="2614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5" name="Line 10"/>
            <p:cNvSpPr>
              <a:spLocks noChangeShapeType="1"/>
            </p:cNvSpPr>
            <p:nvPr/>
          </p:nvSpPr>
          <p:spPr bwMode="auto">
            <a:xfrm>
              <a:off x="3616" y="2977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6" name="Line 11"/>
            <p:cNvSpPr>
              <a:spLocks noChangeShapeType="1"/>
            </p:cNvSpPr>
            <p:nvPr/>
          </p:nvSpPr>
          <p:spPr bwMode="auto">
            <a:xfrm>
              <a:off x="3752" y="2795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7" name="AutoShape 12"/>
            <p:cNvSpPr>
              <a:spLocks/>
            </p:cNvSpPr>
            <p:nvPr/>
          </p:nvSpPr>
          <p:spPr bwMode="auto">
            <a:xfrm>
              <a:off x="4160" y="2478"/>
              <a:ext cx="227" cy="589"/>
            </a:xfrm>
            <a:prstGeom prst="rightBrace">
              <a:avLst>
                <a:gd name="adj1" fmla="val 2162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8" name="Text Box 13"/>
            <p:cNvSpPr txBox="1">
              <a:spLocks noChangeArrowheads="1"/>
            </p:cNvSpPr>
            <p:nvPr/>
          </p:nvSpPr>
          <p:spPr bwMode="auto">
            <a:xfrm>
              <a:off x="4377" y="2642"/>
              <a:ext cx="862" cy="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pt-PT" u="none">
                  <a:solidFill>
                    <a:srgbClr val="000066"/>
                  </a:solidFill>
                </a:rPr>
                <a:t>código de saída</a:t>
              </a:r>
              <a:endParaRPr lang="en-US" u="none">
                <a:solidFill>
                  <a:srgbClr val="000066"/>
                </a:solidFill>
              </a:endParaRPr>
            </a:p>
          </p:txBody>
        </p:sp>
        <p:sp>
          <p:nvSpPr>
            <p:cNvPr id="21519" name="AutoShape 17"/>
            <p:cNvSpPr>
              <a:spLocks/>
            </p:cNvSpPr>
            <p:nvPr/>
          </p:nvSpPr>
          <p:spPr bwMode="auto">
            <a:xfrm flipH="1">
              <a:off x="1257" y="2024"/>
              <a:ext cx="227" cy="726"/>
            </a:xfrm>
            <a:prstGeom prst="rightBrace">
              <a:avLst>
                <a:gd name="adj1" fmla="val 2665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0" name="Text Box 18"/>
            <p:cNvSpPr txBox="1">
              <a:spLocks noChangeArrowheads="1"/>
            </p:cNvSpPr>
            <p:nvPr/>
          </p:nvSpPr>
          <p:spPr bwMode="auto">
            <a:xfrm>
              <a:off x="419" y="2220"/>
              <a:ext cx="950" cy="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pt-PT" u="none">
                  <a:solidFill>
                    <a:srgbClr val="000066"/>
                  </a:solidFill>
                </a:rPr>
                <a:t>código de entrada</a:t>
              </a:r>
              <a:endParaRPr lang="en-US" u="none">
                <a:solidFill>
                  <a:srgbClr val="000066"/>
                </a:solidFill>
              </a:endParaRPr>
            </a:p>
          </p:txBody>
        </p:sp>
        <p:sp>
          <p:nvSpPr>
            <p:cNvPr id="21521" name="Line 19"/>
            <p:cNvSpPr>
              <a:spLocks noChangeShapeType="1"/>
            </p:cNvSpPr>
            <p:nvPr/>
          </p:nvSpPr>
          <p:spPr bwMode="auto">
            <a:xfrm>
              <a:off x="1484" y="3157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2" name="Line 20"/>
            <p:cNvSpPr>
              <a:spLocks noChangeShapeType="1"/>
            </p:cNvSpPr>
            <p:nvPr/>
          </p:nvSpPr>
          <p:spPr bwMode="auto">
            <a:xfrm>
              <a:off x="1484" y="3520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3" name="Line 21"/>
            <p:cNvSpPr>
              <a:spLocks noChangeShapeType="1"/>
            </p:cNvSpPr>
            <p:nvPr/>
          </p:nvSpPr>
          <p:spPr bwMode="auto">
            <a:xfrm>
              <a:off x="1620" y="3338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4" name="Text Box 22"/>
            <p:cNvSpPr txBox="1">
              <a:spLocks noChangeArrowheads="1"/>
            </p:cNvSpPr>
            <p:nvPr/>
          </p:nvSpPr>
          <p:spPr bwMode="auto">
            <a:xfrm>
              <a:off x="367" y="3067"/>
              <a:ext cx="950" cy="4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pt-PT" u="none" dirty="0">
                  <a:solidFill>
                    <a:srgbClr val="000066"/>
                  </a:solidFill>
                </a:rPr>
                <a:t>entradas de </a:t>
              </a:r>
              <a:r>
                <a:rPr lang="pt-PT" u="none" dirty="0" smtClean="0">
                  <a:solidFill>
                    <a:srgbClr val="000066"/>
                  </a:solidFill>
                </a:rPr>
                <a:t>ativação </a:t>
              </a:r>
              <a:r>
                <a:rPr lang="pt-PT" u="none" dirty="0">
                  <a:solidFill>
                    <a:srgbClr val="000066"/>
                  </a:solidFill>
                </a:rPr>
                <a:t>(</a:t>
              </a:r>
              <a:r>
                <a:rPr lang="pt-PT" i="1" u="none" dirty="0" err="1">
                  <a:solidFill>
                    <a:srgbClr val="000066"/>
                  </a:solidFill>
                </a:rPr>
                <a:t>enable</a:t>
              </a:r>
              <a:r>
                <a:rPr lang="pt-PT" u="none" dirty="0">
                  <a:solidFill>
                    <a:srgbClr val="000066"/>
                  </a:solidFill>
                </a:rPr>
                <a:t>)</a:t>
              </a:r>
              <a:endParaRPr lang="en-US" u="none" dirty="0">
                <a:solidFill>
                  <a:srgbClr val="000066"/>
                </a:solidFill>
              </a:endParaRPr>
            </a:p>
          </p:txBody>
        </p:sp>
        <p:sp>
          <p:nvSpPr>
            <p:cNvPr id="21525" name="AutoShape 23"/>
            <p:cNvSpPr>
              <a:spLocks/>
            </p:cNvSpPr>
            <p:nvPr/>
          </p:nvSpPr>
          <p:spPr bwMode="auto">
            <a:xfrm flipH="1">
              <a:off x="1247" y="3022"/>
              <a:ext cx="227" cy="635"/>
            </a:xfrm>
            <a:prstGeom prst="rightBrace">
              <a:avLst>
                <a:gd name="adj1" fmla="val 2331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6" name="Line 43"/>
            <p:cNvSpPr>
              <a:spLocks noChangeShapeType="1"/>
            </p:cNvSpPr>
            <p:nvPr/>
          </p:nvSpPr>
          <p:spPr bwMode="auto">
            <a:xfrm>
              <a:off x="1474" y="2160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7" name="Line 44"/>
            <p:cNvSpPr>
              <a:spLocks noChangeShapeType="1"/>
            </p:cNvSpPr>
            <p:nvPr/>
          </p:nvSpPr>
          <p:spPr bwMode="auto">
            <a:xfrm>
              <a:off x="1474" y="2296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8" name="Line 45"/>
            <p:cNvSpPr>
              <a:spLocks noChangeShapeType="1"/>
            </p:cNvSpPr>
            <p:nvPr/>
          </p:nvSpPr>
          <p:spPr bwMode="auto">
            <a:xfrm>
              <a:off x="1474" y="2659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9" name="Line 46"/>
            <p:cNvSpPr>
              <a:spLocks noChangeShapeType="1"/>
            </p:cNvSpPr>
            <p:nvPr/>
          </p:nvSpPr>
          <p:spPr bwMode="auto">
            <a:xfrm>
              <a:off x="1610" y="2477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4952" name="AutoShape 24"/>
          <p:cNvSpPr>
            <a:spLocks noChangeArrowheads="1"/>
          </p:cNvSpPr>
          <p:nvPr/>
        </p:nvSpPr>
        <p:spPr bwMode="auto">
          <a:xfrm rot="1234217">
            <a:off x="3275013" y="3860800"/>
            <a:ext cx="2365375" cy="503238"/>
          </a:xfrm>
          <a:custGeom>
            <a:avLst/>
            <a:gdLst>
              <a:gd name="T0" fmla="*/ 1774031 w 21600"/>
              <a:gd name="T1" fmla="*/ 0 h 21600"/>
              <a:gd name="T2" fmla="*/ 0 w 21600"/>
              <a:gd name="T3" fmla="*/ 251619 h 21600"/>
              <a:gd name="T4" fmla="*/ 1774031 w 21600"/>
              <a:gd name="T5" fmla="*/ 503238 h 21600"/>
              <a:gd name="T6" fmla="*/ 2365375 w 21600"/>
              <a:gd name="T7" fmla="*/ 251619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4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4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49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49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49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49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1" grpId="0"/>
      <p:bldP spid="124932" grpId="0"/>
      <p:bldP spid="124933" grpId="0"/>
      <p:bldP spid="12495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5903912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Codificadores binários</a:t>
            </a:r>
            <a:endParaRPr lang="pt-PT" sz="3600" u="none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25955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4455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pt-PT" u="none" dirty="0">
                <a:solidFill>
                  <a:srgbClr val="000066"/>
                </a:solidFill>
              </a:rPr>
              <a:t>Um </a:t>
            </a:r>
            <a:r>
              <a:rPr lang="pt-PT" u="none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codificador binário 2</a:t>
            </a:r>
            <a:r>
              <a:rPr lang="pt-PT" u="none" baseline="30000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pt-PT" u="none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-to-n</a:t>
            </a:r>
            <a:r>
              <a:rPr lang="pt-PT" u="none" dirty="0">
                <a:solidFill>
                  <a:srgbClr val="000066"/>
                </a:solidFill>
              </a:rPr>
              <a:t> tem </a:t>
            </a:r>
            <a:r>
              <a:rPr lang="pt-PT" i="1" u="none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pt-PT" i="1" u="none" baseline="30000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pt-PT" i="1" u="none" dirty="0">
                <a:solidFill>
                  <a:srgbClr val="000066"/>
                </a:solidFill>
              </a:rPr>
              <a:t> </a:t>
            </a:r>
            <a:r>
              <a:rPr lang="pt-PT" u="none" dirty="0">
                <a:solidFill>
                  <a:srgbClr val="000066"/>
                </a:solidFill>
              </a:rPr>
              <a:t>entradas (das quais apenas uma pode estar </a:t>
            </a:r>
            <a:r>
              <a:rPr lang="pt-PT" u="none" dirty="0" smtClean="0">
                <a:solidFill>
                  <a:srgbClr val="000066"/>
                </a:solidFill>
              </a:rPr>
              <a:t>ativa</a:t>
            </a:r>
            <a:r>
              <a:rPr lang="pt-PT" u="none" dirty="0">
                <a:solidFill>
                  <a:srgbClr val="000066"/>
                </a:solidFill>
              </a:rPr>
              <a:t>) e </a:t>
            </a:r>
            <a:r>
              <a:rPr lang="pt-PT" i="1" u="none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pt-PT" u="none" dirty="0">
                <a:solidFill>
                  <a:srgbClr val="000066"/>
                </a:solidFill>
              </a:rPr>
              <a:t> saídas, que indicam o código binário natural da entrada </a:t>
            </a:r>
            <a:r>
              <a:rPr lang="pt-PT" u="none" dirty="0" smtClean="0">
                <a:solidFill>
                  <a:srgbClr val="000066"/>
                </a:solidFill>
              </a:rPr>
              <a:t>ativa</a:t>
            </a:r>
            <a:r>
              <a:rPr lang="pt-PT" u="none" dirty="0">
                <a:solidFill>
                  <a:srgbClr val="000066"/>
                </a:solidFill>
              </a:rPr>
              <a:t>.</a:t>
            </a:r>
          </a:p>
        </p:txBody>
      </p:sp>
      <p:sp>
        <p:nvSpPr>
          <p:cNvPr id="125956" name="Text Box 4"/>
          <p:cNvSpPr txBox="1">
            <a:spLocks noChangeArrowheads="1"/>
          </p:cNvSpPr>
          <p:nvPr/>
        </p:nvSpPr>
        <p:spPr bwMode="auto">
          <a:xfrm>
            <a:off x="490538" y="2565400"/>
            <a:ext cx="11382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solidFill>
                  <a:srgbClr val="A50021"/>
                </a:solidFill>
                <a:latin typeface="Comic Sans MS" pitchFamily="66" charset="0"/>
              </a:rPr>
              <a:t>Exemplo:</a:t>
            </a:r>
            <a:endParaRPr lang="en-US" u="none">
              <a:solidFill>
                <a:srgbClr val="A50021"/>
              </a:solidFill>
              <a:latin typeface="Comic Sans MS" pitchFamily="66" charset="0"/>
            </a:endParaRPr>
          </a:p>
        </p:txBody>
      </p:sp>
      <p:sp>
        <p:nvSpPr>
          <p:cNvPr id="125957" name="Text Box 5"/>
          <p:cNvSpPr txBox="1">
            <a:spLocks noChangeArrowheads="1"/>
          </p:cNvSpPr>
          <p:nvPr/>
        </p:nvSpPr>
        <p:spPr bwMode="auto">
          <a:xfrm>
            <a:off x="1714500" y="2565400"/>
            <a:ext cx="30527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latin typeface="Comic Sans MS" pitchFamily="66" charset="0"/>
              </a:rPr>
              <a:t>Codificador binário 4-to-2:</a:t>
            </a:r>
            <a:endParaRPr lang="en-US" u="none">
              <a:latin typeface="Comic Sans MS" pitchFamily="66" charset="0"/>
            </a:endParaRPr>
          </a:p>
        </p:txBody>
      </p:sp>
      <p:graphicFrame>
        <p:nvGraphicFramePr>
          <p:cNvPr id="125958" name="Object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331913" y="3141663"/>
          <a:ext cx="1393825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0" name="Presentation" r:id="rId5" imgW="4571851" imgH="3429131" progId="PowerPoint.Show.8">
                  <p:embed/>
                </p:oleObj>
              </mc:Choice>
              <mc:Fallback>
                <p:oleObj name="Presentation" r:id="rId5" imgW="4571851" imgH="3429131" progId="PowerPoint.Show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8111" t="28345" r="51183" b="34645"/>
                      <a:stretch>
                        <a:fillRect/>
                      </a:stretch>
                    </p:blipFill>
                    <p:spPr bwMode="auto">
                      <a:xfrm>
                        <a:off x="1331913" y="3141663"/>
                        <a:ext cx="1393825" cy="1260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60" name="Object 8"/>
          <p:cNvGraphicFramePr>
            <a:graphicFrameLocks noChangeAspect="1"/>
          </p:cNvGraphicFramePr>
          <p:nvPr/>
        </p:nvGraphicFramePr>
        <p:xfrm>
          <a:off x="755650" y="4868863"/>
          <a:ext cx="2792413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1" name="Document" r:id="rId8" imgW="6211080" imgH="4067280" progId="Word.Document.8">
                  <p:embed/>
                </p:oleObj>
              </mc:Choice>
              <mc:Fallback>
                <p:oleObj name="Document" r:id="rId8" imgW="6211080" imgH="4067280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694" r="46368" b="66383"/>
                      <a:stretch>
                        <a:fillRect/>
                      </a:stretch>
                    </p:blipFill>
                    <p:spPr bwMode="auto">
                      <a:xfrm>
                        <a:off x="755650" y="4868863"/>
                        <a:ext cx="2792413" cy="1368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62" name="Object 10"/>
          <p:cNvGraphicFramePr>
            <a:graphicFrameLocks noChangeAspect="1"/>
          </p:cNvGraphicFramePr>
          <p:nvPr/>
        </p:nvGraphicFramePr>
        <p:xfrm>
          <a:off x="6686550" y="4365625"/>
          <a:ext cx="1125538" cy="25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2" name="Equation" r:id="rId10" imgW="774360" imgH="177480" progId="Equation.3">
                  <p:embed/>
                </p:oleObj>
              </mc:Choice>
              <mc:Fallback>
                <p:oleObj name="Equation" r:id="rId10" imgW="774360" imgH="177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6550" y="4365625"/>
                        <a:ext cx="1125538" cy="258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63" name="Object 11"/>
          <p:cNvGraphicFramePr>
            <a:graphicFrameLocks noChangeAspect="1"/>
          </p:cNvGraphicFramePr>
          <p:nvPr/>
        </p:nvGraphicFramePr>
        <p:xfrm>
          <a:off x="6732588" y="4899025"/>
          <a:ext cx="1127125" cy="25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3" name="Equation" r:id="rId12" imgW="774360" imgH="177480" progId="Equation.3">
                  <p:embed/>
                </p:oleObj>
              </mc:Choice>
              <mc:Fallback>
                <p:oleObj name="Equation" r:id="rId12" imgW="774360" imgH="1774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4899025"/>
                        <a:ext cx="1127125" cy="258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5966" name="Picture 14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067175" y="3213100"/>
            <a:ext cx="2214563" cy="252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5967" name="Text Box 15"/>
          <p:cNvSpPr txBox="1">
            <a:spLocks noChangeArrowheads="1"/>
          </p:cNvSpPr>
          <p:nvPr/>
        </p:nvSpPr>
        <p:spPr bwMode="auto">
          <a:xfrm>
            <a:off x="395288" y="1654175"/>
            <a:ext cx="84455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pt-PT" u="none">
                <a:solidFill>
                  <a:srgbClr val="000066"/>
                </a:solidFill>
              </a:rPr>
              <a:t>Um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codificador binário 2</a:t>
            </a:r>
            <a:r>
              <a:rPr lang="pt-PT" u="none" baseline="300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-to-n</a:t>
            </a:r>
            <a:r>
              <a:rPr lang="pt-PT" u="none">
                <a:solidFill>
                  <a:srgbClr val="000066"/>
                </a:solidFill>
              </a:rPr>
              <a:t> pode ser construído com </a:t>
            </a:r>
            <a:r>
              <a:rPr lang="pt-PT" i="1" u="none">
                <a:solidFill>
                  <a:srgbClr val="A50021"/>
                </a:solidFill>
              </a:rPr>
              <a:t>n</a:t>
            </a:r>
            <a:r>
              <a:rPr lang="pt-PT" i="1" u="none">
                <a:solidFill>
                  <a:srgbClr val="000066"/>
                </a:solidFill>
              </a:rPr>
              <a:t> </a:t>
            </a:r>
            <a:r>
              <a:rPr lang="pt-PT" u="none">
                <a:solidFill>
                  <a:srgbClr val="000066"/>
                </a:solidFill>
              </a:rPr>
              <a:t>portas </a:t>
            </a:r>
            <a:r>
              <a:rPr lang="pt-PT" u="none">
                <a:solidFill>
                  <a:srgbClr val="A50021"/>
                </a:solidFill>
              </a:rPr>
              <a:t>OR</a:t>
            </a:r>
            <a:r>
              <a:rPr lang="pt-PT" u="none">
                <a:solidFill>
                  <a:srgbClr val="000066"/>
                </a:solidFill>
              </a:rPr>
              <a:t> com </a:t>
            </a:r>
            <a:r>
              <a:rPr lang="pt-PT" i="1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pt-PT" i="1" u="none" baseline="300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n-1</a:t>
            </a:r>
            <a:r>
              <a:rPr lang="pt-PT" i="1" u="none">
                <a:solidFill>
                  <a:srgbClr val="000066"/>
                </a:solidFill>
              </a:rPr>
              <a:t> </a:t>
            </a:r>
            <a:r>
              <a:rPr lang="pt-PT" u="none">
                <a:solidFill>
                  <a:srgbClr val="000066"/>
                </a:solidFill>
              </a:rPr>
              <a:t>entradas cada.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5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8" dur="2000"/>
                                        <p:tgtEl>
                                          <p:spTgt spid="125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59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5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125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5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259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5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125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5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25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/>
      <p:bldP spid="125956" grpId="0"/>
      <p:bldP spid="125957" grpId="0"/>
      <p:bldP spid="12596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6480175" cy="503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Codificadores de prioridade</a:t>
            </a:r>
            <a:endParaRPr lang="pt-PT" sz="3600" u="none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29027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4455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pt-PT" u="none" dirty="0">
                <a:solidFill>
                  <a:srgbClr val="000066"/>
                </a:solidFill>
              </a:rPr>
              <a:t>Um </a:t>
            </a:r>
            <a:r>
              <a:rPr lang="pt-PT" u="none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codificador binário 2</a:t>
            </a:r>
            <a:r>
              <a:rPr lang="pt-PT" u="none" baseline="30000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pt-PT" u="none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-to-n</a:t>
            </a:r>
            <a:r>
              <a:rPr lang="pt-PT" u="none" dirty="0">
                <a:solidFill>
                  <a:srgbClr val="000066"/>
                </a:solidFill>
              </a:rPr>
              <a:t> só funciona </a:t>
            </a:r>
            <a:r>
              <a:rPr lang="pt-PT" u="none" dirty="0" smtClean="0">
                <a:solidFill>
                  <a:srgbClr val="000066"/>
                </a:solidFill>
              </a:rPr>
              <a:t>corretamente </a:t>
            </a:r>
            <a:r>
              <a:rPr lang="pt-PT" u="none" dirty="0">
                <a:solidFill>
                  <a:srgbClr val="000066"/>
                </a:solidFill>
              </a:rPr>
              <a:t>se no máximo 1 entrada está </a:t>
            </a:r>
            <a:r>
              <a:rPr lang="pt-PT" u="none" dirty="0" smtClean="0">
                <a:solidFill>
                  <a:srgbClr val="000066"/>
                </a:solidFill>
              </a:rPr>
              <a:t>ativa</a:t>
            </a:r>
            <a:r>
              <a:rPr lang="pt-PT" u="none" dirty="0">
                <a:solidFill>
                  <a:srgbClr val="000066"/>
                </a:solidFill>
              </a:rPr>
              <a:t>.   </a:t>
            </a:r>
          </a:p>
        </p:txBody>
      </p:sp>
      <p:sp>
        <p:nvSpPr>
          <p:cNvPr id="129035" name="Text Box 11"/>
          <p:cNvSpPr txBox="1">
            <a:spLocks noChangeArrowheads="1"/>
          </p:cNvSpPr>
          <p:nvPr/>
        </p:nvSpPr>
        <p:spPr bwMode="auto">
          <a:xfrm>
            <a:off x="468313" y="5157788"/>
            <a:ext cx="8351837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pt-PT" u="none">
                <a:solidFill>
                  <a:srgbClr val="000066"/>
                </a:solidFill>
              </a:rPr>
              <a:t>A solução é atribuir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prioridade</a:t>
            </a:r>
            <a:r>
              <a:rPr lang="pt-PT" u="none">
                <a:solidFill>
                  <a:srgbClr val="000066"/>
                </a:solidFill>
              </a:rPr>
              <a:t> às entradas tal que se aparecerem múltiplos pedidos de serviço será processado apenas aquele que tem a maior prioridade.</a:t>
            </a:r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1041400" y="1773238"/>
            <a:ext cx="6410325" cy="2022475"/>
            <a:chOff x="385" y="1253"/>
            <a:chExt cx="4038" cy="1274"/>
          </a:xfrm>
        </p:grpSpPr>
        <p:sp>
          <p:nvSpPr>
            <p:cNvPr id="129037" name="Rectangle 13"/>
            <p:cNvSpPr>
              <a:spLocks noChangeArrowheads="1"/>
            </p:cNvSpPr>
            <p:nvPr/>
          </p:nvSpPr>
          <p:spPr bwMode="auto">
            <a:xfrm>
              <a:off x="1536" y="1257"/>
              <a:ext cx="1072" cy="127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pt-PT" u="none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Codificador</a:t>
              </a:r>
            </a:p>
            <a:p>
              <a:pPr algn="ctr">
                <a:defRPr/>
              </a:pPr>
              <a:endPara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ctr">
                <a:defRPr/>
              </a:pPr>
              <a:r>
                <a:rPr lang="pt-PT" u="none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(árbitro)</a:t>
              </a:r>
            </a:p>
            <a:p>
              <a:pPr algn="ctr">
                <a:defRPr/>
              </a:pPr>
              <a:endParaRPr lang="en-US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179" name="Line 14"/>
            <p:cNvSpPr>
              <a:spLocks noChangeShapeType="1"/>
            </p:cNvSpPr>
            <p:nvPr/>
          </p:nvSpPr>
          <p:spPr bwMode="auto">
            <a:xfrm>
              <a:off x="2608" y="1666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0" name="Line 15"/>
            <p:cNvSpPr>
              <a:spLocks noChangeShapeType="1"/>
            </p:cNvSpPr>
            <p:nvPr/>
          </p:nvSpPr>
          <p:spPr bwMode="auto">
            <a:xfrm>
              <a:off x="2608" y="2029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1" name="Line 16"/>
            <p:cNvSpPr>
              <a:spLocks noChangeShapeType="1"/>
            </p:cNvSpPr>
            <p:nvPr/>
          </p:nvSpPr>
          <p:spPr bwMode="auto">
            <a:xfrm>
              <a:off x="2744" y="1847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2" name="Line 26"/>
            <p:cNvSpPr>
              <a:spLocks noChangeShapeType="1"/>
            </p:cNvSpPr>
            <p:nvPr/>
          </p:nvSpPr>
          <p:spPr bwMode="auto">
            <a:xfrm>
              <a:off x="982" y="1435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3" name="Line 27"/>
            <p:cNvSpPr>
              <a:spLocks noChangeShapeType="1"/>
            </p:cNvSpPr>
            <p:nvPr/>
          </p:nvSpPr>
          <p:spPr bwMode="auto">
            <a:xfrm>
              <a:off x="982" y="1661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4" name="Line 28"/>
            <p:cNvSpPr>
              <a:spLocks noChangeShapeType="1"/>
            </p:cNvSpPr>
            <p:nvPr/>
          </p:nvSpPr>
          <p:spPr bwMode="auto">
            <a:xfrm>
              <a:off x="982" y="1888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5" name="Line 29"/>
            <p:cNvSpPr>
              <a:spLocks noChangeShapeType="1"/>
            </p:cNvSpPr>
            <p:nvPr/>
          </p:nvSpPr>
          <p:spPr bwMode="auto">
            <a:xfrm>
              <a:off x="1118" y="2115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6" name="Text Box 31"/>
            <p:cNvSpPr txBox="1">
              <a:spLocks noChangeArrowheads="1"/>
            </p:cNvSpPr>
            <p:nvPr/>
          </p:nvSpPr>
          <p:spPr bwMode="auto">
            <a:xfrm>
              <a:off x="385" y="1253"/>
              <a:ext cx="571" cy="1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pt-PT" u="none"/>
                <a:t>disp</a:t>
              </a:r>
              <a:r>
                <a:rPr lang="pt-PT" u="none" baseline="-25000"/>
                <a:t>0</a:t>
              </a:r>
            </a:p>
            <a:p>
              <a:pPr algn="r">
                <a:lnSpc>
                  <a:spcPct val="130000"/>
                </a:lnSpc>
              </a:pPr>
              <a:r>
                <a:rPr lang="pt-PT" u="none"/>
                <a:t>disp</a:t>
              </a:r>
              <a:r>
                <a:rPr lang="pt-PT" u="none" baseline="-25000"/>
                <a:t>1</a:t>
              </a:r>
            </a:p>
            <a:p>
              <a:pPr algn="r">
                <a:lnSpc>
                  <a:spcPct val="130000"/>
                </a:lnSpc>
              </a:pPr>
              <a:r>
                <a:rPr lang="pt-PT" u="none"/>
                <a:t>disp</a:t>
              </a:r>
              <a:r>
                <a:rPr lang="pt-PT" u="none" baseline="-25000"/>
                <a:t>2</a:t>
              </a:r>
            </a:p>
            <a:p>
              <a:pPr algn="r">
                <a:lnSpc>
                  <a:spcPct val="130000"/>
                </a:lnSpc>
              </a:pPr>
              <a:r>
                <a:rPr lang="pt-PT" u="none"/>
                <a:t>...</a:t>
              </a:r>
            </a:p>
            <a:p>
              <a:pPr algn="r">
                <a:lnSpc>
                  <a:spcPct val="130000"/>
                </a:lnSpc>
              </a:pPr>
              <a:r>
                <a:rPr lang="pt-PT" u="none"/>
                <a:t>disp</a:t>
              </a:r>
              <a:r>
                <a:rPr lang="pt-PT" u="none" baseline="-25000"/>
                <a:t>2</a:t>
              </a:r>
              <a:r>
                <a:rPr lang="pt-PT" u="none" baseline="-10000"/>
                <a:t>n</a:t>
              </a:r>
              <a:r>
                <a:rPr lang="pt-PT" u="none" baseline="-25000"/>
                <a:t>-1</a:t>
              </a:r>
              <a:endParaRPr lang="en-US" u="none" baseline="-25000"/>
            </a:p>
          </p:txBody>
        </p:sp>
        <p:sp>
          <p:nvSpPr>
            <p:cNvPr id="7187" name="Line 33"/>
            <p:cNvSpPr>
              <a:spLocks noChangeShapeType="1"/>
            </p:cNvSpPr>
            <p:nvPr/>
          </p:nvSpPr>
          <p:spPr bwMode="auto">
            <a:xfrm>
              <a:off x="982" y="2342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8" name="Text Box 34"/>
            <p:cNvSpPr txBox="1">
              <a:spLocks noChangeArrowheads="1"/>
            </p:cNvSpPr>
            <p:nvPr/>
          </p:nvSpPr>
          <p:spPr bwMode="auto">
            <a:xfrm>
              <a:off x="3185" y="1525"/>
              <a:ext cx="1238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PT" u="none"/>
                <a:t>número do dispositivo que requer serviço</a:t>
              </a:r>
              <a:endParaRPr lang="en-US" u="none"/>
            </a:p>
          </p:txBody>
        </p:sp>
      </p:grpSp>
      <p:graphicFrame>
        <p:nvGraphicFramePr>
          <p:cNvPr id="129060" name="Object 36"/>
          <p:cNvGraphicFramePr>
            <a:graphicFrameLocks noChangeAspect="1"/>
          </p:cNvGraphicFramePr>
          <p:nvPr/>
        </p:nvGraphicFramePr>
        <p:xfrm>
          <a:off x="6877050" y="4178300"/>
          <a:ext cx="1125538" cy="25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38" name="Equation" r:id="rId4" imgW="774360" imgH="177480" progId="Equation.3">
                  <p:embed/>
                </p:oleObj>
              </mc:Choice>
              <mc:Fallback>
                <p:oleObj name="Equation" r:id="rId4" imgW="7743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050" y="4178300"/>
                        <a:ext cx="1125538" cy="258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61" name="Object 37"/>
          <p:cNvGraphicFramePr>
            <a:graphicFrameLocks noChangeAspect="1"/>
          </p:cNvGraphicFramePr>
          <p:nvPr/>
        </p:nvGraphicFramePr>
        <p:xfrm>
          <a:off x="6877050" y="4610100"/>
          <a:ext cx="1127125" cy="25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39" name="Equation" r:id="rId6" imgW="774360" imgH="177480" progId="Equation.3">
                  <p:embed/>
                </p:oleObj>
              </mc:Choice>
              <mc:Fallback>
                <p:oleObj name="Equation" r:id="rId6" imgW="7743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050" y="4610100"/>
                        <a:ext cx="1127125" cy="258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64" name="Text Box 40"/>
          <p:cNvSpPr txBox="1">
            <a:spLocks noChangeArrowheads="1"/>
          </p:cNvSpPr>
          <p:nvPr/>
        </p:nvSpPr>
        <p:spPr bwMode="auto">
          <a:xfrm>
            <a:off x="447675" y="4149725"/>
            <a:ext cx="5637213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 dirty="0"/>
              <a:t>No caso do codificador </a:t>
            </a:r>
            <a:r>
              <a:rPr lang="pt-PT" u="none" dirty="0" smtClean="0"/>
              <a:t>4-to-2, </a:t>
            </a:r>
            <a:r>
              <a:rPr lang="pt-PT" u="none" dirty="0"/>
              <a:t>se </a:t>
            </a:r>
            <a:r>
              <a:rPr lang="pt-PT" u="none" dirty="0" smtClean="0"/>
              <a:t>ativarmos </a:t>
            </a:r>
            <a:r>
              <a:rPr lang="pt-PT" u="none" dirty="0"/>
              <a:t>I2 e I1 na saída será gerado código “11” identificando </a:t>
            </a:r>
            <a:r>
              <a:rPr lang="pt-PT" u="none" dirty="0" smtClean="0"/>
              <a:t>incorretamente </a:t>
            </a:r>
            <a:r>
              <a:rPr lang="pt-PT" u="none" dirty="0"/>
              <a:t>a entrada I3.</a:t>
            </a:r>
            <a:endParaRPr lang="en-US" u="none" dirty="0"/>
          </a:p>
        </p:txBody>
      </p:sp>
    </p:spTree>
    <p:extLst>
      <p:ext uri="{BB962C8B-B14F-4D97-AF65-F5344CB8AC3E}">
        <p14:creationId xmlns:p14="http://schemas.microsoft.com/office/powerpoint/2010/main" val="2849968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9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9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90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9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29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9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90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9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decel="100000" fill="hold"/>
                                        <p:tgtEl>
                                          <p:spTgt spid="129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9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9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7" grpId="0"/>
      <p:bldP spid="129035" grpId="0"/>
      <p:bldP spid="12906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7559675" cy="503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Codificadores de prioridade (cont.)</a:t>
            </a:r>
            <a:endParaRPr lang="pt-PT" sz="3600" u="none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30068" name="Text Box 20"/>
          <p:cNvSpPr txBox="1">
            <a:spLocks noChangeArrowheads="1"/>
          </p:cNvSpPr>
          <p:nvPr/>
        </p:nvSpPr>
        <p:spPr bwMode="auto">
          <a:xfrm>
            <a:off x="490538" y="981075"/>
            <a:ext cx="11382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solidFill>
                  <a:srgbClr val="A50021"/>
                </a:solidFill>
                <a:latin typeface="Comic Sans MS" pitchFamily="66" charset="0"/>
              </a:rPr>
              <a:t>Exemplo:</a:t>
            </a:r>
            <a:endParaRPr lang="en-US" u="none">
              <a:solidFill>
                <a:srgbClr val="A50021"/>
              </a:solidFill>
              <a:latin typeface="Comic Sans MS" pitchFamily="66" charset="0"/>
            </a:endParaRPr>
          </a:p>
        </p:txBody>
      </p:sp>
      <p:sp>
        <p:nvSpPr>
          <p:cNvPr id="130069" name="Text Box 21"/>
          <p:cNvSpPr txBox="1">
            <a:spLocks noChangeArrowheads="1"/>
          </p:cNvSpPr>
          <p:nvPr/>
        </p:nvSpPr>
        <p:spPr bwMode="auto">
          <a:xfrm>
            <a:off x="1714500" y="981075"/>
            <a:ext cx="47069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latin typeface="Comic Sans MS" pitchFamily="66" charset="0"/>
              </a:rPr>
              <a:t>Codificador binário 4-to-2 com prioridade:</a:t>
            </a:r>
            <a:endParaRPr lang="en-US" u="none">
              <a:latin typeface="Comic Sans MS" pitchFamily="66" charset="0"/>
            </a:endParaRPr>
          </a:p>
        </p:txBody>
      </p:sp>
      <p:graphicFrame>
        <p:nvGraphicFramePr>
          <p:cNvPr id="130070" name="Object 2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187450" y="1751013"/>
          <a:ext cx="1538288" cy="139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64" name="Presentation" r:id="rId5" imgW="4571851" imgH="3429131" progId="PowerPoint.Show.8">
                  <p:embed/>
                </p:oleObj>
              </mc:Choice>
              <mc:Fallback>
                <p:oleObj name="Presentation" r:id="rId5" imgW="4571851" imgH="3429131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8111" t="28345" r="51183" b="34645"/>
                      <a:stretch>
                        <a:fillRect/>
                      </a:stretch>
                    </p:blipFill>
                    <p:spPr bwMode="auto">
                      <a:xfrm>
                        <a:off x="1187450" y="1751013"/>
                        <a:ext cx="1538288" cy="1390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71" name="Object 23"/>
          <p:cNvGraphicFramePr>
            <a:graphicFrameLocks noChangeAspect="1"/>
          </p:cNvGraphicFramePr>
          <p:nvPr/>
        </p:nvGraphicFramePr>
        <p:xfrm>
          <a:off x="757238" y="3862388"/>
          <a:ext cx="3073400" cy="1366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65" name="Document" r:id="rId8" imgW="6202129" imgH="4070138" progId="Word.Document.8">
                  <p:embed/>
                </p:oleObj>
              </mc:Choice>
              <mc:Fallback>
                <p:oleObj name="Document" r:id="rId8" imgW="6202129" imgH="407013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707" r="41792" b="66425"/>
                      <a:stretch>
                        <a:fillRect/>
                      </a:stretch>
                    </p:blipFill>
                    <p:spPr bwMode="auto">
                      <a:xfrm>
                        <a:off x="757238" y="3862388"/>
                        <a:ext cx="3073400" cy="1366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72" name="Object 24"/>
          <p:cNvGraphicFramePr>
            <a:graphicFrameLocks noChangeAspect="1"/>
          </p:cNvGraphicFramePr>
          <p:nvPr/>
        </p:nvGraphicFramePr>
        <p:xfrm>
          <a:off x="5019675" y="1700213"/>
          <a:ext cx="1500188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66" name="Equation" r:id="rId10" imgW="1002960" imgH="215640" progId="Equation.3">
                  <p:embed/>
                </p:oleObj>
              </mc:Choice>
              <mc:Fallback>
                <p:oleObj name="Equation" r:id="rId10" imgW="10029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9675" y="1700213"/>
                        <a:ext cx="1500188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73" name="Object 25"/>
          <p:cNvGraphicFramePr>
            <a:graphicFrameLocks noChangeAspect="1"/>
          </p:cNvGraphicFramePr>
          <p:nvPr/>
        </p:nvGraphicFramePr>
        <p:xfrm>
          <a:off x="5032375" y="2303463"/>
          <a:ext cx="1127125" cy="25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67" name="Equation" r:id="rId12" imgW="774360" imgH="177480" progId="Equation.3">
                  <p:embed/>
                </p:oleObj>
              </mc:Choice>
              <mc:Fallback>
                <p:oleObj name="Equation" r:id="rId12" imgW="7743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375" y="2303463"/>
                        <a:ext cx="1127125" cy="258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75" name="Object 27"/>
          <p:cNvGraphicFramePr>
            <a:graphicFrameLocks noChangeAspect="1"/>
          </p:cNvGraphicFramePr>
          <p:nvPr/>
        </p:nvGraphicFramePr>
        <p:xfrm>
          <a:off x="5003800" y="2736850"/>
          <a:ext cx="20193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68" name="Equation" r:id="rId14" imgW="1346040" imgH="215640" progId="Equation.3">
                  <p:embed/>
                </p:oleObj>
              </mc:Choice>
              <mc:Fallback>
                <p:oleObj name="Equation" r:id="rId14" imgW="13460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2736850"/>
                        <a:ext cx="2019300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0076" name="Picture 28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4356100" y="3482975"/>
            <a:ext cx="3111500" cy="253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8433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0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0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30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2000"/>
                                        <p:tgtEl>
                                          <p:spTgt spid="130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00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0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900" decel="100000" fill="hold"/>
                                        <p:tgtEl>
                                          <p:spTgt spid="130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0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00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0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900" decel="100000" fill="hold"/>
                                        <p:tgtEl>
                                          <p:spTgt spid="130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0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30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0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900" decel="100000" fill="hold"/>
                                        <p:tgtEl>
                                          <p:spTgt spid="130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0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30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68" grpId="0"/>
      <p:bldP spid="13006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6480175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Codificadores comerciais</a:t>
            </a:r>
            <a:endParaRPr lang="pt-PT" sz="3600" u="none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468313" y="908050"/>
            <a:ext cx="4476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74x148</a:t>
            </a:r>
            <a:r>
              <a:rPr lang="pt-PT" u="none">
                <a:solidFill>
                  <a:srgbClr val="000066"/>
                </a:solidFill>
              </a:rPr>
              <a:t> - codificador 8-to-3 com prioridade</a:t>
            </a:r>
            <a:endParaRPr lang="en-US" u="none">
              <a:solidFill>
                <a:srgbClr val="000066"/>
              </a:solidFill>
            </a:endParaRPr>
          </a:p>
        </p:txBody>
      </p:sp>
      <p:graphicFrame>
        <p:nvGraphicFramePr>
          <p:cNvPr id="126982" name="Object 6"/>
          <p:cNvGraphicFramePr>
            <a:graphicFrameLocks noChangeAspect="1"/>
          </p:cNvGraphicFramePr>
          <p:nvPr/>
        </p:nvGraphicFramePr>
        <p:xfrm>
          <a:off x="1692275" y="1700213"/>
          <a:ext cx="7261225" cy="230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86" name="Document" r:id="rId5" imgW="8373240" imgH="4060800" progId="Word.Document.8">
                  <p:embed/>
                </p:oleObj>
              </mc:Choice>
              <mc:Fallback>
                <p:oleObj name="Document" r:id="rId5" imgW="8373240" imgH="40608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448" r="15048" b="48759"/>
                      <a:stretch>
                        <a:fillRect/>
                      </a:stretch>
                    </p:blipFill>
                    <p:spPr bwMode="auto">
                      <a:xfrm>
                        <a:off x="1692275" y="1700213"/>
                        <a:ext cx="7261225" cy="2301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86" name="Text Box 10"/>
          <p:cNvSpPr txBox="1">
            <a:spLocks noChangeArrowheads="1"/>
          </p:cNvSpPr>
          <p:nvPr/>
        </p:nvSpPr>
        <p:spPr bwMode="auto">
          <a:xfrm>
            <a:off x="592138" y="4219575"/>
            <a:ext cx="808355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Aft>
                <a:spcPct val="35000"/>
              </a:spcAft>
              <a:defRPr/>
            </a:pPr>
            <a:r>
              <a:rPr lang="pt-PT" u="none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GS_L</a:t>
            </a:r>
            <a:r>
              <a:rPr lang="pt-PT" u="none" dirty="0"/>
              <a:t> – indica que o dispositivo está </a:t>
            </a:r>
            <a:r>
              <a:rPr lang="pt-PT" u="none" dirty="0" smtClean="0"/>
              <a:t>ativo </a:t>
            </a:r>
            <a:r>
              <a:rPr lang="pt-PT" u="none" dirty="0"/>
              <a:t>(EI_L=‘0’) e uma das entradas está </a:t>
            </a:r>
            <a:r>
              <a:rPr lang="pt-PT" u="none" dirty="0" smtClean="0"/>
              <a:t>ativa </a:t>
            </a:r>
            <a:r>
              <a:rPr lang="pt-PT" u="none" dirty="0"/>
              <a:t>(a ‘0’)</a:t>
            </a:r>
          </a:p>
          <a:p>
            <a:pPr>
              <a:spcAft>
                <a:spcPct val="35000"/>
              </a:spcAft>
              <a:defRPr/>
            </a:pPr>
            <a:r>
              <a:rPr lang="pt-PT" u="none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EO_L </a:t>
            </a:r>
            <a:r>
              <a:rPr lang="pt-PT" u="none" dirty="0">
                <a:solidFill>
                  <a:srgbClr val="A50021"/>
                </a:solidFill>
              </a:rPr>
              <a:t>(</a:t>
            </a:r>
            <a:r>
              <a:rPr lang="pt-PT" i="1" u="none" dirty="0" err="1">
                <a:solidFill>
                  <a:srgbClr val="A50021"/>
                </a:solidFill>
              </a:rPr>
              <a:t>enable</a:t>
            </a:r>
            <a:r>
              <a:rPr lang="pt-PT" i="1" u="none" dirty="0">
                <a:solidFill>
                  <a:srgbClr val="A50021"/>
                </a:solidFill>
              </a:rPr>
              <a:t> output</a:t>
            </a:r>
            <a:r>
              <a:rPr lang="pt-PT" u="none" dirty="0">
                <a:solidFill>
                  <a:srgbClr val="A50021"/>
                </a:solidFill>
              </a:rPr>
              <a:t>)</a:t>
            </a:r>
            <a:r>
              <a:rPr lang="pt-PT" u="none" dirty="0"/>
              <a:t> – indica que o dispositivo está </a:t>
            </a:r>
            <a:r>
              <a:rPr lang="pt-PT" u="none" dirty="0" smtClean="0"/>
              <a:t>ativo </a:t>
            </a:r>
            <a:r>
              <a:rPr lang="pt-PT" u="none" dirty="0"/>
              <a:t>(EI_L=‘0’) mas nenhuma das entradas está </a:t>
            </a:r>
            <a:r>
              <a:rPr lang="pt-PT" u="none" dirty="0" smtClean="0"/>
              <a:t>ativa </a:t>
            </a:r>
            <a:r>
              <a:rPr lang="pt-PT" u="none" dirty="0"/>
              <a:t>(a ‘0’) – serve para construir codificadores em cascata</a:t>
            </a:r>
            <a:endParaRPr lang="en-US" u="none" dirty="0"/>
          </a:p>
        </p:txBody>
      </p:sp>
      <p:graphicFrame>
        <p:nvGraphicFramePr>
          <p:cNvPr id="126988" name="Object 12"/>
          <p:cNvGraphicFramePr>
            <a:graphicFrameLocks noChangeAspect="1"/>
          </p:cNvGraphicFramePr>
          <p:nvPr/>
        </p:nvGraphicFramePr>
        <p:xfrm>
          <a:off x="250825" y="1843088"/>
          <a:ext cx="1285875" cy="172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87" name="Bitmap Image" r:id="rId7" imgW="1876190" imgH="2523810" progId="PBrush">
                  <p:embed/>
                </p:oleObj>
              </mc:Choice>
              <mc:Fallback>
                <p:oleObj name="Bitmap Image" r:id="rId7" imgW="1876190" imgH="2523810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843088"/>
                        <a:ext cx="1285875" cy="172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703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6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12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6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0" grpId="0"/>
      <p:bldP spid="12698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6480175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Codificadores em cascata</a:t>
            </a:r>
            <a:endParaRPr lang="pt-PT" sz="3600" u="none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468313" y="908050"/>
            <a:ext cx="85677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>
                <a:solidFill>
                  <a:srgbClr val="000066"/>
                </a:solidFill>
              </a:rPr>
              <a:t>Para codificar palavras de código maiores pode-se usar vários codificadores interligados.</a:t>
            </a:r>
            <a:endParaRPr lang="en-US" u="none">
              <a:solidFill>
                <a:srgbClr val="000066"/>
              </a:solidFill>
            </a:endParaRPr>
          </a:p>
        </p:txBody>
      </p:sp>
      <p:sp>
        <p:nvSpPr>
          <p:cNvPr id="128004" name="Text Box 4"/>
          <p:cNvSpPr txBox="1">
            <a:spLocks noChangeArrowheads="1"/>
          </p:cNvSpPr>
          <p:nvPr/>
        </p:nvSpPr>
        <p:spPr bwMode="auto">
          <a:xfrm>
            <a:off x="490538" y="1628775"/>
            <a:ext cx="11382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solidFill>
                  <a:srgbClr val="A50021"/>
                </a:solidFill>
                <a:latin typeface="Comic Sans MS" pitchFamily="66" charset="0"/>
              </a:rPr>
              <a:t>Exemplo:</a:t>
            </a:r>
            <a:endParaRPr lang="en-US" u="none">
              <a:solidFill>
                <a:srgbClr val="A50021"/>
              </a:solidFill>
              <a:latin typeface="Comic Sans MS" pitchFamily="66" charset="0"/>
            </a:endParaRPr>
          </a:p>
        </p:txBody>
      </p:sp>
      <p:sp>
        <p:nvSpPr>
          <p:cNvPr id="128005" name="Text Box 5"/>
          <p:cNvSpPr txBox="1">
            <a:spLocks noChangeArrowheads="1"/>
          </p:cNvSpPr>
          <p:nvPr/>
        </p:nvSpPr>
        <p:spPr bwMode="auto">
          <a:xfrm>
            <a:off x="539750" y="1982788"/>
            <a:ext cx="784867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u="none" dirty="0">
                <a:latin typeface="Comic Sans MS" pitchFamily="66" charset="0"/>
              </a:rPr>
              <a:t>Construir um codificador binário 16-to-4 com codificadores </a:t>
            </a:r>
            <a:r>
              <a:rPr lang="pt-PT" u="none" dirty="0" smtClean="0">
                <a:latin typeface="Comic Sans MS" pitchFamily="66" charset="0"/>
              </a:rPr>
              <a:t>8-to-3 e portas lógicas adicionais:</a:t>
            </a:r>
            <a:endParaRPr lang="en-US" u="none" dirty="0">
              <a:latin typeface="Comic Sans MS" pitchFamily="66" charset="0"/>
            </a:endParaRPr>
          </a:p>
        </p:txBody>
      </p:sp>
      <p:graphicFrame>
        <p:nvGraphicFramePr>
          <p:cNvPr id="128006" name="Object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39750" y="2637308"/>
          <a:ext cx="1562100" cy="325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6" name="Presentation" r:id="rId5" imgW="4571851" imgH="3429131" progId="PowerPoint.Show.8">
                  <p:embed/>
                </p:oleObj>
              </mc:Choice>
              <mc:Fallback>
                <p:oleObj name="Presentation" r:id="rId5" imgW="4571851" imgH="3429131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8111" t="7349" r="51183" b="7349"/>
                      <a:stretch>
                        <a:fillRect/>
                      </a:stretch>
                    </p:blipFill>
                    <p:spPr bwMode="auto">
                      <a:xfrm>
                        <a:off x="539750" y="2637308"/>
                        <a:ext cx="1562100" cy="3252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8015" name="Picture 1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13100" y="2513483"/>
            <a:ext cx="3303588" cy="357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81458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8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8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8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8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8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3" grpId="0"/>
      <p:bldP spid="128004" grpId="0"/>
      <p:bldP spid="12800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6480175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Codificador de números primos</a:t>
            </a:r>
            <a:endParaRPr lang="pt-PT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539552" y="1268760"/>
            <a:ext cx="3342582" cy="461665"/>
            <a:chOff x="539552" y="1772816"/>
            <a:chExt cx="3342582" cy="461665"/>
          </a:xfrm>
        </p:grpSpPr>
        <p:sp>
          <p:nvSpPr>
            <p:cNvPr id="10" name="TextBox 9"/>
            <p:cNvSpPr txBox="1"/>
            <p:nvPr/>
          </p:nvSpPr>
          <p:spPr>
            <a:xfrm>
              <a:off x="539552" y="1772816"/>
              <a:ext cx="33425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2400" u="none" dirty="0" smtClean="0">
                  <a:solidFill>
                    <a:srgbClr val="000066"/>
                  </a:solidFill>
                  <a:latin typeface="Comic Sans MS" pitchFamily="66" charset="0"/>
                </a:rPr>
                <a:t>1,2,…,31         é primo?</a:t>
              </a:r>
              <a:endParaRPr lang="en-US" sz="2400" u="none" dirty="0">
                <a:solidFill>
                  <a:srgbClr val="000066"/>
                </a:solidFill>
                <a:latin typeface="Comic Sans MS" pitchFamily="66" charset="0"/>
              </a:endParaRPr>
            </a:p>
          </p:txBody>
        </p:sp>
        <p:sp>
          <p:nvSpPr>
            <p:cNvPr id="11" name="Right Arrow 10"/>
            <p:cNvSpPr/>
            <p:nvPr/>
          </p:nvSpPr>
          <p:spPr bwMode="auto">
            <a:xfrm>
              <a:off x="1835696" y="1916832"/>
              <a:ext cx="504056" cy="144016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914055"/>
              </p:ext>
            </p:extLst>
          </p:nvPr>
        </p:nvGraphicFramePr>
        <p:xfrm>
          <a:off x="2555776" y="2923376"/>
          <a:ext cx="2232248" cy="316992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826759"/>
                <a:gridCol w="992110"/>
                <a:gridCol w="413379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Bin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número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Sim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00000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00001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0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00010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2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00011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3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00100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4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00101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5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00110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6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00111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7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01000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8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01001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9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…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…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…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242272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11111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31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pSp>
        <p:nvGrpSpPr>
          <p:cNvPr id="3" name="Group 32"/>
          <p:cNvGrpSpPr/>
          <p:nvPr/>
        </p:nvGrpSpPr>
        <p:grpSpPr>
          <a:xfrm>
            <a:off x="4707885" y="980728"/>
            <a:ext cx="4173999" cy="1512168"/>
            <a:chOff x="4707885" y="980728"/>
            <a:chExt cx="4173999" cy="1512168"/>
          </a:xfrm>
        </p:grpSpPr>
        <p:sp>
          <p:nvSpPr>
            <p:cNvPr id="17" name="TextBox 16"/>
            <p:cNvSpPr txBox="1"/>
            <p:nvPr/>
          </p:nvSpPr>
          <p:spPr>
            <a:xfrm>
              <a:off x="4707885" y="1259468"/>
              <a:ext cx="800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u="none" dirty="0" smtClean="0"/>
                <a:t>Bin(3)</a:t>
              </a:r>
              <a:endParaRPr lang="en-US" u="none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707885" y="1547500"/>
              <a:ext cx="800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u="none" dirty="0" smtClean="0"/>
                <a:t>Bin(2)</a:t>
              </a:r>
              <a:endParaRPr lang="en-US" u="non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07885" y="1815280"/>
              <a:ext cx="800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u="none" dirty="0" smtClean="0"/>
                <a:t>Bin(1)</a:t>
              </a:r>
              <a:endParaRPr lang="en-US" u="non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07885" y="2103312"/>
              <a:ext cx="800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u="none" dirty="0" smtClean="0"/>
                <a:t>Bin(0)</a:t>
              </a:r>
              <a:endParaRPr lang="en-US" u="none" dirty="0"/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5940152" y="980728"/>
              <a:ext cx="1512168" cy="151216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pt-PT" u="none" dirty="0" smtClean="0"/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PT" u="none" dirty="0" smtClean="0"/>
                <a:t>Codificador de números primos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 bwMode="auto">
            <a:xfrm>
              <a:off x="5537874" y="1737384"/>
              <a:ext cx="40227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5" name="Straight Arrow Connector 24"/>
            <p:cNvCxnSpPr/>
            <p:nvPr/>
          </p:nvCxnSpPr>
          <p:spPr bwMode="auto">
            <a:xfrm>
              <a:off x="5537874" y="2034560"/>
              <a:ext cx="40227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6" name="Straight Arrow Connector 25"/>
            <p:cNvCxnSpPr/>
            <p:nvPr/>
          </p:nvCxnSpPr>
          <p:spPr bwMode="auto">
            <a:xfrm>
              <a:off x="5537874" y="2313448"/>
              <a:ext cx="40227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7" name="TextBox 26"/>
            <p:cNvSpPr txBox="1"/>
            <p:nvPr/>
          </p:nvSpPr>
          <p:spPr>
            <a:xfrm>
              <a:off x="4707885" y="980728"/>
              <a:ext cx="800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u="none" dirty="0" smtClean="0"/>
                <a:t>Bin(4)</a:t>
              </a:r>
              <a:endParaRPr lang="en-US" u="none" dirty="0"/>
            </a:p>
          </p:txBody>
        </p:sp>
        <p:cxnSp>
          <p:nvCxnSpPr>
            <p:cNvPr id="29" name="Straight Arrow Connector 28"/>
            <p:cNvCxnSpPr/>
            <p:nvPr/>
          </p:nvCxnSpPr>
          <p:spPr bwMode="auto">
            <a:xfrm>
              <a:off x="7452320" y="1737384"/>
              <a:ext cx="40227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0" name="TextBox 29"/>
            <p:cNvSpPr txBox="1"/>
            <p:nvPr/>
          </p:nvSpPr>
          <p:spPr>
            <a:xfrm>
              <a:off x="7812360" y="1547500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u="none" dirty="0" smtClean="0"/>
                <a:t>Sim/Não</a:t>
              </a:r>
              <a:endParaRPr lang="en-US" u="none" dirty="0"/>
            </a:p>
          </p:txBody>
        </p:sp>
        <p:cxnSp>
          <p:nvCxnSpPr>
            <p:cNvPr id="31" name="Straight Arrow Connector 30"/>
            <p:cNvCxnSpPr/>
            <p:nvPr/>
          </p:nvCxnSpPr>
          <p:spPr bwMode="auto">
            <a:xfrm>
              <a:off x="5537874" y="1160176"/>
              <a:ext cx="40227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2" name="Straight Arrow Connector 31"/>
            <p:cNvCxnSpPr/>
            <p:nvPr/>
          </p:nvCxnSpPr>
          <p:spPr bwMode="auto">
            <a:xfrm>
              <a:off x="5537874" y="1457352"/>
              <a:ext cx="40227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10325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WordArt 2"/>
          <p:cNvSpPr>
            <a:spLocks noChangeArrowheads="1" noChangeShapeType="1" noTextEdit="1"/>
          </p:cNvSpPr>
          <p:nvPr/>
        </p:nvSpPr>
        <p:spPr bwMode="auto">
          <a:xfrm>
            <a:off x="468312" y="188912"/>
            <a:ext cx="4967784" cy="50378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Blocos combinatórios</a:t>
            </a:r>
            <a:endParaRPr lang="pt-PT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31075" name="Text Box 3"/>
          <p:cNvSpPr txBox="1">
            <a:spLocks noChangeArrowheads="1"/>
          </p:cNvSpPr>
          <p:nvPr/>
        </p:nvSpPr>
        <p:spPr bwMode="auto">
          <a:xfrm>
            <a:off x="323850" y="915988"/>
            <a:ext cx="830103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u="none" dirty="0" smtClean="0">
                <a:solidFill>
                  <a:srgbClr val="003366"/>
                </a:solidFill>
              </a:rPr>
              <a:t>Com o aumento do número de entradas e saídas em circuitos combinatórios, torna-se impossível descrevê-los com tabelas de verdade e sintetizar a partir deste tipo de especificação. </a:t>
            </a:r>
            <a:endParaRPr lang="en-US" u="none" dirty="0">
              <a:solidFill>
                <a:srgbClr val="003366"/>
              </a:solidFill>
            </a:endParaRPr>
          </a:p>
        </p:txBody>
      </p:sp>
      <p:sp>
        <p:nvSpPr>
          <p:cNvPr id="131076" name="Text Box 4"/>
          <p:cNvSpPr txBox="1">
            <a:spLocks noChangeArrowheads="1"/>
          </p:cNvSpPr>
          <p:nvPr/>
        </p:nvSpPr>
        <p:spPr bwMode="auto">
          <a:xfrm>
            <a:off x="323850" y="1936750"/>
            <a:ext cx="83010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u="none" dirty="0" smtClean="0">
                <a:solidFill>
                  <a:srgbClr val="003366"/>
                </a:solidFill>
              </a:rPr>
              <a:t>Um circuito complicado é concebido como uma coleção de sub-circuitos mais simples, cada um dos quais pode ser projetado individualmente.</a:t>
            </a:r>
            <a:endParaRPr lang="en-US" u="none" dirty="0">
              <a:solidFill>
                <a:srgbClr val="003366"/>
              </a:solidFill>
            </a:endParaRP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323528" y="2708920"/>
            <a:ext cx="83010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u="none" dirty="0" smtClean="0">
                <a:solidFill>
                  <a:srgbClr val="003366"/>
                </a:solidFill>
              </a:rPr>
              <a:t>Na qualidade de sub-circuitos podem ser usados blocos de uso frequente tais como </a:t>
            </a:r>
            <a:r>
              <a:rPr lang="pt-PT" u="none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descodificadores</a:t>
            </a:r>
            <a:r>
              <a:rPr lang="pt-PT" u="none" dirty="0" smtClean="0">
                <a:solidFill>
                  <a:srgbClr val="003366"/>
                </a:solidFill>
              </a:rPr>
              <a:t>, </a:t>
            </a:r>
            <a:r>
              <a:rPr lang="pt-PT" u="none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codificadores </a:t>
            </a:r>
            <a:r>
              <a:rPr lang="pt-PT" u="none" dirty="0" smtClean="0">
                <a:solidFill>
                  <a:srgbClr val="003366"/>
                </a:solidFill>
              </a:rPr>
              <a:t>e </a:t>
            </a:r>
            <a:r>
              <a:rPr lang="pt-PT" u="none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multiplexers</a:t>
            </a:r>
            <a:r>
              <a:rPr lang="pt-PT" u="none" dirty="0" smtClean="0">
                <a:solidFill>
                  <a:srgbClr val="003366"/>
                </a:solidFill>
              </a:rPr>
              <a:t>.</a:t>
            </a:r>
            <a:endParaRPr lang="en-US" u="none" dirty="0">
              <a:solidFill>
                <a:srgbClr val="0033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WordArt 2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2519362" cy="3825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Exercícios</a:t>
            </a:r>
            <a:endParaRPr lang="pt-PT" sz="3600" u="none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2" name="Text Box 51"/>
          <p:cNvSpPr txBox="1">
            <a:spLocks noChangeArrowheads="1"/>
          </p:cNvSpPr>
          <p:nvPr/>
        </p:nvSpPr>
        <p:spPr bwMode="auto">
          <a:xfrm>
            <a:off x="323528" y="980728"/>
            <a:ext cx="792088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u="none" dirty="0" smtClean="0">
                <a:solidFill>
                  <a:srgbClr val="003366"/>
                </a:solidFill>
              </a:rPr>
              <a:t>Implemente a função seguinte usando um bloco AOI e um bloco OAI. Explicite as dimensões mínimas destes blocos.</a:t>
            </a:r>
            <a:endParaRPr lang="en-US" u="none" dirty="0">
              <a:solidFill>
                <a:srgbClr val="003366"/>
              </a:solidFill>
            </a:endParaRPr>
          </a:p>
        </p:txBody>
      </p:sp>
      <p:graphicFrame>
        <p:nvGraphicFramePr>
          <p:cNvPr id="13" name="Object 6"/>
          <p:cNvGraphicFramePr>
            <a:graphicFrameLocks noChangeAspect="1"/>
          </p:cNvGraphicFramePr>
          <p:nvPr/>
        </p:nvGraphicFramePr>
        <p:xfrm>
          <a:off x="1356172" y="1902743"/>
          <a:ext cx="3730625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3" name="Equação" r:id="rId4" imgW="2197080" imgH="228600" progId="Equation.3">
                  <p:embed/>
                </p:oleObj>
              </mc:Choice>
              <mc:Fallback>
                <p:oleObj name="Equação" r:id="rId4" imgW="219708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6172" y="1902743"/>
                        <a:ext cx="3730625" cy="385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1"/>
          <p:cNvSpPr txBox="1">
            <a:spLocks noChangeArrowheads="1"/>
          </p:cNvSpPr>
          <p:nvPr/>
        </p:nvSpPr>
        <p:spPr bwMode="auto">
          <a:xfrm>
            <a:off x="323528" y="2852936"/>
            <a:ext cx="88024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 dirty="0">
                <a:solidFill>
                  <a:srgbClr val="003366"/>
                </a:solidFill>
              </a:rPr>
              <a:t>Implemente a função                               </a:t>
            </a:r>
            <a:r>
              <a:rPr lang="pt-PT" u="none" dirty="0" smtClean="0">
                <a:solidFill>
                  <a:srgbClr val="003366"/>
                </a:solidFill>
              </a:rPr>
              <a:t>com um descodificador 3-to-8 e portas OR</a:t>
            </a:r>
            <a:endParaRPr lang="en-US" u="none" dirty="0">
              <a:solidFill>
                <a:srgbClr val="003366"/>
              </a:solidFill>
            </a:endParaRPr>
          </a:p>
        </p:txBody>
      </p:sp>
      <p:graphicFrame>
        <p:nvGraphicFramePr>
          <p:cNvPr id="6" name="Object 53"/>
          <p:cNvGraphicFramePr>
            <a:graphicFrameLocks noChangeAspect="1"/>
          </p:cNvGraphicFramePr>
          <p:nvPr/>
        </p:nvGraphicFramePr>
        <p:xfrm>
          <a:off x="2555776" y="2852936"/>
          <a:ext cx="1919287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4" name="Equation" r:id="rId6" imgW="1218960" imgH="228600" progId="Equation.3">
                  <p:embed/>
                </p:oleObj>
              </mc:Choice>
              <mc:Fallback>
                <p:oleObj name="Equation" r:id="rId6" imgW="1218960" imgH="22860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2852936"/>
                        <a:ext cx="1919287" cy="360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5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27906" y="3716536"/>
            <a:ext cx="2663825" cy="204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611188" y="1987550"/>
            <a:ext cx="7489825" cy="3889375"/>
            <a:chOff x="385" y="1252"/>
            <a:chExt cx="4718" cy="2450"/>
          </a:xfrm>
        </p:grpSpPr>
        <p:sp>
          <p:nvSpPr>
            <p:cNvPr id="131082" name="Rectangle 10"/>
            <p:cNvSpPr>
              <a:spLocks noChangeArrowheads="1"/>
            </p:cNvSpPr>
            <p:nvPr/>
          </p:nvSpPr>
          <p:spPr bwMode="auto">
            <a:xfrm>
              <a:off x="2137" y="1297"/>
              <a:ext cx="1588" cy="240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pt-PT" u="none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Multiplexer</a:t>
              </a:r>
            </a:p>
            <a:p>
              <a:pPr algn="ctr">
                <a:defRPr/>
              </a:pPr>
              <a:endPara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ctr">
                <a:defRPr/>
              </a:pPr>
              <a:endPara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ctr">
                <a:defRPr/>
              </a:pPr>
              <a:endPara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ctr">
                <a:defRPr/>
              </a:pPr>
              <a:endPara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ctr">
                <a:defRPr/>
              </a:pPr>
              <a:endPara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ctr">
                <a:defRPr/>
              </a:pPr>
              <a:endPara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ctr">
                <a:defRPr/>
              </a:pPr>
              <a:endPara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ctr">
                <a:defRPr/>
              </a:pPr>
              <a:endPara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ctr">
                <a:defRPr/>
              </a:pPr>
              <a:endParaRPr lang="en-US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2536" name="Line 12"/>
            <p:cNvSpPr>
              <a:spLocks noChangeShapeType="1"/>
            </p:cNvSpPr>
            <p:nvPr/>
          </p:nvSpPr>
          <p:spPr bwMode="auto">
            <a:xfrm>
              <a:off x="3725" y="2499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37" name="Text Box 16"/>
            <p:cNvSpPr txBox="1">
              <a:spLocks noChangeArrowheads="1"/>
            </p:cNvSpPr>
            <p:nvPr/>
          </p:nvSpPr>
          <p:spPr bwMode="auto">
            <a:xfrm>
              <a:off x="4241" y="2320"/>
              <a:ext cx="862" cy="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pt-PT" u="none">
                  <a:solidFill>
                    <a:srgbClr val="000066"/>
                  </a:solidFill>
                </a:rPr>
                <a:t>saída de dados</a:t>
              </a:r>
              <a:endParaRPr lang="en-US" u="none">
                <a:solidFill>
                  <a:srgbClr val="000066"/>
                </a:solidFill>
              </a:endParaRPr>
            </a:p>
          </p:txBody>
        </p:sp>
        <p:sp>
          <p:nvSpPr>
            <p:cNvPr id="22538" name="Line 17"/>
            <p:cNvSpPr>
              <a:spLocks noChangeShapeType="1"/>
            </p:cNvSpPr>
            <p:nvPr/>
          </p:nvSpPr>
          <p:spPr bwMode="auto">
            <a:xfrm>
              <a:off x="1593" y="2385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39" name="Line 18"/>
            <p:cNvSpPr>
              <a:spLocks noChangeShapeType="1"/>
            </p:cNvSpPr>
            <p:nvPr/>
          </p:nvSpPr>
          <p:spPr bwMode="auto">
            <a:xfrm>
              <a:off x="1593" y="2852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0" name="Line 19"/>
            <p:cNvSpPr>
              <a:spLocks noChangeShapeType="1"/>
            </p:cNvSpPr>
            <p:nvPr/>
          </p:nvSpPr>
          <p:spPr bwMode="auto">
            <a:xfrm>
              <a:off x="1729" y="2624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1" name="AutoShape 20"/>
            <p:cNvSpPr>
              <a:spLocks/>
            </p:cNvSpPr>
            <p:nvPr/>
          </p:nvSpPr>
          <p:spPr bwMode="auto">
            <a:xfrm flipH="1">
              <a:off x="1366" y="1978"/>
              <a:ext cx="227" cy="1043"/>
            </a:xfrm>
            <a:prstGeom prst="rightBrace">
              <a:avLst>
                <a:gd name="adj1" fmla="val 3828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2" name="Text Box 21"/>
            <p:cNvSpPr txBox="1">
              <a:spLocks noChangeArrowheads="1"/>
            </p:cNvSpPr>
            <p:nvPr/>
          </p:nvSpPr>
          <p:spPr bwMode="auto">
            <a:xfrm>
              <a:off x="385" y="2249"/>
              <a:ext cx="996" cy="4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pt-PT" i="1" u="none">
                  <a:solidFill>
                    <a:srgbClr val="A50021"/>
                  </a:solidFill>
                </a:rPr>
                <a:t>n</a:t>
              </a:r>
              <a:r>
                <a:rPr lang="pt-PT" u="none">
                  <a:solidFill>
                    <a:srgbClr val="000066"/>
                  </a:solidFill>
                </a:rPr>
                <a:t> entradas de dados de </a:t>
              </a:r>
              <a:r>
                <a:rPr lang="pt-PT" i="1" u="none">
                  <a:solidFill>
                    <a:srgbClr val="A50021"/>
                  </a:solidFill>
                </a:rPr>
                <a:t>b</a:t>
              </a:r>
              <a:r>
                <a:rPr lang="pt-PT" i="1" u="none">
                  <a:solidFill>
                    <a:srgbClr val="000066"/>
                  </a:solidFill>
                </a:rPr>
                <a:t> bits cada</a:t>
              </a:r>
              <a:endParaRPr lang="en-US" u="none">
                <a:solidFill>
                  <a:srgbClr val="000066"/>
                </a:solidFill>
              </a:endParaRPr>
            </a:p>
          </p:txBody>
        </p:sp>
        <p:sp>
          <p:nvSpPr>
            <p:cNvPr id="22543" name="Line 22"/>
            <p:cNvSpPr>
              <a:spLocks noChangeShapeType="1"/>
            </p:cNvSpPr>
            <p:nvPr/>
          </p:nvSpPr>
          <p:spPr bwMode="auto">
            <a:xfrm>
              <a:off x="1593" y="3475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4" name="Text Box 25"/>
            <p:cNvSpPr txBox="1">
              <a:spLocks noChangeArrowheads="1"/>
            </p:cNvSpPr>
            <p:nvPr/>
          </p:nvSpPr>
          <p:spPr bwMode="auto">
            <a:xfrm>
              <a:off x="476" y="3276"/>
              <a:ext cx="950" cy="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pt-PT" i="1" u="none">
                  <a:solidFill>
                    <a:srgbClr val="A50021"/>
                  </a:solidFill>
                </a:rPr>
                <a:t>s</a:t>
              </a:r>
              <a:r>
                <a:rPr lang="pt-PT" i="1" u="none">
                  <a:solidFill>
                    <a:srgbClr val="000066"/>
                  </a:solidFill>
                </a:rPr>
                <a:t> </a:t>
              </a:r>
              <a:r>
                <a:rPr lang="pt-PT" u="none">
                  <a:solidFill>
                    <a:srgbClr val="000066"/>
                  </a:solidFill>
                </a:rPr>
                <a:t>entradas de controlo</a:t>
              </a:r>
              <a:endParaRPr lang="en-US" u="none">
                <a:solidFill>
                  <a:srgbClr val="000066"/>
                </a:solidFill>
              </a:endParaRPr>
            </a:p>
          </p:txBody>
        </p:sp>
        <p:sp>
          <p:nvSpPr>
            <p:cNvPr id="22545" name="Line 28"/>
            <p:cNvSpPr>
              <a:spLocks noChangeShapeType="1"/>
            </p:cNvSpPr>
            <p:nvPr/>
          </p:nvSpPr>
          <p:spPr bwMode="auto">
            <a:xfrm>
              <a:off x="1593" y="1478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6" name="Text Box 31"/>
            <p:cNvSpPr txBox="1">
              <a:spLocks noChangeArrowheads="1"/>
            </p:cNvSpPr>
            <p:nvPr/>
          </p:nvSpPr>
          <p:spPr bwMode="auto">
            <a:xfrm>
              <a:off x="433" y="1252"/>
              <a:ext cx="950" cy="4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pt-PT" u="none" dirty="0">
                  <a:solidFill>
                    <a:srgbClr val="000066"/>
                  </a:solidFill>
                </a:rPr>
                <a:t>entrada de </a:t>
              </a:r>
              <a:r>
                <a:rPr lang="pt-PT" u="none" dirty="0" smtClean="0">
                  <a:solidFill>
                    <a:srgbClr val="000066"/>
                  </a:solidFill>
                </a:rPr>
                <a:t>ativação </a:t>
              </a:r>
              <a:r>
                <a:rPr lang="pt-PT" u="none" dirty="0">
                  <a:solidFill>
                    <a:srgbClr val="000066"/>
                  </a:solidFill>
                </a:rPr>
                <a:t>(</a:t>
              </a:r>
              <a:r>
                <a:rPr lang="pt-PT" i="1" u="none" dirty="0" err="1">
                  <a:solidFill>
                    <a:srgbClr val="000066"/>
                  </a:solidFill>
                </a:rPr>
                <a:t>enable</a:t>
              </a:r>
              <a:r>
                <a:rPr lang="pt-PT" u="none" dirty="0">
                  <a:solidFill>
                    <a:srgbClr val="000066"/>
                  </a:solidFill>
                </a:rPr>
                <a:t>)</a:t>
              </a:r>
              <a:endParaRPr lang="en-US" u="none" dirty="0">
                <a:solidFill>
                  <a:srgbClr val="000066"/>
                </a:solidFill>
              </a:endParaRPr>
            </a:p>
          </p:txBody>
        </p:sp>
        <p:sp>
          <p:nvSpPr>
            <p:cNvPr id="22547" name="Line 33"/>
            <p:cNvSpPr>
              <a:spLocks noChangeShapeType="1"/>
            </p:cNvSpPr>
            <p:nvPr/>
          </p:nvSpPr>
          <p:spPr bwMode="auto">
            <a:xfrm flipH="1">
              <a:off x="1746" y="2308"/>
              <a:ext cx="13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8" name="Text Box 34"/>
            <p:cNvSpPr txBox="1">
              <a:spLocks noChangeArrowheads="1"/>
            </p:cNvSpPr>
            <p:nvPr/>
          </p:nvSpPr>
          <p:spPr bwMode="auto">
            <a:xfrm>
              <a:off x="1688" y="217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i="1" u="none"/>
                <a:t>b</a:t>
              </a:r>
              <a:endParaRPr lang="en-US" i="1" u="none"/>
            </a:p>
          </p:txBody>
        </p:sp>
        <p:sp>
          <p:nvSpPr>
            <p:cNvPr id="22549" name="Line 35"/>
            <p:cNvSpPr>
              <a:spLocks noChangeShapeType="1"/>
            </p:cNvSpPr>
            <p:nvPr/>
          </p:nvSpPr>
          <p:spPr bwMode="auto">
            <a:xfrm flipH="1">
              <a:off x="1759" y="2794"/>
              <a:ext cx="13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0" name="Text Box 36"/>
            <p:cNvSpPr txBox="1">
              <a:spLocks noChangeArrowheads="1"/>
            </p:cNvSpPr>
            <p:nvPr/>
          </p:nvSpPr>
          <p:spPr bwMode="auto">
            <a:xfrm>
              <a:off x="1701" y="265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i="1" u="none"/>
                <a:t>b</a:t>
              </a:r>
              <a:endParaRPr lang="en-US" i="1" u="none"/>
            </a:p>
          </p:txBody>
        </p:sp>
        <p:sp>
          <p:nvSpPr>
            <p:cNvPr id="22551" name="Line 37"/>
            <p:cNvSpPr>
              <a:spLocks noChangeShapeType="1"/>
            </p:cNvSpPr>
            <p:nvPr/>
          </p:nvSpPr>
          <p:spPr bwMode="auto">
            <a:xfrm>
              <a:off x="1596" y="2100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2" name="Line 38"/>
            <p:cNvSpPr>
              <a:spLocks noChangeShapeType="1"/>
            </p:cNvSpPr>
            <p:nvPr/>
          </p:nvSpPr>
          <p:spPr bwMode="auto">
            <a:xfrm flipH="1">
              <a:off x="1763" y="2023"/>
              <a:ext cx="13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3" name="Text Box 39"/>
            <p:cNvSpPr txBox="1">
              <a:spLocks noChangeArrowheads="1"/>
            </p:cNvSpPr>
            <p:nvPr/>
          </p:nvSpPr>
          <p:spPr bwMode="auto">
            <a:xfrm>
              <a:off x="1705" y="188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i="1" u="none"/>
                <a:t>b</a:t>
              </a:r>
              <a:endParaRPr lang="en-US" i="1" u="none"/>
            </a:p>
          </p:txBody>
        </p:sp>
        <p:sp>
          <p:nvSpPr>
            <p:cNvPr id="22554" name="Line 41"/>
            <p:cNvSpPr>
              <a:spLocks noChangeShapeType="1"/>
            </p:cNvSpPr>
            <p:nvPr/>
          </p:nvSpPr>
          <p:spPr bwMode="auto">
            <a:xfrm flipH="1">
              <a:off x="3953" y="2433"/>
              <a:ext cx="13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5" name="Text Box 42"/>
            <p:cNvSpPr txBox="1">
              <a:spLocks noChangeArrowheads="1"/>
            </p:cNvSpPr>
            <p:nvPr/>
          </p:nvSpPr>
          <p:spPr bwMode="auto">
            <a:xfrm>
              <a:off x="3895" y="229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i="1" u="none"/>
                <a:t>b</a:t>
              </a:r>
              <a:endParaRPr lang="en-US" i="1" u="none"/>
            </a:p>
          </p:txBody>
        </p:sp>
        <p:sp>
          <p:nvSpPr>
            <p:cNvPr id="22556" name="Text Box 44"/>
            <p:cNvSpPr txBox="1">
              <a:spLocks noChangeArrowheads="1"/>
            </p:cNvSpPr>
            <p:nvPr/>
          </p:nvSpPr>
          <p:spPr bwMode="auto">
            <a:xfrm>
              <a:off x="2116" y="1370"/>
              <a:ext cx="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u="none">
                  <a:solidFill>
                    <a:srgbClr val="663300"/>
                  </a:solidFill>
                </a:rPr>
                <a:t>EN</a:t>
              </a:r>
            </a:p>
          </p:txBody>
        </p:sp>
        <p:sp>
          <p:nvSpPr>
            <p:cNvPr id="22557" name="Line 46"/>
            <p:cNvSpPr>
              <a:spLocks noChangeShapeType="1"/>
            </p:cNvSpPr>
            <p:nvPr/>
          </p:nvSpPr>
          <p:spPr bwMode="auto">
            <a:xfrm flipH="1">
              <a:off x="1759" y="3397"/>
              <a:ext cx="13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8" name="Text Box 47"/>
            <p:cNvSpPr txBox="1">
              <a:spLocks noChangeArrowheads="1"/>
            </p:cNvSpPr>
            <p:nvPr/>
          </p:nvSpPr>
          <p:spPr bwMode="auto">
            <a:xfrm>
              <a:off x="1701" y="326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i="1" u="none"/>
                <a:t>s</a:t>
              </a:r>
              <a:endParaRPr lang="en-US" i="1" u="none"/>
            </a:p>
          </p:txBody>
        </p:sp>
        <p:sp>
          <p:nvSpPr>
            <p:cNvPr id="22559" name="Text Box 48"/>
            <p:cNvSpPr txBox="1">
              <a:spLocks noChangeArrowheads="1"/>
            </p:cNvSpPr>
            <p:nvPr/>
          </p:nvSpPr>
          <p:spPr bwMode="auto">
            <a:xfrm>
              <a:off x="2117" y="1974"/>
              <a:ext cx="27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u="none">
                  <a:solidFill>
                    <a:srgbClr val="663300"/>
                  </a:solidFill>
                </a:rPr>
                <a:t>D</a:t>
              </a:r>
              <a:r>
                <a:rPr lang="pt-PT" u="none" baseline="-25000">
                  <a:solidFill>
                    <a:srgbClr val="663300"/>
                  </a:solidFill>
                </a:rPr>
                <a:t>0</a:t>
              </a:r>
            </a:p>
          </p:txBody>
        </p:sp>
        <p:sp>
          <p:nvSpPr>
            <p:cNvPr id="22560" name="Text Box 49"/>
            <p:cNvSpPr txBox="1">
              <a:spLocks noChangeArrowheads="1"/>
            </p:cNvSpPr>
            <p:nvPr/>
          </p:nvSpPr>
          <p:spPr bwMode="auto">
            <a:xfrm>
              <a:off x="2131" y="2258"/>
              <a:ext cx="27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u="none">
                  <a:solidFill>
                    <a:srgbClr val="663300"/>
                  </a:solidFill>
                </a:rPr>
                <a:t>D</a:t>
              </a:r>
              <a:r>
                <a:rPr lang="pt-PT" u="none" baseline="-25000">
                  <a:solidFill>
                    <a:srgbClr val="663300"/>
                  </a:solidFill>
                </a:rPr>
                <a:t>1</a:t>
              </a:r>
            </a:p>
          </p:txBody>
        </p:sp>
        <p:sp>
          <p:nvSpPr>
            <p:cNvPr id="22561" name="Text Box 50"/>
            <p:cNvSpPr txBox="1">
              <a:spLocks noChangeArrowheads="1"/>
            </p:cNvSpPr>
            <p:nvPr/>
          </p:nvSpPr>
          <p:spPr bwMode="auto">
            <a:xfrm>
              <a:off x="2144" y="2449"/>
              <a:ext cx="2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u="none">
                  <a:solidFill>
                    <a:srgbClr val="663300"/>
                  </a:solidFill>
                </a:rPr>
                <a:t>...</a:t>
              </a:r>
            </a:p>
          </p:txBody>
        </p:sp>
        <p:sp>
          <p:nvSpPr>
            <p:cNvPr id="22562" name="Text Box 51"/>
            <p:cNvSpPr txBox="1">
              <a:spLocks noChangeArrowheads="1"/>
            </p:cNvSpPr>
            <p:nvPr/>
          </p:nvSpPr>
          <p:spPr bwMode="auto">
            <a:xfrm>
              <a:off x="2123" y="2725"/>
              <a:ext cx="35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u="none">
                  <a:solidFill>
                    <a:srgbClr val="663300"/>
                  </a:solidFill>
                </a:rPr>
                <a:t>D</a:t>
              </a:r>
              <a:r>
                <a:rPr lang="pt-PT" u="none" baseline="-25000">
                  <a:solidFill>
                    <a:srgbClr val="663300"/>
                  </a:solidFill>
                </a:rPr>
                <a:t>n-1</a:t>
              </a:r>
            </a:p>
          </p:txBody>
        </p:sp>
        <p:sp>
          <p:nvSpPr>
            <p:cNvPr id="22563" name="Text Box 52"/>
            <p:cNvSpPr txBox="1">
              <a:spLocks noChangeArrowheads="1"/>
            </p:cNvSpPr>
            <p:nvPr/>
          </p:nvSpPr>
          <p:spPr bwMode="auto">
            <a:xfrm>
              <a:off x="2130" y="3346"/>
              <a:ext cx="3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u="none">
                  <a:solidFill>
                    <a:srgbClr val="663300"/>
                  </a:solidFill>
                </a:rPr>
                <a:t>SEL</a:t>
              </a:r>
            </a:p>
          </p:txBody>
        </p:sp>
        <p:sp>
          <p:nvSpPr>
            <p:cNvPr id="22564" name="Text Box 53"/>
            <p:cNvSpPr txBox="1">
              <a:spLocks noChangeArrowheads="1"/>
            </p:cNvSpPr>
            <p:nvPr/>
          </p:nvSpPr>
          <p:spPr bwMode="auto">
            <a:xfrm>
              <a:off x="3530" y="2383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u="none">
                  <a:solidFill>
                    <a:srgbClr val="663300"/>
                  </a:solidFill>
                </a:rPr>
                <a:t>Y</a:t>
              </a:r>
            </a:p>
          </p:txBody>
        </p:sp>
      </p:grpSp>
      <p:sp>
        <p:nvSpPr>
          <p:cNvPr id="131074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3671887" cy="503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en-US" sz="3600" u="none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Multiplexers</a:t>
            </a:r>
          </a:p>
        </p:txBody>
      </p:sp>
      <p:sp>
        <p:nvSpPr>
          <p:cNvPr id="131080" name="Text Box 8"/>
          <p:cNvSpPr txBox="1">
            <a:spLocks noChangeArrowheads="1"/>
          </p:cNvSpPr>
          <p:nvPr/>
        </p:nvSpPr>
        <p:spPr bwMode="auto">
          <a:xfrm>
            <a:off x="395288" y="836613"/>
            <a:ext cx="84455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pt-PT" u="none" dirty="0">
                <a:solidFill>
                  <a:srgbClr val="000066"/>
                </a:solidFill>
              </a:rPr>
              <a:t>Um </a:t>
            </a:r>
            <a:r>
              <a:rPr lang="pt-PT" u="none" dirty="0" err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multiplexer</a:t>
            </a:r>
            <a:r>
              <a:rPr lang="pt-PT" u="none" dirty="0">
                <a:solidFill>
                  <a:srgbClr val="000066"/>
                </a:solidFill>
              </a:rPr>
              <a:t> encaminha dados de uma das </a:t>
            </a:r>
            <a:r>
              <a:rPr lang="pt-PT" i="1" u="none" dirty="0">
                <a:solidFill>
                  <a:srgbClr val="A50021"/>
                </a:solidFill>
              </a:rPr>
              <a:t>n</a:t>
            </a:r>
            <a:r>
              <a:rPr lang="pt-PT" i="1" u="none" dirty="0">
                <a:solidFill>
                  <a:srgbClr val="000066"/>
                </a:solidFill>
              </a:rPr>
              <a:t> </a:t>
            </a:r>
            <a:r>
              <a:rPr lang="pt-PT" u="none" dirty="0">
                <a:solidFill>
                  <a:srgbClr val="000066"/>
                </a:solidFill>
              </a:rPr>
              <a:t>fontes para a única saída. A fonte é </a:t>
            </a:r>
            <a:r>
              <a:rPr lang="pt-PT" u="none" dirty="0" smtClean="0">
                <a:solidFill>
                  <a:srgbClr val="000066"/>
                </a:solidFill>
              </a:rPr>
              <a:t>selecionada </a:t>
            </a:r>
            <a:r>
              <a:rPr lang="pt-PT" u="none" dirty="0">
                <a:solidFill>
                  <a:srgbClr val="000066"/>
                </a:solidFill>
              </a:rPr>
              <a:t>com base em </a:t>
            </a:r>
            <a:r>
              <a:rPr lang="pt-PT" u="none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s= </a:t>
            </a:r>
            <a:r>
              <a:rPr lang="pt-PT" u="none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log</a:t>
            </a:r>
            <a:r>
              <a:rPr lang="pt-PT" u="none" baseline="-25000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2</a:t>
            </a:r>
            <a:r>
              <a:rPr lang="pt-PT" u="none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(n)</a:t>
            </a:r>
            <a:r>
              <a:rPr lang="pt-PT" u="none" dirty="0">
                <a:solidFill>
                  <a:srgbClr val="000066"/>
                </a:solidFill>
              </a:rPr>
              <a:t>  entradas de controlo. </a:t>
            </a:r>
          </a:p>
        </p:txBody>
      </p:sp>
      <p:sp>
        <p:nvSpPr>
          <p:cNvPr id="131099" name="AutoShape 27"/>
          <p:cNvSpPr>
            <a:spLocks noChangeArrowheads="1"/>
          </p:cNvSpPr>
          <p:nvPr/>
        </p:nvSpPr>
        <p:spPr bwMode="auto">
          <a:xfrm rot="496291">
            <a:off x="3922713" y="3641725"/>
            <a:ext cx="1544637" cy="503238"/>
          </a:xfrm>
          <a:custGeom>
            <a:avLst/>
            <a:gdLst>
              <a:gd name="T0" fmla="*/ 1158478 w 21600"/>
              <a:gd name="T1" fmla="*/ 0 h 21600"/>
              <a:gd name="T2" fmla="*/ 0 w 21600"/>
              <a:gd name="T3" fmla="*/ 251619 h 21600"/>
              <a:gd name="T4" fmla="*/ 1158478 w 21600"/>
              <a:gd name="T5" fmla="*/ 503238 h 21600"/>
              <a:gd name="T6" fmla="*/ 1544637 w 21600"/>
              <a:gd name="T7" fmla="*/ 251619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4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1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1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1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1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80" grpId="0"/>
      <p:bldP spid="13109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4967287" cy="503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en-US" sz="3600" u="none" kern="10" dirty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Multiplexers (cont.)</a:t>
            </a:r>
          </a:p>
        </p:txBody>
      </p:sp>
      <p:sp>
        <p:nvSpPr>
          <p:cNvPr id="132099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445500" cy="74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pt-PT" u="none">
                <a:solidFill>
                  <a:srgbClr val="000066"/>
                </a:solidFill>
              </a:rPr>
              <a:t>Equação de saída de um multiplexer n:1:</a:t>
            </a:r>
          </a:p>
          <a:p>
            <a:pPr>
              <a:lnSpc>
                <a:spcPct val="110000"/>
              </a:lnSpc>
            </a:pPr>
            <a:r>
              <a:rPr lang="pt-PT" sz="1600" u="none">
                <a:solidFill>
                  <a:srgbClr val="000066"/>
                </a:solidFill>
              </a:rPr>
              <a:t>(</a:t>
            </a:r>
            <a:r>
              <a:rPr lang="pt-PT" sz="1600" u="none">
                <a:solidFill>
                  <a:srgbClr val="A50021"/>
                </a:solidFill>
              </a:rPr>
              <a:t>m</a:t>
            </a:r>
            <a:r>
              <a:rPr lang="pt-PT" sz="1600" u="none" baseline="-25000">
                <a:solidFill>
                  <a:srgbClr val="A50021"/>
                </a:solidFill>
              </a:rPr>
              <a:t>j</a:t>
            </a:r>
            <a:r>
              <a:rPr lang="pt-PT" sz="1600" u="none">
                <a:solidFill>
                  <a:srgbClr val="000066"/>
                </a:solidFill>
              </a:rPr>
              <a:t> – termo mínimo j das entradas de controlo)</a:t>
            </a:r>
          </a:p>
        </p:txBody>
      </p:sp>
      <p:sp>
        <p:nvSpPr>
          <p:cNvPr id="132100" name="Text Box 4"/>
          <p:cNvSpPr txBox="1">
            <a:spLocks noChangeArrowheads="1"/>
          </p:cNvSpPr>
          <p:nvPr/>
        </p:nvSpPr>
        <p:spPr bwMode="auto">
          <a:xfrm>
            <a:off x="490538" y="1909763"/>
            <a:ext cx="11382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solidFill>
                  <a:srgbClr val="A50021"/>
                </a:solidFill>
                <a:latin typeface="Comic Sans MS" pitchFamily="66" charset="0"/>
              </a:rPr>
              <a:t>Exemplo:</a:t>
            </a:r>
            <a:endParaRPr lang="en-US" u="none">
              <a:solidFill>
                <a:srgbClr val="A50021"/>
              </a:solidFill>
              <a:latin typeface="Comic Sans MS" pitchFamily="66" charset="0"/>
            </a:endParaRPr>
          </a:p>
        </p:txBody>
      </p:sp>
      <p:sp>
        <p:nvSpPr>
          <p:cNvPr id="132101" name="Text Box 5"/>
          <p:cNvSpPr txBox="1">
            <a:spLocks noChangeArrowheads="1"/>
          </p:cNvSpPr>
          <p:nvPr/>
        </p:nvSpPr>
        <p:spPr bwMode="auto">
          <a:xfrm>
            <a:off x="1714500" y="1909763"/>
            <a:ext cx="18653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latin typeface="Comic Sans MS" pitchFamily="66" charset="0"/>
              </a:rPr>
              <a:t>Multiplexer 2:1:</a:t>
            </a:r>
            <a:endParaRPr lang="en-US" u="none">
              <a:latin typeface="Comic Sans MS" pitchFamily="66" charset="0"/>
            </a:endParaRPr>
          </a:p>
        </p:txBody>
      </p:sp>
      <p:graphicFrame>
        <p:nvGraphicFramePr>
          <p:cNvPr id="132102" name="Object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634163" y="2133600"/>
          <a:ext cx="1393825" cy="147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36" name="Presentation" r:id="rId5" imgW="4571851" imgH="3429131" progId="PowerPoint.Show.8">
                  <p:embed/>
                </p:oleObj>
              </mc:Choice>
              <mc:Fallback>
                <p:oleObj name="Presentation" r:id="rId5" imgW="4571851" imgH="3429131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8111" t="28345" r="51183" b="28345"/>
                      <a:stretch>
                        <a:fillRect/>
                      </a:stretch>
                    </p:blipFill>
                    <p:spPr bwMode="auto">
                      <a:xfrm>
                        <a:off x="6634163" y="2133600"/>
                        <a:ext cx="1393825" cy="1476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4" name="Object 8"/>
          <p:cNvGraphicFramePr>
            <a:graphicFrameLocks noChangeAspect="1"/>
          </p:cNvGraphicFramePr>
          <p:nvPr/>
        </p:nvGraphicFramePr>
        <p:xfrm>
          <a:off x="611188" y="2492375"/>
          <a:ext cx="2432050" cy="244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37" name="Document" r:id="rId8" imgW="6211080" imgH="4067280" progId="Word.Document.8">
                  <p:embed/>
                </p:oleObj>
              </mc:Choice>
              <mc:Fallback>
                <p:oleObj name="Document" r:id="rId8" imgW="6211080" imgH="4067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694" r="52165" b="39830"/>
                      <a:stretch>
                        <a:fillRect/>
                      </a:stretch>
                    </p:blipFill>
                    <p:spPr bwMode="auto">
                      <a:xfrm>
                        <a:off x="611188" y="2492375"/>
                        <a:ext cx="2432050" cy="2449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6" name="Object 10"/>
          <p:cNvGraphicFramePr>
            <a:graphicFrameLocks noChangeAspect="1"/>
          </p:cNvGraphicFramePr>
          <p:nvPr/>
        </p:nvGraphicFramePr>
        <p:xfrm>
          <a:off x="3995738" y="5445125"/>
          <a:ext cx="309562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38" name="Equation" r:id="rId10" imgW="2044440" imgH="215640" progId="Equation.3">
                  <p:embed/>
                </p:oleObj>
              </mc:Choice>
              <mc:Fallback>
                <p:oleObj name="Equation" r:id="rId10" imgW="20444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5445125"/>
                        <a:ext cx="3095625" cy="32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10" name="Object 14"/>
          <p:cNvGraphicFramePr>
            <a:graphicFrameLocks noChangeAspect="1"/>
          </p:cNvGraphicFramePr>
          <p:nvPr/>
        </p:nvGraphicFramePr>
        <p:xfrm>
          <a:off x="5184775" y="836613"/>
          <a:ext cx="2195513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39" name="Equation" r:id="rId12" imgW="1307880" imgH="444240" progId="Equation.3">
                  <p:embed/>
                </p:oleObj>
              </mc:Choice>
              <mc:Fallback>
                <p:oleObj name="Equation" r:id="rId12" imgW="13078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4775" y="836613"/>
                        <a:ext cx="2195513" cy="744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2112" name="Picture 16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995738" y="2492375"/>
            <a:ext cx="3040062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32113" name="Object 17"/>
          <p:cNvGraphicFramePr>
            <a:graphicFrameLocks noChangeAspect="1"/>
          </p:cNvGraphicFramePr>
          <p:nvPr/>
        </p:nvGraphicFramePr>
        <p:xfrm>
          <a:off x="971550" y="5013325"/>
          <a:ext cx="1531938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40" name="Document" r:id="rId16" imgW="6211080" imgH="4067280" progId="Word.Document.8">
                  <p:embed/>
                </p:oleObj>
              </mc:Choice>
              <mc:Fallback>
                <p:oleObj name="Document" r:id="rId16" imgW="6211080" imgH="4067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694" r="66655" b="75235"/>
                      <a:stretch>
                        <a:fillRect/>
                      </a:stretch>
                    </p:blipFill>
                    <p:spPr bwMode="auto">
                      <a:xfrm>
                        <a:off x="971550" y="5013325"/>
                        <a:ext cx="1531938" cy="1006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223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2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2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2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2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2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8" dur="2000"/>
                                        <p:tgtEl>
                                          <p:spTgt spid="132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3" dur="2000"/>
                                        <p:tgtEl>
                                          <p:spTgt spid="132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2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2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900" decel="100000" fill="hold"/>
                                        <p:tgtEl>
                                          <p:spTgt spid="132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2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32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9" grpId="0"/>
      <p:bldP spid="132100" grpId="0"/>
      <p:bldP spid="13210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6191250" cy="503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dirty="0" err="1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Multiplexers</a:t>
            </a: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 comerciais</a:t>
            </a:r>
            <a:endParaRPr lang="pt-PT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33125" name="Text Box 5"/>
          <p:cNvSpPr txBox="1">
            <a:spLocks noChangeArrowheads="1"/>
          </p:cNvSpPr>
          <p:nvPr/>
        </p:nvSpPr>
        <p:spPr bwMode="auto">
          <a:xfrm>
            <a:off x="509588" y="901700"/>
            <a:ext cx="3117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74x153</a:t>
            </a:r>
            <a:r>
              <a:rPr lang="pt-PT" u="none">
                <a:solidFill>
                  <a:srgbClr val="000066"/>
                </a:solidFill>
              </a:rPr>
              <a:t> - multiplexer 4:1 dual</a:t>
            </a:r>
            <a:endParaRPr lang="en-US" u="none">
              <a:solidFill>
                <a:srgbClr val="000066"/>
              </a:solidFill>
            </a:endParaRPr>
          </a:p>
        </p:txBody>
      </p:sp>
      <p:sp>
        <p:nvSpPr>
          <p:cNvPr id="133129" name="Text Box 9"/>
          <p:cNvSpPr txBox="1">
            <a:spLocks noChangeArrowheads="1"/>
          </p:cNvSpPr>
          <p:nvPr/>
        </p:nvSpPr>
        <p:spPr bwMode="auto">
          <a:xfrm>
            <a:off x="4572000" y="3744913"/>
            <a:ext cx="3549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74x157</a:t>
            </a:r>
            <a:r>
              <a:rPr lang="pt-PT" u="none">
                <a:solidFill>
                  <a:srgbClr val="000066"/>
                </a:solidFill>
              </a:rPr>
              <a:t> - multiplexer 2:1 de 4 bits</a:t>
            </a:r>
            <a:endParaRPr lang="en-US" u="none">
              <a:solidFill>
                <a:srgbClr val="000066"/>
              </a:solidFill>
            </a:endParaRPr>
          </a:p>
        </p:txBody>
      </p:sp>
      <p:pic>
        <p:nvPicPr>
          <p:cNvPr id="133131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1913" y="1196975"/>
            <a:ext cx="1222375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33132" name="Object 12"/>
          <p:cNvGraphicFramePr>
            <a:graphicFrameLocks noChangeAspect="1"/>
          </p:cNvGraphicFramePr>
          <p:nvPr/>
        </p:nvGraphicFramePr>
        <p:xfrm>
          <a:off x="684213" y="3502025"/>
          <a:ext cx="3044825" cy="266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89" name="Document" r:id="rId6" imgW="6211080" imgH="4067280" progId="Word.Document.8">
                  <p:embed/>
                </p:oleObj>
              </mc:Choice>
              <mc:Fallback>
                <p:oleObj name="Document" r:id="rId6" imgW="6211080" imgH="4067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0432" r="40573" b="34520"/>
                      <a:stretch>
                        <a:fillRect/>
                      </a:stretch>
                    </p:blipFill>
                    <p:spPr bwMode="auto">
                      <a:xfrm>
                        <a:off x="684213" y="3502025"/>
                        <a:ext cx="3044825" cy="2663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3133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500563" y="4105275"/>
            <a:ext cx="1119187" cy="198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33134" name="Object 14"/>
          <p:cNvGraphicFramePr>
            <a:graphicFrameLocks noChangeAspect="1"/>
          </p:cNvGraphicFramePr>
          <p:nvPr/>
        </p:nvGraphicFramePr>
        <p:xfrm>
          <a:off x="5724525" y="4546600"/>
          <a:ext cx="3043238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90" name="Document" r:id="rId10" imgW="6211080" imgH="4067280" progId="Word.Document.8">
                  <p:embed/>
                </p:oleObj>
              </mc:Choice>
              <mc:Fallback>
                <p:oleObj name="Document" r:id="rId10" imgW="6211080" imgH="4067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0432" r="40573" b="79660"/>
                      <a:stretch>
                        <a:fillRect/>
                      </a:stretch>
                    </p:blipFill>
                    <p:spPr bwMode="auto">
                      <a:xfrm>
                        <a:off x="5724525" y="4546600"/>
                        <a:ext cx="3043238" cy="827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35" name="Object 15"/>
          <p:cNvGraphicFramePr>
            <a:graphicFrameLocks noChangeAspect="1"/>
          </p:cNvGraphicFramePr>
          <p:nvPr/>
        </p:nvGraphicFramePr>
        <p:xfrm>
          <a:off x="5729288" y="1412875"/>
          <a:ext cx="3403600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91" name="Document" r:id="rId13" imgW="6211080" imgH="4067280" progId="Word.Document.8">
                  <p:embed/>
                </p:oleObj>
              </mc:Choice>
              <mc:Fallback>
                <p:oleObj name="Document" r:id="rId13" imgW="6211080" imgH="4067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0432" r="34776" b="50452"/>
                      <a:stretch>
                        <a:fillRect/>
                      </a:stretch>
                    </p:blipFill>
                    <p:spPr bwMode="auto">
                      <a:xfrm>
                        <a:off x="5729288" y="1412875"/>
                        <a:ext cx="3403600" cy="2016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36" name="Text Box 16"/>
          <p:cNvSpPr txBox="1">
            <a:spLocks noChangeArrowheads="1"/>
          </p:cNvSpPr>
          <p:nvPr/>
        </p:nvSpPr>
        <p:spPr bwMode="auto">
          <a:xfrm>
            <a:off x="4546600" y="908050"/>
            <a:ext cx="3435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74x151</a:t>
            </a:r>
            <a:r>
              <a:rPr lang="pt-PT" u="none">
                <a:solidFill>
                  <a:srgbClr val="000066"/>
                </a:solidFill>
              </a:rPr>
              <a:t> - multiplexer 8:1 de 1 bit</a:t>
            </a:r>
            <a:endParaRPr lang="en-US" u="none">
              <a:solidFill>
                <a:srgbClr val="000066"/>
              </a:solidFill>
            </a:endParaRPr>
          </a:p>
        </p:txBody>
      </p:sp>
      <p:pic>
        <p:nvPicPr>
          <p:cNvPr id="133137" name="Picture 17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4500563" y="1384300"/>
            <a:ext cx="1176337" cy="204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51764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3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2000"/>
                                        <p:tgtEl>
                                          <p:spTgt spid="133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3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0" dur="2000"/>
                                        <p:tgtEl>
                                          <p:spTgt spid="133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33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4" dur="2000"/>
                                        <p:tgtEl>
                                          <p:spTgt spid="133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5" grpId="0"/>
      <p:bldP spid="133129" grpId="0"/>
      <p:bldP spid="13313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6119812" cy="503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Multiplexers em cascata</a:t>
            </a:r>
            <a:endParaRPr lang="pt-PT" sz="3600" u="none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34147" name="Text Box 3"/>
          <p:cNvSpPr txBox="1">
            <a:spLocks noChangeArrowheads="1"/>
          </p:cNvSpPr>
          <p:nvPr/>
        </p:nvSpPr>
        <p:spPr bwMode="auto">
          <a:xfrm>
            <a:off x="468313" y="908050"/>
            <a:ext cx="85677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 dirty="0">
                <a:solidFill>
                  <a:srgbClr val="000066"/>
                </a:solidFill>
              </a:rPr>
              <a:t>Multiplexers maiores podem ser implementados colocando multiplexers mais pequenos em cascata.</a:t>
            </a:r>
            <a:endParaRPr lang="en-US" u="none" dirty="0">
              <a:solidFill>
                <a:srgbClr val="000066"/>
              </a:solidFill>
            </a:endParaRPr>
          </a:p>
        </p:txBody>
      </p:sp>
      <p:sp>
        <p:nvSpPr>
          <p:cNvPr id="134148" name="Text Box 4"/>
          <p:cNvSpPr txBox="1">
            <a:spLocks noChangeArrowheads="1"/>
          </p:cNvSpPr>
          <p:nvPr/>
        </p:nvSpPr>
        <p:spPr bwMode="auto">
          <a:xfrm>
            <a:off x="490538" y="1700213"/>
            <a:ext cx="11382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solidFill>
                  <a:srgbClr val="A50021"/>
                </a:solidFill>
                <a:latin typeface="Comic Sans MS" pitchFamily="66" charset="0"/>
              </a:rPr>
              <a:t>Exemplo:</a:t>
            </a:r>
            <a:endParaRPr lang="en-US" u="none">
              <a:solidFill>
                <a:srgbClr val="A50021"/>
              </a:solidFill>
              <a:latin typeface="Comic Sans MS" pitchFamily="66" charset="0"/>
            </a:endParaRPr>
          </a:p>
        </p:txBody>
      </p:sp>
      <p:sp>
        <p:nvSpPr>
          <p:cNvPr id="134149" name="Text Box 5"/>
          <p:cNvSpPr txBox="1">
            <a:spLocks noChangeArrowheads="1"/>
          </p:cNvSpPr>
          <p:nvPr/>
        </p:nvSpPr>
        <p:spPr bwMode="auto">
          <a:xfrm>
            <a:off x="539750" y="2054225"/>
            <a:ext cx="32734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 dirty="0">
                <a:latin typeface="Comic Sans MS" pitchFamily="66" charset="0"/>
              </a:rPr>
              <a:t>Construir um multiplexer 8:1:</a:t>
            </a:r>
            <a:endParaRPr lang="en-US" u="none" dirty="0">
              <a:latin typeface="Comic Sans MS" pitchFamily="66" charset="0"/>
            </a:endParaRPr>
          </a:p>
        </p:txBody>
      </p:sp>
      <p:graphicFrame>
        <p:nvGraphicFramePr>
          <p:cNvPr id="134152" name="Object 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39750" y="2657475"/>
          <a:ext cx="1562100" cy="293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8" name="Presentation" r:id="rId5" imgW="4571851" imgH="3429131" progId="PowerPoint.Show.8">
                  <p:embed/>
                </p:oleObj>
              </mc:Choice>
              <mc:Fallback>
                <p:oleObj name="Presentation" r:id="rId5" imgW="4571851" imgH="3429131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8111" t="7349" r="51183" b="15747"/>
                      <a:stretch>
                        <a:fillRect/>
                      </a:stretch>
                    </p:blipFill>
                    <p:spPr bwMode="auto">
                      <a:xfrm>
                        <a:off x="539750" y="2657475"/>
                        <a:ext cx="1562100" cy="293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4157" name="Picture 1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339975" y="2997200"/>
            <a:ext cx="2776538" cy="223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4158" name="Picture 1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580063" y="2978150"/>
            <a:ext cx="3255962" cy="217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2355694" y="2555612"/>
            <a:ext cx="25763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 dirty="0" smtClean="0">
                <a:latin typeface="Comic Sans MS" pitchFamily="66" charset="0"/>
              </a:rPr>
              <a:t>com mux 4:1 e mux 2:1</a:t>
            </a:r>
            <a:endParaRPr lang="en-US" u="none" dirty="0">
              <a:latin typeface="Comic Sans MS" pitchFamily="66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668062" y="2555612"/>
            <a:ext cx="33586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 dirty="0" smtClean="0">
                <a:latin typeface="Comic Sans MS" pitchFamily="66" charset="0"/>
              </a:rPr>
              <a:t>com mux 4:1 e lógica adicional</a:t>
            </a:r>
            <a:endParaRPr lang="en-US" u="none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675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4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4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34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7" grpId="0"/>
      <p:bldP spid="134148" grpId="0"/>
      <p:bldP spid="134149" grpId="0"/>
      <p:bldP spid="9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6119812" cy="503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Multiplexers em cascata</a:t>
            </a:r>
            <a:endParaRPr lang="pt-PT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34148" name="Text Box 4"/>
          <p:cNvSpPr txBox="1">
            <a:spLocks noChangeArrowheads="1"/>
          </p:cNvSpPr>
          <p:nvPr/>
        </p:nvSpPr>
        <p:spPr bwMode="auto">
          <a:xfrm>
            <a:off x="490538" y="692696"/>
            <a:ext cx="11382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 dirty="0">
                <a:solidFill>
                  <a:srgbClr val="A50021"/>
                </a:solidFill>
                <a:latin typeface="Comic Sans MS" pitchFamily="66" charset="0"/>
              </a:rPr>
              <a:t>Exemplo:</a:t>
            </a:r>
            <a:endParaRPr lang="en-US" u="none" dirty="0">
              <a:solidFill>
                <a:srgbClr val="A50021"/>
              </a:solidFill>
              <a:latin typeface="Comic Sans MS" pitchFamily="66" charset="0"/>
            </a:endParaRPr>
          </a:p>
        </p:txBody>
      </p:sp>
      <p:sp>
        <p:nvSpPr>
          <p:cNvPr id="134149" name="Text Box 5"/>
          <p:cNvSpPr txBox="1">
            <a:spLocks noChangeArrowheads="1"/>
          </p:cNvSpPr>
          <p:nvPr/>
        </p:nvSpPr>
        <p:spPr bwMode="auto">
          <a:xfrm>
            <a:off x="539750" y="1046708"/>
            <a:ext cx="82962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u="none" dirty="0">
                <a:latin typeface="Comic Sans MS" pitchFamily="66" charset="0"/>
              </a:rPr>
              <a:t>Construir um multiplexer </a:t>
            </a:r>
            <a:r>
              <a:rPr lang="pt-PT" u="none" dirty="0" smtClean="0">
                <a:latin typeface="Comic Sans MS" pitchFamily="66" charset="0"/>
              </a:rPr>
              <a:t>16:1</a:t>
            </a:r>
            <a:r>
              <a:rPr lang="pt-PT" u="none" dirty="0">
                <a:latin typeface="Comic Sans MS" pitchFamily="66" charset="0"/>
              </a:rPr>
              <a:t> </a:t>
            </a:r>
            <a:r>
              <a:rPr lang="pt-PT" u="none" dirty="0" smtClean="0">
                <a:latin typeface="Comic Sans MS" pitchFamily="66" charset="0"/>
              </a:rPr>
              <a:t>com multiplexers 4:1. </a:t>
            </a:r>
            <a:endParaRPr lang="en-US" u="none" dirty="0">
              <a:latin typeface="Comic Sans MS" pitchFamily="66" charset="0"/>
            </a:endParaRPr>
          </a:p>
        </p:txBody>
      </p:sp>
      <p:pic>
        <p:nvPicPr>
          <p:cNvPr id="706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89" y="1700807"/>
            <a:ext cx="8701736" cy="4269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852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8" grpId="0"/>
      <p:bldP spid="13414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3527623" cy="503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Desmultiplexers</a:t>
            </a:r>
            <a:endParaRPr lang="pt-PT" sz="3600" u="none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687388" y="1987550"/>
            <a:ext cx="8061076" cy="3889376"/>
            <a:chOff x="687388" y="1987550"/>
            <a:chExt cx="8061076" cy="3889376"/>
          </a:xfrm>
        </p:grpSpPr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3392488" y="2058988"/>
              <a:ext cx="2520950" cy="38179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pt-PT" u="none" dirty="0" err="1" smtClean="0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Desmultiplexer</a:t>
              </a:r>
              <a:endParaRPr lang="pt-PT" u="none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ctr">
                <a:defRPr/>
              </a:pPr>
              <a:endParaRPr lang="pt-PT" u="none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ctr">
                <a:defRPr/>
              </a:pPr>
              <a:endParaRPr lang="pt-PT" u="none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ctr">
                <a:defRPr/>
              </a:pPr>
              <a:endParaRPr lang="pt-PT" u="none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ctr">
                <a:defRPr/>
              </a:pPr>
              <a:endParaRPr lang="pt-PT" u="none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ctr">
                <a:defRPr/>
              </a:pPr>
              <a:endParaRPr lang="pt-PT" u="none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ctr">
                <a:defRPr/>
              </a:pPr>
              <a:endParaRPr lang="pt-PT" u="none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ctr">
                <a:defRPr/>
              </a:pPr>
              <a:endParaRPr lang="pt-PT" u="none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ctr">
                <a:defRPr/>
              </a:pPr>
              <a:endParaRPr lang="pt-PT" u="none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ctr">
                <a:defRPr/>
              </a:pPr>
              <a:endParaRPr lang="en-US" u="none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8" name="Line 22"/>
            <p:cNvSpPr>
              <a:spLocks noChangeShapeType="1"/>
            </p:cNvSpPr>
            <p:nvPr/>
          </p:nvSpPr>
          <p:spPr bwMode="auto">
            <a:xfrm>
              <a:off x="2528888" y="5516563"/>
              <a:ext cx="86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 Box 25"/>
            <p:cNvSpPr txBox="1">
              <a:spLocks noChangeArrowheads="1"/>
            </p:cNvSpPr>
            <p:nvPr/>
          </p:nvSpPr>
          <p:spPr bwMode="auto">
            <a:xfrm>
              <a:off x="755651" y="5200650"/>
              <a:ext cx="1508125" cy="530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pt-PT" i="1" u="none">
                  <a:solidFill>
                    <a:srgbClr val="A50021"/>
                  </a:solidFill>
                </a:rPr>
                <a:t>s</a:t>
              </a:r>
              <a:r>
                <a:rPr lang="pt-PT" i="1" u="none">
                  <a:solidFill>
                    <a:srgbClr val="000066"/>
                  </a:solidFill>
                </a:rPr>
                <a:t> </a:t>
              </a:r>
              <a:r>
                <a:rPr lang="pt-PT" u="none">
                  <a:solidFill>
                    <a:srgbClr val="000066"/>
                  </a:solidFill>
                </a:rPr>
                <a:t>entradas de controlo</a:t>
              </a:r>
              <a:endParaRPr lang="en-US" u="none">
                <a:solidFill>
                  <a:srgbClr val="000066"/>
                </a:solidFill>
              </a:endParaRPr>
            </a:p>
          </p:txBody>
        </p:sp>
        <p:sp>
          <p:nvSpPr>
            <p:cNvPr id="20" name="Line 28"/>
            <p:cNvSpPr>
              <a:spLocks noChangeShapeType="1"/>
            </p:cNvSpPr>
            <p:nvPr/>
          </p:nvSpPr>
          <p:spPr bwMode="auto">
            <a:xfrm>
              <a:off x="2528888" y="2346325"/>
              <a:ext cx="86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 Box 31"/>
            <p:cNvSpPr txBox="1">
              <a:spLocks noChangeArrowheads="1"/>
            </p:cNvSpPr>
            <p:nvPr/>
          </p:nvSpPr>
          <p:spPr bwMode="auto">
            <a:xfrm>
              <a:off x="687388" y="1987550"/>
              <a:ext cx="1508125" cy="757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pt-PT" u="none" dirty="0">
                  <a:solidFill>
                    <a:srgbClr val="000066"/>
                  </a:solidFill>
                </a:rPr>
                <a:t>entrada de </a:t>
              </a:r>
              <a:r>
                <a:rPr lang="pt-PT" u="none" dirty="0" smtClean="0">
                  <a:solidFill>
                    <a:srgbClr val="000066"/>
                  </a:solidFill>
                </a:rPr>
                <a:t>ativação </a:t>
              </a:r>
              <a:r>
                <a:rPr lang="pt-PT" u="none" dirty="0">
                  <a:solidFill>
                    <a:srgbClr val="000066"/>
                  </a:solidFill>
                </a:rPr>
                <a:t>(</a:t>
              </a:r>
              <a:r>
                <a:rPr lang="pt-PT" i="1" u="none" dirty="0" err="1">
                  <a:solidFill>
                    <a:srgbClr val="000066"/>
                  </a:solidFill>
                </a:rPr>
                <a:t>enable</a:t>
              </a:r>
              <a:r>
                <a:rPr lang="pt-PT" u="none" dirty="0">
                  <a:solidFill>
                    <a:srgbClr val="000066"/>
                  </a:solidFill>
                </a:rPr>
                <a:t>)</a:t>
              </a:r>
              <a:endParaRPr lang="en-US" u="none" dirty="0">
                <a:solidFill>
                  <a:srgbClr val="000066"/>
                </a:solidFill>
              </a:endParaRPr>
            </a:p>
          </p:txBody>
        </p:sp>
        <p:sp>
          <p:nvSpPr>
            <p:cNvPr id="31" name="Text Box 44"/>
            <p:cNvSpPr txBox="1">
              <a:spLocks noChangeArrowheads="1"/>
            </p:cNvSpPr>
            <p:nvPr/>
          </p:nvSpPr>
          <p:spPr bwMode="auto">
            <a:xfrm>
              <a:off x="3359151" y="2174875"/>
              <a:ext cx="501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u="none">
                  <a:solidFill>
                    <a:srgbClr val="663300"/>
                  </a:solidFill>
                </a:rPr>
                <a:t>EN</a:t>
              </a:r>
            </a:p>
          </p:txBody>
        </p:sp>
        <p:sp>
          <p:nvSpPr>
            <p:cNvPr id="32" name="Line 46"/>
            <p:cNvSpPr>
              <a:spLocks noChangeShapeType="1"/>
            </p:cNvSpPr>
            <p:nvPr/>
          </p:nvSpPr>
          <p:spPr bwMode="auto">
            <a:xfrm flipH="1">
              <a:off x="2792413" y="5392738"/>
              <a:ext cx="21590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 Box 47"/>
            <p:cNvSpPr txBox="1">
              <a:spLocks noChangeArrowheads="1"/>
            </p:cNvSpPr>
            <p:nvPr/>
          </p:nvSpPr>
          <p:spPr bwMode="auto">
            <a:xfrm>
              <a:off x="2700338" y="5175250"/>
              <a:ext cx="2984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i="1" u="none"/>
                <a:t>s</a:t>
              </a:r>
              <a:endParaRPr lang="en-US" i="1" u="none"/>
            </a:p>
          </p:txBody>
        </p:sp>
        <p:grpSp>
          <p:nvGrpSpPr>
            <p:cNvPr id="42" name="Group 41"/>
            <p:cNvGrpSpPr/>
            <p:nvPr/>
          </p:nvGrpSpPr>
          <p:grpSpPr>
            <a:xfrm flipH="1">
              <a:off x="5421064" y="2994025"/>
              <a:ext cx="3327400" cy="1801813"/>
              <a:chOff x="611188" y="2994025"/>
              <a:chExt cx="3327400" cy="1801813"/>
            </a:xfrm>
          </p:grpSpPr>
          <p:sp>
            <p:nvSpPr>
              <p:cNvPr id="13" name="Line 17"/>
              <p:cNvSpPr>
                <a:spLocks noChangeShapeType="1"/>
              </p:cNvSpPr>
              <p:nvPr/>
            </p:nvSpPr>
            <p:spPr bwMode="auto">
              <a:xfrm>
                <a:off x="2528888" y="3786188"/>
                <a:ext cx="863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Line 18"/>
              <p:cNvSpPr>
                <a:spLocks noChangeShapeType="1"/>
              </p:cNvSpPr>
              <p:nvPr/>
            </p:nvSpPr>
            <p:spPr bwMode="auto">
              <a:xfrm>
                <a:off x="2528888" y="4527550"/>
                <a:ext cx="863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Line 19"/>
              <p:cNvSpPr>
                <a:spLocks noChangeShapeType="1"/>
              </p:cNvSpPr>
              <p:nvPr/>
            </p:nvSpPr>
            <p:spPr bwMode="auto">
              <a:xfrm>
                <a:off x="2744788" y="4165600"/>
                <a:ext cx="28733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AutoShape 20"/>
              <p:cNvSpPr>
                <a:spLocks/>
              </p:cNvSpPr>
              <p:nvPr/>
            </p:nvSpPr>
            <p:spPr bwMode="auto">
              <a:xfrm flipH="1">
                <a:off x="2168526" y="3140075"/>
                <a:ext cx="360363" cy="1655763"/>
              </a:xfrm>
              <a:prstGeom prst="rightBrace">
                <a:avLst>
                  <a:gd name="adj1" fmla="val 38289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Text Box 21"/>
              <p:cNvSpPr txBox="1">
                <a:spLocks noChangeArrowheads="1"/>
              </p:cNvSpPr>
              <p:nvPr/>
            </p:nvSpPr>
            <p:spPr bwMode="auto">
              <a:xfrm>
                <a:off x="611188" y="3570288"/>
                <a:ext cx="1581150" cy="7571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pt-PT" i="1" u="none" dirty="0">
                    <a:solidFill>
                      <a:srgbClr val="A50021"/>
                    </a:solidFill>
                  </a:rPr>
                  <a:t>n</a:t>
                </a:r>
                <a:r>
                  <a:rPr lang="pt-PT" u="none" dirty="0">
                    <a:solidFill>
                      <a:srgbClr val="000066"/>
                    </a:solidFill>
                  </a:rPr>
                  <a:t> </a:t>
                </a:r>
                <a:r>
                  <a:rPr lang="pt-PT" u="none" dirty="0" smtClean="0">
                    <a:solidFill>
                      <a:srgbClr val="000066"/>
                    </a:solidFill>
                  </a:rPr>
                  <a:t>saídas </a:t>
                </a:r>
                <a:r>
                  <a:rPr lang="pt-PT" u="none" dirty="0">
                    <a:solidFill>
                      <a:srgbClr val="000066"/>
                    </a:solidFill>
                  </a:rPr>
                  <a:t>de dados de </a:t>
                </a:r>
                <a:r>
                  <a:rPr lang="pt-PT" i="1" u="none" dirty="0">
                    <a:solidFill>
                      <a:srgbClr val="A50021"/>
                    </a:solidFill>
                  </a:rPr>
                  <a:t>b</a:t>
                </a:r>
                <a:r>
                  <a:rPr lang="pt-PT" i="1" u="none" dirty="0">
                    <a:solidFill>
                      <a:srgbClr val="000066"/>
                    </a:solidFill>
                  </a:rPr>
                  <a:t> bits cada</a:t>
                </a:r>
                <a:endParaRPr lang="en-US" u="none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22" name="Line 33"/>
              <p:cNvSpPr>
                <a:spLocks noChangeShapeType="1"/>
              </p:cNvSpPr>
              <p:nvPr/>
            </p:nvSpPr>
            <p:spPr bwMode="auto">
              <a:xfrm flipH="1">
                <a:off x="2771776" y="3663950"/>
                <a:ext cx="215900" cy="2159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Text Box 34"/>
              <p:cNvSpPr txBox="1">
                <a:spLocks noChangeArrowheads="1"/>
              </p:cNvSpPr>
              <p:nvPr/>
            </p:nvSpPr>
            <p:spPr bwMode="auto">
              <a:xfrm>
                <a:off x="2679701" y="3446463"/>
                <a:ext cx="31115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PT" i="1" u="none"/>
                  <a:t>b</a:t>
                </a:r>
                <a:endParaRPr lang="en-US" i="1" u="none"/>
              </a:p>
            </p:txBody>
          </p:sp>
          <p:sp>
            <p:nvSpPr>
              <p:cNvPr id="24" name="Line 35"/>
              <p:cNvSpPr>
                <a:spLocks noChangeShapeType="1"/>
              </p:cNvSpPr>
              <p:nvPr/>
            </p:nvSpPr>
            <p:spPr bwMode="auto">
              <a:xfrm flipH="1">
                <a:off x="2792413" y="4435475"/>
                <a:ext cx="215900" cy="2159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Text Box 36"/>
              <p:cNvSpPr txBox="1">
                <a:spLocks noChangeArrowheads="1"/>
              </p:cNvSpPr>
              <p:nvPr/>
            </p:nvSpPr>
            <p:spPr bwMode="auto">
              <a:xfrm>
                <a:off x="2700338" y="4217988"/>
                <a:ext cx="31115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PT" i="1" u="none"/>
                  <a:t>b</a:t>
                </a:r>
                <a:endParaRPr lang="en-US" i="1" u="none"/>
              </a:p>
            </p:txBody>
          </p:sp>
          <p:sp>
            <p:nvSpPr>
              <p:cNvPr id="26" name="Line 37"/>
              <p:cNvSpPr>
                <a:spLocks noChangeShapeType="1"/>
              </p:cNvSpPr>
              <p:nvPr/>
            </p:nvSpPr>
            <p:spPr bwMode="auto">
              <a:xfrm>
                <a:off x="2533651" y="3333750"/>
                <a:ext cx="863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38"/>
              <p:cNvSpPr>
                <a:spLocks noChangeShapeType="1"/>
              </p:cNvSpPr>
              <p:nvPr/>
            </p:nvSpPr>
            <p:spPr bwMode="auto">
              <a:xfrm flipH="1">
                <a:off x="2798763" y="3211513"/>
                <a:ext cx="215900" cy="2159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Text Box 39"/>
              <p:cNvSpPr txBox="1">
                <a:spLocks noChangeArrowheads="1"/>
              </p:cNvSpPr>
              <p:nvPr/>
            </p:nvSpPr>
            <p:spPr bwMode="auto">
              <a:xfrm>
                <a:off x="2706688" y="2994025"/>
                <a:ext cx="31115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PT" i="1" u="none"/>
                  <a:t>b</a:t>
                </a:r>
                <a:endParaRPr lang="en-US" i="1" u="none"/>
              </a:p>
            </p:txBody>
          </p:sp>
          <p:sp>
            <p:nvSpPr>
              <p:cNvPr id="34" name="Text Box 48"/>
              <p:cNvSpPr txBox="1">
                <a:spLocks noChangeArrowheads="1"/>
              </p:cNvSpPr>
              <p:nvPr/>
            </p:nvSpPr>
            <p:spPr bwMode="auto">
              <a:xfrm>
                <a:off x="3360738" y="3133725"/>
                <a:ext cx="433388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PT" u="none" dirty="0" smtClean="0">
                    <a:solidFill>
                      <a:srgbClr val="663300"/>
                    </a:solidFill>
                  </a:rPr>
                  <a:t>Y</a:t>
                </a:r>
                <a:r>
                  <a:rPr lang="pt-PT" u="none" baseline="-25000" dirty="0" smtClean="0">
                    <a:solidFill>
                      <a:srgbClr val="663300"/>
                    </a:solidFill>
                  </a:rPr>
                  <a:t>0</a:t>
                </a:r>
                <a:endParaRPr lang="pt-PT" u="none" baseline="-25000" dirty="0">
                  <a:solidFill>
                    <a:srgbClr val="663300"/>
                  </a:solidFill>
                </a:endParaRPr>
              </a:p>
            </p:txBody>
          </p:sp>
          <p:sp>
            <p:nvSpPr>
              <p:cNvPr id="35" name="Text Box 49"/>
              <p:cNvSpPr txBox="1">
                <a:spLocks noChangeArrowheads="1"/>
              </p:cNvSpPr>
              <p:nvPr/>
            </p:nvSpPr>
            <p:spPr bwMode="auto">
              <a:xfrm>
                <a:off x="3382963" y="3584575"/>
                <a:ext cx="433388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PT" u="none" dirty="0" smtClean="0">
                    <a:solidFill>
                      <a:srgbClr val="663300"/>
                    </a:solidFill>
                  </a:rPr>
                  <a:t>Y</a:t>
                </a:r>
                <a:r>
                  <a:rPr lang="pt-PT" u="none" baseline="-25000" dirty="0" smtClean="0">
                    <a:solidFill>
                      <a:srgbClr val="663300"/>
                    </a:solidFill>
                  </a:rPr>
                  <a:t>1</a:t>
                </a:r>
                <a:endParaRPr lang="pt-PT" u="none" baseline="-25000" dirty="0">
                  <a:solidFill>
                    <a:srgbClr val="663300"/>
                  </a:solidFill>
                </a:endParaRPr>
              </a:p>
            </p:txBody>
          </p:sp>
          <p:sp>
            <p:nvSpPr>
              <p:cNvPr id="36" name="Text Box 50"/>
              <p:cNvSpPr txBox="1">
                <a:spLocks noChangeArrowheads="1"/>
              </p:cNvSpPr>
              <p:nvPr/>
            </p:nvSpPr>
            <p:spPr bwMode="auto">
              <a:xfrm>
                <a:off x="3403601" y="3887788"/>
                <a:ext cx="37465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PT" u="none">
                    <a:solidFill>
                      <a:srgbClr val="663300"/>
                    </a:solidFill>
                  </a:rPr>
                  <a:t>...</a:t>
                </a:r>
              </a:p>
            </p:txBody>
          </p:sp>
          <p:sp>
            <p:nvSpPr>
              <p:cNvPr id="37" name="Text Box 51"/>
              <p:cNvSpPr txBox="1">
                <a:spLocks noChangeArrowheads="1"/>
              </p:cNvSpPr>
              <p:nvPr/>
            </p:nvSpPr>
            <p:spPr bwMode="auto">
              <a:xfrm>
                <a:off x="3370263" y="4325938"/>
                <a:ext cx="568325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PT" u="none" dirty="0" smtClean="0">
                    <a:solidFill>
                      <a:srgbClr val="663300"/>
                    </a:solidFill>
                  </a:rPr>
                  <a:t>Y</a:t>
                </a:r>
                <a:r>
                  <a:rPr lang="pt-PT" u="none" baseline="-25000" dirty="0" smtClean="0">
                    <a:solidFill>
                      <a:srgbClr val="663300"/>
                    </a:solidFill>
                  </a:rPr>
                  <a:t>n-1</a:t>
                </a:r>
                <a:endParaRPr lang="pt-PT" u="none" baseline="-25000" dirty="0">
                  <a:solidFill>
                    <a:srgbClr val="663300"/>
                  </a:solidFill>
                </a:endParaRPr>
              </a:p>
            </p:txBody>
          </p:sp>
        </p:grpSp>
        <p:sp>
          <p:nvSpPr>
            <p:cNvPr id="38" name="Text Box 52"/>
            <p:cNvSpPr txBox="1">
              <a:spLocks noChangeArrowheads="1"/>
            </p:cNvSpPr>
            <p:nvPr/>
          </p:nvSpPr>
          <p:spPr bwMode="auto">
            <a:xfrm>
              <a:off x="3381376" y="5311775"/>
              <a:ext cx="6159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u="none">
                  <a:solidFill>
                    <a:srgbClr val="663300"/>
                  </a:solidFill>
                </a:rPr>
                <a:t>SEL</a:t>
              </a:r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2528441" y="3967163"/>
              <a:ext cx="86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 Box 16"/>
            <p:cNvSpPr txBox="1">
              <a:spLocks noChangeArrowheads="1"/>
            </p:cNvSpPr>
            <p:nvPr/>
          </p:nvSpPr>
          <p:spPr bwMode="auto">
            <a:xfrm>
              <a:off x="899592" y="3645024"/>
              <a:ext cx="1368425" cy="535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pt-PT" u="none" dirty="0" smtClean="0">
                  <a:solidFill>
                    <a:srgbClr val="000066"/>
                  </a:solidFill>
                </a:rPr>
                <a:t>entrada de </a:t>
              </a:r>
              <a:r>
                <a:rPr lang="pt-PT" u="none" dirty="0">
                  <a:solidFill>
                    <a:srgbClr val="000066"/>
                  </a:solidFill>
                </a:rPr>
                <a:t>dados</a:t>
              </a:r>
              <a:endParaRPr lang="en-US" u="none" dirty="0">
                <a:solidFill>
                  <a:srgbClr val="000066"/>
                </a:solidFill>
              </a:endParaRPr>
            </a:p>
          </p:txBody>
        </p:sp>
        <p:sp>
          <p:nvSpPr>
            <p:cNvPr id="29" name="Line 41"/>
            <p:cNvSpPr>
              <a:spLocks noChangeShapeType="1"/>
            </p:cNvSpPr>
            <p:nvPr/>
          </p:nvSpPr>
          <p:spPr bwMode="auto">
            <a:xfrm flipH="1">
              <a:off x="2890391" y="3862388"/>
              <a:ext cx="21590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Text Box 42"/>
            <p:cNvSpPr txBox="1">
              <a:spLocks noChangeArrowheads="1"/>
            </p:cNvSpPr>
            <p:nvPr/>
          </p:nvSpPr>
          <p:spPr bwMode="auto">
            <a:xfrm>
              <a:off x="2798316" y="3644900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i="1" u="none"/>
                <a:t>b</a:t>
              </a:r>
              <a:endParaRPr lang="en-US" i="1" u="none"/>
            </a:p>
          </p:txBody>
        </p:sp>
        <p:sp>
          <p:nvSpPr>
            <p:cNvPr id="39" name="Text Box 53"/>
            <p:cNvSpPr txBox="1">
              <a:spLocks noChangeArrowheads="1"/>
            </p:cNvSpPr>
            <p:nvPr/>
          </p:nvSpPr>
          <p:spPr bwMode="auto">
            <a:xfrm>
              <a:off x="2218879" y="3783013"/>
              <a:ext cx="35137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u="none" dirty="0" smtClean="0">
                  <a:solidFill>
                    <a:srgbClr val="663300"/>
                  </a:solidFill>
                </a:rPr>
                <a:t>D</a:t>
              </a:r>
              <a:endParaRPr lang="pt-PT" u="none" dirty="0">
                <a:solidFill>
                  <a:srgbClr val="663300"/>
                </a:solidFill>
              </a:endParaRPr>
            </a:p>
          </p:txBody>
        </p:sp>
      </p:grpSp>
      <p:sp>
        <p:nvSpPr>
          <p:cNvPr id="40" name="Text Box 8"/>
          <p:cNvSpPr txBox="1">
            <a:spLocks noChangeArrowheads="1"/>
          </p:cNvSpPr>
          <p:nvPr/>
        </p:nvSpPr>
        <p:spPr bwMode="auto">
          <a:xfrm>
            <a:off x="395288" y="836613"/>
            <a:ext cx="8445500" cy="70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pt-PT" u="none" dirty="0">
                <a:solidFill>
                  <a:srgbClr val="000066"/>
                </a:solidFill>
              </a:rPr>
              <a:t>Um </a:t>
            </a:r>
            <a:r>
              <a:rPr lang="pt-PT" u="none" dirty="0" err="1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desmultiplexer</a:t>
            </a:r>
            <a:r>
              <a:rPr lang="pt-PT" u="none" dirty="0" smtClean="0">
                <a:solidFill>
                  <a:srgbClr val="000066"/>
                </a:solidFill>
              </a:rPr>
              <a:t> </a:t>
            </a:r>
            <a:r>
              <a:rPr lang="pt-PT" u="none" dirty="0">
                <a:solidFill>
                  <a:srgbClr val="000066"/>
                </a:solidFill>
              </a:rPr>
              <a:t>encaminha </a:t>
            </a:r>
            <a:r>
              <a:rPr lang="pt-PT" u="none" dirty="0" smtClean="0">
                <a:solidFill>
                  <a:srgbClr val="000066"/>
                </a:solidFill>
              </a:rPr>
              <a:t>uma única entrada de dados para uma </a:t>
            </a:r>
            <a:r>
              <a:rPr lang="pt-PT" u="none" dirty="0">
                <a:solidFill>
                  <a:srgbClr val="000066"/>
                </a:solidFill>
              </a:rPr>
              <a:t>das </a:t>
            </a:r>
            <a:r>
              <a:rPr lang="pt-PT" i="1" u="none" dirty="0">
                <a:solidFill>
                  <a:srgbClr val="A50021"/>
                </a:solidFill>
              </a:rPr>
              <a:t>n</a:t>
            </a:r>
            <a:r>
              <a:rPr lang="pt-PT" i="1" u="none" dirty="0">
                <a:solidFill>
                  <a:srgbClr val="000066"/>
                </a:solidFill>
              </a:rPr>
              <a:t> </a:t>
            </a:r>
            <a:r>
              <a:rPr lang="pt-PT" u="none" dirty="0" smtClean="0">
                <a:solidFill>
                  <a:srgbClr val="000066"/>
                </a:solidFill>
              </a:rPr>
              <a:t>saídas. </a:t>
            </a:r>
            <a:r>
              <a:rPr lang="pt-PT" u="none" dirty="0">
                <a:solidFill>
                  <a:srgbClr val="000066"/>
                </a:solidFill>
              </a:rPr>
              <a:t>A </a:t>
            </a:r>
            <a:r>
              <a:rPr lang="pt-PT" u="none" dirty="0" smtClean="0">
                <a:solidFill>
                  <a:srgbClr val="000066"/>
                </a:solidFill>
              </a:rPr>
              <a:t>saída é selecionada </a:t>
            </a:r>
            <a:r>
              <a:rPr lang="pt-PT" u="none" dirty="0">
                <a:solidFill>
                  <a:srgbClr val="000066"/>
                </a:solidFill>
              </a:rPr>
              <a:t>com base em </a:t>
            </a:r>
            <a:r>
              <a:rPr lang="pt-PT" u="none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s= </a:t>
            </a:r>
            <a:r>
              <a:rPr lang="pt-PT" u="none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log</a:t>
            </a:r>
            <a:r>
              <a:rPr lang="pt-PT" u="none" baseline="-25000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2</a:t>
            </a:r>
            <a:r>
              <a:rPr lang="pt-PT" u="none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(n)</a:t>
            </a:r>
            <a:r>
              <a:rPr lang="pt-PT" u="none" dirty="0">
                <a:solidFill>
                  <a:srgbClr val="000066"/>
                </a:solidFill>
              </a:rPr>
              <a:t>  entradas de controlo. </a:t>
            </a:r>
          </a:p>
        </p:txBody>
      </p:sp>
      <p:sp>
        <p:nvSpPr>
          <p:cNvPr id="41" name="AutoShape 27"/>
          <p:cNvSpPr>
            <a:spLocks noChangeArrowheads="1"/>
          </p:cNvSpPr>
          <p:nvPr/>
        </p:nvSpPr>
        <p:spPr bwMode="auto">
          <a:xfrm rot="496291">
            <a:off x="3922713" y="3641725"/>
            <a:ext cx="1544637" cy="503238"/>
          </a:xfrm>
          <a:custGeom>
            <a:avLst/>
            <a:gdLst>
              <a:gd name="T0" fmla="*/ 1158478 w 21600"/>
              <a:gd name="T1" fmla="*/ 0 h 21600"/>
              <a:gd name="T2" fmla="*/ 0 w 21600"/>
              <a:gd name="T3" fmla="*/ 251619 h 21600"/>
              <a:gd name="T4" fmla="*/ 1158478 w 21600"/>
              <a:gd name="T5" fmla="*/ 503238 h 21600"/>
              <a:gd name="T6" fmla="*/ 1544637 w 21600"/>
              <a:gd name="T7" fmla="*/ 251619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836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4391719" cy="503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dirty="0" err="1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Desmultiplexers</a:t>
            </a: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 (</a:t>
            </a:r>
            <a:r>
              <a:rPr lang="pt-PT" sz="3600" u="none" kern="10" dirty="0" err="1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cont</a:t>
            </a: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.)</a:t>
            </a:r>
            <a:endParaRPr lang="pt-PT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40" name="Text Box 8"/>
          <p:cNvSpPr txBox="1">
            <a:spLocks noChangeArrowheads="1"/>
          </p:cNvSpPr>
          <p:nvPr/>
        </p:nvSpPr>
        <p:spPr bwMode="auto">
          <a:xfrm>
            <a:off x="395288" y="836613"/>
            <a:ext cx="8445500" cy="70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pt-PT" u="none" dirty="0" smtClean="0">
                <a:solidFill>
                  <a:srgbClr val="000066"/>
                </a:solidFill>
              </a:rPr>
              <a:t>Um descodificador binário com entradas de habilitação </a:t>
            </a:r>
            <a:r>
              <a:rPr lang="pt-PT" i="1" u="none" dirty="0" smtClean="0">
                <a:solidFill>
                  <a:srgbClr val="000066"/>
                </a:solidFill>
              </a:rPr>
              <a:t>(</a:t>
            </a:r>
            <a:r>
              <a:rPr lang="pt-PT" i="1" u="none" dirty="0" err="1" smtClean="0">
                <a:solidFill>
                  <a:srgbClr val="000066"/>
                </a:solidFill>
              </a:rPr>
              <a:t>enable</a:t>
            </a:r>
            <a:r>
              <a:rPr lang="pt-PT" i="1" u="none" dirty="0" smtClean="0">
                <a:solidFill>
                  <a:srgbClr val="000066"/>
                </a:solidFill>
              </a:rPr>
              <a:t>)</a:t>
            </a:r>
            <a:r>
              <a:rPr lang="pt-PT" u="none" dirty="0" smtClean="0">
                <a:solidFill>
                  <a:srgbClr val="000066"/>
                </a:solidFill>
              </a:rPr>
              <a:t> pode ser usado como circuito de </a:t>
            </a:r>
            <a:r>
              <a:rPr lang="pt-PT" u="none" dirty="0" err="1" smtClean="0">
                <a:solidFill>
                  <a:srgbClr val="000066"/>
                </a:solidFill>
              </a:rPr>
              <a:t>desmultiplexagem</a:t>
            </a:r>
            <a:r>
              <a:rPr lang="pt-PT" u="none" dirty="0" smtClean="0">
                <a:solidFill>
                  <a:srgbClr val="000066"/>
                </a:solidFill>
              </a:rPr>
              <a:t>. </a:t>
            </a:r>
            <a:endParaRPr lang="pt-PT" u="none" dirty="0">
              <a:solidFill>
                <a:srgbClr val="000066"/>
              </a:solidFill>
            </a:endParaRPr>
          </a:p>
        </p:txBody>
      </p:sp>
      <p:grpSp>
        <p:nvGrpSpPr>
          <p:cNvPr id="103" name="Group 102"/>
          <p:cNvGrpSpPr/>
          <p:nvPr/>
        </p:nvGrpSpPr>
        <p:grpSpPr>
          <a:xfrm>
            <a:off x="7287603" y="2210332"/>
            <a:ext cx="668773" cy="2298788"/>
            <a:chOff x="7287603" y="2210332"/>
            <a:chExt cx="668773" cy="2298788"/>
          </a:xfrm>
        </p:grpSpPr>
        <p:sp>
          <p:nvSpPr>
            <p:cNvPr id="74" name="TextBox 73"/>
            <p:cNvSpPr txBox="1"/>
            <p:nvPr/>
          </p:nvSpPr>
          <p:spPr>
            <a:xfrm>
              <a:off x="7287603" y="2210332"/>
              <a:ext cx="6687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600" u="none" dirty="0" smtClean="0">
                  <a:solidFill>
                    <a:srgbClr val="000066"/>
                  </a:solidFill>
                </a:rPr>
                <a:t>DST</a:t>
              </a:r>
              <a:r>
                <a:rPr lang="pt-PT" sz="1600" u="none" baseline="-25000" dirty="0" smtClean="0">
                  <a:solidFill>
                    <a:srgbClr val="000066"/>
                  </a:solidFill>
                </a:rPr>
                <a:t>0</a:t>
              </a:r>
              <a:endParaRPr lang="en-US" sz="1600" u="none" baseline="-25000" dirty="0">
                <a:solidFill>
                  <a:srgbClr val="000066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287603" y="2481112"/>
              <a:ext cx="6687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600" u="none" dirty="0" smtClean="0">
                  <a:solidFill>
                    <a:srgbClr val="000066"/>
                  </a:solidFill>
                </a:rPr>
                <a:t>DST</a:t>
              </a:r>
              <a:r>
                <a:rPr lang="pt-PT" sz="1600" u="none" baseline="-25000" dirty="0" smtClean="0">
                  <a:solidFill>
                    <a:srgbClr val="000066"/>
                  </a:solidFill>
                </a:rPr>
                <a:t>1</a:t>
              </a:r>
              <a:endParaRPr lang="en-US" sz="1600" u="none" baseline="-25000" dirty="0">
                <a:solidFill>
                  <a:srgbClr val="000066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287603" y="2769144"/>
              <a:ext cx="6687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600" u="none" dirty="0" smtClean="0">
                  <a:solidFill>
                    <a:srgbClr val="000066"/>
                  </a:solidFill>
                </a:rPr>
                <a:t>DST</a:t>
              </a:r>
              <a:r>
                <a:rPr lang="pt-PT" sz="1600" u="none" baseline="-25000" dirty="0" smtClean="0">
                  <a:solidFill>
                    <a:srgbClr val="000066"/>
                  </a:solidFill>
                </a:rPr>
                <a:t>2</a:t>
              </a:r>
              <a:endParaRPr lang="en-US" sz="1600" u="none" baseline="-25000" dirty="0">
                <a:solidFill>
                  <a:srgbClr val="000066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287603" y="3074428"/>
              <a:ext cx="6687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600" u="none" dirty="0" smtClean="0">
                  <a:solidFill>
                    <a:srgbClr val="000066"/>
                  </a:solidFill>
                </a:rPr>
                <a:t>DST</a:t>
              </a:r>
              <a:r>
                <a:rPr lang="pt-PT" sz="1600" u="none" baseline="-25000" dirty="0" smtClean="0">
                  <a:solidFill>
                    <a:srgbClr val="000066"/>
                  </a:solidFill>
                </a:rPr>
                <a:t>3</a:t>
              </a:r>
              <a:endParaRPr lang="en-US" sz="1600" u="none" baseline="-25000" dirty="0">
                <a:solidFill>
                  <a:srgbClr val="000066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287603" y="3345208"/>
              <a:ext cx="6687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600" u="none" dirty="0" smtClean="0">
                  <a:solidFill>
                    <a:srgbClr val="000066"/>
                  </a:solidFill>
                </a:rPr>
                <a:t>DST</a:t>
              </a:r>
              <a:r>
                <a:rPr lang="pt-PT" sz="1600" u="none" baseline="-25000" dirty="0" smtClean="0">
                  <a:solidFill>
                    <a:srgbClr val="000066"/>
                  </a:solidFill>
                </a:rPr>
                <a:t>4</a:t>
              </a:r>
              <a:endParaRPr lang="en-US" sz="1600" u="none" baseline="-25000" dirty="0">
                <a:solidFill>
                  <a:srgbClr val="000066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7287603" y="3633240"/>
              <a:ext cx="6687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600" u="none" dirty="0" smtClean="0">
                  <a:solidFill>
                    <a:srgbClr val="000066"/>
                  </a:solidFill>
                </a:rPr>
                <a:t>DST</a:t>
              </a:r>
              <a:r>
                <a:rPr lang="pt-PT" sz="1600" u="none" baseline="-25000" dirty="0" smtClean="0">
                  <a:solidFill>
                    <a:srgbClr val="000066"/>
                  </a:solidFill>
                </a:rPr>
                <a:t>5</a:t>
              </a:r>
              <a:endParaRPr lang="en-US" sz="1600" u="none" baseline="-25000" dirty="0">
                <a:solidFill>
                  <a:srgbClr val="000066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287603" y="3899786"/>
              <a:ext cx="6687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600" u="none" dirty="0" smtClean="0">
                  <a:solidFill>
                    <a:srgbClr val="000066"/>
                  </a:solidFill>
                </a:rPr>
                <a:t>DST</a:t>
              </a:r>
              <a:r>
                <a:rPr lang="pt-PT" sz="1600" u="none" baseline="-25000" dirty="0" smtClean="0">
                  <a:solidFill>
                    <a:srgbClr val="000066"/>
                  </a:solidFill>
                </a:rPr>
                <a:t>6</a:t>
              </a:r>
              <a:endParaRPr lang="en-US" sz="1600" u="none" baseline="-25000" dirty="0">
                <a:solidFill>
                  <a:srgbClr val="000066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287603" y="4170566"/>
              <a:ext cx="6687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600" u="none" dirty="0" smtClean="0">
                  <a:solidFill>
                    <a:srgbClr val="000066"/>
                  </a:solidFill>
                </a:rPr>
                <a:t>DST</a:t>
              </a:r>
              <a:r>
                <a:rPr lang="pt-PT" sz="1600" u="none" baseline="-25000" dirty="0" smtClean="0">
                  <a:solidFill>
                    <a:srgbClr val="000066"/>
                  </a:solidFill>
                </a:rPr>
                <a:t>7</a:t>
              </a:r>
              <a:endParaRPr lang="en-US" sz="1600" u="none" baseline="-25000" dirty="0">
                <a:solidFill>
                  <a:srgbClr val="000066"/>
                </a:solidFill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4701635" y="3140968"/>
            <a:ext cx="615874" cy="1490682"/>
            <a:chOff x="4701635" y="3140968"/>
            <a:chExt cx="615874" cy="1490682"/>
          </a:xfrm>
        </p:grpSpPr>
        <p:sp>
          <p:nvSpPr>
            <p:cNvPr id="73" name="TextBox 72"/>
            <p:cNvSpPr txBox="1"/>
            <p:nvPr/>
          </p:nvSpPr>
          <p:spPr>
            <a:xfrm>
              <a:off x="4701635" y="3140968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600" u="none" dirty="0" smtClean="0">
                  <a:solidFill>
                    <a:srgbClr val="000066"/>
                  </a:solidFill>
                </a:rPr>
                <a:t>SRC</a:t>
              </a:r>
              <a:endParaRPr lang="en-US" sz="1600" u="none" dirty="0">
                <a:solidFill>
                  <a:srgbClr val="000066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882775" y="3738518"/>
              <a:ext cx="396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600" u="none" dirty="0" smtClean="0">
                  <a:solidFill>
                    <a:srgbClr val="000066"/>
                  </a:solidFill>
                </a:rPr>
                <a:t>S</a:t>
              </a:r>
              <a:r>
                <a:rPr lang="pt-PT" sz="1600" u="none" baseline="-25000" dirty="0" smtClean="0">
                  <a:solidFill>
                    <a:srgbClr val="000066"/>
                  </a:solidFill>
                </a:rPr>
                <a:t>2</a:t>
              </a:r>
              <a:endParaRPr lang="en-US" sz="1600" u="none" baseline="-25000" dirty="0">
                <a:solidFill>
                  <a:srgbClr val="000066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882775" y="4005064"/>
              <a:ext cx="396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600" u="none" dirty="0" smtClean="0">
                  <a:solidFill>
                    <a:srgbClr val="000066"/>
                  </a:solidFill>
                </a:rPr>
                <a:t>S</a:t>
              </a:r>
              <a:r>
                <a:rPr lang="pt-PT" sz="1600" u="none" baseline="-25000" dirty="0" smtClean="0">
                  <a:solidFill>
                    <a:srgbClr val="000066"/>
                  </a:solidFill>
                </a:rPr>
                <a:t>1</a:t>
              </a:r>
              <a:endParaRPr lang="en-US" sz="1600" u="none" baseline="-25000" dirty="0">
                <a:solidFill>
                  <a:srgbClr val="000066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882775" y="4293096"/>
              <a:ext cx="396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600" u="none" dirty="0" smtClean="0">
                  <a:solidFill>
                    <a:srgbClr val="000066"/>
                  </a:solidFill>
                </a:rPr>
                <a:t>S</a:t>
              </a:r>
              <a:r>
                <a:rPr lang="pt-PT" sz="1600" u="none" baseline="-25000" dirty="0" smtClean="0">
                  <a:solidFill>
                    <a:srgbClr val="000066"/>
                  </a:solidFill>
                </a:rPr>
                <a:t>0</a:t>
              </a:r>
              <a:endParaRPr lang="en-US" sz="1600" u="none" baseline="-25000" dirty="0" smtClean="0">
                <a:solidFill>
                  <a:srgbClr val="000066"/>
                </a:solidFill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643758" y="1916832"/>
            <a:ext cx="3254741" cy="2861729"/>
            <a:chOff x="643758" y="1916832"/>
            <a:chExt cx="3254741" cy="2861729"/>
          </a:xfrm>
        </p:grpSpPr>
        <p:sp>
          <p:nvSpPr>
            <p:cNvPr id="42" name="Rectangle 41"/>
            <p:cNvSpPr/>
            <p:nvPr/>
          </p:nvSpPr>
          <p:spPr bwMode="auto">
            <a:xfrm>
              <a:off x="1619672" y="1916832"/>
              <a:ext cx="1296144" cy="280831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PT" u="none" smtClean="0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demux</a:t>
              </a:r>
              <a:r>
                <a:rPr kumimoji="0" lang="pt-PT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</a:t>
              </a:r>
              <a:r>
                <a:rPr lang="pt-PT" u="none" smtClean="0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1:8</a:t>
              </a:r>
              <a:endParaRPr lang="en-US" u="none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cxnSp>
          <p:nvCxnSpPr>
            <p:cNvPr id="44" name="Straight Connector 43"/>
            <p:cNvCxnSpPr/>
            <p:nvPr/>
          </p:nvCxnSpPr>
          <p:spPr bwMode="auto">
            <a:xfrm flipH="1" flipV="1">
              <a:off x="1259632" y="3313862"/>
              <a:ext cx="36004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/>
            <p:cNvCxnSpPr/>
            <p:nvPr/>
          </p:nvCxnSpPr>
          <p:spPr bwMode="auto">
            <a:xfrm flipH="1" flipV="1">
              <a:off x="2915816" y="2387618"/>
              <a:ext cx="36004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6" name="TextBox 45"/>
            <p:cNvSpPr txBox="1"/>
            <p:nvPr/>
          </p:nvSpPr>
          <p:spPr>
            <a:xfrm>
              <a:off x="643758" y="3140968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600" u="none" dirty="0" smtClean="0">
                  <a:solidFill>
                    <a:srgbClr val="000066"/>
                  </a:solidFill>
                </a:rPr>
                <a:t>SRC</a:t>
              </a:r>
              <a:endParaRPr lang="en-US" sz="1600" u="none" dirty="0">
                <a:solidFill>
                  <a:srgbClr val="000066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229726" y="2210332"/>
              <a:ext cx="6687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600" u="none" dirty="0" smtClean="0">
                  <a:solidFill>
                    <a:srgbClr val="333399"/>
                  </a:solidFill>
                </a:rPr>
                <a:t>DST</a:t>
              </a:r>
              <a:r>
                <a:rPr lang="pt-PT" sz="1600" u="none" baseline="-25000" dirty="0" smtClean="0">
                  <a:solidFill>
                    <a:srgbClr val="333399"/>
                  </a:solidFill>
                </a:rPr>
                <a:t>0</a:t>
              </a:r>
              <a:endParaRPr lang="en-US" sz="1600" u="none" baseline="-25000" dirty="0">
                <a:solidFill>
                  <a:srgbClr val="333399"/>
                </a:solidFill>
              </a:endParaRPr>
            </a:p>
          </p:txBody>
        </p:sp>
        <p:cxnSp>
          <p:nvCxnSpPr>
            <p:cNvPr id="48" name="Straight Connector 47"/>
            <p:cNvCxnSpPr/>
            <p:nvPr/>
          </p:nvCxnSpPr>
          <p:spPr bwMode="auto">
            <a:xfrm flipH="1" flipV="1">
              <a:off x="2915816" y="2658398"/>
              <a:ext cx="36004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9" name="TextBox 48"/>
            <p:cNvSpPr txBox="1"/>
            <p:nvPr/>
          </p:nvSpPr>
          <p:spPr>
            <a:xfrm>
              <a:off x="3229726" y="2481112"/>
              <a:ext cx="6687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600" u="none" dirty="0" smtClean="0">
                  <a:solidFill>
                    <a:srgbClr val="333399"/>
                  </a:solidFill>
                </a:rPr>
                <a:t>DST</a:t>
              </a:r>
              <a:r>
                <a:rPr lang="pt-PT" sz="1600" u="none" baseline="-25000" dirty="0" smtClean="0">
                  <a:solidFill>
                    <a:srgbClr val="333399"/>
                  </a:solidFill>
                </a:rPr>
                <a:t>1</a:t>
              </a:r>
              <a:endParaRPr lang="en-US" sz="1600" u="none" baseline="-25000" dirty="0">
                <a:solidFill>
                  <a:srgbClr val="333399"/>
                </a:solidFill>
              </a:endParaRPr>
            </a:p>
          </p:txBody>
        </p:sp>
        <p:cxnSp>
          <p:nvCxnSpPr>
            <p:cNvPr id="50" name="Straight Connector 49"/>
            <p:cNvCxnSpPr/>
            <p:nvPr/>
          </p:nvCxnSpPr>
          <p:spPr bwMode="auto">
            <a:xfrm flipH="1" flipV="1">
              <a:off x="2915816" y="2946430"/>
              <a:ext cx="36004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1" name="TextBox 50"/>
            <p:cNvSpPr txBox="1"/>
            <p:nvPr/>
          </p:nvSpPr>
          <p:spPr>
            <a:xfrm>
              <a:off x="3229726" y="2769144"/>
              <a:ext cx="6687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600" u="none" dirty="0" smtClean="0">
                  <a:solidFill>
                    <a:srgbClr val="333399"/>
                  </a:solidFill>
                </a:rPr>
                <a:t>DST</a:t>
              </a:r>
              <a:r>
                <a:rPr lang="pt-PT" sz="1600" u="none" baseline="-25000" dirty="0" smtClean="0">
                  <a:solidFill>
                    <a:srgbClr val="333399"/>
                  </a:solidFill>
                </a:rPr>
                <a:t>2</a:t>
              </a:r>
              <a:endParaRPr lang="en-US" sz="1600" u="none" baseline="-25000" dirty="0">
                <a:solidFill>
                  <a:srgbClr val="333399"/>
                </a:solidFill>
              </a:endParaRPr>
            </a:p>
          </p:txBody>
        </p:sp>
        <p:cxnSp>
          <p:nvCxnSpPr>
            <p:cNvPr id="52" name="Straight Connector 51"/>
            <p:cNvCxnSpPr/>
            <p:nvPr/>
          </p:nvCxnSpPr>
          <p:spPr bwMode="auto">
            <a:xfrm flipH="1" flipV="1">
              <a:off x="2915816" y="3251714"/>
              <a:ext cx="36004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3" name="TextBox 52"/>
            <p:cNvSpPr txBox="1"/>
            <p:nvPr/>
          </p:nvSpPr>
          <p:spPr>
            <a:xfrm>
              <a:off x="3229726" y="3074428"/>
              <a:ext cx="6687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600" u="none" dirty="0" smtClean="0">
                  <a:solidFill>
                    <a:srgbClr val="333399"/>
                  </a:solidFill>
                </a:rPr>
                <a:t>DST</a:t>
              </a:r>
              <a:r>
                <a:rPr lang="pt-PT" sz="1600" u="none" baseline="-25000" dirty="0" smtClean="0">
                  <a:solidFill>
                    <a:srgbClr val="333399"/>
                  </a:solidFill>
                </a:rPr>
                <a:t>3</a:t>
              </a:r>
              <a:endParaRPr lang="en-US" sz="1600" u="none" baseline="-25000" dirty="0">
                <a:solidFill>
                  <a:srgbClr val="333399"/>
                </a:solidFill>
              </a:endParaRPr>
            </a:p>
          </p:txBody>
        </p:sp>
        <p:cxnSp>
          <p:nvCxnSpPr>
            <p:cNvPr id="54" name="Straight Connector 53"/>
            <p:cNvCxnSpPr/>
            <p:nvPr/>
          </p:nvCxnSpPr>
          <p:spPr bwMode="auto">
            <a:xfrm flipH="1" flipV="1">
              <a:off x="2915816" y="3522494"/>
              <a:ext cx="36004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5" name="TextBox 54"/>
            <p:cNvSpPr txBox="1"/>
            <p:nvPr/>
          </p:nvSpPr>
          <p:spPr>
            <a:xfrm>
              <a:off x="3229726" y="3345208"/>
              <a:ext cx="6687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600" u="none" dirty="0" smtClean="0">
                  <a:solidFill>
                    <a:srgbClr val="333399"/>
                  </a:solidFill>
                </a:rPr>
                <a:t>DST</a:t>
              </a:r>
              <a:r>
                <a:rPr lang="pt-PT" sz="1600" u="none" baseline="-25000" dirty="0" smtClean="0">
                  <a:solidFill>
                    <a:srgbClr val="333399"/>
                  </a:solidFill>
                </a:rPr>
                <a:t>4</a:t>
              </a:r>
              <a:endParaRPr lang="en-US" sz="1600" u="none" baseline="-25000" dirty="0">
                <a:solidFill>
                  <a:srgbClr val="333399"/>
                </a:solidFill>
              </a:endParaRPr>
            </a:p>
          </p:txBody>
        </p:sp>
        <p:cxnSp>
          <p:nvCxnSpPr>
            <p:cNvPr id="56" name="Straight Connector 55"/>
            <p:cNvCxnSpPr/>
            <p:nvPr/>
          </p:nvCxnSpPr>
          <p:spPr bwMode="auto">
            <a:xfrm flipH="1" flipV="1">
              <a:off x="2915816" y="3810526"/>
              <a:ext cx="36004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7" name="TextBox 56"/>
            <p:cNvSpPr txBox="1"/>
            <p:nvPr/>
          </p:nvSpPr>
          <p:spPr>
            <a:xfrm>
              <a:off x="3229726" y="3633240"/>
              <a:ext cx="6687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600" u="none" dirty="0" smtClean="0">
                  <a:solidFill>
                    <a:srgbClr val="333399"/>
                  </a:solidFill>
                </a:rPr>
                <a:t>DST</a:t>
              </a:r>
              <a:r>
                <a:rPr lang="pt-PT" sz="1600" u="none" baseline="-25000" dirty="0" smtClean="0">
                  <a:solidFill>
                    <a:srgbClr val="333399"/>
                  </a:solidFill>
                </a:rPr>
                <a:t>5</a:t>
              </a:r>
              <a:endParaRPr lang="en-US" sz="1600" u="none" baseline="-25000" dirty="0">
                <a:solidFill>
                  <a:srgbClr val="333399"/>
                </a:solidFill>
              </a:endParaRPr>
            </a:p>
          </p:txBody>
        </p:sp>
        <p:cxnSp>
          <p:nvCxnSpPr>
            <p:cNvPr id="58" name="Straight Connector 57"/>
            <p:cNvCxnSpPr/>
            <p:nvPr/>
          </p:nvCxnSpPr>
          <p:spPr bwMode="auto">
            <a:xfrm flipH="1" flipV="1">
              <a:off x="2915816" y="4077072"/>
              <a:ext cx="36004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9" name="TextBox 58"/>
            <p:cNvSpPr txBox="1"/>
            <p:nvPr/>
          </p:nvSpPr>
          <p:spPr>
            <a:xfrm>
              <a:off x="3229726" y="3899786"/>
              <a:ext cx="6687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600" u="none" dirty="0" smtClean="0">
                  <a:solidFill>
                    <a:srgbClr val="333399"/>
                  </a:solidFill>
                </a:rPr>
                <a:t>DST</a:t>
              </a:r>
              <a:r>
                <a:rPr lang="pt-PT" sz="1600" u="none" baseline="-25000" dirty="0" smtClean="0">
                  <a:solidFill>
                    <a:srgbClr val="333399"/>
                  </a:solidFill>
                </a:rPr>
                <a:t>6</a:t>
              </a:r>
              <a:endParaRPr lang="en-US" sz="1600" u="none" baseline="-25000" dirty="0">
                <a:solidFill>
                  <a:srgbClr val="333399"/>
                </a:solidFill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 bwMode="auto">
            <a:xfrm flipH="1" flipV="1">
              <a:off x="2915816" y="4347852"/>
              <a:ext cx="36004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1" name="TextBox 60"/>
            <p:cNvSpPr txBox="1"/>
            <p:nvPr/>
          </p:nvSpPr>
          <p:spPr>
            <a:xfrm>
              <a:off x="3229726" y="4170566"/>
              <a:ext cx="6687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600" u="none" dirty="0" smtClean="0">
                  <a:solidFill>
                    <a:srgbClr val="333399"/>
                  </a:solidFill>
                </a:rPr>
                <a:t>DST</a:t>
              </a:r>
              <a:r>
                <a:rPr lang="pt-PT" sz="1600" u="none" baseline="-25000" dirty="0" smtClean="0">
                  <a:solidFill>
                    <a:srgbClr val="333399"/>
                  </a:solidFill>
                </a:rPr>
                <a:t>7</a:t>
              </a:r>
              <a:endParaRPr lang="en-US" sz="1600" u="none" baseline="-25000" dirty="0">
                <a:solidFill>
                  <a:srgbClr val="333399"/>
                </a:solidFill>
              </a:endParaRPr>
            </a:p>
          </p:txBody>
        </p:sp>
        <p:cxnSp>
          <p:nvCxnSpPr>
            <p:cNvPr id="64" name="Straight Connector 63"/>
            <p:cNvCxnSpPr/>
            <p:nvPr/>
          </p:nvCxnSpPr>
          <p:spPr bwMode="auto">
            <a:xfrm flipH="1" flipV="1">
              <a:off x="1259632" y="3911412"/>
              <a:ext cx="36004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5" name="TextBox 64"/>
            <p:cNvSpPr txBox="1"/>
            <p:nvPr/>
          </p:nvSpPr>
          <p:spPr>
            <a:xfrm>
              <a:off x="824898" y="3738518"/>
              <a:ext cx="396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600" u="none" dirty="0" smtClean="0">
                  <a:solidFill>
                    <a:srgbClr val="000066"/>
                  </a:solidFill>
                </a:rPr>
                <a:t>S</a:t>
              </a:r>
              <a:r>
                <a:rPr lang="pt-PT" sz="1600" u="none" baseline="-25000" dirty="0" smtClean="0">
                  <a:solidFill>
                    <a:srgbClr val="000066"/>
                  </a:solidFill>
                </a:rPr>
                <a:t>2</a:t>
              </a:r>
              <a:endParaRPr lang="en-US" sz="1600" u="none" baseline="-25000" dirty="0">
                <a:solidFill>
                  <a:srgbClr val="000066"/>
                </a:solidFill>
              </a:endParaRPr>
            </a:p>
          </p:txBody>
        </p:sp>
        <p:cxnSp>
          <p:nvCxnSpPr>
            <p:cNvPr id="66" name="Straight Connector 65"/>
            <p:cNvCxnSpPr/>
            <p:nvPr/>
          </p:nvCxnSpPr>
          <p:spPr bwMode="auto">
            <a:xfrm flipH="1" flipV="1">
              <a:off x="1259632" y="4177958"/>
              <a:ext cx="36004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7" name="TextBox 66"/>
            <p:cNvSpPr txBox="1"/>
            <p:nvPr/>
          </p:nvSpPr>
          <p:spPr>
            <a:xfrm>
              <a:off x="824898" y="4005064"/>
              <a:ext cx="396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600" u="none" dirty="0" smtClean="0">
                  <a:solidFill>
                    <a:srgbClr val="000066"/>
                  </a:solidFill>
                </a:rPr>
                <a:t>S</a:t>
              </a:r>
              <a:r>
                <a:rPr lang="pt-PT" sz="1600" u="none" baseline="-25000" dirty="0" smtClean="0">
                  <a:solidFill>
                    <a:srgbClr val="000066"/>
                  </a:solidFill>
                </a:rPr>
                <a:t>1</a:t>
              </a:r>
              <a:endParaRPr lang="en-US" sz="1600" u="none" baseline="-25000" dirty="0">
                <a:solidFill>
                  <a:srgbClr val="000066"/>
                </a:solidFill>
              </a:endParaRPr>
            </a:p>
          </p:txBody>
        </p:sp>
        <p:cxnSp>
          <p:nvCxnSpPr>
            <p:cNvPr id="68" name="Straight Connector 67"/>
            <p:cNvCxnSpPr/>
            <p:nvPr/>
          </p:nvCxnSpPr>
          <p:spPr bwMode="auto">
            <a:xfrm flipH="1" flipV="1">
              <a:off x="1259632" y="4465990"/>
              <a:ext cx="36004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9" name="TextBox 68"/>
            <p:cNvSpPr txBox="1"/>
            <p:nvPr/>
          </p:nvSpPr>
          <p:spPr>
            <a:xfrm>
              <a:off x="824898" y="4293096"/>
              <a:ext cx="396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600" u="none" dirty="0" smtClean="0">
                  <a:solidFill>
                    <a:srgbClr val="000066"/>
                  </a:solidFill>
                </a:rPr>
                <a:t>S</a:t>
              </a:r>
              <a:r>
                <a:rPr lang="pt-PT" sz="1600" u="none" baseline="-25000" dirty="0" smtClean="0">
                  <a:solidFill>
                    <a:srgbClr val="000066"/>
                  </a:solidFill>
                </a:rPr>
                <a:t>0</a:t>
              </a:r>
              <a:endParaRPr lang="en-US" sz="1600" u="none" baseline="-25000" dirty="0" smtClean="0">
                <a:solidFill>
                  <a:srgbClr val="000066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555776" y="2193238"/>
              <a:ext cx="423514" cy="2585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u="none" dirty="0" smtClean="0"/>
                <a:t>Y</a:t>
              </a:r>
              <a:r>
                <a:rPr lang="pt-PT" u="none" baseline="-25000" dirty="0" smtClean="0"/>
                <a:t>0</a:t>
              </a:r>
            </a:p>
            <a:p>
              <a:r>
                <a:rPr lang="pt-PT" u="none" dirty="0" smtClean="0"/>
                <a:t>Y</a:t>
              </a:r>
              <a:r>
                <a:rPr lang="pt-PT" u="none" baseline="-25000" dirty="0" smtClean="0"/>
                <a:t>1</a:t>
              </a:r>
            </a:p>
            <a:p>
              <a:r>
                <a:rPr lang="pt-PT" u="none" dirty="0" smtClean="0"/>
                <a:t>Y</a:t>
              </a:r>
              <a:r>
                <a:rPr lang="pt-PT" u="none" baseline="-25000" dirty="0" smtClean="0"/>
                <a:t>2</a:t>
              </a:r>
            </a:p>
            <a:p>
              <a:r>
                <a:rPr lang="pt-PT" u="none" dirty="0" smtClean="0"/>
                <a:t>Y</a:t>
              </a:r>
              <a:r>
                <a:rPr lang="pt-PT" u="none" baseline="-25000" dirty="0" smtClean="0"/>
                <a:t>3</a:t>
              </a:r>
            </a:p>
            <a:p>
              <a:r>
                <a:rPr lang="pt-PT" u="none" dirty="0" smtClean="0"/>
                <a:t>Y</a:t>
              </a:r>
              <a:r>
                <a:rPr lang="pt-PT" u="none" baseline="-25000" dirty="0" smtClean="0"/>
                <a:t>4</a:t>
              </a:r>
            </a:p>
            <a:p>
              <a:r>
                <a:rPr lang="pt-PT" u="none" dirty="0" smtClean="0"/>
                <a:t>Y</a:t>
              </a:r>
              <a:r>
                <a:rPr lang="pt-PT" u="none" baseline="-25000" dirty="0" smtClean="0"/>
                <a:t>5</a:t>
              </a:r>
            </a:p>
            <a:p>
              <a:r>
                <a:rPr lang="pt-PT" u="none" dirty="0" smtClean="0"/>
                <a:t>Y</a:t>
              </a:r>
              <a:r>
                <a:rPr lang="pt-PT" u="none" baseline="-25000" dirty="0" smtClean="0"/>
                <a:t>6</a:t>
              </a:r>
            </a:p>
            <a:p>
              <a:r>
                <a:rPr lang="pt-PT" u="none" dirty="0" smtClean="0"/>
                <a:t>Y</a:t>
              </a:r>
              <a:r>
                <a:rPr lang="pt-PT" u="none" baseline="-25000" dirty="0" smtClean="0"/>
                <a:t>7</a:t>
              </a:r>
            </a:p>
            <a:p>
              <a:endParaRPr lang="en-US" u="none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562102" y="3734284"/>
              <a:ext cx="70564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u="none" dirty="0" smtClean="0"/>
                <a:t>SEL</a:t>
              </a:r>
              <a:r>
                <a:rPr lang="pt-PT" u="none" baseline="-25000" dirty="0" smtClean="0"/>
                <a:t>2</a:t>
              </a:r>
            </a:p>
            <a:p>
              <a:r>
                <a:rPr lang="pt-PT" u="none" dirty="0" smtClean="0"/>
                <a:t>SEL</a:t>
              </a:r>
              <a:r>
                <a:rPr lang="pt-PT" u="none" baseline="-25000" dirty="0" smtClean="0"/>
                <a:t>1</a:t>
              </a:r>
            </a:p>
            <a:p>
              <a:r>
                <a:rPr lang="pt-PT" u="none" dirty="0" smtClean="0"/>
                <a:t>SEL</a:t>
              </a:r>
              <a:r>
                <a:rPr lang="pt-PT" u="none" baseline="-25000" dirty="0" smtClean="0"/>
                <a:t>0</a:t>
              </a:r>
              <a:endParaRPr lang="en-US" u="none" baseline="-25000" dirty="0" smtClean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564916" y="3132342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u="none" dirty="0" smtClean="0"/>
                <a:t>D</a:t>
              </a:r>
              <a:endParaRPr lang="en-US" u="none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5317509" y="1916832"/>
            <a:ext cx="2016224" cy="2873355"/>
            <a:chOff x="5317509" y="1916832"/>
            <a:chExt cx="2016224" cy="2873355"/>
          </a:xfrm>
        </p:grpSpPr>
        <p:sp>
          <p:nvSpPr>
            <p:cNvPr id="70" name="Rectangle 69"/>
            <p:cNvSpPr/>
            <p:nvPr/>
          </p:nvSpPr>
          <p:spPr bwMode="auto">
            <a:xfrm>
              <a:off x="5677549" y="1916832"/>
              <a:ext cx="1296144" cy="280831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PT" u="none" dirty="0" smtClean="0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decoder</a:t>
              </a:r>
              <a:r>
                <a:rPr kumimoji="0" lang="pt-PT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</a:t>
              </a:r>
              <a:r>
                <a:rPr lang="pt-PT" u="none" dirty="0" smtClean="0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3:8</a:t>
              </a:r>
              <a:endParaRPr lang="en-US" u="none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cxnSp>
          <p:nvCxnSpPr>
            <p:cNvPr id="71" name="Straight Connector 70"/>
            <p:cNvCxnSpPr/>
            <p:nvPr/>
          </p:nvCxnSpPr>
          <p:spPr bwMode="auto">
            <a:xfrm flipH="1" flipV="1">
              <a:off x="5317509" y="3313862"/>
              <a:ext cx="36004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Straight Connector 71"/>
            <p:cNvCxnSpPr/>
            <p:nvPr/>
          </p:nvCxnSpPr>
          <p:spPr bwMode="auto">
            <a:xfrm flipH="1" flipV="1">
              <a:off x="6973693" y="2387618"/>
              <a:ext cx="36004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Straight Connector 74"/>
            <p:cNvCxnSpPr/>
            <p:nvPr/>
          </p:nvCxnSpPr>
          <p:spPr bwMode="auto">
            <a:xfrm flipH="1" flipV="1">
              <a:off x="6973693" y="2658398"/>
              <a:ext cx="36004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Straight Connector 76"/>
            <p:cNvCxnSpPr/>
            <p:nvPr/>
          </p:nvCxnSpPr>
          <p:spPr bwMode="auto">
            <a:xfrm flipH="1" flipV="1">
              <a:off x="6973693" y="2946430"/>
              <a:ext cx="36004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Straight Connector 78"/>
            <p:cNvCxnSpPr/>
            <p:nvPr/>
          </p:nvCxnSpPr>
          <p:spPr bwMode="auto">
            <a:xfrm flipH="1" flipV="1">
              <a:off x="6973693" y="3251714"/>
              <a:ext cx="36004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Straight Connector 80"/>
            <p:cNvCxnSpPr/>
            <p:nvPr/>
          </p:nvCxnSpPr>
          <p:spPr bwMode="auto">
            <a:xfrm flipH="1" flipV="1">
              <a:off x="6973693" y="3522494"/>
              <a:ext cx="36004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Straight Connector 82"/>
            <p:cNvCxnSpPr/>
            <p:nvPr/>
          </p:nvCxnSpPr>
          <p:spPr bwMode="auto">
            <a:xfrm flipH="1" flipV="1">
              <a:off x="6973693" y="3810526"/>
              <a:ext cx="36004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 bwMode="auto">
            <a:xfrm flipH="1" flipV="1">
              <a:off x="6973693" y="4077072"/>
              <a:ext cx="36004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Straight Connector 86"/>
            <p:cNvCxnSpPr/>
            <p:nvPr/>
          </p:nvCxnSpPr>
          <p:spPr bwMode="auto">
            <a:xfrm flipH="1" flipV="1">
              <a:off x="6973693" y="4347852"/>
              <a:ext cx="36004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Straight Connector 88"/>
            <p:cNvCxnSpPr/>
            <p:nvPr/>
          </p:nvCxnSpPr>
          <p:spPr bwMode="auto">
            <a:xfrm flipH="1" flipV="1">
              <a:off x="5317509" y="3911412"/>
              <a:ext cx="36004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Straight Connector 90"/>
            <p:cNvCxnSpPr/>
            <p:nvPr/>
          </p:nvCxnSpPr>
          <p:spPr bwMode="auto">
            <a:xfrm flipH="1" flipV="1">
              <a:off x="5317509" y="4177958"/>
              <a:ext cx="36004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Straight Connector 92"/>
            <p:cNvCxnSpPr/>
            <p:nvPr/>
          </p:nvCxnSpPr>
          <p:spPr bwMode="auto">
            <a:xfrm flipH="1" flipV="1">
              <a:off x="5317509" y="4465990"/>
              <a:ext cx="36004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8" name="TextBox 97"/>
            <p:cNvSpPr txBox="1"/>
            <p:nvPr/>
          </p:nvSpPr>
          <p:spPr>
            <a:xfrm>
              <a:off x="5634868" y="3103464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u="none" dirty="0" smtClean="0"/>
                <a:t>EN</a:t>
              </a:r>
              <a:endParaRPr lang="en-US" u="none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632054" y="3720032"/>
              <a:ext cx="33374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u="none" dirty="0" smtClean="0"/>
                <a:t>I</a:t>
              </a:r>
              <a:r>
                <a:rPr lang="pt-PT" u="none" baseline="-25000" dirty="0" smtClean="0"/>
                <a:t>2</a:t>
              </a:r>
            </a:p>
            <a:p>
              <a:r>
                <a:rPr lang="pt-PT" u="none" dirty="0" smtClean="0"/>
                <a:t>I</a:t>
              </a:r>
              <a:r>
                <a:rPr lang="pt-PT" u="none" baseline="-25000" dirty="0" smtClean="0"/>
                <a:t>1</a:t>
              </a:r>
            </a:p>
            <a:p>
              <a:r>
                <a:rPr lang="pt-PT" u="none" dirty="0" smtClean="0"/>
                <a:t>I</a:t>
              </a:r>
              <a:r>
                <a:rPr lang="pt-PT" u="none" baseline="-25000" dirty="0" smtClean="0"/>
                <a:t>0</a:t>
              </a:r>
              <a:endParaRPr lang="en-US" u="none" baseline="-25000" dirty="0" smtClean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6596758" y="2204864"/>
              <a:ext cx="423514" cy="2585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u="none" dirty="0" smtClean="0"/>
                <a:t>Y</a:t>
              </a:r>
              <a:r>
                <a:rPr lang="pt-PT" u="none" baseline="-25000" dirty="0" smtClean="0"/>
                <a:t>0</a:t>
              </a:r>
            </a:p>
            <a:p>
              <a:r>
                <a:rPr lang="pt-PT" u="none" dirty="0" smtClean="0"/>
                <a:t>Y</a:t>
              </a:r>
              <a:r>
                <a:rPr lang="pt-PT" u="none" baseline="-25000" dirty="0" smtClean="0"/>
                <a:t>1</a:t>
              </a:r>
            </a:p>
            <a:p>
              <a:r>
                <a:rPr lang="pt-PT" u="none" dirty="0" smtClean="0"/>
                <a:t>Y</a:t>
              </a:r>
              <a:r>
                <a:rPr lang="pt-PT" u="none" baseline="-25000" dirty="0" smtClean="0"/>
                <a:t>2</a:t>
              </a:r>
            </a:p>
            <a:p>
              <a:r>
                <a:rPr lang="pt-PT" u="none" dirty="0" smtClean="0"/>
                <a:t>Y</a:t>
              </a:r>
              <a:r>
                <a:rPr lang="pt-PT" u="none" baseline="-25000" dirty="0" smtClean="0"/>
                <a:t>3</a:t>
              </a:r>
            </a:p>
            <a:p>
              <a:r>
                <a:rPr lang="pt-PT" u="none" dirty="0" smtClean="0"/>
                <a:t>Y</a:t>
              </a:r>
              <a:r>
                <a:rPr lang="pt-PT" u="none" baseline="-25000" dirty="0" smtClean="0"/>
                <a:t>4</a:t>
              </a:r>
            </a:p>
            <a:p>
              <a:r>
                <a:rPr lang="pt-PT" u="none" dirty="0" smtClean="0"/>
                <a:t>Y</a:t>
              </a:r>
              <a:r>
                <a:rPr lang="pt-PT" u="none" baseline="-25000" dirty="0" smtClean="0"/>
                <a:t>5</a:t>
              </a:r>
            </a:p>
            <a:p>
              <a:r>
                <a:rPr lang="pt-PT" u="none" dirty="0" smtClean="0"/>
                <a:t>Y</a:t>
              </a:r>
              <a:r>
                <a:rPr lang="pt-PT" u="none" baseline="-25000" dirty="0" smtClean="0"/>
                <a:t>6</a:t>
              </a:r>
            </a:p>
            <a:p>
              <a:r>
                <a:rPr lang="pt-PT" u="none" dirty="0" smtClean="0"/>
                <a:t>Y</a:t>
              </a:r>
              <a:r>
                <a:rPr lang="pt-PT" u="none" baseline="-25000" dirty="0" smtClean="0"/>
                <a:t>7</a:t>
              </a:r>
            </a:p>
            <a:p>
              <a:endParaRPr lang="en-US" u="none" dirty="0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3059832" y="4725144"/>
            <a:ext cx="5389185" cy="1584176"/>
            <a:chOff x="3059832" y="4725144"/>
            <a:chExt cx="5389185" cy="1584176"/>
          </a:xfrm>
        </p:grpSpPr>
        <p:sp>
          <p:nvSpPr>
            <p:cNvPr id="106" name="Text Box 18"/>
            <p:cNvSpPr txBox="1">
              <a:spLocks noChangeArrowheads="1"/>
            </p:cNvSpPr>
            <p:nvPr/>
          </p:nvSpPr>
          <p:spPr bwMode="auto">
            <a:xfrm>
              <a:off x="4211960" y="5373216"/>
              <a:ext cx="423705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pt-PT" u="none" dirty="0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74x138</a:t>
              </a:r>
              <a:r>
                <a:rPr lang="pt-PT" u="none" dirty="0">
                  <a:solidFill>
                    <a:srgbClr val="000066"/>
                  </a:solidFill>
                </a:rPr>
                <a:t> </a:t>
              </a:r>
              <a:r>
                <a:rPr lang="pt-PT" u="none" dirty="0" smtClean="0">
                  <a:solidFill>
                    <a:srgbClr val="000066"/>
                  </a:solidFill>
                </a:rPr>
                <a:t>– descodificador/</a:t>
              </a:r>
              <a:r>
                <a:rPr lang="pt-PT" u="none" dirty="0" err="1" smtClean="0">
                  <a:solidFill>
                    <a:srgbClr val="000066"/>
                  </a:solidFill>
                </a:rPr>
                <a:t>desmultiplexer</a:t>
              </a:r>
              <a:endParaRPr lang="en-US" u="none" dirty="0">
                <a:solidFill>
                  <a:srgbClr val="000066"/>
                </a:solidFill>
              </a:endParaRPr>
            </a:p>
          </p:txBody>
        </p:sp>
        <p:pic>
          <p:nvPicPr>
            <p:cNvPr id="107" name="Picture 2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59832" y="4725144"/>
              <a:ext cx="1047855" cy="1584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478133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7992119" cy="503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Uso comum de multiplexers e desmultiplexers</a:t>
            </a:r>
            <a:endParaRPr lang="pt-PT" sz="3600" u="none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40" name="Text Box 8"/>
          <p:cNvSpPr txBox="1">
            <a:spLocks noChangeArrowheads="1"/>
          </p:cNvSpPr>
          <p:nvPr/>
        </p:nvSpPr>
        <p:spPr bwMode="auto">
          <a:xfrm>
            <a:off x="395288" y="836613"/>
            <a:ext cx="8445500" cy="70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pt-PT" u="none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Multiplexers</a:t>
            </a:r>
            <a:r>
              <a:rPr lang="pt-PT" u="none" smtClean="0">
                <a:solidFill>
                  <a:srgbClr val="000066"/>
                </a:solidFill>
              </a:rPr>
              <a:t> e </a:t>
            </a:r>
            <a:r>
              <a:rPr lang="pt-PT" u="none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desmultiplexers</a:t>
            </a:r>
            <a:r>
              <a:rPr lang="pt-PT" u="none" smtClean="0">
                <a:solidFill>
                  <a:srgbClr val="000066"/>
                </a:solidFill>
              </a:rPr>
              <a:t> desempenham funções importantes em circuitos de comutação. </a:t>
            </a:r>
            <a:endParaRPr lang="pt-PT" u="none">
              <a:solidFill>
                <a:srgbClr val="000066"/>
              </a:solidFill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899592" y="2564904"/>
            <a:ext cx="1368152" cy="2016224"/>
            <a:chOff x="899592" y="2564904"/>
            <a:chExt cx="1368152" cy="2016224"/>
          </a:xfrm>
        </p:grpSpPr>
        <p:cxnSp>
          <p:nvCxnSpPr>
            <p:cNvPr id="44" name="Straight Connector 43"/>
            <p:cNvCxnSpPr/>
            <p:nvPr/>
          </p:nvCxnSpPr>
          <p:spPr bwMode="auto">
            <a:xfrm flipH="1">
              <a:off x="1619672" y="2780928"/>
              <a:ext cx="64807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Box 44"/>
            <p:cNvSpPr txBox="1"/>
            <p:nvPr/>
          </p:nvSpPr>
          <p:spPr>
            <a:xfrm>
              <a:off x="899592" y="2564904"/>
              <a:ext cx="756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u="none" dirty="0" smtClean="0"/>
                <a:t>SRC</a:t>
              </a:r>
              <a:r>
                <a:rPr lang="pt-PT" u="none" baseline="-25000" dirty="0" smtClean="0"/>
                <a:t>1</a:t>
              </a:r>
              <a:endParaRPr lang="en-US" u="none" baseline="-25000" dirty="0" smtClean="0"/>
            </a:p>
          </p:txBody>
        </p:sp>
        <p:cxnSp>
          <p:nvCxnSpPr>
            <p:cNvPr id="47" name="Straight Connector 46"/>
            <p:cNvCxnSpPr/>
            <p:nvPr/>
          </p:nvCxnSpPr>
          <p:spPr bwMode="auto">
            <a:xfrm flipH="1">
              <a:off x="1619672" y="3131676"/>
              <a:ext cx="64807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8" name="TextBox 47"/>
            <p:cNvSpPr txBox="1"/>
            <p:nvPr/>
          </p:nvSpPr>
          <p:spPr>
            <a:xfrm>
              <a:off x="899592" y="2915652"/>
              <a:ext cx="756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u="none" dirty="0" smtClean="0"/>
                <a:t>SRC</a:t>
              </a:r>
              <a:r>
                <a:rPr lang="pt-PT" u="none" baseline="-25000" dirty="0" smtClean="0"/>
                <a:t>2</a:t>
              </a:r>
              <a:endParaRPr lang="en-US" u="none" baseline="-25000" dirty="0" smtClean="0"/>
            </a:p>
          </p:txBody>
        </p:sp>
        <p:cxnSp>
          <p:nvCxnSpPr>
            <p:cNvPr id="49" name="Straight Connector 48"/>
            <p:cNvCxnSpPr/>
            <p:nvPr/>
          </p:nvCxnSpPr>
          <p:spPr bwMode="auto">
            <a:xfrm flipH="1">
              <a:off x="1619672" y="3501008"/>
              <a:ext cx="64807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0" name="TextBox 49"/>
            <p:cNvSpPr txBox="1"/>
            <p:nvPr/>
          </p:nvSpPr>
          <p:spPr>
            <a:xfrm>
              <a:off x="899592" y="3284984"/>
              <a:ext cx="756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u="none" dirty="0" smtClean="0"/>
                <a:t>SRC</a:t>
              </a:r>
              <a:r>
                <a:rPr lang="pt-PT" u="none" baseline="-25000" dirty="0" smtClean="0"/>
                <a:t>3</a:t>
              </a:r>
              <a:endParaRPr lang="en-US" u="none" baseline="-25000" dirty="0"/>
            </a:p>
          </p:txBody>
        </p:sp>
        <p:cxnSp>
          <p:nvCxnSpPr>
            <p:cNvPr id="51" name="Straight Connector 50"/>
            <p:cNvCxnSpPr/>
            <p:nvPr/>
          </p:nvCxnSpPr>
          <p:spPr bwMode="auto">
            <a:xfrm flipH="1">
              <a:off x="1619672" y="4427820"/>
              <a:ext cx="64807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2" name="TextBox 51"/>
            <p:cNvSpPr txBox="1"/>
            <p:nvPr/>
          </p:nvSpPr>
          <p:spPr>
            <a:xfrm>
              <a:off x="899592" y="4211796"/>
              <a:ext cx="756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u="none" dirty="0" err="1" smtClean="0"/>
                <a:t>SRC</a:t>
              </a:r>
              <a:r>
                <a:rPr lang="pt-PT" u="none" baseline="-25000" dirty="0" err="1" smtClean="0"/>
                <a:t>n</a:t>
              </a:r>
              <a:endParaRPr lang="en-US" u="none" baseline="-25000" dirty="0"/>
            </a:p>
          </p:txBody>
        </p:sp>
        <p:cxnSp>
          <p:nvCxnSpPr>
            <p:cNvPr id="54" name="Straight Connector 53"/>
            <p:cNvCxnSpPr/>
            <p:nvPr/>
          </p:nvCxnSpPr>
          <p:spPr bwMode="auto">
            <a:xfrm>
              <a:off x="1835696" y="3717032"/>
              <a:ext cx="0" cy="50405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3" name="Group 72"/>
          <p:cNvGrpSpPr/>
          <p:nvPr/>
        </p:nvGrpSpPr>
        <p:grpSpPr>
          <a:xfrm>
            <a:off x="5436096" y="2564904"/>
            <a:ext cx="1385785" cy="2016224"/>
            <a:chOff x="5436096" y="2564904"/>
            <a:chExt cx="1385785" cy="2016224"/>
          </a:xfrm>
        </p:grpSpPr>
        <p:cxnSp>
          <p:nvCxnSpPr>
            <p:cNvPr id="56" name="Straight Connector 55"/>
            <p:cNvCxnSpPr/>
            <p:nvPr/>
          </p:nvCxnSpPr>
          <p:spPr bwMode="auto">
            <a:xfrm flipH="1">
              <a:off x="5436096" y="2780928"/>
              <a:ext cx="64807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7" name="TextBox 56"/>
            <p:cNvSpPr txBox="1"/>
            <p:nvPr/>
          </p:nvSpPr>
          <p:spPr>
            <a:xfrm>
              <a:off x="6047310" y="2564904"/>
              <a:ext cx="7312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u="none" dirty="0" smtClean="0"/>
                <a:t>DST</a:t>
              </a:r>
              <a:r>
                <a:rPr lang="pt-PT" u="none" baseline="-25000" dirty="0" smtClean="0"/>
                <a:t>1</a:t>
              </a:r>
              <a:endParaRPr lang="en-US" u="none" baseline="-25000" dirty="0" smtClean="0"/>
            </a:p>
          </p:txBody>
        </p:sp>
        <p:cxnSp>
          <p:nvCxnSpPr>
            <p:cNvPr id="58" name="Straight Connector 57"/>
            <p:cNvCxnSpPr/>
            <p:nvPr/>
          </p:nvCxnSpPr>
          <p:spPr bwMode="auto">
            <a:xfrm flipH="1">
              <a:off x="5436096" y="3131676"/>
              <a:ext cx="64807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9" name="TextBox 58"/>
            <p:cNvSpPr txBox="1"/>
            <p:nvPr/>
          </p:nvSpPr>
          <p:spPr>
            <a:xfrm>
              <a:off x="6047310" y="2915652"/>
              <a:ext cx="7312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u="none" dirty="0" smtClean="0"/>
                <a:t>DST</a:t>
              </a:r>
              <a:r>
                <a:rPr lang="pt-PT" u="none" baseline="-25000" dirty="0" smtClean="0"/>
                <a:t>2</a:t>
              </a:r>
              <a:endParaRPr lang="en-US" u="none" baseline="-25000" dirty="0" smtClean="0"/>
            </a:p>
          </p:txBody>
        </p:sp>
        <p:cxnSp>
          <p:nvCxnSpPr>
            <p:cNvPr id="60" name="Straight Connector 59"/>
            <p:cNvCxnSpPr/>
            <p:nvPr/>
          </p:nvCxnSpPr>
          <p:spPr bwMode="auto">
            <a:xfrm flipH="1">
              <a:off x="5436096" y="3501008"/>
              <a:ext cx="64807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1" name="TextBox 60"/>
            <p:cNvSpPr txBox="1"/>
            <p:nvPr/>
          </p:nvSpPr>
          <p:spPr>
            <a:xfrm>
              <a:off x="6047310" y="3284984"/>
              <a:ext cx="7312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u="none" dirty="0" smtClean="0"/>
                <a:t>DST</a:t>
              </a:r>
              <a:r>
                <a:rPr lang="pt-PT" u="none" baseline="-25000" dirty="0" smtClean="0"/>
                <a:t>3</a:t>
              </a:r>
              <a:endParaRPr lang="en-US" u="none" baseline="-25000" dirty="0"/>
            </a:p>
          </p:txBody>
        </p:sp>
        <p:cxnSp>
          <p:nvCxnSpPr>
            <p:cNvPr id="62" name="Straight Connector 61"/>
            <p:cNvCxnSpPr/>
            <p:nvPr/>
          </p:nvCxnSpPr>
          <p:spPr bwMode="auto">
            <a:xfrm flipH="1">
              <a:off x="5436096" y="4427820"/>
              <a:ext cx="64807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3" name="TextBox 62"/>
            <p:cNvSpPr txBox="1"/>
            <p:nvPr/>
          </p:nvSpPr>
          <p:spPr>
            <a:xfrm>
              <a:off x="6047310" y="4211796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u="none" dirty="0" err="1" smtClean="0"/>
                <a:t>DST</a:t>
              </a:r>
              <a:r>
                <a:rPr lang="pt-PT" u="none" baseline="-25000" dirty="0" err="1" smtClean="0"/>
                <a:t>m</a:t>
              </a:r>
              <a:endParaRPr lang="en-US" u="none" baseline="-25000" dirty="0"/>
            </a:p>
          </p:txBody>
        </p:sp>
        <p:cxnSp>
          <p:nvCxnSpPr>
            <p:cNvPr id="64" name="Straight Connector 63"/>
            <p:cNvCxnSpPr/>
            <p:nvPr/>
          </p:nvCxnSpPr>
          <p:spPr bwMode="auto">
            <a:xfrm>
              <a:off x="5652120" y="3717032"/>
              <a:ext cx="0" cy="50405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5" name="Group 74"/>
          <p:cNvGrpSpPr/>
          <p:nvPr/>
        </p:nvGrpSpPr>
        <p:grpSpPr>
          <a:xfrm>
            <a:off x="2186592" y="2492896"/>
            <a:ext cx="1107996" cy="3321660"/>
            <a:chOff x="2186592" y="2492896"/>
            <a:chExt cx="1107996" cy="3321660"/>
          </a:xfrm>
        </p:grpSpPr>
        <p:sp>
          <p:nvSpPr>
            <p:cNvPr id="42" name="Rectangle 41"/>
            <p:cNvSpPr/>
            <p:nvPr/>
          </p:nvSpPr>
          <p:spPr bwMode="auto">
            <a:xfrm>
              <a:off x="2267744" y="2492896"/>
              <a:ext cx="936104" cy="244827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pt-PT" u="none" dirty="0" smtClean="0"/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pt-PT" u="none" dirty="0" smtClean="0"/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PT" sz="1600" u="none" dirty="0" smtClean="0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MUX</a:t>
              </a:r>
              <a:endParaRPr lang="en-US" sz="1600" u="none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5" name="Down Arrow 64"/>
            <p:cNvSpPr/>
            <p:nvPr/>
          </p:nvSpPr>
          <p:spPr bwMode="auto">
            <a:xfrm flipV="1">
              <a:off x="2663216" y="4941168"/>
              <a:ext cx="144016" cy="432048"/>
            </a:xfrm>
            <a:prstGeom prst="downArrow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186592" y="544522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u="none" dirty="0" smtClean="0"/>
                <a:t>SRCSEL</a:t>
              </a:r>
              <a:endParaRPr lang="en-US" u="none" baseline="-250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427984" y="2492896"/>
            <a:ext cx="1082348" cy="3321660"/>
            <a:chOff x="4427984" y="2492896"/>
            <a:chExt cx="1082348" cy="3321660"/>
          </a:xfrm>
        </p:grpSpPr>
        <p:sp>
          <p:nvSpPr>
            <p:cNvPr id="55" name="Rectangle 54"/>
            <p:cNvSpPr/>
            <p:nvPr/>
          </p:nvSpPr>
          <p:spPr bwMode="auto">
            <a:xfrm>
              <a:off x="4499992" y="2492896"/>
              <a:ext cx="936104" cy="244827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pt-PT" u="none" dirty="0" smtClean="0"/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pt-PT" u="none" dirty="0" smtClean="0"/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PT" sz="1600" u="none" dirty="0" smtClean="0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DEMUX</a:t>
              </a:r>
              <a:endParaRPr lang="en-US" sz="1600" u="none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6" name="Down Arrow 65"/>
            <p:cNvSpPr/>
            <p:nvPr/>
          </p:nvSpPr>
          <p:spPr bwMode="auto">
            <a:xfrm flipV="1">
              <a:off x="4904608" y="4941168"/>
              <a:ext cx="144016" cy="432048"/>
            </a:xfrm>
            <a:prstGeom prst="downArrow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427984" y="5445224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u="none" dirty="0" smtClean="0"/>
                <a:t>DSTSEL</a:t>
              </a:r>
              <a:endParaRPr lang="en-US" u="none" baseline="-25000" dirty="0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3203848" y="3411856"/>
            <a:ext cx="1298641" cy="338554"/>
            <a:chOff x="3203848" y="3411856"/>
            <a:chExt cx="1298641" cy="338554"/>
          </a:xfrm>
        </p:grpSpPr>
        <p:cxnSp>
          <p:nvCxnSpPr>
            <p:cNvPr id="70" name="Straight Connector 69"/>
            <p:cNvCxnSpPr>
              <a:stCxn id="42" idx="3"/>
              <a:endCxn id="55" idx="1"/>
            </p:cNvCxnSpPr>
            <p:nvPr/>
          </p:nvCxnSpPr>
          <p:spPr bwMode="auto">
            <a:xfrm>
              <a:off x="3203848" y="3717032"/>
              <a:ext cx="129614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1" name="TextBox 70"/>
            <p:cNvSpPr txBox="1"/>
            <p:nvPr/>
          </p:nvSpPr>
          <p:spPr>
            <a:xfrm>
              <a:off x="3267856" y="3411856"/>
              <a:ext cx="12346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600" u="none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barramento</a:t>
              </a:r>
              <a:endParaRPr lang="en-US" sz="1600" u="none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346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1" name="Text Box 3"/>
          <p:cNvSpPr txBox="1">
            <a:spLocks noChangeArrowheads="1"/>
          </p:cNvSpPr>
          <p:nvPr/>
        </p:nvSpPr>
        <p:spPr bwMode="auto">
          <a:xfrm>
            <a:off x="468313" y="908050"/>
            <a:ext cx="86756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000066"/>
                </a:solidFill>
              </a:rPr>
              <a:t>Com um multiplexer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pt-PT" u="none" baseline="300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:1</a:t>
            </a:r>
            <a:r>
              <a:rPr lang="pt-PT" u="none">
                <a:solidFill>
                  <a:srgbClr val="000066"/>
                </a:solidFill>
              </a:rPr>
              <a:t> e constantes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pt-PT" u="none">
                <a:solidFill>
                  <a:srgbClr val="000066"/>
                </a:solidFill>
              </a:rPr>
              <a:t> e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pt-PT" u="none">
                <a:solidFill>
                  <a:srgbClr val="000066"/>
                </a:solidFill>
              </a:rPr>
              <a:t> pode-se implementar qualquer função lógica de </a:t>
            </a:r>
            <a:r>
              <a:rPr lang="pt-PT" i="1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pt-PT" u="none">
                <a:solidFill>
                  <a:srgbClr val="000066"/>
                </a:solidFill>
              </a:rPr>
              <a:t> variáveis. </a:t>
            </a:r>
            <a:endParaRPr lang="en-US" u="none">
              <a:solidFill>
                <a:srgbClr val="000066"/>
              </a:solidFill>
            </a:endParaRPr>
          </a:p>
        </p:txBody>
      </p:sp>
      <p:sp>
        <p:nvSpPr>
          <p:cNvPr id="135172" name="Text Box 4"/>
          <p:cNvSpPr txBox="1">
            <a:spLocks noChangeArrowheads="1"/>
          </p:cNvSpPr>
          <p:nvPr/>
        </p:nvSpPr>
        <p:spPr bwMode="auto">
          <a:xfrm>
            <a:off x="490538" y="2560638"/>
            <a:ext cx="12493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solidFill>
                  <a:srgbClr val="A50021"/>
                </a:solidFill>
                <a:latin typeface="Comic Sans MS" pitchFamily="66" charset="0"/>
              </a:rPr>
              <a:t>Exemplos:</a:t>
            </a:r>
            <a:endParaRPr lang="en-US" u="none">
              <a:solidFill>
                <a:srgbClr val="A50021"/>
              </a:solidFill>
              <a:latin typeface="Comic Sans MS" pitchFamily="66" charset="0"/>
            </a:endParaRPr>
          </a:p>
        </p:txBody>
      </p:sp>
      <p:graphicFrame>
        <p:nvGraphicFramePr>
          <p:cNvPr id="135173" name="Object 5"/>
          <p:cNvGraphicFramePr>
            <a:graphicFrameLocks noChangeAspect="1"/>
          </p:cNvGraphicFramePr>
          <p:nvPr/>
        </p:nvGraphicFramePr>
        <p:xfrm>
          <a:off x="1835150" y="2560638"/>
          <a:ext cx="2679700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70" name="Equation" r:id="rId4" imgW="1701720" imgH="228600" progId="Equation.3">
                  <p:embed/>
                </p:oleObj>
              </mc:Choice>
              <mc:Fallback>
                <p:oleObj name="Equation" r:id="rId4" imgW="17017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560638"/>
                        <a:ext cx="2679700" cy="360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78" name="WordArt 10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7343775" cy="4651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Multiplexers e funções lógicas</a:t>
            </a:r>
            <a:endParaRPr lang="pt-PT" sz="3600" u="none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graphicFrame>
        <p:nvGraphicFramePr>
          <p:cNvPr id="135179" name="Object 11"/>
          <p:cNvGraphicFramePr>
            <a:graphicFrameLocks noChangeAspect="1"/>
          </p:cNvGraphicFramePr>
          <p:nvPr/>
        </p:nvGraphicFramePr>
        <p:xfrm>
          <a:off x="252413" y="3397250"/>
          <a:ext cx="1711325" cy="208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71" name="Document" r:id="rId7" imgW="6211080" imgH="4067280" progId="Word.Document.8">
                  <p:embed/>
                </p:oleObj>
              </mc:Choice>
              <mc:Fallback>
                <p:oleObj name="Document" r:id="rId7" imgW="6211080" imgH="4067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7389" r="55063" b="48682"/>
                      <a:stretch>
                        <a:fillRect/>
                      </a:stretch>
                    </p:blipFill>
                    <p:spPr bwMode="auto">
                      <a:xfrm>
                        <a:off x="252413" y="3397250"/>
                        <a:ext cx="1711325" cy="2087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82" name="Text Box 14"/>
          <p:cNvSpPr txBox="1">
            <a:spLocks noChangeArrowheads="1"/>
          </p:cNvSpPr>
          <p:nvPr/>
        </p:nvSpPr>
        <p:spPr bwMode="auto">
          <a:xfrm>
            <a:off x="433388" y="1708150"/>
            <a:ext cx="86756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000066"/>
                </a:solidFill>
              </a:rPr>
              <a:t>Com um multiplexer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pt-PT" u="none" baseline="300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n-1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:1</a:t>
            </a:r>
            <a:r>
              <a:rPr lang="pt-PT" u="none">
                <a:solidFill>
                  <a:srgbClr val="000066"/>
                </a:solidFill>
              </a:rPr>
              <a:t>, constantes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pt-PT" u="none">
                <a:solidFill>
                  <a:srgbClr val="000066"/>
                </a:solidFill>
              </a:rPr>
              <a:t> e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pt-PT" u="none">
                <a:solidFill>
                  <a:srgbClr val="000066"/>
                </a:solidFill>
              </a:rPr>
              <a:t> e portas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NOT</a:t>
            </a:r>
            <a:r>
              <a:rPr lang="pt-PT" u="none">
                <a:solidFill>
                  <a:srgbClr val="000066"/>
                </a:solidFill>
              </a:rPr>
              <a:t> pode-se implementar qualquer função lógica de </a:t>
            </a:r>
            <a:r>
              <a:rPr lang="pt-PT" i="1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pt-PT" u="none">
                <a:solidFill>
                  <a:srgbClr val="000066"/>
                </a:solidFill>
              </a:rPr>
              <a:t> variáveis. </a:t>
            </a:r>
            <a:endParaRPr lang="en-US" u="none">
              <a:solidFill>
                <a:srgbClr val="000066"/>
              </a:solidFill>
            </a:endParaRPr>
          </a:p>
        </p:txBody>
      </p:sp>
      <p:graphicFrame>
        <p:nvGraphicFramePr>
          <p:cNvPr id="135184" name="Object 16"/>
          <p:cNvGraphicFramePr>
            <a:graphicFrameLocks noChangeAspect="1"/>
          </p:cNvGraphicFramePr>
          <p:nvPr/>
        </p:nvGraphicFramePr>
        <p:xfrm>
          <a:off x="250825" y="3397250"/>
          <a:ext cx="1890713" cy="208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72" name="Document" r:id="rId10" imgW="6211080" imgH="4067280" progId="Word.Document.8">
                  <p:embed/>
                </p:oleObj>
              </mc:Choice>
              <mc:Fallback>
                <p:oleObj name="Document" r:id="rId10" imgW="6211080" imgH="4067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7389" r="52165" b="48682"/>
                      <a:stretch>
                        <a:fillRect/>
                      </a:stretch>
                    </p:blipFill>
                    <p:spPr bwMode="auto">
                      <a:xfrm>
                        <a:off x="250825" y="3397250"/>
                        <a:ext cx="1890713" cy="2087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86" name="Object 18"/>
          <p:cNvGraphicFramePr>
            <a:graphicFrameLocks noChangeAspect="1"/>
          </p:cNvGraphicFramePr>
          <p:nvPr/>
        </p:nvGraphicFramePr>
        <p:xfrm>
          <a:off x="250825" y="3397250"/>
          <a:ext cx="2430463" cy="208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73" name="Document" r:id="rId13" imgW="6211080" imgH="4067280" progId="Word.Document.8">
                  <p:embed/>
                </p:oleObj>
              </mc:Choice>
              <mc:Fallback>
                <p:oleObj name="Document" r:id="rId13" imgW="6211080" imgH="4067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7389" r="43471" b="48682"/>
                      <a:stretch>
                        <a:fillRect/>
                      </a:stretch>
                    </p:blipFill>
                    <p:spPr bwMode="auto">
                      <a:xfrm>
                        <a:off x="250825" y="3397250"/>
                        <a:ext cx="2430463" cy="2087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5189" name="Picture 21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4787900" y="3481388"/>
            <a:ext cx="2024063" cy="217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5190" name="Picture 22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2627313" y="2852738"/>
            <a:ext cx="2024062" cy="256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5193" name="Picture 25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6804025" y="3429000"/>
            <a:ext cx="2239963" cy="198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56571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5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5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1" dur="2000"/>
                                        <p:tgtEl>
                                          <p:spTgt spid="135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5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5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6" dur="2000"/>
                                        <p:tgtEl>
                                          <p:spTgt spid="135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35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6" dur="2000"/>
                                        <p:tgtEl>
                                          <p:spTgt spid="135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35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1" grpId="0"/>
      <p:bldP spid="135172" grpId="0"/>
      <p:bldP spid="13518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WordArt 2"/>
          <p:cNvSpPr>
            <a:spLocks noChangeArrowheads="1" noChangeShapeType="1" noTextEdit="1"/>
          </p:cNvSpPr>
          <p:nvPr/>
        </p:nvSpPr>
        <p:spPr bwMode="auto">
          <a:xfrm>
            <a:off x="468312" y="188912"/>
            <a:ext cx="4175695" cy="50378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Diagramas de blocos</a:t>
            </a:r>
            <a:endParaRPr lang="pt-PT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31075" name="Text Box 3"/>
          <p:cNvSpPr txBox="1">
            <a:spLocks noChangeArrowheads="1"/>
          </p:cNvSpPr>
          <p:nvPr/>
        </p:nvSpPr>
        <p:spPr bwMode="auto">
          <a:xfrm>
            <a:off x="323850" y="915988"/>
            <a:ext cx="83010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u="none" dirty="0" smtClean="0">
                <a:solidFill>
                  <a:srgbClr val="003366"/>
                </a:solidFill>
              </a:rPr>
              <a:t>Um </a:t>
            </a:r>
            <a:r>
              <a:rPr lang="pt-PT" u="none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diagrama</a:t>
            </a:r>
            <a:r>
              <a:rPr lang="pt-PT" u="none" dirty="0" smtClean="0">
                <a:solidFill>
                  <a:srgbClr val="003366"/>
                </a:solidFill>
              </a:rPr>
              <a:t> </a:t>
            </a:r>
            <a:r>
              <a:rPr lang="pt-PT" u="none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</a:t>
            </a:r>
            <a:r>
              <a:rPr lang="pt-PT" u="none" dirty="0" smtClean="0">
                <a:solidFill>
                  <a:srgbClr val="003366"/>
                </a:solidFill>
              </a:rPr>
              <a:t> </a:t>
            </a:r>
            <a:r>
              <a:rPr lang="pt-PT" u="none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blocos</a:t>
            </a:r>
            <a:r>
              <a:rPr lang="pt-PT" u="none" dirty="0" smtClean="0">
                <a:solidFill>
                  <a:srgbClr val="003366"/>
                </a:solidFill>
              </a:rPr>
              <a:t> contém informação sobre entradas, saídas, sub-circuitos (blocos) e ligações internas entre estes num sistema.</a:t>
            </a:r>
            <a:endParaRPr lang="en-US" u="none" dirty="0">
              <a:solidFill>
                <a:srgbClr val="003366"/>
              </a:solidFill>
            </a:endParaRPr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649378"/>
            <a:ext cx="4957728" cy="47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588224" y="2852936"/>
            <a:ext cx="237626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pt-PT" u="none" dirty="0">
                <a:solidFill>
                  <a:srgbClr val="003366"/>
                </a:solidFill>
              </a:rPr>
              <a:t>Um</a:t>
            </a:r>
            <a:r>
              <a:rPr lang="pt-PT" u="none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barramento </a:t>
            </a:r>
            <a:r>
              <a:rPr lang="pt-PT" u="none" dirty="0">
                <a:solidFill>
                  <a:srgbClr val="003366"/>
                </a:solidFill>
              </a:rPr>
              <a:t>é a coleção de 2 ou mais sinais relacionados.</a:t>
            </a:r>
            <a:endParaRPr lang="en-US" u="none" dirty="0">
              <a:solidFill>
                <a:srgbClr val="003366"/>
              </a:solidFill>
            </a:endParaRPr>
          </a:p>
        </p:txBody>
      </p:sp>
      <p:sp>
        <p:nvSpPr>
          <p:cNvPr id="2" name="Freeform 1"/>
          <p:cNvSpPr/>
          <p:nvPr/>
        </p:nvSpPr>
        <p:spPr bwMode="auto">
          <a:xfrm>
            <a:off x="5579918" y="3027237"/>
            <a:ext cx="1007918" cy="266681"/>
          </a:xfrm>
          <a:custGeom>
            <a:avLst/>
            <a:gdLst>
              <a:gd name="connsiteX0" fmla="*/ 1007918 w 1007918"/>
              <a:gd name="connsiteY0" fmla="*/ 266681 h 266681"/>
              <a:gd name="connsiteX1" fmla="*/ 353291 w 1007918"/>
              <a:gd name="connsiteY1" fmla="*/ 6908 h 266681"/>
              <a:gd name="connsiteX2" fmla="*/ 0 w 1007918"/>
              <a:gd name="connsiteY2" fmla="*/ 100427 h 266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7918" h="266681">
                <a:moveTo>
                  <a:pt x="1007918" y="266681"/>
                </a:moveTo>
                <a:cubicBezTo>
                  <a:pt x="764597" y="150649"/>
                  <a:pt x="521277" y="34617"/>
                  <a:pt x="353291" y="6908"/>
                </a:cubicBezTo>
                <a:cubicBezTo>
                  <a:pt x="185305" y="-20801"/>
                  <a:pt x="92652" y="39813"/>
                  <a:pt x="0" y="100427"/>
                </a:cubicBezTo>
              </a:path>
            </a:pathLst>
          </a:custGeom>
          <a:noFill/>
          <a:ln w="9525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96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WordArt 2"/>
          <p:cNvSpPr>
            <a:spLocks noChangeArrowheads="1" noChangeShapeType="1" noTextEdit="1"/>
          </p:cNvSpPr>
          <p:nvPr/>
        </p:nvSpPr>
        <p:spPr bwMode="auto">
          <a:xfrm>
            <a:off x="468312" y="188640"/>
            <a:ext cx="2735536" cy="43204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Exercícios</a:t>
            </a:r>
            <a:endParaRPr lang="pt-PT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9" name="Text Box 51"/>
          <p:cNvSpPr txBox="1">
            <a:spLocks noChangeArrowheads="1"/>
          </p:cNvSpPr>
          <p:nvPr/>
        </p:nvSpPr>
        <p:spPr bwMode="auto">
          <a:xfrm>
            <a:off x="395536" y="980728"/>
            <a:ext cx="849694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u="none" dirty="0" smtClean="0">
                <a:solidFill>
                  <a:srgbClr val="003366"/>
                </a:solidFill>
              </a:rPr>
              <a:t>Analise os circuitos seguintes e determine a expressão mais simples para as funções em termos do operador NAND.</a:t>
            </a:r>
            <a:endParaRPr lang="en-US" u="none" dirty="0" smtClean="0">
              <a:solidFill>
                <a:srgbClr val="003366"/>
              </a:solidFill>
            </a:endParaRPr>
          </a:p>
          <a:p>
            <a:endParaRPr lang="en-US" u="none" dirty="0">
              <a:solidFill>
                <a:srgbClr val="003366"/>
              </a:solidFill>
            </a:endParaRPr>
          </a:p>
        </p:txBody>
      </p:sp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2192263"/>
            <a:ext cx="2352675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4128" y="1760215"/>
            <a:ext cx="2790825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0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7544" y="2133029"/>
            <a:ext cx="24765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9478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0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05" name="Text Box 61"/>
          <p:cNvSpPr txBox="1">
            <a:spLocks noChangeArrowheads="1"/>
          </p:cNvSpPr>
          <p:nvPr/>
        </p:nvSpPr>
        <p:spPr bwMode="auto">
          <a:xfrm>
            <a:off x="376238" y="980728"/>
            <a:ext cx="837247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 dirty="0" smtClean="0">
                <a:solidFill>
                  <a:srgbClr val="003366"/>
                </a:solidFill>
              </a:rPr>
              <a:t>Projete um codificador 10:4 em cujas entradas podem aparecer palavras de código </a:t>
            </a:r>
            <a:r>
              <a:rPr lang="pt-PT" i="1" u="none" dirty="0" smtClean="0">
                <a:solidFill>
                  <a:srgbClr val="003366"/>
                </a:solidFill>
              </a:rPr>
              <a:t>1-out-of-10</a:t>
            </a:r>
            <a:r>
              <a:rPr lang="pt-PT" u="none" dirty="0" smtClean="0">
                <a:solidFill>
                  <a:srgbClr val="003366"/>
                </a:solidFill>
              </a:rPr>
              <a:t> e cujas saídas representam o código BCD da entrada ativada.</a:t>
            </a:r>
            <a:endParaRPr lang="en-US" u="none" dirty="0">
              <a:solidFill>
                <a:srgbClr val="003366"/>
              </a:solidFill>
            </a:endParaRPr>
          </a:p>
        </p:txBody>
      </p:sp>
      <p:sp>
        <p:nvSpPr>
          <p:cNvPr id="8" name="Text Box 61"/>
          <p:cNvSpPr txBox="1">
            <a:spLocks noChangeArrowheads="1"/>
          </p:cNvSpPr>
          <p:nvPr/>
        </p:nvSpPr>
        <p:spPr bwMode="auto">
          <a:xfrm>
            <a:off x="395536" y="2146324"/>
            <a:ext cx="83724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 dirty="0" smtClean="0">
                <a:solidFill>
                  <a:srgbClr val="003366"/>
                </a:solidFill>
              </a:rPr>
              <a:t>Projete um circuito que converte palavras de código de Gray de 3 bits em código binário natural.</a:t>
            </a:r>
            <a:endParaRPr lang="en-US" u="none" dirty="0">
              <a:solidFill>
                <a:srgbClr val="003366"/>
              </a:solidFill>
            </a:endParaRPr>
          </a:p>
        </p:txBody>
      </p:sp>
      <p:sp>
        <p:nvSpPr>
          <p:cNvPr id="10" name="WordArt 2"/>
          <p:cNvSpPr>
            <a:spLocks noChangeArrowheads="1" noChangeShapeType="1" noTextEdit="1"/>
          </p:cNvSpPr>
          <p:nvPr/>
        </p:nvSpPr>
        <p:spPr bwMode="auto">
          <a:xfrm>
            <a:off x="468312" y="188640"/>
            <a:ext cx="3455616" cy="504056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Exercícios (</a:t>
            </a:r>
            <a:r>
              <a:rPr lang="pt-PT" sz="3600" u="none" kern="10" dirty="0" err="1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cont</a:t>
            </a: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.)</a:t>
            </a:r>
            <a:endParaRPr lang="pt-PT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6082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05" grpId="0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95" name="Text Box 51"/>
          <p:cNvSpPr txBox="1">
            <a:spLocks noChangeArrowheads="1"/>
          </p:cNvSpPr>
          <p:nvPr/>
        </p:nvSpPr>
        <p:spPr bwMode="auto">
          <a:xfrm>
            <a:off x="395289" y="836613"/>
            <a:ext cx="8748712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u="none" dirty="0" smtClean="0">
                <a:solidFill>
                  <a:srgbClr val="003366"/>
                </a:solidFill>
              </a:rPr>
              <a:t>Um </a:t>
            </a:r>
            <a:r>
              <a:rPr lang="pt-PT" i="1" u="none" dirty="0" err="1" smtClean="0">
                <a:solidFill>
                  <a:srgbClr val="003366"/>
                </a:solidFill>
              </a:rPr>
              <a:t>barrel</a:t>
            </a:r>
            <a:r>
              <a:rPr lang="pt-PT" i="1" u="none" dirty="0" smtClean="0">
                <a:solidFill>
                  <a:srgbClr val="003366"/>
                </a:solidFill>
              </a:rPr>
              <a:t> </a:t>
            </a:r>
            <a:r>
              <a:rPr lang="pt-PT" i="1" u="none" dirty="0" err="1" smtClean="0">
                <a:solidFill>
                  <a:srgbClr val="003366"/>
                </a:solidFill>
              </a:rPr>
              <a:t>shifter</a:t>
            </a:r>
            <a:r>
              <a:rPr lang="pt-PT" i="1" u="none" dirty="0" smtClean="0">
                <a:solidFill>
                  <a:srgbClr val="003366"/>
                </a:solidFill>
              </a:rPr>
              <a:t> </a:t>
            </a:r>
            <a:r>
              <a:rPr lang="pt-PT" u="none" dirty="0" smtClean="0">
                <a:solidFill>
                  <a:srgbClr val="003366"/>
                </a:solidFill>
              </a:rPr>
              <a:t>de 4 bits é um circuito lógico combinatório que tem 4 entradas de dados, 4 saídas de dados e 2 entradas de controlo. A palavra de saída é igual à palavra de entrada “rodada” tantas posições quantas especificadas pelas entradas de controlo. Por exemplo se a palavra de entrada for ABCD e as entradas de controlo forem 10</a:t>
            </a:r>
            <a:r>
              <a:rPr lang="pt-PT" u="none" baseline="-25000" dirty="0" smtClean="0">
                <a:solidFill>
                  <a:srgbClr val="003366"/>
                </a:solidFill>
              </a:rPr>
              <a:t>2</a:t>
            </a:r>
            <a:r>
              <a:rPr lang="pt-PT" u="none" dirty="0" smtClean="0">
                <a:solidFill>
                  <a:srgbClr val="003366"/>
                </a:solidFill>
              </a:rPr>
              <a:t>, a palavra de saída será CDAB. Projete um </a:t>
            </a:r>
            <a:r>
              <a:rPr lang="pt-PT" i="1" u="none" dirty="0" err="1" smtClean="0">
                <a:solidFill>
                  <a:srgbClr val="003366"/>
                </a:solidFill>
              </a:rPr>
              <a:t>barrel</a:t>
            </a:r>
            <a:r>
              <a:rPr lang="pt-PT" i="1" u="none" dirty="0" smtClean="0">
                <a:solidFill>
                  <a:srgbClr val="003366"/>
                </a:solidFill>
              </a:rPr>
              <a:t> </a:t>
            </a:r>
            <a:r>
              <a:rPr lang="pt-PT" i="1" u="none" dirty="0" err="1" smtClean="0">
                <a:solidFill>
                  <a:srgbClr val="003366"/>
                </a:solidFill>
              </a:rPr>
              <a:t>shifter</a:t>
            </a:r>
            <a:r>
              <a:rPr lang="pt-PT" u="none" dirty="0" smtClean="0">
                <a:solidFill>
                  <a:srgbClr val="003366"/>
                </a:solidFill>
              </a:rPr>
              <a:t> de 4 bits usando blocos lógicos que conhece.</a:t>
            </a:r>
            <a:endParaRPr lang="en-US" u="none" dirty="0" smtClean="0">
              <a:solidFill>
                <a:srgbClr val="003366"/>
              </a:solidFill>
            </a:endParaRPr>
          </a:p>
          <a:p>
            <a:endParaRPr lang="en-US" u="none" dirty="0">
              <a:solidFill>
                <a:srgbClr val="003366"/>
              </a:solidFill>
            </a:endParaRPr>
          </a:p>
        </p:txBody>
      </p:sp>
      <p:sp>
        <p:nvSpPr>
          <p:cNvPr id="8" name="Text Box 51"/>
          <p:cNvSpPr txBox="1">
            <a:spLocks noChangeArrowheads="1"/>
          </p:cNvSpPr>
          <p:nvPr/>
        </p:nvSpPr>
        <p:spPr bwMode="auto">
          <a:xfrm>
            <a:off x="395288" y="3337496"/>
            <a:ext cx="891782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 dirty="0">
                <a:solidFill>
                  <a:srgbClr val="003366"/>
                </a:solidFill>
              </a:rPr>
              <a:t>Implemente a função                               </a:t>
            </a:r>
            <a:r>
              <a:rPr lang="pt-PT" u="none" dirty="0" smtClean="0">
                <a:solidFill>
                  <a:srgbClr val="003366"/>
                </a:solidFill>
              </a:rPr>
              <a:t>com um </a:t>
            </a:r>
            <a:r>
              <a:rPr lang="pt-PT" u="none" dirty="0" err="1" smtClean="0">
                <a:solidFill>
                  <a:srgbClr val="003366"/>
                </a:solidFill>
              </a:rPr>
              <a:t>multiplexer</a:t>
            </a:r>
            <a:r>
              <a:rPr lang="pt-PT" u="none" dirty="0" smtClean="0">
                <a:solidFill>
                  <a:srgbClr val="003366"/>
                </a:solidFill>
              </a:rPr>
              <a:t> 4:1 e um </a:t>
            </a:r>
            <a:r>
              <a:rPr lang="pt-PT" u="none" dirty="0" err="1" smtClean="0">
                <a:solidFill>
                  <a:srgbClr val="003366"/>
                </a:solidFill>
              </a:rPr>
              <a:t>multiplexer</a:t>
            </a:r>
            <a:r>
              <a:rPr lang="pt-PT" u="none" dirty="0" smtClean="0">
                <a:solidFill>
                  <a:srgbClr val="003366"/>
                </a:solidFill>
              </a:rPr>
              <a:t> 2:1.</a:t>
            </a:r>
            <a:endParaRPr lang="en-US" u="none" dirty="0" smtClean="0">
              <a:solidFill>
                <a:srgbClr val="003366"/>
              </a:solidFill>
            </a:endParaRPr>
          </a:p>
          <a:p>
            <a:endParaRPr lang="en-US" u="none" dirty="0">
              <a:solidFill>
                <a:srgbClr val="003366"/>
              </a:solidFill>
            </a:endParaRPr>
          </a:p>
        </p:txBody>
      </p:sp>
      <p:graphicFrame>
        <p:nvGraphicFramePr>
          <p:cNvPr id="10" name="Object 53"/>
          <p:cNvGraphicFramePr>
            <a:graphicFrameLocks noChangeAspect="1"/>
          </p:cNvGraphicFramePr>
          <p:nvPr/>
        </p:nvGraphicFramePr>
        <p:xfrm>
          <a:off x="2627313" y="3337496"/>
          <a:ext cx="1919287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5" name="Equation" r:id="rId4" imgW="1218960" imgH="228600" progId="Equation.3">
                  <p:embed/>
                </p:oleObj>
              </mc:Choice>
              <mc:Fallback>
                <p:oleObj name="Equation" r:id="rId4" imgW="12189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3337496"/>
                        <a:ext cx="1919287" cy="360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5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43808" y="3841651"/>
            <a:ext cx="1758950" cy="217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WordArt 2"/>
          <p:cNvSpPr>
            <a:spLocks noChangeArrowheads="1" noChangeShapeType="1" noTextEdit="1"/>
          </p:cNvSpPr>
          <p:nvPr/>
        </p:nvSpPr>
        <p:spPr bwMode="auto">
          <a:xfrm>
            <a:off x="468312" y="188640"/>
            <a:ext cx="3455616" cy="504056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Exercícios (</a:t>
            </a:r>
            <a:r>
              <a:rPr lang="pt-PT" sz="3600" u="none" kern="10" dirty="0" err="1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cont</a:t>
            </a: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.)</a:t>
            </a:r>
            <a:endParaRPr lang="pt-PT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4412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95" grpId="0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Text Box 2"/>
          <p:cNvSpPr txBox="1">
            <a:spLocks noChangeArrowheads="1"/>
          </p:cNvSpPr>
          <p:nvPr/>
        </p:nvSpPr>
        <p:spPr bwMode="auto">
          <a:xfrm>
            <a:off x="468313" y="908050"/>
            <a:ext cx="86756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u="none" dirty="0">
                <a:solidFill>
                  <a:srgbClr val="000066"/>
                </a:solidFill>
              </a:rPr>
              <a:t>Para além de estados </a:t>
            </a:r>
            <a:r>
              <a:rPr lang="pt-PT" u="none" dirty="0" smtClean="0">
                <a:solidFill>
                  <a:srgbClr val="000066"/>
                </a:solidFill>
              </a:rPr>
              <a:t>elétricos </a:t>
            </a:r>
            <a:r>
              <a:rPr lang="pt-PT" u="none" dirty="0">
                <a:solidFill>
                  <a:srgbClr val="A50021"/>
                </a:solidFill>
              </a:rPr>
              <a:t>LOW</a:t>
            </a:r>
            <a:r>
              <a:rPr lang="pt-PT" u="none" dirty="0">
                <a:solidFill>
                  <a:srgbClr val="000066"/>
                </a:solidFill>
              </a:rPr>
              <a:t> e </a:t>
            </a:r>
            <a:r>
              <a:rPr lang="pt-PT" u="none" dirty="0">
                <a:solidFill>
                  <a:srgbClr val="A50021"/>
                </a:solidFill>
              </a:rPr>
              <a:t>HIGH</a:t>
            </a:r>
            <a:r>
              <a:rPr lang="pt-PT" u="none" dirty="0">
                <a:solidFill>
                  <a:srgbClr val="000066"/>
                </a:solidFill>
              </a:rPr>
              <a:t> existe um terceiro estado - </a:t>
            </a:r>
            <a:r>
              <a:rPr lang="pt-PT" u="none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alta impedância (Z)</a:t>
            </a:r>
            <a:r>
              <a:rPr lang="pt-PT" u="none" dirty="0">
                <a:solidFill>
                  <a:srgbClr val="000066"/>
                </a:solidFill>
              </a:rPr>
              <a:t> que representa uma resistência infinita. </a:t>
            </a:r>
            <a:endParaRPr lang="en-US" u="none" dirty="0">
              <a:solidFill>
                <a:srgbClr val="000066"/>
              </a:solidFill>
            </a:endParaRPr>
          </a:p>
        </p:txBody>
      </p:sp>
      <p:sp>
        <p:nvSpPr>
          <p:cNvPr id="138243" name="WordArt 3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4248150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en-US" sz="3600" u="none" kern="10" dirty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Buffers 3-state</a:t>
            </a:r>
          </a:p>
        </p:txBody>
      </p:sp>
      <p:sp>
        <p:nvSpPr>
          <p:cNvPr id="138244" name="Text Box 4"/>
          <p:cNvSpPr txBox="1">
            <a:spLocks noChangeArrowheads="1"/>
          </p:cNvSpPr>
          <p:nvPr/>
        </p:nvSpPr>
        <p:spPr bwMode="auto">
          <a:xfrm>
            <a:off x="433388" y="1708150"/>
            <a:ext cx="86756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000066"/>
                </a:solidFill>
              </a:rPr>
              <a:t>Uma saída com 3 estados possíveis chama-se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saída</a:t>
            </a:r>
            <a:r>
              <a:rPr lang="pt-PT" u="none">
                <a:solidFill>
                  <a:srgbClr val="000066"/>
                </a:solidFill>
              </a:rPr>
              <a:t> </a:t>
            </a:r>
            <a:r>
              <a:rPr lang="pt-PT" i="1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three-state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pt-PT" u="none">
                <a:solidFill>
                  <a:srgbClr val="003366"/>
                </a:solidFill>
              </a:rPr>
              <a:t>(ou</a:t>
            </a:r>
            <a:r>
              <a:rPr lang="pt-PT" i="1" u="none">
                <a:solidFill>
                  <a:srgbClr val="003366"/>
                </a:solidFill>
              </a:rPr>
              <a:t> </a:t>
            </a:r>
            <a:r>
              <a:rPr lang="pt-PT" i="1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tri-state</a:t>
            </a:r>
            <a:r>
              <a:rPr lang="pt-PT" u="none">
                <a:solidFill>
                  <a:srgbClr val="003366"/>
                </a:solidFill>
              </a:rPr>
              <a:t>).</a:t>
            </a:r>
            <a:r>
              <a:rPr lang="pt-PT" u="none">
                <a:solidFill>
                  <a:srgbClr val="000066"/>
                </a:solidFill>
              </a:rPr>
              <a:t> </a:t>
            </a:r>
            <a:endParaRPr lang="en-US" u="none">
              <a:solidFill>
                <a:srgbClr val="000066"/>
              </a:solidFill>
            </a:endParaRPr>
          </a:p>
        </p:txBody>
      </p:sp>
      <p:sp>
        <p:nvSpPr>
          <p:cNvPr id="138245" name="Text Box 5"/>
          <p:cNvSpPr txBox="1">
            <a:spLocks noChangeArrowheads="1"/>
          </p:cNvSpPr>
          <p:nvPr/>
        </p:nvSpPr>
        <p:spPr bwMode="auto">
          <a:xfrm>
            <a:off x="468313" y="2276475"/>
            <a:ext cx="86756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 dirty="0">
                <a:solidFill>
                  <a:srgbClr val="000066"/>
                </a:solidFill>
              </a:rPr>
              <a:t>Dispositivos </a:t>
            </a:r>
            <a:r>
              <a:rPr lang="pt-PT" i="1" u="none" dirty="0">
                <a:solidFill>
                  <a:srgbClr val="000066"/>
                </a:solidFill>
              </a:rPr>
              <a:t>3-state </a:t>
            </a:r>
            <a:r>
              <a:rPr lang="pt-PT" u="none" dirty="0">
                <a:solidFill>
                  <a:srgbClr val="000066"/>
                </a:solidFill>
              </a:rPr>
              <a:t>têm uma entrada adicional de </a:t>
            </a:r>
            <a:r>
              <a:rPr lang="pt-PT" u="none" dirty="0" smtClean="0">
                <a:solidFill>
                  <a:srgbClr val="000066"/>
                </a:solidFill>
              </a:rPr>
              <a:t>ativação </a:t>
            </a:r>
            <a:r>
              <a:rPr lang="pt-PT" i="1" u="none" dirty="0">
                <a:solidFill>
                  <a:srgbClr val="000066"/>
                </a:solidFill>
              </a:rPr>
              <a:t>(</a:t>
            </a:r>
            <a:r>
              <a:rPr lang="pt-PT" i="1" u="none" dirty="0" err="1">
                <a:solidFill>
                  <a:srgbClr val="000066"/>
                </a:solidFill>
              </a:rPr>
              <a:t>enable</a:t>
            </a:r>
            <a:r>
              <a:rPr lang="pt-PT" i="1" u="none" dirty="0">
                <a:solidFill>
                  <a:srgbClr val="000066"/>
                </a:solidFill>
              </a:rPr>
              <a:t>)</a:t>
            </a:r>
            <a:r>
              <a:rPr lang="pt-PT" u="none" dirty="0">
                <a:solidFill>
                  <a:srgbClr val="003366"/>
                </a:solidFill>
              </a:rPr>
              <a:t>.</a:t>
            </a:r>
            <a:r>
              <a:rPr lang="pt-PT" u="none" dirty="0">
                <a:solidFill>
                  <a:srgbClr val="000066"/>
                </a:solidFill>
              </a:rPr>
              <a:t> </a:t>
            </a:r>
            <a:endParaRPr lang="en-US" u="none" dirty="0">
              <a:solidFill>
                <a:srgbClr val="000066"/>
              </a:solidFill>
            </a:endParaRPr>
          </a:p>
        </p:txBody>
      </p:sp>
      <p:graphicFrame>
        <p:nvGraphicFramePr>
          <p:cNvPr id="138246" name="Object 6"/>
          <p:cNvGraphicFramePr>
            <a:graphicFrameLocks noChangeAspect="1"/>
          </p:cNvGraphicFramePr>
          <p:nvPr/>
        </p:nvGraphicFramePr>
        <p:xfrm>
          <a:off x="2139950" y="4292600"/>
          <a:ext cx="171132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79" name="Document" r:id="rId5" imgW="6211080" imgH="4067280" progId="Word.Document.8">
                  <p:embed/>
                </p:oleObj>
              </mc:Choice>
              <mc:Fallback>
                <p:oleObj name="Document" r:id="rId5" imgW="6211080" imgH="4067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7389" r="55063" b="79660"/>
                      <a:stretch>
                        <a:fillRect/>
                      </a:stretch>
                    </p:blipFill>
                    <p:spPr bwMode="auto">
                      <a:xfrm>
                        <a:off x="2139950" y="4292600"/>
                        <a:ext cx="1711325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47" name="Object 7"/>
          <p:cNvGraphicFramePr>
            <a:graphicFrameLocks noChangeAspect="1"/>
          </p:cNvGraphicFramePr>
          <p:nvPr/>
        </p:nvGraphicFramePr>
        <p:xfrm>
          <a:off x="2124075" y="3000375"/>
          <a:ext cx="1998663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80" name="Document" r:id="rId8" imgW="6211080" imgH="4067280" progId="Word.Document.8">
                  <p:embed/>
                </p:oleObj>
              </mc:Choice>
              <mc:Fallback>
                <p:oleObj name="Document" r:id="rId8" imgW="6211080" imgH="4067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7389" r="50426" b="75235"/>
                      <a:stretch>
                        <a:fillRect/>
                      </a:stretch>
                    </p:blipFill>
                    <p:spPr bwMode="auto">
                      <a:xfrm>
                        <a:off x="2124075" y="3000375"/>
                        <a:ext cx="1998663" cy="1004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48" name="Text Box 8"/>
          <p:cNvSpPr txBox="1">
            <a:spLocks noChangeArrowheads="1"/>
          </p:cNvSpPr>
          <p:nvPr/>
        </p:nvSpPr>
        <p:spPr bwMode="auto">
          <a:xfrm>
            <a:off x="539750" y="3068638"/>
            <a:ext cx="1555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i="1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Buffer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3-state</a:t>
            </a:r>
            <a:endParaRPr lang="en-US" u="none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38249" name="Picture 9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11188" y="3573463"/>
            <a:ext cx="1260475" cy="151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38250" name="Object 10"/>
          <p:cNvGraphicFramePr>
            <a:graphicFrameLocks noChangeAspect="1"/>
          </p:cNvGraphicFramePr>
          <p:nvPr/>
        </p:nvGraphicFramePr>
        <p:xfrm>
          <a:off x="755650" y="5157788"/>
          <a:ext cx="36004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81" name="Bitmap Image" r:id="rId11" imgW="3600000" imgH="914286" progId="PBrush">
                  <p:embed/>
                </p:oleObj>
              </mc:Choice>
              <mc:Fallback>
                <p:oleObj name="Bitmap Image" r:id="rId11" imgW="3600000" imgH="914286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157788"/>
                        <a:ext cx="360045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51" name="Text Box 11"/>
          <p:cNvSpPr txBox="1">
            <a:spLocks noChangeArrowheads="1"/>
          </p:cNvSpPr>
          <p:nvPr/>
        </p:nvSpPr>
        <p:spPr bwMode="auto">
          <a:xfrm>
            <a:off x="4679950" y="2852738"/>
            <a:ext cx="43561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 dirty="0">
                <a:solidFill>
                  <a:srgbClr val="000066"/>
                </a:solidFill>
              </a:rPr>
              <a:t>O estado Z</a:t>
            </a:r>
            <a:r>
              <a:rPr lang="pt-PT" i="1" u="none" dirty="0">
                <a:solidFill>
                  <a:srgbClr val="000066"/>
                </a:solidFill>
              </a:rPr>
              <a:t> </a:t>
            </a:r>
            <a:r>
              <a:rPr lang="pt-PT" u="none" dirty="0">
                <a:solidFill>
                  <a:srgbClr val="000066"/>
                </a:solidFill>
              </a:rPr>
              <a:t>permite ligar mais que um dispositivo </a:t>
            </a:r>
            <a:r>
              <a:rPr lang="pt-PT" i="1" u="none" dirty="0">
                <a:solidFill>
                  <a:srgbClr val="000066"/>
                </a:solidFill>
              </a:rPr>
              <a:t>3-state</a:t>
            </a:r>
            <a:r>
              <a:rPr lang="pt-PT" u="none" dirty="0">
                <a:solidFill>
                  <a:srgbClr val="000066"/>
                </a:solidFill>
              </a:rPr>
              <a:t> ao mesmo ponto, desde que apenas um tenha a sua saída </a:t>
            </a:r>
            <a:r>
              <a:rPr lang="pt-PT" u="none" dirty="0" smtClean="0">
                <a:solidFill>
                  <a:srgbClr val="000066"/>
                </a:solidFill>
              </a:rPr>
              <a:t>ativa </a:t>
            </a:r>
            <a:r>
              <a:rPr lang="pt-PT" u="none" dirty="0">
                <a:solidFill>
                  <a:srgbClr val="000066"/>
                </a:solidFill>
              </a:rPr>
              <a:t>em cada instante</a:t>
            </a:r>
            <a:r>
              <a:rPr lang="pt-PT" u="none" dirty="0">
                <a:solidFill>
                  <a:srgbClr val="003366"/>
                </a:solidFill>
              </a:rPr>
              <a:t>.</a:t>
            </a:r>
            <a:r>
              <a:rPr lang="pt-PT" u="none" dirty="0">
                <a:solidFill>
                  <a:srgbClr val="000066"/>
                </a:solidFill>
              </a:rPr>
              <a:t> </a:t>
            </a:r>
            <a:endParaRPr lang="en-US" u="none" dirty="0">
              <a:solidFill>
                <a:srgbClr val="000066"/>
              </a:solidFill>
            </a:endParaRPr>
          </a:p>
        </p:txBody>
      </p:sp>
      <p:sp>
        <p:nvSpPr>
          <p:cNvPr id="138252" name="Text Box 12"/>
          <p:cNvSpPr txBox="1">
            <a:spLocks noChangeArrowheads="1"/>
          </p:cNvSpPr>
          <p:nvPr/>
        </p:nvSpPr>
        <p:spPr bwMode="auto">
          <a:xfrm>
            <a:off x="4679950" y="4149725"/>
            <a:ext cx="43561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 dirty="0">
                <a:solidFill>
                  <a:srgbClr val="000066"/>
                </a:solidFill>
              </a:rPr>
              <a:t>Para tal dispositivos </a:t>
            </a:r>
            <a:r>
              <a:rPr lang="pt-PT" i="1" u="none" dirty="0">
                <a:solidFill>
                  <a:srgbClr val="000066"/>
                </a:solidFill>
              </a:rPr>
              <a:t>3-state </a:t>
            </a:r>
            <a:r>
              <a:rPr lang="pt-PT" u="none" dirty="0">
                <a:solidFill>
                  <a:srgbClr val="000066"/>
                </a:solidFill>
              </a:rPr>
              <a:t>são </a:t>
            </a:r>
            <a:r>
              <a:rPr lang="pt-PT" u="none" dirty="0" smtClean="0">
                <a:solidFill>
                  <a:srgbClr val="000066"/>
                </a:solidFill>
              </a:rPr>
              <a:t>projetados </a:t>
            </a:r>
            <a:r>
              <a:rPr lang="pt-PT" u="none" dirty="0">
                <a:solidFill>
                  <a:srgbClr val="000066"/>
                </a:solidFill>
              </a:rPr>
              <a:t>a maneira de entrarem no estado Z mais rapidamente do que saírem do mesmo:</a:t>
            </a:r>
            <a:endParaRPr lang="en-US" u="none" dirty="0">
              <a:solidFill>
                <a:srgbClr val="000066"/>
              </a:solidFill>
            </a:endParaRPr>
          </a:p>
        </p:txBody>
      </p:sp>
      <p:sp>
        <p:nvSpPr>
          <p:cNvPr id="138253" name="Text Box 13"/>
          <p:cNvSpPr txBox="1">
            <a:spLocks noChangeArrowheads="1"/>
          </p:cNvSpPr>
          <p:nvPr/>
        </p:nvSpPr>
        <p:spPr bwMode="auto">
          <a:xfrm>
            <a:off x="4840288" y="5373688"/>
            <a:ext cx="10747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>
                <a:solidFill>
                  <a:srgbClr val="660066"/>
                </a:solidFill>
              </a:rPr>
              <a:t>t</a:t>
            </a:r>
            <a:r>
              <a:rPr lang="pt-PT" u="none" baseline="-25000">
                <a:solidFill>
                  <a:srgbClr val="660066"/>
                </a:solidFill>
              </a:rPr>
              <a:t>pLZ </a:t>
            </a:r>
            <a:r>
              <a:rPr lang="pt-PT" u="none">
                <a:solidFill>
                  <a:srgbClr val="660066"/>
                </a:solidFill>
              </a:rPr>
              <a:t>&lt; t</a:t>
            </a:r>
            <a:r>
              <a:rPr lang="pt-PT" u="none" baseline="-25000">
                <a:solidFill>
                  <a:srgbClr val="660066"/>
                </a:solidFill>
              </a:rPr>
              <a:t>pZL</a:t>
            </a:r>
            <a:endParaRPr lang="en-US" u="none" baseline="-25000">
              <a:solidFill>
                <a:srgbClr val="660066"/>
              </a:solidFill>
            </a:endParaRPr>
          </a:p>
        </p:txBody>
      </p:sp>
      <p:sp>
        <p:nvSpPr>
          <p:cNvPr id="138254" name="Text Box 14"/>
          <p:cNvSpPr txBox="1">
            <a:spLocks noChangeArrowheads="1"/>
          </p:cNvSpPr>
          <p:nvPr/>
        </p:nvSpPr>
        <p:spPr bwMode="auto">
          <a:xfrm>
            <a:off x="4859338" y="5726113"/>
            <a:ext cx="1225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>
                <a:solidFill>
                  <a:srgbClr val="660066"/>
                </a:solidFill>
              </a:rPr>
              <a:t>t</a:t>
            </a:r>
            <a:r>
              <a:rPr lang="pt-PT" u="none" baseline="-25000">
                <a:solidFill>
                  <a:srgbClr val="660066"/>
                </a:solidFill>
              </a:rPr>
              <a:t>pHZ </a:t>
            </a:r>
            <a:r>
              <a:rPr lang="pt-PT" u="none">
                <a:solidFill>
                  <a:srgbClr val="660066"/>
                </a:solidFill>
              </a:rPr>
              <a:t>&lt; t</a:t>
            </a:r>
            <a:r>
              <a:rPr lang="pt-PT" u="none" baseline="-25000">
                <a:solidFill>
                  <a:srgbClr val="660066"/>
                </a:solidFill>
              </a:rPr>
              <a:t>pZH</a:t>
            </a:r>
            <a:endParaRPr lang="en-US" u="none" baseline="-25000">
              <a:solidFill>
                <a:srgbClr val="660066"/>
              </a:solidFill>
            </a:endParaRPr>
          </a:p>
        </p:txBody>
      </p:sp>
      <p:sp>
        <p:nvSpPr>
          <p:cNvPr id="138255" name="Text Box 15"/>
          <p:cNvSpPr txBox="1">
            <a:spLocks noChangeArrowheads="1"/>
          </p:cNvSpPr>
          <p:nvPr/>
        </p:nvSpPr>
        <p:spPr bwMode="auto">
          <a:xfrm>
            <a:off x="6357938" y="5373688"/>
            <a:ext cx="145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>
                <a:solidFill>
                  <a:srgbClr val="660066"/>
                </a:solidFill>
              </a:rPr>
              <a:t>t</a:t>
            </a:r>
            <a:r>
              <a:rPr lang="pt-PT" u="none" baseline="-25000">
                <a:solidFill>
                  <a:srgbClr val="660066"/>
                </a:solidFill>
              </a:rPr>
              <a:t>pLZ </a:t>
            </a:r>
            <a:r>
              <a:rPr lang="pt-PT" u="none">
                <a:solidFill>
                  <a:srgbClr val="660066"/>
                </a:solidFill>
              </a:rPr>
              <a:t>&lt; t</a:t>
            </a:r>
            <a:r>
              <a:rPr lang="pt-PT" u="none" baseline="-25000">
                <a:solidFill>
                  <a:srgbClr val="660066"/>
                </a:solidFill>
              </a:rPr>
              <a:t>pZH</a:t>
            </a:r>
            <a:endParaRPr lang="en-US" u="none" baseline="-25000">
              <a:solidFill>
                <a:srgbClr val="660066"/>
              </a:solidFill>
            </a:endParaRPr>
          </a:p>
        </p:txBody>
      </p:sp>
      <p:sp>
        <p:nvSpPr>
          <p:cNvPr id="138256" name="Text Box 16"/>
          <p:cNvSpPr txBox="1">
            <a:spLocks noChangeArrowheads="1"/>
          </p:cNvSpPr>
          <p:nvPr/>
        </p:nvSpPr>
        <p:spPr bwMode="auto">
          <a:xfrm>
            <a:off x="6376988" y="5726113"/>
            <a:ext cx="12906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>
                <a:solidFill>
                  <a:srgbClr val="660066"/>
                </a:solidFill>
              </a:rPr>
              <a:t>t</a:t>
            </a:r>
            <a:r>
              <a:rPr lang="pt-PT" u="none" baseline="-25000">
                <a:solidFill>
                  <a:srgbClr val="660066"/>
                </a:solidFill>
              </a:rPr>
              <a:t>pHZ </a:t>
            </a:r>
            <a:r>
              <a:rPr lang="pt-PT" u="none">
                <a:solidFill>
                  <a:srgbClr val="660066"/>
                </a:solidFill>
              </a:rPr>
              <a:t>&lt; t</a:t>
            </a:r>
            <a:r>
              <a:rPr lang="pt-PT" u="none" baseline="-25000">
                <a:solidFill>
                  <a:srgbClr val="660066"/>
                </a:solidFill>
              </a:rPr>
              <a:t>pZL</a:t>
            </a:r>
            <a:endParaRPr lang="en-US" u="none" baseline="-2500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604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8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82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38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3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8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8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8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8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8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8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382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8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900" decel="100000" fill="hold"/>
                                        <p:tgtEl>
                                          <p:spTgt spid="138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8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382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8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900" decel="100000" fill="hold"/>
                                        <p:tgtEl>
                                          <p:spTgt spid="138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8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382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38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900" decel="100000" fill="hold"/>
                                        <p:tgtEl>
                                          <p:spTgt spid="138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8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382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38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900" decel="100000" fill="hold"/>
                                        <p:tgtEl>
                                          <p:spTgt spid="138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8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2" grpId="0"/>
      <p:bldP spid="138244" grpId="0"/>
      <p:bldP spid="138245" grpId="0"/>
      <p:bldP spid="138248" grpId="0"/>
      <p:bldP spid="138251" grpId="0"/>
      <p:bldP spid="138252" grpId="0"/>
      <p:bldP spid="138253" grpId="0"/>
      <p:bldP spid="138254" grpId="0"/>
      <p:bldP spid="138255" grpId="0"/>
      <p:bldP spid="13825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Text Box 2"/>
          <p:cNvSpPr txBox="1">
            <a:spLocks noChangeArrowheads="1"/>
          </p:cNvSpPr>
          <p:nvPr/>
        </p:nvSpPr>
        <p:spPr bwMode="auto">
          <a:xfrm>
            <a:off x="468313" y="908050"/>
            <a:ext cx="86756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pt-PT" u="none" dirty="0" smtClean="0">
                <a:solidFill>
                  <a:srgbClr val="000066"/>
                </a:solidFill>
              </a:rPr>
              <a:t>   Linhas bidirecionais: </a:t>
            </a:r>
            <a:endParaRPr lang="en-US" u="none" dirty="0">
              <a:solidFill>
                <a:srgbClr val="000066"/>
              </a:solidFill>
            </a:endParaRPr>
          </a:p>
        </p:txBody>
      </p:sp>
      <p:sp>
        <p:nvSpPr>
          <p:cNvPr id="138243" name="WordArt 3"/>
          <p:cNvSpPr>
            <a:spLocks noChangeArrowheads="1" noChangeShapeType="1" noTextEdit="1"/>
          </p:cNvSpPr>
          <p:nvPr/>
        </p:nvSpPr>
        <p:spPr bwMode="auto">
          <a:xfrm>
            <a:off x="468312" y="188913"/>
            <a:ext cx="5399831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Aplicação dos buffers 3-state</a:t>
            </a:r>
            <a:endParaRPr lang="pt-PT" sz="3600" u="none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467544" y="3779748"/>
            <a:ext cx="86756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pt-PT" u="none" dirty="0" smtClean="0">
                <a:solidFill>
                  <a:srgbClr val="000066"/>
                </a:solidFill>
              </a:rPr>
              <a:t>   Ligação de vários sinais a uma linha: </a:t>
            </a:r>
            <a:endParaRPr lang="en-US" u="none" dirty="0">
              <a:solidFill>
                <a:srgbClr val="000066"/>
              </a:solidFill>
            </a:endParaRPr>
          </a:p>
        </p:txBody>
      </p:sp>
      <p:grpSp>
        <p:nvGrpSpPr>
          <p:cNvPr id="2" name="Group 62"/>
          <p:cNvGrpSpPr/>
          <p:nvPr/>
        </p:nvGrpSpPr>
        <p:grpSpPr>
          <a:xfrm>
            <a:off x="1331640" y="1628800"/>
            <a:ext cx="5328592" cy="1872208"/>
            <a:chOff x="1331640" y="1628800"/>
            <a:chExt cx="5328592" cy="1872208"/>
          </a:xfrm>
        </p:grpSpPr>
        <p:sp>
          <p:nvSpPr>
            <p:cNvPr id="18" name="Rectangle 17"/>
            <p:cNvSpPr/>
            <p:nvPr/>
          </p:nvSpPr>
          <p:spPr bwMode="auto">
            <a:xfrm>
              <a:off x="1331640" y="1628800"/>
              <a:ext cx="1296144" cy="187220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dispositivo 1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5364088" y="1628800"/>
              <a:ext cx="1296144" cy="187220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dispositivo 2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" name="Group 23"/>
          <p:cNvGrpSpPr/>
          <p:nvPr/>
        </p:nvGrpSpPr>
        <p:grpSpPr>
          <a:xfrm>
            <a:off x="2627784" y="2123564"/>
            <a:ext cx="2736304" cy="369332"/>
            <a:chOff x="2627784" y="2267580"/>
            <a:chExt cx="2736304" cy="369332"/>
          </a:xfrm>
        </p:grpSpPr>
        <p:cxnSp>
          <p:nvCxnSpPr>
            <p:cNvPr id="21" name="Straight Arrow Connector 20"/>
            <p:cNvCxnSpPr>
              <a:stCxn id="18" idx="3"/>
              <a:endCxn id="19" idx="1"/>
            </p:cNvCxnSpPr>
            <p:nvPr/>
          </p:nvCxnSpPr>
          <p:spPr bwMode="auto">
            <a:xfrm>
              <a:off x="2627784" y="2564904"/>
              <a:ext cx="273630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3779912" y="226758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u="none" dirty="0" smtClean="0"/>
                <a:t>?</a:t>
              </a:r>
              <a:endParaRPr lang="en-US" u="none" dirty="0"/>
            </a:p>
          </p:txBody>
        </p:sp>
      </p:grpSp>
      <p:grpSp>
        <p:nvGrpSpPr>
          <p:cNvPr id="4" name="Group 61"/>
          <p:cNvGrpSpPr/>
          <p:nvPr/>
        </p:nvGrpSpPr>
        <p:grpSpPr>
          <a:xfrm>
            <a:off x="2573028" y="1611548"/>
            <a:ext cx="2846670" cy="1745444"/>
            <a:chOff x="2573028" y="1611548"/>
            <a:chExt cx="2846670" cy="1745444"/>
          </a:xfrm>
        </p:grpSpPr>
        <p:sp>
          <p:nvSpPr>
            <p:cNvPr id="23" name="Flowchart: Extract 22"/>
            <p:cNvSpPr/>
            <p:nvPr/>
          </p:nvSpPr>
          <p:spPr bwMode="auto">
            <a:xfrm rot="16200000">
              <a:off x="4572000" y="2204865"/>
              <a:ext cx="432048" cy="432048"/>
            </a:xfrm>
            <a:prstGeom prst="flowChartExtract">
              <a:avLst/>
            </a:prstGeom>
            <a:solidFill>
              <a:schemeClr val="accent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Flowchart: Extract 24"/>
            <p:cNvSpPr/>
            <p:nvPr/>
          </p:nvSpPr>
          <p:spPr bwMode="auto">
            <a:xfrm rot="5400000" flipH="1">
              <a:off x="2987824" y="2204865"/>
              <a:ext cx="432048" cy="432048"/>
            </a:xfrm>
            <a:prstGeom prst="flowChartExtract">
              <a:avLst/>
            </a:prstGeom>
            <a:solidFill>
              <a:schemeClr val="accent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" name="Straight Connector 26"/>
            <p:cNvCxnSpPr>
              <a:endCxn id="25" idx="2"/>
            </p:cNvCxnSpPr>
            <p:nvPr/>
          </p:nvCxnSpPr>
          <p:spPr bwMode="auto">
            <a:xfrm>
              <a:off x="2627784" y="2420889"/>
              <a:ext cx="36004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>
              <a:endCxn id="23" idx="2"/>
            </p:cNvCxnSpPr>
            <p:nvPr/>
          </p:nvCxnSpPr>
          <p:spPr bwMode="auto">
            <a:xfrm flipH="1">
              <a:off x="5004048" y="2420889"/>
              <a:ext cx="36004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0" name="Flowchart: Extract 29"/>
            <p:cNvSpPr/>
            <p:nvPr/>
          </p:nvSpPr>
          <p:spPr bwMode="auto">
            <a:xfrm rot="5400000" flipH="1">
              <a:off x="3340750" y="2924944"/>
              <a:ext cx="432048" cy="432048"/>
            </a:xfrm>
            <a:prstGeom prst="flowChartExtract">
              <a:avLst/>
            </a:prstGeom>
            <a:solidFill>
              <a:schemeClr val="accent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Oval 30"/>
            <p:cNvSpPr/>
            <p:nvPr/>
          </p:nvSpPr>
          <p:spPr bwMode="auto">
            <a:xfrm>
              <a:off x="3743920" y="3089212"/>
              <a:ext cx="108000" cy="108000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3" name="Shape 32"/>
            <p:cNvCxnSpPr>
              <a:stCxn id="25" idx="1"/>
              <a:endCxn id="30" idx="2"/>
            </p:cNvCxnSpPr>
            <p:nvPr/>
          </p:nvCxnSpPr>
          <p:spPr bwMode="auto">
            <a:xfrm rot="16200000" flipH="1">
              <a:off x="2966266" y="2766483"/>
              <a:ext cx="612067" cy="136902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hape 34"/>
            <p:cNvCxnSpPr>
              <a:stCxn id="31" idx="6"/>
              <a:endCxn id="23" idx="1"/>
            </p:cNvCxnSpPr>
            <p:nvPr/>
          </p:nvCxnSpPr>
          <p:spPr bwMode="auto">
            <a:xfrm flipV="1">
              <a:off x="3851920" y="2528901"/>
              <a:ext cx="936104" cy="614311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Connector 39"/>
            <p:cNvCxnSpPr/>
            <p:nvPr/>
          </p:nvCxnSpPr>
          <p:spPr bwMode="auto">
            <a:xfrm flipH="1">
              <a:off x="2627784" y="3140968"/>
              <a:ext cx="57606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Oval 40"/>
            <p:cNvSpPr/>
            <p:nvPr/>
          </p:nvSpPr>
          <p:spPr bwMode="auto">
            <a:xfrm>
              <a:off x="3174970" y="3112090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5" name="Straight Connector 44"/>
            <p:cNvCxnSpPr>
              <a:stCxn id="25" idx="0"/>
              <a:endCxn id="23" idx="0"/>
            </p:cNvCxnSpPr>
            <p:nvPr/>
          </p:nvCxnSpPr>
          <p:spPr bwMode="auto">
            <a:xfrm>
              <a:off x="3419872" y="2420889"/>
              <a:ext cx="115212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Arrow Connector 46"/>
            <p:cNvCxnSpPr/>
            <p:nvPr/>
          </p:nvCxnSpPr>
          <p:spPr bwMode="auto">
            <a:xfrm>
              <a:off x="3707904" y="2420888"/>
              <a:ext cx="64807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48" name="TextBox 47"/>
            <p:cNvSpPr txBox="1"/>
            <p:nvPr/>
          </p:nvSpPr>
          <p:spPr>
            <a:xfrm>
              <a:off x="3685026" y="2106978"/>
              <a:ext cx="7425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600" u="none" dirty="0" smtClean="0">
                  <a:solidFill>
                    <a:schemeClr val="bg2">
                      <a:lumMod val="75000"/>
                    </a:schemeClr>
                  </a:solidFill>
                </a:rPr>
                <a:t>dados</a:t>
              </a:r>
              <a:endParaRPr lang="en-US" sz="1600" u="none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cxnSp>
          <p:nvCxnSpPr>
            <p:cNvPr id="50" name="Elbow Connector 49"/>
            <p:cNvCxnSpPr/>
            <p:nvPr/>
          </p:nvCxnSpPr>
          <p:spPr bwMode="auto">
            <a:xfrm flipV="1">
              <a:off x="4427984" y="1916832"/>
              <a:ext cx="936104" cy="504056"/>
            </a:xfrm>
            <a:prstGeom prst="bentConnector3">
              <a:avLst>
                <a:gd name="adj1" fmla="val 2081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3" name="Elbow Connector 52"/>
            <p:cNvCxnSpPr/>
            <p:nvPr/>
          </p:nvCxnSpPr>
          <p:spPr bwMode="auto">
            <a:xfrm rot="10800000">
              <a:off x="2627784" y="1916832"/>
              <a:ext cx="936104" cy="504056"/>
            </a:xfrm>
            <a:prstGeom prst="bentConnector3">
              <a:avLst>
                <a:gd name="adj1" fmla="val 238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5" name="TextBox 54"/>
            <p:cNvSpPr txBox="1"/>
            <p:nvPr/>
          </p:nvSpPr>
          <p:spPr>
            <a:xfrm>
              <a:off x="2624784" y="2849936"/>
              <a:ext cx="5373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600" u="none" dirty="0" smtClean="0">
                  <a:solidFill>
                    <a:schemeClr val="bg2">
                      <a:lumMod val="75000"/>
                    </a:schemeClr>
                  </a:solidFill>
                </a:rPr>
                <a:t>DIR</a:t>
              </a:r>
              <a:endParaRPr lang="en-US" sz="1600" u="none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847660" y="1611548"/>
              <a:ext cx="3561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600" u="none" dirty="0" err="1" smtClean="0">
                  <a:solidFill>
                    <a:schemeClr val="bg2">
                      <a:lumMod val="75000"/>
                    </a:schemeClr>
                  </a:solidFill>
                </a:rPr>
                <a:t>Ie</a:t>
              </a:r>
              <a:endParaRPr lang="en-US" sz="1600" u="none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719868" y="1628800"/>
              <a:ext cx="3561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600" u="none" dirty="0" smtClean="0">
                  <a:solidFill>
                    <a:schemeClr val="bg2">
                      <a:lumMod val="75000"/>
                    </a:schemeClr>
                  </a:solidFill>
                </a:rPr>
                <a:t>Id</a:t>
              </a:r>
              <a:endParaRPr lang="en-US" sz="1600" u="none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960918" y="2138482"/>
              <a:ext cx="4587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600" u="none" dirty="0" err="1" smtClean="0">
                  <a:solidFill>
                    <a:schemeClr val="bg2">
                      <a:lumMod val="75000"/>
                    </a:schemeClr>
                  </a:solidFill>
                </a:rPr>
                <a:t>Od</a:t>
              </a:r>
              <a:endParaRPr lang="en-US" sz="1600" u="none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573028" y="2141482"/>
              <a:ext cx="4587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600" u="none" dirty="0" err="1" smtClean="0">
                  <a:solidFill>
                    <a:schemeClr val="bg2">
                      <a:lumMod val="75000"/>
                    </a:schemeClr>
                  </a:solidFill>
                </a:rPr>
                <a:t>Oe</a:t>
              </a:r>
              <a:endParaRPr lang="en-US" sz="1600" u="none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5" name="Group 90"/>
          <p:cNvGrpSpPr/>
          <p:nvPr/>
        </p:nvGrpSpPr>
        <p:grpSpPr>
          <a:xfrm>
            <a:off x="2073860" y="4509120"/>
            <a:ext cx="4298340" cy="1584176"/>
            <a:chOff x="2073860" y="4509120"/>
            <a:chExt cx="4298340" cy="1584176"/>
          </a:xfrm>
        </p:grpSpPr>
        <p:sp>
          <p:nvSpPr>
            <p:cNvPr id="64" name="Flowchart: Extract 63"/>
            <p:cNvSpPr/>
            <p:nvPr/>
          </p:nvSpPr>
          <p:spPr bwMode="auto">
            <a:xfrm rot="5400000" flipH="1">
              <a:off x="4666148" y="4509120"/>
              <a:ext cx="432048" cy="432048"/>
            </a:xfrm>
            <a:prstGeom prst="flowChartExtract">
              <a:avLst/>
            </a:prstGeom>
            <a:solidFill>
              <a:schemeClr val="accent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Flowchart: Extract 64"/>
            <p:cNvSpPr/>
            <p:nvPr/>
          </p:nvSpPr>
          <p:spPr bwMode="auto">
            <a:xfrm rot="5400000" flipH="1">
              <a:off x="3370004" y="4941168"/>
              <a:ext cx="432048" cy="432048"/>
            </a:xfrm>
            <a:prstGeom prst="flowChartExtract">
              <a:avLst/>
            </a:prstGeom>
            <a:solidFill>
              <a:schemeClr val="accent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6" name="Oval 65"/>
            <p:cNvSpPr/>
            <p:nvPr/>
          </p:nvSpPr>
          <p:spPr bwMode="auto">
            <a:xfrm>
              <a:off x="3773174" y="5105436"/>
              <a:ext cx="108000" cy="108000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7" name="Flowchart: Extract 66"/>
            <p:cNvSpPr/>
            <p:nvPr/>
          </p:nvSpPr>
          <p:spPr bwMode="auto">
            <a:xfrm rot="5400000" flipH="1">
              <a:off x="4666148" y="5661248"/>
              <a:ext cx="432048" cy="432048"/>
            </a:xfrm>
            <a:prstGeom prst="flowChartExtract">
              <a:avLst/>
            </a:prstGeom>
            <a:solidFill>
              <a:schemeClr val="accent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9" name="Shape 68"/>
            <p:cNvCxnSpPr>
              <a:stCxn id="66" idx="6"/>
              <a:endCxn id="64" idx="1"/>
            </p:cNvCxnSpPr>
            <p:nvPr/>
          </p:nvCxnSpPr>
          <p:spPr bwMode="auto">
            <a:xfrm flipV="1">
              <a:off x="3881174" y="4833156"/>
              <a:ext cx="1000998" cy="326280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Straight Connector 70"/>
            <p:cNvCxnSpPr/>
            <p:nvPr/>
          </p:nvCxnSpPr>
          <p:spPr bwMode="auto">
            <a:xfrm>
              <a:off x="5098196" y="4725144"/>
              <a:ext cx="93610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Shape 72"/>
            <p:cNvCxnSpPr>
              <a:stCxn id="67" idx="0"/>
            </p:cNvCxnSpPr>
            <p:nvPr/>
          </p:nvCxnSpPr>
          <p:spPr bwMode="auto">
            <a:xfrm flipV="1">
              <a:off x="5098196" y="4725144"/>
              <a:ext cx="504056" cy="1152128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4" name="TextBox 73"/>
            <p:cNvSpPr txBox="1"/>
            <p:nvPr/>
          </p:nvSpPr>
          <p:spPr>
            <a:xfrm>
              <a:off x="6016012" y="4554840"/>
              <a:ext cx="3561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600" u="none" dirty="0" smtClean="0">
                  <a:solidFill>
                    <a:schemeClr val="bg2">
                      <a:lumMod val="75000"/>
                    </a:schemeClr>
                  </a:solidFill>
                </a:rPr>
                <a:t>O</a:t>
              </a:r>
              <a:endParaRPr lang="en-US" sz="1600" u="none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cxnSp>
          <p:nvCxnSpPr>
            <p:cNvPr id="76" name="Straight Connector 75"/>
            <p:cNvCxnSpPr>
              <a:stCxn id="64" idx="2"/>
            </p:cNvCxnSpPr>
            <p:nvPr/>
          </p:nvCxnSpPr>
          <p:spPr bwMode="auto">
            <a:xfrm flipH="1">
              <a:off x="2433900" y="4725144"/>
              <a:ext cx="223224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Straight Connector 76"/>
            <p:cNvCxnSpPr/>
            <p:nvPr/>
          </p:nvCxnSpPr>
          <p:spPr bwMode="auto">
            <a:xfrm flipH="1">
              <a:off x="2433900" y="5877272"/>
              <a:ext cx="223224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8" name="TextBox 77"/>
            <p:cNvSpPr txBox="1"/>
            <p:nvPr/>
          </p:nvSpPr>
          <p:spPr>
            <a:xfrm>
              <a:off x="2073860" y="4509120"/>
              <a:ext cx="3561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600" u="none" dirty="0" smtClean="0">
                  <a:solidFill>
                    <a:schemeClr val="bg2">
                      <a:lumMod val="75000"/>
                    </a:schemeClr>
                  </a:solidFill>
                </a:rPr>
                <a:t>I0</a:t>
              </a:r>
              <a:endParaRPr lang="en-US" sz="1600" u="none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073860" y="5661248"/>
              <a:ext cx="3561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600" u="none" dirty="0" smtClean="0">
                  <a:solidFill>
                    <a:schemeClr val="bg2">
                      <a:lumMod val="75000"/>
                    </a:schemeClr>
                  </a:solidFill>
                </a:rPr>
                <a:t>I1</a:t>
              </a:r>
              <a:endParaRPr lang="en-US" sz="1600" u="none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077712" y="4962654"/>
              <a:ext cx="4796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600" u="none" dirty="0" err="1" smtClean="0">
                  <a:solidFill>
                    <a:schemeClr val="bg2">
                      <a:lumMod val="75000"/>
                    </a:schemeClr>
                  </a:solidFill>
                </a:rPr>
                <a:t>Sel</a:t>
              </a:r>
              <a:endParaRPr lang="en-US" sz="1600" u="none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cxnSp>
          <p:nvCxnSpPr>
            <p:cNvPr id="82" name="Straight Connector 81"/>
            <p:cNvCxnSpPr>
              <a:stCxn id="65" idx="2"/>
            </p:cNvCxnSpPr>
            <p:nvPr/>
          </p:nvCxnSpPr>
          <p:spPr bwMode="auto">
            <a:xfrm flipH="1">
              <a:off x="2505908" y="5157192"/>
              <a:ext cx="86409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Shape 86"/>
            <p:cNvCxnSpPr>
              <a:stCxn id="67" idx="3"/>
            </p:cNvCxnSpPr>
            <p:nvPr/>
          </p:nvCxnSpPr>
          <p:spPr bwMode="auto">
            <a:xfrm rot="16200000" flipV="1">
              <a:off x="3748046" y="4635134"/>
              <a:ext cx="252028" cy="2016224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8" name="Oval 87"/>
            <p:cNvSpPr/>
            <p:nvPr/>
          </p:nvSpPr>
          <p:spPr bwMode="auto">
            <a:xfrm>
              <a:off x="2847660" y="5138904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90" name="Straight Connector 89"/>
            <p:cNvCxnSpPr/>
            <p:nvPr/>
          </p:nvCxnSpPr>
          <p:spPr bwMode="auto">
            <a:xfrm flipV="1">
              <a:off x="2865948" y="5163887"/>
              <a:ext cx="6695" cy="35334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2178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8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2" grpId="0"/>
      <p:bldP spid="1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ext Box 2"/>
          <p:cNvSpPr txBox="1">
            <a:spLocks noChangeArrowheads="1"/>
          </p:cNvSpPr>
          <p:nvPr/>
        </p:nvSpPr>
        <p:spPr bwMode="auto">
          <a:xfrm>
            <a:off x="468313" y="908050"/>
            <a:ext cx="86756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>
                <a:solidFill>
                  <a:srgbClr val="000066"/>
                </a:solidFill>
              </a:rPr>
              <a:t>Com portas 3-state pode-se construir multiplexers “baratos”. </a:t>
            </a:r>
            <a:endParaRPr lang="en-US" u="none">
              <a:solidFill>
                <a:srgbClr val="000066"/>
              </a:solidFill>
            </a:endParaRPr>
          </a:p>
        </p:txBody>
      </p:sp>
      <p:sp>
        <p:nvSpPr>
          <p:cNvPr id="139267" name="WordArt 3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7991475" cy="503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en-US" sz="3600" u="none" kern="10" dirty="0" err="1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Multiplexagem</a:t>
            </a:r>
            <a:r>
              <a:rPr lang="en-US" sz="3600" u="none" kern="10" dirty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 com buffers 3-state</a:t>
            </a:r>
          </a:p>
        </p:txBody>
      </p:sp>
      <p:sp>
        <p:nvSpPr>
          <p:cNvPr id="139268" name="Text Box 4"/>
          <p:cNvSpPr txBox="1">
            <a:spLocks noChangeArrowheads="1"/>
          </p:cNvSpPr>
          <p:nvPr/>
        </p:nvSpPr>
        <p:spPr bwMode="auto">
          <a:xfrm>
            <a:off x="490538" y="1412875"/>
            <a:ext cx="12493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solidFill>
                  <a:srgbClr val="A50021"/>
                </a:solidFill>
                <a:latin typeface="Comic Sans MS" pitchFamily="66" charset="0"/>
              </a:rPr>
              <a:t>Exemplos:</a:t>
            </a:r>
            <a:endParaRPr lang="en-US" u="none">
              <a:solidFill>
                <a:srgbClr val="A50021"/>
              </a:solidFill>
              <a:latin typeface="Comic Sans MS" pitchFamily="66" charset="0"/>
            </a:endParaRPr>
          </a:p>
        </p:txBody>
      </p:sp>
      <p:sp>
        <p:nvSpPr>
          <p:cNvPr id="139269" name="Text Box 5"/>
          <p:cNvSpPr txBox="1">
            <a:spLocks noChangeArrowheads="1"/>
          </p:cNvSpPr>
          <p:nvPr/>
        </p:nvSpPr>
        <p:spPr bwMode="auto">
          <a:xfrm>
            <a:off x="1714500" y="1412875"/>
            <a:ext cx="18653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latin typeface="Comic Sans MS" pitchFamily="66" charset="0"/>
              </a:rPr>
              <a:t>Multiplexer 2:1:</a:t>
            </a:r>
            <a:endParaRPr lang="en-US" u="none">
              <a:latin typeface="Comic Sans MS" pitchFamily="66" charset="0"/>
            </a:endParaRPr>
          </a:p>
        </p:txBody>
      </p:sp>
      <p:graphicFrame>
        <p:nvGraphicFramePr>
          <p:cNvPr id="139270" name="Object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11188" y="2024063"/>
          <a:ext cx="1393825" cy="147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34" name="Presentation" r:id="rId5" imgW="4571851" imgH="3429131" progId="PowerPoint.Show.8">
                  <p:embed/>
                </p:oleObj>
              </mc:Choice>
              <mc:Fallback>
                <p:oleObj name="Presentation" r:id="rId5" imgW="4571851" imgH="3429131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8111" t="28345" r="51183" b="28345"/>
                      <a:stretch>
                        <a:fillRect/>
                      </a:stretch>
                    </p:blipFill>
                    <p:spPr bwMode="auto">
                      <a:xfrm>
                        <a:off x="611188" y="2024063"/>
                        <a:ext cx="1393825" cy="1476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3707611"/>
              </p:ext>
            </p:extLst>
          </p:nvPr>
        </p:nvGraphicFramePr>
        <p:xfrm>
          <a:off x="2897188" y="2135188"/>
          <a:ext cx="1528762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35" name="Document" r:id="rId8" imgW="6202546" imgH="4063479" progId="Word.Document.8">
                  <p:embed/>
                </p:oleObj>
              </mc:Choice>
              <mc:Fallback>
                <p:oleObj name="Document" r:id="rId8" imgW="6202546" imgH="406347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 l="8694" r="66655" b="75235"/>
                      <a:stretch>
                        <a:fillRect/>
                      </a:stretch>
                    </p:blipFill>
                    <p:spPr bwMode="auto">
                      <a:xfrm>
                        <a:off x="2897188" y="2135188"/>
                        <a:ext cx="1528762" cy="1004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9272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029200" y="1844675"/>
            <a:ext cx="1919288" cy="153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9273" name="Text Box 9"/>
          <p:cNvSpPr txBox="1">
            <a:spLocks noChangeArrowheads="1"/>
          </p:cNvSpPr>
          <p:nvPr/>
        </p:nvSpPr>
        <p:spPr bwMode="auto">
          <a:xfrm>
            <a:off x="1714500" y="3646488"/>
            <a:ext cx="18653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latin typeface="Comic Sans MS" pitchFamily="66" charset="0"/>
              </a:rPr>
              <a:t>Multiplexer 4:1:</a:t>
            </a:r>
            <a:endParaRPr lang="en-US" u="none">
              <a:latin typeface="Comic Sans MS" pitchFamily="66" charset="0"/>
            </a:endParaRPr>
          </a:p>
        </p:txBody>
      </p:sp>
      <p:graphicFrame>
        <p:nvGraphicFramePr>
          <p:cNvPr id="139274" name="Object 1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11188" y="4149725"/>
          <a:ext cx="1393825" cy="176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36" name="Presentation" r:id="rId12" imgW="4571851" imgH="3429131" progId="PowerPoint.Show.8">
                  <p:embed/>
                </p:oleObj>
              </mc:Choice>
              <mc:Fallback>
                <p:oleObj name="Presentation" r:id="rId12" imgW="4571851" imgH="3429131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8111" t="28345" r="51183" b="19946"/>
                      <a:stretch>
                        <a:fillRect/>
                      </a:stretch>
                    </p:blipFill>
                    <p:spPr bwMode="auto">
                      <a:xfrm>
                        <a:off x="611188" y="4149725"/>
                        <a:ext cx="1393825" cy="1763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5" name="Object 11"/>
          <p:cNvGraphicFramePr>
            <a:graphicFrameLocks noChangeAspect="1"/>
          </p:cNvGraphicFramePr>
          <p:nvPr/>
        </p:nvGraphicFramePr>
        <p:xfrm>
          <a:off x="2895600" y="4368800"/>
          <a:ext cx="1963738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37" name="Document" r:id="rId15" imgW="6211080" imgH="4067280" progId="Word.Document.8">
                  <p:embed/>
                </p:oleObj>
              </mc:Choice>
              <mc:Fallback>
                <p:oleObj name="Document" r:id="rId15" imgW="6211080" imgH="4067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694" r="59700" b="63728"/>
                      <a:stretch>
                        <a:fillRect/>
                      </a:stretch>
                    </p:blipFill>
                    <p:spPr bwMode="auto">
                      <a:xfrm>
                        <a:off x="2895600" y="4368800"/>
                        <a:ext cx="1963738" cy="147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9276" name="Picture 12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5076825" y="3597275"/>
            <a:ext cx="2719388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8935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9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9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4" dur="2000"/>
                                        <p:tgtEl>
                                          <p:spTgt spid="13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39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9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39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3" dur="2000"/>
                                        <p:tgtEl>
                                          <p:spTgt spid="139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39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6" grpId="0"/>
      <p:bldP spid="139268" grpId="0"/>
      <p:bldP spid="139269" grpId="0"/>
      <p:bldP spid="13927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6191250" cy="503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Dispositivos 3-state comerciais</a:t>
            </a:r>
            <a:endParaRPr lang="pt-PT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509588" y="901700"/>
            <a:ext cx="31556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u="none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74x541</a:t>
            </a:r>
            <a:r>
              <a:rPr lang="pt-PT" u="none" dirty="0" smtClean="0">
                <a:solidFill>
                  <a:srgbClr val="000066"/>
                </a:solidFill>
              </a:rPr>
              <a:t> – buffer 3-state octal</a:t>
            </a:r>
            <a:endParaRPr lang="en-US" u="none" dirty="0">
              <a:solidFill>
                <a:srgbClr val="000066"/>
              </a:solidFill>
            </a:endParaRPr>
          </a:p>
        </p:txBody>
      </p:sp>
      <p:graphicFrame>
        <p:nvGraphicFramePr>
          <p:cNvPr id="17" name="Object 12"/>
          <p:cNvGraphicFramePr>
            <a:graphicFrameLocks noChangeAspect="1"/>
          </p:cNvGraphicFramePr>
          <p:nvPr/>
        </p:nvGraphicFramePr>
        <p:xfrm>
          <a:off x="1115616" y="3573016"/>
          <a:ext cx="1955800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96" name="Document" r:id="rId5" imgW="6202190" imgH="4054292" progId="Word.Document.8">
                  <p:embed/>
                </p:oleObj>
              </mc:Choice>
              <mc:Fallback>
                <p:oleObj name="Document" r:id="rId5" imgW="6202190" imgH="405429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0448" r="58044" b="79788"/>
                      <a:stretch>
                        <a:fillRect/>
                      </a:stretch>
                    </p:blipFill>
                    <p:spPr bwMode="auto">
                      <a:xfrm>
                        <a:off x="1115616" y="3573016"/>
                        <a:ext cx="1955800" cy="820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5"/>
          <p:cNvGraphicFramePr>
            <a:graphicFrameLocks noChangeAspect="1"/>
          </p:cNvGraphicFramePr>
          <p:nvPr/>
        </p:nvGraphicFramePr>
        <p:xfrm>
          <a:off x="5560591" y="3429000"/>
          <a:ext cx="1963737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97" name="Document" r:id="rId8" imgW="6217200" imgH="4060800" progId="Word.Document.8">
                  <p:embed/>
                </p:oleObj>
              </mc:Choice>
              <mc:Fallback>
                <p:oleObj name="Document" r:id="rId8" imgW="6217200" imgH="40608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0437" r="57986" b="75356"/>
                      <a:stretch>
                        <a:fillRect/>
                      </a:stretch>
                    </p:blipFill>
                    <p:spPr bwMode="auto">
                      <a:xfrm>
                        <a:off x="5560591" y="3429000"/>
                        <a:ext cx="1963737" cy="1001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16"/>
          <p:cNvSpPr txBox="1">
            <a:spLocks noChangeArrowheads="1"/>
          </p:cNvSpPr>
          <p:nvPr/>
        </p:nvSpPr>
        <p:spPr bwMode="auto">
          <a:xfrm>
            <a:off x="4546600" y="908050"/>
            <a:ext cx="41088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u="none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74x245</a:t>
            </a:r>
            <a:r>
              <a:rPr lang="pt-PT" u="none" dirty="0" smtClean="0">
                <a:solidFill>
                  <a:srgbClr val="000066"/>
                </a:solidFill>
              </a:rPr>
              <a:t> – transmissor/recetor de 8 bits</a:t>
            </a:r>
            <a:endParaRPr lang="en-US" u="none" dirty="0">
              <a:solidFill>
                <a:srgbClr val="000066"/>
              </a:solidFill>
            </a:endParaRPr>
          </a:p>
        </p:txBody>
      </p:sp>
      <p:pic>
        <p:nvPicPr>
          <p:cNvPr id="144393" name="Picture 9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331640" y="1256159"/>
            <a:ext cx="1143000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4394" name="Picture 10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671914" y="1268760"/>
            <a:ext cx="1276350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60038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4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44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05" name="Text Box 61"/>
          <p:cNvSpPr txBox="1">
            <a:spLocks noChangeArrowheads="1"/>
          </p:cNvSpPr>
          <p:nvPr/>
        </p:nvSpPr>
        <p:spPr bwMode="auto">
          <a:xfrm>
            <a:off x="376238" y="980728"/>
            <a:ext cx="83724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 dirty="0">
                <a:solidFill>
                  <a:srgbClr val="003366"/>
                </a:solidFill>
              </a:rPr>
              <a:t>Construa um </a:t>
            </a:r>
            <a:r>
              <a:rPr lang="pt-PT" u="none" dirty="0" err="1">
                <a:solidFill>
                  <a:srgbClr val="003366"/>
                </a:solidFill>
              </a:rPr>
              <a:t>multiplexer</a:t>
            </a:r>
            <a:r>
              <a:rPr lang="pt-PT" u="none" dirty="0">
                <a:solidFill>
                  <a:srgbClr val="003366"/>
                </a:solidFill>
              </a:rPr>
              <a:t> 8:1 com um descodificador </a:t>
            </a:r>
            <a:r>
              <a:rPr lang="pt-PT" u="none" dirty="0" smtClean="0">
                <a:solidFill>
                  <a:srgbClr val="003366"/>
                </a:solidFill>
              </a:rPr>
              <a:t>e </a:t>
            </a:r>
            <a:r>
              <a:rPr lang="pt-PT" i="1" u="none" dirty="0">
                <a:solidFill>
                  <a:srgbClr val="003366"/>
                </a:solidFill>
              </a:rPr>
              <a:t>buffers</a:t>
            </a:r>
            <a:r>
              <a:rPr lang="pt-PT" u="none" dirty="0">
                <a:solidFill>
                  <a:srgbClr val="003366"/>
                </a:solidFill>
              </a:rPr>
              <a:t> 3-state.</a:t>
            </a:r>
            <a:endParaRPr lang="en-US" u="none" dirty="0">
              <a:solidFill>
                <a:srgbClr val="003366"/>
              </a:solidFill>
            </a:endParaRPr>
          </a:p>
        </p:txBody>
      </p:sp>
      <p:pic>
        <p:nvPicPr>
          <p:cNvPr id="31806" name="Picture 6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313" y="1341090"/>
            <a:ext cx="3097212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WordArt 2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2519362" cy="3825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PT" sz="3600" u="none" kern="1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Exercícios</a:t>
            </a:r>
            <a:endParaRPr lang="pt-PT" sz="3600" u="none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37723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0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05" name="Text Box 61"/>
          <p:cNvSpPr txBox="1">
            <a:spLocks noChangeArrowheads="1"/>
          </p:cNvSpPr>
          <p:nvPr/>
        </p:nvSpPr>
        <p:spPr bwMode="auto">
          <a:xfrm>
            <a:off x="376238" y="836712"/>
            <a:ext cx="83724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 dirty="0" smtClean="0">
                <a:solidFill>
                  <a:srgbClr val="003366"/>
                </a:solidFill>
              </a:rPr>
              <a:t>Que problema tem o circuito da figura?</a:t>
            </a:r>
            <a:endParaRPr lang="en-US" u="none" dirty="0">
              <a:solidFill>
                <a:srgbClr val="003366"/>
              </a:solidFill>
            </a:endParaRPr>
          </a:p>
        </p:txBody>
      </p:sp>
      <p:sp>
        <p:nvSpPr>
          <p:cNvPr id="10" name="WordArt 2"/>
          <p:cNvSpPr>
            <a:spLocks noChangeArrowheads="1" noChangeShapeType="1" noTextEdit="1"/>
          </p:cNvSpPr>
          <p:nvPr/>
        </p:nvSpPr>
        <p:spPr bwMode="auto">
          <a:xfrm>
            <a:off x="468312" y="188640"/>
            <a:ext cx="3455616" cy="504056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Exercícios (</a:t>
            </a:r>
            <a:r>
              <a:rPr lang="pt-PT" sz="3600" u="none" kern="10" dirty="0" err="1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cont</a:t>
            </a: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.)</a:t>
            </a:r>
            <a:endParaRPr lang="pt-PT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259632" y="1455476"/>
            <a:ext cx="6260356" cy="4637820"/>
            <a:chOff x="1259632" y="1324830"/>
            <a:chExt cx="6260356" cy="4637820"/>
          </a:xfrm>
        </p:grpSpPr>
        <p:pic>
          <p:nvPicPr>
            <p:cNvPr id="7168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3728" y="1324830"/>
              <a:ext cx="5396260" cy="4637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ectangle 1"/>
            <p:cNvSpPr/>
            <p:nvPr/>
          </p:nvSpPr>
          <p:spPr bwMode="auto">
            <a:xfrm>
              <a:off x="1259632" y="4149080"/>
              <a:ext cx="1584176" cy="86409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277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0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05" name="Text Box 61"/>
          <p:cNvSpPr txBox="1">
            <a:spLocks noChangeArrowheads="1"/>
          </p:cNvSpPr>
          <p:nvPr/>
        </p:nvSpPr>
        <p:spPr bwMode="auto">
          <a:xfrm>
            <a:off x="376238" y="836712"/>
            <a:ext cx="83724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 smtClean="0">
                <a:solidFill>
                  <a:srgbClr val="003366"/>
                </a:solidFill>
              </a:rPr>
              <a:t>Qual é a função do circuito seguinte?</a:t>
            </a:r>
            <a:endParaRPr lang="en-US" u="none" dirty="0">
              <a:solidFill>
                <a:srgbClr val="003366"/>
              </a:solidFill>
            </a:endParaRPr>
          </a:p>
        </p:txBody>
      </p:sp>
      <p:sp>
        <p:nvSpPr>
          <p:cNvPr id="10" name="WordArt 2"/>
          <p:cNvSpPr>
            <a:spLocks noChangeArrowheads="1" noChangeShapeType="1" noTextEdit="1"/>
          </p:cNvSpPr>
          <p:nvPr/>
        </p:nvSpPr>
        <p:spPr bwMode="auto">
          <a:xfrm>
            <a:off x="468312" y="188640"/>
            <a:ext cx="3455616" cy="504056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Exercícios (</a:t>
            </a:r>
            <a:r>
              <a:rPr lang="pt-PT" sz="3600" u="none" kern="10" dirty="0" err="1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cont</a:t>
            </a: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.)</a:t>
            </a:r>
            <a:endParaRPr lang="pt-PT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320" y="1251478"/>
            <a:ext cx="4515930" cy="5057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1728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0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3816350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Blocos AOI e OAI</a:t>
            </a:r>
            <a:endParaRPr lang="pt-PT" sz="3600" u="none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31075" name="Text Box 3"/>
          <p:cNvSpPr txBox="1">
            <a:spLocks noChangeArrowheads="1"/>
          </p:cNvSpPr>
          <p:nvPr/>
        </p:nvSpPr>
        <p:spPr bwMode="auto">
          <a:xfrm>
            <a:off x="323850" y="915988"/>
            <a:ext cx="8301038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003366"/>
                </a:solidFill>
              </a:rPr>
              <a:t>Conceptualmente, um bloco</a:t>
            </a:r>
            <a:r>
              <a:rPr lang="pt-PT" u="none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AOI</a:t>
            </a:r>
            <a:r>
              <a:rPr lang="pt-PT" u="none">
                <a:solidFill>
                  <a:srgbClr val="A50021"/>
                </a:solidFill>
              </a:rPr>
              <a:t> (</a:t>
            </a:r>
            <a:r>
              <a:rPr lang="pt-PT" i="1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And-Or-Invert</a:t>
            </a:r>
            <a:r>
              <a:rPr lang="pt-PT" u="none">
                <a:solidFill>
                  <a:srgbClr val="A50021"/>
                </a:solidFill>
              </a:rPr>
              <a:t>)</a:t>
            </a:r>
            <a:r>
              <a:rPr lang="pt-PT" u="none">
                <a:solidFill>
                  <a:srgbClr val="003366"/>
                </a:solidFill>
              </a:rPr>
              <a:t> é um circuito de 3 níveis em que portas </a:t>
            </a:r>
            <a:r>
              <a:rPr lang="pt-PT" u="none">
                <a:solidFill>
                  <a:srgbClr val="A50021"/>
                </a:solidFill>
              </a:rPr>
              <a:t>AND</a:t>
            </a:r>
            <a:r>
              <a:rPr lang="pt-PT" u="none">
                <a:solidFill>
                  <a:srgbClr val="003366"/>
                </a:solidFill>
              </a:rPr>
              <a:t> estão no 1º nível, uma porta </a:t>
            </a:r>
            <a:r>
              <a:rPr lang="pt-PT" u="none">
                <a:solidFill>
                  <a:srgbClr val="A50021"/>
                </a:solidFill>
              </a:rPr>
              <a:t>OR</a:t>
            </a:r>
            <a:r>
              <a:rPr lang="pt-PT" u="none">
                <a:solidFill>
                  <a:srgbClr val="003366"/>
                </a:solidFill>
              </a:rPr>
              <a:t> – no 2º nível e um </a:t>
            </a:r>
            <a:r>
              <a:rPr lang="pt-PT" u="none">
                <a:solidFill>
                  <a:srgbClr val="A50021"/>
                </a:solidFill>
              </a:rPr>
              <a:t>inversor</a:t>
            </a:r>
            <a:r>
              <a:rPr lang="pt-PT" u="none">
                <a:solidFill>
                  <a:srgbClr val="003366"/>
                </a:solidFill>
              </a:rPr>
              <a:t> no 3º nível.</a:t>
            </a:r>
            <a:endParaRPr lang="en-US" u="none">
              <a:solidFill>
                <a:srgbClr val="003366"/>
              </a:solidFill>
            </a:endParaRPr>
          </a:p>
        </p:txBody>
      </p:sp>
      <p:sp>
        <p:nvSpPr>
          <p:cNvPr id="131076" name="Text Box 4"/>
          <p:cNvSpPr txBox="1">
            <a:spLocks noChangeArrowheads="1"/>
          </p:cNvSpPr>
          <p:nvPr/>
        </p:nvSpPr>
        <p:spPr bwMode="auto">
          <a:xfrm>
            <a:off x="323850" y="1936750"/>
            <a:ext cx="8301038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u="none" dirty="0">
                <a:solidFill>
                  <a:srgbClr val="003366"/>
                </a:solidFill>
              </a:rPr>
              <a:t>Conceptualmente,</a:t>
            </a:r>
            <a:r>
              <a:rPr lang="pt-PT" u="none" dirty="0"/>
              <a:t> </a:t>
            </a:r>
            <a:r>
              <a:rPr lang="pt-PT" u="none" dirty="0">
                <a:solidFill>
                  <a:srgbClr val="003366"/>
                </a:solidFill>
              </a:rPr>
              <a:t>um bloco</a:t>
            </a:r>
            <a:r>
              <a:rPr lang="pt-PT" u="none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pt-PT" u="none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OAI</a:t>
            </a:r>
            <a:r>
              <a:rPr lang="pt-PT" u="none" dirty="0">
                <a:solidFill>
                  <a:srgbClr val="A50021"/>
                </a:solidFill>
              </a:rPr>
              <a:t> (</a:t>
            </a:r>
            <a:r>
              <a:rPr lang="pt-PT" i="1" u="none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Or-And-Invert</a:t>
            </a:r>
            <a:r>
              <a:rPr lang="pt-PT" u="none" dirty="0">
                <a:solidFill>
                  <a:srgbClr val="A50021"/>
                </a:solidFill>
              </a:rPr>
              <a:t>)</a:t>
            </a:r>
            <a:r>
              <a:rPr lang="pt-PT" u="none" dirty="0">
                <a:solidFill>
                  <a:srgbClr val="003366"/>
                </a:solidFill>
              </a:rPr>
              <a:t> é um circuito de 3 níveis em que portas </a:t>
            </a:r>
            <a:r>
              <a:rPr lang="pt-PT" u="none" dirty="0">
                <a:solidFill>
                  <a:srgbClr val="A50021"/>
                </a:solidFill>
              </a:rPr>
              <a:t>OR</a:t>
            </a:r>
            <a:r>
              <a:rPr lang="pt-PT" u="none" dirty="0">
                <a:solidFill>
                  <a:srgbClr val="003366"/>
                </a:solidFill>
              </a:rPr>
              <a:t> estão no 1º nível, uma porta </a:t>
            </a:r>
            <a:r>
              <a:rPr lang="pt-PT" u="none" dirty="0">
                <a:solidFill>
                  <a:srgbClr val="A50021"/>
                </a:solidFill>
              </a:rPr>
              <a:t>AND</a:t>
            </a:r>
            <a:r>
              <a:rPr lang="pt-PT" u="none" dirty="0">
                <a:solidFill>
                  <a:srgbClr val="003366"/>
                </a:solidFill>
              </a:rPr>
              <a:t> – no 2º nível e um </a:t>
            </a:r>
            <a:r>
              <a:rPr lang="pt-PT" u="none" dirty="0">
                <a:solidFill>
                  <a:srgbClr val="A50021"/>
                </a:solidFill>
              </a:rPr>
              <a:t>inversor</a:t>
            </a:r>
            <a:r>
              <a:rPr lang="pt-PT" u="none" dirty="0">
                <a:solidFill>
                  <a:srgbClr val="003366"/>
                </a:solidFill>
              </a:rPr>
              <a:t> no 3º nível.</a:t>
            </a:r>
            <a:endParaRPr lang="en-US" u="none" dirty="0">
              <a:solidFill>
                <a:srgbClr val="003366"/>
              </a:solidFill>
            </a:endParaRPr>
          </a:p>
        </p:txBody>
      </p:sp>
      <p:sp>
        <p:nvSpPr>
          <p:cNvPr id="131077" name="Text Box 5"/>
          <p:cNvSpPr txBox="1">
            <a:spLocks noChangeArrowheads="1"/>
          </p:cNvSpPr>
          <p:nvPr/>
        </p:nvSpPr>
        <p:spPr bwMode="auto">
          <a:xfrm>
            <a:off x="374650" y="2924175"/>
            <a:ext cx="8301038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i="1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n-input m-stack</a:t>
            </a:r>
            <a:r>
              <a:rPr lang="pt-PT" u="none">
                <a:solidFill>
                  <a:srgbClr val="003366"/>
                </a:solidFill>
              </a:rPr>
              <a:t> </a:t>
            </a:r>
          </a:p>
          <a:p>
            <a:pPr>
              <a:defRPr/>
            </a:pP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pt-PT" u="none">
                <a:solidFill>
                  <a:srgbClr val="003366"/>
                </a:solidFill>
              </a:rPr>
              <a:t> – número de entradas nas portas do 1º nível</a:t>
            </a:r>
          </a:p>
          <a:p>
            <a:pPr>
              <a:defRPr/>
            </a:pP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  <a:r>
              <a:rPr lang="pt-PT" u="none">
                <a:solidFill>
                  <a:srgbClr val="003366"/>
                </a:solidFill>
              </a:rPr>
              <a:t> – número de portas do 1º nível</a:t>
            </a:r>
          </a:p>
          <a:p>
            <a:pPr>
              <a:defRPr/>
            </a:pPr>
            <a:endParaRPr lang="en-US" u="none">
              <a:solidFill>
                <a:srgbClr val="003366"/>
              </a:solidFill>
            </a:endParaRPr>
          </a:p>
        </p:txBody>
      </p:sp>
      <p:pic>
        <p:nvPicPr>
          <p:cNvPr id="13107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450" y="4865688"/>
            <a:ext cx="2079625" cy="108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1079" name="Text Box 7"/>
          <p:cNvSpPr txBox="1">
            <a:spLocks noChangeArrowheads="1"/>
          </p:cNvSpPr>
          <p:nvPr/>
        </p:nvSpPr>
        <p:spPr bwMode="auto">
          <a:xfrm>
            <a:off x="395288" y="4078288"/>
            <a:ext cx="11382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solidFill>
                  <a:srgbClr val="A50021"/>
                </a:solidFill>
                <a:latin typeface="Comic Sans MS" pitchFamily="66" charset="0"/>
              </a:rPr>
              <a:t>Exemplo:</a:t>
            </a:r>
            <a:endParaRPr lang="en-US" u="none">
              <a:solidFill>
                <a:srgbClr val="A50021"/>
              </a:solidFill>
              <a:latin typeface="Comic Sans MS" pitchFamily="66" charset="0"/>
            </a:endParaRPr>
          </a:p>
        </p:txBody>
      </p:sp>
      <p:sp>
        <p:nvSpPr>
          <p:cNvPr id="131080" name="Text Box 8"/>
          <p:cNvSpPr txBox="1">
            <a:spLocks noChangeArrowheads="1"/>
          </p:cNvSpPr>
          <p:nvPr/>
        </p:nvSpPr>
        <p:spPr bwMode="auto">
          <a:xfrm>
            <a:off x="468313" y="4468813"/>
            <a:ext cx="24431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latin typeface="Comic Sans MS" pitchFamily="66" charset="0"/>
              </a:rPr>
              <a:t>3-input 2-stack AOI:</a:t>
            </a:r>
            <a:endParaRPr lang="en-US" u="none">
              <a:latin typeface="Comic Sans MS" pitchFamily="66" charset="0"/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932363" y="4725988"/>
            <a:ext cx="1439862" cy="1152525"/>
            <a:chOff x="3107" y="2840"/>
            <a:chExt cx="907" cy="726"/>
          </a:xfrm>
        </p:grpSpPr>
        <p:sp>
          <p:nvSpPr>
            <p:cNvPr id="22539" name="Rectangle 10"/>
            <p:cNvSpPr>
              <a:spLocks noChangeArrowheads="1"/>
            </p:cNvSpPr>
            <p:nvPr/>
          </p:nvSpPr>
          <p:spPr bwMode="auto">
            <a:xfrm>
              <a:off x="3243" y="2840"/>
              <a:ext cx="273" cy="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PT" u="none"/>
                <a:t>&amp;</a:t>
              </a:r>
              <a:endParaRPr lang="en-US" u="none"/>
            </a:p>
          </p:txBody>
        </p:sp>
        <p:sp>
          <p:nvSpPr>
            <p:cNvPr id="22540" name="Line 11"/>
            <p:cNvSpPr>
              <a:spLocks noChangeShapeType="1"/>
            </p:cNvSpPr>
            <p:nvPr/>
          </p:nvSpPr>
          <p:spPr bwMode="auto">
            <a:xfrm flipH="1">
              <a:off x="3107" y="3022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1" name="Line 12"/>
            <p:cNvSpPr>
              <a:spLocks noChangeShapeType="1"/>
            </p:cNvSpPr>
            <p:nvPr/>
          </p:nvSpPr>
          <p:spPr bwMode="auto">
            <a:xfrm flipH="1">
              <a:off x="3107" y="3113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2" name="Line 13"/>
            <p:cNvSpPr>
              <a:spLocks noChangeShapeType="1"/>
            </p:cNvSpPr>
            <p:nvPr/>
          </p:nvSpPr>
          <p:spPr bwMode="auto">
            <a:xfrm flipH="1">
              <a:off x="3107" y="2931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3" name="Rectangle 14"/>
            <p:cNvSpPr>
              <a:spLocks noChangeArrowheads="1"/>
            </p:cNvSpPr>
            <p:nvPr/>
          </p:nvSpPr>
          <p:spPr bwMode="auto">
            <a:xfrm>
              <a:off x="3243" y="3203"/>
              <a:ext cx="273" cy="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PT" u="none"/>
                <a:t>&amp;</a:t>
              </a:r>
              <a:endParaRPr lang="en-US" u="none"/>
            </a:p>
          </p:txBody>
        </p:sp>
        <p:sp>
          <p:nvSpPr>
            <p:cNvPr id="22544" name="Line 15"/>
            <p:cNvSpPr>
              <a:spLocks noChangeShapeType="1"/>
            </p:cNvSpPr>
            <p:nvPr/>
          </p:nvSpPr>
          <p:spPr bwMode="auto">
            <a:xfrm flipH="1">
              <a:off x="3107" y="3385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5" name="Line 16"/>
            <p:cNvSpPr>
              <a:spLocks noChangeShapeType="1"/>
            </p:cNvSpPr>
            <p:nvPr/>
          </p:nvSpPr>
          <p:spPr bwMode="auto">
            <a:xfrm flipH="1">
              <a:off x="3107" y="347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6" name="Line 17"/>
            <p:cNvSpPr>
              <a:spLocks noChangeShapeType="1"/>
            </p:cNvSpPr>
            <p:nvPr/>
          </p:nvSpPr>
          <p:spPr bwMode="auto">
            <a:xfrm flipH="1">
              <a:off x="3107" y="3294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7" name="Rectangle 18"/>
            <p:cNvSpPr>
              <a:spLocks noChangeArrowheads="1"/>
            </p:cNvSpPr>
            <p:nvPr/>
          </p:nvSpPr>
          <p:spPr bwMode="auto">
            <a:xfrm>
              <a:off x="3515" y="2840"/>
              <a:ext cx="272" cy="7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PT" u="none" dirty="0" smtClean="0"/>
                <a:t>≥1</a:t>
              </a:r>
              <a:endParaRPr lang="en-US" u="none" dirty="0"/>
            </a:p>
          </p:txBody>
        </p:sp>
        <p:sp>
          <p:nvSpPr>
            <p:cNvPr id="22548" name="Line 19"/>
            <p:cNvSpPr>
              <a:spLocks noChangeShapeType="1"/>
            </p:cNvSpPr>
            <p:nvPr/>
          </p:nvSpPr>
          <p:spPr bwMode="auto">
            <a:xfrm flipH="1">
              <a:off x="3878" y="3203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9" name="Oval 20"/>
            <p:cNvSpPr>
              <a:spLocks noChangeArrowheads="1"/>
            </p:cNvSpPr>
            <p:nvPr/>
          </p:nvSpPr>
          <p:spPr bwMode="auto">
            <a:xfrm>
              <a:off x="3787" y="3158"/>
              <a:ext cx="90" cy="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565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13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5" grpId="0"/>
      <p:bldP spid="131076" grpId="0"/>
      <p:bldP spid="131077" grpId="0"/>
      <p:bldP spid="131079" grpId="0"/>
      <p:bldP spid="13108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8207375" cy="503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Implementação de funções com blocos AOI e </a:t>
            </a:r>
            <a:r>
              <a:rPr lang="pt-PT" sz="3600" u="none" kern="1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OAI</a:t>
            </a:r>
            <a:endParaRPr lang="pt-PT" sz="3600" u="none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32099" name="Text Box 3"/>
          <p:cNvSpPr txBox="1">
            <a:spLocks noChangeArrowheads="1"/>
          </p:cNvSpPr>
          <p:nvPr/>
        </p:nvSpPr>
        <p:spPr bwMode="auto">
          <a:xfrm>
            <a:off x="323850" y="908050"/>
            <a:ext cx="83010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>
                <a:solidFill>
                  <a:srgbClr val="003366"/>
                </a:solidFill>
              </a:rPr>
              <a:t>Para implementar uma função lógica com blocos </a:t>
            </a:r>
            <a:r>
              <a:rPr lang="pt-PT" u="none">
                <a:solidFill>
                  <a:srgbClr val="A50021"/>
                </a:solidFill>
              </a:rPr>
              <a:t>AOI</a:t>
            </a:r>
            <a:r>
              <a:rPr lang="pt-PT" u="none">
                <a:solidFill>
                  <a:srgbClr val="003366"/>
                </a:solidFill>
              </a:rPr>
              <a:t> deve-se determinar o </a:t>
            </a:r>
            <a:r>
              <a:rPr lang="pt-PT" u="none">
                <a:solidFill>
                  <a:srgbClr val="A50021"/>
                </a:solidFill>
              </a:rPr>
              <a:t>complemento da função na forma de soma de produtos mínima</a:t>
            </a:r>
            <a:r>
              <a:rPr lang="pt-PT" u="none">
                <a:solidFill>
                  <a:srgbClr val="003366"/>
                </a:solidFill>
              </a:rPr>
              <a:t>.</a:t>
            </a:r>
            <a:endParaRPr lang="en-US" u="none">
              <a:solidFill>
                <a:srgbClr val="003366"/>
              </a:solidFill>
            </a:endParaRPr>
          </a:p>
        </p:txBody>
      </p:sp>
      <p:sp>
        <p:nvSpPr>
          <p:cNvPr id="132100" name="Text Box 4"/>
          <p:cNvSpPr txBox="1">
            <a:spLocks noChangeArrowheads="1"/>
          </p:cNvSpPr>
          <p:nvPr/>
        </p:nvSpPr>
        <p:spPr bwMode="auto">
          <a:xfrm>
            <a:off x="395288" y="1622425"/>
            <a:ext cx="11382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solidFill>
                  <a:srgbClr val="A50021"/>
                </a:solidFill>
                <a:latin typeface="Comic Sans MS" pitchFamily="66" charset="0"/>
              </a:rPr>
              <a:t>Exemplo:</a:t>
            </a:r>
            <a:endParaRPr lang="en-US" u="none">
              <a:solidFill>
                <a:srgbClr val="A50021"/>
              </a:solidFill>
              <a:latin typeface="Comic Sans MS" pitchFamily="66" charset="0"/>
            </a:endParaRPr>
          </a:p>
        </p:txBody>
      </p:sp>
      <p:sp>
        <p:nvSpPr>
          <p:cNvPr id="132101" name="Text Box 5"/>
          <p:cNvSpPr txBox="1">
            <a:spLocks noChangeArrowheads="1"/>
          </p:cNvSpPr>
          <p:nvPr/>
        </p:nvSpPr>
        <p:spPr bwMode="auto">
          <a:xfrm>
            <a:off x="468313" y="1947863"/>
            <a:ext cx="50180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latin typeface="Comic Sans MS" pitchFamily="66" charset="0"/>
              </a:rPr>
              <a:t>Implementar função f(x,y,z) com blocos AOI:</a:t>
            </a:r>
            <a:endParaRPr lang="en-US" u="none">
              <a:latin typeface="Comic Sans MS" pitchFamily="66" charset="0"/>
            </a:endParaRPr>
          </a:p>
        </p:txBody>
      </p:sp>
      <p:graphicFrame>
        <p:nvGraphicFramePr>
          <p:cNvPr id="132102" name="Object 6"/>
          <p:cNvGraphicFramePr>
            <a:graphicFrameLocks noChangeAspect="1"/>
          </p:cNvGraphicFramePr>
          <p:nvPr/>
        </p:nvGraphicFramePr>
        <p:xfrm>
          <a:off x="5508625" y="1955800"/>
          <a:ext cx="34925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27" name="Equation" r:id="rId4" imgW="2057400" imgH="203040" progId="Equation.3">
                  <p:embed/>
                </p:oleObj>
              </mc:Choice>
              <mc:Fallback>
                <p:oleObj name="Equation" r:id="rId4" imgW="2057400" imgH="203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1955800"/>
                        <a:ext cx="34925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3" name="Object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55650" y="2492375"/>
          <a:ext cx="1800225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28" name="Presentation" r:id="rId7" imgW="4571851" imgH="3429131" progId="PowerPoint.Show.8">
                  <p:embed/>
                </p:oleObj>
              </mc:Choice>
              <mc:Fallback>
                <p:oleObj name="Presentation" r:id="rId7" imgW="4571851" imgH="3429131" progId="PowerPoint.Show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937" t="12598" r="55907" b="47243"/>
                      <a:stretch>
                        <a:fillRect/>
                      </a:stretch>
                    </p:blipFill>
                    <p:spPr bwMode="auto">
                      <a:xfrm>
                        <a:off x="755650" y="2492375"/>
                        <a:ext cx="1800225" cy="1352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4" name="Object 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492500" y="2492375"/>
          <a:ext cx="1800225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29" name="Presentation" r:id="rId10" imgW="4571851" imgH="3429131" progId="PowerPoint.Show.8">
                  <p:embed/>
                </p:oleObj>
              </mc:Choice>
              <mc:Fallback>
                <p:oleObj name="Presentation" r:id="rId10" imgW="4571851" imgH="3429131" progId="PowerPoint.Show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937" t="12598" r="55907" b="47243"/>
                      <a:stretch>
                        <a:fillRect/>
                      </a:stretch>
                    </p:blipFill>
                    <p:spPr bwMode="auto">
                      <a:xfrm>
                        <a:off x="3492500" y="2492375"/>
                        <a:ext cx="1800225" cy="1352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5" name="Object 9"/>
          <p:cNvGraphicFramePr>
            <a:graphicFrameLocks noChangeAspect="1"/>
          </p:cNvGraphicFramePr>
          <p:nvPr/>
        </p:nvGraphicFramePr>
        <p:xfrm>
          <a:off x="3251200" y="3814763"/>
          <a:ext cx="232886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30" name="Equation" r:id="rId12" imgW="1371600" imgH="241200" progId="Equation.3">
                  <p:embed/>
                </p:oleObj>
              </mc:Choice>
              <mc:Fallback>
                <p:oleObj name="Equation" r:id="rId12" imgW="1371600" imgH="241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1200" y="3814763"/>
                        <a:ext cx="2328863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06" name="Text Box 10"/>
          <p:cNvSpPr txBox="1">
            <a:spLocks noChangeArrowheads="1"/>
          </p:cNvSpPr>
          <p:nvPr/>
        </p:nvSpPr>
        <p:spPr bwMode="auto">
          <a:xfrm>
            <a:off x="6270625" y="3813175"/>
            <a:ext cx="21288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1600" u="none">
                <a:latin typeface="Comic Sans MS" pitchFamily="66" charset="0"/>
              </a:rPr>
              <a:t>2-input 2-stack AOI</a:t>
            </a:r>
            <a:endParaRPr lang="en-US" sz="1600" u="none">
              <a:latin typeface="Comic Sans MS" pitchFamily="66" charset="0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6372225" y="2584450"/>
            <a:ext cx="1749425" cy="1085850"/>
            <a:chOff x="4014" y="1628"/>
            <a:chExt cx="1102" cy="684"/>
          </a:xfrm>
        </p:grpSpPr>
        <p:sp>
          <p:nvSpPr>
            <p:cNvPr id="6177" name="Line 12"/>
            <p:cNvSpPr>
              <a:spLocks noChangeShapeType="1"/>
            </p:cNvSpPr>
            <p:nvPr/>
          </p:nvSpPr>
          <p:spPr bwMode="auto">
            <a:xfrm flipH="1">
              <a:off x="4263" y="176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8" name="Line 13"/>
            <p:cNvSpPr>
              <a:spLocks noChangeShapeType="1"/>
            </p:cNvSpPr>
            <p:nvPr/>
          </p:nvSpPr>
          <p:spPr bwMode="auto">
            <a:xfrm flipH="1">
              <a:off x="4831" y="1993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9" name="Oval 14"/>
            <p:cNvSpPr>
              <a:spLocks noChangeArrowheads="1"/>
            </p:cNvSpPr>
            <p:nvPr/>
          </p:nvSpPr>
          <p:spPr bwMode="auto">
            <a:xfrm>
              <a:off x="4762" y="1956"/>
              <a:ext cx="68" cy="6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0" name="Rectangle 15"/>
            <p:cNvSpPr>
              <a:spLocks noChangeArrowheads="1"/>
            </p:cNvSpPr>
            <p:nvPr/>
          </p:nvSpPr>
          <p:spPr bwMode="auto">
            <a:xfrm>
              <a:off x="4399" y="1706"/>
              <a:ext cx="181" cy="2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PT" u="none"/>
                <a:t>&amp;</a:t>
              </a:r>
              <a:endParaRPr lang="en-US" u="none"/>
            </a:p>
          </p:txBody>
        </p:sp>
        <p:sp>
          <p:nvSpPr>
            <p:cNvPr id="6181" name="Line 16"/>
            <p:cNvSpPr>
              <a:spLocks noChangeShapeType="1"/>
            </p:cNvSpPr>
            <p:nvPr/>
          </p:nvSpPr>
          <p:spPr bwMode="auto">
            <a:xfrm flipH="1">
              <a:off x="4263" y="1888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2" name="Line 17"/>
            <p:cNvSpPr>
              <a:spLocks noChangeShapeType="1"/>
            </p:cNvSpPr>
            <p:nvPr/>
          </p:nvSpPr>
          <p:spPr bwMode="auto">
            <a:xfrm flipH="1">
              <a:off x="4263" y="2038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3" name="Rectangle 18"/>
            <p:cNvSpPr>
              <a:spLocks noChangeArrowheads="1"/>
            </p:cNvSpPr>
            <p:nvPr/>
          </p:nvSpPr>
          <p:spPr bwMode="auto">
            <a:xfrm>
              <a:off x="4399" y="1978"/>
              <a:ext cx="181" cy="2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PT" u="none"/>
                <a:t>&amp;</a:t>
              </a:r>
              <a:endParaRPr lang="en-US" u="none"/>
            </a:p>
          </p:txBody>
        </p:sp>
        <p:sp>
          <p:nvSpPr>
            <p:cNvPr id="6184" name="Line 19"/>
            <p:cNvSpPr>
              <a:spLocks noChangeShapeType="1"/>
            </p:cNvSpPr>
            <p:nvPr/>
          </p:nvSpPr>
          <p:spPr bwMode="auto">
            <a:xfrm flipH="1">
              <a:off x="4263" y="2160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5" name="Rectangle 20"/>
            <p:cNvSpPr>
              <a:spLocks noChangeArrowheads="1"/>
            </p:cNvSpPr>
            <p:nvPr/>
          </p:nvSpPr>
          <p:spPr bwMode="auto">
            <a:xfrm>
              <a:off x="4580" y="1706"/>
              <a:ext cx="182" cy="5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PT" u="none" dirty="0"/>
                <a:t>≥</a:t>
              </a:r>
              <a:r>
                <a:rPr lang="pt-PT" u="none" dirty="0" smtClean="0"/>
                <a:t>1</a:t>
              </a:r>
              <a:endParaRPr lang="en-US" u="none" dirty="0"/>
            </a:p>
          </p:txBody>
        </p:sp>
        <p:sp>
          <p:nvSpPr>
            <p:cNvPr id="6186" name="Text Box 21"/>
            <p:cNvSpPr txBox="1">
              <a:spLocks noChangeArrowheads="1"/>
            </p:cNvSpPr>
            <p:nvPr/>
          </p:nvSpPr>
          <p:spPr bwMode="auto">
            <a:xfrm>
              <a:off x="4092" y="1628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u="none"/>
                <a:t>x</a:t>
              </a:r>
              <a:endParaRPr lang="en-US" u="none"/>
            </a:p>
          </p:txBody>
        </p:sp>
        <p:sp>
          <p:nvSpPr>
            <p:cNvPr id="6187" name="Text Box 22"/>
            <p:cNvSpPr txBox="1">
              <a:spLocks noChangeArrowheads="1"/>
            </p:cNvSpPr>
            <p:nvPr/>
          </p:nvSpPr>
          <p:spPr bwMode="auto">
            <a:xfrm>
              <a:off x="4098" y="175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u="none"/>
                <a:t>z</a:t>
              </a:r>
              <a:endParaRPr lang="en-US" u="none"/>
            </a:p>
          </p:txBody>
        </p:sp>
        <p:sp>
          <p:nvSpPr>
            <p:cNvPr id="6188" name="Text Box 23"/>
            <p:cNvSpPr txBox="1">
              <a:spLocks noChangeArrowheads="1"/>
            </p:cNvSpPr>
            <p:nvPr/>
          </p:nvSpPr>
          <p:spPr bwMode="auto">
            <a:xfrm>
              <a:off x="4014" y="1917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u="none">
                  <a:sym typeface="Symbol" pitchFamily="18" charset="2"/>
                </a:rPr>
                <a:t></a:t>
              </a:r>
              <a:r>
                <a:rPr lang="pt-PT" u="none"/>
                <a:t>x</a:t>
              </a:r>
              <a:endParaRPr lang="en-US" u="none"/>
            </a:p>
          </p:txBody>
        </p:sp>
        <p:sp>
          <p:nvSpPr>
            <p:cNvPr id="6189" name="Text Box 24"/>
            <p:cNvSpPr txBox="1">
              <a:spLocks noChangeArrowheads="1"/>
            </p:cNvSpPr>
            <p:nvPr/>
          </p:nvSpPr>
          <p:spPr bwMode="auto">
            <a:xfrm>
              <a:off x="4021" y="2081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u="none">
                  <a:sym typeface="Symbol" pitchFamily="18" charset="2"/>
                </a:rPr>
                <a:t></a:t>
              </a:r>
              <a:r>
                <a:rPr lang="pt-PT" u="none"/>
                <a:t>z</a:t>
              </a:r>
              <a:endParaRPr lang="en-US" u="none"/>
            </a:p>
          </p:txBody>
        </p:sp>
        <p:sp>
          <p:nvSpPr>
            <p:cNvPr id="6190" name="Text Box 25"/>
            <p:cNvSpPr txBox="1">
              <a:spLocks noChangeArrowheads="1"/>
            </p:cNvSpPr>
            <p:nvPr/>
          </p:nvSpPr>
          <p:spPr bwMode="auto">
            <a:xfrm>
              <a:off x="4960" y="1870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u="none"/>
                <a:t>f</a:t>
              </a:r>
              <a:endParaRPr lang="en-US" u="none"/>
            </a:p>
          </p:txBody>
        </p:sp>
      </p:grpSp>
      <p:sp>
        <p:nvSpPr>
          <p:cNvPr id="132122" name="Text Box 26"/>
          <p:cNvSpPr txBox="1">
            <a:spLocks noChangeArrowheads="1"/>
          </p:cNvSpPr>
          <p:nvPr/>
        </p:nvSpPr>
        <p:spPr bwMode="auto">
          <a:xfrm>
            <a:off x="323850" y="4364038"/>
            <a:ext cx="83010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>
                <a:solidFill>
                  <a:srgbClr val="003366"/>
                </a:solidFill>
              </a:rPr>
              <a:t>Para implementar uma função lógica com blocos </a:t>
            </a:r>
            <a:r>
              <a:rPr lang="pt-PT" u="none">
                <a:solidFill>
                  <a:srgbClr val="A50021"/>
                </a:solidFill>
              </a:rPr>
              <a:t>OAI</a:t>
            </a:r>
            <a:r>
              <a:rPr lang="pt-PT" u="none">
                <a:solidFill>
                  <a:srgbClr val="003366"/>
                </a:solidFill>
              </a:rPr>
              <a:t> deve-se determinar o </a:t>
            </a:r>
            <a:r>
              <a:rPr lang="pt-PT" u="none">
                <a:solidFill>
                  <a:srgbClr val="A50021"/>
                </a:solidFill>
              </a:rPr>
              <a:t>complemento da função na forma de produto de somas mínimo</a:t>
            </a:r>
            <a:r>
              <a:rPr lang="pt-PT" u="none">
                <a:solidFill>
                  <a:srgbClr val="003366"/>
                </a:solidFill>
              </a:rPr>
              <a:t>.</a:t>
            </a:r>
            <a:endParaRPr lang="en-US" u="none">
              <a:solidFill>
                <a:srgbClr val="003366"/>
              </a:solidFill>
            </a:endParaRPr>
          </a:p>
        </p:txBody>
      </p:sp>
      <p:sp>
        <p:nvSpPr>
          <p:cNvPr id="132123" name="Text Box 27"/>
          <p:cNvSpPr txBox="1">
            <a:spLocks noChangeArrowheads="1"/>
          </p:cNvSpPr>
          <p:nvPr/>
        </p:nvSpPr>
        <p:spPr bwMode="auto">
          <a:xfrm>
            <a:off x="395288" y="5078413"/>
            <a:ext cx="11382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solidFill>
                  <a:srgbClr val="A50021"/>
                </a:solidFill>
                <a:latin typeface="Comic Sans MS" pitchFamily="66" charset="0"/>
              </a:rPr>
              <a:t>Exemplo:</a:t>
            </a:r>
            <a:endParaRPr lang="en-US" u="none">
              <a:solidFill>
                <a:srgbClr val="A50021"/>
              </a:solidFill>
              <a:latin typeface="Comic Sans MS" pitchFamily="66" charset="0"/>
            </a:endParaRPr>
          </a:p>
        </p:txBody>
      </p:sp>
      <p:sp>
        <p:nvSpPr>
          <p:cNvPr id="132124" name="Text Box 28"/>
          <p:cNvSpPr txBox="1">
            <a:spLocks noChangeArrowheads="1"/>
          </p:cNvSpPr>
          <p:nvPr/>
        </p:nvSpPr>
        <p:spPr bwMode="auto">
          <a:xfrm>
            <a:off x="468313" y="5403850"/>
            <a:ext cx="5018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latin typeface="Comic Sans MS" pitchFamily="66" charset="0"/>
              </a:rPr>
              <a:t>Implementar função f(x,y,z) com blocos OAI:</a:t>
            </a:r>
            <a:endParaRPr lang="en-US" u="none">
              <a:latin typeface="Comic Sans MS" pitchFamily="66" charset="0"/>
            </a:endParaRPr>
          </a:p>
        </p:txBody>
      </p:sp>
      <p:graphicFrame>
        <p:nvGraphicFramePr>
          <p:cNvPr id="132125" name="Object 29"/>
          <p:cNvGraphicFramePr>
            <a:graphicFrameLocks noChangeAspect="1"/>
          </p:cNvGraphicFramePr>
          <p:nvPr/>
        </p:nvGraphicFramePr>
        <p:xfrm>
          <a:off x="927100" y="5830888"/>
          <a:ext cx="2781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31" name="Equation" r:id="rId14" imgW="1638000" imgH="241200" progId="Equation.3">
                  <p:embed/>
                </p:oleObj>
              </mc:Choice>
              <mc:Fallback>
                <p:oleObj name="Equation" r:id="rId14" imgW="1638000" imgH="2412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5830888"/>
                        <a:ext cx="27813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26" name="Text Box 30"/>
          <p:cNvSpPr txBox="1">
            <a:spLocks noChangeArrowheads="1"/>
          </p:cNvSpPr>
          <p:nvPr/>
        </p:nvSpPr>
        <p:spPr bwMode="auto">
          <a:xfrm>
            <a:off x="4183063" y="5876925"/>
            <a:ext cx="21891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1600" u="none">
                <a:latin typeface="Comic Sans MS" pitchFamily="66" charset="0"/>
              </a:rPr>
              <a:t>2-input 2-stack OAI:</a:t>
            </a:r>
            <a:endParaRPr lang="en-US" sz="1600" u="none">
              <a:latin typeface="Comic Sans MS" pitchFamily="66" charset="0"/>
            </a:endParaRPr>
          </a:p>
        </p:txBody>
      </p: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6516688" y="5157788"/>
            <a:ext cx="1727200" cy="1041400"/>
            <a:chOff x="4105" y="3249"/>
            <a:chExt cx="1088" cy="656"/>
          </a:xfrm>
        </p:grpSpPr>
        <p:sp>
          <p:nvSpPr>
            <p:cNvPr id="6163" name="Line 32"/>
            <p:cNvSpPr>
              <a:spLocks noChangeShapeType="1"/>
            </p:cNvSpPr>
            <p:nvPr/>
          </p:nvSpPr>
          <p:spPr bwMode="auto">
            <a:xfrm flipH="1">
              <a:off x="4340" y="3387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4" name="Line 33"/>
            <p:cNvSpPr>
              <a:spLocks noChangeShapeType="1"/>
            </p:cNvSpPr>
            <p:nvPr/>
          </p:nvSpPr>
          <p:spPr bwMode="auto">
            <a:xfrm flipH="1">
              <a:off x="4908" y="3614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5" name="Oval 34"/>
            <p:cNvSpPr>
              <a:spLocks noChangeArrowheads="1"/>
            </p:cNvSpPr>
            <p:nvPr/>
          </p:nvSpPr>
          <p:spPr bwMode="auto">
            <a:xfrm>
              <a:off x="4839" y="3577"/>
              <a:ext cx="68" cy="6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6" name="Rectangle 35"/>
            <p:cNvSpPr>
              <a:spLocks noChangeArrowheads="1"/>
            </p:cNvSpPr>
            <p:nvPr/>
          </p:nvSpPr>
          <p:spPr bwMode="auto">
            <a:xfrm>
              <a:off x="4476" y="3327"/>
              <a:ext cx="181" cy="2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PT" u="none" dirty="0" smtClean="0"/>
                <a:t>≥1</a:t>
              </a:r>
              <a:endParaRPr lang="en-US" u="none" dirty="0"/>
            </a:p>
          </p:txBody>
        </p:sp>
        <p:sp>
          <p:nvSpPr>
            <p:cNvPr id="6167" name="Line 36"/>
            <p:cNvSpPr>
              <a:spLocks noChangeShapeType="1"/>
            </p:cNvSpPr>
            <p:nvPr/>
          </p:nvSpPr>
          <p:spPr bwMode="auto">
            <a:xfrm flipH="1">
              <a:off x="4340" y="350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8" name="Line 37"/>
            <p:cNvSpPr>
              <a:spLocks noChangeShapeType="1"/>
            </p:cNvSpPr>
            <p:nvPr/>
          </p:nvSpPr>
          <p:spPr bwMode="auto">
            <a:xfrm flipH="1">
              <a:off x="4340" y="365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9" name="Rectangle 38"/>
            <p:cNvSpPr>
              <a:spLocks noChangeArrowheads="1"/>
            </p:cNvSpPr>
            <p:nvPr/>
          </p:nvSpPr>
          <p:spPr bwMode="auto">
            <a:xfrm>
              <a:off x="4476" y="3599"/>
              <a:ext cx="181" cy="2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PT" u="none" dirty="0" smtClean="0"/>
                <a:t>≥1</a:t>
              </a:r>
              <a:endParaRPr lang="en-US" u="none" dirty="0"/>
            </a:p>
          </p:txBody>
        </p:sp>
        <p:sp>
          <p:nvSpPr>
            <p:cNvPr id="6170" name="Line 39"/>
            <p:cNvSpPr>
              <a:spLocks noChangeShapeType="1"/>
            </p:cNvSpPr>
            <p:nvPr/>
          </p:nvSpPr>
          <p:spPr bwMode="auto">
            <a:xfrm flipH="1">
              <a:off x="4340" y="3781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1" name="Rectangle 40"/>
            <p:cNvSpPr>
              <a:spLocks noChangeArrowheads="1"/>
            </p:cNvSpPr>
            <p:nvPr/>
          </p:nvSpPr>
          <p:spPr bwMode="auto">
            <a:xfrm>
              <a:off x="4657" y="3327"/>
              <a:ext cx="182" cy="5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PT" u="none"/>
                <a:t>&amp;</a:t>
              </a:r>
              <a:endParaRPr lang="en-US" u="none"/>
            </a:p>
          </p:txBody>
        </p:sp>
        <p:sp>
          <p:nvSpPr>
            <p:cNvPr id="6172" name="Text Box 41"/>
            <p:cNvSpPr txBox="1">
              <a:spLocks noChangeArrowheads="1"/>
            </p:cNvSpPr>
            <p:nvPr/>
          </p:nvSpPr>
          <p:spPr bwMode="auto">
            <a:xfrm>
              <a:off x="4105" y="3249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u="none">
                  <a:sym typeface="Symbol" pitchFamily="18" charset="2"/>
                </a:rPr>
                <a:t></a:t>
              </a:r>
              <a:r>
                <a:rPr lang="pt-PT" u="none"/>
                <a:t>x</a:t>
              </a:r>
              <a:endParaRPr lang="en-US" u="none"/>
            </a:p>
          </p:txBody>
        </p:sp>
        <p:sp>
          <p:nvSpPr>
            <p:cNvPr id="6173" name="Text Box 42"/>
            <p:cNvSpPr txBox="1">
              <a:spLocks noChangeArrowheads="1"/>
            </p:cNvSpPr>
            <p:nvPr/>
          </p:nvSpPr>
          <p:spPr bwMode="auto">
            <a:xfrm>
              <a:off x="4175" y="3371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u="none"/>
                <a:t>z</a:t>
              </a:r>
              <a:endParaRPr lang="en-US" u="none"/>
            </a:p>
          </p:txBody>
        </p:sp>
        <p:sp>
          <p:nvSpPr>
            <p:cNvPr id="6174" name="Text Box 43"/>
            <p:cNvSpPr txBox="1">
              <a:spLocks noChangeArrowheads="1"/>
            </p:cNvSpPr>
            <p:nvPr/>
          </p:nvSpPr>
          <p:spPr bwMode="auto">
            <a:xfrm>
              <a:off x="4175" y="3505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u="none"/>
                <a:t>x</a:t>
              </a:r>
              <a:endParaRPr lang="en-US" u="none"/>
            </a:p>
          </p:txBody>
        </p:sp>
        <p:sp>
          <p:nvSpPr>
            <p:cNvPr id="6175" name="Text Box 44"/>
            <p:cNvSpPr txBox="1">
              <a:spLocks noChangeArrowheads="1"/>
            </p:cNvSpPr>
            <p:nvPr/>
          </p:nvSpPr>
          <p:spPr bwMode="auto">
            <a:xfrm>
              <a:off x="4105" y="3674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u="none">
                  <a:sym typeface="Symbol" pitchFamily="18" charset="2"/>
                </a:rPr>
                <a:t></a:t>
              </a:r>
              <a:r>
                <a:rPr lang="pt-PT" u="none"/>
                <a:t>z</a:t>
              </a:r>
              <a:endParaRPr lang="en-US" u="none"/>
            </a:p>
          </p:txBody>
        </p:sp>
        <p:sp>
          <p:nvSpPr>
            <p:cNvPr id="6176" name="Text Box 45"/>
            <p:cNvSpPr txBox="1">
              <a:spLocks noChangeArrowheads="1"/>
            </p:cNvSpPr>
            <p:nvPr/>
          </p:nvSpPr>
          <p:spPr bwMode="auto">
            <a:xfrm>
              <a:off x="5037" y="3491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u="none"/>
                <a:t>f</a:t>
              </a:r>
              <a:endParaRPr lang="en-US" u="none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2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2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2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2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2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2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2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900" decel="100000" fill="hold"/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32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2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900" decel="100000" fill="hold"/>
                                        <p:tgtEl>
                                          <p:spTgt spid="132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2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2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32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32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32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2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900" decel="100000" fill="hold"/>
                                        <p:tgtEl>
                                          <p:spTgt spid="132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2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32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32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900" decel="100000" fill="hold"/>
                                        <p:tgtEl>
                                          <p:spTgt spid="132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2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9" grpId="0"/>
      <p:bldP spid="132100" grpId="0"/>
      <p:bldP spid="132101" grpId="0"/>
      <p:bldP spid="132106" grpId="0"/>
      <p:bldP spid="132122" grpId="0"/>
      <p:bldP spid="132123" grpId="0"/>
      <p:bldP spid="132124" grpId="0"/>
      <p:bldP spid="1321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3959225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Descodificadores</a:t>
            </a:r>
            <a:endParaRPr lang="pt-PT" sz="3600" u="none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4455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pt-PT" u="none">
                <a:solidFill>
                  <a:srgbClr val="000066"/>
                </a:solidFill>
              </a:rPr>
              <a:t>Um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descodificador</a:t>
            </a:r>
            <a:r>
              <a:rPr lang="pt-PT" u="none">
                <a:solidFill>
                  <a:srgbClr val="000066"/>
                </a:solidFill>
              </a:rPr>
              <a:t> é um circuito lógico que tem múltiplas entradas e múltiplas saídas e converte entradas codificadas em saídas codificadas.</a:t>
            </a:r>
          </a:p>
        </p:txBody>
      </p:sp>
      <p:sp>
        <p:nvSpPr>
          <p:cNvPr id="95240" name="Text Box 8"/>
          <p:cNvSpPr txBox="1">
            <a:spLocks noChangeArrowheads="1"/>
          </p:cNvSpPr>
          <p:nvPr/>
        </p:nvSpPr>
        <p:spPr bwMode="auto">
          <a:xfrm>
            <a:off x="395288" y="1654175"/>
            <a:ext cx="84455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pt-PT" u="none">
                <a:solidFill>
                  <a:srgbClr val="000066"/>
                </a:solidFill>
              </a:rPr>
              <a:t>Os códigos de entrada têm normalmente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menos</a:t>
            </a:r>
            <a:r>
              <a:rPr lang="pt-PT" u="none">
                <a:solidFill>
                  <a:srgbClr val="000066"/>
                </a:solidFill>
              </a:rPr>
              <a:t> bits que os códigos de saída.</a:t>
            </a:r>
          </a:p>
        </p:txBody>
      </p:sp>
      <p:sp>
        <p:nvSpPr>
          <p:cNvPr id="95241" name="Text Box 9"/>
          <p:cNvSpPr txBox="1">
            <a:spLocks noChangeArrowheads="1"/>
          </p:cNvSpPr>
          <p:nvPr/>
        </p:nvSpPr>
        <p:spPr bwMode="auto">
          <a:xfrm>
            <a:off x="395288" y="2098675"/>
            <a:ext cx="84455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pt-PT" u="none">
                <a:solidFill>
                  <a:srgbClr val="000066"/>
                </a:solidFill>
              </a:rPr>
              <a:t>O mapeamento entre códigos é 1-1, i.e. cada código de entrada produz um diferente código de saída.</a:t>
            </a:r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582613" y="3068638"/>
            <a:ext cx="7661275" cy="2808287"/>
            <a:chOff x="367" y="1933"/>
            <a:chExt cx="4826" cy="1769"/>
          </a:xfrm>
        </p:grpSpPr>
        <p:sp>
          <p:nvSpPr>
            <p:cNvPr id="95242" name="Rectangle 10"/>
            <p:cNvSpPr>
              <a:spLocks noChangeArrowheads="1"/>
            </p:cNvSpPr>
            <p:nvPr/>
          </p:nvSpPr>
          <p:spPr bwMode="auto">
            <a:xfrm>
              <a:off x="2028" y="1933"/>
              <a:ext cx="1588" cy="17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pt-PT" u="none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Descodificador</a:t>
              </a:r>
            </a:p>
            <a:p>
              <a:pPr algn="ctr">
                <a:defRPr/>
              </a:pPr>
              <a:endPara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ctr">
                <a:defRPr/>
              </a:pPr>
              <a:endPara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ctr">
                <a:defRPr/>
              </a:pPr>
              <a:endPara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ctr">
                <a:defRPr/>
              </a:pPr>
              <a:endPara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ctr">
                <a:defRPr/>
              </a:pPr>
              <a:endPara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ctr">
                <a:defRPr/>
              </a:pPr>
              <a:endPara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ctr">
                <a:defRPr/>
              </a:pPr>
              <a:endPara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ctr">
                <a:defRPr/>
              </a:pPr>
              <a:endParaRPr lang="en-US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0490" name="Line 11"/>
            <p:cNvSpPr>
              <a:spLocks noChangeShapeType="1"/>
            </p:cNvSpPr>
            <p:nvPr/>
          </p:nvSpPr>
          <p:spPr bwMode="auto">
            <a:xfrm>
              <a:off x="3616" y="2568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1" name="Line 12"/>
            <p:cNvSpPr>
              <a:spLocks noChangeShapeType="1"/>
            </p:cNvSpPr>
            <p:nvPr/>
          </p:nvSpPr>
          <p:spPr bwMode="auto">
            <a:xfrm>
              <a:off x="3616" y="2704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2" name="Line 13"/>
            <p:cNvSpPr>
              <a:spLocks noChangeShapeType="1"/>
            </p:cNvSpPr>
            <p:nvPr/>
          </p:nvSpPr>
          <p:spPr bwMode="auto">
            <a:xfrm>
              <a:off x="3616" y="3067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3" name="Line 14"/>
            <p:cNvSpPr>
              <a:spLocks noChangeShapeType="1"/>
            </p:cNvSpPr>
            <p:nvPr/>
          </p:nvSpPr>
          <p:spPr bwMode="auto">
            <a:xfrm>
              <a:off x="3752" y="2885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4" name="AutoShape 15"/>
            <p:cNvSpPr>
              <a:spLocks/>
            </p:cNvSpPr>
            <p:nvPr/>
          </p:nvSpPr>
          <p:spPr bwMode="auto">
            <a:xfrm>
              <a:off x="4160" y="2432"/>
              <a:ext cx="227" cy="726"/>
            </a:xfrm>
            <a:prstGeom prst="rightBrace">
              <a:avLst>
                <a:gd name="adj1" fmla="val 2665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5" name="Text Box 16"/>
            <p:cNvSpPr txBox="1">
              <a:spLocks noChangeArrowheads="1"/>
            </p:cNvSpPr>
            <p:nvPr/>
          </p:nvSpPr>
          <p:spPr bwMode="auto">
            <a:xfrm>
              <a:off x="4331" y="2614"/>
              <a:ext cx="862" cy="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pt-PT" u="none">
                  <a:solidFill>
                    <a:srgbClr val="000066"/>
                  </a:solidFill>
                </a:rPr>
                <a:t>código de saída</a:t>
              </a:r>
              <a:endParaRPr lang="en-US" u="none">
                <a:solidFill>
                  <a:srgbClr val="000066"/>
                </a:solidFill>
              </a:endParaRPr>
            </a:p>
          </p:txBody>
        </p:sp>
        <p:sp>
          <p:nvSpPr>
            <p:cNvPr id="20496" name="Line 17"/>
            <p:cNvSpPr>
              <a:spLocks noChangeShapeType="1"/>
            </p:cNvSpPr>
            <p:nvPr/>
          </p:nvSpPr>
          <p:spPr bwMode="auto">
            <a:xfrm>
              <a:off x="1484" y="2160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7" name="Line 19"/>
            <p:cNvSpPr>
              <a:spLocks noChangeShapeType="1"/>
            </p:cNvSpPr>
            <p:nvPr/>
          </p:nvSpPr>
          <p:spPr bwMode="auto">
            <a:xfrm>
              <a:off x="1484" y="2522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8" name="Line 20"/>
            <p:cNvSpPr>
              <a:spLocks noChangeShapeType="1"/>
            </p:cNvSpPr>
            <p:nvPr/>
          </p:nvSpPr>
          <p:spPr bwMode="auto">
            <a:xfrm>
              <a:off x="1620" y="2340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9" name="AutoShape 21"/>
            <p:cNvSpPr>
              <a:spLocks/>
            </p:cNvSpPr>
            <p:nvPr/>
          </p:nvSpPr>
          <p:spPr bwMode="auto">
            <a:xfrm flipH="1">
              <a:off x="1257" y="2024"/>
              <a:ext cx="227" cy="635"/>
            </a:xfrm>
            <a:prstGeom prst="rightBrace">
              <a:avLst>
                <a:gd name="adj1" fmla="val 2331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0" name="Text Box 22"/>
            <p:cNvSpPr txBox="1">
              <a:spLocks noChangeArrowheads="1"/>
            </p:cNvSpPr>
            <p:nvPr/>
          </p:nvSpPr>
          <p:spPr bwMode="auto">
            <a:xfrm>
              <a:off x="419" y="2161"/>
              <a:ext cx="950" cy="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pt-PT" u="none">
                  <a:solidFill>
                    <a:srgbClr val="000066"/>
                  </a:solidFill>
                </a:rPr>
                <a:t>código de entrada</a:t>
              </a:r>
              <a:endParaRPr lang="en-US" u="none">
                <a:solidFill>
                  <a:srgbClr val="000066"/>
                </a:solidFill>
              </a:endParaRPr>
            </a:p>
          </p:txBody>
        </p:sp>
        <p:sp>
          <p:nvSpPr>
            <p:cNvPr id="20501" name="Line 24"/>
            <p:cNvSpPr>
              <a:spLocks noChangeShapeType="1"/>
            </p:cNvSpPr>
            <p:nvPr/>
          </p:nvSpPr>
          <p:spPr bwMode="auto">
            <a:xfrm>
              <a:off x="1484" y="3157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2" name="Line 25"/>
            <p:cNvSpPr>
              <a:spLocks noChangeShapeType="1"/>
            </p:cNvSpPr>
            <p:nvPr/>
          </p:nvSpPr>
          <p:spPr bwMode="auto">
            <a:xfrm>
              <a:off x="1484" y="3520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3" name="Line 26"/>
            <p:cNvSpPr>
              <a:spLocks noChangeShapeType="1"/>
            </p:cNvSpPr>
            <p:nvPr/>
          </p:nvSpPr>
          <p:spPr bwMode="auto">
            <a:xfrm>
              <a:off x="1620" y="3338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4" name="Text Box 28"/>
            <p:cNvSpPr txBox="1">
              <a:spLocks noChangeArrowheads="1"/>
            </p:cNvSpPr>
            <p:nvPr/>
          </p:nvSpPr>
          <p:spPr bwMode="auto">
            <a:xfrm>
              <a:off x="367" y="3067"/>
              <a:ext cx="950" cy="4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pt-PT" u="none" dirty="0">
                  <a:solidFill>
                    <a:srgbClr val="000066"/>
                  </a:solidFill>
                </a:rPr>
                <a:t>entradas de </a:t>
              </a:r>
              <a:r>
                <a:rPr lang="pt-PT" u="none" dirty="0" smtClean="0">
                  <a:solidFill>
                    <a:srgbClr val="000066"/>
                  </a:solidFill>
                </a:rPr>
                <a:t>ativação </a:t>
              </a:r>
              <a:r>
                <a:rPr lang="pt-PT" u="none" dirty="0">
                  <a:solidFill>
                    <a:srgbClr val="000066"/>
                  </a:solidFill>
                </a:rPr>
                <a:t>(</a:t>
              </a:r>
              <a:r>
                <a:rPr lang="pt-PT" i="1" u="none" dirty="0" err="1">
                  <a:solidFill>
                    <a:srgbClr val="000066"/>
                  </a:solidFill>
                </a:rPr>
                <a:t>enable</a:t>
              </a:r>
              <a:r>
                <a:rPr lang="pt-PT" u="none" dirty="0">
                  <a:solidFill>
                    <a:srgbClr val="000066"/>
                  </a:solidFill>
                </a:rPr>
                <a:t>)</a:t>
              </a:r>
              <a:endParaRPr lang="en-US" u="none" dirty="0">
                <a:solidFill>
                  <a:srgbClr val="000066"/>
                </a:solidFill>
              </a:endParaRPr>
            </a:p>
          </p:txBody>
        </p:sp>
        <p:sp>
          <p:nvSpPr>
            <p:cNvPr id="20505" name="AutoShape 30"/>
            <p:cNvSpPr>
              <a:spLocks/>
            </p:cNvSpPr>
            <p:nvPr/>
          </p:nvSpPr>
          <p:spPr bwMode="auto">
            <a:xfrm flipH="1">
              <a:off x="1247" y="3022"/>
              <a:ext cx="227" cy="635"/>
            </a:xfrm>
            <a:prstGeom prst="rightBrace">
              <a:avLst>
                <a:gd name="adj1" fmla="val 2331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5264" name="AutoShape 32"/>
          <p:cNvSpPr>
            <a:spLocks noChangeArrowheads="1"/>
          </p:cNvSpPr>
          <p:nvPr/>
        </p:nvSpPr>
        <p:spPr bwMode="auto">
          <a:xfrm rot="1234217">
            <a:off x="3275013" y="3860800"/>
            <a:ext cx="2365375" cy="503238"/>
          </a:xfrm>
          <a:custGeom>
            <a:avLst/>
            <a:gdLst>
              <a:gd name="T0" fmla="*/ 1774031 w 21600"/>
              <a:gd name="T1" fmla="*/ 0 h 21600"/>
              <a:gd name="T2" fmla="*/ 0 w 21600"/>
              <a:gd name="T3" fmla="*/ 251619 h 21600"/>
              <a:gd name="T4" fmla="*/ 1774031 w 21600"/>
              <a:gd name="T5" fmla="*/ 503238 h 21600"/>
              <a:gd name="T6" fmla="*/ 2365375 w 21600"/>
              <a:gd name="T7" fmla="*/ 251619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5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5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5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5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5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/>
      <p:bldP spid="95240" grpId="0"/>
      <p:bldP spid="95241" grpId="0"/>
      <p:bldP spid="9526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5903912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Descodificadores binários</a:t>
            </a:r>
            <a:endParaRPr lang="pt-PT" sz="3600" u="none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17763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445500" cy="99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pt-PT" u="none" dirty="0">
                <a:solidFill>
                  <a:srgbClr val="000066"/>
                </a:solidFill>
              </a:rPr>
              <a:t>Um </a:t>
            </a:r>
            <a:r>
              <a:rPr lang="pt-PT" u="none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descodificador binário n-to-2</a:t>
            </a:r>
            <a:r>
              <a:rPr lang="pt-PT" u="none" baseline="30000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pt-PT" u="none" dirty="0">
                <a:solidFill>
                  <a:srgbClr val="000066"/>
                </a:solidFill>
              </a:rPr>
              <a:t> tem </a:t>
            </a:r>
            <a:r>
              <a:rPr lang="pt-PT" i="1" u="none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pt-PT" i="1" u="none" dirty="0">
                <a:solidFill>
                  <a:srgbClr val="000066"/>
                </a:solidFill>
              </a:rPr>
              <a:t> </a:t>
            </a:r>
            <a:r>
              <a:rPr lang="pt-PT" u="none" dirty="0">
                <a:solidFill>
                  <a:srgbClr val="000066"/>
                </a:solidFill>
              </a:rPr>
              <a:t>entradas (com as quais pode-se representar uma das 2</a:t>
            </a:r>
            <a:r>
              <a:rPr lang="pt-PT" u="none" baseline="30000" dirty="0">
                <a:solidFill>
                  <a:srgbClr val="000066"/>
                </a:solidFill>
              </a:rPr>
              <a:t>n</a:t>
            </a:r>
            <a:r>
              <a:rPr lang="pt-PT" u="none" dirty="0">
                <a:solidFill>
                  <a:srgbClr val="000066"/>
                </a:solidFill>
              </a:rPr>
              <a:t> combinações) e </a:t>
            </a:r>
            <a:r>
              <a:rPr lang="pt-PT" i="1" u="none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pt-PT" i="1" u="none" baseline="30000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pt-PT" u="none" dirty="0">
                <a:solidFill>
                  <a:srgbClr val="000066"/>
                </a:solidFill>
              </a:rPr>
              <a:t> saídas, das quais apenas uma pode estar </a:t>
            </a:r>
            <a:r>
              <a:rPr lang="pt-PT" u="none" dirty="0" smtClean="0">
                <a:solidFill>
                  <a:srgbClr val="000066"/>
                </a:solidFill>
              </a:rPr>
              <a:t>ativa</a:t>
            </a:r>
            <a:r>
              <a:rPr lang="pt-PT" u="none" dirty="0">
                <a:solidFill>
                  <a:srgbClr val="000066"/>
                </a:solidFill>
              </a:rPr>
              <a:t>.</a:t>
            </a:r>
          </a:p>
        </p:txBody>
      </p:sp>
      <p:sp>
        <p:nvSpPr>
          <p:cNvPr id="117785" name="Text Box 25"/>
          <p:cNvSpPr txBox="1">
            <a:spLocks noChangeArrowheads="1"/>
          </p:cNvSpPr>
          <p:nvPr/>
        </p:nvSpPr>
        <p:spPr bwMode="auto">
          <a:xfrm>
            <a:off x="490538" y="1989138"/>
            <a:ext cx="11382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solidFill>
                  <a:srgbClr val="A50021"/>
                </a:solidFill>
                <a:latin typeface="Comic Sans MS" pitchFamily="66" charset="0"/>
              </a:rPr>
              <a:t>Exemplo:</a:t>
            </a:r>
            <a:endParaRPr lang="en-US" u="none">
              <a:solidFill>
                <a:srgbClr val="A50021"/>
              </a:solidFill>
              <a:latin typeface="Comic Sans MS" pitchFamily="66" charset="0"/>
            </a:endParaRPr>
          </a:p>
        </p:txBody>
      </p:sp>
      <p:sp>
        <p:nvSpPr>
          <p:cNvPr id="117786" name="Text Box 26"/>
          <p:cNvSpPr txBox="1">
            <a:spLocks noChangeArrowheads="1"/>
          </p:cNvSpPr>
          <p:nvPr/>
        </p:nvSpPr>
        <p:spPr bwMode="auto">
          <a:xfrm>
            <a:off x="1714500" y="1989138"/>
            <a:ext cx="34337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latin typeface="Comic Sans MS" pitchFamily="66" charset="0"/>
              </a:rPr>
              <a:t>Descodificador binário 2-to-4:</a:t>
            </a:r>
            <a:endParaRPr lang="en-US" u="none">
              <a:latin typeface="Comic Sans MS" pitchFamily="66" charset="0"/>
            </a:endParaRPr>
          </a:p>
        </p:txBody>
      </p:sp>
      <p:graphicFrame>
        <p:nvGraphicFramePr>
          <p:cNvPr id="117790" name="Object 3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634163" y="2133600"/>
          <a:ext cx="1393825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" name="Presentation" r:id="rId5" imgW="4571851" imgH="3429131" progId="PowerPoint.Show.8">
                  <p:embed/>
                </p:oleObj>
              </mc:Choice>
              <mc:Fallback>
                <p:oleObj name="Presentation" r:id="rId5" imgW="4571851" imgH="3429131" progId="PowerPoint.Show.8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8111" t="28345" r="51183" b="34645"/>
                      <a:stretch>
                        <a:fillRect/>
                      </a:stretch>
                    </p:blipFill>
                    <p:spPr bwMode="auto">
                      <a:xfrm>
                        <a:off x="6634163" y="2133600"/>
                        <a:ext cx="1393825" cy="1260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91" name="Object 31"/>
          <p:cNvGraphicFramePr>
            <a:graphicFrameLocks noChangeAspect="1"/>
          </p:cNvGraphicFramePr>
          <p:nvPr/>
        </p:nvGraphicFramePr>
        <p:xfrm>
          <a:off x="755650" y="4797425"/>
          <a:ext cx="3079750" cy="154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4" name="Document" r:id="rId8" imgW="6211080" imgH="4067280" progId="Word.Document.8">
                  <p:embed/>
                </p:oleObj>
              </mc:Choice>
              <mc:Fallback>
                <p:oleObj name="Document" r:id="rId8" imgW="6211080" imgH="4067280" progId="Word.Document.8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694" r="41731" b="61958"/>
                      <a:stretch>
                        <a:fillRect/>
                      </a:stretch>
                    </p:blipFill>
                    <p:spPr bwMode="auto">
                      <a:xfrm>
                        <a:off x="755650" y="4797425"/>
                        <a:ext cx="3079750" cy="1547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92" name="Object 32"/>
          <p:cNvGraphicFramePr>
            <a:graphicFrameLocks noChangeAspect="1"/>
          </p:cNvGraphicFramePr>
          <p:nvPr/>
        </p:nvGraphicFramePr>
        <p:xfrm>
          <a:off x="771525" y="2492375"/>
          <a:ext cx="3079750" cy="208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5" name="Document" r:id="rId11" imgW="6211080" imgH="4067280" progId="Word.Document.8">
                  <p:embed/>
                </p:oleObj>
              </mc:Choice>
              <mc:Fallback>
                <p:oleObj name="Document" r:id="rId11" imgW="6211080" imgH="4067280" progId="Word.Document.8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694" r="41731" b="48682"/>
                      <a:stretch>
                        <a:fillRect/>
                      </a:stretch>
                    </p:blipFill>
                    <p:spPr bwMode="auto">
                      <a:xfrm>
                        <a:off x="771525" y="2492375"/>
                        <a:ext cx="3079750" cy="208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7794" name="Picture 3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211638" y="2565400"/>
            <a:ext cx="2616200" cy="333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7795" name="Object 35"/>
          <p:cNvGraphicFramePr>
            <a:graphicFrameLocks noChangeAspect="1"/>
          </p:cNvGraphicFramePr>
          <p:nvPr/>
        </p:nvGraphicFramePr>
        <p:xfrm>
          <a:off x="7092950" y="4024313"/>
          <a:ext cx="1252538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6" name="Equation" r:id="rId14" imgW="1002960" imgH="215640" progId="Equation.3">
                  <p:embed/>
                </p:oleObj>
              </mc:Choice>
              <mc:Fallback>
                <p:oleObj name="Equation" r:id="rId14" imgW="1002960" imgH="21564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950" y="4024313"/>
                        <a:ext cx="1252538" cy="269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96" name="Object 36"/>
          <p:cNvGraphicFramePr>
            <a:graphicFrameLocks noChangeAspect="1"/>
          </p:cNvGraphicFramePr>
          <p:nvPr/>
        </p:nvGraphicFramePr>
        <p:xfrm>
          <a:off x="7110413" y="4456113"/>
          <a:ext cx="1220787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7" name="Equation" r:id="rId16" imgW="977760" imgH="215640" progId="Equation.3">
                  <p:embed/>
                </p:oleObj>
              </mc:Choice>
              <mc:Fallback>
                <p:oleObj name="Equation" r:id="rId16" imgW="977760" imgH="21564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0413" y="4456113"/>
                        <a:ext cx="1220787" cy="269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97" name="Object 37"/>
          <p:cNvGraphicFramePr>
            <a:graphicFrameLocks noChangeAspect="1"/>
          </p:cNvGraphicFramePr>
          <p:nvPr/>
        </p:nvGraphicFramePr>
        <p:xfrm>
          <a:off x="7083425" y="4910138"/>
          <a:ext cx="1268413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8" name="Equation" r:id="rId18" imgW="1015920" imgH="215640" progId="Equation.3">
                  <p:embed/>
                </p:oleObj>
              </mc:Choice>
              <mc:Fallback>
                <p:oleObj name="Equation" r:id="rId18" imgW="1015920" imgH="21564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3425" y="4910138"/>
                        <a:ext cx="1268413" cy="269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98" name="Object 38"/>
          <p:cNvGraphicFramePr>
            <a:graphicFrameLocks noChangeAspect="1"/>
          </p:cNvGraphicFramePr>
          <p:nvPr/>
        </p:nvGraphicFramePr>
        <p:xfrm>
          <a:off x="7092950" y="5446713"/>
          <a:ext cx="1377950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9" name="Equation" r:id="rId20" imgW="1002960" imgH="177480" progId="Equation.3">
                  <p:embed/>
                </p:oleObj>
              </mc:Choice>
              <mc:Fallback>
                <p:oleObj name="Equation" r:id="rId20" imgW="1002960" imgH="17748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950" y="5446713"/>
                        <a:ext cx="1377950" cy="24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7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7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7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7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4" dur="2000"/>
                                        <p:tgtEl>
                                          <p:spTgt spid="117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9" dur="2000"/>
                                        <p:tgtEl>
                                          <p:spTgt spid="117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77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7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900" decel="100000" fill="hold"/>
                                        <p:tgtEl>
                                          <p:spTgt spid="117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7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77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7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900" decel="100000" fill="hold"/>
                                        <p:tgtEl>
                                          <p:spTgt spid="117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7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177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7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900" decel="100000" fill="hold"/>
                                        <p:tgtEl>
                                          <p:spTgt spid="117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7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177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17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900" decel="100000" fill="hold"/>
                                        <p:tgtEl>
                                          <p:spTgt spid="117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7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17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3" grpId="0"/>
      <p:bldP spid="117785" grpId="0"/>
      <p:bldP spid="11778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6480175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Descodificadores comerciais</a:t>
            </a:r>
            <a:endParaRPr lang="pt-PT" sz="3600" u="none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graphicFrame>
        <p:nvGraphicFramePr>
          <p:cNvPr id="118800" name="Object 16"/>
          <p:cNvGraphicFramePr>
            <a:graphicFrameLocks noChangeAspect="1"/>
          </p:cNvGraphicFramePr>
          <p:nvPr/>
        </p:nvGraphicFramePr>
        <p:xfrm>
          <a:off x="3563938" y="1484313"/>
          <a:ext cx="3403600" cy="154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2" name="Document" r:id="rId5" imgW="6211080" imgH="4067280" progId="Word.Document.8">
                  <p:embed/>
                </p:oleObj>
              </mc:Choice>
              <mc:Fallback>
                <p:oleObj name="Document" r:id="rId5" imgW="6211080" imgH="4067280" progId="Word.Document.8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0432" r="34776" b="61958"/>
                      <a:stretch>
                        <a:fillRect/>
                      </a:stretch>
                    </p:blipFill>
                    <p:spPr bwMode="auto">
                      <a:xfrm>
                        <a:off x="3563938" y="1484313"/>
                        <a:ext cx="3403600" cy="1547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801" name="Text Box 17"/>
          <p:cNvSpPr txBox="1">
            <a:spLocks noChangeArrowheads="1"/>
          </p:cNvSpPr>
          <p:nvPr/>
        </p:nvSpPr>
        <p:spPr bwMode="auto">
          <a:xfrm>
            <a:off x="468313" y="908050"/>
            <a:ext cx="3765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74x139</a:t>
            </a:r>
            <a:r>
              <a:rPr lang="pt-PT" u="none">
                <a:solidFill>
                  <a:srgbClr val="000066"/>
                </a:solidFill>
              </a:rPr>
              <a:t> - descodificador 2-to-4 dual</a:t>
            </a:r>
            <a:endParaRPr lang="en-US" u="none">
              <a:solidFill>
                <a:srgbClr val="000066"/>
              </a:solidFill>
            </a:endParaRPr>
          </a:p>
        </p:txBody>
      </p:sp>
      <p:sp>
        <p:nvSpPr>
          <p:cNvPr id="118802" name="Text Box 18"/>
          <p:cNvSpPr txBox="1">
            <a:spLocks noChangeArrowheads="1"/>
          </p:cNvSpPr>
          <p:nvPr/>
        </p:nvSpPr>
        <p:spPr bwMode="auto">
          <a:xfrm>
            <a:off x="509588" y="3130550"/>
            <a:ext cx="3270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74x138</a:t>
            </a:r>
            <a:r>
              <a:rPr lang="pt-PT" u="none">
                <a:solidFill>
                  <a:srgbClr val="000066"/>
                </a:solidFill>
              </a:rPr>
              <a:t> - descodificador 3-to-8</a:t>
            </a:r>
            <a:endParaRPr lang="en-US" u="none">
              <a:solidFill>
                <a:srgbClr val="000066"/>
              </a:solidFill>
            </a:endParaRPr>
          </a:p>
        </p:txBody>
      </p:sp>
      <p:graphicFrame>
        <p:nvGraphicFramePr>
          <p:cNvPr id="118803" name="Object 19"/>
          <p:cNvGraphicFramePr>
            <a:graphicFrameLocks noChangeAspect="1"/>
          </p:cNvGraphicFramePr>
          <p:nvPr/>
        </p:nvGraphicFramePr>
        <p:xfrm>
          <a:off x="2035175" y="3633788"/>
          <a:ext cx="6940550" cy="233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3" name="Document" r:id="rId8" imgW="8373240" imgH="4067280" progId="Word.Document.8">
                  <p:embed/>
                </p:oleObj>
              </mc:Choice>
              <mc:Fallback>
                <p:oleObj name="Document" r:id="rId8" imgW="8373240" imgH="4067280" progId="Word.Document.8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448" r="10748" b="42485"/>
                      <a:stretch>
                        <a:fillRect/>
                      </a:stretch>
                    </p:blipFill>
                    <p:spPr bwMode="auto">
                      <a:xfrm>
                        <a:off x="2035175" y="3633788"/>
                        <a:ext cx="6940550" cy="2339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8804" name="Picture 2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95275" y="3644900"/>
            <a:ext cx="1476375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805" name="Picture 2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39725" y="1412875"/>
            <a:ext cx="1352550" cy="1366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8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2000"/>
                                        <p:tgtEl>
                                          <p:spTgt spid="118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8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8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0" dur="2000"/>
                                        <p:tgtEl>
                                          <p:spTgt spid="118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801" grpId="0"/>
      <p:bldP spid="11880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WordArt 2"/>
          <p:cNvSpPr>
            <a:spLocks noChangeArrowheads="1" noChangeShapeType="1" noTextEdit="1"/>
          </p:cNvSpPr>
          <p:nvPr/>
        </p:nvSpPr>
        <p:spPr bwMode="auto">
          <a:xfrm>
            <a:off x="467544" y="188640"/>
            <a:ext cx="6480175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Descodificadores em cascata</a:t>
            </a:r>
            <a:endParaRPr lang="pt-PT" sz="3600" u="none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19814" name="Text Box 6"/>
          <p:cNvSpPr txBox="1">
            <a:spLocks noChangeArrowheads="1"/>
          </p:cNvSpPr>
          <p:nvPr/>
        </p:nvSpPr>
        <p:spPr bwMode="auto">
          <a:xfrm>
            <a:off x="468313" y="908050"/>
            <a:ext cx="85677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>
                <a:solidFill>
                  <a:srgbClr val="000066"/>
                </a:solidFill>
              </a:rPr>
              <a:t>Para descodificar palavras de código maiores pode-se usar vários descodificadores interligados.</a:t>
            </a:r>
            <a:endParaRPr lang="en-US" u="none">
              <a:solidFill>
                <a:srgbClr val="000066"/>
              </a:solidFill>
            </a:endParaRPr>
          </a:p>
        </p:txBody>
      </p:sp>
      <p:sp>
        <p:nvSpPr>
          <p:cNvPr id="119817" name="Text Box 9"/>
          <p:cNvSpPr txBox="1">
            <a:spLocks noChangeArrowheads="1"/>
          </p:cNvSpPr>
          <p:nvPr/>
        </p:nvSpPr>
        <p:spPr bwMode="auto">
          <a:xfrm>
            <a:off x="490538" y="1700213"/>
            <a:ext cx="11382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solidFill>
                  <a:srgbClr val="A50021"/>
                </a:solidFill>
                <a:latin typeface="Comic Sans MS" pitchFamily="66" charset="0"/>
              </a:rPr>
              <a:t>Exemplo:</a:t>
            </a:r>
            <a:endParaRPr lang="en-US" u="none">
              <a:solidFill>
                <a:srgbClr val="A50021"/>
              </a:solidFill>
              <a:latin typeface="Comic Sans MS" pitchFamily="66" charset="0"/>
            </a:endParaRPr>
          </a:p>
        </p:txBody>
      </p:sp>
      <p:sp>
        <p:nvSpPr>
          <p:cNvPr id="119818" name="Text Box 10"/>
          <p:cNvSpPr txBox="1">
            <a:spLocks noChangeArrowheads="1"/>
          </p:cNvSpPr>
          <p:nvPr/>
        </p:nvSpPr>
        <p:spPr bwMode="auto">
          <a:xfrm>
            <a:off x="539750" y="2054225"/>
            <a:ext cx="80819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latin typeface="Comic Sans MS" pitchFamily="66" charset="0"/>
              </a:rPr>
              <a:t>Construir um descodificador binário 4-to-16 com descodificadores 3-to-8:</a:t>
            </a:r>
            <a:endParaRPr lang="en-US" u="none">
              <a:latin typeface="Comic Sans MS" pitchFamily="66" charset="0"/>
            </a:endParaRPr>
          </a:p>
        </p:txBody>
      </p:sp>
      <p:graphicFrame>
        <p:nvGraphicFramePr>
          <p:cNvPr id="119819" name="Object 1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39750" y="2671763"/>
          <a:ext cx="1562100" cy="313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Presentation" r:id="rId5" imgW="4571851" imgH="3429131" progId="PowerPoint.Show.8">
                  <p:embed/>
                </p:oleObj>
              </mc:Choice>
              <mc:Fallback>
                <p:oleObj name="Presentation" r:id="rId5" imgW="4571851" imgH="3429131" progId="PowerPoint.Show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8111" t="7349" r="51183" b="10498"/>
                      <a:stretch>
                        <a:fillRect/>
                      </a:stretch>
                    </p:blipFill>
                    <p:spPr bwMode="auto">
                      <a:xfrm>
                        <a:off x="539750" y="2671763"/>
                        <a:ext cx="1562100" cy="313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9821" name="Picture 1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336925" y="2492375"/>
            <a:ext cx="346710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9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9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9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9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9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4" grpId="0"/>
      <p:bldP spid="119817" grpId="0"/>
      <p:bldP spid="119818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4214</TotalTime>
  <Words>1879</Words>
  <Application>Microsoft Office PowerPoint</Application>
  <PresentationFormat>On-screen Show (4:3)</PresentationFormat>
  <Paragraphs>544</Paragraphs>
  <Slides>39</Slides>
  <Notes>39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5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Default Design</vt:lpstr>
      <vt:lpstr>Equation</vt:lpstr>
      <vt:lpstr>Presentation</vt:lpstr>
      <vt:lpstr>Document</vt:lpstr>
      <vt:lpstr>Bitmap Image</vt:lpstr>
      <vt:lpstr>Equação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DETUA-IEETA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Iouliia Skliarova</dc:creator>
  <cp:lastModifiedBy>iouliia@ua.pt</cp:lastModifiedBy>
  <cp:revision>1033</cp:revision>
  <dcterms:created xsi:type="dcterms:W3CDTF">2007-01-21T12:26:55Z</dcterms:created>
  <dcterms:modified xsi:type="dcterms:W3CDTF">2014-11-10T14:10:27Z</dcterms:modified>
</cp:coreProperties>
</file>