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ppt" ContentType="application/vnd.ms-powerpoi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52" r:id="rId3"/>
    <p:sldId id="354" r:id="rId4"/>
    <p:sldId id="360" r:id="rId5"/>
    <p:sldId id="361" r:id="rId6"/>
    <p:sldId id="362" r:id="rId7"/>
    <p:sldId id="363" r:id="rId8"/>
    <p:sldId id="365" r:id="rId9"/>
    <p:sldId id="366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</p:sldIdLst>
  <p:sldSz cx="9144000" cy="6858000" type="screen4x3"/>
  <p:notesSz cx="6797675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66"/>
    <a:srgbClr val="A50021"/>
    <a:srgbClr val="660066"/>
    <a:srgbClr val="B2B2B2"/>
    <a:srgbClr val="FFCCCC"/>
    <a:srgbClr val="FFCC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20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3.wmf"/><Relationship Id="rId1" Type="http://schemas.openxmlformats.org/officeDocument/2006/relationships/image" Target="../media/image42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e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e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9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9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4BB69-7797-44E0-91E7-C6BC616E95ED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795"/>
            <a:ext cx="2945659" cy="4969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2795"/>
            <a:ext cx="2945659" cy="4969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7A9AD-3458-4F04-8CA4-09B35414D6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40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570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570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>
              <a:defRPr sz="1200" smtClean="0"/>
            </a:lvl1pPr>
          </a:lstStyle>
          <a:p>
            <a:pPr>
              <a:defRPr/>
            </a:pPr>
            <a:fld id="{FA954306-C65E-424A-B10C-CFBCFDCCD681}" type="datetimeFigureOut">
              <a:rPr lang="en-US"/>
              <a:pPr>
                <a:defRPr/>
              </a:pPr>
              <a:t>11/14/2014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7" tIns="46148" rIns="92297" bIns="46148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7415"/>
            <a:ext cx="5438140" cy="4469130"/>
          </a:xfrm>
          <a:prstGeom prst="rect">
            <a:avLst/>
          </a:prstGeom>
        </p:spPr>
        <p:txBody>
          <a:bodyPr vert="horz" lIns="92297" tIns="46148" rIns="92297" bIns="46148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5659" cy="496570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3106"/>
            <a:ext cx="2945659" cy="496570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19C3FD6F-C600-4E38-9668-B8960C60D6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55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4003F97-1E76-4D42-919B-398FE0DCCD97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B32FCC1-AD84-43AB-BD17-B0B1D6893832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7EE0BB9-1270-49A6-98ED-9251BFD06FF6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520C689-142E-4902-8960-4E02B94AE806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53736F-93BD-4571-BB5D-243312E73675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02A8B87-1DF7-4C0C-BC8B-2B4BDF5B0382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F4C48C8-196B-4772-BEBA-C166C4483B12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104788C-61BF-48D2-B053-38F44ADC9B84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373F0F4-7173-4412-B243-334E3C9510B9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E30643D-800E-4473-88C8-B5AC57A152C5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D115AB5-4351-4770-A3BD-7F8B6C9CAD7E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E282EA4-EDF6-4D66-A0AF-9CE22113E2A7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7C02AD3-9D06-43C5-999A-3348EC2AFD1A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A86035C-9408-4735-9DE2-3BF9D7B0F6E8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7C02AD3-9D06-43C5-999A-3348EC2AFD1A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C12829-E82B-4815-97B1-39318715CC84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C12829-E82B-4815-97B1-39318715CC84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A4C1E62-D904-4DC0-A682-537250593A30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393DB16-CF80-42CA-AD42-D9C43E9C74A7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98217E1-1256-401F-9FFD-613B88A51F7A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5F7A521-A575-43C7-A0E6-891EE8EB0D3D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B47D4B4-4930-4D7B-8819-60D2122416B6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ABE1147-891E-4807-8C79-0F916A0068C9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C12829-E82B-4815-97B1-39318715CC84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0D706-B972-4D61-AF15-67625DD6BC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9" descr="U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2413" y="6165850"/>
            <a:ext cx="563562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Sistemas Digitais (Bolonha), 2007,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450AB-3E2D-4B9B-A138-0ED830B515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Sistemas Digitais (Bolonha), 2007,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4C042-09BD-43FA-B5D7-7EDAC4534A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Sistemas Digitais (Bolonha), 2007,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12320-79DA-47E6-A17F-EBC10B0713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Sistemas Digitais (Bolonha), 2007,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3ED44-EC97-46E9-891C-914954BF76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Sistemas Digitais (Bolonha), 2007, Iouliia Skliarova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0B8A6-5AC9-493C-B40E-0664CA6C07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Sistemas Digitais (Bolonha), 2007, Iouliia Skliarova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D7BDB-6FD0-49E8-8665-D481DAA1B9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Sistemas Digitais (Bolonha), 2007, Iouliia Skliarova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87853-F9B2-44FA-98D6-8F6027E3E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 u="none"/>
            </a:lvl1pPr>
          </a:lstStyle>
          <a:p>
            <a:pPr>
              <a:defRPr/>
            </a:pPr>
            <a:fld id="{508575BA-5DA0-4125-9823-22F0C6E9AE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" name="Picture 19" descr="U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2413" y="6165850"/>
            <a:ext cx="563562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2699792" y="6453188"/>
            <a:ext cx="2519362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PT" sz="1200" u="none" noProof="0" dirty="0" smtClean="0"/>
              <a:t>Introdução</a:t>
            </a:r>
            <a:r>
              <a:rPr lang="pt-PT" sz="1200" u="none" baseline="0" noProof="0" dirty="0" smtClean="0"/>
              <a:t> aos </a:t>
            </a:r>
            <a:r>
              <a:rPr lang="pt-PT" sz="1200" u="none" noProof="0" dirty="0" smtClean="0"/>
              <a:t>Sistemas Digitais</a:t>
            </a:r>
            <a:endParaRPr lang="pt-PT" sz="1200" u="none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Sistemas Digitais (Bolonha), 2007, Iouliia Skliarova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F02C4-9929-427B-9B42-CB5A8C61A7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Sistemas Digitais (Bolonha), 2007, Iouliia Skliarova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CEB9C-6DD1-4444-A1F0-07673E7F61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245225"/>
            <a:ext cx="10906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 smtClean="0"/>
            </a:lvl1pPr>
          </a:lstStyle>
          <a:p>
            <a:pPr>
              <a:defRPr/>
            </a:pPr>
            <a:fld id="{D6963505-3A2A-420A-BB12-24870AEC3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8439" name="Picture 8" descr="IEETA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8350" y="6165850"/>
            <a:ext cx="403225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1763713" y="6381750"/>
            <a:ext cx="475297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4" name="Text Box 10"/>
          <p:cNvSpPr txBox="1">
            <a:spLocks noChangeArrowheads="1"/>
          </p:cNvSpPr>
          <p:nvPr userDrawn="1"/>
        </p:nvSpPr>
        <p:spPr bwMode="auto">
          <a:xfrm>
            <a:off x="4840288" y="43132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u="none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158750" y="48895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u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20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7.e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Microsoft_PowerPoint_97-2003_Presentation7.ppt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26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png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Microsoft_Excel_97-2003_Worksheet9.xls"/><Relationship Id="rId5" Type="http://schemas.openxmlformats.org/officeDocument/2006/relationships/image" Target="../media/image32.emf"/><Relationship Id="rId4" Type="http://schemas.openxmlformats.org/officeDocument/2006/relationships/oleObject" Target="../embeddings/Microsoft_Excel_97-2003_Worksheet8.xls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5" Type="http://schemas.openxmlformats.org/officeDocument/2006/relationships/oleObject" Target="../embeddings/Microsoft_Word_97_-_2003_Document10.doc"/><Relationship Id="rId4" Type="http://schemas.openxmlformats.org/officeDocument/2006/relationships/image" Target="../media/image4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1.wmf"/><Relationship Id="rId4" Type="http://schemas.openxmlformats.org/officeDocument/2006/relationships/oleObject" Target="../embeddings/Microsoft_Word_97_-_2003_Document11.doc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14.doc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Microsoft_Word_97_-_2003_Document13.doc"/><Relationship Id="rId5" Type="http://schemas.openxmlformats.org/officeDocument/2006/relationships/image" Target="../media/image42.emf"/><Relationship Id="rId4" Type="http://schemas.openxmlformats.org/officeDocument/2006/relationships/oleObject" Target="../embeddings/Microsoft_PowerPoint_97-2003_Presentation12.ppt"/><Relationship Id="rId9" Type="http://schemas.openxmlformats.org/officeDocument/2006/relationships/image" Target="../media/image4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Microsoft_Word_97_-_2003_Document16.doc"/><Relationship Id="rId5" Type="http://schemas.openxmlformats.org/officeDocument/2006/relationships/image" Target="../media/image44.wmf"/><Relationship Id="rId4" Type="http://schemas.openxmlformats.org/officeDocument/2006/relationships/oleObject" Target="../embeddings/Microsoft_Word_97_-_2003_Document15.doc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3.doc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Word_97_-_2003_Document2.doc"/><Relationship Id="rId5" Type="http://schemas.openxmlformats.org/officeDocument/2006/relationships/image" Target="../media/image3.wmf"/><Relationship Id="rId4" Type="http://schemas.openxmlformats.org/officeDocument/2006/relationships/oleObject" Target="../embeddings/Microsoft_Word_97_-_2003_Document1.doc"/><Relationship Id="rId9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wmf"/><Relationship Id="rId10" Type="http://schemas.openxmlformats.org/officeDocument/2006/relationships/image" Target="../media/image9.wmf"/><Relationship Id="rId4" Type="http://schemas.openxmlformats.org/officeDocument/2006/relationships/oleObject" Target="../embeddings/Microsoft_Word_97_-_2003_Document4.doc"/><Relationship Id="rId9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wmf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Word_97_-_2003_Document6.doc"/><Relationship Id="rId11" Type="http://schemas.openxmlformats.org/officeDocument/2006/relationships/image" Target="../media/image13.wmf"/><Relationship Id="rId5" Type="http://schemas.openxmlformats.org/officeDocument/2006/relationships/image" Target="../media/image10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Microsoft_PowerPoint_97-2003_Presentation5.ppt"/><Relationship Id="rId9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WordArt 7"/>
          <p:cNvSpPr>
            <a:spLocks noChangeArrowheads="1" noChangeShapeType="1" noTextEdit="1"/>
          </p:cNvSpPr>
          <p:nvPr/>
        </p:nvSpPr>
        <p:spPr bwMode="auto">
          <a:xfrm>
            <a:off x="899592" y="3789040"/>
            <a:ext cx="7488832" cy="1008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i="1" u="none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Circuitos aritméticos</a:t>
            </a:r>
            <a:endParaRPr lang="pt-PT" sz="3600" i="1" u="none" kern="10" dirty="0">
              <a:ln w="9525">
                <a:solidFill>
                  <a:srgbClr val="008000"/>
                </a:solidFill>
                <a:round/>
                <a:headEnd/>
                <a:tailEnd/>
              </a:ln>
              <a:solidFill>
                <a:srgbClr val="FFFFCC"/>
              </a:solidFill>
              <a:effectLst>
                <a:outerShdw dist="35921" dir="2700000" algn="ctr" rotWithShape="0">
                  <a:srgbClr val="808080">
                    <a:alpha val="80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auto">
          <a:xfrm>
            <a:off x="755577" y="216024"/>
            <a:ext cx="7488832" cy="184482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Introdução aos</a:t>
            </a:r>
          </a:p>
          <a:p>
            <a:pPr algn="ctr"/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Sistemas Digitais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835150" y="6462713"/>
            <a:ext cx="4608513" cy="2794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u="none" dirty="0" err="1" smtClean="0"/>
              <a:t>Introdução</a:t>
            </a:r>
            <a:r>
              <a:rPr lang="en-US" sz="1200" u="none" dirty="0" smtClean="0"/>
              <a:t> </a:t>
            </a:r>
            <a:r>
              <a:rPr lang="en-US" sz="1200" u="none" dirty="0" err="1" smtClean="0"/>
              <a:t>aos</a:t>
            </a:r>
            <a:r>
              <a:rPr lang="en-US" sz="1200" u="none" dirty="0" smtClean="0"/>
              <a:t> </a:t>
            </a:r>
            <a:r>
              <a:rPr lang="en-US" sz="1200" u="none" dirty="0" err="1" smtClean="0"/>
              <a:t>Sistemas</a:t>
            </a:r>
            <a:r>
              <a:rPr lang="en-US" sz="1200" u="none" dirty="0" smtClean="0"/>
              <a:t> </a:t>
            </a:r>
            <a:r>
              <a:rPr lang="en-US" sz="1200" u="none" dirty="0" err="1" smtClean="0"/>
              <a:t>Digitais</a:t>
            </a:r>
            <a:r>
              <a:rPr lang="en-US" sz="1200" u="none" dirty="0" smtClean="0"/>
              <a:t>, Iouliia Skliarova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5832475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Somadores </a:t>
            </a:r>
            <a:r>
              <a:rPr lang="pt-PT" sz="3600" i="1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carry</a:t>
            </a:r>
            <a:r>
              <a:rPr lang="pt-PT" sz="3600" i="1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pt-PT" sz="3600" i="1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lookahead</a:t>
            </a:r>
            <a:endParaRPr lang="pt-PT" sz="3600" i="1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aphicFrame>
        <p:nvGraphicFramePr>
          <p:cNvPr id="176178" name="Object 50"/>
          <p:cNvGraphicFramePr>
            <a:graphicFrameLocks noChangeAspect="1"/>
          </p:cNvGraphicFramePr>
          <p:nvPr/>
        </p:nvGraphicFramePr>
        <p:xfrm>
          <a:off x="611188" y="908050"/>
          <a:ext cx="22256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0" name="Equation" r:id="rId4" imgW="952200" imgH="228600" progId="Equation.3">
                  <p:embed/>
                </p:oleObj>
              </mc:Choice>
              <mc:Fallback>
                <p:oleObj name="Equation" r:id="rId4" imgW="952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908050"/>
                        <a:ext cx="22256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80" name="Object 5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55650" y="1914525"/>
          <a:ext cx="381635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1" name="Presentation" r:id="rId6" imgW="4571851" imgH="3429131" progId="PowerPoint.Show.8">
                  <p:embed/>
                </p:oleObj>
              </mc:Choice>
              <mc:Fallback>
                <p:oleObj name="Presentation" r:id="rId6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812" t="13647" r="23622" b="26245"/>
                      <a:stretch>
                        <a:fillRect/>
                      </a:stretch>
                    </p:blipFill>
                    <p:spPr bwMode="auto">
                      <a:xfrm>
                        <a:off x="755650" y="1914525"/>
                        <a:ext cx="3816350" cy="266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81" name="Object 53"/>
          <p:cNvGraphicFramePr>
            <a:graphicFrameLocks noChangeAspect="1"/>
          </p:cNvGraphicFramePr>
          <p:nvPr/>
        </p:nvGraphicFramePr>
        <p:xfrm>
          <a:off x="3965575" y="908050"/>
          <a:ext cx="36925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2" name="Equation" r:id="rId8" imgW="1549080" imgH="228600" progId="Equation.3">
                  <p:embed/>
                </p:oleObj>
              </mc:Choice>
              <mc:Fallback>
                <p:oleObj name="Equation" r:id="rId8" imgW="1549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908050"/>
                        <a:ext cx="3692525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82" name="Text Box 54"/>
          <p:cNvSpPr txBox="1">
            <a:spLocks noChangeArrowheads="1"/>
          </p:cNvSpPr>
          <p:nvPr/>
        </p:nvSpPr>
        <p:spPr bwMode="auto">
          <a:xfrm>
            <a:off x="4643438" y="1557338"/>
            <a:ext cx="417671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Na fase </a:t>
            </a:r>
            <a:r>
              <a:rPr lang="pt-PT" i="1" u="none">
                <a:solidFill>
                  <a:srgbClr val="003366"/>
                </a:solidFill>
              </a:rPr>
              <a:t>i </a:t>
            </a:r>
            <a:r>
              <a:rPr lang="pt-PT" u="none">
                <a:solidFill>
                  <a:srgbClr val="003366"/>
                </a:solidFill>
              </a:rPr>
              <a:t>é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gerado um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carry</a:t>
            </a:r>
            <a:r>
              <a:rPr lang="pt-PT" i="1" u="none">
                <a:solidFill>
                  <a:srgbClr val="003366"/>
                </a:solidFill>
              </a:rPr>
              <a:t> </a:t>
            </a:r>
            <a:r>
              <a:rPr lang="pt-PT" u="none">
                <a:solidFill>
                  <a:srgbClr val="003366"/>
                </a:solidFill>
              </a:rPr>
              <a:t>se para alguma combinação de a</a:t>
            </a:r>
            <a:r>
              <a:rPr lang="pt-PT" u="none" baseline="-25000">
                <a:solidFill>
                  <a:srgbClr val="003366"/>
                </a:solidFill>
              </a:rPr>
              <a:t>i</a:t>
            </a:r>
            <a:r>
              <a:rPr lang="pt-PT" u="none">
                <a:solidFill>
                  <a:srgbClr val="003366"/>
                </a:solidFill>
              </a:rPr>
              <a:t> e b</a:t>
            </a:r>
            <a:r>
              <a:rPr lang="pt-PT" u="none" baseline="-25000">
                <a:solidFill>
                  <a:srgbClr val="003366"/>
                </a:solidFill>
              </a:rPr>
              <a:t>i</a:t>
            </a:r>
            <a:r>
              <a:rPr lang="pt-PT" u="none">
                <a:solidFill>
                  <a:srgbClr val="003366"/>
                </a:solidFill>
              </a:rPr>
              <a:t> é produzido c</a:t>
            </a:r>
            <a:r>
              <a:rPr lang="pt-PT" u="none" baseline="-25000">
                <a:solidFill>
                  <a:srgbClr val="003366"/>
                </a:solidFill>
              </a:rPr>
              <a:t>i+1</a:t>
            </a:r>
            <a:r>
              <a:rPr lang="pt-PT" u="none">
                <a:solidFill>
                  <a:srgbClr val="003366"/>
                </a:solidFill>
              </a:rPr>
              <a:t>=1, independentemente das entradas a</a:t>
            </a:r>
            <a:r>
              <a:rPr lang="pt-PT" u="none" baseline="-25000">
                <a:solidFill>
                  <a:srgbClr val="003366"/>
                </a:solidFill>
              </a:rPr>
              <a:t>0</a:t>
            </a:r>
            <a:r>
              <a:rPr lang="pt-PT" u="none">
                <a:solidFill>
                  <a:srgbClr val="003366"/>
                </a:solidFill>
              </a:rPr>
              <a:t>,...,a</a:t>
            </a:r>
            <a:r>
              <a:rPr lang="pt-PT" u="none" baseline="-25000">
                <a:solidFill>
                  <a:srgbClr val="003366"/>
                </a:solidFill>
              </a:rPr>
              <a:t>i-1</a:t>
            </a:r>
            <a:r>
              <a:rPr lang="pt-PT" u="none">
                <a:solidFill>
                  <a:srgbClr val="003366"/>
                </a:solidFill>
              </a:rPr>
              <a:t>, b</a:t>
            </a:r>
            <a:r>
              <a:rPr lang="pt-PT" u="none" baseline="-25000">
                <a:solidFill>
                  <a:srgbClr val="003366"/>
                </a:solidFill>
              </a:rPr>
              <a:t>0</a:t>
            </a:r>
            <a:r>
              <a:rPr lang="pt-PT" u="none">
                <a:solidFill>
                  <a:srgbClr val="003366"/>
                </a:solidFill>
              </a:rPr>
              <a:t>,...,b</a:t>
            </a:r>
            <a:r>
              <a:rPr lang="pt-PT" u="none" baseline="-25000">
                <a:solidFill>
                  <a:srgbClr val="003366"/>
                </a:solidFill>
              </a:rPr>
              <a:t>i-1</a:t>
            </a:r>
            <a:r>
              <a:rPr lang="pt-PT" u="none">
                <a:solidFill>
                  <a:srgbClr val="003366"/>
                </a:solidFill>
              </a:rPr>
              <a:t> e c</a:t>
            </a:r>
            <a:r>
              <a:rPr lang="pt-PT" u="none" baseline="-25000">
                <a:solidFill>
                  <a:srgbClr val="003366"/>
                </a:solidFill>
              </a:rPr>
              <a:t>0</a:t>
            </a:r>
            <a:r>
              <a:rPr lang="pt-PT" u="none">
                <a:solidFill>
                  <a:srgbClr val="003366"/>
                </a:solidFill>
              </a:rPr>
              <a:t>.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176183" name="Text Box 55"/>
          <p:cNvSpPr txBox="1">
            <a:spLocks noChangeArrowheads="1"/>
          </p:cNvSpPr>
          <p:nvPr/>
        </p:nvSpPr>
        <p:spPr bwMode="auto">
          <a:xfrm>
            <a:off x="4643438" y="3894138"/>
            <a:ext cx="417671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Na fase </a:t>
            </a:r>
            <a:r>
              <a:rPr lang="pt-PT" i="1" u="none">
                <a:solidFill>
                  <a:srgbClr val="003366"/>
                </a:solidFill>
              </a:rPr>
              <a:t>i </a:t>
            </a:r>
            <a:r>
              <a:rPr lang="pt-PT" u="none">
                <a:solidFill>
                  <a:srgbClr val="003366"/>
                </a:solidFill>
              </a:rPr>
              <a:t>é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propagado um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carry</a:t>
            </a:r>
            <a:r>
              <a:rPr lang="pt-PT" i="1" u="none">
                <a:solidFill>
                  <a:srgbClr val="003366"/>
                </a:solidFill>
              </a:rPr>
              <a:t> </a:t>
            </a:r>
            <a:r>
              <a:rPr lang="pt-PT" u="none">
                <a:solidFill>
                  <a:srgbClr val="003366"/>
                </a:solidFill>
              </a:rPr>
              <a:t>se é produzido c</a:t>
            </a:r>
            <a:r>
              <a:rPr lang="pt-PT" u="none" baseline="-25000">
                <a:solidFill>
                  <a:srgbClr val="003366"/>
                </a:solidFill>
              </a:rPr>
              <a:t>i+1</a:t>
            </a:r>
            <a:r>
              <a:rPr lang="pt-PT" u="none">
                <a:solidFill>
                  <a:srgbClr val="003366"/>
                </a:solidFill>
              </a:rPr>
              <a:t>=1 na presença de tal combinação de entradas a</a:t>
            </a:r>
            <a:r>
              <a:rPr lang="pt-PT" u="none" baseline="-25000">
                <a:solidFill>
                  <a:srgbClr val="003366"/>
                </a:solidFill>
              </a:rPr>
              <a:t>0</a:t>
            </a:r>
            <a:r>
              <a:rPr lang="pt-PT" u="none">
                <a:solidFill>
                  <a:srgbClr val="003366"/>
                </a:solidFill>
              </a:rPr>
              <a:t>,...,a</a:t>
            </a:r>
            <a:r>
              <a:rPr lang="pt-PT" u="none" baseline="-25000">
                <a:solidFill>
                  <a:srgbClr val="003366"/>
                </a:solidFill>
              </a:rPr>
              <a:t>i-1</a:t>
            </a:r>
            <a:r>
              <a:rPr lang="pt-PT" u="none">
                <a:solidFill>
                  <a:srgbClr val="003366"/>
                </a:solidFill>
              </a:rPr>
              <a:t>, b</a:t>
            </a:r>
            <a:r>
              <a:rPr lang="pt-PT" u="none" baseline="-25000">
                <a:solidFill>
                  <a:srgbClr val="003366"/>
                </a:solidFill>
              </a:rPr>
              <a:t>0</a:t>
            </a:r>
            <a:r>
              <a:rPr lang="pt-PT" u="none">
                <a:solidFill>
                  <a:srgbClr val="003366"/>
                </a:solidFill>
              </a:rPr>
              <a:t>,...,b</a:t>
            </a:r>
            <a:r>
              <a:rPr lang="pt-PT" u="none" baseline="-25000">
                <a:solidFill>
                  <a:srgbClr val="003366"/>
                </a:solidFill>
              </a:rPr>
              <a:t>i-1</a:t>
            </a:r>
            <a:r>
              <a:rPr lang="pt-PT" u="none">
                <a:solidFill>
                  <a:srgbClr val="003366"/>
                </a:solidFill>
              </a:rPr>
              <a:t> e c</a:t>
            </a:r>
            <a:r>
              <a:rPr lang="pt-PT" u="none" baseline="-25000">
                <a:solidFill>
                  <a:srgbClr val="003366"/>
                </a:solidFill>
              </a:rPr>
              <a:t>0</a:t>
            </a:r>
            <a:r>
              <a:rPr lang="pt-PT" u="none"/>
              <a:t> </a:t>
            </a:r>
            <a:r>
              <a:rPr lang="pt-PT" u="none">
                <a:solidFill>
                  <a:srgbClr val="003366"/>
                </a:solidFill>
              </a:rPr>
              <a:t>que causam c</a:t>
            </a:r>
            <a:r>
              <a:rPr lang="pt-PT" u="none" baseline="-25000">
                <a:solidFill>
                  <a:srgbClr val="003366"/>
                </a:solidFill>
              </a:rPr>
              <a:t>i</a:t>
            </a:r>
            <a:r>
              <a:rPr lang="pt-PT" u="none">
                <a:solidFill>
                  <a:srgbClr val="003366"/>
                </a:solidFill>
              </a:rPr>
              <a:t> = 1.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176184" name="Text Box 56"/>
          <p:cNvSpPr txBox="1">
            <a:spLocks noChangeArrowheads="1"/>
          </p:cNvSpPr>
          <p:nvPr/>
        </p:nvSpPr>
        <p:spPr bwMode="auto">
          <a:xfrm>
            <a:off x="4643438" y="2852738"/>
            <a:ext cx="41767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r>
              <a:rPr lang="pt-PT" u="none">
                <a:solidFill>
                  <a:srgbClr val="003366"/>
                </a:solidFill>
              </a:rPr>
              <a:t> – sinal de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geração de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carry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176185" name="Text Box 57"/>
          <p:cNvSpPr txBox="1">
            <a:spLocks noChangeArrowheads="1"/>
          </p:cNvSpPr>
          <p:nvPr/>
        </p:nvSpPr>
        <p:spPr bwMode="auto">
          <a:xfrm>
            <a:off x="4643438" y="5229225"/>
            <a:ext cx="41767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pt-PT" u="none">
                <a:solidFill>
                  <a:srgbClr val="003366"/>
                </a:solidFill>
              </a:rPr>
              <a:t> – sinal de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propagação de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carry</a:t>
            </a:r>
            <a:endParaRPr lang="en-US" u="none">
              <a:solidFill>
                <a:srgbClr val="003366"/>
              </a:solidFill>
            </a:endParaRPr>
          </a:p>
        </p:txBody>
      </p:sp>
      <p:graphicFrame>
        <p:nvGraphicFramePr>
          <p:cNvPr id="176186" name="Object 58"/>
          <p:cNvGraphicFramePr>
            <a:graphicFrameLocks noChangeAspect="1"/>
          </p:cNvGraphicFramePr>
          <p:nvPr/>
        </p:nvGraphicFramePr>
        <p:xfrm>
          <a:off x="4716463" y="3179763"/>
          <a:ext cx="14541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3" name="Equation" r:id="rId10" imgW="622080" imgH="228600" progId="Equation.3">
                  <p:embed/>
                </p:oleObj>
              </mc:Choice>
              <mc:Fallback>
                <p:oleObj name="Equation" r:id="rId10" imgW="622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179763"/>
                        <a:ext cx="14541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87" name="Object 59"/>
          <p:cNvGraphicFramePr>
            <a:graphicFrameLocks noChangeAspect="1"/>
          </p:cNvGraphicFramePr>
          <p:nvPr/>
        </p:nvGraphicFramePr>
        <p:xfrm>
          <a:off x="4641850" y="5589588"/>
          <a:ext cx="1603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4" name="Equation" r:id="rId12" imgW="685800" imgH="228600" progId="Equation.3">
                  <p:embed/>
                </p:oleObj>
              </mc:Choice>
              <mc:Fallback>
                <p:oleObj name="Equation" r:id="rId12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850" y="5589588"/>
                        <a:ext cx="16033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88" name="Object 60"/>
          <p:cNvGraphicFramePr>
            <a:graphicFrameLocks noChangeAspect="1"/>
          </p:cNvGraphicFramePr>
          <p:nvPr/>
        </p:nvGraphicFramePr>
        <p:xfrm>
          <a:off x="971550" y="5013325"/>
          <a:ext cx="23304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5" name="Equation" r:id="rId14" imgW="977760" imgH="228600" progId="Equation.3">
                  <p:embed/>
                </p:oleObj>
              </mc:Choice>
              <mc:Fallback>
                <p:oleObj name="Equation" r:id="rId14" imgW="977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13325"/>
                        <a:ext cx="233045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296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7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82" grpId="0"/>
      <p:bldP spid="176183" grpId="0"/>
      <p:bldP spid="176184" grpId="0"/>
      <p:bldP spid="1761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6983412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Somadores </a:t>
            </a:r>
            <a:r>
              <a:rPr lang="pt-PT" sz="3600" i="1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carry</a:t>
            </a:r>
            <a:r>
              <a:rPr lang="pt-PT" sz="3600" i="1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pt-PT" sz="3600" i="1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lookahead</a:t>
            </a:r>
            <a:r>
              <a:rPr lang="pt-PT" sz="3600" i="1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(</a:t>
            </a: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aphicFrame>
        <p:nvGraphicFramePr>
          <p:cNvPr id="177164" name="Object 12"/>
          <p:cNvGraphicFramePr>
            <a:graphicFrameLocks noChangeAspect="1"/>
          </p:cNvGraphicFramePr>
          <p:nvPr/>
        </p:nvGraphicFramePr>
        <p:xfrm>
          <a:off x="554038" y="1463675"/>
          <a:ext cx="200183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4" name="Equation" r:id="rId4" imgW="939600" imgH="228600" progId="Equation.3">
                  <p:embed/>
                </p:oleObj>
              </mc:Choice>
              <mc:Fallback>
                <p:oleObj name="Equation" r:id="rId4" imgW="939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1463675"/>
                        <a:ext cx="2001837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5" name="Object 13"/>
          <p:cNvGraphicFramePr>
            <a:graphicFrameLocks noChangeAspect="1"/>
          </p:cNvGraphicFramePr>
          <p:nvPr/>
        </p:nvGraphicFramePr>
        <p:xfrm>
          <a:off x="538163" y="1927225"/>
          <a:ext cx="81375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5" name="Equation" r:id="rId6" imgW="3809880" imgH="228600" progId="Equation.3">
                  <p:embed/>
                </p:oleObj>
              </mc:Choice>
              <mc:Fallback>
                <p:oleObj name="Equation" r:id="rId6" imgW="3809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1927225"/>
                        <a:ext cx="81375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6" name="Object 14"/>
          <p:cNvGraphicFramePr>
            <a:graphicFrameLocks noChangeAspect="1"/>
          </p:cNvGraphicFramePr>
          <p:nvPr/>
        </p:nvGraphicFramePr>
        <p:xfrm>
          <a:off x="569913" y="2546350"/>
          <a:ext cx="68103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6" name="Equation" r:id="rId8" imgW="3225600" imgH="228600" progId="Equation.3">
                  <p:embed/>
                </p:oleObj>
              </mc:Choice>
              <mc:Fallback>
                <p:oleObj name="Equation" r:id="rId8" imgW="322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2546350"/>
                        <a:ext cx="681037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7" name="Object 15"/>
          <p:cNvGraphicFramePr>
            <a:graphicFrameLocks noChangeAspect="1"/>
          </p:cNvGraphicFramePr>
          <p:nvPr/>
        </p:nvGraphicFramePr>
        <p:xfrm>
          <a:off x="912813" y="2978150"/>
          <a:ext cx="51720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7" name="Equation" r:id="rId10" imgW="2489040" imgH="228600" progId="Equation.3">
                  <p:embed/>
                </p:oleObj>
              </mc:Choice>
              <mc:Fallback>
                <p:oleObj name="Equation" r:id="rId10" imgW="2489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2978150"/>
                        <a:ext cx="5172075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8" name="Object 16"/>
          <p:cNvGraphicFramePr>
            <a:graphicFrameLocks noChangeAspect="1"/>
          </p:cNvGraphicFramePr>
          <p:nvPr/>
        </p:nvGraphicFramePr>
        <p:xfrm>
          <a:off x="538163" y="3554413"/>
          <a:ext cx="849788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8" name="Equation" r:id="rId12" imgW="4190760" imgH="228600" progId="Equation.3">
                  <p:embed/>
                </p:oleObj>
              </mc:Choice>
              <mc:Fallback>
                <p:oleObj name="Equation" r:id="rId12" imgW="4190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3554413"/>
                        <a:ext cx="8497887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70" name="Object 18"/>
          <p:cNvGraphicFramePr>
            <a:graphicFrameLocks noChangeAspect="1"/>
          </p:cNvGraphicFramePr>
          <p:nvPr/>
        </p:nvGraphicFramePr>
        <p:xfrm>
          <a:off x="860425" y="4043363"/>
          <a:ext cx="74676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9" name="Equation" r:id="rId14" imgW="3682800" imgH="228600" progId="Equation.3">
                  <p:embed/>
                </p:oleObj>
              </mc:Choice>
              <mc:Fallback>
                <p:oleObj name="Equation" r:id="rId14" imgW="3682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4043363"/>
                        <a:ext cx="7467600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71" name="Text Box 19"/>
          <p:cNvSpPr txBox="1">
            <a:spLocks noChangeArrowheads="1"/>
          </p:cNvSpPr>
          <p:nvPr/>
        </p:nvSpPr>
        <p:spPr bwMode="auto">
          <a:xfrm>
            <a:off x="395288" y="901700"/>
            <a:ext cx="41767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3366"/>
                </a:solidFill>
              </a:rPr>
              <a:t>Para um somador de 4 bits: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177172" name="Text Box 20"/>
          <p:cNvSpPr txBox="1">
            <a:spLocks noChangeArrowheads="1"/>
          </p:cNvSpPr>
          <p:nvPr/>
        </p:nvSpPr>
        <p:spPr bwMode="auto">
          <a:xfrm>
            <a:off x="466725" y="4732338"/>
            <a:ext cx="77771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3366"/>
                </a:solidFill>
              </a:rPr>
              <a:t>Todos os sinais de transporte (</a:t>
            </a:r>
            <a:r>
              <a:rPr lang="pt-PT" i="1" u="none">
                <a:solidFill>
                  <a:srgbClr val="003366"/>
                </a:solidFill>
              </a:rPr>
              <a:t>carry</a:t>
            </a:r>
            <a:r>
              <a:rPr lang="pt-PT" u="none">
                <a:solidFill>
                  <a:srgbClr val="003366"/>
                </a:solidFill>
              </a:rPr>
              <a:t>) são calculados só com 3 níveis de atraso.</a:t>
            </a:r>
            <a:endParaRPr lang="en-US" u="none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4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71" grpId="0"/>
      <p:bldP spid="1771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5543550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Comparação de somadores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pic>
        <p:nvPicPr>
          <p:cNvPr id="178187" name="Picture 1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625" y="1268413"/>
            <a:ext cx="2001838" cy="5175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78188" name="Picture 12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188" y="1557338"/>
            <a:ext cx="3881437" cy="3673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78190" name="Text Box 14"/>
          <p:cNvSpPr txBox="1">
            <a:spLocks noChangeArrowheads="1"/>
          </p:cNvSpPr>
          <p:nvPr/>
        </p:nvSpPr>
        <p:spPr bwMode="auto">
          <a:xfrm>
            <a:off x="395288" y="908050"/>
            <a:ext cx="41767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Somador</a:t>
            </a:r>
            <a:r>
              <a:rPr lang="pt-PT" u="none">
                <a:solidFill>
                  <a:srgbClr val="A50021"/>
                </a:solidFill>
              </a:rPr>
              <a:t>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ripple </a:t>
            </a:r>
            <a:r>
              <a:rPr lang="pt-PT" u="none">
                <a:solidFill>
                  <a:srgbClr val="000066"/>
                </a:solidFill>
              </a:rPr>
              <a:t>de 4 bits</a:t>
            </a:r>
            <a:endParaRPr lang="en-US" i="1" u="none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8191" name="Text Box 15"/>
          <p:cNvSpPr txBox="1">
            <a:spLocks noChangeArrowheads="1"/>
          </p:cNvSpPr>
          <p:nvPr/>
        </p:nvSpPr>
        <p:spPr bwMode="auto">
          <a:xfrm>
            <a:off x="519113" y="5465763"/>
            <a:ext cx="320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/>
              <a:t>No máximo </a:t>
            </a:r>
            <a:r>
              <a:rPr lang="pt-PT" u="none">
                <a:solidFill>
                  <a:srgbClr val="A50021"/>
                </a:solidFill>
              </a:rPr>
              <a:t>8</a:t>
            </a:r>
            <a:r>
              <a:rPr lang="pt-PT" u="none"/>
              <a:t> níveis de atraso</a:t>
            </a:r>
            <a:endParaRPr lang="en-US" u="none"/>
          </a:p>
        </p:txBody>
      </p:sp>
      <p:sp>
        <p:nvSpPr>
          <p:cNvPr id="178192" name="Text Box 16"/>
          <p:cNvSpPr txBox="1">
            <a:spLocks noChangeArrowheads="1"/>
          </p:cNvSpPr>
          <p:nvPr/>
        </p:nvSpPr>
        <p:spPr bwMode="auto">
          <a:xfrm>
            <a:off x="4643438" y="908050"/>
            <a:ext cx="41767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Somador</a:t>
            </a:r>
            <a:r>
              <a:rPr lang="pt-PT" u="none">
                <a:solidFill>
                  <a:srgbClr val="A50021"/>
                </a:solidFill>
              </a:rPr>
              <a:t>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carry-lookahead </a:t>
            </a:r>
            <a:r>
              <a:rPr lang="pt-PT" u="none">
                <a:solidFill>
                  <a:srgbClr val="000066"/>
                </a:solidFill>
              </a:rPr>
              <a:t>de 4 bits</a:t>
            </a:r>
            <a:endParaRPr lang="en-US" i="1" u="none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8193" name="Text Box 17"/>
          <p:cNvSpPr txBox="1">
            <a:spLocks noChangeArrowheads="1"/>
          </p:cNvSpPr>
          <p:nvPr/>
        </p:nvSpPr>
        <p:spPr bwMode="auto">
          <a:xfrm>
            <a:off x="7667625" y="4797425"/>
            <a:ext cx="14763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/>
              <a:t>No máximo </a:t>
            </a:r>
            <a:r>
              <a:rPr lang="pt-PT" u="none">
                <a:solidFill>
                  <a:srgbClr val="A50021"/>
                </a:solidFill>
              </a:rPr>
              <a:t>4</a:t>
            </a:r>
            <a:r>
              <a:rPr lang="pt-PT" u="none"/>
              <a:t> níveis de atraso</a:t>
            </a:r>
            <a:endParaRPr lang="en-US" u="none"/>
          </a:p>
        </p:txBody>
      </p:sp>
    </p:spTree>
    <p:extLst>
      <p:ext uri="{BB962C8B-B14F-4D97-AF65-F5344CB8AC3E}">
        <p14:creationId xmlns:p14="http://schemas.microsoft.com/office/powerpoint/2010/main" val="409333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7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8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8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90" grpId="0"/>
      <p:bldP spid="178191" grpId="0"/>
      <p:bldP spid="178192" grpId="0"/>
      <p:bldP spid="17819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4819650" cy="425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Somadores comerciais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79210" name="Text Box 10"/>
          <p:cNvSpPr txBox="1">
            <a:spLocks noChangeArrowheads="1"/>
          </p:cNvSpPr>
          <p:nvPr/>
        </p:nvSpPr>
        <p:spPr bwMode="auto">
          <a:xfrm>
            <a:off x="468313" y="908050"/>
            <a:ext cx="470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74x283</a:t>
            </a:r>
            <a:r>
              <a:rPr lang="pt-PT" u="none" dirty="0">
                <a:solidFill>
                  <a:srgbClr val="000066"/>
                </a:solidFill>
              </a:rPr>
              <a:t> – </a:t>
            </a:r>
            <a:r>
              <a:rPr lang="pt-PT" u="none" dirty="0" err="1">
                <a:solidFill>
                  <a:srgbClr val="000066"/>
                </a:solidFill>
              </a:rPr>
              <a:t>somador</a:t>
            </a:r>
            <a:r>
              <a:rPr lang="pt-PT" u="none" dirty="0">
                <a:solidFill>
                  <a:srgbClr val="000066"/>
                </a:solidFill>
              </a:rPr>
              <a:t> </a:t>
            </a:r>
            <a:r>
              <a:rPr lang="pt-PT" i="1" u="none" dirty="0" err="1">
                <a:solidFill>
                  <a:srgbClr val="000066"/>
                </a:solidFill>
              </a:rPr>
              <a:t>carry-lookahead</a:t>
            </a:r>
            <a:r>
              <a:rPr lang="pt-PT" i="1" u="none" dirty="0">
                <a:solidFill>
                  <a:srgbClr val="000066"/>
                </a:solidFill>
              </a:rPr>
              <a:t> </a:t>
            </a:r>
            <a:r>
              <a:rPr lang="pt-PT" u="none" dirty="0">
                <a:solidFill>
                  <a:srgbClr val="000066"/>
                </a:solidFill>
              </a:rPr>
              <a:t>de 4 bits</a:t>
            </a:r>
            <a:endParaRPr lang="en-US" u="none" dirty="0">
              <a:solidFill>
                <a:srgbClr val="000066"/>
              </a:solidFill>
            </a:endParaRPr>
          </a:p>
        </p:txBody>
      </p:sp>
      <p:pic>
        <p:nvPicPr>
          <p:cNvPr id="179212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750" y="1341438"/>
            <a:ext cx="1112838" cy="230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9213" name="Object 13"/>
          <p:cNvGraphicFramePr>
            <a:graphicFrameLocks noChangeAspect="1"/>
          </p:cNvGraphicFramePr>
          <p:nvPr/>
        </p:nvGraphicFramePr>
        <p:xfrm>
          <a:off x="3132138" y="1412875"/>
          <a:ext cx="3673475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8" name="Bitmap Image" r:id="rId5" imgW="4952381" imgH="6409524" progId="PBrush">
                  <p:embed/>
                </p:oleObj>
              </mc:Choice>
              <mc:Fallback>
                <p:oleObj name="Bitmap Image" r:id="rId5" imgW="4952381" imgH="640952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412875"/>
                        <a:ext cx="3673475" cy="475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348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7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3817935" cy="425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Somadores BCD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79210" name="Text Box 10"/>
          <p:cNvSpPr txBox="1">
            <a:spLocks noChangeArrowheads="1"/>
          </p:cNvSpPr>
          <p:nvPr/>
        </p:nvSpPr>
        <p:spPr bwMode="auto">
          <a:xfrm>
            <a:off x="468313" y="908050"/>
            <a:ext cx="8315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000066"/>
                </a:solidFill>
              </a:rPr>
              <a:t>Se somar 2 dígitos BCD (e </a:t>
            </a:r>
            <a:r>
              <a:rPr lang="pt-PT" i="1" u="none">
                <a:solidFill>
                  <a:srgbClr val="000066"/>
                </a:solidFill>
              </a:rPr>
              <a:t>carry</a:t>
            </a:r>
            <a:r>
              <a:rPr lang="pt-PT" u="none">
                <a:solidFill>
                  <a:srgbClr val="000066"/>
                </a:solidFill>
              </a:rPr>
              <a:t>) pode-se obter uma soma que varia de 0 a 19</a:t>
            </a:r>
            <a:endParaRPr lang="en-US" u="none">
              <a:solidFill>
                <a:srgbClr val="000066"/>
              </a:solidFill>
            </a:endParaRPr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785813" y="1357313"/>
          <a:ext cx="3286125" cy="481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4" name="Worksheet" r:id="rId4" imgW="2876580" imgH="4209960" progId="Excel.Sheet.8">
                  <p:embed/>
                </p:oleObj>
              </mc:Choice>
              <mc:Fallback>
                <p:oleObj name="Worksheet" r:id="rId4" imgW="2876580" imgH="42099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357313"/>
                        <a:ext cx="3286125" cy="481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Box 7"/>
          <p:cNvSpPr txBox="1">
            <a:spLocks noChangeArrowheads="1"/>
          </p:cNvSpPr>
          <p:nvPr/>
        </p:nvSpPr>
        <p:spPr bwMode="auto">
          <a:xfrm>
            <a:off x="5286375" y="5214938"/>
            <a:ext cx="46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643438" y="4845050"/>
            <a:ext cx="3686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/>
              <a:t>Casos que precisam de </a:t>
            </a:r>
            <a:r>
              <a:rPr lang="pt-PT" u="none" dirty="0" smtClean="0"/>
              <a:t>correção</a:t>
            </a:r>
            <a:endParaRPr lang="pt-PT" u="none" dirty="0"/>
          </a:p>
        </p:txBody>
      </p:sp>
      <p:sp>
        <p:nvSpPr>
          <p:cNvPr id="10" name="Right Brace 9"/>
          <p:cNvSpPr>
            <a:spLocks/>
          </p:cNvSpPr>
          <p:nvPr/>
        </p:nvSpPr>
        <p:spPr bwMode="auto">
          <a:xfrm>
            <a:off x="4286250" y="3929063"/>
            <a:ext cx="285750" cy="2214562"/>
          </a:xfrm>
          <a:prstGeom prst="rightBrace">
            <a:avLst>
              <a:gd name="adj1" fmla="val 33512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785813" y="1357313"/>
          <a:ext cx="3286125" cy="481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5" name="Worksheet" r:id="rId6" imgW="2876580" imgH="4209960" progId="Excel.Sheet.8">
                  <p:embed/>
                </p:oleObj>
              </mc:Choice>
              <mc:Fallback>
                <p:oleObj name="Worksheet" r:id="rId6" imgW="2876580" imgH="42099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357313"/>
                        <a:ext cx="3286125" cy="481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786438" y="5357813"/>
            <a:ext cx="1057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FF0000"/>
                </a:solidFill>
              </a:rPr>
              <a:t>Somar 6</a:t>
            </a:r>
            <a:endParaRPr lang="en-US" u="non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02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10" grpId="0"/>
      <p:bldP spid="9" grpId="0"/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4532315" cy="425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Somadores BCD (cont.)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6389" name="Rectangle 10"/>
          <p:cNvSpPr>
            <a:spLocks noChangeArrowheads="1"/>
          </p:cNvSpPr>
          <p:nvPr/>
        </p:nvSpPr>
        <p:spPr bwMode="auto">
          <a:xfrm>
            <a:off x="1916113" y="1795463"/>
            <a:ext cx="2214562" cy="10001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6390" name="Straight Arrow Connector 12"/>
          <p:cNvCxnSpPr>
            <a:cxnSpLocks noChangeShapeType="1"/>
          </p:cNvCxnSpPr>
          <p:nvPr/>
        </p:nvCxnSpPr>
        <p:spPr bwMode="auto">
          <a:xfrm rot="5400000">
            <a:off x="2236788" y="1617663"/>
            <a:ext cx="35718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391" name="Straight Connector 14"/>
          <p:cNvCxnSpPr>
            <a:cxnSpLocks noChangeShapeType="1"/>
          </p:cNvCxnSpPr>
          <p:nvPr/>
        </p:nvCxnSpPr>
        <p:spPr bwMode="auto">
          <a:xfrm rot="5400000" flipH="1" flipV="1">
            <a:off x="2344738" y="1509713"/>
            <a:ext cx="142875" cy="142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392" name="TextBox 15"/>
          <p:cNvSpPr txBox="1">
            <a:spLocks noChangeArrowheads="1"/>
          </p:cNvSpPr>
          <p:nvPr/>
        </p:nvSpPr>
        <p:spPr bwMode="auto">
          <a:xfrm>
            <a:off x="2130425" y="1438275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600" u="none"/>
              <a:t>4</a:t>
            </a:r>
            <a:endParaRPr lang="en-US" sz="1600" u="none"/>
          </a:p>
        </p:txBody>
      </p:sp>
      <p:sp>
        <p:nvSpPr>
          <p:cNvPr id="17" name="TextBox 16"/>
          <p:cNvSpPr txBox="1"/>
          <p:nvPr/>
        </p:nvSpPr>
        <p:spPr>
          <a:xfrm>
            <a:off x="2251075" y="1143000"/>
            <a:ext cx="3381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US" u="none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6394" name="Straight Arrow Connector 17"/>
          <p:cNvCxnSpPr>
            <a:cxnSpLocks noChangeShapeType="1"/>
          </p:cNvCxnSpPr>
          <p:nvPr/>
        </p:nvCxnSpPr>
        <p:spPr bwMode="auto">
          <a:xfrm rot="5400000">
            <a:off x="3349625" y="1627188"/>
            <a:ext cx="3571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395" name="Straight Connector 18"/>
          <p:cNvCxnSpPr>
            <a:cxnSpLocks noChangeShapeType="1"/>
          </p:cNvCxnSpPr>
          <p:nvPr/>
        </p:nvCxnSpPr>
        <p:spPr bwMode="auto">
          <a:xfrm rot="5400000" flipH="1" flipV="1">
            <a:off x="3455988" y="1519238"/>
            <a:ext cx="142875" cy="142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396" name="TextBox 19"/>
          <p:cNvSpPr txBox="1">
            <a:spLocks noChangeArrowheads="1"/>
          </p:cNvSpPr>
          <p:nvPr/>
        </p:nvSpPr>
        <p:spPr bwMode="auto">
          <a:xfrm>
            <a:off x="3241675" y="1447800"/>
            <a:ext cx="2984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600" u="none"/>
              <a:t>4</a:t>
            </a:r>
            <a:endParaRPr lang="en-US" sz="1600" u="none"/>
          </a:p>
        </p:txBody>
      </p:sp>
      <p:sp>
        <p:nvSpPr>
          <p:cNvPr id="21" name="TextBox 20"/>
          <p:cNvSpPr txBox="1"/>
          <p:nvPr/>
        </p:nvSpPr>
        <p:spPr>
          <a:xfrm>
            <a:off x="3362325" y="1152525"/>
            <a:ext cx="3397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US" u="non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398" name="TextBox 21"/>
          <p:cNvSpPr txBox="1">
            <a:spLocks noChangeArrowheads="1"/>
          </p:cNvSpPr>
          <p:nvPr/>
        </p:nvSpPr>
        <p:spPr bwMode="auto">
          <a:xfrm>
            <a:off x="1916113" y="2081213"/>
            <a:ext cx="4175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/>
              <a:t>c</a:t>
            </a:r>
            <a:r>
              <a:rPr lang="pt-PT" u="none" baseline="-25000"/>
              <a:t>in</a:t>
            </a:r>
            <a:endParaRPr lang="en-US" u="none" baseline="-25000"/>
          </a:p>
        </p:txBody>
      </p:sp>
      <p:cxnSp>
        <p:nvCxnSpPr>
          <p:cNvPr id="16399" name="Straight Arrow Connector 26"/>
          <p:cNvCxnSpPr>
            <a:cxnSpLocks noChangeShapeType="1"/>
          </p:cNvCxnSpPr>
          <p:nvPr/>
        </p:nvCxnSpPr>
        <p:spPr bwMode="auto">
          <a:xfrm>
            <a:off x="1558925" y="2295525"/>
            <a:ext cx="3571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8" name="TextBox 27"/>
          <p:cNvSpPr txBox="1"/>
          <p:nvPr/>
        </p:nvSpPr>
        <p:spPr>
          <a:xfrm>
            <a:off x="2487613" y="2006600"/>
            <a:ext cx="11207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i="1" u="none" dirty="0" err="1">
                <a:solidFill>
                  <a:schemeClr val="accent2">
                    <a:lumMod val="75000"/>
                  </a:schemeClr>
                </a:solidFill>
              </a:rPr>
              <a:t>Somador</a:t>
            </a:r>
            <a:endParaRPr lang="pt-PT" i="1" u="none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defRPr/>
            </a:pPr>
            <a:r>
              <a:rPr lang="pt-PT" i="1" u="none" dirty="0">
                <a:solidFill>
                  <a:schemeClr val="accent2">
                    <a:lumMod val="75000"/>
                  </a:schemeClr>
                </a:solidFill>
              </a:rPr>
              <a:t>de 4 bits</a:t>
            </a:r>
            <a:endParaRPr lang="en-US" i="1" u="non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401" name="Rectangle 28"/>
          <p:cNvSpPr>
            <a:spLocks noChangeArrowheads="1"/>
          </p:cNvSpPr>
          <p:nvPr/>
        </p:nvSpPr>
        <p:spPr bwMode="auto">
          <a:xfrm>
            <a:off x="2508250" y="4581525"/>
            <a:ext cx="2214563" cy="10001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6402" name="Straight Arrow Connector 29"/>
          <p:cNvCxnSpPr>
            <a:cxnSpLocks noChangeShapeType="1"/>
            <a:stCxn id="16389" idx="2"/>
          </p:cNvCxnSpPr>
          <p:nvPr/>
        </p:nvCxnSpPr>
        <p:spPr bwMode="auto">
          <a:xfrm rot="16200000" flipH="1">
            <a:off x="2124869" y="3693319"/>
            <a:ext cx="1798637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403" name="Straight Connector 30"/>
          <p:cNvCxnSpPr>
            <a:cxnSpLocks noChangeShapeType="1"/>
          </p:cNvCxnSpPr>
          <p:nvPr/>
        </p:nvCxnSpPr>
        <p:spPr bwMode="auto">
          <a:xfrm rot="5400000" flipH="1" flipV="1">
            <a:off x="2946400" y="4295775"/>
            <a:ext cx="142875" cy="142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404" name="TextBox 31"/>
          <p:cNvSpPr txBox="1">
            <a:spLocks noChangeArrowheads="1"/>
          </p:cNvSpPr>
          <p:nvPr/>
        </p:nvSpPr>
        <p:spPr bwMode="auto">
          <a:xfrm>
            <a:off x="2732088" y="422433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600" u="none"/>
              <a:t>4</a:t>
            </a:r>
            <a:endParaRPr lang="en-US" sz="1600" u="none"/>
          </a:p>
        </p:txBody>
      </p:sp>
      <p:cxnSp>
        <p:nvCxnSpPr>
          <p:cNvPr id="16405" name="Straight Arrow Connector 33"/>
          <p:cNvCxnSpPr>
            <a:cxnSpLocks noChangeShapeType="1"/>
          </p:cNvCxnSpPr>
          <p:nvPr/>
        </p:nvCxnSpPr>
        <p:spPr bwMode="auto">
          <a:xfrm rot="5400000">
            <a:off x="3867151" y="4337050"/>
            <a:ext cx="493712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406" name="Straight Connector 34"/>
          <p:cNvCxnSpPr>
            <a:cxnSpLocks noChangeShapeType="1"/>
          </p:cNvCxnSpPr>
          <p:nvPr/>
        </p:nvCxnSpPr>
        <p:spPr bwMode="auto">
          <a:xfrm rot="5400000" flipH="1" flipV="1">
            <a:off x="4048125" y="4305300"/>
            <a:ext cx="142875" cy="142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407" name="TextBox 35"/>
          <p:cNvSpPr txBox="1">
            <a:spLocks noChangeArrowheads="1"/>
          </p:cNvSpPr>
          <p:nvPr/>
        </p:nvSpPr>
        <p:spPr bwMode="auto">
          <a:xfrm>
            <a:off x="3833813" y="4233863"/>
            <a:ext cx="2984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600" u="none"/>
              <a:t>4</a:t>
            </a:r>
            <a:endParaRPr lang="en-US" sz="1600" u="none"/>
          </a:p>
        </p:txBody>
      </p:sp>
      <p:sp>
        <p:nvSpPr>
          <p:cNvPr id="16408" name="TextBox 37"/>
          <p:cNvSpPr txBox="1">
            <a:spLocks noChangeArrowheads="1"/>
          </p:cNvSpPr>
          <p:nvPr/>
        </p:nvSpPr>
        <p:spPr bwMode="auto">
          <a:xfrm>
            <a:off x="2508250" y="48672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smtClean="0"/>
              <a:t>c</a:t>
            </a:r>
            <a:r>
              <a:rPr lang="pt-PT" u="none" baseline="-25000" smtClean="0"/>
              <a:t>in</a:t>
            </a:r>
            <a:endParaRPr lang="en-US" u="none" baseline="-25000"/>
          </a:p>
        </p:txBody>
      </p:sp>
      <p:cxnSp>
        <p:nvCxnSpPr>
          <p:cNvPr id="16409" name="Straight Arrow Connector 38"/>
          <p:cNvCxnSpPr>
            <a:cxnSpLocks noChangeShapeType="1"/>
          </p:cNvCxnSpPr>
          <p:nvPr/>
        </p:nvCxnSpPr>
        <p:spPr bwMode="auto">
          <a:xfrm>
            <a:off x="2151063" y="5081588"/>
            <a:ext cx="35718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0" name="TextBox 39"/>
          <p:cNvSpPr txBox="1"/>
          <p:nvPr/>
        </p:nvSpPr>
        <p:spPr>
          <a:xfrm>
            <a:off x="3079750" y="4792663"/>
            <a:ext cx="1120775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i="1" u="none" dirty="0">
                <a:solidFill>
                  <a:schemeClr val="accent2">
                    <a:lumMod val="75000"/>
                  </a:schemeClr>
                </a:solidFill>
              </a:rPr>
              <a:t>Somador</a:t>
            </a:r>
          </a:p>
          <a:p>
            <a:pPr>
              <a:defRPr/>
            </a:pPr>
            <a:r>
              <a:rPr lang="pt-PT" i="1" u="none" dirty="0">
                <a:solidFill>
                  <a:schemeClr val="accent2">
                    <a:lumMod val="75000"/>
                  </a:schemeClr>
                </a:solidFill>
              </a:rPr>
              <a:t>de 4 bits</a:t>
            </a:r>
            <a:endParaRPr lang="en-US" i="1" u="non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5059363" y="2438400"/>
            <a:ext cx="1428750" cy="9286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PT" u="none" dirty="0"/>
          </a:p>
          <a:p>
            <a:pPr>
              <a:defRPr/>
            </a:pPr>
            <a:r>
              <a:rPr lang="pt-PT" i="1" u="none" dirty="0">
                <a:solidFill>
                  <a:schemeClr val="accent2">
                    <a:lumMod val="75000"/>
                  </a:schemeClr>
                </a:solidFill>
              </a:rPr>
              <a:t>Soma &gt; 9 ?</a:t>
            </a:r>
            <a:endParaRPr lang="en-US" i="1" u="none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6412" name="Straight Arrow Connector 46"/>
          <p:cNvCxnSpPr>
            <a:cxnSpLocks noChangeShapeType="1"/>
          </p:cNvCxnSpPr>
          <p:nvPr/>
        </p:nvCxnSpPr>
        <p:spPr bwMode="auto">
          <a:xfrm>
            <a:off x="3059113" y="3081338"/>
            <a:ext cx="200025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413" name="Oval 47"/>
          <p:cNvSpPr>
            <a:spLocks noChangeArrowheads="1"/>
          </p:cNvSpPr>
          <p:nvPr/>
        </p:nvSpPr>
        <p:spPr bwMode="auto">
          <a:xfrm>
            <a:off x="2987675" y="3051175"/>
            <a:ext cx="71438" cy="714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6414" name="Elbow Connector 50"/>
          <p:cNvCxnSpPr>
            <a:cxnSpLocks noChangeShapeType="1"/>
            <a:stCxn id="16389" idx="3"/>
          </p:cNvCxnSpPr>
          <p:nvPr/>
        </p:nvCxnSpPr>
        <p:spPr bwMode="auto">
          <a:xfrm>
            <a:off x="4130675" y="2295525"/>
            <a:ext cx="928688" cy="42862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415" name="TextBox 56"/>
          <p:cNvSpPr txBox="1">
            <a:spLocks noChangeArrowheads="1"/>
          </p:cNvSpPr>
          <p:nvPr/>
        </p:nvSpPr>
        <p:spPr bwMode="auto">
          <a:xfrm>
            <a:off x="3687763" y="2081213"/>
            <a:ext cx="514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/>
              <a:t>c</a:t>
            </a:r>
            <a:r>
              <a:rPr lang="pt-PT" u="none" baseline="-25000"/>
              <a:t>out</a:t>
            </a:r>
            <a:endParaRPr lang="en-US" u="none" baseline="-25000"/>
          </a:p>
        </p:txBody>
      </p:sp>
      <p:sp>
        <p:nvSpPr>
          <p:cNvPr id="59" name="Rectangle 58"/>
          <p:cNvSpPr/>
          <p:nvPr/>
        </p:nvSpPr>
        <p:spPr bwMode="auto">
          <a:xfrm>
            <a:off x="3630613" y="3652838"/>
            <a:ext cx="1000125" cy="4286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pt-PT" i="1" u="none" dirty="0" err="1">
                <a:solidFill>
                  <a:schemeClr val="accent2">
                    <a:lumMod val="75000"/>
                  </a:schemeClr>
                </a:solidFill>
              </a:rPr>
              <a:t>mux</a:t>
            </a:r>
            <a:r>
              <a:rPr lang="pt-PT" i="1" u="none" dirty="0">
                <a:solidFill>
                  <a:schemeClr val="accent2">
                    <a:lumMod val="75000"/>
                  </a:schemeClr>
                </a:solidFill>
              </a:rPr>
              <a:t> 2:1</a:t>
            </a:r>
            <a:endParaRPr lang="en-US" i="1" u="none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6417" name="Shape 60"/>
          <p:cNvCxnSpPr>
            <a:cxnSpLocks noChangeShapeType="1"/>
            <a:stCxn id="41" idx="2"/>
            <a:endCxn id="59" idx="3"/>
          </p:cNvCxnSpPr>
          <p:nvPr/>
        </p:nvCxnSpPr>
        <p:spPr bwMode="auto">
          <a:xfrm rot="5400000">
            <a:off x="4952207" y="3045619"/>
            <a:ext cx="500062" cy="11430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418" name="TextBox 62"/>
          <p:cNvSpPr txBox="1">
            <a:spLocks noChangeArrowheads="1"/>
          </p:cNvSpPr>
          <p:nvPr/>
        </p:nvSpPr>
        <p:spPr bwMode="auto">
          <a:xfrm>
            <a:off x="3630613" y="3224213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US" u="non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419" name="TextBox 63"/>
          <p:cNvSpPr txBox="1">
            <a:spLocks noChangeArrowheads="1"/>
          </p:cNvSpPr>
          <p:nvPr/>
        </p:nvSpPr>
        <p:spPr bwMode="auto">
          <a:xfrm>
            <a:off x="4246563" y="3224213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en-US" u="none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6420" name="Straight Connector 65"/>
          <p:cNvCxnSpPr>
            <a:cxnSpLocks noChangeShapeType="1"/>
          </p:cNvCxnSpPr>
          <p:nvPr/>
        </p:nvCxnSpPr>
        <p:spPr bwMode="auto">
          <a:xfrm rot="5400000">
            <a:off x="3702050" y="3581401"/>
            <a:ext cx="1428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21" name="Straight Connector 66"/>
          <p:cNvCxnSpPr>
            <a:cxnSpLocks noChangeShapeType="1"/>
          </p:cNvCxnSpPr>
          <p:nvPr/>
        </p:nvCxnSpPr>
        <p:spPr bwMode="auto">
          <a:xfrm rot="5400000">
            <a:off x="4344987" y="3581401"/>
            <a:ext cx="1428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422" name="Oval 67"/>
          <p:cNvSpPr>
            <a:spLocks noChangeArrowheads="1"/>
          </p:cNvSpPr>
          <p:nvPr/>
        </p:nvSpPr>
        <p:spPr bwMode="auto">
          <a:xfrm>
            <a:off x="5732463" y="3816350"/>
            <a:ext cx="71437" cy="714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6423" name="Straight Arrow Connector 71"/>
          <p:cNvCxnSpPr>
            <a:cxnSpLocks noChangeShapeType="1"/>
          </p:cNvCxnSpPr>
          <p:nvPr/>
        </p:nvCxnSpPr>
        <p:spPr bwMode="auto">
          <a:xfrm>
            <a:off x="5773738" y="3867150"/>
            <a:ext cx="107156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3" name="TextBox 72"/>
          <p:cNvSpPr txBox="1"/>
          <p:nvPr/>
        </p:nvSpPr>
        <p:spPr>
          <a:xfrm>
            <a:off x="6845300" y="3652838"/>
            <a:ext cx="51276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 err="1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pt-PT" u="none" baseline="-25000" dirty="0" err="1">
                <a:solidFill>
                  <a:schemeClr val="accent2">
                    <a:lumMod val="75000"/>
                  </a:schemeClr>
                </a:solidFill>
              </a:rPr>
              <a:t>out</a:t>
            </a:r>
            <a:endParaRPr lang="en-US" u="none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6425" name="Straight Arrow Connector 75"/>
          <p:cNvCxnSpPr>
            <a:cxnSpLocks noChangeShapeType="1"/>
          </p:cNvCxnSpPr>
          <p:nvPr/>
        </p:nvCxnSpPr>
        <p:spPr bwMode="auto">
          <a:xfrm rot="5400000">
            <a:off x="3473450" y="5759450"/>
            <a:ext cx="3571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426" name="Straight Connector 76"/>
          <p:cNvCxnSpPr>
            <a:cxnSpLocks noChangeShapeType="1"/>
          </p:cNvCxnSpPr>
          <p:nvPr/>
        </p:nvCxnSpPr>
        <p:spPr bwMode="auto">
          <a:xfrm rot="5400000" flipH="1" flipV="1">
            <a:off x="3581400" y="5653088"/>
            <a:ext cx="142875" cy="142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427" name="TextBox 77"/>
          <p:cNvSpPr txBox="1">
            <a:spLocks noChangeArrowheads="1"/>
          </p:cNvSpPr>
          <p:nvPr/>
        </p:nvSpPr>
        <p:spPr bwMode="auto">
          <a:xfrm>
            <a:off x="3367088" y="558165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600" u="none"/>
              <a:t>4</a:t>
            </a:r>
            <a:endParaRPr lang="en-US" sz="1600" u="none"/>
          </a:p>
        </p:txBody>
      </p:sp>
      <p:sp>
        <p:nvSpPr>
          <p:cNvPr id="79" name="TextBox 78"/>
          <p:cNvSpPr txBox="1"/>
          <p:nvPr/>
        </p:nvSpPr>
        <p:spPr>
          <a:xfrm>
            <a:off x="3648075" y="5724525"/>
            <a:ext cx="3397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endParaRPr lang="en-US" u="non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52525" y="2071688"/>
            <a:ext cx="4191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 err="1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pt-PT" u="none" baseline="-25000" dirty="0" err="1">
                <a:solidFill>
                  <a:schemeClr val="accent2">
                    <a:lumMod val="75000"/>
                  </a:schemeClr>
                </a:solidFill>
              </a:rPr>
              <a:t>in</a:t>
            </a:r>
            <a:endParaRPr lang="en-US" u="none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81" name="Object 4"/>
          <p:cNvGraphicFramePr>
            <a:graphicFrameLocks noChangeAspect="1"/>
          </p:cNvGraphicFramePr>
          <p:nvPr/>
        </p:nvGraphicFramePr>
        <p:xfrm>
          <a:off x="5786438" y="3357563"/>
          <a:ext cx="238601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6" name="Equação" r:id="rId4" imgW="1231560" imgH="228600" progId="Equation.3">
                  <p:embed/>
                </p:oleObj>
              </mc:Choice>
              <mc:Fallback>
                <p:oleObj name="Equação" r:id="rId4" imgW="1231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3357563"/>
                        <a:ext cx="2386012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2643188" y="2928938"/>
            <a:ext cx="33813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endParaRPr lang="en-US" u="non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557713" y="2344738"/>
            <a:ext cx="30003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US" u="non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62138" y="4883150"/>
            <a:ext cx="31273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en-US" u="none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54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4532315" cy="425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Somadores BCD (cont.)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7500" y="1000125"/>
            <a:ext cx="6056313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518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5246695" cy="425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Somadores BCD em cascata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9088" y="1071563"/>
            <a:ext cx="6235700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324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5389571" cy="425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Somadores BCD comerciais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68313" y="908050"/>
            <a:ext cx="59547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74x583</a:t>
            </a:r>
            <a:r>
              <a:rPr lang="pt-PT" u="none" dirty="0">
                <a:solidFill>
                  <a:srgbClr val="000066"/>
                </a:solidFill>
              </a:rPr>
              <a:t> – </a:t>
            </a:r>
            <a:r>
              <a:rPr lang="pt-PT" u="none" dirty="0" err="1">
                <a:solidFill>
                  <a:srgbClr val="000066"/>
                </a:solidFill>
              </a:rPr>
              <a:t>somador</a:t>
            </a:r>
            <a:r>
              <a:rPr lang="pt-PT" u="none" dirty="0">
                <a:solidFill>
                  <a:srgbClr val="000066"/>
                </a:solidFill>
              </a:rPr>
              <a:t> BCD</a:t>
            </a:r>
            <a:r>
              <a:rPr lang="pt-PT" i="1" u="none" dirty="0">
                <a:solidFill>
                  <a:srgbClr val="000066"/>
                </a:solidFill>
              </a:rPr>
              <a:t> </a:t>
            </a:r>
            <a:r>
              <a:rPr lang="pt-PT" u="none" dirty="0">
                <a:solidFill>
                  <a:srgbClr val="000066"/>
                </a:solidFill>
              </a:rPr>
              <a:t>(com </a:t>
            </a:r>
            <a:r>
              <a:rPr lang="pt-PT" i="1" u="none" dirty="0" err="1">
                <a:solidFill>
                  <a:srgbClr val="000066"/>
                </a:solidFill>
              </a:rPr>
              <a:t>carry-lookahead</a:t>
            </a:r>
            <a:r>
              <a:rPr lang="pt-PT" u="none" dirty="0">
                <a:solidFill>
                  <a:srgbClr val="000066"/>
                </a:solidFill>
              </a:rPr>
              <a:t>) de 4 bits</a:t>
            </a:r>
            <a:endParaRPr lang="en-US" u="none" dirty="0">
              <a:solidFill>
                <a:srgbClr val="000066"/>
              </a:solidFill>
            </a:endParaRPr>
          </a:p>
        </p:txBody>
      </p:sp>
      <p:pic>
        <p:nvPicPr>
          <p:cNvPr id="3277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63" y="1357313"/>
            <a:ext cx="5248275" cy="491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625" y="1500188"/>
            <a:ext cx="18764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138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199312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Unidades aritméticas e lógicas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468313" y="908050"/>
            <a:ext cx="813593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0066"/>
                </a:solidFill>
              </a:rPr>
              <a:t>Uma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unidade aritmética e lógica</a:t>
            </a:r>
            <a:r>
              <a:rPr lang="pt-PT" u="none">
                <a:solidFill>
                  <a:srgbClr val="000066"/>
                </a:solidFill>
              </a:rPr>
              <a:t> (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ALU</a:t>
            </a:r>
            <a:r>
              <a:rPr lang="pt-PT" u="none">
                <a:solidFill>
                  <a:srgbClr val="A50021"/>
                </a:solidFill>
              </a:rPr>
              <a:t> –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Arithmetic and Logic Unit</a:t>
            </a:r>
            <a:r>
              <a:rPr lang="pt-PT" u="none">
                <a:solidFill>
                  <a:srgbClr val="000066"/>
                </a:solidFill>
              </a:rPr>
              <a:t>) é um dispositivo combinatório que executa qualquer operação aritmética ou lógica (de um conjunto predefinido) sobre um par de operandos de </a:t>
            </a:r>
            <a:r>
              <a:rPr lang="pt-PT" u="none">
                <a:solidFill>
                  <a:srgbClr val="A50021"/>
                </a:solidFill>
              </a:rPr>
              <a:t>b </a:t>
            </a:r>
            <a:r>
              <a:rPr lang="pt-PT" u="none">
                <a:solidFill>
                  <a:srgbClr val="000066"/>
                </a:solidFill>
              </a:rPr>
              <a:t>bits.</a:t>
            </a:r>
            <a:endParaRPr lang="en-US" u="none">
              <a:solidFill>
                <a:srgbClr val="000066"/>
              </a:solidFill>
            </a:endParaRP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468313" y="1989138"/>
            <a:ext cx="8351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>
                <a:solidFill>
                  <a:srgbClr val="000066"/>
                </a:solidFill>
              </a:rPr>
              <a:t>A operação a executar é especificada com entradas </a:t>
            </a:r>
            <a:r>
              <a:rPr lang="pt-PT" u="none">
                <a:solidFill>
                  <a:srgbClr val="000066"/>
                </a:solidFill>
              </a:rPr>
              <a:t>de </a:t>
            </a:r>
            <a:r>
              <a:rPr lang="pt-PT" u="none" smtClean="0">
                <a:solidFill>
                  <a:srgbClr val="000066"/>
                </a:solidFill>
              </a:rPr>
              <a:t>seleção </a:t>
            </a:r>
            <a:r>
              <a:rPr lang="pt-PT" u="none" dirty="0">
                <a:solidFill>
                  <a:srgbClr val="000066"/>
                </a:solidFill>
              </a:rPr>
              <a:t>de função.</a:t>
            </a:r>
            <a:endParaRPr lang="en-US" u="none" dirty="0">
              <a:solidFill>
                <a:srgbClr val="000066"/>
              </a:solidFill>
            </a:endParaRPr>
          </a:p>
        </p:txBody>
      </p:sp>
      <p:pic>
        <p:nvPicPr>
          <p:cNvPr id="1802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750" y="2852738"/>
            <a:ext cx="164623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0232" name="Object 8"/>
          <p:cNvGraphicFramePr>
            <a:graphicFrameLocks noChangeAspect="1"/>
          </p:cNvGraphicFramePr>
          <p:nvPr/>
        </p:nvGraphicFramePr>
        <p:xfrm>
          <a:off x="2611438" y="2565400"/>
          <a:ext cx="5273675" cy="371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0" name="Document" r:id="rId5" imgW="6211080" imgH="4258440" progId="Word.Document.8">
                  <p:embed/>
                </p:oleObj>
              </mc:Choice>
              <mc:Fallback>
                <p:oleObj name="Document" r:id="rId5" imgW="6211080" imgH="4258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797" b="3297"/>
                      <a:stretch>
                        <a:fillRect/>
                      </a:stretch>
                    </p:blipFill>
                    <p:spPr bwMode="auto">
                      <a:xfrm>
                        <a:off x="2611438" y="2565400"/>
                        <a:ext cx="5273675" cy="3713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390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/>
      <p:bldP spid="1802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WordArt 2"/>
          <p:cNvSpPr>
            <a:spLocks noChangeArrowheads="1" noChangeShapeType="1" noTextEdit="1"/>
          </p:cNvSpPr>
          <p:nvPr/>
        </p:nvSpPr>
        <p:spPr bwMode="auto">
          <a:xfrm>
            <a:off x="468312" y="188913"/>
            <a:ext cx="6839991" cy="4619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Representação de números negativos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68313" y="899899"/>
            <a:ext cx="8372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>
                <a:solidFill>
                  <a:srgbClr val="003366"/>
                </a:solidFill>
              </a:rPr>
              <a:t>Represente </a:t>
            </a:r>
            <a:r>
              <a:rPr lang="pt-PT" u="none" dirty="0" smtClean="0">
                <a:solidFill>
                  <a:srgbClr val="003366"/>
                </a:solidFill>
              </a:rPr>
              <a:t>o número -17</a:t>
            </a:r>
            <a:r>
              <a:rPr lang="pt-PT" u="none" baseline="-25000" dirty="0" smtClean="0">
                <a:solidFill>
                  <a:srgbClr val="003366"/>
                </a:solidFill>
              </a:rPr>
              <a:t>10</a:t>
            </a:r>
            <a:r>
              <a:rPr lang="pt-PT" u="none" dirty="0" smtClean="0">
                <a:solidFill>
                  <a:srgbClr val="003366"/>
                </a:solidFill>
              </a:rPr>
              <a:t> em </a:t>
            </a:r>
            <a:r>
              <a:rPr lang="pt-PT" u="none" dirty="0">
                <a:solidFill>
                  <a:srgbClr val="A50021"/>
                </a:solidFill>
              </a:rPr>
              <a:t>sinal e módulo</a:t>
            </a:r>
            <a:r>
              <a:rPr lang="pt-PT" u="none" dirty="0">
                <a:solidFill>
                  <a:srgbClr val="003366"/>
                </a:solidFill>
              </a:rPr>
              <a:t>, </a:t>
            </a:r>
            <a:r>
              <a:rPr lang="pt-PT" u="none" dirty="0">
                <a:solidFill>
                  <a:srgbClr val="A50021"/>
                </a:solidFill>
              </a:rPr>
              <a:t>complemento para 1</a:t>
            </a:r>
            <a:r>
              <a:rPr lang="pt-PT" u="none" dirty="0">
                <a:solidFill>
                  <a:srgbClr val="003366"/>
                </a:solidFill>
              </a:rPr>
              <a:t> e </a:t>
            </a:r>
            <a:r>
              <a:rPr lang="pt-PT" u="none" dirty="0">
                <a:solidFill>
                  <a:srgbClr val="A50021"/>
                </a:solidFill>
              </a:rPr>
              <a:t>complemento para 2</a:t>
            </a:r>
            <a:r>
              <a:rPr lang="pt-PT" u="none" dirty="0">
                <a:solidFill>
                  <a:srgbClr val="003366"/>
                </a:solidFill>
              </a:rPr>
              <a:t> com 8 </a:t>
            </a:r>
            <a:r>
              <a:rPr lang="pt-PT" u="none" dirty="0" smtClean="0">
                <a:solidFill>
                  <a:srgbClr val="003366"/>
                </a:solidFill>
              </a:rPr>
              <a:t>bits.</a:t>
            </a:r>
            <a:endParaRPr lang="en-US" u="none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3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991475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Multiplicação de números sem sinal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447675" y="928688"/>
            <a:ext cx="8372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3366"/>
                </a:solidFill>
              </a:rPr>
              <a:t>Os processos de multiplicação no sistema binário obedecem às mesmas regras básicas existentes no sistema decimal.</a:t>
            </a: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611188" y="1773238"/>
            <a:ext cx="1138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graphicFrame>
        <p:nvGraphicFramePr>
          <p:cNvPr id="181254" name="Object 6"/>
          <p:cNvGraphicFramePr>
            <a:graphicFrameLocks noChangeAspect="1"/>
          </p:cNvGraphicFramePr>
          <p:nvPr/>
        </p:nvGraphicFramePr>
        <p:xfrm>
          <a:off x="2700338" y="2876550"/>
          <a:ext cx="2914650" cy="278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4" name="Document" r:id="rId4" imgW="5642640" imgH="1951560" progId="Word.Document.8">
                  <p:embed/>
                </p:oleObj>
              </mc:Choice>
              <mc:Fallback>
                <p:oleObj name="Document" r:id="rId4" imgW="5642640" imgH="1951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63800"/>
                      <a:stretch>
                        <a:fillRect/>
                      </a:stretch>
                    </p:blipFill>
                    <p:spPr bwMode="auto">
                      <a:xfrm>
                        <a:off x="2700338" y="2876550"/>
                        <a:ext cx="2914650" cy="2786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5" name="Text Box 7"/>
          <p:cNvSpPr txBox="1">
            <a:spLocks noChangeArrowheads="1"/>
          </p:cNvSpPr>
          <p:nvPr/>
        </p:nvSpPr>
        <p:spPr bwMode="auto">
          <a:xfrm>
            <a:off x="4140200" y="2125663"/>
            <a:ext cx="1566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12 </a:t>
            </a:r>
            <a:r>
              <a:rPr lang="pt-PT" u="none">
                <a:latin typeface="Comic Sans MS" pitchFamily="66" charset="0"/>
                <a:sym typeface="Symbol" pitchFamily="18" charset="2"/>
              </a:rPr>
              <a:t> </a:t>
            </a:r>
            <a:r>
              <a:rPr lang="pt-PT" u="none">
                <a:latin typeface="Comic Sans MS" pitchFamily="66" charset="0"/>
              </a:rPr>
              <a:t>13 = 156</a:t>
            </a:r>
            <a:endParaRPr lang="en-US" u="none">
              <a:latin typeface="Comic Sans MS" pitchFamily="66" charset="0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795963" y="3646488"/>
            <a:ext cx="1585912" cy="1223962"/>
            <a:chOff x="3197" y="2115"/>
            <a:chExt cx="999" cy="771"/>
          </a:xfrm>
        </p:grpSpPr>
        <p:sp>
          <p:nvSpPr>
            <p:cNvPr id="18447" name="Text Box 17"/>
            <p:cNvSpPr txBox="1">
              <a:spLocks noChangeArrowheads="1"/>
            </p:cNvSpPr>
            <p:nvPr/>
          </p:nvSpPr>
          <p:spPr bwMode="auto">
            <a:xfrm>
              <a:off x="3379" y="2300"/>
              <a:ext cx="81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produtos parciais</a:t>
              </a:r>
              <a:endParaRPr lang="en-US" u="none">
                <a:solidFill>
                  <a:srgbClr val="000066"/>
                </a:solidFill>
              </a:endParaRPr>
            </a:p>
          </p:txBody>
        </p:sp>
        <p:sp>
          <p:nvSpPr>
            <p:cNvPr id="18448" name="AutoShape 18"/>
            <p:cNvSpPr>
              <a:spLocks/>
            </p:cNvSpPr>
            <p:nvPr/>
          </p:nvSpPr>
          <p:spPr bwMode="auto">
            <a:xfrm>
              <a:off x="3197" y="2115"/>
              <a:ext cx="91" cy="771"/>
            </a:xfrm>
            <a:prstGeom prst="rightBrace">
              <a:avLst>
                <a:gd name="adj1" fmla="val 70604"/>
                <a:gd name="adj2" fmla="val 50000"/>
              </a:avLst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000066"/>
                </a:solidFill>
              </a:endParaRP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508625" y="2852738"/>
            <a:ext cx="2093913" cy="366712"/>
            <a:chOff x="3016" y="1615"/>
            <a:chExt cx="1319" cy="231"/>
          </a:xfrm>
        </p:grpSpPr>
        <p:sp>
          <p:nvSpPr>
            <p:cNvPr id="18445" name="Text Box 15"/>
            <p:cNvSpPr txBox="1">
              <a:spLocks noChangeArrowheads="1"/>
            </p:cNvSpPr>
            <p:nvPr/>
          </p:nvSpPr>
          <p:spPr bwMode="auto">
            <a:xfrm>
              <a:off x="3379" y="1615"/>
              <a:ext cx="9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multiplicando</a:t>
              </a:r>
              <a:endParaRPr lang="en-US" u="none">
                <a:solidFill>
                  <a:srgbClr val="000066"/>
                </a:solidFill>
              </a:endParaRPr>
            </a:p>
          </p:txBody>
        </p:sp>
        <p:sp>
          <p:nvSpPr>
            <p:cNvPr id="18446" name="Line 19"/>
            <p:cNvSpPr>
              <a:spLocks noChangeShapeType="1"/>
            </p:cNvSpPr>
            <p:nvPr/>
          </p:nvSpPr>
          <p:spPr bwMode="auto">
            <a:xfrm flipH="1">
              <a:off x="3016" y="1738"/>
              <a:ext cx="363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508625" y="3184525"/>
            <a:ext cx="2043113" cy="366713"/>
            <a:chOff x="3016" y="1824"/>
            <a:chExt cx="1287" cy="231"/>
          </a:xfrm>
        </p:grpSpPr>
        <p:sp>
          <p:nvSpPr>
            <p:cNvPr id="18443" name="Text Box 16"/>
            <p:cNvSpPr txBox="1">
              <a:spLocks noChangeArrowheads="1"/>
            </p:cNvSpPr>
            <p:nvPr/>
          </p:nvSpPr>
          <p:spPr bwMode="auto">
            <a:xfrm>
              <a:off x="3379" y="1824"/>
              <a:ext cx="9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multiplicador</a:t>
              </a:r>
              <a:endParaRPr lang="en-US" u="none">
                <a:solidFill>
                  <a:srgbClr val="000066"/>
                </a:solidFill>
              </a:endParaRPr>
            </a:p>
          </p:txBody>
        </p:sp>
        <p:sp>
          <p:nvSpPr>
            <p:cNvPr id="18444" name="Line 20"/>
            <p:cNvSpPr>
              <a:spLocks noChangeShapeType="1"/>
            </p:cNvSpPr>
            <p:nvPr/>
          </p:nvSpPr>
          <p:spPr bwMode="auto">
            <a:xfrm flipH="1">
              <a:off x="3016" y="1944"/>
              <a:ext cx="363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404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/>
      <p:bldP spid="181253" grpId="0"/>
      <p:bldP spid="1812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313" name="Object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843213" y="1260475"/>
          <a:ext cx="6300787" cy="472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2" name="Presentation" r:id="rId4" imgW="4571851" imgH="3429131" progId="PowerPoint.Show.8">
                  <p:embed/>
                </p:oleObj>
              </mc:Choice>
              <mc:Fallback>
                <p:oleObj name="Presentation" r:id="rId4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260475"/>
                        <a:ext cx="6300787" cy="472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2" name="Object 16"/>
          <p:cNvGraphicFramePr>
            <a:graphicFrameLocks noChangeAspect="1"/>
          </p:cNvGraphicFramePr>
          <p:nvPr/>
        </p:nvGraphicFramePr>
        <p:xfrm>
          <a:off x="322263" y="1000125"/>
          <a:ext cx="5402262" cy="214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3" name="Document" r:id="rId6" imgW="5642640" imgH="1951200" progId="Word.Document.8">
                  <p:embed/>
                </p:oleObj>
              </mc:Choice>
              <mc:Fallback>
                <p:oleObj name="Document" r:id="rId6" imgW="5642640" imgH="1951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2759"/>
                      <a:stretch>
                        <a:fillRect/>
                      </a:stretch>
                    </p:blipFill>
                    <p:spPr bwMode="auto">
                      <a:xfrm>
                        <a:off x="322263" y="1000125"/>
                        <a:ext cx="5402262" cy="214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4" name="Object 18"/>
          <p:cNvGraphicFramePr>
            <a:graphicFrameLocks noChangeAspect="1"/>
          </p:cNvGraphicFramePr>
          <p:nvPr/>
        </p:nvGraphicFramePr>
        <p:xfrm>
          <a:off x="827088" y="3068638"/>
          <a:ext cx="230505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4" name="Document" r:id="rId8" imgW="5642640" imgH="1951560" progId="Word.Document.8">
                  <p:embed/>
                </p:oleObj>
              </mc:Choice>
              <mc:Fallback>
                <p:oleObj name="Document" r:id="rId8" imgW="5642640" imgH="1951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63800"/>
                      <a:stretch>
                        <a:fillRect/>
                      </a:stretch>
                    </p:blipFill>
                    <p:spPr bwMode="auto">
                      <a:xfrm>
                        <a:off x="827088" y="3068638"/>
                        <a:ext cx="2305050" cy="220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15" name="Text Box 19"/>
          <p:cNvSpPr txBox="1">
            <a:spLocks noChangeArrowheads="1"/>
          </p:cNvSpPr>
          <p:nvPr/>
        </p:nvSpPr>
        <p:spPr bwMode="auto">
          <a:xfrm>
            <a:off x="735013" y="5389563"/>
            <a:ext cx="163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000066"/>
                </a:solidFill>
              </a:rPr>
              <a:t>16 </a:t>
            </a:r>
            <a:r>
              <a:rPr lang="pt-PT" u="none">
                <a:solidFill>
                  <a:srgbClr val="000066"/>
                </a:solidFill>
                <a:sym typeface="Symbol" pitchFamily="18" charset="2"/>
              </a:rPr>
              <a:t> AND-2</a:t>
            </a:r>
          </a:p>
          <a:p>
            <a:r>
              <a:rPr lang="pt-PT" u="none">
                <a:solidFill>
                  <a:srgbClr val="000066"/>
                </a:solidFill>
                <a:sym typeface="Symbol" pitchFamily="18" charset="2"/>
              </a:rPr>
              <a:t>12 somadores</a:t>
            </a:r>
          </a:p>
        </p:txBody>
      </p:sp>
      <p:sp>
        <p:nvSpPr>
          <p:cNvPr id="183316" name="WordArt 20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6983412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Multiplicadores combinatórios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603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8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3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8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991475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Multiplicação de números com sinal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447675" y="928688"/>
            <a:ext cx="8372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Na multiplicação com sinal deve-se a cada passo fazer a extensão do sinal.</a:t>
            </a:r>
          </a:p>
          <a:p>
            <a:r>
              <a:rPr lang="pt-PT" u="none" dirty="0" smtClean="0">
                <a:solidFill>
                  <a:srgbClr val="003366"/>
                </a:solidFill>
              </a:rPr>
              <a:t>Se o multiplicador for negativo, a última cópia do multiplicando deve ser negada.</a:t>
            </a:r>
            <a:endParaRPr lang="pt-PT" u="none" dirty="0">
              <a:solidFill>
                <a:srgbClr val="003366"/>
              </a:solidFill>
            </a:endParaRP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611188" y="1773238"/>
            <a:ext cx="12602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 u="none" dirty="0">
              <a:solidFill>
                <a:srgbClr val="A50021"/>
              </a:solidFill>
              <a:latin typeface="Comic Sans MS" pitchFamily="66" charset="0"/>
            </a:endParaRPr>
          </a:p>
        </p:txBody>
      </p:sp>
      <p:graphicFrame>
        <p:nvGraphicFramePr>
          <p:cNvPr id="181254" name="Object 6"/>
          <p:cNvGraphicFramePr>
            <a:graphicFrameLocks noChangeAspect="1"/>
          </p:cNvGraphicFramePr>
          <p:nvPr/>
        </p:nvGraphicFramePr>
        <p:xfrm>
          <a:off x="1652051" y="2583935"/>
          <a:ext cx="2415893" cy="3509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4" name="Document" r:id="rId4" imgW="5642640" imgH="2961720" progId="Word.Document.8">
                  <p:embed/>
                </p:oleObj>
              </mc:Choice>
              <mc:Fallback>
                <p:oleObj name="Document" r:id="rId4" imgW="5642640" imgH="2961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63800"/>
                      <a:stretch>
                        <a:fillRect/>
                      </a:stretch>
                    </p:blipFill>
                    <p:spPr bwMode="auto">
                      <a:xfrm>
                        <a:off x="1652051" y="2583935"/>
                        <a:ext cx="2415893" cy="35093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5" name="Text Box 7"/>
          <p:cNvSpPr txBox="1">
            <a:spLocks noChangeArrowheads="1"/>
          </p:cNvSpPr>
          <p:nvPr/>
        </p:nvSpPr>
        <p:spPr bwMode="auto">
          <a:xfrm>
            <a:off x="2604527" y="2142595"/>
            <a:ext cx="14237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latin typeface="Comic Sans MS" pitchFamily="66" charset="0"/>
              </a:rPr>
              <a:t>-5 </a:t>
            </a:r>
            <a:r>
              <a:rPr lang="pt-PT" u="none" dirty="0">
                <a:latin typeface="Comic Sans MS" pitchFamily="66" charset="0"/>
                <a:sym typeface="Symbol" pitchFamily="18" charset="2"/>
              </a:rPr>
              <a:t> </a:t>
            </a:r>
            <a:r>
              <a:rPr lang="pt-PT" u="none" dirty="0" smtClean="0">
                <a:latin typeface="Comic Sans MS" pitchFamily="66" charset="0"/>
              </a:rPr>
              <a:t>3 </a:t>
            </a:r>
            <a:r>
              <a:rPr lang="pt-PT" u="none" dirty="0">
                <a:latin typeface="Comic Sans MS" pitchFamily="66" charset="0"/>
              </a:rPr>
              <a:t>= </a:t>
            </a:r>
            <a:r>
              <a:rPr lang="pt-PT" u="none" dirty="0" smtClean="0">
                <a:latin typeface="Comic Sans MS" pitchFamily="66" charset="0"/>
              </a:rPr>
              <a:t>-15</a:t>
            </a:r>
            <a:endParaRPr lang="en-US" u="none" dirty="0">
              <a:latin typeface="Comic Sans MS" pitchFamily="66" charset="0"/>
            </a:endParaRPr>
          </a:p>
        </p:txBody>
      </p:sp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5037138" y="2584450"/>
          <a:ext cx="2414587" cy="350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5" name="Document" r:id="rId6" imgW="5642640" imgH="2962440" progId="Word.Document.8">
                  <p:embed/>
                </p:oleObj>
              </mc:Choice>
              <mc:Fallback>
                <p:oleObj name="Document" r:id="rId6" imgW="5642640" imgH="2962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63800"/>
                      <a:stretch>
                        <a:fillRect/>
                      </a:stretch>
                    </p:blipFill>
                    <p:spPr bwMode="auto">
                      <a:xfrm>
                        <a:off x="5037138" y="2584450"/>
                        <a:ext cx="2414587" cy="350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5988903" y="2142595"/>
            <a:ext cx="15199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latin typeface="Comic Sans MS" pitchFamily="66" charset="0"/>
              </a:rPr>
              <a:t>-5 </a:t>
            </a:r>
            <a:r>
              <a:rPr lang="pt-PT" u="none" dirty="0">
                <a:latin typeface="Comic Sans MS" pitchFamily="66" charset="0"/>
                <a:sym typeface="Symbol" pitchFamily="18" charset="2"/>
              </a:rPr>
              <a:t> </a:t>
            </a:r>
            <a:r>
              <a:rPr lang="pt-PT" u="none" dirty="0" smtClean="0">
                <a:latin typeface="Comic Sans MS" pitchFamily="66" charset="0"/>
                <a:sym typeface="Symbol" pitchFamily="18" charset="2"/>
              </a:rPr>
              <a:t>-</a:t>
            </a:r>
            <a:r>
              <a:rPr lang="pt-PT" u="none" dirty="0" smtClean="0">
                <a:latin typeface="Comic Sans MS" pitchFamily="66" charset="0"/>
              </a:rPr>
              <a:t>3 </a:t>
            </a:r>
            <a:r>
              <a:rPr lang="pt-PT" u="none" dirty="0">
                <a:latin typeface="Comic Sans MS" pitchFamily="66" charset="0"/>
              </a:rPr>
              <a:t>= </a:t>
            </a:r>
            <a:r>
              <a:rPr lang="pt-PT" u="none" dirty="0" smtClean="0">
                <a:latin typeface="Comic Sans MS" pitchFamily="66" charset="0"/>
              </a:rPr>
              <a:t>+15</a:t>
            </a:r>
            <a:endParaRPr lang="en-US" u="none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0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/>
      <p:bldP spid="181253" grpId="0"/>
      <p:bldP spid="181255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3598862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Exercícios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468313" y="909092"/>
            <a:ext cx="8372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Calcule o resultado das operações seguintes em complemento para 2 com 4 bits de representação: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276600" y="1691516"/>
            <a:ext cx="2858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/>
              <a:t>5 × (-6)</a:t>
            </a:r>
            <a:r>
              <a:rPr lang="pt-PT" u="none" dirty="0"/>
              <a:t>		</a:t>
            </a:r>
            <a:r>
              <a:rPr lang="pt-PT" u="none" dirty="0" smtClean="0"/>
              <a:t>-7 </a:t>
            </a:r>
            <a:r>
              <a:rPr lang="pt-PT" u="none" smtClean="0"/>
              <a:t>× (-8)</a:t>
            </a:r>
            <a:endParaRPr lang="en-US" u="none" baseline="-25000" dirty="0"/>
          </a:p>
        </p:txBody>
      </p:sp>
    </p:spTree>
    <p:extLst>
      <p:ext uri="{BB962C8B-B14F-4D97-AF65-F5344CB8AC3E}">
        <p14:creationId xmlns:p14="http://schemas.microsoft.com/office/powerpoint/2010/main" val="40686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WordArt 2"/>
          <p:cNvSpPr>
            <a:spLocks noChangeArrowheads="1" noChangeShapeType="1" noTextEdit="1"/>
          </p:cNvSpPr>
          <p:nvPr/>
        </p:nvSpPr>
        <p:spPr bwMode="auto">
          <a:xfrm>
            <a:off x="467544" y="260350"/>
            <a:ext cx="4464496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Exercícios (cont.)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468313" y="909092"/>
            <a:ext cx="8372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Projete um circuito que calcule 2</a:t>
            </a:r>
            <a:r>
              <a:rPr lang="pt-PT" u="none" baseline="30000" dirty="0" smtClean="0">
                <a:solidFill>
                  <a:srgbClr val="003366"/>
                </a:solidFill>
              </a:rPr>
              <a:t>n</a:t>
            </a:r>
            <a:r>
              <a:rPr lang="pt-PT" u="none" dirty="0" smtClean="0">
                <a:solidFill>
                  <a:srgbClr val="003366"/>
                </a:solidFill>
              </a:rPr>
              <a:t>, onde n=0,1,...,7, usando apenas um dos blocos combinatórios que conhece.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67544" y="2621811"/>
            <a:ext cx="837247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Projete um circuito que calcule números de Mersenne (M</a:t>
            </a:r>
            <a:r>
              <a:rPr lang="pt-PT" u="none" baseline="-25000" dirty="0" smtClean="0">
                <a:solidFill>
                  <a:srgbClr val="003366"/>
                </a:solidFill>
              </a:rPr>
              <a:t>n</a:t>
            </a:r>
            <a:r>
              <a:rPr lang="pt-PT" u="none" dirty="0" smtClean="0">
                <a:solidFill>
                  <a:srgbClr val="003366"/>
                </a:solidFill>
              </a:rPr>
              <a:t>=2</a:t>
            </a:r>
            <a:r>
              <a:rPr lang="pt-PT" u="none" baseline="30000" dirty="0" smtClean="0">
                <a:solidFill>
                  <a:srgbClr val="003366"/>
                </a:solidFill>
              </a:rPr>
              <a:t>n</a:t>
            </a:r>
            <a:r>
              <a:rPr lang="pt-PT" u="none" dirty="0" smtClean="0">
                <a:solidFill>
                  <a:srgbClr val="003366"/>
                </a:solidFill>
              </a:rPr>
              <a:t>-1), onde n=0,1,...,7, usando o circuito da alínea anterior e somadores </a:t>
            </a:r>
            <a:r>
              <a:rPr lang="pt-PT" i="1" u="none" dirty="0" smtClean="0">
                <a:solidFill>
                  <a:srgbClr val="003366"/>
                </a:solidFill>
              </a:rPr>
              <a:t>ripple-carry </a:t>
            </a:r>
            <a:r>
              <a:rPr lang="pt-PT" u="none" dirty="0" smtClean="0">
                <a:solidFill>
                  <a:srgbClr val="003366"/>
                </a:solidFill>
              </a:rPr>
              <a:t>de 4 bits.</a:t>
            </a:r>
          </a:p>
          <a:p>
            <a:endParaRPr lang="pt-PT" u="none" dirty="0">
              <a:solidFill>
                <a:srgbClr val="003366"/>
              </a:solidFill>
            </a:endParaRPr>
          </a:p>
          <a:p>
            <a:r>
              <a:rPr lang="pt-BR" u="none" dirty="0">
                <a:solidFill>
                  <a:srgbClr val="003366"/>
                </a:solidFill>
              </a:rPr>
              <a:t>Seja 20 ns o tempo de atraso do bloco da alínea anterior. Se a geração de cada bit de soma implicar um atraso de 5 ns apresente uma estimativa para o tempo</a:t>
            </a:r>
          </a:p>
          <a:p>
            <a:r>
              <a:rPr lang="pt-BR" u="none" dirty="0">
                <a:solidFill>
                  <a:srgbClr val="003366"/>
                </a:solidFill>
              </a:rPr>
              <a:t>total para produzir o resultado M</a:t>
            </a:r>
            <a:r>
              <a:rPr lang="pt-BR" u="none" baseline="-25000" dirty="0">
                <a:solidFill>
                  <a:srgbClr val="003366"/>
                </a:solidFill>
              </a:rPr>
              <a:t>n</a:t>
            </a:r>
            <a:r>
              <a:rPr lang="pt-BR" u="none" dirty="0">
                <a:solidFill>
                  <a:srgbClr val="003366"/>
                </a:solidFill>
              </a:rPr>
              <a:t>.</a:t>
            </a:r>
            <a:endParaRPr lang="pt-PT" u="none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82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WordArt 2"/>
          <p:cNvSpPr>
            <a:spLocks noChangeArrowheads="1" noChangeShapeType="1" noTextEdit="1"/>
          </p:cNvSpPr>
          <p:nvPr/>
        </p:nvSpPr>
        <p:spPr bwMode="auto">
          <a:xfrm>
            <a:off x="468313" y="196850"/>
            <a:ext cx="4462735" cy="488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Adição de 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números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468313" y="908050"/>
            <a:ext cx="83724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rgbClr val="003366"/>
                </a:solidFill>
              </a:rPr>
              <a:t>É bastante difícil construir um circuito digital que some dois números representados em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sinal e módulo</a:t>
            </a:r>
            <a:r>
              <a:rPr lang="pt-PT" u="none" dirty="0">
                <a:solidFill>
                  <a:srgbClr val="003366"/>
                </a:solidFill>
              </a:rPr>
              <a:t> dado que é necessário comparar as magnitudes dos operandos para determinar o sinal do resultado.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468313" y="1916832"/>
            <a:ext cx="792003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>
                <a:solidFill>
                  <a:srgbClr val="003366"/>
                </a:solidFill>
              </a:rPr>
              <a:t>Números em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complemento para 1 </a:t>
            </a:r>
            <a:r>
              <a:rPr lang="pt-PT" u="none" dirty="0">
                <a:solidFill>
                  <a:srgbClr val="003366"/>
                </a:solidFill>
              </a:rPr>
              <a:t>podem ser adicionados aplicando regras habituais de adição binária. Transportes para além do bit mais significativo devem ser somados ao resultado (para evitar que o zero seja contado duas vezes). 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468387" y="4365104"/>
            <a:ext cx="792003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i="1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Overflow</a:t>
            </a:r>
            <a:r>
              <a:rPr lang="pt-PT" u="none" dirty="0">
                <a:solidFill>
                  <a:srgbClr val="003366"/>
                </a:solidFill>
              </a:rPr>
              <a:t> ocorre se a soma de dois números positivos produzir um resultado negativo, ou se a soma de dois números negativos produzir um resultado positivo. 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519236" y="5445224"/>
            <a:ext cx="84452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PT" u="none" smtClean="0">
                <a:solidFill>
                  <a:srgbClr val="003366"/>
                </a:solidFill>
              </a:rPr>
              <a:t>Em complemento para 2 </a:t>
            </a:r>
            <a:r>
              <a:rPr lang="pt-PT" i="1" u="none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overflow</a:t>
            </a:r>
            <a:r>
              <a:rPr lang="pt-PT" u="none" smtClean="0">
                <a:solidFill>
                  <a:srgbClr val="003366"/>
                </a:solidFill>
              </a:rPr>
              <a:t> </a:t>
            </a:r>
            <a:r>
              <a:rPr lang="pt-PT" u="none" dirty="0">
                <a:solidFill>
                  <a:srgbClr val="003366"/>
                </a:solidFill>
              </a:rPr>
              <a:t>ocorre se no bit mais significativo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pt-PT" u="none" baseline="-25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 c</a:t>
            </a:r>
            <a:r>
              <a:rPr lang="pt-PT" u="none" baseline="-25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out</a:t>
            </a:r>
            <a:r>
              <a:rPr lang="pt-PT" u="none" dirty="0">
                <a:solidFill>
                  <a:srgbClr val="003366"/>
                </a:solidFill>
              </a:rPr>
              <a:t>. 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468313" y="3212976"/>
            <a:ext cx="792003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>
                <a:solidFill>
                  <a:srgbClr val="003366"/>
                </a:solidFill>
              </a:rPr>
              <a:t>Números em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complemento para 2 </a:t>
            </a:r>
            <a:r>
              <a:rPr lang="pt-PT" u="none" dirty="0">
                <a:solidFill>
                  <a:srgbClr val="003366"/>
                </a:solidFill>
              </a:rPr>
              <a:t>podem ser adicionados aplicando regras habituais de adição binária ignorando transportes para além do bit mais significativo. </a:t>
            </a:r>
            <a:endParaRPr lang="en-US" u="none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18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/>
      <p:bldP spid="28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8424862" cy="4619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Subtração </a:t>
            </a:r>
            <a:r>
              <a:rPr lang="pt-PT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de números em complemento para 2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682625" y="1916113"/>
            <a:ext cx="1249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468313" y="758825"/>
            <a:ext cx="79200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3366"/>
                </a:solidFill>
              </a:rPr>
              <a:t>Números em complemento para 2 podem ser subtraídos complementando o segundo operando e realizando a operação de soma: </a:t>
            </a:r>
            <a:endParaRPr lang="en-US" u="none">
              <a:solidFill>
                <a:srgbClr val="003366"/>
              </a:solidFill>
            </a:endParaRPr>
          </a:p>
        </p:txBody>
      </p:sp>
      <p:graphicFrame>
        <p:nvGraphicFramePr>
          <p:cNvPr id="168965" name="Object 5"/>
          <p:cNvGraphicFramePr>
            <a:graphicFrameLocks noChangeAspect="1"/>
          </p:cNvGraphicFramePr>
          <p:nvPr/>
        </p:nvGraphicFramePr>
        <p:xfrm>
          <a:off x="3133725" y="2351088"/>
          <a:ext cx="1582738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8" name="Document" r:id="rId4" imgW="5642640" imgH="1225440" progId="Word.Document.8">
                  <p:embed/>
                </p:oleObj>
              </mc:Choice>
              <mc:Fallback>
                <p:oleObj name="Document" r:id="rId4" imgW="5642640" imgH="1225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732"/>
                      <a:stretch>
                        <a:fillRect/>
                      </a:stretch>
                    </p:blipFill>
                    <p:spPr bwMode="auto">
                      <a:xfrm>
                        <a:off x="3133725" y="2351088"/>
                        <a:ext cx="1582738" cy="147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6" name="Text Box 6"/>
          <p:cNvSpPr txBox="1">
            <a:spLocks noChangeArrowheads="1"/>
          </p:cNvSpPr>
          <p:nvPr/>
        </p:nvSpPr>
        <p:spPr bwMode="auto">
          <a:xfrm>
            <a:off x="3111500" y="1916113"/>
            <a:ext cx="1914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2-3 = 2+(-3) = -1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168971" name="Object 11"/>
          <p:cNvGraphicFramePr>
            <a:graphicFrameLocks noChangeAspect="1"/>
          </p:cNvGraphicFramePr>
          <p:nvPr/>
        </p:nvGraphicFramePr>
        <p:xfrm>
          <a:off x="6156325" y="2349500"/>
          <a:ext cx="158115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9" name="Document" r:id="rId6" imgW="5642640" imgH="1225440" progId="Word.Document.8">
                  <p:embed/>
                </p:oleObj>
              </mc:Choice>
              <mc:Fallback>
                <p:oleObj name="Document" r:id="rId6" imgW="5642640" imgH="1225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752" b="14688"/>
                      <a:stretch>
                        <a:fillRect/>
                      </a:stretch>
                    </p:blipFill>
                    <p:spPr bwMode="auto">
                      <a:xfrm>
                        <a:off x="6156325" y="2349500"/>
                        <a:ext cx="1581150" cy="1260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2" name="Text Box 12"/>
          <p:cNvSpPr txBox="1">
            <a:spLocks noChangeArrowheads="1"/>
          </p:cNvSpPr>
          <p:nvPr/>
        </p:nvSpPr>
        <p:spPr bwMode="auto">
          <a:xfrm>
            <a:off x="5867400" y="1916113"/>
            <a:ext cx="2351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-5 – 6 = -5+(-6) = -11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168973" name="Object 13"/>
          <p:cNvGraphicFramePr>
            <a:graphicFrameLocks noChangeAspect="1"/>
          </p:cNvGraphicFramePr>
          <p:nvPr/>
        </p:nvGraphicFramePr>
        <p:xfrm>
          <a:off x="250825" y="2492375"/>
          <a:ext cx="2397125" cy="345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0" name="Document" r:id="rId8" imgW="6211080" imgH="4067280" progId="Word.Document.8">
                  <p:embed/>
                </p:oleObj>
              </mc:Choice>
              <mc:Fallback>
                <p:oleObj name="Document" r:id="rId8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49266" b="26553"/>
                      <a:stretch>
                        <a:fillRect/>
                      </a:stretch>
                    </p:blipFill>
                    <p:spPr bwMode="auto">
                      <a:xfrm>
                        <a:off x="250825" y="2492375"/>
                        <a:ext cx="2397125" cy="345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4" name="Text Box 14"/>
          <p:cNvSpPr txBox="1">
            <a:spLocks noChangeArrowheads="1"/>
          </p:cNvSpPr>
          <p:nvPr/>
        </p:nvSpPr>
        <p:spPr bwMode="auto">
          <a:xfrm>
            <a:off x="3327400" y="1431925"/>
            <a:ext cx="179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– B = A + (-B)</a:t>
            </a:r>
            <a:endParaRPr lang="en-US" u="none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946900" y="3609975"/>
            <a:ext cx="1728788" cy="401638"/>
            <a:chOff x="4376" y="2274"/>
            <a:chExt cx="1089" cy="253"/>
          </a:xfrm>
        </p:grpSpPr>
        <p:sp>
          <p:nvSpPr>
            <p:cNvPr id="8206" name="Text Box 15"/>
            <p:cNvSpPr txBox="1">
              <a:spLocks noChangeArrowheads="1"/>
            </p:cNvSpPr>
            <p:nvPr/>
          </p:nvSpPr>
          <p:spPr bwMode="auto">
            <a:xfrm>
              <a:off x="4813" y="2296"/>
              <a:ext cx="6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i="1" u="none">
                  <a:solidFill>
                    <a:srgbClr val="000066"/>
                  </a:solidFill>
                </a:rPr>
                <a:t>overflow</a:t>
              </a:r>
              <a:endParaRPr lang="en-US" i="1" u="none">
                <a:solidFill>
                  <a:srgbClr val="000066"/>
                </a:solidFill>
              </a:endParaRPr>
            </a:p>
          </p:txBody>
        </p:sp>
        <p:cxnSp>
          <p:nvCxnSpPr>
            <p:cNvPr id="8207" name="AutoShape 16"/>
            <p:cNvCxnSpPr>
              <a:cxnSpLocks noChangeShapeType="1"/>
              <a:stCxn id="8206" idx="1"/>
            </p:cNvCxnSpPr>
            <p:nvPr/>
          </p:nvCxnSpPr>
          <p:spPr bwMode="auto">
            <a:xfrm rot="10800000">
              <a:off x="4376" y="2274"/>
              <a:ext cx="437" cy="138"/>
            </a:xfrm>
            <a:prstGeom prst="curvedConnector2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</p:spPr>
        </p:cxnSp>
      </p:grpSp>
      <p:sp>
        <p:nvSpPr>
          <p:cNvPr id="168978" name="Text Box 18"/>
          <p:cNvSpPr txBox="1">
            <a:spLocks noChangeArrowheads="1"/>
          </p:cNvSpPr>
          <p:nvPr/>
        </p:nvSpPr>
        <p:spPr bwMode="auto">
          <a:xfrm>
            <a:off x="2773363" y="4371975"/>
            <a:ext cx="5902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Para somar e subtrair números em complemento para 2 precisamos de apenas um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circuito somador</a:t>
            </a:r>
            <a:r>
              <a:rPr lang="pt-PT" u="none">
                <a:solidFill>
                  <a:srgbClr val="00336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967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/>
      <p:bldP spid="168964" grpId="0"/>
      <p:bldP spid="168966" grpId="0"/>
      <p:bldP spid="168972" grpId="0"/>
      <p:bldP spid="168974" grpId="0"/>
      <p:bldP spid="1689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4319587" cy="425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Circuitos somadores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468313" y="941388"/>
            <a:ext cx="79200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Um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half adder</a:t>
            </a:r>
            <a:r>
              <a:rPr lang="pt-PT" u="none">
                <a:solidFill>
                  <a:srgbClr val="003366"/>
                </a:solidFill>
              </a:rPr>
              <a:t> </a:t>
            </a:r>
            <a:r>
              <a:rPr lang="pt-PT" u="none" smtClean="0">
                <a:solidFill>
                  <a:srgbClr val="003366"/>
                </a:solidFill>
              </a:rPr>
              <a:t>(</a:t>
            </a:r>
            <a:r>
              <a:rPr lang="pt-PT" u="none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semi-somador</a:t>
            </a:r>
            <a:r>
              <a:rPr lang="pt-PT" u="none" smtClean="0">
                <a:solidFill>
                  <a:srgbClr val="003366"/>
                </a:solidFill>
              </a:rPr>
              <a:t>) soma </a:t>
            </a:r>
            <a:r>
              <a:rPr lang="pt-PT" u="none">
                <a:solidFill>
                  <a:srgbClr val="003366"/>
                </a:solidFill>
              </a:rPr>
              <a:t>dois operandos de </a:t>
            </a:r>
            <a:r>
              <a:rPr lang="pt-PT" u="none">
                <a:solidFill>
                  <a:srgbClr val="A50021"/>
                </a:solidFill>
              </a:rPr>
              <a:t>1</a:t>
            </a:r>
            <a:r>
              <a:rPr lang="pt-PT" u="none">
                <a:solidFill>
                  <a:srgbClr val="003366"/>
                </a:solidFill>
              </a:rPr>
              <a:t> bit cada e produz um resultado de 2 bits que varia entre 0 e 2</a:t>
            </a:r>
            <a:r>
              <a:rPr lang="pt-PT" u="none" smtClean="0">
                <a:solidFill>
                  <a:srgbClr val="003366"/>
                </a:solidFill>
              </a:rPr>
              <a:t>.</a:t>
            </a:r>
            <a:endParaRPr lang="pt-PT" u="none">
              <a:solidFill>
                <a:srgbClr val="003366"/>
              </a:solidFill>
            </a:endParaRPr>
          </a:p>
        </p:txBody>
      </p:sp>
      <p:graphicFrame>
        <p:nvGraphicFramePr>
          <p:cNvPr id="169993" name="Object 9"/>
          <p:cNvGraphicFramePr>
            <a:graphicFrameLocks noChangeAspect="1"/>
          </p:cNvGraphicFramePr>
          <p:nvPr/>
        </p:nvGraphicFramePr>
        <p:xfrm>
          <a:off x="973138" y="2027238"/>
          <a:ext cx="2860675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2" name="Document" r:id="rId4" imgW="6201360" imgH="4070520" progId="Word.Document.8">
                  <p:embed/>
                </p:oleObj>
              </mc:Choice>
              <mc:Fallback>
                <p:oleObj name="Document" r:id="rId4" imgW="6201360" imgH="4070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415" r="47021" b="75262"/>
                      <a:stretch>
                        <a:fillRect/>
                      </a:stretch>
                    </p:blipFill>
                    <p:spPr bwMode="auto">
                      <a:xfrm>
                        <a:off x="973138" y="2027238"/>
                        <a:ext cx="2860675" cy="1301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9" name="Object 15"/>
          <p:cNvGraphicFramePr>
            <a:graphicFrameLocks noChangeAspect="1"/>
          </p:cNvGraphicFramePr>
          <p:nvPr/>
        </p:nvGraphicFramePr>
        <p:xfrm>
          <a:off x="4572000" y="2027238"/>
          <a:ext cx="1512888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3" name="Equation" r:id="rId6" imgW="634680" imgH="228600" progId="Equation.3">
                  <p:embed/>
                </p:oleObj>
              </mc:Choice>
              <mc:Fallback>
                <p:oleObj name="Equation" r:id="rId6" imgW="634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027238"/>
                        <a:ext cx="1512888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00" name="Object 16"/>
          <p:cNvGraphicFramePr>
            <a:graphicFrameLocks noChangeAspect="1"/>
          </p:cNvGraphicFramePr>
          <p:nvPr/>
        </p:nvGraphicFramePr>
        <p:xfrm>
          <a:off x="4611688" y="2735263"/>
          <a:ext cx="154463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4" name="Equation" r:id="rId8" imgW="660240" imgH="177480" progId="Equation.3">
                  <p:embed/>
                </p:oleObj>
              </mc:Choice>
              <mc:Fallback>
                <p:oleObj name="Equation" r:id="rId8" imgW="6602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1688" y="2735263"/>
                        <a:ext cx="1544637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0001" name="Picture 1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63938" y="3789363"/>
            <a:ext cx="1347787" cy="161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641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99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00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7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040" name="Object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50825" y="4076700"/>
          <a:ext cx="6049963" cy="230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8" name="Presentation" r:id="rId4" imgW="4571851" imgH="3429131" progId="PowerPoint.Show.8">
                  <p:embed/>
                </p:oleObj>
              </mc:Choice>
              <mc:Fallback>
                <p:oleObj name="Presentation" r:id="rId4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6245" b="23096"/>
                      <a:stretch>
                        <a:fillRect/>
                      </a:stretch>
                    </p:blipFill>
                    <p:spPr bwMode="auto">
                      <a:xfrm>
                        <a:off x="250825" y="4076700"/>
                        <a:ext cx="6049963" cy="230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4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4464050" cy="473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Somador completo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aphicFrame>
        <p:nvGraphicFramePr>
          <p:cNvPr id="172036" name="Object 4"/>
          <p:cNvGraphicFramePr>
            <a:graphicFrameLocks noChangeAspect="1"/>
          </p:cNvGraphicFramePr>
          <p:nvPr/>
        </p:nvGraphicFramePr>
        <p:xfrm>
          <a:off x="539750" y="1822450"/>
          <a:ext cx="3384550" cy="232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9" name="Document" r:id="rId6" imgW="6192000" imgH="4070520" progId="Word.Document.8">
                  <p:embed/>
                </p:oleObj>
              </mc:Choice>
              <mc:Fallback>
                <p:oleObj name="Document" r:id="rId6" imgW="6192000" imgH="4070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442" r="37791" b="53064"/>
                      <a:stretch>
                        <a:fillRect/>
                      </a:stretch>
                    </p:blipFill>
                    <p:spPr bwMode="auto">
                      <a:xfrm>
                        <a:off x="539750" y="1822450"/>
                        <a:ext cx="3384550" cy="2325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7" name="Object 5"/>
          <p:cNvGraphicFramePr>
            <a:graphicFrameLocks noChangeAspect="1"/>
          </p:cNvGraphicFramePr>
          <p:nvPr/>
        </p:nvGraphicFramePr>
        <p:xfrm>
          <a:off x="4746625" y="1989138"/>
          <a:ext cx="3570288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0" name="Equation" r:id="rId8" imgW="1498320" imgH="228600" progId="Equation.3">
                  <p:embed/>
                </p:oleObj>
              </mc:Choice>
              <mc:Fallback>
                <p:oleObj name="Equation" r:id="rId8" imgW="1498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1989138"/>
                        <a:ext cx="3570288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8" name="Object 6"/>
          <p:cNvGraphicFramePr>
            <a:graphicFrameLocks noChangeAspect="1"/>
          </p:cNvGraphicFramePr>
          <p:nvPr/>
        </p:nvGraphicFramePr>
        <p:xfrm>
          <a:off x="4799013" y="2638425"/>
          <a:ext cx="20780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1" name="Equation" r:id="rId10" imgW="888840" imgH="228600" progId="Equation.3">
                  <p:embed/>
                </p:oleObj>
              </mc:Choice>
              <mc:Fallback>
                <p:oleObj name="Equation" r:id="rId10" imgW="888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013" y="2638425"/>
                        <a:ext cx="20780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468313" y="784225"/>
            <a:ext cx="835183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Para somar operandos com mais que </a:t>
            </a:r>
            <a:r>
              <a:rPr lang="pt-PT" u="none">
                <a:solidFill>
                  <a:srgbClr val="A50021"/>
                </a:solidFill>
              </a:rPr>
              <a:t>1</a:t>
            </a:r>
            <a:r>
              <a:rPr lang="pt-PT" u="none">
                <a:solidFill>
                  <a:srgbClr val="003366"/>
                </a:solidFill>
              </a:rPr>
              <a:t> bit temos que assegurar a transferência de transportes (</a:t>
            </a:r>
            <a:r>
              <a:rPr lang="en-US" i="1" u="none">
                <a:solidFill>
                  <a:srgbClr val="003366"/>
                </a:solidFill>
              </a:rPr>
              <a:t>carries</a:t>
            </a:r>
            <a:r>
              <a:rPr lang="pt-PT" u="none">
                <a:solidFill>
                  <a:srgbClr val="003366"/>
                </a:solidFill>
              </a:rPr>
              <a:t>) entre vários bits. Tal somador multi-bit pode ser construído à custa de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somadores completos</a:t>
            </a:r>
            <a:r>
              <a:rPr lang="pt-PT" u="none">
                <a:solidFill>
                  <a:srgbClr val="003366"/>
                </a:solidFill>
              </a:rPr>
              <a:t> –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full adders</a:t>
            </a:r>
            <a:r>
              <a:rPr lang="pt-PT" u="none">
                <a:solidFill>
                  <a:srgbClr val="003366"/>
                </a:solidFill>
              </a:rPr>
              <a:t>.</a:t>
            </a:r>
            <a:endParaRPr lang="en-US" u="none">
              <a:solidFill>
                <a:srgbClr val="003366"/>
              </a:solidFill>
            </a:endParaRPr>
          </a:p>
        </p:txBody>
      </p:sp>
      <p:pic>
        <p:nvPicPr>
          <p:cNvPr id="172042" name="Picture 1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227763" y="3429000"/>
            <a:ext cx="2160587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927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7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7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343775" cy="5254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Somadores em cascata (</a:t>
            </a:r>
            <a:r>
              <a:rPr lang="pt-PT" sz="3600" i="1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ripple</a:t>
            </a:r>
            <a:r>
              <a:rPr lang="pt-PT" sz="3600" i="1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pt-PT" sz="3600" i="1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adders</a:t>
            </a:r>
            <a:r>
              <a:rPr lang="pt-PT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)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468313" y="836613"/>
            <a:ext cx="8351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3366"/>
                </a:solidFill>
              </a:rPr>
              <a:t>Dois operandos binários de </a:t>
            </a:r>
            <a:r>
              <a:rPr lang="pt-PT" i="1" u="none">
                <a:solidFill>
                  <a:srgbClr val="A50021"/>
                </a:solidFill>
              </a:rPr>
              <a:t>n</a:t>
            </a:r>
            <a:r>
              <a:rPr lang="pt-PT" u="none">
                <a:solidFill>
                  <a:srgbClr val="A50021"/>
                </a:solidFill>
              </a:rPr>
              <a:t> </a:t>
            </a:r>
            <a:r>
              <a:rPr lang="pt-PT" u="none">
                <a:solidFill>
                  <a:srgbClr val="003366"/>
                </a:solidFill>
              </a:rPr>
              <a:t>bits podem ser somados com uma cascata </a:t>
            </a:r>
            <a:r>
              <a:rPr lang="pt-PT" u="none">
                <a:solidFill>
                  <a:srgbClr val="000066"/>
                </a:solidFill>
              </a:rPr>
              <a:t>de</a:t>
            </a:r>
            <a:r>
              <a:rPr lang="pt-PT" u="none"/>
              <a:t> </a:t>
            </a:r>
            <a:r>
              <a:rPr lang="pt-PT" i="1" u="none">
                <a:solidFill>
                  <a:srgbClr val="A50021"/>
                </a:solidFill>
              </a:rPr>
              <a:t>n</a:t>
            </a:r>
            <a:r>
              <a:rPr lang="pt-PT" u="none">
                <a:solidFill>
                  <a:srgbClr val="003366"/>
                </a:solidFill>
              </a:rPr>
              <a:t> somadores completos cada um dos quais calcula um bit do resultado. 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171019" name="Rectangle 11"/>
          <p:cNvSpPr>
            <a:spLocks noChangeArrowheads="1"/>
          </p:cNvSpPr>
          <p:nvPr/>
        </p:nvSpPr>
        <p:spPr bwMode="auto">
          <a:xfrm>
            <a:off x="6718300" y="2360613"/>
            <a:ext cx="1081088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 u="none"/>
              <a:t>+</a:t>
            </a:r>
            <a:endParaRPr lang="en-US" u="none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769100" y="1639888"/>
            <a:ext cx="725488" cy="720725"/>
            <a:chOff x="3819" y="1071"/>
            <a:chExt cx="457" cy="454"/>
          </a:xfrm>
        </p:grpSpPr>
        <p:sp>
          <p:nvSpPr>
            <p:cNvPr id="27704" name="Line 12"/>
            <p:cNvSpPr>
              <a:spLocks noChangeShapeType="1"/>
            </p:cNvSpPr>
            <p:nvPr/>
          </p:nvSpPr>
          <p:spPr bwMode="auto">
            <a:xfrm>
              <a:off x="4126" y="129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5" name="Line 13"/>
            <p:cNvSpPr>
              <a:spLocks noChangeShapeType="1"/>
            </p:cNvSpPr>
            <p:nvPr/>
          </p:nvSpPr>
          <p:spPr bwMode="auto">
            <a:xfrm>
              <a:off x="3923" y="129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6" name="Text Box 14"/>
            <p:cNvSpPr txBox="1">
              <a:spLocks noChangeArrowheads="1"/>
            </p:cNvSpPr>
            <p:nvPr/>
          </p:nvSpPr>
          <p:spPr bwMode="auto">
            <a:xfrm>
              <a:off x="3819" y="1071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a</a:t>
              </a:r>
              <a:r>
                <a:rPr lang="pt-PT" u="none" baseline="-25000">
                  <a:solidFill>
                    <a:srgbClr val="000066"/>
                  </a:solidFill>
                </a:rPr>
                <a:t>0</a:t>
              </a:r>
              <a:endParaRPr lang="en-US" u="none" baseline="-25000">
                <a:solidFill>
                  <a:srgbClr val="000066"/>
                </a:solidFill>
              </a:endParaRPr>
            </a:p>
          </p:txBody>
        </p:sp>
        <p:sp>
          <p:nvSpPr>
            <p:cNvPr id="27707" name="Text Box 15"/>
            <p:cNvSpPr txBox="1">
              <a:spLocks noChangeArrowheads="1"/>
            </p:cNvSpPr>
            <p:nvPr/>
          </p:nvSpPr>
          <p:spPr bwMode="auto">
            <a:xfrm>
              <a:off x="4027" y="1071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b</a:t>
              </a:r>
              <a:r>
                <a:rPr lang="pt-PT" u="none" baseline="-25000">
                  <a:solidFill>
                    <a:srgbClr val="000066"/>
                  </a:solidFill>
                </a:rPr>
                <a:t>0</a:t>
              </a:r>
              <a:endParaRPr lang="en-US" u="none" baseline="-25000">
                <a:solidFill>
                  <a:srgbClr val="000066"/>
                </a:solidFill>
              </a:endParaRPr>
            </a:p>
          </p:txBody>
        </p:sp>
      </p:grpSp>
      <p:sp>
        <p:nvSpPr>
          <p:cNvPr id="171028" name="Rectangle 20"/>
          <p:cNvSpPr>
            <a:spLocks noChangeArrowheads="1"/>
          </p:cNvSpPr>
          <p:nvPr/>
        </p:nvSpPr>
        <p:spPr bwMode="auto">
          <a:xfrm>
            <a:off x="5062538" y="2360613"/>
            <a:ext cx="1081087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 u="none"/>
              <a:t>+</a:t>
            </a:r>
            <a:endParaRPr lang="en-US" u="none"/>
          </a:p>
        </p:txBody>
      </p:sp>
      <p:sp>
        <p:nvSpPr>
          <p:cNvPr id="27656" name="Rectangle 21"/>
          <p:cNvSpPr>
            <a:spLocks noChangeArrowheads="1"/>
          </p:cNvSpPr>
          <p:nvPr/>
        </p:nvSpPr>
        <p:spPr bwMode="auto">
          <a:xfrm>
            <a:off x="6934200" y="3152775"/>
            <a:ext cx="73025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22"/>
          <p:cNvSpPr>
            <a:spLocks noChangeArrowheads="1"/>
          </p:cNvSpPr>
          <p:nvPr/>
        </p:nvSpPr>
        <p:spPr bwMode="auto">
          <a:xfrm>
            <a:off x="5926138" y="2360613"/>
            <a:ext cx="73025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133975" y="1628775"/>
            <a:ext cx="1174750" cy="731838"/>
            <a:chOff x="2789" y="1064"/>
            <a:chExt cx="740" cy="461"/>
          </a:xfrm>
        </p:grpSpPr>
        <p:grpSp>
          <p:nvGrpSpPr>
            <p:cNvPr id="27698" name="Group 23"/>
            <p:cNvGrpSpPr>
              <a:grpSpLocks/>
            </p:cNvGrpSpPr>
            <p:nvPr/>
          </p:nvGrpSpPr>
          <p:grpSpPr bwMode="auto">
            <a:xfrm>
              <a:off x="2789" y="1071"/>
              <a:ext cx="457" cy="454"/>
              <a:chOff x="3819" y="1071"/>
              <a:chExt cx="457" cy="454"/>
            </a:xfrm>
          </p:grpSpPr>
          <p:sp>
            <p:nvSpPr>
              <p:cNvPr id="27700" name="Line 24"/>
              <p:cNvSpPr>
                <a:spLocks noChangeShapeType="1"/>
              </p:cNvSpPr>
              <p:nvPr/>
            </p:nvSpPr>
            <p:spPr bwMode="auto">
              <a:xfrm>
                <a:off x="4126" y="1298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1" name="Line 25"/>
              <p:cNvSpPr>
                <a:spLocks noChangeShapeType="1"/>
              </p:cNvSpPr>
              <p:nvPr/>
            </p:nvSpPr>
            <p:spPr bwMode="auto">
              <a:xfrm>
                <a:off x="3923" y="1298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2" name="Text Box 26"/>
              <p:cNvSpPr txBox="1">
                <a:spLocks noChangeArrowheads="1"/>
              </p:cNvSpPr>
              <p:nvPr/>
            </p:nvSpPr>
            <p:spPr bwMode="auto">
              <a:xfrm>
                <a:off x="3819" y="1071"/>
                <a:ext cx="2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u="none">
                    <a:solidFill>
                      <a:srgbClr val="000066"/>
                    </a:solidFill>
                  </a:rPr>
                  <a:t>a</a:t>
                </a:r>
                <a:r>
                  <a:rPr lang="pt-PT" u="none" baseline="-25000">
                    <a:solidFill>
                      <a:srgbClr val="000066"/>
                    </a:solidFill>
                  </a:rPr>
                  <a:t>1</a:t>
                </a:r>
                <a:endParaRPr lang="en-US" u="none" baseline="-250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703" name="Text Box 27"/>
              <p:cNvSpPr txBox="1">
                <a:spLocks noChangeArrowheads="1"/>
              </p:cNvSpPr>
              <p:nvPr/>
            </p:nvSpPr>
            <p:spPr bwMode="auto">
              <a:xfrm>
                <a:off x="4027" y="1071"/>
                <a:ext cx="2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u="none">
                    <a:solidFill>
                      <a:srgbClr val="000066"/>
                    </a:solidFill>
                  </a:rPr>
                  <a:t>b</a:t>
                </a:r>
                <a:r>
                  <a:rPr lang="pt-PT" u="none" baseline="-25000">
                    <a:solidFill>
                      <a:srgbClr val="000066"/>
                    </a:solidFill>
                  </a:rPr>
                  <a:t>1</a:t>
                </a:r>
                <a:endParaRPr lang="en-US" u="none" baseline="-2500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27699" name="Text Box 29"/>
            <p:cNvSpPr txBox="1">
              <a:spLocks noChangeArrowheads="1"/>
            </p:cNvSpPr>
            <p:nvPr/>
          </p:nvSpPr>
          <p:spPr bwMode="auto">
            <a:xfrm>
              <a:off x="3214" y="1064"/>
              <a:ext cx="3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c</a:t>
              </a:r>
              <a:r>
                <a:rPr lang="pt-PT" u="none" baseline="-25000">
                  <a:solidFill>
                    <a:srgbClr val="000066"/>
                  </a:solidFill>
                </a:rPr>
                <a:t>in1</a:t>
              </a:r>
              <a:endParaRPr lang="en-US" u="none" baseline="-25000">
                <a:solidFill>
                  <a:srgbClr val="000066"/>
                </a:solidFill>
              </a:endParaRP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5962650" y="2360613"/>
            <a:ext cx="1763713" cy="1590675"/>
            <a:chOff x="3311" y="1525"/>
            <a:chExt cx="1111" cy="1002"/>
          </a:xfrm>
        </p:grpSpPr>
        <p:sp>
          <p:nvSpPr>
            <p:cNvPr id="27694" name="Line 16"/>
            <p:cNvSpPr>
              <a:spLocks noChangeShapeType="1"/>
            </p:cNvSpPr>
            <p:nvPr/>
          </p:nvSpPr>
          <p:spPr bwMode="auto">
            <a:xfrm>
              <a:off x="4262" y="211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5" name="Text Box 18"/>
            <p:cNvSpPr txBox="1">
              <a:spLocks noChangeArrowheads="1"/>
            </p:cNvSpPr>
            <p:nvPr/>
          </p:nvSpPr>
          <p:spPr bwMode="auto">
            <a:xfrm>
              <a:off x="4181" y="2296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s</a:t>
              </a:r>
              <a:r>
                <a:rPr lang="pt-PT" u="none" baseline="-25000">
                  <a:solidFill>
                    <a:srgbClr val="000066"/>
                  </a:solidFill>
                </a:rPr>
                <a:t>0</a:t>
              </a:r>
              <a:endParaRPr lang="en-US" u="none" baseline="-25000">
                <a:solidFill>
                  <a:srgbClr val="000066"/>
                </a:solidFill>
              </a:endParaRPr>
            </a:p>
          </p:txBody>
        </p:sp>
        <p:cxnSp>
          <p:nvCxnSpPr>
            <p:cNvPr id="27696" name="AutoShape 28"/>
            <p:cNvCxnSpPr>
              <a:cxnSpLocks noChangeShapeType="1"/>
              <a:stCxn id="27656" idx="2"/>
              <a:endCxn id="27657" idx="0"/>
            </p:cNvCxnSpPr>
            <p:nvPr/>
          </p:nvCxnSpPr>
          <p:spPr bwMode="auto">
            <a:xfrm rot="16200000" flipV="1">
              <a:off x="3334" y="1502"/>
              <a:ext cx="590" cy="635"/>
            </a:xfrm>
            <a:prstGeom prst="bentConnector5">
              <a:avLst>
                <a:gd name="adj1" fmla="val -24407"/>
                <a:gd name="adj2" fmla="val 49921"/>
                <a:gd name="adj3" fmla="val 13660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7697" name="Text Box 30"/>
            <p:cNvSpPr txBox="1">
              <a:spLocks noChangeArrowheads="1"/>
            </p:cNvSpPr>
            <p:nvPr/>
          </p:nvSpPr>
          <p:spPr bwMode="auto">
            <a:xfrm>
              <a:off x="3742" y="2251"/>
              <a:ext cx="3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c</a:t>
              </a:r>
              <a:r>
                <a:rPr lang="pt-PT" u="none" baseline="-25000">
                  <a:solidFill>
                    <a:srgbClr val="000066"/>
                  </a:solidFill>
                </a:rPr>
                <a:t>out0</a:t>
              </a:r>
              <a:endParaRPr lang="en-US" u="none" baseline="-25000">
                <a:solidFill>
                  <a:srgbClr val="000066"/>
                </a:solidFill>
              </a:endParaRP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4341813" y="2360613"/>
            <a:ext cx="1763712" cy="1590675"/>
            <a:chOff x="3311" y="1525"/>
            <a:chExt cx="1111" cy="1002"/>
          </a:xfrm>
        </p:grpSpPr>
        <p:sp>
          <p:nvSpPr>
            <p:cNvPr id="27690" name="Line 34"/>
            <p:cNvSpPr>
              <a:spLocks noChangeShapeType="1"/>
            </p:cNvSpPr>
            <p:nvPr/>
          </p:nvSpPr>
          <p:spPr bwMode="auto">
            <a:xfrm>
              <a:off x="4262" y="211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1" name="Text Box 35"/>
            <p:cNvSpPr txBox="1">
              <a:spLocks noChangeArrowheads="1"/>
            </p:cNvSpPr>
            <p:nvPr/>
          </p:nvSpPr>
          <p:spPr bwMode="auto">
            <a:xfrm>
              <a:off x="4181" y="2296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s</a:t>
              </a:r>
              <a:r>
                <a:rPr lang="pt-PT" u="none" baseline="-25000">
                  <a:solidFill>
                    <a:srgbClr val="000066"/>
                  </a:solidFill>
                </a:rPr>
                <a:t>1</a:t>
              </a:r>
              <a:endParaRPr lang="en-US" u="none" baseline="-25000">
                <a:solidFill>
                  <a:srgbClr val="000066"/>
                </a:solidFill>
              </a:endParaRPr>
            </a:p>
          </p:txBody>
        </p:sp>
        <p:cxnSp>
          <p:nvCxnSpPr>
            <p:cNvPr id="27692" name="AutoShape 36"/>
            <p:cNvCxnSpPr>
              <a:cxnSpLocks noChangeShapeType="1"/>
            </p:cNvCxnSpPr>
            <p:nvPr/>
          </p:nvCxnSpPr>
          <p:spPr bwMode="auto">
            <a:xfrm rot="16200000" flipV="1">
              <a:off x="3334" y="1502"/>
              <a:ext cx="590" cy="635"/>
            </a:xfrm>
            <a:prstGeom prst="bentConnector5">
              <a:avLst>
                <a:gd name="adj1" fmla="val -24407"/>
                <a:gd name="adj2" fmla="val 49921"/>
                <a:gd name="adj3" fmla="val 13660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7693" name="Text Box 37"/>
            <p:cNvSpPr txBox="1">
              <a:spLocks noChangeArrowheads="1"/>
            </p:cNvSpPr>
            <p:nvPr/>
          </p:nvSpPr>
          <p:spPr bwMode="auto">
            <a:xfrm>
              <a:off x="3742" y="2251"/>
              <a:ext cx="3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c</a:t>
              </a:r>
              <a:r>
                <a:rPr lang="pt-PT" u="none" baseline="-25000">
                  <a:solidFill>
                    <a:srgbClr val="000066"/>
                  </a:solidFill>
                </a:rPr>
                <a:t>out1</a:t>
              </a:r>
              <a:endParaRPr lang="en-US" u="none" baseline="-25000">
                <a:solidFill>
                  <a:srgbClr val="000066"/>
                </a:solidFill>
              </a:endParaRPr>
            </a:p>
          </p:txBody>
        </p:sp>
      </p:grpSp>
      <p:sp>
        <p:nvSpPr>
          <p:cNvPr id="171047" name="Text Box 39"/>
          <p:cNvSpPr txBox="1">
            <a:spLocks noChangeArrowheads="1"/>
          </p:cNvSpPr>
          <p:nvPr/>
        </p:nvSpPr>
        <p:spPr bwMode="auto">
          <a:xfrm>
            <a:off x="3968750" y="2582863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/>
              <a:t>...</a:t>
            </a:r>
            <a:endParaRPr lang="en-US" u="none"/>
          </a:p>
        </p:txBody>
      </p:sp>
      <p:sp>
        <p:nvSpPr>
          <p:cNvPr id="171048" name="Rectangle 40"/>
          <p:cNvSpPr>
            <a:spLocks noChangeArrowheads="1"/>
          </p:cNvSpPr>
          <p:nvPr/>
        </p:nvSpPr>
        <p:spPr bwMode="auto">
          <a:xfrm>
            <a:off x="1692275" y="2378075"/>
            <a:ext cx="1081088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 u="none"/>
              <a:t>+</a:t>
            </a:r>
            <a:endParaRPr lang="en-US" u="none"/>
          </a:p>
        </p:txBody>
      </p:sp>
      <p:sp>
        <p:nvSpPr>
          <p:cNvPr id="27663" name="Rectangle 41"/>
          <p:cNvSpPr>
            <a:spLocks noChangeArrowheads="1"/>
          </p:cNvSpPr>
          <p:nvPr/>
        </p:nvSpPr>
        <p:spPr bwMode="auto">
          <a:xfrm>
            <a:off x="3563938" y="3170238"/>
            <a:ext cx="73025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Rectangle 42"/>
          <p:cNvSpPr>
            <a:spLocks noChangeArrowheads="1"/>
          </p:cNvSpPr>
          <p:nvPr/>
        </p:nvSpPr>
        <p:spPr bwMode="auto">
          <a:xfrm>
            <a:off x="2555875" y="2378075"/>
            <a:ext cx="73025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1763713" y="1646238"/>
            <a:ext cx="1309687" cy="731837"/>
            <a:chOff x="2789" y="1064"/>
            <a:chExt cx="825" cy="461"/>
          </a:xfrm>
        </p:grpSpPr>
        <p:grpSp>
          <p:nvGrpSpPr>
            <p:cNvPr id="27684" name="Group 44"/>
            <p:cNvGrpSpPr>
              <a:grpSpLocks/>
            </p:cNvGrpSpPr>
            <p:nvPr/>
          </p:nvGrpSpPr>
          <p:grpSpPr bwMode="auto">
            <a:xfrm>
              <a:off x="2789" y="1071"/>
              <a:ext cx="542" cy="454"/>
              <a:chOff x="3819" y="1071"/>
              <a:chExt cx="542" cy="454"/>
            </a:xfrm>
          </p:grpSpPr>
          <p:sp>
            <p:nvSpPr>
              <p:cNvPr id="27686" name="Line 45"/>
              <p:cNvSpPr>
                <a:spLocks noChangeShapeType="1"/>
              </p:cNvSpPr>
              <p:nvPr/>
            </p:nvSpPr>
            <p:spPr bwMode="auto">
              <a:xfrm>
                <a:off x="4126" y="1298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7" name="Line 46"/>
              <p:cNvSpPr>
                <a:spLocks noChangeShapeType="1"/>
              </p:cNvSpPr>
              <p:nvPr/>
            </p:nvSpPr>
            <p:spPr bwMode="auto">
              <a:xfrm>
                <a:off x="3923" y="1298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8" name="Text Box 47"/>
              <p:cNvSpPr txBox="1">
                <a:spLocks noChangeArrowheads="1"/>
              </p:cNvSpPr>
              <p:nvPr/>
            </p:nvSpPr>
            <p:spPr bwMode="auto">
              <a:xfrm>
                <a:off x="3819" y="1071"/>
                <a:ext cx="33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u="none">
                    <a:solidFill>
                      <a:srgbClr val="000066"/>
                    </a:solidFill>
                  </a:rPr>
                  <a:t>a</a:t>
                </a:r>
                <a:r>
                  <a:rPr lang="pt-PT" u="none" baseline="-25000">
                    <a:solidFill>
                      <a:srgbClr val="000066"/>
                    </a:solidFill>
                  </a:rPr>
                  <a:t>n-1</a:t>
                </a:r>
                <a:endParaRPr lang="en-US" u="none" baseline="-250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689" name="Text Box 48"/>
              <p:cNvSpPr txBox="1">
                <a:spLocks noChangeArrowheads="1"/>
              </p:cNvSpPr>
              <p:nvPr/>
            </p:nvSpPr>
            <p:spPr bwMode="auto">
              <a:xfrm>
                <a:off x="4027" y="1071"/>
                <a:ext cx="33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u="none">
                    <a:solidFill>
                      <a:srgbClr val="000066"/>
                    </a:solidFill>
                  </a:rPr>
                  <a:t>b</a:t>
                </a:r>
                <a:r>
                  <a:rPr lang="pt-PT" u="none" baseline="-25000">
                    <a:solidFill>
                      <a:srgbClr val="000066"/>
                    </a:solidFill>
                  </a:rPr>
                  <a:t>n-1</a:t>
                </a:r>
                <a:endParaRPr lang="en-US" u="none" baseline="-2500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27685" name="Text Box 49"/>
            <p:cNvSpPr txBox="1">
              <a:spLocks noChangeArrowheads="1"/>
            </p:cNvSpPr>
            <p:nvPr/>
          </p:nvSpPr>
          <p:spPr bwMode="auto">
            <a:xfrm>
              <a:off x="3214" y="1064"/>
              <a:ext cx="4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c</a:t>
              </a:r>
              <a:r>
                <a:rPr lang="pt-PT" u="none" baseline="-25000">
                  <a:solidFill>
                    <a:srgbClr val="000066"/>
                  </a:solidFill>
                </a:rPr>
                <a:t>inn-1</a:t>
              </a:r>
              <a:endParaRPr lang="en-US" u="none" baseline="-25000">
                <a:solidFill>
                  <a:srgbClr val="000066"/>
                </a:solidFill>
              </a:endParaRPr>
            </a:p>
          </p:txBody>
        </p:sp>
      </p:grpSp>
      <p:cxnSp>
        <p:nvCxnSpPr>
          <p:cNvPr id="171061" name="AutoShape 53"/>
          <p:cNvCxnSpPr>
            <a:cxnSpLocks noChangeShapeType="1"/>
            <a:endCxn id="27664" idx="0"/>
          </p:cNvCxnSpPr>
          <p:nvPr/>
        </p:nvCxnSpPr>
        <p:spPr bwMode="auto">
          <a:xfrm rot="5400000" flipH="1">
            <a:off x="2393156" y="2577307"/>
            <a:ext cx="925513" cy="527050"/>
          </a:xfrm>
          <a:prstGeom prst="bentConnector3">
            <a:avLst>
              <a:gd name="adj1" fmla="val 13584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grpSp>
        <p:nvGrpSpPr>
          <p:cNvPr id="9" name="Group 65"/>
          <p:cNvGrpSpPr>
            <a:grpSpLocks/>
          </p:cNvGrpSpPr>
          <p:nvPr/>
        </p:nvGrpSpPr>
        <p:grpSpPr bwMode="auto">
          <a:xfrm>
            <a:off x="7439025" y="1628775"/>
            <a:ext cx="642938" cy="720725"/>
            <a:chOff x="4694" y="1298"/>
            <a:chExt cx="405" cy="454"/>
          </a:xfrm>
        </p:grpSpPr>
        <p:sp>
          <p:nvSpPr>
            <p:cNvPr id="27682" name="Line 62"/>
            <p:cNvSpPr>
              <a:spLocks noChangeShapeType="1"/>
            </p:cNvSpPr>
            <p:nvPr/>
          </p:nvSpPr>
          <p:spPr bwMode="auto">
            <a:xfrm>
              <a:off x="4785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3" name="Text Box 63"/>
            <p:cNvSpPr txBox="1">
              <a:spLocks noChangeArrowheads="1"/>
            </p:cNvSpPr>
            <p:nvPr/>
          </p:nvSpPr>
          <p:spPr bwMode="auto">
            <a:xfrm>
              <a:off x="4694" y="1298"/>
              <a:ext cx="40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c</a:t>
              </a:r>
              <a:r>
                <a:rPr lang="pt-PT" u="none" baseline="-25000">
                  <a:solidFill>
                    <a:srgbClr val="000066"/>
                  </a:solidFill>
                </a:rPr>
                <a:t>0</a:t>
              </a:r>
              <a:r>
                <a:rPr lang="pt-PT" u="none">
                  <a:solidFill>
                    <a:srgbClr val="000066"/>
                  </a:solidFill>
                </a:rPr>
                <a:t>=0</a:t>
              </a:r>
              <a:endParaRPr lang="en-US" u="none">
                <a:solidFill>
                  <a:srgbClr val="000066"/>
                </a:solidFill>
              </a:endParaRPr>
            </a:p>
          </p:txBody>
        </p:sp>
      </p:grpSp>
      <p:sp>
        <p:nvSpPr>
          <p:cNvPr id="171074" name="Text Box 66"/>
          <p:cNvSpPr txBox="1">
            <a:spLocks noChangeArrowheads="1"/>
          </p:cNvSpPr>
          <p:nvPr/>
        </p:nvSpPr>
        <p:spPr bwMode="auto">
          <a:xfrm>
            <a:off x="611188" y="5176838"/>
            <a:ext cx="83169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Circuito iterativo</a:t>
            </a:r>
            <a:r>
              <a:rPr lang="pt-PT" u="none">
                <a:solidFill>
                  <a:srgbClr val="A50021"/>
                </a:solidFill>
              </a:rPr>
              <a:t> </a:t>
            </a:r>
            <a:r>
              <a:rPr lang="pt-PT" u="none">
                <a:solidFill>
                  <a:srgbClr val="000066"/>
                </a:solidFill>
              </a:rPr>
              <a:t>– para calcular um resultado de</a:t>
            </a:r>
            <a:r>
              <a:rPr lang="pt-PT" u="none">
                <a:solidFill>
                  <a:srgbClr val="A50021"/>
                </a:solidFill>
              </a:rPr>
              <a:t> n </a:t>
            </a:r>
            <a:r>
              <a:rPr lang="pt-PT" u="none">
                <a:solidFill>
                  <a:srgbClr val="000066"/>
                </a:solidFill>
              </a:rPr>
              <a:t>bits existem </a:t>
            </a:r>
            <a:r>
              <a:rPr lang="pt-PT" u="none">
                <a:solidFill>
                  <a:srgbClr val="A50021"/>
                </a:solidFill>
              </a:rPr>
              <a:t>n</a:t>
            </a:r>
            <a:r>
              <a:rPr lang="pt-PT" u="none">
                <a:solidFill>
                  <a:srgbClr val="000066"/>
                </a:solidFill>
              </a:rPr>
              <a:t> módulos idênticos interligados em cascata em que cada um dos módulos “seguintes” faz cálculos com base nos resultados produzidos pelo módulo “anterior”.</a:t>
            </a:r>
            <a:endParaRPr lang="en-US" u="none">
              <a:solidFill>
                <a:srgbClr val="000066"/>
              </a:solidFill>
            </a:endParaRPr>
          </a:p>
        </p:txBody>
      </p: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1258888" y="3313113"/>
            <a:ext cx="1743075" cy="735012"/>
            <a:chOff x="793" y="2087"/>
            <a:chExt cx="1098" cy="463"/>
          </a:xfrm>
        </p:grpSpPr>
        <p:sp>
          <p:nvSpPr>
            <p:cNvPr id="27678" name="Line 56"/>
            <p:cNvSpPr>
              <a:spLocks noChangeShapeType="1"/>
            </p:cNvSpPr>
            <p:nvPr/>
          </p:nvSpPr>
          <p:spPr bwMode="auto">
            <a:xfrm>
              <a:off x="1563" y="208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9" name="Text Box 57"/>
            <p:cNvSpPr txBox="1">
              <a:spLocks noChangeArrowheads="1"/>
            </p:cNvSpPr>
            <p:nvPr/>
          </p:nvSpPr>
          <p:spPr bwMode="auto">
            <a:xfrm>
              <a:off x="1565" y="2160"/>
              <a:ext cx="3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s</a:t>
              </a:r>
              <a:r>
                <a:rPr lang="pt-PT" u="none" baseline="-25000">
                  <a:solidFill>
                    <a:srgbClr val="000066"/>
                  </a:solidFill>
                </a:rPr>
                <a:t>n-1</a:t>
              </a:r>
              <a:endParaRPr lang="en-US" u="none" baseline="-25000">
                <a:solidFill>
                  <a:srgbClr val="000066"/>
                </a:solidFill>
              </a:endParaRPr>
            </a:p>
          </p:txBody>
        </p:sp>
        <p:sp>
          <p:nvSpPr>
            <p:cNvPr id="27680" name="Text Box 59"/>
            <p:cNvSpPr txBox="1">
              <a:spLocks noChangeArrowheads="1"/>
            </p:cNvSpPr>
            <p:nvPr/>
          </p:nvSpPr>
          <p:spPr bwMode="auto">
            <a:xfrm>
              <a:off x="793" y="2247"/>
              <a:ext cx="4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c</a:t>
              </a:r>
              <a:r>
                <a:rPr lang="pt-PT" u="none" baseline="-25000">
                  <a:solidFill>
                    <a:srgbClr val="000066"/>
                  </a:solidFill>
                </a:rPr>
                <a:t>outn-1</a:t>
              </a:r>
              <a:endParaRPr lang="en-US" u="none" baseline="-25000">
                <a:solidFill>
                  <a:srgbClr val="000066"/>
                </a:solidFill>
              </a:endParaRPr>
            </a:p>
          </p:txBody>
        </p:sp>
        <p:sp>
          <p:nvSpPr>
            <p:cNvPr id="27681" name="Line 68"/>
            <p:cNvSpPr>
              <a:spLocks noChangeShapeType="1"/>
            </p:cNvSpPr>
            <p:nvPr/>
          </p:nvSpPr>
          <p:spPr bwMode="auto">
            <a:xfrm>
              <a:off x="1247" y="2097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70" name="Rectangle 70"/>
          <p:cNvSpPr>
            <a:spLocks noChangeArrowheads="1"/>
          </p:cNvSpPr>
          <p:nvPr/>
        </p:nvSpPr>
        <p:spPr bwMode="auto">
          <a:xfrm>
            <a:off x="2124075" y="4049713"/>
            <a:ext cx="71438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Rectangle 71"/>
          <p:cNvSpPr>
            <a:spLocks noChangeArrowheads="1"/>
          </p:cNvSpPr>
          <p:nvPr/>
        </p:nvSpPr>
        <p:spPr bwMode="auto">
          <a:xfrm>
            <a:off x="3081338" y="3141663"/>
            <a:ext cx="7143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74"/>
          <p:cNvGrpSpPr>
            <a:grpSpLocks/>
          </p:cNvGrpSpPr>
          <p:nvPr/>
        </p:nvGrpSpPr>
        <p:grpSpPr bwMode="auto">
          <a:xfrm>
            <a:off x="1708150" y="3286125"/>
            <a:ext cx="1409700" cy="1673225"/>
            <a:chOff x="1076" y="2070"/>
            <a:chExt cx="888" cy="1054"/>
          </a:xfrm>
        </p:grpSpPr>
        <p:pic>
          <p:nvPicPr>
            <p:cNvPr id="27675" name="Picture 6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1056" y="2491"/>
              <a:ext cx="539" cy="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76" name="Text Box 69"/>
            <p:cNvSpPr txBox="1">
              <a:spLocks noChangeArrowheads="1"/>
            </p:cNvSpPr>
            <p:nvPr/>
          </p:nvSpPr>
          <p:spPr bwMode="auto">
            <a:xfrm>
              <a:off x="1156" y="2893"/>
              <a:ext cx="3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ovf</a:t>
              </a:r>
              <a:endParaRPr lang="en-US" u="none" baseline="-25000">
                <a:solidFill>
                  <a:srgbClr val="000066"/>
                </a:solidFill>
              </a:endParaRPr>
            </a:p>
          </p:txBody>
        </p:sp>
        <p:cxnSp>
          <p:nvCxnSpPr>
            <p:cNvPr id="27677" name="AutoShape 72"/>
            <p:cNvCxnSpPr>
              <a:cxnSpLocks noChangeShapeType="1"/>
              <a:stCxn id="27671" idx="2"/>
              <a:endCxn id="27670" idx="0"/>
            </p:cNvCxnSpPr>
            <p:nvPr/>
          </p:nvCxnSpPr>
          <p:spPr bwMode="auto">
            <a:xfrm rot="5400000">
              <a:off x="1422" y="2009"/>
              <a:ext cx="481" cy="603"/>
            </a:xfrm>
            <a:prstGeom prst="bentConnector3">
              <a:avLst>
                <a:gd name="adj1" fmla="val 8128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171083" name="Text Box 75"/>
          <p:cNvSpPr txBox="1">
            <a:spLocks noChangeArrowheads="1"/>
          </p:cNvSpPr>
          <p:nvPr/>
        </p:nvSpPr>
        <p:spPr bwMode="auto">
          <a:xfrm>
            <a:off x="3471863" y="4313238"/>
            <a:ext cx="2667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b="1" u="none">
                <a:solidFill>
                  <a:srgbClr val="A50021"/>
                </a:solidFill>
              </a:rPr>
              <a:t>+</a:t>
            </a:r>
            <a:r>
              <a:rPr lang="pt-PT" b="1" u="none">
                <a:solidFill>
                  <a:srgbClr val="000066"/>
                </a:solidFill>
              </a:rPr>
              <a:t> </a:t>
            </a:r>
            <a:r>
              <a:rPr lang="pt-PT" u="none">
                <a:solidFill>
                  <a:srgbClr val="000066"/>
                </a:solidFill>
              </a:rPr>
              <a:t>são fáceis de construir</a:t>
            </a:r>
          </a:p>
        </p:txBody>
      </p:sp>
      <p:sp>
        <p:nvSpPr>
          <p:cNvPr id="171084" name="Text Box 76"/>
          <p:cNvSpPr txBox="1">
            <a:spLocks noChangeArrowheads="1"/>
          </p:cNvSpPr>
          <p:nvPr/>
        </p:nvSpPr>
        <p:spPr bwMode="auto">
          <a:xfrm>
            <a:off x="3492500" y="4659313"/>
            <a:ext cx="155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b="1" u="none">
                <a:solidFill>
                  <a:srgbClr val="A50021"/>
                </a:solidFill>
              </a:rPr>
              <a:t>-</a:t>
            </a:r>
            <a:r>
              <a:rPr lang="pt-PT" u="none">
                <a:solidFill>
                  <a:srgbClr val="000066"/>
                </a:solidFill>
              </a:rPr>
              <a:t> muito lentos</a:t>
            </a:r>
            <a:endParaRPr lang="en-US" u="none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16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7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7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10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1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900" decel="100000" fill="hold"/>
                                        <p:tgtEl>
                                          <p:spTgt spid="171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1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1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71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decel="100000" fill="hold"/>
                                        <p:tgtEl>
                                          <p:spTgt spid="171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1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/>
      <p:bldP spid="171019" grpId="0" animBg="1"/>
      <p:bldP spid="171028" grpId="0" animBg="1"/>
      <p:bldP spid="171047" grpId="0"/>
      <p:bldP spid="171048" grpId="0" animBg="1" autoUpdateAnimBg="0"/>
      <p:bldP spid="171074" grpId="0"/>
      <p:bldP spid="171083" grpId="0"/>
      <p:bldP spid="1710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6756400" cy="4000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Somador/subtrator em cascata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28676" name="Rectangle 60"/>
          <p:cNvSpPr>
            <a:spLocks noChangeArrowheads="1"/>
          </p:cNvSpPr>
          <p:nvPr/>
        </p:nvSpPr>
        <p:spPr bwMode="auto">
          <a:xfrm>
            <a:off x="5276850" y="3709988"/>
            <a:ext cx="73025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Text Box 78"/>
          <p:cNvSpPr txBox="1">
            <a:spLocks noChangeArrowheads="1"/>
          </p:cNvSpPr>
          <p:nvPr/>
        </p:nvSpPr>
        <p:spPr bwMode="auto">
          <a:xfrm>
            <a:off x="3319463" y="3932238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/>
              <a:t>...</a:t>
            </a:r>
            <a:endParaRPr lang="en-US" u="none"/>
          </a:p>
        </p:txBody>
      </p:sp>
      <p:sp>
        <p:nvSpPr>
          <p:cNvPr id="28678" name="Rectangle 81"/>
          <p:cNvSpPr>
            <a:spLocks noChangeArrowheads="1"/>
          </p:cNvSpPr>
          <p:nvPr/>
        </p:nvSpPr>
        <p:spPr bwMode="auto">
          <a:xfrm>
            <a:off x="1906588" y="3727450"/>
            <a:ext cx="73025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77"/>
          <p:cNvGrpSpPr>
            <a:grpSpLocks/>
          </p:cNvGrpSpPr>
          <p:nvPr/>
        </p:nvGrpSpPr>
        <p:grpSpPr bwMode="auto">
          <a:xfrm>
            <a:off x="1943100" y="3709988"/>
            <a:ext cx="4429125" cy="942975"/>
            <a:chOff x="1224" y="1838"/>
            <a:chExt cx="2790" cy="594"/>
          </a:xfrm>
        </p:grpSpPr>
        <p:cxnSp>
          <p:nvCxnSpPr>
            <p:cNvPr id="28776" name="AutoShape 71"/>
            <p:cNvCxnSpPr>
              <a:cxnSpLocks noChangeShapeType="1"/>
            </p:cNvCxnSpPr>
            <p:nvPr/>
          </p:nvCxnSpPr>
          <p:spPr bwMode="auto">
            <a:xfrm rot="16200000" flipV="1">
              <a:off x="3402" y="1815"/>
              <a:ext cx="590" cy="635"/>
            </a:xfrm>
            <a:prstGeom prst="bentConnector5">
              <a:avLst>
                <a:gd name="adj1" fmla="val -24407"/>
                <a:gd name="adj2" fmla="val 49921"/>
                <a:gd name="adj3" fmla="val 13660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8777" name="AutoShape 76"/>
            <p:cNvCxnSpPr>
              <a:cxnSpLocks noChangeShapeType="1"/>
            </p:cNvCxnSpPr>
            <p:nvPr/>
          </p:nvCxnSpPr>
          <p:spPr bwMode="auto">
            <a:xfrm rot="16200000" flipV="1">
              <a:off x="2349" y="1815"/>
              <a:ext cx="590" cy="635"/>
            </a:xfrm>
            <a:prstGeom prst="bentConnector5">
              <a:avLst>
                <a:gd name="adj1" fmla="val -24407"/>
                <a:gd name="adj2" fmla="val 49921"/>
                <a:gd name="adj3" fmla="val 13660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8778" name="AutoShape 89"/>
            <p:cNvCxnSpPr>
              <a:cxnSpLocks noChangeShapeType="1"/>
              <a:endCxn id="28678" idx="0"/>
            </p:cNvCxnSpPr>
            <p:nvPr/>
          </p:nvCxnSpPr>
          <p:spPr bwMode="auto">
            <a:xfrm rot="5400000" flipH="1">
              <a:off x="1098" y="1975"/>
              <a:ext cx="583" cy="332"/>
            </a:xfrm>
            <a:prstGeom prst="bentConnector3">
              <a:avLst>
                <a:gd name="adj1" fmla="val 13584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3" name="Group 175"/>
          <p:cNvGrpSpPr>
            <a:grpSpLocks/>
          </p:cNvGrpSpPr>
          <p:nvPr/>
        </p:nvGrpSpPr>
        <p:grpSpPr bwMode="auto">
          <a:xfrm>
            <a:off x="1831975" y="4491038"/>
            <a:ext cx="5245100" cy="809625"/>
            <a:chOff x="1154" y="2330"/>
            <a:chExt cx="3304" cy="510"/>
          </a:xfrm>
        </p:grpSpPr>
        <p:sp>
          <p:nvSpPr>
            <p:cNvPr id="28766" name="Text Box 70"/>
            <p:cNvSpPr txBox="1">
              <a:spLocks noChangeArrowheads="1"/>
            </p:cNvSpPr>
            <p:nvPr/>
          </p:nvSpPr>
          <p:spPr bwMode="auto">
            <a:xfrm>
              <a:off x="4217" y="2609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s</a:t>
              </a:r>
              <a:r>
                <a:rPr lang="pt-PT" u="none" baseline="-25000">
                  <a:solidFill>
                    <a:srgbClr val="000066"/>
                  </a:solidFill>
                </a:rPr>
                <a:t>0</a:t>
              </a:r>
              <a:endParaRPr lang="en-US" u="none" baseline="-25000">
                <a:solidFill>
                  <a:srgbClr val="000066"/>
                </a:solidFill>
              </a:endParaRPr>
            </a:p>
          </p:txBody>
        </p:sp>
        <p:sp>
          <p:nvSpPr>
            <p:cNvPr id="28767" name="Text Box 75"/>
            <p:cNvSpPr txBox="1">
              <a:spLocks noChangeArrowheads="1"/>
            </p:cNvSpPr>
            <p:nvPr/>
          </p:nvSpPr>
          <p:spPr bwMode="auto">
            <a:xfrm>
              <a:off x="3196" y="2609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s</a:t>
              </a:r>
              <a:r>
                <a:rPr lang="pt-PT" u="none" baseline="-25000">
                  <a:solidFill>
                    <a:srgbClr val="000066"/>
                  </a:solidFill>
                </a:rPr>
                <a:t>1</a:t>
              </a:r>
              <a:endParaRPr lang="en-US" u="none" baseline="-25000">
                <a:solidFill>
                  <a:srgbClr val="000066"/>
                </a:solidFill>
              </a:endParaRPr>
            </a:p>
          </p:txBody>
        </p:sp>
        <p:grpSp>
          <p:nvGrpSpPr>
            <p:cNvPr id="28768" name="Group 174"/>
            <p:cNvGrpSpPr>
              <a:grpSpLocks/>
            </p:cNvGrpSpPr>
            <p:nvPr/>
          </p:nvGrpSpPr>
          <p:grpSpPr bwMode="auto">
            <a:xfrm>
              <a:off x="1154" y="2330"/>
              <a:ext cx="3144" cy="412"/>
              <a:chOff x="1154" y="2330"/>
              <a:chExt cx="3144" cy="412"/>
            </a:xfrm>
          </p:grpSpPr>
          <p:sp>
            <p:nvSpPr>
              <p:cNvPr id="28769" name="Rectangle 59"/>
              <p:cNvSpPr>
                <a:spLocks noChangeArrowheads="1"/>
              </p:cNvSpPr>
              <p:nvPr/>
            </p:nvSpPr>
            <p:spPr bwMode="auto">
              <a:xfrm>
                <a:off x="3959" y="2337"/>
                <a:ext cx="46" cy="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0" name="Line 69"/>
              <p:cNvSpPr>
                <a:spLocks noChangeShapeType="1"/>
              </p:cNvSpPr>
              <p:nvPr/>
            </p:nvSpPr>
            <p:spPr bwMode="auto">
              <a:xfrm>
                <a:off x="4298" y="242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1" name="Line 74"/>
              <p:cNvSpPr>
                <a:spLocks noChangeShapeType="1"/>
              </p:cNvSpPr>
              <p:nvPr/>
            </p:nvSpPr>
            <p:spPr bwMode="auto">
              <a:xfrm>
                <a:off x="3277" y="2427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2" name="Rectangle 80"/>
              <p:cNvSpPr>
                <a:spLocks noChangeArrowheads="1"/>
              </p:cNvSpPr>
              <p:nvPr/>
            </p:nvSpPr>
            <p:spPr bwMode="auto">
              <a:xfrm>
                <a:off x="1836" y="2348"/>
                <a:ext cx="46" cy="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3" name="Line 94"/>
              <p:cNvSpPr>
                <a:spLocks noChangeShapeType="1"/>
              </p:cNvSpPr>
              <p:nvPr/>
            </p:nvSpPr>
            <p:spPr bwMode="auto">
              <a:xfrm>
                <a:off x="1154" y="2438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4" name="Text Box 95"/>
              <p:cNvSpPr txBox="1">
                <a:spLocks noChangeArrowheads="1"/>
              </p:cNvSpPr>
              <p:nvPr/>
            </p:nvSpPr>
            <p:spPr bwMode="auto">
              <a:xfrm>
                <a:off x="1156" y="2511"/>
                <a:ext cx="32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u="none">
                    <a:solidFill>
                      <a:srgbClr val="000066"/>
                    </a:solidFill>
                  </a:rPr>
                  <a:t>s</a:t>
                </a:r>
                <a:r>
                  <a:rPr lang="pt-PT" u="none" baseline="-25000">
                    <a:solidFill>
                      <a:srgbClr val="000066"/>
                    </a:solidFill>
                  </a:rPr>
                  <a:t>n-1</a:t>
                </a:r>
                <a:endParaRPr lang="en-US" u="none" baseline="-25000">
                  <a:solidFill>
                    <a:srgbClr val="000066"/>
                  </a:solidFill>
                </a:endParaRPr>
              </a:p>
            </p:txBody>
          </p:sp>
          <p:sp>
            <p:nvSpPr>
              <p:cNvPr id="28775" name="Rectangle 99"/>
              <p:cNvSpPr>
                <a:spLocks noChangeArrowheads="1"/>
              </p:cNvSpPr>
              <p:nvPr/>
            </p:nvSpPr>
            <p:spPr bwMode="auto">
              <a:xfrm>
                <a:off x="1532" y="2330"/>
                <a:ext cx="45" cy="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181"/>
          <p:cNvGrpSpPr>
            <a:grpSpLocks/>
          </p:cNvGrpSpPr>
          <p:nvPr/>
        </p:nvGrpSpPr>
        <p:grpSpPr bwMode="auto">
          <a:xfrm>
            <a:off x="1058863" y="4635500"/>
            <a:ext cx="1409700" cy="1673225"/>
            <a:chOff x="667" y="2421"/>
            <a:chExt cx="888" cy="1054"/>
          </a:xfrm>
        </p:grpSpPr>
        <p:sp>
          <p:nvSpPr>
            <p:cNvPr id="28760" name="Line 97"/>
            <p:cNvSpPr>
              <a:spLocks noChangeShapeType="1"/>
            </p:cNvSpPr>
            <p:nvPr/>
          </p:nvSpPr>
          <p:spPr bwMode="auto">
            <a:xfrm>
              <a:off x="838" y="2448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1" name="Rectangle 98"/>
            <p:cNvSpPr>
              <a:spLocks noChangeArrowheads="1"/>
            </p:cNvSpPr>
            <p:nvPr/>
          </p:nvSpPr>
          <p:spPr bwMode="auto">
            <a:xfrm>
              <a:off x="929" y="2902"/>
              <a:ext cx="45" cy="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762" name="Group 100"/>
            <p:cNvGrpSpPr>
              <a:grpSpLocks/>
            </p:cNvGrpSpPr>
            <p:nvPr/>
          </p:nvGrpSpPr>
          <p:grpSpPr bwMode="auto">
            <a:xfrm>
              <a:off x="667" y="2421"/>
              <a:ext cx="888" cy="1054"/>
              <a:chOff x="1076" y="2070"/>
              <a:chExt cx="888" cy="1054"/>
            </a:xfrm>
          </p:grpSpPr>
          <p:pic>
            <p:nvPicPr>
              <p:cNvPr id="28763" name="Picture 1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5400000">
                <a:off x="1056" y="2491"/>
                <a:ext cx="539" cy="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764" name="Text Box 102"/>
              <p:cNvSpPr txBox="1">
                <a:spLocks noChangeArrowheads="1"/>
              </p:cNvSpPr>
              <p:nvPr/>
            </p:nvSpPr>
            <p:spPr bwMode="auto">
              <a:xfrm>
                <a:off x="1156" y="2893"/>
                <a:ext cx="3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u="none">
                    <a:solidFill>
                      <a:srgbClr val="000066"/>
                    </a:solidFill>
                  </a:rPr>
                  <a:t>ovf</a:t>
                </a:r>
                <a:endParaRPr lang="en-US" u="none" baseline="-25000">
                  <a:solidFill>
                    <a:srgbClr val="000066"/>
                  </a:solidFill>
                </a:endParaRPr>
              </a:p>
            </p:txBody>
          </p:sp>
          <p:cxnSp>
            <p:nvCxnSpPr>
              <p:cNvPr id="28765" name="AutoShape 103"/>
              <p:cNvCxnSpPr>
                <a:cxnSpLocks noChangeShapeType="1"/>
                <a:stCxn id="28775" idx="2"/>
                <a:endCxn id="28761" idx="0"/>
              </p:cNvCxnSpPr>
              <p:nvPr/>
            </p:nvCxnSpPr>
            <p:spPr bwMode="auto">
              <a:xfrm rot="5400000">
                <a:off x="1422" y="2009"/>
                <a:ext cx="481" cy="603"/>
              </a:xfrm>
              <a:prstGeom prst="bentConnector3">
                <a:avLst>
                  <a:gd name="adj1" fmla="val 8128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</p:grpSp>
      <p:grpSp>
        <p:nvGrpSpPr>
          <p:cNvPr id="7" name="Group 173"/>
          <p:cNvGrpSpPr>
            <a:grpSpLocks/>
          </p:cNvGrpSpPr>
          <p:nvPr/>
        </p:nvGrpSpPr>
        <p:grpSpPr bwMode="auto">
          <a:xfrm>
            <a:off x="1042988" y="3667125"/>
            <a:ext cx="6145212" cy="1004888"/>
            <a:chOff x="657" y="1811"/>
            <a:chExt cx="3871" cy="633"/>
          </a:xfrm>
        </p:grpSpPr>
        <p:sp>
          <p:nvSpPr>
            <p:cNvPr id="28751" name="Rectangle 52"/>
            <p:cNvSpPr>
              <a:spLocks noChangeArrowheads="1"/>
            </p:cNvSpPr>
            <p:nvPr/>
          </p:nvSpPr>
          <p:spPr bwMode="auto">
            <a:xfrm>
              <a:off x="3823" y="1838"/>
              <a:ext cx="681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u="none"/>
                <a:t>+</a:t>
              </a:r>
              <a:endParaRPr lang="en-US" u="none"/>
            </a:p>
          </p:txBody>
        </p:sp>
        <p:sp>
          <p:nvSpPr>
            <p:cNvPr id="28752" name="Rectangle 58"/>
            <p:cNvSpPr>
              <a:spLocks noChangeArrowheads="1"/>
            </p:cNvSpPr>
            <p:nvPr/>
          </p:nvSpPr>
          <p:spPr bwMode="auto">
            <a:xfrm>
              <a:off x="2780" y="1838"/>
              <a:ext cx="681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u="none"/>
                <a:t>+</a:t>
              </a:r>
              <a:endParaRPr lang="en-US" u="none"/>
            </a:p>
          </p:txBody>
        </p:sp>
        <p:sp>
          <p:nvSpPr>
            <p:cNvPr id="28753" name="Rectangle 79"/>
            <p:cNvSpPr>
              <a:spLocks noChangeArrowheads="1"/>
            </p:cNvSpPr>
            <p:nvPr/>
          </p:nvSpPr>
          <p:spPr bwMode="auto">
            <a:xfrm>
              <a:off x="657" y="1849"/>
              <a:ext cx="681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u="none"/>
                <a:t>+</a:t>
              </a:r>
              <a:endParaRPr lang="en-US" u="none"/>
            </a:p>
          </p:txBody>
        </p:sp>
        <p:sp>
          <p:nvSpPr>
            <p:cNvPr id="28754" name="Text Box 117"/>
            <p:cNvSpPr txBox="1">
              <a:spLocks noChangeArrowheads="1"/>
            </p:cNvSpPr>
            <p:nvPr/>
          </p:nvSpPr>
          <p:spPr bwMode="auto">
            <a:xfrm>
              <a:off x="3866" y="1811"/>
              <a:ext cx="6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/>
                <a:t>a   b   c</a:t>
              </a:r>
              <a:r>
                <a:rPr lang="pt-PT" u="none" baseline="-25000"/>
                <a:t>in</a:t>
              </a:r>
              <a:endParaRPr lang="en-US" u="none" baseline="-25000"/>
            </a:p>
          </p:txBody>
        </p:sp>
        <p:sp>
          <p:nvSpPr>
            <p:cNvPr id="28755" name="Text Box 118"/>
            <p:cNvSpPr txBox="1">
              <a:spLocks noChangeArrowheads="1"/>
            </p:cNvSpPr>
            <p:nvPr/>
          </p:nvSpPr>
          <p:spPr bwMode="auto">
            <a:xfrm>
              <a:off x="2823" y="1816"/>
              <a:ext cx="6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/>
                <a:t>a   b   c</a:t>
              </a:r>
              <a:r>
                <a:rPr lang="pt-PT" u="none" baseline="-25000"/>
                <a:t>in</a:t>
              </a:r>
              <a:endParaRPr lang="en-US" u="none" baseline="-25000"/>
            </a:p>
          </p:txBody>
        </p:sp>
        <p:sp>
          <p:nvSpPr>
            <p:cNvPr id="28756" name="Text Box 119"/>
            <p:cNvSpPr txBox="1">
              <a:spLocks noChangeArrowheads="1"/>
            </p:cNvSpPr>
            <p:nvPr/>
          </p:nvSpPr>
          <p:spPr bwMode="auto">
            <a:xfrm>
              <a:off x="709" y="1816"/>
              <a:ext cx="6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/>
                <a:t>a   b   c</a:t>
              </a:r>
              <a:r>
                <a:rPr lang="pt-PT" u="none" baseline="-25000"/>
                <a:t>in</a:t>
              </a:r>
              <a:endParaRPr lang="en-US" u="none" baseline="-25000"/>
            </a:p>
          </p:txBody>
        </p:sp>
        <p:sp>
          <p:nvSpPr>
            <p:cNvPr id="28757" name="Text Box 120"/>
            <p:cNvSpPr txBox="1">
              <a:spLocks noChangeArrowheads="1"/>
            </p:cNvSpPr>
            <p:nvPr/>
          </p:nvSpPr>
          <p:spPr bwMode="auto">
            <a:xfrm>
              <a:off x="709" y="2213"/>
              <a:ext cx="51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/>
                <a:t>c</a:t>
              </a:r>
              <a:r>
                <a:rPr lang="pt-PT" u="none" baseline="-25000"/>
                <a:t>out</a:t>
              </a:r>
              <a:r>
                <a:rPr lang="pt-PT" u="none"/>
                <a:t>   s</a:t>
              </a:r>
              <a:endParaRPr lang="en-US" u="none" baseline="-25000"/>
            </a:p>
          </p:txBody>
        </p:sp>
        <p:sp>
          <p:nvSpPr>
            <p:cNvPr id="28758" name="Text Box 121"/>
            <p:cNvSpPr txBox="1">
              <a:spLocks noChangeArrowheads="1"/>
            </p:cNvSpPr>
            <p:nvPr/>
          </p:nvSpPr>
          <p:spPr bwMode="auto">
            <a:xfrm>
              <a:off x="2854" y="2203"/>
              <a:ext cx="51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/>
                <a:t>c</a:t>
              </a:r>
              <a:r>
                <a:rPr lang="pt-PT" u="none" baseline="-25000"/>
                <a:t>out</a:t>
              </a:r>
              <a:r>
                <a:rPr lang="pt-PT" u="none"/>
                <a:t>   s</a:t>
              </a:r>
              <a:endParaRPr lang="en-US" u="none" baseline="-25000"/>
            </a:p>
          </p:txBody>
        </p:sp>
        <p:sp>
          <p:nvSpPr>
            <p:cNvPr id="28759" name="Text Box 122"/>
            <p:cNvSpPr txBox="1">
              <a:spLocks noChangeArrowheads="1"/>
            </p:cNvSpPr>
            <p:nvPr/>
          </p:nvSpPr>
          <p:spPr bwMode="auto">
            <a:xfrm>
              <a:off x="3897" y="2200"/>
              <a:ext cx="51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/>
                <a:t>c</a:t>
              </a:r>
              <a:r>
                <a:rPr lang="pt-PT" u="none" baseline="-25000"/>
                <a:t>out</a:t>
              </a:r>
              <a:r>
                <a:rPr lang="pt-PT" u="none"/>
                <a:t>   s</a:t>
              </a:r>
              <a:endParaRPr lang="en-US" u="none" baseline="-25000"/>
            </a:p>
          </p:txBody>
        </p:sp>
      </p:grpSp>
      <p:grpSp>
        <p:nvGrpSpPr>
          <p:cNvPr id="8" name="Group 184"/>
          <p:cNvGrpSpPr>
            <a:grpSpLocks/>
          </p:cNvGrpSpPr>
          <p:nvPr/>
        </p:nvGrpSpPr>
        <p:grpSpPr bwMode="auto">
          <a:xfrm>
            <a:off x="7040563" y="2630488"/>
            <a:ext cx="1820862" cy="1068387"/>
            <a:chOff x="4435" y="1657"/>
            <a:chExt cx="1147" cy="673"/>
          </a:xfrm>
        </p:grpSpPr>
        <p:sp>
          <p:nvSpPr>
            <p:cNvPr id="28747" name="Line 91"/>
            <p:cNvSpPr>
              <a:spLocks noChangeShapeType="1"/>
            </p:cNvSpPr>
            <p:nvPr/>
          </p:nvSpPr>
          <p:spPr bwMode="auto">
            <a:xfrm>
              <a:off x="4435" y="210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8" name="Text Box 127"/>
            <p:cNvSpPr txBox="1">
              <a:spLocks noChangeArrowheads="1"/>
            </p:cNvSpPr>
            <p:nvPr/>
          </p:nvSpPr>
          <p:spPr bwMode="auto">
            <a:xfrm>
              <a:off x="4546" y="1657"/>
              <a:ext cx="10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somar/subtrair</a:t>
              </a:r>
              <a:endParaRPr lang="en-US" u="none">
                <a:solidFill>
                  <a:srgbClr val="000066"/>
                </a:solidFill>
              </a:endParaRPr>
            </a:p>
          </p:txBody>
        </p:sp>
        <p:sp>
          <p:nvSpPr>
            <p:cNvPr id="28749" name="Line 128"/>
            <p:cNvSpPr>
              <a:spLocks noChangeShapeType="1"/>
            </p:cNvSpPr>
            <p:nvPr/>
          </p:nvSpPr>
          <p:spPr bwMode="auto">
            <a:xfrm>
              <a:off x="4604" y="1702"/>
              <a:ext cx="409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0" name="Line 130"/>
            <p:cNvSpPr>
              <a:spLocks noChangeShapeType="1"/>
            </p:cNvSpPr>
            <p:nvPr/>
          </p:nvSpPr>
          <p:spPr bwMode="auto">
            <a:xfrm flipV="1">
              <a:off x="4436" y="178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76"/>
          <p:cNvGrpSpPr>
            <a:grpSpLocks/>
          </p:cNvGrpSpPr>
          <p:nvPr/>
        </p:nvGrpSpPr>
        <p:grpSpPr bwMode="auto">
          <a:xfrm>
            <a:off x="981075" y="2989263"/>
            <a:ext cx="5407025" cy="720725"/>
            <a:chOff x="618" y="1384"/>
            <a:chExt cx="3406" cy="454"/>
          </a:xfrm>
        </p:grpSpPr>
        <p:sp>
          <p:nvSpPr>
            <p:cNvPr id="28741" name="Line 55"/>
            <p:cNvSpPr>
              <a:spLocks noChangeShapeType="1"/>
            </p:cNvSpPr>
            <p:nvPr/>
          </p:nvSpPr>
          <p:spPr bwMode="auto">
            <a:xfrm>
              <a:off x="3879" y="161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2" name="Text Box 56"/>
            <p:cNvSpPr txBox="1">
              <a:spLocks noChangeArrowheads="1"/>
            </p:cNvSpPr>
            <p:nvPr/>
          </p:nvSpPr>
          <p:spPr bwMode="auto">
            <a:xfrm>
              <a:off x="3775" y="1384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a</a:t>
              </a:r>
              <a:r>
                <a:rPr lang="pt-PT" u="none" baseline="-25000">
                  <a:solidFill>
                    <a:srgbClr val="000066"/>
                  </a:solidFill>
                </a:rPr>
                <a:t>0</a:t>
              </a:r>
              <a:endParaRPr lang="en-US" u="none" baseline="-25000">
                <a:solidFill>
                  <a:srgbClr val="000066"/>
                </a:solidFill>
              </a:endParaRPr>
            </a:p>
          </p:txBody>
        </p:sp>
        <p:sp>
          <p:nvSpPr>
            <p:cNvPr id="28743" name="Line 134"/>
            <p:cNvSpPr>
              <a:spLocks noChangeShapeType="1"/>
            </p:cNvSpPr>
            <p:nvPr/>
          </p:nvSpPr>
          <p:spPr bwMode="auto">
            <a:xfrm>
              <a:off x="2848" y="161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4" name="Text Box 135"/>
            <p:cNvSpPr txBox="1">
              <a:spLocks noChangeArrowheads="1"/>
            </p:cNvSpPr>
            <p:nvPr/>
          </p:nvSpPr>
          <p:spPr bwMode="auto">
            <a:xfrm>
              <a:off x="2744" y="1384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a</a:t>
              </a:r>
              <a:r>
                <a:rPr lang="pt-PT" u="none" baseline="-25000">
                  <a:solidFill>
                    <a:srgbClr val="000066"/>
                  </a:solidFill>
                </a:rPr>
                <a:t>1</a:t>
              </a:r>
              <a:endParaRPr lang="en-US" u="none" baseline="-25000">
                <a:solidFill>
                  <a:srgbClr val="000066"/>
                </a:solidFill>
              </a:endParaRPr>
            </a:p>
          </p:txBody>
        </p:sp>
        <p:sp>
          <p:nvSpPr>
            <p:cNvPr id="28745" name="Line 154"/>
            <p:cNvSpPr>
              <a:spLocks noChangeShapeType="1"/>
            </p:cNvSpPr>
            <p:nvPr/>
          </p:nvSpPr>
          <p:spPr bwMode="auto">
            <a:xfrm>
              <a:off x="722" y="161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6" name="Text Box 155"/>
            <p:cNvSpPr txBox="1">
              <a:spLocks noChangeArrowheads="1"/>
            </p:cNvSpPr>
            <p:nvPr/>
          </p:nvSpPr>
          <p:spPr bwMode="auto">
            <a:xfrm>
              <a:off x="618" y="1384"/>
              <a:ext cx="3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0066"/>
                  </a:solidFill>
                </a:rPr>
                <a:t>a</a:t>
              </a:r>
              <a:r>
                <a:rPr lang="pt-PT" u="none" baseline="-25000">
                  <a:solidFill>
                    <a:srgbClr val="000066"/>
                  </a:solidFill>
                </a:rPr>
                <a:t>n-1</a:t>
              </a:r>
              <a:endParaRPr lang="en-US" u="none" baseline="-25000">
                <a:solidFill>
                  <a:srgbClr val="000066"/>
                </a:solidFill>
              </a:endParaRPr>
            </a:p>
          </p:txBody>
        </p:sp>
      </p:grpSp>
      <p:grpSp>
        <p:nvGrpSpPr>
          <p:cNvPr id="10" name="Group 186"/>
          <p:cNvGrpSpPr>
            <a:grpSpLocks/>
          </p:cNvGrpSpPr>
          <p:nvPr/>
        </p:nvGrpSpPr>
        <p:grpSpPr bwMode="auto">
          <a:xfrm>
            <a:off x="1149350" y="2060575"/>
            <a:ext cx="6086475" cy="1655763"/>
            <a:chOff x="724" y="1298"/>
            <a:chExt cx="3834" cy="1043"/>
          </a:xfrm>
        </p:grpSpPr>
        <p:sp>
          <p:nvSpPr>
            <p:cNvPr id="28688" name="Line 131"/>
            <p:cNvSpPr>
              <a:spLocks noChangeShapeType="1"/>
            </p:cNvSpPr>
            <p:nvPr/>
          </p:nvSpPr>
          <p:spPr bwMode="auto">
            <a:xfrm>
              <a:off x="4286" y="1797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Line 54"/>
            <p:cNvSpPr>
              <a:spLocks noChangeShapeType="1"/>
            </p:cNvSpPr>
            <p:nvPr/>
          </p:nvSpPr>
          <p:spPr bwMode="auto">
            <a:xfrm>
              <a:off x="4162" y="1888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Line 133"/>
            <p:cNvSpPr>
              <a:spLocks noChangeShapeType="1"/>
            </p:cNvSpPr>
            <p:nvPr/>
          </p:nvSpPr>
          <p:spPr bwMode="auto">
            <a:xfrm>
              <a:off x="3131" y="1888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Line 153"/>
            <p:cNvSpPr>
              <a:spLocks noChangeShapeType="1"/>
            </p:cNvSpPr>
            <p:nvPr/>
          </p:nvSpPr>
          <p:spPr bwMode="auto">
            <a:xfrm>
              <a:off x="1005" y="1888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692" name="Group 185"/>
            <p:cNvGrpSpPr>
              <a:grpSpLocks/>
            </p:cNvGrpSpPr>
            <p:nvPr/>
          </p:nvGrpSpPr>
          <p:grpSpPr bwMode="auto">
            <a:xfrm>
              <a:off x="724" y="1298"/>
              <a:ext cx="3737" cy="667"/>
              <a:chOff x="724" y="1298"/>
              <a:chExt cx="3737" cy="667"/>
            </a:xfrm>
          </p:grpSpPr>
          <p:sp>
            <p:nvSpPr>
              <p:cNvPr id="28693" name="Line 149"/>
              <p:cNvSpPr>
                <a:spLocks noChangeShapeType="1"/>
              </p:cNvSpPr>
              <p:nvPr/>
            </p:nvSpPr>
            <p:spPr bwMode="auto">
              <a:xfrm flipH="1">
                <a:off x="3424" y="1933"/>
                <a:ext cx="9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4" name="Text Box 57"/>
              <p:cNvSpPr txBox="1">
                <a:spLocks noChangeArrowheads="1"/>
              </p:cNvSpPr>
              <p:nvPr/>
            </p:nvSpPr>
            <p:spPr bwMode="auto">
              <a:xfrm>
                <a:off x="3957" y="1298"/>
                <a:ext cx="2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u="none">
                    <a:solidFill>
                      <a:srgbClr val="000066"/>
                    </a:solidFill>
                  </a:rPr>
                  <a:t>b</a:t>
                </a:r>
                <a:r>
                  <a:rPr lang="pt-PT" u="none" baseline="-25000">
                    <a:solidFill>
                      <a:srgbClr val="000066"/>
                    </a:solidFill>
                  </a:rPr>
                  <a:t>0</a:t>
                </a:r>
                <a:endParaRPr lang="en-US" u="none" baseline="-25000">
                  <a:solidFill>
                    <a:srgbClr val="000066"/>
                  </a:solidFill>
                </a:endParaRPr>
              </a:p>
            </p:txBody>
          </p:sp>
          <p:grpSp>
            <p:nvGrpSpPr>
              <p:cNvPr id="28695" name="Group 116"/>
              <p:cNvGrpSpPr>
                <a:grpSpLocks/>
              </p:cNvGrpSpPr>
              <p:nvPr/>
            </p:nvGrpSpPr>
            <p:grpSpPr bwMode="auto">
              <a:xfrm rot="5400000">
                <a:off x="4075" y="1661"/>
                <a:ext cx="181" cy="250"/>
                <a:chOff x="295" y="3203"/>
                <a:chExt cx="227" cy="454"/>
              </a:xfrm>
            </p:grpSpPr>
            <p:sp>
              <p:nvSpPr>
                <p:cNvPr id="28734" name="Line 107"/>
                <p:cNvSpPr>
                  <a:spLocks noChangeShapeType="1"/>
                </p:cNvSpPr>
                <p:nvPr/>
              </p:nvSpPr>
              <p:spPr bwMode="auto">
                <a:xfrm>
                  <a:off x="295" y="3203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35" name="Line 108"/>
                <p:cNvSpPr>
                  <a:spLocks noChangeShapeType="1"/>
                </p:cNvSpPr>
                <p:nvPr/>
              </p:nvSpPr>
              <p:spPr bwMode="auto">
                <a:xfrm>
                  <a:off x="295" y="3475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36" name="Line 111"/>
                <p:cNvSpPr>
                  <a:spLocks noChangeShapeType="1"/>
                </p:cNvSpPr>
                <p:nvPr/>
              </p:nvSpPr>
              <p:spPr bwMode="auto">
                <a:xfrm>
                  <a:off x="295" y="3385"/>
                  <a:ext cx="90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37" name="Line 112"/>
                <p:cNvSpPr>
                  <a:spLocks noChangeShapeType="1"/>
                </p:cNvSpPr>
                <p:nvPr/>
              </p:nvSpPr>
              <p:spPr bwMode="auto">
                <a:xfrm flipV="1">
                  <a:off x="295" y="3430"/>
                  <a:ext cx="90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38" name="Line 113"/>
                <p:cNvSpPr>
                  <a:spLocks noChangeShapeType="1"/>
                </p:cNvSpPr>
                <p:nvPr/>
              </p:nvSpPr>
              <p:spPr bwMode="auto">
                <a:xfrm>
                  <a:off x="295" y="3203"/>
                  <a:ext cx="227" cy="4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39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295" y="3611"/>
                  <a:ext cx="227" cy="4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40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521" y="3249"/>
                  <a:ext cx="0" cy="3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696" name="Line 123"/>
              <p:cNvSpPr>
                <a:spLocks noChangeShapeType="1"/>
              </p:cNvSpPr>
              <p:nvPr/>
            </p:nvSpPr>
            <p:spPr bwMode="auto">
              <a:xfrm>
                <a:off x="4076" y="151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7" name="Line 124"/>
              <p:cNvSpPr>
                <a:spLocks noChangeShapeType="1"/>
              </p:cNvSpPr>
              <p:nvPr/>
            </p:nvSpPr>
            <p:spPr bwMode="auto">
              <a:xfrm>
                <a:off x="4233" y="1511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8" name="Text Box 125"/>
              <p:cNvSpPr txBox="1">
                <a:spLocks noChangeArrowheads="1"/>
              </p:cNvSpPr>
              <p:nvPr/>
            </p:nvSpPr>
            <p:spPr bwMode="auto">
              <a:xfrm>
                <a:off x="4062" y="1305"/>
                <a:ext cx="3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u="none">
                    <a:solidFill>
                      <a:srgbClr val="000066"/>
                    </a:solidFill>
                    <a:sym typeface="Symbol" pitchFamily="18" charset="2"/>
                  </a:rPr>
                  <a:t></a:t>
                </a:r>
                <a:r>
                  <a:rPr lang="pt-PT" u="none">
                    <a:solidFill>
                      <a:srgbClr val="000066"/>
                    </a:solidFill>
                  </a:rPr>
                  <a:t>b</a:t>
                </a:r>
                <a:r>
                  <a:rPr lang="pt-PT" u="none" baseline="-25000">
                    <a:solidFill>
                      <a:srgbClr val="000066"/>
                    </a:solidFill>
                  </a:rPr>
                  <a:t>0</a:t>
                </a:r>
                <a:endParaRPr lang="en-US" u="none" baseline="-25000">
                  <a:solidFill>
                    <a:srgbClr val="000066"/>
                  </a:solidFill>
                </a:endParaRPr>
              </a:p>
            </p:txBody>
          </p:sp>
          <p:sp>
            <p:nvSpPr>
              <p:cNvPr id="28699" name="Text Box 126"/>
              <p:cNvSpPr txBox="1">
                <a:spLocks noChangeArrowheads="1"/>
              </p:cNvSpPr>
              <p:nvPr/>
            </p:nvSpPr>
            <p:spPr bwMode="auto">
              <a:xfrm>
                <a:off x="4011" y="1661"/>
                <a:ext cx="30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sz="1400" u="none"/>
                  <a:t>0  1</a:t>
                </a:r>
                <a:endParaRPr lang="en-US" sz="1400" u="none"/>
              </a:p>
            </p:txBody>
          </p:sp>
          <p:sp>
            <p:nvSpPr>
              <p:cNvPr id="28700" name="Oval 132"/>
              <p:cNvSpPr>
                <a:spLocks noChangeArrowheads="1"/>
              </p:cNvSpPr>
              <p:nvPr/>
            </p:nvSpPr>
            <p:spPr bwMode="auto">
              <a:xfrm>
                <a:off x="4415" y="1766"/>
                <a:ext cx="46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1" name="Text Box 136"/>
              <p:cNvSpPr txBox="1">
                <a:spLocks noChangeArrowheads="1"/>
              </p:cNvSpPr>
              <p:nvPr/>
            </p:nvSpPr>
            <p:spPr bwMode="auto">
              <a:xfrm>
                <a:off x="2926" y="1298"/>
                <a:ext cx="2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u="none">
                    <a:solidFill>
                      <a:srgbClr val="000066"/>
                    </a:solidFill>
                  </a:rPr>
                  <a:t>b</a:t>
                </a:r>
                <a:r>
                  <a:rPr lang="pt-PT" u="none" baseline="-25000">
                    <a:solidFill>
                      <a:srgbClr val="000066"/>
                    </a:solidFill>
                  </a:rPr>
                  <a:t>1</a:t>
                </a:r>
                <a:endParaRPr lang="en-US" u="none" baseline="-25000">
                  <a:solidFill>
                    <a:srgbClr val="000066"/>
                  </a:solidFill>
                </a:endParaRPr>
              </a:p>
            </p:txBody>
          </p:sp>
          <p:grpSp>
            <p:nvGrpSpPr>
              <p:cNvPr id="28702" name="Group 137"/>
              <p:cNvGrpSpPr>
                <a:grpSpLocks/>
              </p:cNvGrpSpPr>
              <p:nvPr/>
            </p:nvGrpSpPr>
            <p:grpSpPr bwMode="auto">
              <a:xfrm rot="5400000">
                <a:off x="3044" y="1661"/>
                <a:ext cx="181" cy="250"/>
                <a:chOff x="295" y="3203"/>
                <a:chExt cx="227" cy="454"/>
              </a:xfrm>
            </p:grpSpPr>
            <p:sp>
              <p:nvSpPr>
                <p:cNvPr id="28727" name="Line 138"/>
                <p:cNvSpPr>
                  <a:spLocks noChangeShapeType="1"/>
                </p:cNvSpPr>
                <p:nvPr/>
              </p:nvSpPr>
              <p:spPr bwMode="auto">
                <a:xfrm>
                  <a:off x="295" y="3203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28" name="Line 139"/>
                <p:cNvSpPr>
                  <a:spLocks noChangeShapeType="1"/>
                </p:cNvSpPr>
                <p:nvPr/>
              </p:nvSpPr>
              <p:spPr bwMode="auto">
                <a:xfrm>
                  <a:off x="295" y="3475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29" name="Line 140"/>
                <p:cNvSpPr>
                  <a:spLocks noChangeShapeType="1"/>
                </p:cNvSpPr>
                <p:nvPr/>
              </p:nvSpPr>
              <p:spPr bwMode="auto">
                <a:xfrm>
                  <a:off x="295" y="3385"/>
                  <a:ext cx="90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30" name="Line 141"/>
                <p:cNvSpPr>
                  <a:spLocks noChangeShapeType="1"/>
                </p:cNvSpPr>
                <p:nvPr/>
              </p:nvSpPr>
              <p:spPr bwMode="auto">
                <a:xfrm flipV="1">
                  <a:off x="295" y="3430"/>
                  <a:ext cx="90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31" name="Line 142"/>
                <p:cNvSpPr>
                  <a:spLocks noChangeShapeType="1"/>
                </p:cNvSpPr>
                <p:nvPr/>
              </p:nvSpPr>
              <p:spPr bwMode="auto">
                <a:xfrm>
                  <a:off x="295" y="3203"/>
                  <a:ext cx="227" cy="4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32" name="Line 143"/>
                <p:cNvSpPr>
                  <a:spLocks noChangeShapeType="1"/>
                </p:cNvSpPr>
                <p:nvPr/>
              </p:nvSpPr>
              <p:spPr bwMode="auto">
                <a:xfrm flipV="1">
                  <a:off x="295" y="3611"/>
                  <a:ext cx="227" cy="4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33" name="Line 144"/>
                <p:cNvSpPr>
                  <a:spLocks noChangeShapeType="1"/>
                </p:cNvSpPr>
                <p:nvPr/>
              </p:nvSpPr>
              <p:spPr bwMode="auto">
                <a:xfrm flipV="1">
                  <a:off x="521" y="3249"/>
                  <a:ext cx="0" cy="3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703" name="Line 145"/>
              <p:cNvSpPr>
                <a:spLocks noChangeShapeType="1"/>
              </p:cNvSpPr>
              <p:nvPr/>
            </p:nvSpPr>
            <p:spPr bwMode="auto">
              <a:xfrm>
                <a:off x="3045" y="151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4" name="Line 146"/>
              <p:cNvSpPr>
                <a:spLocks noChangeShapeType="1"/>
              </p:cNvSpPr>
              <p:nvPr/>
            </p:nvSpPr>
            <p:spPr bwMode="auto">
              <a:xfrm>
                <a:off x="3202" y="1511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5" name="Text Box 147"/>
              <p:cNvSpPr txBox="1">
                <a:spLocks noChangeArrowheads="1"/>
              </p:cNvSpPr>
              <p:nvPr/>
            </p:nvSpPr>
            <p:spPr bwMode="auto">
              <a:xfrm>
                <a:off x="2980" y="1661"/>
                <a:ext cx="30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sz="1400" u="none"/>
                  <a:t>0  1</a:t>
                </a:r>
                <a:endParaRPr lang="en-US" sz="1400" u="none"/>
              </a:p>
            </p:txBody>
          </p:sp>
          <p:sp>
            <p:nvSpPr>
              <p:cNvPr id="28706" name="Text Box 148"/>
              <p:cNvSpPr txBox="1">
                <a:spLocks noChangeArrowheads="1"/>
              </p:cNvSpPr>
              <p:nvPr/>
            </p:nvSpPr>
            <p:spPr bwMode="auto">
              <a:xfrm>
                <a:off x="3037" y="1311"/>
                <a:ext cx="3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u="none">
                    <a:solidFill>
                      <a:srgbClr val="000066"/>
                    </a:solidFill>
                    <a:sym typeface="Symbol" pitchFamily="18" charset="2"/>
                  </a:rPr>
                  <a:t></a:t>
                </a:r>
                <a:r>
                  <a:rPr lang="pt-PT" u="none">
                    <a:solidFill>
                      <a:srgbClr val="000066"/>
                    </a:solidFill>
                  </a:rPr>
                  <a:t>b</a:t>
                </a:r>
                <a:r>
                  <a:rPr lang="pt-PT" u="none" baseline="-25000">
                    <a:solidFill>
                      <a:srgbClr val="000066"/>
                    </a:solidFill>
                  </a:rPr>
                  <a:t>1</a:t>
                </a:r>
                <a:endParaRPr lang="en-US" u="none" baseline="-25000">
                  <a:solidFill>
                    <a:srgbClr val="000066"/>
                  </a:solidFill>
                </a:endParaRPr>
              </a:p>
            </p:txBody>
          </p:sp>
          <p:sp>
            <p:nvSpPr>
              <p:cNvPr id="28707" name="Line 150"/>
              <p:cNvSpPr>
                <a:spLocks noChangeShapeType="1"/>
              </p:cNvSpPr>
              <p:nvPr/>
            </p:nvSpPr>
            <p:spPr bwMode="auto">
              <a:xfrm flipV="1">
                <a:off x="3424" y="1797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8" name="Line 151"/>
              <p:cNvSpPr>
                <a:spLocks noChangeShapeType="1"/>
              </p:cNvSpPr>
              <p:nvPr/>
            </p:nvSpPr>
            <p:spPr bwMode="auto">
              <a:xfrm flipH="1">
                <a:off x="3243" y="1797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9" name="Oval 152"/>
              <p:cNvSpPr>
                <a:spLocks noChangeArrowheads="1"/>
              </p:cNvSpPr>
              <p:nvPr/>
            </p:nvSpPr>
            <p:spPr bwMode="auto">
              <a:xfrm>
                <a:off x="4415" y="1909"/>
                <a:ext cx="46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0" name="Text Box 156"/>
              <p:cNvSpPr txBox="1">
                <a:spLocks noChangeArrowheads="1"/>
              </p:cNvSpPr>
              <p:nvPr/>
            </p:nvSpPr>
            <p:spPr bwMode="auto">
              <a:xfrm>
                <a:off x="724" y="1298"/>
                <a:ext cx="33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u="none">
                    <a:solidFill>
                      <a:srgbClr val="000066"/>
                    </a:solidFill>
                  </a:rPr>
                  <a:t>b</a:t>
                </a:r>
                <a:r>
                  <a:rPr lang="pt-PT" u="none" baseline="-25000">
                    <a:solidFill>
                      <a:srgbClr val="000066"/>
                    </a:solidFill>
                  </a:rPr>
                  <a:t>n-1</a:t>
                </a:r>
                <a:endParaRPr lang="en-US" u="none" baseline="-25000">
                  <a:solidFill>
                    <a:srgbClr val="000066"/>
                  </a:solidFill>
                </a:endParaRPr>
              </a:p>
            </p:txBody>
          </p:sp>
          <p:grpSp>
            <p:nvGrpSpPr>
              <p:cNvPr id="28711" name="Group 157"/>
              <p:cNvGrpSpPr>
                <a:grpSpLocks/>
              </p:cNvGrpSpPr>
              <p:nvPr/>
            </p:nvGrpSpPr>
            <p:grpSpPr bwMode="auto">
              <a:xfrm rot="5400000">
                <a:off x="918" y="1661"/>
                <a:ext cx="181" cy="250"/>
                <a:chOff x="295" y="3203"/>
                <a:chExt cx="227" cy="454"/>
              </a:xfrm>
            </p:grpSpPr>
            <p:sp>
              <p:nvSpPr>
                <p:cNvPr id="28720" name="Line 158"/>
                <p:cNvSpPr>
                  <a:spLocks noChangeShapeType="1"/>
                </p:cNvSpPr>
                <p:nvPr/>
              </p:nvSpPr>
              <p:spPr bwMode="auto">
                <a:xfrm>
                  <a:off x="295" y="3203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21" name="Line 159"/>
                <p:cNvSpPr>
                  <a:spLocks noChangeShapeType="1"/>
                </p:cNvSpPr>
                <p:nvPr/>
              </p:nvSpPr>
              <p:spPr bwMode="auto">
                <a:xfrm>
                  <a:off x="295" y="3475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22" name="Line 160"/>
                <p:cNvSpPr>
                  <a:spLocks noChangeShapeType="1"/>
                </p:cNvSpPr>
                <p:nvPr/>
              </p:nvSpPr>
              <p:spPr bwMode="auto">
                <a:xfrm>
                  <a:off x="295" y="3385"/>
                  <a:ext cx="90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23" name="Line 161"/>
                <p:cNvSpPr>
                  <a:spLocks noChangeShapeType="1"/>
                </p:cNvSpPr>
                <p:nvPr/>
              </p:nvSpPr>
              <p:spPr bwMode="auto">
                <a:xfrm flipV="1">
                  <a:off x="295" y="3430"/>
                  <a:ext cx="90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24" name="Line 162"/>
                <p:cNvSpPr>
                  <a:spLocks noChangeShapeType="1"/>
                </p:cNvSpPr>
                <p:nvPr/>
              </p:nvSpPr>
              <p:spPr bwMode="auto">
                <a:xfrm>
                  <a:off x="295" y="3203"/>
                  <a:ext cx="227" cy="4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25" name="Line 163"/>
                <p:cNvSpPr>
                  <a:spLocks noChangeShapeType="1"/>
                </p:cNvSpPr>
                <p:nvPr/>
              </p:nvSpPr>
              <p:spPr bwMode="auto">
                <a:xfrm flipV="1">
                  <a:off x="295" y="3611"/>
                  <a:ext cx="227" cy="4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26" name="Line 164"/>
                <p:cNvSpPr>
                  <a:spLocks noChangeShapeType="1"/>
                </p:cNvSpPr>
                <p:nvPr/>
              </p:nvSpPr>
              <p:spPr bwMode="auto">
                <a:xfrm flipV="1">
                  <a:off x="521" y="3249"/>
                  <a:ext cx="0" cy="3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712" name="Line 165"/>
              <p:cNvSpPr>
                <a:spLocks noChangeShapeType="1"/>
              </p:cNvSpPr>
              <p:nvPr/>
            </p:nvSpPr>
            <p:spPr bwMode="auto">
              <a:xfrm>
                <a:off x="919" y="151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3" name="Line 166"/>
              <p:cNvSpPr>
                <a:spLocks noChangeShapeType="1"/>
              </p:cNvSpPr>
              <p:nvPr/>
            </p:nvSpPr>
            <p:spPr bwMode="auto">
              <a:xfrm>
                <a:off x="1076" y="1511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4" name="Text Box 167"/>
              <p:cNvSpPr txBox="1">
                <a:spLocks noChangeArrowheads="1"/>
              </p:cNvSpPr>
              <p:nvPr/>
            </p:nvSpPr>
            <p:spPr bwMode="auto">
              <a:xfrm>
                <a:off x="854" y="1661"/>
                <a:ext cx="30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sz="1400" u="none"/>
                  <a:t>0  1</a:t>
                </a:r>
                <a:endParaRPr lang="en-US" sz="1400" u="none"/>
              </a:p>
            </p:txBody>
          </p:sp>
          <p:sp>
            <p:nvSpPr>
              <p:cNvPr id="28715" name="Text Box 168"/>
              <p:cNvSpPr txBox="1">
                <a:spLocks noChangeArrowheads="1"/>
              </p:cNvSpPr>
              <p:nvPr/>
            </p:nvSpPr>
            <p:spPr bwMode="auto">
              <a:xfrm>
                <a:off x="916" y="1311"/>
                <a:ext cx="40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u="none">
                    <a:solidFill>
                      <a:srgbClr val="000066"/>
                    </a:solidFill>
                    <a:sym typeface="Symbol" pitchFamily="18" charset="2"/>
                  </a:rPr>
                  <a:t></a:t>
                </a:r>
                <a:r>
                  <a:rPr lang="pt-PT" u="none">
                    <a:solidFill>
                      <a:srgbClr val="000066"/>
                    </a:solidFill>
                  </a:rPr>
                  <a:t>b</a:t>
                </a:r>
                <a:r>
                  <a:rPr lang="pt-PT" u="none" baseline="-25000">
                    <a:solidFill>
                      <a:srgbClr val="000066"/>
                    </a:solidFill>
                  </a:rPr>
                  <a:t>n-1</a:t>
                </a:r>
                <a:endParaRPr lang="en-US" u="none" baseline="-25000">
                  <a:solidFill>
                    <a:srgbClr val="000066"/>
                  </a:solidFill>
                </a:endParaRPr>
              </a:p>
            </p:txBody>
          </p:sp>
          <p:sp>
            <p:nvSpPr>
              <p:cNvPr id="28716" name="Line 169"/>
              <p:cNvSpPr>
                <a:spLocks noChangeShapeType="1"/>
              </p:cNvSpPr>
              <p:nvPr/>
            </p:nvSpPr>
            <p:spPr bwMode="auto">
              <a:xfrm flipH="1">
                <a:off x="1292" y="1933"/>
                <a:ext cx="21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7" name="Line 170"/>
              <p:cNvSpPr>
                <a:spLocks noChangeShapeType="1"/>
              </p:cNvSpPr>
              <p:nvPr/>
            </p:nvSpPr>
            <p:spPr bwMode="auto">
              <a:xfrm flipV="1">
                <a:off x="1292" y="1797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8" name="Line 171"/>
              <p:cNvSpPr>
                <a:spLocks noChangeShapeType="1"/>
              </p:cNvSpPr>
              <p:nvPr/>
            </p:nvSpPr>
            <p:spPr bwMode="auto">
              <a:xfrm flipH="1">
                <a:off x="1111" y="1797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9" name="Oval 172"/>
              <p:cNvSpPr>
                <a:spLocks noChangeArrowheads="1"/>
              </p:cNvSpPr>
              <p:nvPr/>
            </p:nvSpPr>
            <p:spPr bwMode="auto">
              <a:xfrm>
                <a:off x="3407" y="1919"/>
                <a:ext cx="46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5286" name="Text Box 182"/>
          <p:cNvSpPr txBox="1">
            <a:spLocks noChangeArrowheads="1"/>
          </p:cNvSpPr>
          <p:nvPr/>
        </p:nvSpPr>
        <p:spPr bwMode="auto">
          <a:xfrm>
            <a:off x="468313" y="830263"/>
            <a:ext cx="849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Para realizar a operação de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soma</a:t>
            </a:r>
            <a:r>
              <a:rPr lang="pt-PT" u="none">
                <a:solidFill>
                  <a:srgbClr val="003366"/>
                </a:solidFill>
              </a:rPr>
              <a:t> devemos fornecer nas entradas </a:t>
            </a:r>
            <a:r>
              <a:rPr lang="pt-PT" u="none">
                <a:solidFill>
                  <a:srgbClr val="A50021"/>
                </a:solidFill>
              </a:rPr>
              <a:t>a</a:t>
            </a:r>
            <a:r>
              <a:rPr lang="pt-PT" u="none">
                <a:solidFill>
                  <a:srgbClr val="003366"/>
                </a:solidFill>
              </a:rPr>
              <a:t>,</a:t>
            </a:r>
            <a:r>
              <a:rPr lang="pt-PT" u="none">
                <a:solidFill>
                  <a:srgbClr val="A50021"/>
                </a:solidFill>
                <a:sym typeface="Symbol" pitchFamily="18" charset="2"/>
              </a:rPr>
              <a:t> b</a:t>
            </a:r>
            <a:r>
              <a:rPr lang="pt-PT" u="none">
                <a:solidFill>
                  <a:srgbClr val="003366"/>
                </a:solidFill>
                <a:sym typeface="Symbol" pitchFamily="18" charset="2"/>
              </a:rPr>
              <a:t>, e </a:t>
            </a:r>
            <a:r>
              <a:rPr lang="pt-PT" u="none">
                <a:solidFill>
                  <a:srgbClr val="A50021"/>
                </a:solidFill>
                <a:sym typeface="Symbol" pitchFamily="18" charset="2"/>
              </a:rPr>
              <a:t>c</a:t>
            </a:r>
            <a:r>
              <a:rPr lang="pt-PT" u="none" baseline="-25000">
                <a:solidFill>
                  <a:srgbClr val="A50021"/>
                </a:solidFill>
                <a:sym typeface="Symbol" pitchFamily="18" charset="2"/>
              </a:rPr>
              <a:t>in0</a:t>
            </a:r>
            <a:r>
              <a:rPr lang="pt-PT" u="none">
                <a:solidFill>
                  <a:srgbClr val="A50021"/>
                </a:solidFill>
                <a:sym typeface="Symbol" pitchFamily="18" charset="2"/>
              </a:rPr>
              <a:t> = 0</a:t>
            </a:r>
            <a:r>
              <a:rPr lang="pt-PT" u="none">
                <a:solidFill>
                  <a:srgbClr val="003366"/>
                </a:solidFill>
                <a:sym typeface="Symbol" pitchFamily="18" charset="2"/>
              </a:rPr>
              <a:t>.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175287" name="Text Box 183"/>
          <p:cNvSpPr txBox="1">
            <a:spLocks noChangeArrowheads="1"/>
          </p:cNvSpPr>
          <p:nvPr/>
        </p:nvSpPr>
        <p:spPr bwMode="auto">
          <a:xfrm>
            <a:off x="468313" y="1262063"/>
            <a:ext cx="84963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rgbClr val="003366"/>
                </a:solidFill>
              </a:rPr>
              <a:t>Para realizar a operação de </a:t>
            </a:r>
            <a:r>
              <a:rPr lang="pt-PT" u="none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subtração</a:t>
            </a:r>
            <a:r>
              <a:rPr lang="pt-PT" u="none" dirty="0" smtClean="0">
                <a:solidFill>
                  <a:srgbClr val="003366"/>
                </a:solidFill>
              </a:rPr>
              <a:t> </a:t>
            </a:r>
            <a:r>
              <a:rPr lang="pt-PT" u="none" dirty="0">
                <a:solidFill>
                  <a:srgbClr val="003366"/>
                </a:solidFill>
              </a:rPr>
              <a:t>devemos fornecer nas entradas </a:t>
            </a:r>
            <a:r>
              <a:rPr lang="pt-PT" u="none" dirty="0" err="1">
                <a:solidFill>
                  <a:srgbClr val="A50021"/>
                </a:solidFill>
              </a:rPr>
              <a:t>a</a:t>
            </a:r>
            <a:r>
              <a:rPr lang="pt-PT" u="none" dirty="0" err="1">
                <a:solidFill>
                  <a:srgbClr val="003366"/>
                </a:solidFill>
              </a:rPr>
              <a:t>,</a:t>
            </a:r>
            <a:r>
              <a:rPr lang="pt-PT" u="none" dirty="0" err="1">
                <a:solidFill>
                  <a:srgbClr val="A50021"/>
                </a:solidFill>
                <a:sym typeface="Symbol" pitchFamily="18" charset="2"/>
              </a:rPr>
              <a:t>b</a:t>
            </a:r>
            <a:r>
              <a:rPr lang="pt-PT" u="none" dirty="0">
                <a:solidFill>
                  <a:srgbClr val="003366"/>
                </a:solidFill>
                <a:sym typeface="Symbol" pitchFamily="18" charset="2"/>
              </a:rPr>
              <a:t>, e </a:t>
            </a:r>
            <a:r>
              <a:rPr lang="pt-PT" u="none" dirty="0">
                <a:solidFill>
                  <a:srgbClr val="A50021"/>
                </a:solidFill>
                <a:sym typeface="Symbol" pitchFamily="18" charset="2"/>
              </a:rPr>
              <a:t>c</a:t>
            </a:r>
            <a:r>
              <a:rPr lang="pt-PT" u="none" baseline="-25000" dirty="0">
                <a:solidFill>
                  <a:srgbClr val="A50021"/>
                </a:solidFill>
                <a:sym typeface="Symbol" pitchFamily="18" charset="2"/>
              </a:rPr>
              <a:t>in0</a:t>
            </a:r>
            <a:r>
              <a:rPr lang="pt-PT" u="none" dirty="0">
                <a:solidFill>
                  <a:srgbClr val="A50021"/>
                </a:solidFill>
                <a:sym typeface="Symbol" pitchFamily="18" charset="2"/>
              </a:rPr>
              <a:t> = 1</a:t>
            </a:r>
            <a:r>
              <a:rPr lang="pt-PT" u="none" dirty="0">
                <a:solidFill>
                  <a:srgbClr val="003366"/>
                </a:solidFill>
                <a:sym typeface="Symbol" pitchFamily="18" charset="2"/>
              </a:rPr>
              <a:t>.</a:t>
            </a:r>
            <a:endParaRPr lang="en-US" u="none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59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286" grpId="0"/>
      <p:bldP spid="17528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3598862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Exercícios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447675" y="1124744"/>
            <a:ext cx="8372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É possível construir um circuito que faça a soma de dois valores de 2 bits em complemento para 2 só com 2 níveis de atraso?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47997" y="2422629"/>
            <a:ext cx="8372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Implemente um circuito que faça a soma de dois valores de 4 bits em </a:t>
            </a:r>
            <a:r>
              <a:rPr lang="pt-PT" dirty="0" smtClean="0">
                <a:solidFill>
                  <a:srgbClr val="003366"/>
                </a:solidFill>
              </a:rPr>
              <a:t>complemento para 1</a:t>
            </a:r>
            <a:r>
              <a:rPr lang="pt-PT" u="none" dirty="0" smtClean="0">
                <a:solidFill>
                  <a:srgbClr val="003366"/>
                </a:solidFill>
              </a:rPr>
              <a:t> (a partir de somadores completos).</a:t>
            </a:r>
            <a:endParaRPr lang="en-US" u="none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4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3742</TotalTime>
  <Words>1075</Words>
  <Application>Microsoft Office PowerPoint</Application>
  <PresentationFormat>On-screen Show (4:3)</PresentationFormat>
  <Paragraphs>183</Paragraphs>
  <Slides>24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Default Design</vt:lpstr>
      <vt:lpstr>Document</vt:lpstr>
      <vt:lpstr>Equation</vt:lpstr>
      <vt:lpstr>Presentation</vt:lpstr>
      <vt:lpstr>Bitmap Image</vt:lpstr>
      <vt:lpstr>Worksheet</vt:lpstr>
      <vt:lpstr>Equação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DETUA-IEETA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Iouliia Skliarova</dc:creator>
  <cp:lastModifiedBy>iouliia@ua.pt</cp:lastModifiedBy>
  <cp:revision>1028</cp:revision>
  <cp:lastPrinted>2014-11-14T19:40:00Z</cp:lastPrinted>
  <dcterms:created xsi:type="dcterms:W3CDTF">2007-01-21T12:26:55Z</dcterms:created>
  <dcterms:modified xsi:type="dcterms:W3CDTF">2014-11-14T19:40:05Z</dcterms:modified>
</cp:coreProperties>
</file>